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21" r:id="rId2"/>
    <p:sldId id="85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e353416204de62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6E6E6"/>
    <a:srgbClr val="AFABAB"/>
    <a:srgbClr val="B4C7E7"/>
    <a:srgbClr val="F8CBAD"/>
    <a:srgbClr val="C5E0B4"/>
    <a:srgbClr val="FFE699"/>
    <a:srgbClr val="0000FF"/>
    <a:srgbClr val="00206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 autoAdjust="0"/>
    <p:restoredTop sz="95285" autoAdjust="0"/>
  </p:normalViewPr>
  <p:slideViewPr>
    <p:cSldViewPr snapToGrid="0">
      <p:cViewPr>
        <p:scale>
          <a:sx n="125" d="100"/>
          <a:sy n="125" d="100"/>
        </p:scale>
        <p:origin x="446" y="-8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47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7708-9B43-4B1F-8593-13D45D1FFD8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FAF-3F74-475A-8931-2E5CC5277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08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B1DE-EADD-4A14-8AB6-F739BEBD6A9F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C8F9-9D56-4337-9B06-E0FDF66B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4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方案三为模型存储规范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设计模型存储表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对模型中应包含有哪些数据表、数据表的名称等进行设计并说明。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设置表的编码类型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为了让计算机能够处理表中存储的数据，要对数据进行编码并校验，为了能够支持中文，可以使用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编码并使用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utf-8-cgi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设计表中字段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对数据表中所包含的多个字段及其类型进行设计并说明，如表中应包含有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等字段，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字段应设计为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类型等。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规范字段命名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对表中各个字段的命名方式进行约束。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使用增量与差异备份方式，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对模型库中新增的数据进行增量备份，对被修改的数据进行差异备份。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对模型中存储的数据表进行备份时，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对该表进行锁定，允许其他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继续查询该表但是不能对表中数据进行修改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备份完成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之后再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解除锁定。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3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alphaModFix amt="8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1686419" y="3069837"/>
            <a:ext cx="825133" cy="47592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None/>
              <a:defRPr lang="zh-CN" altLang="en-US" sz="2200" b="1" kern="1200" dirty="0">
                <a:solidFill>
                  <a:schemeClr val="tx1"/>
                </a:solidFill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543544" y="3467950"/>
            <a:ext cx="1477" cy="1457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141863" y="5209780"/>
            <a:ext cx="6766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4"/>
          <p:cNvSpPr/>
          <p:nvPr userDrawn="1"/>
        </p:nvSpPr>
        <p:spPr>
          <a:xfrm>
            <a:off x="0" y="1619459"/>
            <a:ext cx="9144000" cy="1363764"/>
          </a:xfrm>
          <a:prstGeom prst="rect">
            <a:avLst/>
          </a:prstGeom>
          <a:solidFill>
            <a:srgbClr val="25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" descr="http://www.uestcedu.com/img/uestcedu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0"/>
          <a:stretch>
            <a:fillRect/>
          </a:stretch>
        </p:blipFill>
        <p:spPr bwMode="auto">
          <a:xfrm>
            <a:off x="139375" y="123623"/>
            <a:ext cx="3224311" cy="7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602216" y="1670660"/>
            <a:ext cx="1845853" cy="9238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b="1" kern="12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3186553" y="2435103"/>
            <a:ext cx="2677177" cy="54812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lang="zh-CN" altLang="en-US" sz="2400" b="1" kern="1200" dirty="0">
                <a:solidFill>
                  <a:schemeClr val="bg1">
                    <a:alpha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English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84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5680" y="-3053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11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1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72517" y="6581001"/>
            <a:ext cx="1493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10/6/2021 2:22 PM</a:t>
            </a:fld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0"/>
          <p:cNvSpPr txBox="1"/>
          <p:nvPr userDrawn="1"/>
        </p:nvSpPr>
        <p:spPr>
          <a:xfrm>
            <a:off x="6989280" y="6600299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712724" y="148697"/>
            <a:ext cx="811202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39572" y="315198"/>
            <a:ext cx="2471737" cy="29178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dirty="0">
                <a:solidFill>
                  <a:schemeClr val="bg1">
                    <a:alpha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253864" y="6591760"/>
            <a:ext cx="63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D38326D0-2AD7-469D-88E8-608400A37B91}" type="slidenum">
              <a:rPr lang="zh-CN" altLang="en-US" sz="1200" b="0" kern="1200" smtClean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pPr marL="0" algn="ctr" defTabSz="914400" rtl="0" eaLnBrk="1" latinLnBrk="0" hangingPunct="1"/>
              <a:t>‹#›</a:t>
            </a:fld>
            <a:r>
              <a:rPr lang="en-US" altLang="zh-CN" sz="1200" b="0" kern="1200" dirty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795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3" y="58339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7034" y="65930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Palatino Linotype" panose="02040502050505030304" pitchFamily="18" charset="0"/>
              </a:rPr>
              <a:t>姬兴亮</a:t>
            </a:r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53864" y="6606539"/>
            <a:ext cx="636271" cy="27432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D38326D0-2AD7-469D-88E8-608400A37B91}" type="slidenum">
              <a:rPr lang="zh-CN" altLang="en-US" smtClean="0"/>
              <a:pPr/>
              <a:t>‹#›</a:t>
            </a:fld>
            <a:r>
              <a:rPr lang="en-US" altLang="zh-CN" dirty="0"/>
              <a:t>/33</a:t>
            </a:r>
            <a:endParaRPr lang="zh-CN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875" y="66052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10/6/2021 2:22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7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116" r="8477" b="3674"/>
          <a:stretch/>
        </p:blipFill>
        <p:spPr>
          <a:xfrm>
            <a:off x="457200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 userDrawn="1"/>
        </p:nvSpPr>
        <p:spPr>
          <a:xfrm>
            <a:off x="219075" y="355376"/>
            <a:ext cx="8686800" cy="548640"/>
          </a:xfrm>
          <a:prstGeom prst="rect">
            <a:avLst/>
          </a:prstGeom>
          <a:solidFill>
            <a:srgbClr val="2527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"/>
          <p:cNvSpPr/>
          <p:nvPr userDrawn="1"/>
        </p:nvSpPr>
        <p:spPr>
          <a:xfrm>
            <a:off x="223533" y="6338500"/>
            <a:ext cx="8682342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9075" y="6328975"/>
            <a:ext cx="341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10/6/2021 2:22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075" y="293985"/>
            <a:ext cx="8686800" cy="45719"/>
          </a:xfrm>
          <a:prstGeom prst="rect">
            <a:avLst/>
          </a:prstGeom>
          <a:solidFill>
            <a:srgbClr val="C1600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9075" y="339854"/>
            <a:ext cx="8669946" cy="548640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27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 5"/>
          <p:cNvSpPr/>
          <p:nvPr userDrawn="1"/>
        </p:nvSpPr>
        <p:spPr>
          <a:xfrm>
            <a:off x="457200" y="3809198"/>
            <a:ext cx="59691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成都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0" name="矩形 6"/>
          <p:cNvSpPr/>
          <p:nvPr userDrawn="1"/>
        </p:nvSpPr>
        <p:spPr>
          <a:xfrm>
            <a:off x="4887027" y="3809198"/>
            <a:ext cx="1283773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电子科技大学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114801" y="4509128"/>
            <a:ext cx="164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 </a:t>
            </a:r>
            <a:r>
              <a:rPr lang="zh-CN" altLang="en-US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谢谢</a:t>
            </a:r>
            <a:r>
              <a:rPr lang="en-US" altLang="zh-CN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!</a:t>
            </a:r>
            <a:endParaRPr lang="zh-CN" altLang="en-US" sz="4400" b="1" dirty="0">
              <a:solidFill>
                <a:srgbClr val="164C8C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0" y="4436649"/>
            <a:ext cx="952870" cy="91440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902C0C0C-FFE9-4EB8-BAA0-58A84B4C51B5}"/>
              </a:ext>
            </a:extLst>
          </p:cNvPr>
          <p:cNvSpPr txBox="1"/>
          <p:nvPr userDrawn="1"/>
        </p:nvSpPr>
        <p:spPr>
          <a:xfrm>
            <a:off x="6728520" y="6328975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DAEF-FD11-4DDE-8681-E0C7B0B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5" y="102864"/>
            <a:ext cx="8894173" cy="42235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60032-D5A3-4D5F-AD03-843FAC27402E}"/>
              </a:ext>
            </a:extLst>
          </p:cNvPr>
          <p:cNvSpPr/>
          <p:nvPr userDrawn="1"/>
        </p:nvSpPr>
        <p:spPr>
          <a:xfrm>
            <a:off x="0" y="6644639"/>
            <a:ext cx="9144000" cy="25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52DD5-277B-45DC-AA0A-BE14033F31FE}"/>
              </a:ext>
            </a:extLst>
          </p:cNvPr>
          <p:cNvSpPr/>
          <p:nvPr userDrawn="1"/>
        </p:nvSpPr>
        <p:spPr>
          <a:xfrm>
            <a:off x="-10551" y="598099"/>
            <a:ext cx="9143999" cy="7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0800000" scaled="1"/>
            <a:tileRect/>
          </a:gradFill>
          <a:ln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92773-2895-429E-9DBA-7F895A57316C}"/>
              </a:ext>
            </a:extLst>
          </p:cNvPr>
          <p:cNvSpPr txBox="1"/>
          <p:nvPr userDrawn="1"/>
        </p:nvSpPr>
        <p:spPr>
          <a:xfrm>
            <a:off x="5644117" y="6635029"/>
            <a:ext cx="56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8D5517-9B33-4686-8641-812DD5E37057}" type="slidenum">
              <a:rPr lang="zh-CN" altLang="en-US" sz="11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57E8BF-D534-4F5F-9C8E-F035227104BD}"/>
              </a:ext>
            </a:extLst>
          </p:cNvPr>
          <p:cNvSpPr/>
          <p:nvPr userDrawn="1"/>
        </p:nvSpPr>
        <p:spPr>
          <a:xfrm>
            <a:off x="-10551" y="6644639"/>
            <a:ext cx="4180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基于迁移学习的锂离子电池健康状态估计与剩余寿命预测 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· 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王 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4686B-7562-4B4E-8A37-936B3FC0F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2136" y="71455"/>
            <a:ext cx="2001904" cy="45376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B79C78B7-8DD0-48EA-86F5-8EE0423DEDD4}"/>
              </a:ext>
            </a:extLst>
          </p:cNvPr>
          <p:cNvSpPr txBox="1"/>
          <p:nvPr userDrawn="1"/>
        </p:nvSpPr>
        <p:spPr>
          <a:xfrm>
            <a:off x="7679204" y="663502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求实求真，大气大为</a:t>
            </a: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EB2B-529E-4418-A725-6E109C81771B}" type="datetime1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6D0-2AD7-469D-88E8-608400A3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  <p:sldLayoutId id="2147483666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9FFE9-62BB-409C-B9DA-87AB683D52D1}"/>
              </a:ext>
            </a:extLst>
          </p:cNvPr>
          <p:cNvSpPr/>
          <p:nvPr/>
        </p:nvSpPr>
        <p:spPr>
          <a:xfrm>
            <a:off x="0" y="2524746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方案三</a:t>
            </a:r>
            <a:endParaRPr lang="en-US" altLang="zh-CN" sz="4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模型存储规范</a:t>
            </a:r>
          </a:p>
        </p:txBody>
      </p:sp>
    </p:spTree>
    <p:extLst>
      <p:ext uri="{BB962C8B-B14F-4D97-AF65-F5344CB8AC3E}">
        <p14:creationId xmlns:p14="http://schemas.microsoft.com/office/powerpoint/2010/main" val="1057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、模型存储规范</a:t>
            </a: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2C7FD602-F5C4-430E-8E8E-BBDA58063F08}"/>
              </a:ext>
            </a:extLst>
          </p:cNvPr>
          <p:cNvSpPr txBox="1"/>
          <p:nvPr/>
        </p:nvSpPr>
        <p:spPr>
          <a:xfrm>
            <a:off x="103024" y="644114"/>
            <a:ext cx="218711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模型的存储过程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9C9E4BBC-5A2B-47CD-A2E5-417C6DA4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363" y="686751"/>
            <a:ext cx="415327" cy="516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16A8B3-0001-46F5-96CD-ECB59FB69985}"/>
              </a:ext>
            </a:extLst>
          </p:cNvPr>
          <p:cNvGrpSpPr/>
          <p:nvPr/>
        </p:nvGrpSpPr>
        <p:grpSpPr>
          <a:xfrm>
            <a:off x="2358098" y="1202768"/>
            <a:ext cx="2205432" cy="1759866"/>
            <a:chOff x="2519997" y="1525573"/>
            <a:chExt cx="1765425" cy="138054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644C80A-A98E-4F72-BE9D-36D5BAEE05C2}"/>
                </a:ext>
              </a:extLst>
            </p:cNvPr>
            <p:cNvGrpSpPr/>
            <p:nvPr/>
          </p:nvGrpSpPr>
          <p:grpSpPr>
            <a:xfrm>
              <a:off x="2519997" y="1525573"/>
              <a:ext cx="1765425" cy="1380547"/>
              <a:chOff x="380246" y="1334102"/>
              <a:chExt cx="2417275" cy="1825557"/>
            </a:xfrm>
            <a:effectLst/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4814D5E-3CB9-41E8-A1B0-0AE2C4A1C5BA}"/>
                  </a:ext>
                </a:extLst>
              </p:cNvPr>
              <p:cNvSpPr/>
              <p:nvPr/>
            </p:nvSpPr>
            <p:spPr>
              <a:xfrm>
                <a:off x="380246" y="1339809"/>
                <a:ext cx="2417275" cy="1819850"/>
              </a:xfrm>
              <a:prstGeom prst="rect">
                <a:avLst/>
              </a:prstGeom>
              <a:noFill/>
              <a:ln w="28575">
                <a:solidFill>
                  <a:srgbClr val="BDD7E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19E56-882D-4A49-9E78-F93518767EA1}"/>
                  </a:ext>
                </a:extLst>
              </p:cNvPr>
              <p:cNvSpPr/>
              <p:nvPr/>
            </p:nvSpPr>
            <p:spPr>
              <a:xfrm>
                <a:off x="380247" y="1334102"/>
                <a:ext cx="2417274" cy="405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设置表的编码类型</a:t>
                </a:r>
              </a:p>
            </p:txBody>
          </p:sp>
        </p:grpSp>
        <p:pic>
          <p:nvPicPr>
            <p:cNvPr id="36" name="Picture 2" descr="Json 的图像结果">
              <a:extLst>
                <a:ext uri="{FF2B5EF4-FFF2-40B4-BE49-F238E27FC236}">
                  <a16:creationId xmlns:a16="http://schemas.microsoft.com/office/drawing/2014/main" id="{C92045BB-0B47-416A-9F08-A98A4F138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658" y="2009931"/>
              <a:ext cx="936923" cy="68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051F54-3FEE-41AC-B65E-B2397264F052}"/>
                </a:ext>
              </a:extLst>
            </p:cNvPr>
            <p:cNvSpPr txBox="1"/>
            <p:nvPr/>
          </p:nvSpPr>
          <p:spPr>
            <a:xfrm>
              <a:off x="3366988" y="2116663"/>
              <a:ext cx="894133" cy="287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utf-8</a:t>
              </a:r>
              <a:r>
                <a:rPr lang="zh-CN" altLang="en-US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编码</a:t>
              </a:r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12940D-42BA-432A-94DA-7E361B386EE4}"/>
              </a:ext>
            </a:extLst>
          </p:cNvPr>
          <p:cNvGrpSpPr/>
          <p:nvPr/>
        </p:nvGrpSpPr>
        <p:grpSpPr>
          <a:xfrm>
            <a:off x="84736" y="1217450"/>
            <a:ext cx="2109767" cy="1754363"/>
            <a:chOff x="259844" y="1509755"/>
            <a:chExt cx="1765425" cy="137623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A018FA4-6834-4465-BC41-4F57696679CB}"/>
                </a:ext>
              </a:extLst>
            </p:cNvPr>
            <p:cNvGrpSpPr/>
            <p:nvPr/>
          </p:nvGrpSpPr>
          <p:grpSpPr>
            <a:xfrm>
              <a:off x="259844" y="1509755"/>
              <a:ext cx="1765425" cy="1376231"/>
              <a:chOff x="380246" y="1339809"/>
              <a:chExt cx="2417275" cy="1819850"/>
            </a:xfrm>
            <a:effectLst/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795389-6833-44BD-B1D5-6EB1297AE0B6}"/>
                  </a:ext>
                </a:extLst>
              </p:cNvPr>
              <p:cNvSpPr/>
              <p:nvPr/>
            </p:nvSpPr>
            <p:spPr>
              <a:xfrm>
                <a:off x="380246" y="1339809"/>
                <a:ext cx="2417275" cy="1819850"/>
              </a:xfrm>
              <a:prstGeom prst="rect">
                <a:avLst/>
              </a:prstGeom>
              <a:noFill/>
              <a:ln w="28575">
                <a:solidFill>
                  <a:srgbClr val="F8CBA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366399B-50A9-4398-A42E-23E1F4314055}"/>
                  </a:ext>
                </a:extLst>
              </p:cNvPr>
              <p:cNvSpPr/>
              <p:nvPr/>
            </p:nvSpPr>
            <p:spPr>
              <a:xfrm>
                <a:off x="380247" y="1339809"/>
                <a:ext cx="2417274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设计模型存储表</a:t>
                </a:r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AA5B65A-D7DB-4090-8F51-8DE79A435B76}"/>
                </a:ext>
              </a:extLst>
            </p:cNvPr>
            <p:cNvSpPr/>
            <p:nvPr/>
          </p:nvSpPr>
          <p:spPr>
            <a:xfrm>
              <a:off x="348890" y="1823703"/>
              <a:ext cx="416693" cy="1003603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应该有哪些表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108BA9E-B53D-4867-A989-17916FAA3190}"/>
                </a:ext>
              </a:extLst>
            </p:cNvPr>
            <p:cNvSpPr/>
            <p:nvPr/>
          </p:nvSpPr>
          <p:spPr>
            <a:xfrm>
              <a:off x="1025511" y="1903332"/>
              <a:ext cx="964064" cy="302576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模型参数表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3B1208D-1074-4596-9675-28885ACD36E9}"/>
                </a:ext>
              </a:extLst>
            </p:cNvPr>
            <p:cNvSpPr/>
            <p:nvPr/>
          </p:nvSpPr>
          <p:spPr>
            <a:xfrm>
              <a:off x="1025512" y="2510843"/>
              <a:ext cx="964064" cy="302576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故障信息表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10AEA04-73BC-44D7-82BC-B7145A74BC82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765583" y="2054620"/>
              <a:ext cx="259929" cy="270884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B295E3F-29A7-42C3-94AF-D407AE8B6949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765583" y="2325504"/>
              <a:ext cx="259929" cy="33662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DF45C84F-8C80-4BF3-B173-AB183C5FE6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983790"/>
                </p:ext>
              </p:extLst>
            </p:nvPr>
          </p:nvGraphicFramePr>
          <p:xfrm>
            <a:off x="1487703" y="2194940"/>
            <a:ext cx="142810" cy="333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7" imgW="75960" imgH="177480" progId="Equation.DSMT4">
                    <p:embed/>
                  </p:oleObj>
                </mc:Choice>
                <mc:Fallback>
                  <p:oleObj name="Equation" r:id="rId7" imgW="7596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111D816-9ADC-4406-9357-EB0003252F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7703" y="2194940"/>
                          <a:ext cx="142810" cy="3332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1203F9-6AD8-423F-AFAD-DD9B53B574BF}"/>
              </a:ext>
            </a:extLst>
          </p:cNvPr>
          <p:cNvGrpSpPr/>
          <p:nvPr/>
        </p:nvGrpSpPr>
        <p:grpSpPr>
          <a:xfrm>
            <a:off x="4729608" y="1217450"/>
            <a:ext cx="2028309" cy="1745182"/>
            <a:chOff x="6463893" y="4278271"/>
            <a:chExt cx="1606898" cy="162172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EFDC18-E0F1-46F8-A2F9-56764DC8D95E}"/>
                </a:ext>
              </a:extLst>
            </p:cNvPr>
            <p:cNvSpPr/>
            <p:nvPr/>
          </p:nvSpPr>
          <p:spPr>
            <a:xfrm>
              <a:off x="6463893" y="4278271"/>
              <a:ext cx="1606898" cy="1621728"/>
            </a:xfrm>
            <a:prstGeom prst="rect">
              <a:avLst/>
            </a:prstGeom>
            <a:noFill/>
            <a:ln w="28575"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2F98F3-BF23-45DF-AEB5-CE66E27204A5}"/>
                </a:ext>
              </a:extLst>
            </p:cNvPr>
            <p:cNvSpPr/>
            <p:nvPr/>
          </p:nvSpPr>
          <p:spPr>
            <a:xfrm>
              <a:off x="6463894" y="4278271"/>
              <a:ext cx="1598361" cy="35655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设计表中字段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E68C9AF-1677-43BC-9A85-85894653F337}"/>
                </a:ext>
              </a:extLst>
            </p:cNvPr>
            <p:cNvSpPr/>
            <p:nvPr/>
          </p:nvSpPr>
          <p:spPr>
            <a:xfrm>
              <a:off x="6494316" y="4705466"/>
              <a:ext cx="772585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唯一标识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BE67E04-F59E-42C5-9815-0098C4DDBD35}"/>
                </a:ext>
              </a:extLst>
            </p:cNvPr>
            <p:cNvSpPr/>
            <p:nvPr/>
          </p:nvSpPr>
          <p:spPr>
            <a:xfrm>
              <a:off x="7309542" y="4705466"/>
              <a:ext cx="740997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参数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90280A-14FE-408A-A755-3225B9A51314}"/>
                </a:ext>
              </a:extLst>
            </p:cNvPr>
            <p:cNvSpPr/>
            <p:nvPr/>
          </p:nvSpPr>
          <p:spPr>
            <a:xfrm>
              <a:off x="6489677" y="5296041"/>
              <a:ext cx="781862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参数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A1818A6-1313-4758-9F3C-3DD18D1AF40D}"/>
                </a:ext>
              </a:extLst>
            </p:cNvPr>
            <p:cNvSpPr/>
            <p:nvPr/>
          </p:nvSpPr>
          <p:spPr>
            <a:xfrm>
              <a:off x="7297827" y="5296040"/>
              <a:ext cx="752712" cy="49900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记录时间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89AEB0-AD48-42F3-BD33-4DEA18C7D6B3}"/>
              </a:ext>
            </a:extLst>
          </p:cNvPr>
          <p:cNvGrpSpPr/>
          <p:nvPr/>
        </p:nvGrpSpPr>
        <p:grpSpPr>
          <a:xfrm>
            <a:off x="6923995" y="1217449"/>
            <a:ext cx="2087904" cy="1745183"/>
            <a:chOff x="3997664" y="4233920"/>
            <a:chExt cx="1685604" cy="1594017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B18DF847-AB71-4945-92E6-4161460B7AF9}"/>
                </a:ext>
              </a:extLst>
            </p:cNvPr>
            <p:cNvSpPr/>
            <p:nvPr/>
          </p:nvSpPr>
          <p:spPr>
            <a:xfrm>
              <a:off x="4895635" y="4631922"/>
              <a:ext cx="732368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param_1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815317F-2E32-449F-9E1D-7BC183080C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7664" y="4233920"/>
              <a:ext cx="1685604" cy="1594017"/>
              <a:chOff x="6983162" y="1529889"/>
              <a:chExt cx="1455305" cy="137623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50677B-CEC4-42FF-8A21-CF9A9F5F3343}"/>
                  </a:ext>
                </a:extLst>
              </p:cNvPr>
              <p:cNvSpPr/>
              <p:nvPr/>
            </p:nvSpPr>
            <p:spPr>
              <a:xfrm>
                <a:off x="6983162" y="1529889"/>
                <a:ext cx="1455305" cy="1376231"/>
              </a:xfrm>
              <a:prstGeom prst="rect">
                <a:avLst/>
              </a:prstGeom>
              <a:noFill/>
              <a:ln w="28575"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D2607E6-2C24-4E59-94A4-65583C76646D}"/>
                  </a:ext>
                </a:extLst>
              </p:cNvPr>
              <p:cNvSpPr/>
              <p:nvPr/>
            </p:nvSpPr>
            <p:spPr>
              <a:xfrm>
                <a:off x="6983162" y="1529889"/>
                <a:ext cx="1455305" cy="3025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规范字段命名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6544905-633D-445E-B8F6-DA15F16A3EF3}"/>
                  </a:ext>
                </a:extLst>
              </p:cNvPr>
              <p:cNvSpPr/>
              <p:nvPr/>
            </p:nvSpPr>
            <p:spPr>
              <a:xfrm>
                <a:off x="7046603" y="1863843"/>
                <a:ext cx="632307" cy="429227"/>
              </a:xfrm>
              <a:prstGeom prst="round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id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4BD16847-E78B-4B5C-9ACF-5C20F8122CC7}"/>
                  </a:ext>
                </a:extLst>
              </p:cNvPr>
              <p:cNvSpPr/>
              <p:nvPr/>
            </p:nvSpPr>
            <p:spPr>
              <a:xfrm>
                <a:off x="7046150" y="2377745"/>
                <a:ext cx="632307" cy="429227"/>
              </a:xfrm>
              <a:prstGeom prst="round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param_2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61336039-4B35-4C9B-B461-AEFB1AAAD73E}"/>
                </a:ext>
              </a:extLst>
            </p:cNvPr>
            <p:cNvSpPr/>
            <p:nvPr/>
          </p:nvSpPr>
          <p:spPr>
            <a:xfrm>
              <a:off x="4890126" y="5229929"/>
              <a:ext cx="732368" cy="505794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DD8F2A74-7BCF-4653-B06B-404E53C354FE}"/>
              </a:ext>
            </a:extLst>
          </p:cNvPr>
          <p:cNvSpPr/>
          <p:nvPr/>
        </p:nvSpPr>
        <p:spPr>
          <a:xfrm>
            <a:off x="2223428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569F219-E415-4453-A511-204710E54E94}"/>
              </a:ext>
            </a:extLst>
          </p:cNvPr>
          <p:cNvSpPr/>
          <p:nvPr/>
        </p:nvSpPr>
        <p:spPr>
          <a:xfrm>
            <a:off x="4594481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5260BBE1-C61B-462D-B37F-EB18B9C03554}"/>
              </a:ext>
            </a:extLst>
          </p:cNvPr>
          <p:cNvSpPr txBox="1"/>
          <p:nvPr/>
        </p:nvSpPr>
        <p:spPr>
          <a:xfrm>
            <a:off x="103024" y="3438358"/>
            <a:ext cx="251806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模型数据备份与恢复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317D60-16A7-49B3-8CCF-51A78D563817}"/>
              </a:ext>
            </a:extLst>
          </p:cNvPr>
          <p:cNvSpPr txBox="1"/>
          <p:nvPr/>
        </p:nvSpPr>
        <p:spPr>
          <a:xfrm>
            <a:off x="103024" y="4735077"/>
            <a:ext cx="2619856" cy="1277273"/>
          </a:xfrm>
          <a:prstGeom prst="rect">
            <a:avLst/>
          </a:prstGeom>
          <a:solidFill>
            <a:srgbClr val="FFF2CC"/>
          </a:solidFill>
          <a:ln>
            <a:gradFill>
              <a:gsLst>
                <a:gs pos="100000">
                  <a:srgbClr val="B8D4ED"/>
                </a:gs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/>
              <a:t>对模型库中新增的数据进行</a:t>
            </a:r>
            <a:r>
              <a:rPr lang="zh-CN" altLang="en-US" dirty="0">
                <a:solidFill>
                  <a:srgbClr val="C00000"/>
                </a:solidFill>
              </a:rPr>
              <a:t>增量备份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/>
              <a:t>对被修改的数据进行</a:t>
            </a:r>
            <a:r>
              <a:rPr lang="zh-CN" altLang="en-US" dirty="0">
                <a:solidFill>
                  <a:srgbClr val="C00000"/>
                </a:solidFill>
              </a:rPr>
              <a:t>差异备份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8" name="Freeform 53">
            <a:extLst>
              <a:ext uri="{FF2B5EF4-FFF2-40B4-BE49-F238E27FC236}">
                <a16:creationId xmlns:a16="http://schemas.microsoft.com/office/drawing/2014/main" id="{8A526BD4-8493-4BD3-ABB6-D861341BEAED}"/>
              </a:ext>
            </a:extLst>
          </p:cNvPr>
          <p:cNvSpPr>
            <a:spLocks/>
          </p:cNvSpPr>
          <p:nvPr/>
        </p:nvSpPr>
        <p:spPr bwMode="auto">
          <a:xfrm>
            <a:off x="6141374" y="3318655"/>
            <a:ext cx="2168906" cy="615003"/>
          </a:xfrm>
          <a:custGeom>
            <a:avLst/>
            <a:gdLst>
              <a:gd name="T0" fmla="*/ 302 w 3024"/>
              <a:gd name="T1" fmla="*/ 2570 h 2570"/>
              <a:gd name="T2" fmla="*/ 2721 w 3024"/>
              <a:gd name="T3" fmla="*/ 2570 h 2570"/>
              <a:gd name="T4" fmla="*/ 3024 w 3024"/>
              <a:gd name="T5" fmla="*/ 2267 h 2570"/>
              <a:gd name="T6" fmla="*/ 3024 w 3024"/>
              <a:gd name="T7" fmla="*/ 302 h 2570"/>
              <a:gd name="T8" fmla="*/ 2721 w 3024"/>
              <a:gd name="T9" fmla="*/ 0 h 2570"/>
              <a:gd name="T10" fmla="*/ 302 w 3024"/>
              <a:gd name="T11" fmla="*/ 0 h 2570"/>
              <a:gd name="T12" fmla="*/ 0 w 3024"/>
              <a:gd name="T13" fmla="*/ 302 h 2570"/>
              <a:gd name="T14" fmla="*/ 0 w 3024"/>
              <a:gd name="T15" fmla="*/ 2267 h 2570"/>
              <a:gd name="T16" fmla="*/ 302 w 3024"/>
              <a:gd name="T17" fmla="*/ 257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4" h="2570">
                <a:moveTo>
                  <a:pt x="302" y="2570"/>
                </a:moveTo>
                <a:lnTo>
                  <a:pt x="2721" y="2570"/>
                </a:lnTo>
                <a:cubicBezTo>
                  <a:pt x="2888" y="2570"/>
                  <a:pt x="3024" y="2434"/>
                  <a:pt x="3024" y="2267"/>
                </a:cubicBezTo>
                <a:lnTo>
                  <a:pt x="3024" y="302"/>
                </a:lnTo>
                <a:cubicBezTo>
                  <a:pt x="3024" y="135"/>
                  <a:pt x="2888" y="0"/>
                  <a:pt x="2721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2267"/>
                </a:lnTo>
                <a:cubicBezTo>
                  <a:pt x="0" y="2434"/>
                  <a:pt x="135" y="2570"/>
                  <a:pt x="302" y="2570"/>
                </a:cubicBezTo>
                <a:close/>
              </a:path>
            </a:pathLst>
          </a:custGeom>
          <a:solidFill>
            <a:srgbClr val="FFF2CC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防止其它进程修改表中数据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1" name="Freeform 53">
            <a:extLst>
              <a:ext uri="{FF2B5EF4-FFF2-40B4-BE49-F238E27FC236}">
                <a16:creationId xmlns:a16="http://schemas.microsoft.com/office/drawing/2014/main" id="{F5A1C0B2-D23C-461E-B86E-EEB59558FA04}"/>
              </a:ext>
            </a:extLst>
          </p:cNvPr>
          <p:cNvSpPr>
            <a:spLocks/>
          </p:cNvSpPr>
          <p:nvPr/>
        </p:nvSpPr>
        <p:spPr bwMode="auto">
          <a:xfrm>
            <a:off x="6153248" y="4738887"/>
            <a:ext cx="1553368" cy="627997"/>
          </a:xfrm>
          <a:custGeom>
            <a:avLst/>
            <a:gdLst>
              <a:gd name="T0" fmla="*/ 302 w 3024"/>
              <a:gd name="T1" fmla="*/ 2570 h 2570"/>
              <a:gd name="T2" fmla="*/ 2721 w 3024"/>
              <a:gd name="T3" fmla="*/ 2570 h 2570"/>
              <a:gd name="T4" fmla="*/ 3024 w 3024"/>
              <a:gd name="T5" fmla="*/ 2267 h 2570"/>
              <a:gd name="T6" fmla="*/ 3024 w 3024"/>
              <a:gd name="T7" fmla="*/ 302 h 2570"/>
              <a:gd name="T8" fmla="*/ 2721 w 3024"/>
              <a:gd name="T9" fmla="*/ 0 h 2570"/>
              <a:gd name="T10" fmla="*/ 302 w 3024"/>
              <a:gd name="T11" fmla="*/ 0 h 2570"/>
              <a:gd name="T12" fmla="*/ 0 w 3024"/>
              <a:gd name="T13" fmla="*/ 302 h 2570"/>
              <a:gd name="T14" fmla="*/ 0 w 3024"/>
              <a:gd name="T15" fmla="*/ 2267 h 2570"/>
              <a:gd name="T16" fmla="*/ 302 w 3024"/>
              <a:gd name="T17" fmla="*/ 257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4" h="2570">
                <a:moveTo>
                  <a:pt x="302" y="2570"/>
                </a:moveTo>
                <a:lnTo>
                  <a:pt x="2721" y="2570"/>
                </a:lnTo>
                <a:cubicBezTo>
                  <a:pt x="2888" y="2570"/>
                  <a:pt x="3024" y="2434"/>
                  <a:pt x="3024" y="2267"/>
                </a:cubicBezTo>
                <a:lnTo>
                  <a:pt x="3024" y="302"/>
                </a:lnTo>
                <a:cubicBezTo>
                  <a:pt x="3024" y="135"/>
                  <a:pt x="2888" y="0"/>
                  <a:pt x="2721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2267"/>
                </a:lnTo>
                <a:cubicBezTo>
                  <a:pt x="0" y="2434"/>
                  <a:pt x="135" y="2570"/>
                  <a:pt x="302" y="257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写数据之前也要加锁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8671144-D395-459C-9C9B-CBEC18C98665}"/>
              </a:ext>
            </a:extLst>
          </p:cNvPr>
          <p:cNvSpPr/>
          <p:nvPr/>
        </p:nvSpPr>
        <p:spPr>
          <a:xfrm>
            <a:off x="2763260" y="3386878"/>
            <a:ext cx="666407" cy="50306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DBBB3F-0ADD-4CB6-A5C4-8BEFBB2E213B}"/>
              </a:ext>
            </a:extLst>
          </p:cNvPr>
          <p:cNvCxnSpPr>
            <a:cxnSpLocks/>
          </p:cNvCxnSpPr>
          <p:nvPr/>
        </p:nvCxnSpPr>
        <p:spPr>
          <a:xfrm>
            <a:off x="5334491" y="3626156"/>
            <a:ext cx="82008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29CC7D-C2EE-4F48-8A73-2F7160405F96}"/>
              </a:ext>
            </a:extLst>
          </p:cNvPr>
          <p:cNvCxnSpPr>
            <a:cxnSpLocks/>
          </p:cNvCxnSpPr>
          <p:nvPr/>
        </p:nvCxnSpPr>
        <p:spPr>
          <a:xfrm>
            <a:off x="5333161" y="5052885"/>
            <a:ext cx="82008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2A906D9D-E8A2-4A01-BFA7-82DABC6311C1}"/>
              </a:ext>
            </a:extLst>
          </p:cNvPr>
          <p:cNvSpPr/>
          <p:nvPr/>
        </p:nvSpPr>
        <p:spPr>
          <a:xfrm>
            <a:off x="6788733" y="1916199"/>
            <a:ext cx="108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207DC90-AD45-4DCB-BE70-9A274BF343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8601" y="2987754"/>
            <a:ext cx="1944029" cy="368951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510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698;#88669;#401191;#393845;#90787;#167209;#153749;#393394;#12687;#108190;#169001;#11879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13086</TotalTime>
  <Words>285</Words>
  <Application>Microsoft Office PowerPoint</Application>
  <PresentationFormat>全屏显示(4:3)</PresentationFormat>
  <Paragraphs>34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黑体</vt:lpstr>
      <vt:lpstr>微软雅黑</vt:lpstr>
      <vt:lpstr>Arial</vt:lpstr>
      <vt:lpstr>Arial Black</vt:lpstr>
      <vt:lpstr>Calibri</vt:lpstr>
      <vt:lpstr>Palatino Linotype</vt:lpstr>
      <vt:lpstr>Times New Roman</vt:lpstr>
      <vt:lpstr>Office Theme</vt:lpstr>
      <vt:lpstr>Equation</vt:lpstr>
      <vt:lpstr>PowerPoint 演示文稿</vt:lpstr>
      <vt:lpstr>3、模型存储规范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姬兴亮</dc:creator>
  <cp:lastModifiedBy>Lanpeople</cp:lastModifiedBy>
  <cp:revision>2203</cp:revision>
  <dcterms:created xsi:type="dcterms:W3CDTF">2018-01-11T06:29:24Z</dcterms:created>
  <dcterms:modified xsi:type="dcterms:W3CDTF">2021-10-06T06:35:45Z</dcterms:modified>
</cp:coreProperties>
</file>