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59" r:id="rId7"/>
    <p:sldId id="260" r:id="rId8"/>
    <p:sldId id="261" r:id="rId9"/>
    <p:sldId id="264" r:id="rId10"/>
    <p:sldId id="267" r:id="rId11"/>
    <p:sldId id="270" r:id="rId12"/>
    <p:sldId id="269" r:id="rId13"/>
    <p:sldId id="262" r:id="rId14"/>
    <p:sldId id="263"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9"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5051"/>
    <a:srgbClr val="111113"/>
    <a:srgbClr val="7A7A7D"/>
    <a:srgbClr val="EAF0F9"/>
    <a:srgbClr val="8FAADC"/>
    <a:srgbClr val="FEF6F1"/>
    <a:srgbClr val="843C0C"/>
    <a:srgbClr val="548235"/>
    <a:srgbClr val="BF9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04" autoAdjust="0"/>
    <p:restoredTop sz="96323" autoAdjust="0"/>
  </p:normalViewPr>
  <p:slideViewPr>
    <p:cSldViewPr snapToGrid="0" showGuides="1">
      <p:cViewPr varScale="1">
        <p:scale>
          <a:sx n="111" d="100"/>
          <a:sy n="111" d="100"/>
        </p:scale>
        <p:origin x="636" y="84"/>
      </p:cViewPr>
      <p:guideLst>
        <p:guide orient="horz" pos="4269"/>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D0D66-B205-4BA1-A875-39E221DE0C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FEA289-9074-4813-839E-C7D398027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540930-04DF-45F5-AE0C-3EE04C940967}"/>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C1DF8E82-8494-4565-A48D-A5AA5C5237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7ECA8-D328-4608-A854-58281B6F3EE3}"/>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90507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84DE0-57BA-475A-8FA5-2AA4E8DDAD1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B1ED1E-8BEF-41D6-B0A4-60A762B845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12C652-D2B8-4019-B07E-A102B819BB4A}"/>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59D73067-70FA-4898-89A5-DA3B9B7C5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C6B6BE-9035-4E75-B122-A08ADEC9F2A6}"/>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258130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6A2C2D-1769-410A-B2C8-83D1CE6F8C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4F12F3-B1F0-4866-8368-53052A3755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51BFA5-96E9-4C33-B529-F150D1C1172B}"/>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C9C3385F-CDF1-443E-9EF0-AC5156E34E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376DB4-9D63-4551-9E1A-F259804E345B}"/>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129215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77322-C78C-49FE-936E-C5518088BB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9EFA56-6F16-4B37-B7B9-6D0180A9B4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C86F3B-F8A8-46E0-A0E5-1EEE32841A22}"/>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7421CA60-E5D4-40AB-B77E-21A3D40947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0ADF0-3EBA-405F-8787-77C4D5F35637}"/>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426541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3C144-A90B-439F-AF4B-56CAC4A8AF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E8633F-9F3F-4383-AFA6-1C9827BED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D9716F0-0222-43A8-81C1-EE5CE9241F50}"/>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9DF9A7B6-B1F5-4CAF-AAA6-359D3B747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428404-99B6-4AC8-8970-193810FF0E4A}"/>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274678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C6EC3-7BC4-498D-BDD8-AA85538C3F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65C707-B00A-4FA9-BBDD-15A126DEE7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8DC7ADA-BF8A-4886-BACE-C630C3684E6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CD08540-A41C-4935-B5E6-3B6CA890B18A}"/>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9B6BE4C4-7336-4B20-B9BC-531BFEB569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5EBA08-BAE8-41BC-8199-10ABA230E48A}"/>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245176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80011-233A-49BF-AB19-5F3E631F17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37FA88-0038-4A4A-8AA2-0195D356F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722D1A3-987C-4759-97D2-A48B0F95CE0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0EA3BEC-9A52-4F2E-B988-3D3C4C0BB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F7EB926-BD60-4C21-A011-1F1A715DF25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FE75E09-DDCA-4218-8637-DFDE0814D704}"/>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8" name="页脚占位符 7">
            <a:extLst>
              <a:ext uri="{FF2B5EF4-FFF2-40B4-BE49-F238E27FC236}">
                <a16:creationId xmlns:a16="http://schemas.microsoft.com/office/drawing/2014/main" id="{DD9D2A63-DF15-45CB-9664-CBD655416C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9A4055-8322-498A-90D7-7716276F4D9E}"/>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176280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2AEF7-2670-4AD0-AD11-21BD541AB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A08572-2656-445B-80B8-3B3D8339EBD6}"/>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4" name="页脚占位符 3">
            <a:extLst>
              <a:ext uri="{FF2B5EF4-FFF2-40B4-BE49-F238E27FC236}">
                <a16:creationId xmlns:a16="http://schemas.microsoft.com/office/drawing/2014/main" id="{D43358E6-7B26-484D-BA96-27174A9B73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9172B-D929-4169-AA10-987292F59107}"/>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105080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8DE53E-DC84-4BE9-93C7-CAA24BC8D776}"/>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3" name="页脚占位符 2">
            <a:extLst>
              <a:ext uri="{FF2B5EF4-FFF2-40B4-BE49-F238E27FC236}">
                <a16:creationId xmlns:a16="http://schemas.microsoft.com/office/drawing/2014/main" id="{53281F85-2E92-489F-BBA5-C78B5DA201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0A0A01-A094-4988-BCE8-A2143A287D5C}"/>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367307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D333-5888-43E4-84A4-621BC0FDAC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C4C843-9A23-4113-A209-9F560AE8F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C019BE4-113A-4440-A073-EE3033014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A15776-852B-44A8-A7D3-5050BD1AEA76}"/>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036DA36C-4CF3-4D39-B0E0-30AB6FA3AA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D6D1B3-62BA-4034-B5D0-71CEC6E6621F}"/>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226565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948C0-7A94-4CEC-87C1-3BFD673ADB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6D59D0-C7CC-4DFD-9A1C-A55583EDF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52E116-600B-437A-AE51-B075107F1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01A749-C958-40EC-8DC0-D6A40915984D}"/>
              </a:ext>
            </a:extLst>
          </p:cNvPr>
          <p:cNvSpPr>
            <a:spLocks noGrp="1"/>
          </p:cNvSpPr>
          <p:nvPr>
            <p:ph type="dt" sz="half" idx="10"/>
          </p:nvPr>
        </p:nvSpPr>
        <p:spPr/>
        <p:txBody>
          <a:bodyPr/>
          <a:lstStyle/>
          <a:p>
            <a:fld id="{BE5C1CE4-F6AD-4977-9D2F-04D76DF25AD2}"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34FC16CC-8225-4FBD-85EE-9BC7636553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E55358-8C9E-4CD5-993F-1E9FB26BF2BC}"/>
              </a:ext>
            </a:extLst>
          </p:cNvPr>
          <p:cNvSpPr>
            <a:spLocks noGrp="1"/>
          </p:cNvSpPr>
          <p:nvPr>
            <p:ph type="sldNum" sz="quarter" idx="12"/>
          </p:nvPr>
        </p:nvSpPr>
        <p:spPr/>
        <p:txBody>
          <a:body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75789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CBA533-9EAF-4B76-BF7D-6AC0A76D1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66DF89-2326-46CC-9A89-A5EE3884C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0ED40E-F241-4B1A-B26F-F60DC5B9C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C1CE4-F6AD-4977-9D2F-04D76DF25AD2}"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FC83B2FB-D204-49AA-9AD0-A1C34F4BD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71F41C-1354-4FE6-9E93-3A46150C3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268B2-0727-4F5B-8E3D-BD25416A8114}" type="slidenum">
              <a:rPr lang="zh-CN" altLang="en-US" smtClean="0"/>
              <a:t>‹#›</a:t>
            </a:fld>
            <a:endParaRPr lang="zh-CN" altLang="en-US"/>
          </a:p>
        </p:txBody>
      </p:sp>
    </p:spTree>
    <p:extLst>
      <p:ext uri="{BB962C8B-B14F-4D97-AF65-F5344CB8AC3E}">
        <p14:creationId xmlns:p14="http://schemas.microsoft.com/office/powerpoint/2010/main" val="394189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png"/><Relationship Id="rId11" Type="http://schemas.openxmlformats.org/officeDocument/2006/relationships/image" Target="../media/image26.png"/><Relationship Id="rId5" Type="http://schemas.microsoft.com/office/2007/relationships/hdphoto" Target="../media/hdphoto2.wdp"/><Relationship Id="rId10" Type="http://schemas.openxmlformats.org/officeDocument/2006/relationships/image" Target="../media/image21.wmf"/><Relationship Id="rId4" Type="http://schemas.openxmlformats.org/officeDocument/2006/relationships/image" Target="../media/image23.png"/><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3.png"/><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45.jpg"/><Relationship Id="rId4" Type="http://schemas.openxmlformats.org/officeDocument/2006/relationships/image" Target="../media/image44.png"/><Relationship Id="rId9"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AB73BE-0310-47C8-9605-A09937223AB7}"/>
              </a:ext>
            </a:extLst>
          </p:cNvPr>
          <p:cNvSpPr/>
          <p:nvPr/>
        </p:nvSpPr>
        <p:spPr>
          <a:xfrm>
            <a:off x="1667435" y="645460"/>
            <a:ext cx="8857130" cy="4571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研究内容一：低照度低分辨率数字相机处理流水线下样本不全面不均衡数据鸿沟挑战</a:t>
            </a:r>
          </a:p>
        </p:txBody>
      </p:sp>
      <p:sp>
        <p:nvSpPr>
          <p:cNvPr id="5" name="矩形 4">
            <a:extLst>
              <a:ext uri="{FF2B5EF4-FFF2-40B4-BE49-F238E27FC236}">
                <a16:creationId xmlns:a16="http://schemas.microsoft.com/office/drawing/2014/main" id="{084B9AFF-8778-4ED0-B4D8-02669972511D}"/>
              </a:ext>
            </a:extLst>
          </p:cNvPr>
          <p:cNvSpPr/>
          <p:nvPr/>
        </p:nvSpPr>
        <p:spPr>
          <a:xfrm>
            <a:off x="1667435" y="2083298"/>
            <a:ext cx="8857130" cy="4571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研究内容二：基于数据驱动的集成电路关键元器件在线检测智能分析研究</a:t>
            </a:r>
          </a:p>
        </p:txBody>
      </p:sp>
      <p:sp>
        <p:nvSpPr>
          <p:cNvPr id="6" name="矩形 5">
            <a:extLst>
              <a:ext uri="{FF2B5EF4-FFF2-40B4-BE49-F238E27FC236}">
                <a16:creationId xmlns:a16="http://schemas.microsoft.com/office/drawing/2014/main" id="{7999EBD0-CE9F-40F1-80C6-F0FCA4CA326B}"/>
              </a:ext>
            </a:extLst>
          </p:cNvPr>
          <p:cNvSpPr/>
          <p:nvPr/>
        </p:nvSpPr>
        <p:spPr>
          <a:xfrm>
            <a:off x="1667435" y="3521136"/>
            <a:ext cx="8857130" cy="457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研究内容三：在线学习和模型优化</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模型轻便化问题</a:t>
            </a:r>
            <a:r>
              <a:rPr lang="en-US" altLang="zh-CN" b="1" dirty="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7DCE1A75-8D7B-4E57-8D47-1FB4717D9913}"/>
              </a:ext>
            </a:extLst>
          </p:cNvPr>
          <p:cNvSpPr/>
          <p:nvPr/>
        </p:nvSpPr>
        <p:spPr>
          <a:xfrm>
            <a:off x="1667435" y="4958975"/>
            <a:ext cx="8857130" cy="4571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研究内容四：质量管理和质量控制</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综合测试和质量管理</a:t>
            </a:r>
            <a:r>
              <a:rPr lang="en-US" altLang="zh-CN" b="1" dirty="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86EC3065-701A-4190-A847-AD62B7E85596}"/>
              </a:ext>
            </a:extLst>
          </p:cNvPr>
          <p:cNvSpPr/>
          <p:nvPr/>
        </p:nvSpPr>
        <p:spPr>
          <a:xfrm>
            <a:off x="1999130" y="1364379"/>
            <a:ext cx="3523129" cy="4571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楷体" panose="02010609060101010101" pitchFamily="49" charset="-122"/>
                <a:ea typeface="楷体" panose="02010609060101010101" pitchFamily="49" charset="-122"/>
              </a:rPr>
              <a:t>① 低照度图像感知质量提升方法</a:t>
            </a:r>
          </a:p>
        </p:txBody>
      </p:sp>
      <p:sp>
        <p:nvSpPr>
          <p:cNvPr id="9" name="矩形 8">
            <a:extLst>
              <a:ext uri="{FF2B5EF4-FFF2-40B4-BE49-F238E27FC236}">
                <a16:creationId xmlns:a16="http://schemas.microsoft.com/office/drawing/2014/main" id="{1956641F-E723-42C9-8F37-555DE6BA73E8}"/>
              </a:ext>
            </a:extLst>
          </p:cNvPr>
          <p:cNvSpPr/>
          <p:nvPr/>
        </p:nvSpPr>
        <p:spPr>
          <a:xfrm>
            <a:off x="6091519" y="1364378"/>
            <a:ext cx="1801905" cy="4571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楷体" panose="02010609060101010101" pitchFamily="49" charset="-122"/>
                <a:ea typeface="楷体" panose="02010609060101010101" pitchFamily="49" charset="-122"/>
              </a:rPr>
              <a:t>② 样本不均衡</a:t>
            </a:r>
          </a:p>
        </p:txBody>
      </p:sp>
      <p:sp>
        <p:nvSpPr>
          <p:cNvPr id="10" name="矩形 9">
            <a:extLst>
              <a:ext uri="{FF2B5EF4-FFF2-40B4-BE49-F238E27FC236}">
                <a16:creationId xmlns:a16="http://schemas.microsoft.com/office/drawing/2014/main" id="{BCEE560C-8622-403A-9885-7CCEB5BB9021}"/>
              </a:ext>
            </a:extLst>
          </p:cNvPr>
          <p:cNvSpPr/>
          <p:nvPr/>
        </p:nvSpPr>
        <p:spPr>
          <a:xfrm>
            <a:off x="8462684" y="1364378"/>
            <a:ext cx="1801905" cy="4571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楷体" panose="02010609060101010101" pitchFamily="49" charset="-122"/>
                <a:ea typeface="楷体" panose="02010609060101010101" pitchFamily="49" charset="-122"/>
              </a:rPr>
              <a:t>③ 零样本学习</a:t>
            </a:r>
          </a:p>
        </p:txBody>
      </p:sp>
      <p:sp>
        <p:nvSpPr>
          <p:cNvPr id="11" name="矩形 10">
            <a:extLst>
              <a:ext uri="{FF2B5EF4-FFF2-40B4-BE49-F238E27FC236}">
                <a16:creationId xmlns:a16="http://schemas.microsoft.com/office/drawing/2014/main" id="{E2BEC9EF-4A15-45A1-9249-D5E3DE7B700B}"/>
              </a:ext>
            </a:extLst>
          </p:cNvPr>
          <p:cNvSpPr/>
          <p:nvPr/>
        </p:nvSpPr>
        <p:spPr>
          <a:xfrm>
            <a:off x="536389" y="2802216"/>
            <a:ext cx="5366870" cy="4571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① 集成电路贴片安装状态与安装质量检测方法研究</a:t>
            </a:r>
          </a:p>
        </p:txBody>
      </p:sp>
      <p:sp>
        <p:nvSpPr>
          <p:cNvPr id="12" name="矩形 11">
            <a:extLst>
              <a:ext uri="{FF2B5EF4-FFF2-40B4-BE49-F238E27FC236}">
                <a16:creationId xmlns:a16="http://schemas.microsoft.com/office/drawing/2014/main" id="{CE7AA8B2-B40A-4310-AC82-9925A376F136}"/>
              </a:ext>
            </a:extLst>
          </p:cNvPr>
          <p:cNvSpPr/>
          <p:nvPr/>
        </p:nvSpPr>
        <p:spPr>
          <a:xfrm>
            <a:off x="6288743" y="2802216"/>
            <a:ext cx="4866464" cy="4571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② 集成电路贴片标识自适应高速辨识技术研究</a:t>
            </a:r>
          </a:p>
        </p:txBody>
      </p:sp>
      <p:sp>
        <p:nvSpPr>
          <p:cNvPr id="13" name="矩形 12">
            <a:extLst>
              <a:ext uri="{FF2B5EF4-FFF2-40B4-BE49-F238E27FC236}">
                <a16:creationId xmlns:a16="http://schemas.microsoft.com/office/drawing/2014/main" id="{423B92F9-E95F-4C9C-94B6-D14F46A2F67B}"/>
              </a:ext>
            </a:extLst>
          </p:cNvPr>
          <p:cNvSpPr/>
          <p:nvPr/>
        </p:nvSpPr>
        <p:spPr>
          <a:xfrm>
            <a:off x="1999130" y="4209425"/>
            <a:ext cx="3811120" cy="4571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① 模型本身减枝等</a:t>
            </a:r>
          </a:p>
        </p:txBody>
      </p:sp>
      <p:sp>
        <p:nvSpPr>
          <p:cNvPr id="14" name="矩形 13">
            <a:extLst>
              <a:ext uri="{FF2B5EF4-FFF2-40B4-BE49-F238E27FC236}">
                <a16:creationId xmlns:a16="http://schemas.microsoft.com/office/drawing/2014/main" id="{3072E849-A621-4774-ACAB-910ABDCE35C8}"/>
              </a:ext>
            </a:extLst>
          </p:cNvPr>
          <p:cNvSpPr/>
          <p:nvPr/>
        </p:nvSpPr>
        <p:spPr>
          <a:xfrm>
            <a:off x="6453469" y="4209424"/>
            <a:ext cx="3811120" cy="4571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② 训练策略优化：多点退出等</a:t>
            </a:r>
          </a:p>
        </p:txBody>
      </p:sp>
      <p:sp>
        <p:nvSpPr>
          <p:cNvPr id="15" name="矩形 14">
            <a:extLst>
              <a:ext uri="{FF2B5EF4-FFF2-40B4-BE49-F238E27FC236}">
                <a16:creationId xmlns:a16="http://schemas.microsoft.com/office/drawing/2014/main" id="{558ACA78-C69F-453B-B8F4-D18ED0C34A93}"/>
              </a:ext>
            </a:extLst>
          </p:cNvPr>
          <p:cNvSpPr/>
          <p:nvPr/>
        </p:nvSpPr>
        <p:spPr>
          <a:xfrm>
            <a:off x="1999130" y="5647263"/>
            <a:ext cx="8265458" cy="4571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搭建平台进行测试，并根据检测数据进行企业质量管理等</a:t>
            </a:r>
          </a:p>
        </p:txBody>
      </p:sp>
      <p:sp>
        <p:nvSpPr>
          <p:cNvPr id="2" name="矩形 1">
            <a:extLst>
              <a:ext uri="{FF2B5EF4-FFF2-40B4-BE49-F238E27FC236}">
                <a16:creationId xmlns:a16="http://schemas.microsoft.com/office/drawing/2014/main" id="{2F95CEEB-253F-420E-8A57-4E6DDBE45020}"/>
              </a:ext>
            </a:extLst>
          </p:cNvPr>
          <p:cNvSpPr/>
          <p:nvPr/>
        </p:nvSpPr>
        <p:spPr>
          <a:xfrm>
            <a:off x="4394634" y="85003"/>
            <a:ext cx="3788217" cy="369332"/>
          </a:xfrm>
          <a:prstGeom prst="rect">
            <a:avLst/>
          </a:prstGeom>
        </p:spPr>
        <p:txBody>
          <a:bodyPr wrap="none">
            <a:spAutoFit/>
          </a:bodyPr>
          <a:lstStyle/>
          <a:p>
            <a:r>
              <a:rPr lang="zh-CN" altLang="en-US" b="1" dirty="0">
                <a:latin typeface="楷体" panose="02010609060101010101" pitchFamily="49" charset="-122"/>
                <a:ea typeface="楷体" panose="02010609060101010101" pitchFamily="49" charset="-122"/>
              </a:rPr>
              <a:t>现实环境和数据鸿沟挑战</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数据问题</a:t>
            </a:r>
            <a:endParaRPr lang="zh-CN" altLang="en-US" dirty="0"/>
          </a:p>
        </p:txBody>
      </p:sp>
    </p:spTree>
    <p:extLst>
      <p:ext uri="{BB962C8B-B14F-4D97-AF65-F5344CB8AC3E}">
        <p14:creationId xmlns:p14="http://schemas.microsoft.com/office/powerpoint/2010/main" val="217672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矩形 244">
            <a:extLst>
              <a:ext uri="{FF2B5EF4-FFF2-40B4-BE49-F238E27FC236}">
                <a16:creationId xmlns:a16="http://schemas.microsoft.com/office/drawing/2014/main" id="{F03A400C-C88F-46A7-A54A-DEC61092F4D7}"/>
              </a:ext>
            </a:extLst>
          </p:cNvPr>
          <p:cNvSpPr/>
          <p:nvPr/>
        </p:nvSpPr>
        <p:spPr>
          <a:xfrm>
            <a:off x="1338579" y="669052"/>
            <a:ext cx="2627388" cy="60739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a:extLst>
              <a:ext uri="{FF2B5EF4-FFF2-40B4-BE49-F238E27FC236}">
                <a16:creationId xmlns:a16="http://schemas.microsoft.com/office/drawing/2014/main" id="{EFDBBCD0-7832-4157-97DB-9209F26E7758}"/>
              </a:ext>
            </a:extLst>
          </p:cNvPr>
          <p:cNvSpPr/>
          <p:nvPr/>
        </p:nvSpPr>
        <p:spPr>
          <a:xfrm>
            <a:off x="-1254877" y="123728"/>
            <a:ext cx="5813991" cy="45719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基于自适应的动态跨步推理检测策略研究</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7" name="矩形 246">
            <a:extLst>
              <a:ext uri="{FF2B5EF4-FFF2-40B4-BE49-F238E27FC236}">
                <a16:creationId xmlns:a16="http://schemas.microsoft.com/office/drawing/2014/main" id="{4E360557-65A0-40F3-8254-51733832E015}"/>
              </a:ext>
            </a:extLst>
          </p:cNvPr>
          <p:cNvSpPr/>
          <p:nvPr/>
        </p:nvSpPr>
        <p:spPr>
          <a:xfrm>
            <a:off x="-1254878" y="123729"/>
            <a:ext cx="5806543" cy="2366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248" name="组合 247">
            <a:extLst>
              <a:ext uri="{FF2B5EF4-FFF2-40B4-BE49-F238E27FC236}">
                <a16:creationId xmlns:a16="http://schemas.microsoft.com/office/drawing/2014/main" id="{CC03AECF-027A-433F-B5A7-44B25A70FA74}"/>
              </a:ext>
            </a:extLst>
          </p:cNvPr>
          <p:cNvGrpSpPr/>
          <p:nvPr/>
        </p:nvGrpSpPr>
        <p:grpSpPr>
          <a:xfrm>
            <a:off x="5840870" y="4334659"/>
            <a:ext cx="5549421" cy="1941148"/>
            <a:chOff x="10461870" y="534045"/>
            <a:chExt cx="5549421" cy="1941148"/>
          </a:xfrm>
        </p:grpSpPr>
        <p:grpSp>
          <p:nvGrpSpPr>
            <p:cNvPr id="249" name="组合 248">
              <a:extLst>
                <a:ext uri="{FF2B5EF4-FFF2-40B4-BE49-F238E27FC236}">
                  <a16:creationId xmlns:a16="http://schemas.microsoft.com/office/drawing/2014/main" id="{E34A4760-54C7-4DE0-8CEA-C34464E24B7D}"/>
                </a:ext>
              </a:extLst>
            </p:cNvPr>
            <p:cNvGrpSpPr/>
            <p:nvPr/>
          </p:nvGrpSpPr>
          <p:grpSpPr>
            <a:xfrm>
              <a:off x="10461870" y="567900"/>
              <a:ext cx="825065" cy="934320"/>
              <a:chOff x="5163286" y="4572181"/>
              <a:chExt cx="825065" cy="934320"/>
            </a:xfrm>
          </p:grpSpPr>
          <p:sp>
            <p:nvSpPr>
              <p:cNvPr id="369" name="矩形 368">
                <a:extLst>
                  <a:ext uri="{FF2B5EF4-FFF2-40B4-BE49-F238E27FC236}">
                    <a16:creationId xmlns:a16="http://schemas.microsoft.com/office/drawing/2014/main" id="{29CD1253-1F42-457C-BC1A-E85588999C95}"/>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0" name="矩形 369">
                <a:extLst>
                  <a:ext uri="{FF2B5EF4-FFF2-40B4-BE49-F238E27FC236}">
                    <a16:creationId xmlns:a16="http://schemas.microsoft.com/office/drawing/2014/main" id="{A097D2E2-5980-4285-A65D-AB1E8B73A622}"/>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71" name="矩形 370">
                <a:extLst>
                  <a:ext uri="{FF2B5EF4-FFF2-40B4-BE49-F238E27FC236}">
                    <a16:creationId xmlns:a16="http://schemas.microsoft.com/office/drawing/2014/main" id="{0C4B7873-18A2-49D2-8AD2-68EDCD4570B9}"/>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2" name="矩形 371">
                <a:extLst>
                  <a:ext uri="{FF2B5EF4-FFF2-40B4-BE49-F238E27FC236}">
                    <a16:creationId xmlns:a16="http://schemas.microsoft.com/office/drawing/2014/main" id="{BCDF7F3A-1AD3-411D-9DF6-2BB99F8F0DCC}"/>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73" name="组合 372">
                <a:extLst>
                  <a:ext uri="{FF2B5EF4-FFF2-40B4-BE49-F238E27FC236}">
                    <a16:creationId xmlns:a16="http://schemas.microsoft.com/office/drawing/2014/main" id="{9CF08122-1380-4A79-81BB-0A964E2F769B}"/>
                  </a:ext>
                </a:extLst>
              </p:cNvPr>
              <p:cNvGrpSpPr/>
              <p:nvPr/>
            </p:nvGrpSpPr>
            <p:grpSpPr>
              <a:xfrm>
                <a:off x="5163286" y="4871305"/>
                <a:ext cx="555482" cy="635196"/>
                <a:chOff x="5227178" y="5218611"/>
                <a:chExt cx="555482" cy="635196"/>
              </a:xfrm>
            </p:grpSpPr>
            <p:sp>
              <p:nvSpPr>
                <p:cNvPr id="377" name="矩形 376">
                  <a:extLst>
                    <a:ext uri="{FF2B5EF4-FFF2-40B4-BE49-F238E27FC236}">
                      <a16:creationId xmlns:a16="http://schemas.microsoft.com/office/drawing/2014/main" id="{D8A6B481-F52B-41E5-93D4-9577D9F5B4ED}"/>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8" name="矩形 377">
                  <a:extLst>
                    <a:ext uri="{FF2B5EF4-FFF2-40B4-BE49-F238E27FC236}">
                      <a16:creationId xmlns:a16="http://schemas.microsoft.com/office/drawing/2014/main" id="{4A912B2D-B147-4382-BC4F-20B3FFCB7B3C}"/>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79" name="矩形 378">
                  <a:extLst>
                    <a:ext uri="{FF2B5EF4-FFF2-40B4-BE49-F238E27FC236}">
                      <a16:creationId xmlns:a16="http://schemas.microsoft.com/office/drawing/2014/main" id="{EA1BB6B3-074C-4BF4-82B2-B34B2B2F1398}"/>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80" name="矩形 379">
                  <a:extLst>
                    <a:ext uri="{FF2B5EF4-FFF2-40B4-BE49-F238E27FC236}">
                      <a16:creationId xmlns:a16="http://schemas.microsoft.com/office/drawing/2014/main" id="{4FABE63F-338A-419F-BEAB-CB0BB059FB89}"/>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74" name="直接连接符 373">
                <a:extLst>
                  <a:ext uri="{FF2B5EF4-FFF2-40B4-BE49-F238E27FC236}">
                    <a16:creationId xmlns:a16="http://schemas.microsoft.com/office/drawing/2014/main" id="{2D99E9F5-8BA5-4327-A2A6-93A895DC6212}"/>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5" name="直接连接符 374">
                <a:extLst>
                  <a:ext uri="{FF2B5EF4-FFF2-40B4-BE49-F238E27FC236}">
                    <a16:creationId xmlns:a16="http://schemas.microsoft.com/office/drawing/2014/main" id="{6DB845C4-3EB5-42C2-B3D9-7DB6BAFC9C7C}"/>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6" name="直接连接符 375">
                <a:extLst>
                  <a:ext uri="{FF2B5EF4-FFF2-40B4-BE49-F238E27FC236}">
                    <a16:creationId xmlns:a16="http://schemas.microsoft.com/office/drawing/2014/main" id="{ECAA833A-BE12-4050-AA3F-ED94B6878579}"/>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250" name="组合 249">
              <a:extLst>
                <a:ext uri="{FF2B5EF4-FFF2-40B4-BE49-F238E27FC236}">
                  <a16:creationId xmlns:a16="http://schemas.microsoft.com/office/drawing/2014/main" id="{4256B92A-B971-45A3-B951-83E848C7EDA9}"/>
                </a:ext>
              </a:extLst>
            </p:cNvPr>
            <p:cNvGrpSpPr/>
            <p:nvPr/>
          </p:nvGrpSpPr>
          <p:grpSpPr>
            <a:xfrm>
              <a:off x="11313997" y="558427"/>
              <a:ext cx="825065" cy="934320"/>
              <a:chOff x="5163286" y="4572181"/>
              <a:chExt cx="825065" cy="934320"/>
            </a:xfrm>
          </p:grpSpPr>
          <p:sp>
            <p:nvSpPr>
              <p:cNvPr id="357" name="矩形 356">
                <a:extLst>
                  <a:ext uri="{FF2B5EF4-FFF2-40B4-BE49-F238E27FC236}">
                    <a16:creationId xmlns:a16="http://schemas.microsoft.com/office/drawing/2014/main" id="{D8A0A209-846C-41B2-B4C6-BB562A1E482E}"/>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8" name="矩形 357">
                <a:extLst>
                  <a:ext uri="{FF2B5EF4-FFF2-40B4-BE49-F238E27FC236}">
                    <a16:creationId xmlns:a16="http://schemas.microsoft.com/office/drawing/2014/main" id="{4A41AE93-6324-41E5-826D-6E4C299F05BD}"/>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59" name="矩形 358">
                <a:extLst>
                  <a:ext uri="{FF2B5EF4-FFF2-40B4-BE49-F238E27FC236}">
                    <a16:creationId xmlns:a16="http://schemas.microsoft.com/office/drawing/2014/main" id="{F8E5114C-90B4-40CB-B7D1-E017823624F8}"/>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0" name="矩形 359">
                <a:extLst>
                  <a:ext uri="{FF2B5EF4-FFF2-40B4-BE49-F238E27FC236}">
                    <a16:creationId xmlns:a16="http://schemas.microsoft.com/office/drawing/2014/main" id="{BE7B6DF4-D4EB-4B02-B213-4CE11C7E970D}"/>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61" name="组合 360">
                <a:extLst>
                  <a:ext uri="{FF2B5EF4-FFF2-40B4-BE49-F238E27FC236}">
                    <a16:creationId xmlns:a16="http://schemas.microsoft.com/office/drawing/2014/main" id="{CC8D54BE-FF71-4CBA-936D-C40180C33917}"/>
                  </a:ext>
                </a:extLst>
              </p:cNvPr>
              <p:cNvGrpSpPr/>
              <p:nvPr/>
            </p:nvGrpSpPr>
            <p:grpSpPr>
              <a:xfrm>
                <a:off x="5163286" y="4871305"/>
                <a:ext cx="555482" cy="635196"/>
                <a:chOff x="5227178" y="5218611"/>
                <a:chExt cx="555482" cy="635196"/>
              </a:xfrm>
            </p:grpSpPr>
            <p:sp>
              <p:nvSpPr>
                <p:cNvPr id="365" name="矩形 364">
                  <a:extLst>
                    <a:ext uri="{FF2B5EF4-FFF2-40B4-BE49-F238E27FC236}">
                      <a16:creationId xmlns:a16="http://schemas.microsoft.com/office/drawing/2014/main" id="{99D2E451-BB9F-4437-8EFD-E91E2932A30E}"/>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6" name="矩形 365">
                  <a:extLst>
                    <a:ext uri="{FF2B5EF4-FFF2-40B4-BE49-F238E27FC236}">
                      <a16:creationId xmlns:a16="http://schemas.microsoft.com/office/drawing/2014/main" id="{7DD8A552-F869-4A64-871B-2F1E7827F92B}"/>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67" name="矩形 366">
                  <a:extLst>
                    <a:ext uri="{FF2B5EF4-FFF2-40B4-BE49-F238E27FC236}">
                      <a16:creationId xmlns:a16="http://schemas.microsoft.com/office/drawing/2014/main" id="{98414C43-F5D9-456A-9514-4D0CF2B18F1E}"/>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8" name="矩形 367">
                  <a:extLst>
                    <a:ext uri="{FF2B5EF4-FFF2-40B4-BE49-F238E27FC236}">
                      <a16:creationId xmlns:a16="http://schemas.microsoft.com/office/drawing/2014/main" id="{8B5FA965-2589-4797-9188-28DEB1DDF6C1}"/>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62" name="直接连接符 361">
                <a:extLst>
                  <a:ext uri="{FF2B5EF4-FFF2-40B4-BE49-F238E27FC236}">
                    <a16:creationId xmlns:a16="http://schemas.microsoft.com/office/drawing/2014/main" id="{4DE5C195-42A0-4CD4-BE6A-E635694353EA}"/>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30990A12-89A1-4356-A239-D5B945F214F8}"/>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178C4A62-A730-41FD-BBA6-C27D953CE304}"/>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883D9F9B-91A6-457F-A920-7FCBC9B9F06B}"/>
                </a:ext>
              </a:extLst>
            </p:cNvPr>
            <p:cNvGrpSpPr/>
            <p:nvPr/>
          </p:nvGrpSpPr>
          <p:grpSpPr>
            <a:xfrm>
              <a:off x="12240393" y="534045"/>
              <a:ext cx="825065" cy="934320"/>
              <a:chOff x="5163286" y="4572181"/>
              <a:chExt cx="825065" cy="934320"/>
            </a:xfrm>
          </p:grpSpPr>
          <p:sp>
            <p:nvSpPr>
              <p:cNvPr id="345" name="矩形 344">
                <a:extLst>
                  <a:ext uri="{FF2B5EF4-FFF2-40B4-BE49-F238E27FC236}">
                    <a16:creationId xmlns:a16="http://schemas.microsoft.com/office/drawing/2014/main" id="{0AE6C2E2-6310-4F1F-A273-D8E22C63CB31}"/>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6" name="矩形 345">
                <a:extLst>
                  <a:ext uri="{FF2B5EF4-FFF2-40B4-BE49-F238E27FC236}">
                    <a16:creationId xmlns:a16="http://schemas.microsoft.com/office/drawing/2014/main" id="{EED5BB0B-D156-4AF7-9074-4BE81C2038B7}"/>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47" name="矩形 346">
                <a:extLst>
                  <a:ext uri="{FF2B5EF4-FFF2-40B4-BE49-F238E27FC236}">
                    <a16:creationId xmlns:a16="http://schemas.microsoft.com/office/drawing/2014/main" id="{642E400C-3909-468E-A637-5A0046DCC85B}"/>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8" name="矩形 347">
                <a:extLst>
                  <a:ext uri="{FF2B5EF4-FFF2-40B4-BE49-F238E27FC236}">
                    <a16:creationId xmlns:a16="http://schemas.microsoft.com/office/drawing/2014/main" id="{D93B9C1C-0F9E-4911-8157-023860DFA903}"/>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49" name="组合 348">
                <a:extLst>
                  <a:ext uri="{FF2B5EF4-FFF2-40B4-BE49-F238E27FC236}">
                    <a16:creationId xmlns:a16="http://schemas.microsoft.com/office/drawing/2014/main" id="{A14B8C9D-78AB-4D60-9197-08FB47AEFBEE}"/>
                  </a:ext>
                </a:extLst>
              </p:cNvPr>
              <p:cNvGrpSpPr/>
              <p:nvPr/>
            </p:nvGrpSpPr>
            <p:grpSpPr>
              <a:xfrm>
                <a:off x="5163286" y="4871305"/>
                <a:ext cx="555482" cy="635196"/>
                <a:chOff x="5227178" y="5218611"/>
                <a:chExt cx="555482" cy="635196"/>
              </a:xfrm>
            </p:grpSpPr>
            <p:sp>
              <p:nvSpPr>
                <p:cNvPr id="353" name="矩形 352">
                  <a:extLst>
                    <a:ext uri="{FF2B5EF4-FFF2-40B4-BE49-F238E27FC236}">
                      <a16:creationId xmlns:a16="http://schemas.microsoft.com/office/drawing/2014/main" id="{133E7906-A30A-4F00-8F4A-913BA72E57A6}"/>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4" name="矩形 353">
                  <a:extLst>
                    <a:ext uri="{FF2B5EF4-FFF2-40B4-BE49-F238E27FC236}">
                      <a16:creationId xmlns:a16="http://schemas.microsoft.com/office/drawing/2014/main" id="{982F4EE0-3A43-48AC-9A29-73930CD26E39}"/>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55" name="矩形 354">
                  <a:extLst>
                    <a:ext uri="{FF2B5EF4-FFF2-40B4-BE49-F238E27FC236}">
                      <a16:creationId xmlns:a16="http://schemas.microsoft.com/office/drawing/2014/main" id="{4DF9E573-7167-408D-AEA8-A7DE8117C8A2}"/>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6" name="矩形 355">
                  <a:extLst>
                    <a:ext uri="{FF2B5EF4-FFF2-40B4-BE49-F238E27FC236}">
                      <a16:creationId xmlns:a16="http://schemas.microsoft.com/office/drawing/2014/main" id="{CBFB8EFE-D55D-4652-8142-CD3B1B352F01}"/>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50" name="直接连接符 349">
                <a:extLst>
                  <a:ext uri="{FF2B5EF4-FFF2-40B4-BE49-F238E27FC236}">
                    <a16:creationId xmlns:a16="http://schemas.microsoft.com/office/drawing/2014/main" id="{70F60B1B-E4B2-4AD3-A680-6CE4113BAA77}"/>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1" name="直接连接符 350">
                <a:extLst>
                  <a:ext uri="{FF2B5EF4-FFF2-40B4-BE49-F238E27FC236}">
                    <a16:creationId xmlns:a16="http://schemas.microsoft.com/office/drawing/2014/main" id="{458C17C9-C04B-4318-A039-000BF7094A4E}"/>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86D5D8A4-5CF4-4988-A460-DDD85EDAD59D}"/>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252" name="组合 251">
              <a:extLst>
                <a:ext uri="{FF2B5EF4-FFF2-40B4-BE49-F238E27FC236}">
                  <a16:creationId xmlns:a16="http://schemas.microsoft.com/office/drawing/2014/main" id="{257C709F-E8F9-4F1C-9F76-8CDC33E5375A}"/>
                </a:ext>
              </a:extLst>
            </p:cNvPr>
            <p:cNvGrpSpPr/>
            <p:nvPr/>
          </p:nvGrpSpPr>
          <p:grpSpPr>
            <a:xfrm>
              <a:off x="13665837" y="558922"/>
              <a:ext cx="825065" cy="934320"/>
              <a:chOff x="5163286" y="4572181"/>
              <a:chExt cx="825065" cy="934320"/>
            </a:xfrm>
          </p:grpSpPr>
          <p:sp>
            <p:nvSpPr>
              <p:cNvPr id="333" name="矩形 332">
                <a:extLst>
                  <a:ext uri="{FF2B5EF4-FFF2-40B4-BE49-F238E27FC236}">
                    <a16:creationId xmlns:a16="http://schemas.microsoft.com/office/drawing/2014/main" id="{962D0AD3-281F-49A0-AA3C-60576A141BDE}"/>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34" name="矩形 333">
                <a:extLst>
                  <a:ext uri="{FF2B5EF4-FFF2-40B4-BE49-F238E27FC236}">
                    <a16:creationId xmlns:a16="http://schemas.microsoft.com/office/drawing/2014/main" id="{6D3F9182-6550-43DF-915E-7A34A03CA1B6}"/>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35" name="矩形 334">
                <a:extLst>
                  <a:ext uri="{FF2B5EF4-FFF2-40B4-BE49-F238E27FC236}">
                    <a16:creationId xmlns:a16="http://schemas.microsoft.com/office/drawing/2014/main" id="{03BA28DD-2DFE-44D5-A498-73A5A4AE6A0C}"/>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36" name="矩形 335">
                <a:extLst>
                  <a:ext uri="{FF2B5EF4-FFF2-40B4-BE49-F238E27FC236}">
                    <a16:creationId xmlns:a16="http://schemas.microsoft.com/office/drawing/2014/main" id="{257F03F8-5884-4852-99FA-2B98D46BC0A3}"/>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37" name="组合 336">
                <a:extLst>
                  <a:ext uri="{FF2B5EF4-FFF2-40B4-BE49-F238E27FC236}">
                    <a16:creationId xmlns:a16="http://schemas.microsoft.com/office/drawing/2014/main" id="{BACFCE43-DE9C-4A39-A1F7-33ECCA8205D4}"/>
                  </a:ext>
                </a:extLst>
              </p:cNvPr>
              <p:cNvGrpSpPr/>
              <p:nvPr/>
            </p:nvGrpSpPr>
            <p:grpSpPr>
              <a:xfrm>
                <a:off x="5163286" y="4871305"/>
                <a:ext cx="555482" cy="635196"/>
                <a:chOff x="5227178" y="5218611"/>
                <a:chExt cx="555482" cy="635196"/>
              </a:xfrm>
            </p:grpSpPr>
            <p:sp>
              <p:nvSpPr>
                <p:cNvPr id="341" name="矩形 340">
                  <a:extLst>
                    <a:ext uri="{FF2B5EF4-FFF2-40B4-BE49-F238E27FC236}">
                      <a16:creationId xmlns:a16="http://schemas.microsoft.com/office/drawing/2014/main" id="{4345B133-CB51-4290-821F-2521DC1DFD94}"/>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2" name="矩形 341">
                  <a:extLst>
                    <a:ext uri="{FF2B5EF4-FFF2-40B4-BE49-F238E27FC236}">
                      <a16:creationId xmlns:a16="http://schemas.microsoft.com/office/drawing/2014/main" id="{480E2CB5-77C6-462E-8B11-B81A8632EF97}"/>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43" name="矩形 342">
                  <a:extLst>
                    <a:ext uri="{FF2B5EF4-FFF2-40B4-BE49-F238E27FC236}">
                      <a16:creationId xmlns:a16="http://schemas.microsoft.com/office/drawing/2014/main" id="{56BF3325-FF8D-4176-A8E4-52566FEA5526}"/>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4" name="矩形 343">
                  <a:extLst>
                    <a:ext uri="{FF2B5EF4-FFF2-40B4-BE49-F238E27FC236}">
                      <a16:creationId xmlns:a16="http://schemas.microsoft.com/office/drawing/2014/main" id="{BF0F7105-FF02-4034-9E1B-A08F0DBC2BE0}"/>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38" name="直接连接符 337">
                <a:extLst>
                  <a:ext uri="{FF2B5EF4-FFF2-40B4-BE49-F238E27FC236}">
                    <a16:creationId xmlns:a16="http://schemas.microsoft.com/office/drawing/2014/main" id="{83C7FE5C-D45E-4372-8F1C-4EF8326F4EA9}"/>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F3183A0E-699A-4E0D-A23C-D351514F914E}"/>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A1F8E6BA-61FF-49A2-89AD-460278BC88C5}"/>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53" name="箭头: 右 252">
              <a:extLst>
                <a:ext uri="{FF2B5EF4-FFF2-40B4-BE49-F238E27FC236}">
                  <a16:creationId xmlns:a16="http://schemas.microsoft.com/office/drawing/2014/main" id="{838B7813-47ED-4EBA-8F1E-F2EE07593002}"/>
                </a:ext>
              </a:extLst>
            </p:cNvPr>
            <p:cNvSpPr/>
            <p:nvPr/>
          </p:nvSpPr>
          <p:spPr>
            <a:xfrm>
              <a:off x="11066859" y="978639"/>
              <a:ext cx="258591" cy="122195"/>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54" name="箭头: 右 253">
              <a:extLst>
                <a:ext uri="{FF2B5EF4-FFF2-40B4-BE49-F238E27FC236}">
                  <a16:creationId xmlns:a16="http://schemas.microsoft.com/office/drawing/2014/main" id="{C45536E3-960F-42D0-B789-FF5CE0FA64EC}"/>
                </a:ext>
              </a:extLst>
            </p:cNvPr>
            <p:cNvSpPr/>
            <p:nvPr/>
          </p:nvSpPr>
          <p:spPr>
            <a:xfrm>
              <a:off x="11943994" y="969659"/>
              <a:ext cx="282961" cy="137057"/>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55" name="箭头: 右 254">
              <a:extLst>
                <a:ext uri="{FF2B5EF4-FFF2-40B4-BE49-F238E27FC236}">
                  <a16:creationId xmlns:a16="http://schemas.microsoft.com/office/drawing/2014/main" id="{8DC01BCD-31B2-4949-BBDA-3C5B1C902902}"/>
                </a:ext>
              </a:extLst>
            </p:cNvPr>
            <p:cNvSpPr/>
            <p:nvPr/>
          </p:nvSpPr>
          <p:spPr>
            <a:xfrm>
              <a:off x="12885029" y="962364"/>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57" name="箭头: 右 256">
              <a:extLst>
                <a:ext uri="{FF2B5EF4-FFF2-40B4-BE49-F238E27FC236}">
                  <a16:creationId xmlns:a16="http://schemas.microsoft.com/office/drawing/2014/main" id="{7DCEBD01-F580-4B24-86EC-AC81AA73CFCB}"/>
                </a:ext>
              </a:extLst>
            </p:cNvPr>
            <p:cNvSpPr/>
            <p:nvPr/>
          </p:nvSpPr>
          <p:spPr>
            <a:xfrm>
              <a:off x="14414951" y="972040"/>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258" name="组合 257">
              <a:extLst>
                <a:ext uri="{FF2B5EF4-FFF2-40B4-BE49-F238E27FC236}">
                  <a16:creationId xmlns:a16="http://schemas.microsoft.com/office/drawing/2014/main" id="{8CB2BFA5-B5F9-4614-97D6-D7A829FB12BE}"/>
                </a:ext>
              </a:extLst>
            </p:cNvPr>
            <p:cNvGrpSpPr/>
            <p:nvPr/>
          </p:nvGrpSpPr>
          <p:grpSpPr>
            <a:xfrm>
              <a:off x="15348836" y="798833"/>
              <a:ext cx="631756" cy="625837"/>
              <a:chOff x="5193010" y="5050283"/>
              <a:chExt cx="631756" cy="625837"/>
            </a:xfrm>
          </p:grpSpPr>
          <p:grpSp>
            <p:nvGrpSpPr>
              <p:cNvPr id="320" name="组合 319">
                <a:extLst>
                  <a:ext uri="{FF2B5EF4-FFF2-40B4-BE49-F238E27FC236}">
                    <a16:creationId xmlns:a16="http://schemas.microsoft.com/office/drawing/2014/main" id="{E4CD8971-6F76-42C2-9654-55E45025A05E}"/>
                  </a:ext>
                </a:extLst>
              </p:cNvPr>
              <p:cNvGrpSpPr/>
              <p:nvPr/>
            </p:nvGrpSpPr>
            <p:grpSpPr>
              <a:xfrm>
                <a:off x="5193010" y="5050283"/>
                <a:ext cx="631756" cy="625837"/>
                <a:chOff x="1170576" y="5465869"/>
                <a:chExt cx="631756" cy="625837"/>
              </a:xfrm>
            </p:grpSpPr>
            <p:grpSp>
              <p:nvGrpSpPr>
                <p:cNvPr id="322" name="组合 321">
                  <a:extLst>
                    <a:ext uri="{FF2B5EF4-FFF2-40B4-BE49-F238E27FC236}">
                      <a16:creationId xmlns:a16="http://schemas.microsoft.com/office/drawing/2014/main" id="{06EFE252-A352-43A1-8311-2DFCB2875D45}"/>
                    </a:ext>
                  </a:extLst>
                </p:cNvPr>
                <p:cNvGrpSpPr/>
                <p:nvPr/>
              </p:nvGrpSpPr>
              <p:grpSpPr>
                <a:xfrm>
                  <a:off x="1170576" y="5465869"/>
                  <a:ext cx="454572" cy="454968"/>
                  <a:chOff x="703445" y="3874880"/>
                  <a:chExt cx="970328" cy="971173"/>
                </a:xfrm>
              </p:grpSpPr>
              <p:sp>
                <p:nvSpPr>
                  <p:cNvPr id="324" name="矩形 323">
                    <a:extLst>
                      <a:ext uri="{FF2B5EF4-FFF2-40B4-BE49-F238E27FC236}">
                        <a16:creationId xmlns:a16="http://schemas.microsoft.com/office/drawing/2014/main" id="{BECA34BA-69C3-4858-AB91-E4CC4763978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5" name="矩形 324">
                    <a:extLst>
                      <a:ext uri="{FF2B5EF4-FFF2-40B4-BE49-F238E27FC236}">
                        <a16:creationId xmlns:a16="http://schemas.microsoft.com/office/drawing/2014/main" id="{E37597B5-3989-48F6-B568-4F9310D48A53}"/>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6" name="矩形 325">
                    <a:extLst>
                      <a:ext uri="{FF2B5EF4-FFF2-40B4-BE49-F238E27FC236}">
                        <a16:creationId xmlns:a16="http://schemas.microsoft.com/office/drawing/2014/main" id="{67291C36-369C-4314-9B2D-CE835A739C94}"/>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7" name="矩形 326">
                    <a:extLst>
                      <a:ext uri="{FF2B5EF4-FFF2-40B4-BE49-F238E27FC236}">
                        <a16:creationId xmlns:a16="http://schemas.microsoft.com/office/drawing/2014/main" id="{33DB7C93-95FF-4BA5-AF64-9F740CBA9CB9}"/>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8" name="矩形 327">
                    <a:extLst>
                      <a:ext uri="{FF2B5EF4-FFF2-40B4-BE49-F238E27FC236}">
                        <a16:creationId xmlns:a16="http://schemas.microsoft.com/office/drawing/2014/main" id="{36C87C73-B355-4E03-8FBB-84DAB1F7C41B}"/>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9" name="矩形 328">
                    <a:extLst>
                      <a:ext uri="{FF2B5EF4-FFF2-40B4-BE49-F238E27FC236}">
                        <a16:creationId xmlns:a16="http://schemas.microsoft.com/office/drawing/2014/main" id="{B7BC5C7D-380C-44BD-A419-B251BB40485C}"/>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0" name="矩形 329">
                    <a:extLst>
                      <a:ext uri="{FF2B5EF4-FFF2-40B4-BE49-F238E27FC236}">
                        <a16:creationId xmlns:a16="http://schemas.microsoft.com/office/drawing/2014/main" id="{E78AF896-2761-4EA3-AE8E-BAA5E310D5BF}"/>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1" name="矩形 330">
                    <a:extLst>
                      <a:ext uri="{FF2B5EF4-FFF2-40B4-BE49-F238E27FC236}">
                        <a16:creationId xmlns:a16="http://schemas.microsoft.com/office/drawing/2014/main" id="{98612B70-521D-4EA2-9C29-3AC7142E0F7E}"/>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2" name="矩形 331">
                    <a:extLst>
                      <a:ext uri="{FF2B5EF4-FFF2-40B4-BE49-F238E27FC236}">
                        <a16:creationId xmlns:a16="http://schemas.microsoft.com/office/drawing/2014/main" id="{81586D62-A28B-4226-BCCA-137F247E83D1}"/>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323" name="文本框 322">
                  <a:extLst>
                    <a:ext uri="{FF2B5EF4-FFF2-40B4-BE49-F238E27FC236}">
                      <a16:creationId xmlns:a16="http://schemas.microsoft.com/office/drawing/2014/main" id="{9C5353AE-2DAB-471D-B7C3-F858DB730732}"/>
                    </a:ext>
                  </a:extLst>
                </p:cNvPr>
                <p:cNvSpPr txBox="1"/>
                <p:nvPr/>
              </p:nvSpPr>
              <p:spPr>
                <a:xfrm>
                  <a:off x="1174662" y="5568486"/>
                  <a:ext cx="6276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10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321" name="椭圆 320">
                <a:extLst>
                  <a:ext uri="{FF2B5EF4-FFF2-40B4-BE49-F238E27FC236}">
                    <a16:creationId xmlns:a16="http://schemas.microsoft.com/office/drawing/2014/main" id="{3A02F2CD-398A-431C-8874-87C1B7F78E0D}"/>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59" name="矩形 258">
              <a:extLst>
                <a:ext uri="{FF2B5EF4-FFF2-40B4-BE49-F238E27FC236}">
                  <a16:creationId xmlns:a16="http://schemas.microsoft.com/office/drawing/2014/main" id="{A6FD538B-A57A-48E6-926C-903BD33929CF}"/>
                </a:ext>
              </a:extLst>
            </p:cNvPr>
            <p:cNvSpPr/>
            <p:nvPr/>
          </p:nvSpPr>
          <p:spPr>
            <a:xfrm>
              <a:off x="15205884" y="1237535"/>
              <a:ext cx="805407" cy="254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60" name="连接符: 曲线 259">
              <a:extLst>
                <a:ext uri="{FF2B5EF4-FFF2-40B4-BE49-F238E27FC236}">
                  <a16:creationId xmlns:a16="http://schemas.microsoft.com/office/drawing/2014/main" id="{72CE42CD-0D2A-4CF6-A804-9FADE578BD9C}"/>
                </a:ext>
              </a:extLst>
            </p:cNvPr>
            <p:cNvCxnSpPr>
              <a:cxnSpLocks/>
              <a:stCxn id="253" idx="2"/>
              <a:endCxn id="319" idx="0"/>
            </p:cNvCxnSpPr>
            <p:nvPr/>
          </p:nvCxnSpPr>
          <p:spPr>
            <a:xfrm rot="16200000" flipH="1">
              <a:off x="10965352" y="1338007"/>
              <a:ext cx="823514" cy="349168"/>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1" name="连接符: 曲线 260">
              <a:extLst>
                <a:ext uri="{FF2B5EF4-FFF2-40B4-BE49-F238E27FC236}">
                  <a16:creationId xmlns:a16="http://schemas.microsoft.com/office/drawing/2014/main" id="{73FC4403-434B-4C3A-90E9-71F921827981}"/>
                </a:ext>
              </a:extLst>
            </p:cNvPr>
            <p:cNvCxnSpPr>
              <a:cxnSpLocks/>
              <a:stCxn id="254" idx="2"/>
              <a:endCxn id="293" idx="0"/>
            </p:cNvCxnSpPr>
            <p:nvPr/>
          </p:nvCxnSpPr>
          <p:spPr>
            <a:xfrm rot="16200000" flipH="1">
              <a:off x="11860153" y="1335643"/>
              <a:ext cx="817632" cy="359778"/>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2" name="连接符: 曲线 261">
              <a:extLst>
                <a:ext uri="{FF2B5EF4-FFF2-40B4-BE49-F238E27FC236}">
                  <a16:creationId xmlns:a16="http://schemas.microsoft.com/office/drawing/2014/main" id="{9FF1F9B3-BB28-4D4E-AE4A-EC006A029D72}"/>
                </a:ext>
              </a:extLst>
            </p:cNvPr>
            <p:cNvCxnSpPr>
              <a:cxnSpLocks/>
              <a:stCxn id="255" idx="2"/>
              <a:endCxn id="306" idx="0"/>
            </p:cNvCxnSpPr>
            <p:nvPr/>
          </p:nvCxnSpPr>
          <p:spPr>
            <a:xfrm rot="16200000" flipH="1">
              <a:off x="12846308" y="1316208"/>
              <a:ext cx="787083" cy="429196"/>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3" name="连接符: 曲线 262">
              <a:extLst>
                <a:ext uri="{FF2B5EF4-FFF2-40B4-BE49-F238E27FC236}">
                  <a16:creationId xmlns:a16="http://schemas.microsoft.com/office/drawing/2014/main" id="{EF8C8949-2F2C-4CD5-A643-3FF0165D8147}"/>
                </a:ext>
              </a:extLst>
            </p:cNvPr>
            <p:cNvCxnSpPr>
              <a:cxnSpLocks/>
              <a:stCxn id="253" idx="0"/>
              <a:endCxn id="255" idx="0"/>
            </p:cNvCxnSpPr>
            <p:nvPr/>
          </p:nvCxnSpPr>
          <p:spPr>
            <a:xfrm rot="5400000" flipH="1" flipV="1">
              <a:off x="12105751" y="59139"/>
              <a:ext cx="16275" cy="1822726"/>
            </a:xfrm>
            <a:prstGeom prst="curvedConnector3">
              <a:avLst>
                <a:gd name="adj1" fmla="val 3531877"/>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4" name="组合 263">
              <a:extLst>
                <a:ext uri="{FF2B5EF4-FFF2-40B4-BE49-F238E27FC236}">
                  <a16:creationId xmlns:a16="http://schemas.microsoft.com/office/drawing/2014/main" id="{C130C6BE-7CDC-4825-AC20-3644C47656C7}"/>
                </a:ext>
              </a:extLst>
            </p:cNvPr>
            <p:cNvGrpSpPr/>
            <p:nvPr/>
          </p:nvGrpSpPr>
          <p:grpSpPr>
            <a:xfrm>
              <a:off x="11324097" y="1903062"/>
              <a:ext cx="617919" cy="572131"/>
              <a:chOff x="5193010" y="5050283"/>
              <a:chExt cx="631756" cy="913067"/>
            </a:xfrm>
          </p:grpSpPr>
          <p:grpSp>
            <p:nvGrpSpPr>
              <p:cNvPr id="307" name="组合 306">
                <a:extLst>
                  <a:ext uri="{FF2B5EF4-FFF2-40B4-BE49-F238E27FC236}">
                    <a16:creationId xmlns:a16="http://schemas.microsoft.com/office/drawing/2014/main" id="{42CD93E4-24BD-4C9C-A0C0-74D93269FDB9}"/>
                  </a:ext>
                </a:extLst>
              </p:cNvPr>
              <p:cNvGrpSpPr/>
              <p:nvPr/>
            </p:nvGrpSpPr>
            <p:grpSpPr>
              <a:xfrm>
                <a:off x="5193010" y="5050283"/>
                <a:ext cx="631756" cy="913067"/>
                <a:chOff x="1170576" y="5465869"/>
                <a:chExt cx="631756" cy="913067"/>
              </a:xfrm>
            </p:grpSpPr>
            <p:grpSp>
              <p:nvGrpSpPr>
                <p:cNvPr id="309" name="组合 308">
                  <a:extLst>
                    <a:ext uri="{FF2B5EF4-FFF2-40B4-BE49-F238E27FC236}">
                      <a16:creationId xmlns:a16="http://schemas.microsoft.com/office/drawing/2014/main" id="{16BE771A-B32E-49A0-9D91-4DAC265E8A8E}"/>
                    </a:ext>
                  </a:extLst>
                </p:cNvPr>
                <p:cNvGrpSpPr/>
                <p:nvPr/>
              </p:nvGrpSpPr>
              <p:grpSpPr>
                <a:xfrm>
                  <a:off x="1170576" y="5465869"/>
                  <a:ext cx="454572" cy="454968"/>
                  <a:chOff x="703445" y="3874880"/>
                  <a:chExt cx="970328" cy="971173"/>
                </a:xfrm>
              </p:grpSpPr>
              <p:sp>
                <p:nvSpPr>
                  <p:cNvPr id="311" name="矩形 310">
                    <a:extLst>
                      <a:ext uri="{FF2B5EF4-FFF2-40B4-BE49-F238E27FC236}">
                        <a16:creationId xmlns:a16="http://schemas.microsoft.com/office/drawing/2014/main" id="{DEAC2369-906E-41C3-849E-3E5ED83C5B1B}"/>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2" name="矩形 311">
                    <a:extLst>
                      <a:ext uri="{FF2B5EF4-FFF2-40B4-BE49-F238E27FC236}">
                        <a16:creationId xmlns:a16="http://schemas.microsoft.com/office/drawing/2014/main" id="{D1E385D9-EE62-4F5F-A22E-C72514C67CE5}"/>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3" name="矩形 312">
                    <a:extLst>
                      <a:ext uri="{FF2B5EF4-FFF2-40B4-BE49-F238E27FC236}">
                        <a16:creationId xmlns:a16="http://schemas.microsoft.com/office/drawing/2014/main" id="{A9163132-FE51-489F-B865-5E9025350144}"/>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4" name="矩形 313">
                    <a:extLst>
                      <a:ext uri="{FF2B5EF4-FFF2-40B4-BE49-F238E27FC236}">
                        <a16:creationId xmlns:a16="http://schemas.microsoft.com/office/drawing/2014/main" id="{F76692DF-1A7D-4125-AD30-18E154FE6FBB}"/>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5" name="矩形 314">
                    <a:extLst>
                      <a:ext uri="{FF2B5EF4-FFF2-40B4-BE49-F238E27FC236}">
                        <a16:creationId xmlns:a16="http://schemas.microsoft.com/office/drawing/2014/main" id="{C15BC95C-5469-4B1B-8126-131EAF91DFA5}"/>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6" name="矩形 315">
                    <a:extLst>
                      <a:ext uri="{FF2B5EF4-FFF2-40B4-BE49-F238E27FC236}">
                        <a16:creationId xmlns:a16="http://schemas.microsoft.com/office/drawing/2014/main" id="{8CF47657-3525-409A-BE5E-F2B73664CB90}"/>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7" name="矩形 316">
                    <a:extLst>
                      <a:ext uri="{FF2B5EF4-FFF2-40B4-BE49-F238E27FC236}">
                        <a16:creationId xmlns:a16="http://schemas.microsoft.com/office/drawing/2014/main" id="{412A45B9-B400-4AB3-821A-80BD943AA64C}"/>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8" name="矩形 317">
                    <a:extLst>
                      <a:ext uri="{FF2B5EF4-FFF2-40B4-BE49-F238E27FC236}">
                        <a16:creationId xmlns:a16="http://schemas.microsoft.com/office/drawing/2014/main" id="{6B73D275-5CBB-4D2E-AF09-C8F7C5CAE3B9}"/>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19" name="矩形 318">
                    <a:extLst>
                      <a:ext uri="{FF2B5EF4-FFF2-40B4-BE49-F238E27FC236}">
                        <a16:creationId xmlns:a16="http://schemas.microsoft.com/office/drawing/2014/main" id="{52E5024D-33BC-4127-A14C-F98F1D2D5CF9}"/>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310" name="文本框 309">
                  <a:extLst>
                    <a:ext uri="{FF2B5EF4-FFF2-40B4-BE49-F238E27FC236}">
                      <a16:creationId xmlns:a16="http://schemas.microsoft.com/office/drawing/2014/main" id="{1ABCBBA7-A8B8-4D1B-A0FE-54D304741F3F}"/>
                    </a:ext>
                  </a:extLst>
                </p:cNvPr>
                <p:cNvSpPr txBox="1"/>
                <p:nvPr/>
              </p:nvSpPr>
              <p:spPr>
                <a:xfrm>
                  <a:off x="1174663" y="5568486"/>
                  <a:ext cx="627669" cy="810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308" name="椭圆 307">
                <a:extLst>
                  <a:ext uri="{FF2B5EF4-FFF2-40B4-BE49-F238E27FC236}">
                    <a16:creationId xmlns:a16="http://schemas.microsoft.com/office/drawing/2014/main" id="{67EE2BC4-AFF2-407E-B351-E8D76D456761}"/>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65" name="矩形 264">
              <a:extLst>
                <a:ext uri="{FF2B5EF4-FFF2-40B4-BE49-F238E27FC236}">
                  <a16:creationId xmlns:a16="http://schemas.microsoft.com/office/drawing/2014/main" id="{0577C61A-9FEA-4088-A920-924ED5138CEF}"/>
                </a:ext>
              </a:extLst>
            </p:cNvPr>
            <p:cNvSpPr/>
            <p:nvPr/>
          </p:nvSpPr>
          <p:spPr>
            <a:xfrm>
              <a:off x="11203130" y="2240173"/>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66" name="组合 265">
              <a:extLst>
                <a:ext uri="{FF2B5EF4-FFF2-40B4-BE49-F238E27FC236}">
                  <a16:creationId xmlns:a16="http://schemas.microsoft.com/office/drawing/2014/main" id="{62697008-23AE-464D-B848-5B5C13CFCDDE}"/>
                </a:ext>
              </a:extLst>
            </p:cNvPr>
            <p:cNvGrpSpPr/>
            <p:nvPr/>
          </p:nvGrpSpPr>
          <p:grpSpPr>
            <a:xfrm>
              <a:off x="13226851" y="1903062"/>
              <a:ext cx="617919" cy="572131"/>
              <a:chOff x="5193010" y="5050283"/>
              <a:chExt cx="631756" cy="913067"/>
            </a:xfrm>
          </p:grpSpPr>
          <p:grpSp>
            <p:nvGrpSpPr>
              <p:cNvPr id="294" name="组合 293">
                <a:extLst>
                  <a:ext uri="{FF2B5EF4-FFF2-40B4-BE49-F238E27FC236}">
                    <a16:creationId xmlns:a16="http://schemas.microsoft.com/office/drawing/2014/main" id="{C9CE00B7-3F60-4E61-B1C9-502C54B071A0}"/>
                  </a:ext>
                </a:extLst>
              </p:cNvPr>
              <p:cNvGrpSpPr/>
              <p:nvPr/>
            </p:nvGrpSpPr>
            <p:grpSpPr>
              <a:xfrm>
                <a:off x="5193010" y="5050283"/>
                <a:ext cx="631756" cy="913067"/>
                <a:chOff x="1170576" y="5465869"/>
                <a:chExt cx="631756" cy="913067"/>
              </a:xfrm>
            </p:grpSpPr>
            <p:grpSp>
              <p:nvGrpSpPr>
                <p:cNvPr id="296" name="组合 295">
                  <a:extLst>
                    <a:ext uri="{FF2B5EF4-FFF2-40B4-BE49-F238E27FC236}">
                      <a16:creationId xmlns:a16="http://schemas.microsoft.com/office/drawing/2014/main" id="{72E58815-813D-44C6-8A3C-49F46EDFD9D7}"/>
                    </a:ext>
                  </a:extLst>
                </p:cNvPr>
                <p:cNvGrpSpPr/>
                <p:nvPr/>
              </p:nvGrpSpPr>
              <p:grpSpPr>
                <a:xfrm>
                  <a:off x="1170576" y="5465869"/>
                  <a:ext cx="454572" cy="454968"/>
                  <a:chOff x="703445" y="3874880"/>
                  <a:chExt cx="970328" cy="971173"/>
                </a:xfrm>
              </p:grpSpPr>
              <p:sp>
                <p:nvSpPr>
                  <p:cNvPr id="298" name="矩形 297">
                    <a:extLst>
                      <a:ext uri="{FF2B5EF4-FFF2-40B4-BE49-F238E27FC236}">
                        <a16:creationId xmlns:a16="http://schemas.microsoft.com/office/drawing/2014/main" id="{264B1EBF-31F3-47B6-A330-EE297343B5CD}"/>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9" name="矩形 298">
                    <a:extLst>
                      <a:ext uri="{FF2B5EF4-FFF2-40B4-BE49-F238E27FC236}">
                        <a16:creationId xmlns:a16="http://schemas.microsoft.com/office/drawing/2014/main" id="{C3203B3E-C96A-4EFE-BE59-12FFC16FE3E1}"/>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0" name="矩形 299">
                    <a:extLst>
                      <a:ext uri="{FF2B5EF4-FFF2-40B4-BE49-F238E27FC236}">
                        <a16:creationId xmlns:a16="http://schemas.microsoft.com/office/drawing/2014/main" id="{0EE009FA-71B0-46D1-A192-F01D7FBB9F1B}"/>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1" name="矩形 300">
                    <a:extLst>
                      <a:ext uri="{FF2B5EF4-FFF2-40B4-BE49-F238E27FC236}">
                        <a16:creationId xmlns:a16="http://schemas.microsoft.com/office/drawing/2014/main" id="{555F9786-FA14-4E4C-853B-0B0B5A4775D7}"/>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2" name="矩形 301">
                    <a:extLst>
                      <a:ext uri="{FF2B5EF4-FFF2-40B4-BE49-F238E27FC236}">
                        <a16:creationId xmlns:a16="http://schemas.microsoft.com/office/drawing/2014/main" id="{D5B3ED70-E4B4-4B46-B392-015CB7A623F1}"/>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3" name="矩形 302">
                    <a:extLst>
                      <a:ext uri="{FF2B5EF4-FFF2-40B4-BE49-F238E27FC236}">
                        <a16:creationId xmlns:a16="http://schemas.microsoft.com/office/drawing/2014/main" id="{EFC99023-7B58-4724-A0FC-6FA854280E0C}"/>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4" name="矩形 303">
                    <a:extLst>
                      <a:ext uri="{FF2B5EF4-FFF2-40B4-BE49-F238E27FC236}">
                        <a16:creationId xmlns:a16="http://schemas.microsoft.com/office/drawing/2014/main" id="{FB089266-7155-42E3-80F8-57151F0CBAC9}"/>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5" name="矩形 304">
                    <a:extLst>
                      <a:ext uri="{FF2B5EF4-FFF2-40B4-BE49-F238E27FC236}">
                        <a16:creationId xmlns:a16="http://schemas.microsoft.com/office/drawing/2014/main" id="{FFCF850D-56D9-4E93-B343-CB1ED2A52EC4}"/>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6" name="矩形 305">
                    <a:extLst>
                      <a:ext uri="{FF2B5EF4-FFF2-40B4-BE49-F238E27FC236}">
                        <a16:creationId xmlns:a16="http://schemas.microsoft.com/office/drawing/2014/main" id="{23722490-754B-41D8-8AFF-301234686EFC}"/>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297" name="文本框 296">
                  <a:extLst>
                    <a:ext uri="{FF2B5EF4-FFF2-40B4-BE49-F238E27FC236}">
                      <a16:creationId xmlns:a16="http://schemas.microsoft.com/office/drawing/2014/main" id="{60F580C9-897A-4E7F-BE29-1916FFEAE019}"/>
                    </a:ext>
                  </a:extLst>
                </p:cNvPr>
                <p:cNvSpPr txBox="1"/>
                <p:nvPr/>
              </p:nvSpPr>
              <p:spPr>
                <a:xfrm>
                  <a:off x="1174663" y="5568486"/>
                  <a:ext cx="627669" cy="810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295" name="椭圆 294">
                <a:extLst>
                  <a:ext uri="{FF2B5EF4-FFF2-40B4-BE49-F238E27FC236}">
                    <a16:creationId xmlns:a16="http://schemas.microsoft.com/office/drawing/2014/main" id="{C6B0802A-EC9E-4FAA-856B-9086DAC175FD}"/>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67" name="矩形 266">
              <a:extLst>
                <a:ext uri="{FF2B5EF4-FFF2-40B4-BE49-F238E27FC236}">
                  <a16:creationId xmlns:a16="http://schemas.microsoft.com/office/drawing/2014/main" id="{CE9BCF80-56CD-4A83-80F0-CC067A1125D3}"/>
                </a:ext>
              </a:extLst>
            </p:cNvPr>
            <p:cNvSpPr/>
            <p:nvPr/>
          </p:nvSpPr>
          <p:spPr>
            <a:xfrm>
              <a:off x="13105942" y="2239529"/>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68" name="组合 267">
              <a:extLst>
                <a:ext uri="{FF2B5EF4-FFF2-40B4-BE49-F238E27FC236}">
                  <a16:creationId xmlns:a16="http://schemas.microsoft.com/office/drawing/2014/main" id="{82C4547B-6F52-452D-9FC9-F427BFAA8F97}"/>
                </a:ext>
              </a:extLst>
            </p:cNvPr>
            <p:cNvGrpSpPr/>
            <p:nvPr/>
          </p:nvGrpSpPr>
          <p:grpSpPr>
            <a:xfrm>
              <a:off x="12221262" y="1903062"/>
              <a:ext cx="617919" cy="572131"/>
              <a:chOff x="5193010" y="5050283"/>
              <a:chExt cx="631756" cy="913067"/>
            </a:xfrm>
          </p:grpSpPr>
          <p:grpSp>
            <p:nvGrpSpPr>
              <p:cNvPr id="281" name="组合 280">
                <a:extLst>
                  <a:ext uri="{FF2B5EF4-FFF2-40B4-BE49-F238E27FC236}">
                    <a16:creationId xmlns:a16="http://schemas.microsoft.com/office/drawing/2014/main" id="{88455D58-40BD-46F6-A61C-3DA143C31F12}"/>
                  </a:ext>
                </a:extLst>
              </p:cNvPr>
              <p:cNvGrpSpPr/>
              <p:nvPr/>
            </p:nvGrpSpPr>
            <p:grpSpPr>
              <a:xfrm>
                <a:off x="5193010" y="5050283"/>
                <a:ext cx="631756" cy="913067"/>
                <a:chOff x="1170576" y="5465869"/>
                <a:chExt cx="631756" cy="913067"/>
              </a:xfrm>
            </p:grpSpPr>
            <p:grpSp>
              <p:nvGrpSpPr>
                <p:cNvPr id="283" name="组合 282">
                  <a:extLst>
                    <a:ext uri="{FF2B5EF4-FFF2-40B4-BE49-F238E27FC236}">
                      <a16:creationId xmlns:a16="http://schemas.microsoft.com/office/drawing/2014/main" id="{51D57407-DF0B-4FBA-A6F0-F0523956ACAA}"/>
                    </a:ext>
                  </a:extLst>
                </p:cNvPr>
                <p:cNvGrpSpPr/>
                <p:nvPr/>
              </p:nvGrpSpPr>
              <p:grpSpPr>
                <a:xfrm>
                  <a:off x="1170576" y="5465869"/>
                  <a:ext cx="454572" cy="454968"/>
                  <a:chOff x="703445" y="3874880"/>
                  <a:chExt cx="970328" cy="971173"/>
                </a:xfrm>
              </p:grpSpPr>
              <p:sp>
                <p:nvSpPr>
                  <p:cNvPr id="285" name="矩形 284">
                    <a:extLst>
                      <a:ext uri="{FF2B5EF4-FFF2-40B4-BE49-F238E27FC236}">
                        <a16:creationId xmlns:a16="http://schemas.microsoft.com/office/drawing/2014/main" id="{F997B896-553A-4C16-84EB-CD2DAC527BB3}"/>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6" name="矩形 285">
                    <a:extLst>
                      <a:ext uri="{FF2B5EF4-FFF2-40B4-BE49-F238E27FC236}">
                        <a16:creationId xmlns:a16="http://schemas.microsoft.com/office/drawing/2014/main" id="{D0CAA54A-8C5B-437B-9CE3-1AE0D6BD2ABC}"/>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7" name="矩形 286">
                    <a:extLst>
                      <a:ext uri="{FF2B5EF4-FFF2-40B4-BE49-F238E27FC236}">
                        <a16:creationId xmlns:a16="http://schemas.microsoft.com/office/drawing/2014/main" id="{E06C73D1-9C0E-46F8-BA8F-E8922F6DF0F8}"/>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8" name="矩形 287">
                    <a:extLst>
                      <a:ext uri="{FF2B5EF4-FFF2-40B4-BE49-F238E27FC236}">
                        <a16:creationId xmlns:a16="http://schemas.microsoft.com/office/drawing/2014/main" id="{63096697-7DD0-4F46-A8CC-B52329EE4D82}"/>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9" name="矩形 288">
                    <a:extLst>
                      <a:ext uri="{FF2B5EF4-FFF2-40B4-BE49-F238E27FC236}">
                        <a16:creationId xmlns:a16="http://schemas.microsoft.com/office/drawing/2014/main" id="{FC7ABDC8-8B70-4D29-BF2B-27406F7B95B1}"/>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0" name="矩形 289">
                    <a:extLst>
                      <a:ext uri="{FF2B5EF4-FFF2-40B4-BE49-F238E27FC236}">
                        <a16:creationId xmlns:a16="http://schemas.microsoft.com/office/drawing/2014/main" id="{253AC807-00F0-4B39-8B11-49E8B12F6B17}"/>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1" name="矩形 290">
                    <a:extLst>
                      <a:ext uri="{FF2B5EF4-FFF2-40B4-BE49-F238E27FC236}">
                        <a16:creationId xmlns:a16="http://schemas.microsoft.com/office/drawing/2014/main" id="{EC5297AE-5AED-4ED3-8CB9-B28AF2EC2010}"/>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2" name="矩形 291">
                    <a:extLst>
                      <a:ext uri="{FF2B5EF4-FFF2-40B4-BE49-F238E27FC236}">
                        <a16:creationId xmlns:a16="http://schemas.microsoft.com/office/drawing/2014/main" id="{31676826-A8A9-4F02-B703-237DB7CF6221}"/>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3" name="矩形 292">
                    <a:extLst>
                      <a:ext uri="{FF2B5EF4-FFF2-40B4-BE49-F238E27FC236}">
                        <a16:creationId xmlns:a16="http://schemas.microsoft.com/office/drawing/2014/main" id="{E44A0308-0A3C-4120-9B12-2DD23FEB3D7F}"/>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284" name="文本框 283">
                  <a:extLst>
                    <a:ext uri="{FF2B5EF4-FFF2-40B4-BE49-F238E27FC236}">
                      <a16:creationId xmlns:a16="http://schemas.microsoft.com/office/drawing/2014/main" id="{CC5D0575-2253-4B84-842F-64A31DD5C8B5}"/>
                    </a:ext>
                  </a:extLst>
                </p:cNvPr>
                <p:cNvSpPr txBox="1"/>
                <p:nvPr/>
              </p:nvSpPr>
              <p:spPr>
                <a:xfrm>
                  <a:off x="1174663" y="5568486"/>
                  <a:ext cx="627669" cy="810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8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282" name="椭圆 281">
                <a:extLst>
                  <a:ext uri="{FF2B5EF4-FFF2-40B4-BE49-F238E27FC236}">
                    <a16:creationId xmlns:a16="http://schemas.microsoft.com/office/drawing/2014/main" id="{B6BE16D8-D1C8-4ECE-8075-63A50D9FF474}"/>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69" name="矩形 268">
              <a:extLst>
                <a:ext uri="{FF2B5EF4-FFF2-40B4-BE49-F238E27FC236}">
                  <a16:creationId xmlns:a16="http://schemas.microsoft.com/office/drawing/2014/main" id="{7F25B0CD-D7A3-4647-A76F-8BFA7BCC19A1}"/>
                </a:ext>
              </a:extLst>
            </p:cNvPr>
            <p:cNvSpPr/>
            <p:nvPr/>
          </p:nvSpPr>
          <p:spPr>
            <a:xfrm>
              <a:off x="12081441" y="2240127"/>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0" name="文本框 269">
              <a:extLst>
                <a:ext uri="{FF2B5EF4-FFF2-40B4-BE49-F238E27FC236}">
                  <a16:creationId xmlns:a16="http://schemas.microsoft.com/office/drawing/2014/main" id="{8ACFC248-0474-4D7D-9F85-6243AA3192EB}"/>
                </a:ext>
              </a:extLst>
            </p:cNvPr>
            <p:cNvSpPr txBox="1"/>
            <p:nvPr/>
          </p:nvSpPr>
          <p:spPr>
            <a:xfrm>
              <a:off x="13186158" y="630577"/>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71" name="文本框 270">
              <a:extLst>
                <a:ext uri="{FF2B5EF4-FFF2-40B4-BE49-F238E27FC236}">
                  <a16:creationId xmlns:a16="http://schemas.microsoft.com/office/drawing/2014/main" id="{8112085F-D73E-454E-AE3F-65C6D9EE2CD1}"/>
                </a:ext>
              </a:extLst>
            </p:cNvPr>
            <p:cNvSpPr txBox="1"/>
            <p:nvPr/>
          </p:nvSpPr>
          <p:spPr>
            <a:xfrm>
              <a:off x="13140745" y="837421"/>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72" name="文本框 271">
              <a:extLst>
                <a:ext uri="{FF2B5EF4-FFF2-40B4-BE49-F238E27FC236}">
                  <a16:creationId xmlns:a16="http://schemas.microsoft.com/office/drawing/2014/main" id="{C52D8696-3960-4FD7-A5F8-E144F60E75E3}"/>
                </a:ext>
              </a:extLst>
            </p:cNvPr>
            <p:cNvSpPr txBox="1"/>
            <p:nvPr/>
          </p:nvSpPr>
          <p:spPr>
            <a:xfrm>
              <a:off x="13093976" y="1022968"/>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273" name="组合 272">
              <a:extLst>
                <a:ext uri="{FF2B5EF4-FFF2-40B4-BE49-F238E27FC236}">
                  <a16:creationId xmlns:a16="http://schemas.microsoft.com/office/drawing/2014/main" id="{99851C3B-7FA0-4964-A07C-64DDA553BDDA}"/>
                </a:ext>
              </a:extLst>
            </p:cNvPr>
            <p:cNvGrpSpPr/>
            <p:nvPr/>
          </p:nvGrpSpPr>
          <p:grpSpPr>
            <a:xfrm>
              <a:off x="14809145" y="684782"/>
              <a:ext cx="312188" cy="702250"/>
              <a:chOff x="8969365" y="5448636"/>
              <a:chExt cx="472326" cy="1062465"/>
            </a:xfrm>
          </p:grpSpPr>
          <p:sp>
            <p:nvSpPr>
              <p:cNvPr id="276" name="矩形: 圆角 275">
                <a:extLst>
                  <a:ext uri="{FF2B5EF4-FFF2-40B4-BE49-F238E27FC236}">
                    <a16:creationId xmlns:a16="http://schemas.microsoft.com/office/drawing/2014/main" id="{E9BF082B-DE6B-4E85-9149-C58783818559}"/>
                  </a:ext>
                </a:extLst>
              </p:cNvPr>
              <p:cNvSpPr/>
              <p:nvPr/>
            </p:nvSpPr>
            <p:spPr>
              <a:xfrm>
                <a:off x="8969365" y="5448636"/>
                <a:ext cx="213421" cy="1062465"/>
              </a:xfrm>
              <a:prstGeom prst="roundRect">
                <a:avLst/>
              </a:prstGeom>
              <a:solidFill>
                <a:schemeClr val="accent3">
                  <a:lumMod val="20000"/>
                  <a:lumOff val="8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7" name="文本框 276">
                <a:extLst>
                  <a:ext uri="{FF2B5EF4-FFF2-40B4-BE49-F238E27FC236}">
                    <a16:creationId xmlns:a16="http://schemas.microsoft.com/office/drawing/2014/main" id="{AB3435D4-6508-4DB9-98D9-D0D95632301F}"/>
                  </a:ext>
                </a:extLst>
              </p:cNvPr>
              <p:cNvSpPr txBox="1"/>
              <p:nvPr/>
            </p:nvSpPr>
            <p:spPr>
              <a:xfrm>
                <a:off x="9139727" y="5853520"/>
                <a:ext cx="301964" cy="21336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8" name="椭圆 277">
                <a:extLst>
                  <a:ext uri="{FF2B5EF4-FFF2-40B4-BE49-F238E27FC236}">
                    <a16:creationId xmlns:a16="http://schemas.microsoft.com/office/drawing/2014/main" id="{B422E39D-E8EF-4DE1-9CF2-17B59EBE2545}"/>
                  </a:ext>
                </a:extLst>
              </p:cNvPr>
              <p:cNvSpPr/>
              <p:nvPr/>
            </p:nvSpPr>
            <p:spPr>
              <a:xfrm>
                <a:off x="9021071" y="5751473"/>
                <a:ext cx="106710" cy="11072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9" name="椭圆 278">
                <a:extLst>
                  <a:ext uri="{FF2B5EF4-FFF2-40B4-BE49-F238E27FC236}">
                    <a16:creationId xmlns:a16="http://schemas.microsoft.com/office/drawing/2014/main" id="{0C4C6102-CFA3-4D4C-9AC6-50429A97EC1E}"/>
                  </a:ext>
                </a:extLst>
              </p:cNvPr>
              <p:cNvSpPr/>
              <p:nvPr/>
            </p:nvSpPr>
            <p:spPr>
              <a:xfrm>
                <a:off x="9020706" y="6320007"/>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80" name="椭圆 279">
                <a:extLst>
                  <a:ext uri="{FF2B5EF4-FFF2-40B4-BE49-F238E27FC236}">
                    <a16:creationId xmlns:a16="http://schemas.microsoft.com/office/drawing/2014/main" id="{5BA708E7-462D-4AD1-BBC2-BA1C7C376948}"/>
                  </a:ext>
                </a:extLst>
              </p:cNvPr>
              <p:cNvSpPr/>
              <p:nvPr/>
            </p:nvSpPr>
            <p:spPr>
              <a:xfrm>
                <a:off x="9020706" y="5491308"/>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sp>
          <p:nvSpPr>
            <p:cNvPr id="274" name="箭头: 右 273">
              <a:extLst>
                <a:ext uri="{FF2B5EF4-FFF2-40B4-BE49-F238E27FC236}">
                  <a16:creationId xmlns:a16="http://schemas.microsoft.com/office/drawing/2014/main" id="{6CB9F3E4-712B-4051-82DC-F2ACD5B4D496}"/>
                </a:ext>
              </a:extLst>
            </p:cNvPr>
            <p:cNvSpPr/>
            <p:nvPr/>
          </p:nvSpPr>
          <p:spPr>
            <a:xfrm>
              <a:off x="15008781" y="972040"/>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81" name="矩形 380">
            <a:extLst>
              <a:ext uri="{FF2B5EF4-FFF2-40B4-BE49-F238E27FC236}">
                <a16:creationId xmlns:a16="http://schemas.microsoft.com/office/drawing/2014/main" id="{F866B05C-68C5-4085-AC30-F0D94FD3B862}"/>
              </a:ext>
            </a:extLst>
          </p:cNvPr>
          <p:cNvSpPr/>
          <p:nvPr/>
        </p:nvSpPr>
        <p:spPr>
          <a:xfrm>
            <a:off x="-1252801" y="2726219"/>
            <a:ext cx="5813991" cy="457199"/>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基于注意力机制的多点退出检测策略研究</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82" name="组合 381">
            <a:extLst>
              <a:ext uri="{FF2B5EF4-FFF2-40B4-BE49-F238E27FC236}">
                <a16:creationId xmlns:a16="http://schemas.microsoft.com/office/drawing/2014/main" id="{B0D34A48-F58C-422E-B8B1-B079EEDB29D3}"/>
              </a:ext>
            </a:extLst>
          </p:cNvPr>
          <p:cNvGrpSpPr/>
          <p:nvPr/>
        </p:nvGrpSpPr>
        <p:grpSpPr>
          <a:xfrm>
            <a:off x="748836" y="1458559"/>
            <a:ext cx="800082" cy="1003492"/>
            <a:chOff x="3662463" y="3001783"/>
            <a:chExt cx="752455" cy="1159936"/>
          </a:xfrm>
        </p:grpSpPr>
        <p:sp>
          <p:nvSpPr>
            <p:cNvPr id="383" name="立方体 382">
              <a:extLst>
                <a:ext uri="{FF2B5EF4-FFF2-40B4-BE49-F238E27FC236}">
                  <a16:creationId xmlns:a16="http://schemas.microsoft.com/office/drawing/2014/main" id="{84CEEE36-58B4-4DDC-BDF1-BA545793C757}"/>
                </a:ext>
              </a:extLst>
            </p:cNvPr>
            <p:cNvSpPr/>
            <p:nvPr/>
          </p:nvSpPr>
          <p:spPr>
            <a:xfrm>
              <a:off x="3662463"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立方体 383">
              <a:extLst>
                <a:ext uri="{FF2B5EF4-FFF2-40B4-BE49-F238E27FC236}">
                  <a16:creationId xmlns:a16="http://schemas.microsoft.com/office/drawing/2014/main" id="{2F183409-F504-47BA-8212-1B087153CEB9}"/>
                </a:ext>
              </a:extLst>
            </p:cNvPr>
            <p:cNvSpPr/>
            <p:nvPr/>
          </p:nvSpPr>
          <p:spPr>
            <a:xfrm>
              <a:off x="3760814"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立方体 384">
              <a:extLst>
                <a:ext uri="{FF2B5EF4-FFF2-40B4-BE49-F238E27FC236}">
                  <a16:creationId xmlns:a16="http://schemas.microsoft.com/office/drawing/2014/main" id="{B07541D5-2A3A-4CB6-8FA4-A9AD1C6895FC}"/>
                </a:ext>
              </a:extLst>
            </p:cNvPr>
            <p:cNvSpPr/>
            <p:nvPr/>
          </p:nvSpPr>
          <p:spPr>
            <a:xfrm>
              <a:off x="3859165"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立方体 385">
              <a:extLst>
                <a:ext uri="{FF2B5EF4-FFF2-40B4-BE49-F238E27FC236}">
                  <a16:creationId xmlns:a16="http://schemas.microsoft.com/office/drawing/2014/main" id="{95B65ACF-51B3-4989-814C-E73D44E0A24A}"/>
                </a:ext>
              </a:extLst>
            </p:cNvPr>
            <p:cNvSpPr/>
            <p:nvPr/>
          </p:nvSpPr>
          <p:spPr>
            <a:xfrm>
              <a:off x="3965412"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立方体 386">
              <a:extLst>
                <a:ext uri="{FF2B5EF4-FFF2-40B4-BE49-F238E27FC236}">
                  <a16:creationId xmlns:a16="http://schemas.microsoft.com/office/drawing/2014/main" id="{33E033F3-D4E6-4EA6-9E74-436ED95E4CAC}"/>
                </a:ext>
              </a:extLst>
            </p:cNvPr>
            <p:cNvSpPr/>
            <p:nvPr/>
          </p:nvSpPr>
          <p:spPr>
            <a:xfrm>
              <a:off x="4071117"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8" name="组合 387">
            <a:extLst>
              <a:ext uri="{FF2B5EF4-FFF2-40B4-BE49-F238E27FC236}">
                <a16:creationId xmlns:a16="http://schemas.microsoft.com/office/drawing/2014/main" id="{9B2EA400-AD4B-4993-AF70-36C431929E24}"/>
              </a:ext>
            </a:extLst>
          </p:cNvPr>
          <p:cNvGrpSpPr/>
          <p:nvPr/>
        </p:nvGrpSpPr>
        <p:grpSpPr>
          <a:xfrm>
            <a:off x="2068036" y="1454628"/>
            <a:ext cx="1027273" cy="1006746"/>
            <a:chOff x="3662463" y="2994163"/>
            <a:chExt cx="959756" cy="1159936"/>
          </a:xfrm>
        </p:grpSpPr>
        <p:sp>
          <p:nvSpPr>
            <p:cNvPr id="389" name="立方体 388">
              <a:extLst>
                <a:ext uri="{FF2B5EF4-FFF2-40B4-BE49-F238E27FC236}">
                  <a16:creationId xmlns:a16="http://schemas.microsoft.com/office/drawing/2014/main" id="{7577DA7C-E609-4418-9E95-BDC1AFF18B35}"/>
                </a:ext>
              </a:extLst>
            </p:cNvPr>
            <p:cNvSpPr/>
            <p:nvPr/>
          </p:nvSpPr>
          <p:spPr>
            <a:xfrm>
              <a:off x="3662463"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立方体 389">
              <a:extLst>
                <a:ext uri="{FF2B5EF4-FFF2-40B4-BE49-F238E27FC236}">
                  <a16:creationId xmlns:a16="http://schemas.microsoft.com/office/drawing/2014/main" id="{5A68EDC9-1472-466B-BB61-9BCCF552491F}"/>
                </a:ext>
              </a:extLst>
            </p:cNvPr>
            <p:cNvSpPr/>
            <p:nvPr/>
          </p:nvSpPr>
          <p:spPr>
            <a:xfrm>
              <a:off x="3760814" y="2994163"/>
              <a:ext cx="343801" cy="1159936"/>
            </a:xfrm>
            <a:prstGeom prst="cube">
              <a:avLst>
                <a:gd name="adj" fmla="val 69328"/>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立方体 390">
              <a:extLst>
                <a:ext uri="{FF2B5EF4-FFF2-40B4-BE49-F238E27FC236}">
                  <a16:creationId xmlns:a16="http://schemas.microsoft.com/office/drawing/2014/main" id="{A746A15C-E924-48CB-8A6E-0760F542DC3D}"/>
                </a:ext>
              </a:extLst>
            </p:cNvPr>
            <p:cNvSpPr/>
            <p:nvPr/>
          </p:nvSpPr>
          <p:spPr>
            <a:xfrm>
              <a:off x="3859165" y="2994163"/>
              <a:ext cx="343801" cy="1159936"/>
            </a:xfrm>
            <a:prstGeom prst="cube">
              <a:avLst>
                <a:gd name="adj" fmla="val 693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立方体 391">
              <a:extLst>
                <a:ext uri="{FF2B5EF4-FFF2-40B4-BE49-F238E27FC236}">
                  <a16:creationId xmlns:a16="http://schemas.microsoft.com/office/drawing/2014/main" id="{2AC53A7A-CD8E-4522-ACD8-216AF571EE56}"/>
                </a:ext>
              </a:extLst>
            </p:cNvPr>
            <p:cNvSpPr/>
            <p:nvPr/>
          </p:nvSpPr>
          <p:spPr>
            <a:xfrm>
              <a:off x="3965412"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立方体 392">
              <a:extLst>
                <a:ext uri="{FF2B5EF4-FFF2-40B4-BE49-F238E27FC236}">
                  <a16:creationId xmlns:a16="http://schemas.microsoft.com/office/drawing/2014/main" id="{FC807C9D-512E-4FAA-BD92-B9A71B7F5CBB}"/>
                </a:ext>
              </a:extLst>
            </p:cNvPr>
            <p:cNvSpPr/>
            <p:nvPr/>
          </p:nvSpPr>
          <p:spPr>
            <a:xfrm>
              <a:off x="4071117" y="2994163"/>
              <a:ext cx="343801" cy="1159936"/>
            </a:xfrm>
            <a:prstGeom prst="cube">
              <a:avLst>
                <a:gd name="adj" fmla="val 693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立方体 393">
              <a:extLst>
                <a:ext uri="{FF2B5EF4-FFF2-40B4-BE49-F238E27FC236}">
                  <a16:creationId xmlns:a16="http://schemas.microsoft.com/office/drawing/2014/main" id="{9ECB746E-F3D0-4407-855B-75C0BD4FECA4}"/>
                </a:ext>
              </a:extLst>
            </p:cNvPr>
            <p:cNvSpPr/>
            <p:nvPr/>
          </p:nvSpPr>
          <p:spPr>
            <a:xfrm>
              <a:off x="4181574" y="2994163"/>
              <a:ext cx="343801" cy="1159936"/>
            </a:xfrm>
            <a:prstGeom prst="cube">
              <a:avLst>
                <a:gd name="adj" fmla="val 693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立方体 394">
              <a:extLst>
                <a:ext uri="{FF2B5EF4-FFF2-40B4-BE49-F238E27FC236}">
                  <a16:creationId xmlns:a16="http://schemas.microsoft.com/office/drawing/2014/main" id="{65AF24E4-99C3-41C6-9304-A38FA4E4FBA7}"/>
                </a:ext>
              </a:extLst>
            </p:cNvPr>
            <p:cNvSpPr/>
            <p:nvPr/>
          </p:nvSpPr>
          <p:spPr>
            <a:xfrm>
              <a:off x="4278418"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6" name="直接箭头连接符 395">
            <a:extLst>
              <a:ext uri="{FF2B5EF4-FFF2-40B4-BE49-F238E27FC236}">
                <a16:creationId xmlns:a16="http://schemas.microsoft.com/office/drawing/2014/main" id="{E0607FB8-EFCA-4763-A3E1-94CE144F14EB}"/>
              </a:ext>
            </a:extLst>
          </p:cNvPr>
          <p:cNvCxnSpPr>
            <a:cxnSpLocks/>
            <a:stCxn id="385" idx="0"/>
            <a:endCxn id="398" idx="1"/>
          </p:cNvCxnSpPr>
          <p:nvPr/>
        </p:nvCxnSpPr>
        <p:spPr>
          <a:xfrm flipV="1">
            <a:off x="1267487" y="996502"/>
            <a:ext cx="244755" cy="46205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397" name="组合 396">
            <a:extLst>
              <a:ext uri="{FF2B5EF4-FFF2-40B4-BE49-F238E27FC236}">
                <a16:creationId xmlns:a16="http://schemas.microsoft.com/office/drawing/2014/main" id="{B87BD488-BA4C-41FC-93A8-F99B0EE780A6}"/>
              </a:ext>
            </a:extLst>
          </p:cNvPr>
          <p:cNvGrpSpPr/>
          <p:nvPr/>
        </p:nvGrpSpPr>
        <p:grpSpPr>
          <a:xfrm>
            <a:off x="1512242" y="906976"/>
            <a:ext cx="1063133" cy="183623"/>
            <a:chOff x="4873978" y="2375735"/>
            <a:chExt cx="1063133" cy="183623"/>
          </a:xfrm>
        </p:grpSpPr>
        <p:sp>
          <p:nvSpPr>
            <p:cNvPr id="398" name="矩形 397">
              <a:extLst>
                <a:ext uri="{FF2B5EF4-FFF2-40B4-BE49-F238E27FC236}">
                  <a16:creationId xmlns:a16="http://schemas.microsoft.com/office/drawing/2014/main" id="{4414F14E-BA90-40F9-A507-F9891F8F42EC}"/>
                </a:ext>
              </a:extLst>
            </p:cNvPr>
            <p:cNvSpPr/>
            <p:nvPr/>
          </p:nvSpPr>
          <p:spPr>
            <a:xfrm>
              <a:off x="4873978"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矩形 398">
              <a:extLst>
                <a:ext uri="{FF2B5EF4-FFF2-40B4-BE49-F238E27FC236}">
                  <a16:creationId xmlns:a16="http://schemas.microsoft.com/office/drawing/2014/main" id="{BE2A1ABA-9B93-49D5-BE93-80F8BC18BFF1}"/>
                </a:ext>
              </a:extLst>
            </p:cNvPr>
            <p:cNvSpPr/>
            <p:nvPr/>
          </p:nvSpPr>
          <p:spPr>
            <a:xfrm>
              <a:off x="5023825" y="2377440"/>
              <a:ext cx="149847" cy="17564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矩形 399">
              <a:extLst>
                <a:ext uri="{FF2B5EF4-FFF2-40B4-BE49-F238E27FC236}">
                  <a16:creationId xmlns:a16="http://schemas.microsoft.com/office/drawing/2014/main" id="{5A8B00EE-7B3A-4D72-8D82-22C3D5614C29}"/>
                </a:ext>
              </a:extLst>
            </p:cNvPr>
            <p:cNvSpPr/>
            <p:nvPr/>
          </p:nvSpPr>
          <p:spPr>
            <a:xfrm>
              <a:off x="5175780"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矩形 400">
              <a:extLst>
                <a:ext uri="{FF2B5EF4-FFF2-40B4-BE49-F238E27FC236}">
                  <a16:creationId xmlns:a16="http://schemas.microsoft.com/office/drawing/2014/main" id="{2D6F456A-C65C-4C32-8A7B-FE47C7DD881D}"/>
                </a:ext>
              </a:extLst>
            </p:cNvPr>
            <p:cNvSpPr/>
            <p:nvPr/>
          </p:nvSpPr>
          <p:spPr>
            <a:xfrm>
              <a:off x="5327163"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矩形 401">
              <a:extLst>
                <a:ext uri="{FF2B5EF4-FFF2-40B4-BE49-F238E27FC236}">
                  <a16:creationId xmlns:a16="http://schemas.microsoft.com/office/drawing/2014/main" id="{A8DBAFAF-2B35-46D4-A452-627523AC01D8}"/>
                </a:ext>
              </a:extLst>
            </p:cNvPr>
            <p:cNvSpPr/>
            <p:nvPr/>
          </p:nvSpPr>
          <p:spPr>
            <a:xfrm>
              <a:off x="5478546"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矩形 402">
              <a:extLst>
                <a:ext uri="{FF2B5EF4-FFF2-40B4-BE49-F238E27FC236}">
                  <a16:creationId xmlns:a16="http://schemas.microsoft.com/office/drawing/2014/main" id="{CA06A951-098F-4506-BEA1-AF9AC94643AF}"/>
                </a:ext>
              </a:extLst>
            </p:cNvPr>
            <p:cNvSpPr/>
            <p:nvPr/>
          </p:nvSpPr>
          <p:spPr>
            <a:xfrm>
              <a:off x="5632350" y="2375735"/>
              <a:ext cx="142023" cy="183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矩形 403">
              <a:extLst>
                <a:ext uri="{FF2B5EF4-FFF2-40B4-BE49-F238E27FC236}">
                  <a16:creationId xmlns:a16="http://schemas.microsoft.com/office/drawing/2014/main" id="{3A209AF8-2BAE-4125-9406-7751063B9C3E}"/>
                </a:ext>
              </a:extLst>
            </p:cNvPr>
            <p:cNvSpPr/>
            <p:nvPr/>
          </p:nvSpPr>
          <p:spPr>
            <a:xfrm>
              <a:off x="5776169" y="2375736"/>
              <a:ext cx="160942" cy="18362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5" name="组合 404">
            <a:extLst>
              <a:ext uri="{FF2B5EF4-FFF2-40B4-BE49-F238E27FC236}">
                <a16:creationId xmlns:a16="http://schemas.microsoft.com/office/drawing/2014/main" id="{BB0A3D7E-4203-4AE9-86F3-9C3B489927A5}"/>
              </a:ext>
            </a:extLst>
          </p:cNvPr>
          <p:cNvGrpSpPr/>
          <p:nvPr/>
        </p:nvGrpSpPr>
        <p:grpSpPr>
          <a:xfrm>
            <a:off x="2827966" y="913279"/>
            <a:ext cx="1026369" cy="175642"/>
            <a:chOff x="5360930" y="2643868"/>
            <a:chExt cx="1026369" cy="175642"/>
          </a:xfrm>
        </p:grpSpPr>
        <p:sp>
          <p:nvSpPr>
            <p:cNvPr id="406" name="矩形 405">
              <a:extLst>
                <a:ext uri="{FF2B5EF4-FFF2-40B4-BE49-F238E27FC236}">
                  <a16:creationId xmlns:a16="http://schemas.microsoft.com/office/drawing/2014/main" id="{B72EF913-D343-4866-BC4F-30C9C730D260}"/>
                </a:ext>
              </a:extLst>
            </p:cNvPr>
            <p:cNvSpPr/>
            <p:nvPr/>
          </p:nvSpPr>
          <p:spPr>
            <a:xfrm>
              <a:off x="5360930"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1</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07" name="矩形 406">
              <a:extLst>
                <a:ext uri="{FF2B5EF4-FFF2-40B4-BE49-F238E27FC236}">
                  <a16:creationId xmlns:a16="http://schemas.microsoft.com/office/drawing/2014/main" id="{F25905FC-D56D-4D53-84BD-A4C8505A7844}"/>
                </a:ext>
              </a:extLst>
            </p:cNvPr>
            <p:cNvSpPr/>
            <p:nvPr/>
          </p:nvSpPr>
          <p:spPr>
            <a:xfrm>
              <a:off x="5500524"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1</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08" name="矩形 407">
              <a:extLst>
                <a:ext uri="{FF2B5EF4-FFF2-40B4-BE49-F238E27FC236}">
                  <a16:creationId xmlns:a16="http://schemas.microsoft.com/office/drawing/2014/main" id="{EBB06D57-DD7D-44D1-B99B-644CC437E399}"/>
                </a:ext>
              </a:extLst>
            </p:cNvPr>
            <p:cNvSpPr/>
            <p:nvPr/>
          </p:nvSpPr>
          <p:spPr>
            <a:xfrm>
              <a:off x="5649156"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0</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09" name="矩形 408">
              <a:extLst>
                <a:ext uri="{FF2B5EF4-FFF2-40B4-BE49-F238E27FC236}">
                  <a16:creationId xmlns:a16="http://schemas.microsoft.com/office/drawing/2014/main" id="{FCEBCC4A-F877-42CF-80C7-3F913910B8C9}"/>
                </a:ext>
              </a:extLst>
            </p:cNvPr>
            <p:cNvSpPr/>
            <p:nvPr/>
          </p:nvSpPr>
          <p:spPr>
            <a:xfrm>
              <a:off x="5791010"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1</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10" name="矩形 409">
              <a:extLst>
                <a:ext uri="{FF2B5EF4-FFF2-40B4-BE49-F238E27FC236}">
                  <a16:creationId xmlns:a16="http://schemas.microsoft.com/office/drawing/2014/main" id="{9C02572B-976A-4D33-84ED-9FD27BA6D8F9}"/>
                </a:ext>
              </a:extLst>
            </p:cNvPr>
            <p:cNvSpPr/>
            <p:nvPr/>
          </p:nvSpPr>
          <p:spPr>
            <a:xfrm>
              <a:off x="5934297"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0</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11" name="矩形 410">
              <a:extLst>
                <a:ext uri="{FF2B5EF4-FFF2-40B4-BE49-F238E27FC236}">
                  <a16:creationId xmlns:a16="http://schemas.microsoft.com/office/drawing/2014/main" id="{959CF84B-0829-4C88-B888-24F0A7618B2B}"/>
                </a:ext>
              </a:extLst>
            </p:cNvPr>
            <p:cNvSpPr/>
            <p:nvPr/>
          </p:nvSpPr>
          <p:spPr>
            <a:xfrm>
              <a:off x="6092754"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0</a:t>
              </a:r>
              <a:endParaRPr lang="zh-CN" altLang="en-US" sz="1100" dirty="0">
                <a:solidFill>
                  <a:schemeClr val="tx1"/>
                </a:solidFill>
                <a:latin typeface="楷体" panose="02010609060101010101" pitchFamily="49" charset="-122"/>
                <a:ea typeface="楷体" panose="02010609060101010101" pitchFamily="49" charset="-122"/>
              </a:endParaRPr>
            </a:p>
          </p:txBody>
        </p:sp>
        <p:sp>
          <p:nvSpPr>
            <p:cNvPr id="412" name="矩形 411">
              <a:extLst>
                <a:ext uri="{FF2B5EF4-FFF2-40B4-BE49-F238E27FC236}">
                  <a16:creationId xmlns:a16="http://schemas.microsoft.com/office/drawing/2014/main" id="{47CAED79-385A-4D1C-9921-C074C873CB78}"/>
                </a:ext>
              </a:extLst>
            </p:cNvPr>
            <p:cNvSpPr/>
            <p:nvPr/>
          </p:nvSpPr>
          <p:spPr>
            <a:xfrm>
              <a:off x="6237452" y="2643868"/>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楷体" panose="02010609060101010101" pitchFamily="49" charset="-122"/>
                  <a:ea typeface="楷体" panose="02010609060101010101" pitchFamily="49" charset="-122"/>
                </a:rPr>
                <a:t>1</a:t>
              </a:r>
              <a:endParaRPr lang="zh-CN" altLang="en-US" sz="1100" dirty="0">
                <a:solidFill>
                  <a:schemeClr val="tx1"/>
                </a:solidFill>
                <a:latin typeface="楷体" panose="02010609060101010101" pitchFamily="49" charset="-122"/>
                <a:ea typeface="楷体" panose="02010609060101010101" pitchFamily="49" charset="-122"/>
              </a:endParaRPr>
            </a:p>
          </p:txBody>
        </p:sp>
      </p:grpSp>
      <p:cxnSp>
        <p:nvCxnSpPr>
          <p:cNvPr id="413" name="直接箭头连接符 412">
            <a:extLst>
              <a:ext uri="{FF2B5EF4-FFF2-40B4-BE49-F238E27FC236}">
                <a16:creationId xmlns:a16="http://schemas.microsoft.com/office/drawing/2014/main" id="{C05ADB29-4D04-46E0-95A5-EF32F8DC337E}"/>
              </a:ext>
            </a:extLst>
          </p:cNvPr>
          <p:cNvCxnSpPr>
            <a:cxnSpLocks/>
            <a:stCxn id="404" idx="3"/>
            <a:endCxn id="406" idx="1"/>
          </p:cNvCxnSpPr>
          <p:nvPr/>
        </p:nvCxnSpPr>
        <p:spPr>
          <a:xfrm>
            <a:off x="2575375" y="998788"/>
            <a:ext cx="252591" cy="231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14" name="直接箭头连接符 413">
            <a:extLst>
              <a:ext uri="{FF2B5EF4-FFF2-40B4-BE49-F238E27FC236}">
                <a16:creationId xmlns:a16="http://schemas.microsoft.com/office/drawing/2014/main" id="{C268EA43-A66D-4A3C-BCB7-A30256A5C52D}"/>
              </a:ext>
            </a:extLst>
          </p:cNvPr>
          <p:cNvCxnSpPr>
            <a:cxnSpLocks/>
          </p:cNvCxnSpPr>
          <p:nvPr/>
        </p:nvCxnSpPr>
        <p:spPr>
          <a:xfrm>
            <a:off x="1428126" y="1906315"/>
            <a:ext cx="634681" cy="0"/>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15" name="矩形 414">
            <a:extLst>
              <a:ext uri="{FF2B5EF4-FFF2-40B4-BE49-F238E27FC236}">
                <a16:creationId xmlns:a16="http://schemas.microsoft.com/office/drawing/2014/main" id="{85C97F7D-FD99-4985-85BE-461D8C401AFD}"/>
              </a:ext>
            </a:extLst>
          </p:cNvPr>
          <p:cNvSpPr/>
          <p:nvPr/>
        </p:nvSpPr>
        <p:spPr>
          <a:xfrm>
            <a:off x="1399172" y="1681073"/>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多尺度</a:t>
            </a:r>
            <a:endParaRPr kumimoji="0" lang="en-US" altLang="zh-CN"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通道</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6" name="矩形 415">
            <a:extLst>
              <a:ext uri="{FF2B5EF4-FFF2-40B4-BE49-F238E27FC236}">
                <a16:creationId xmlns:a16="http://schemas.microsoft.com/office/drawing/2014/main" id="{B5AAAE09-AED8-4C3B-899F-DCE020E9DFF7}"/>
              </a:ext>
            </a:extLst>
          </p:cNvPr>
          <p:cNvSpPr/>
          <p:nvPr/>
        </p:nvSpPr>
        <p:spPr>
          <a:xfrm>
            <a:off x="1683688" y="701083"/>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特征提取</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7" name="矩形 416">
            <a:extLst>
              <a:ext uri="{FF2B5EF4-FFF2-40B4-BE49-F238E27FC236}">
                <a16:creationId xmlns:a16="http://schemas.microsoft.com/office/drawing/2014/main" id="{FEB514B7-2F46-4E75-84CB-0FC98042A7A4}"/>
              </a:ext>
            </a:extLst>
          </p:cNvPr>
          <p:cNvSpPr/>
          <p:nvPr/>
        </p:nvSpPr>
        <p:spPr>
          <a:xfrm>
            <a:off x="2863415" y="716323"/>
            <a:ext cx="997648" cy="183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自适应分数</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18" name="直接箭头连接符 417">
            <a:extLst>
              <a:ext uri="{FF2B5EF4-FFF2-40B4-BE49-F238E27FC236}">
                <a16:creationId xmlns:a16="http://schemas.microsoft.com/office/drawing/2014/main" id="{467830D4-BEAE-4D67-BB3B-18369588864E}"/>
              </a:ext>
            </a:extLst>
          </p:cNvPr>
          <p:cNvCxnSpPr>
            <a:cxnSpLocks/>
          </p:cNvCxnSpPr>
          <p:nvPr/>
        </p:nvCxnSpPr>
        <p:spPr>
          <a:xfrm>
            <a:off x="3034025" y="1890399"/>
            <a:ext cx="620433" cy="5560"/>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419" name="组合 418">
            <a:extLst>
              <a:ext uri="{FF2B5EF4-FFF2-40B4-BE49-F238E27FC236}">
                <a16:creationId xmlns:a16="http://schemas.microsoft.com/office/drawing/2014/main" id="{29CDA3C9-7404-474E-8E8E-F1F82578F166}"/>
              </a:ext>
            </a:extLst>
          </p:cNvPr>
          <p:cNvGrpSpPr/>
          <p:nvPr/>
        </p:nvGrpSpPr>
        <p:grpSpPr>
          <a:xfrm>
            <a:off x="3674681" y="1459751"/>
            <a:ext cx="691987" cy="1006746"/>
            <a:chOff x="3662463" y="2994163"/>
            <a:chExt cx="646509" cy="1159936"/>
          </a:xfrm>
        </p:grpSpPr>
        <p:sp>
          <p:nvSpPr>
            <p:cNvPr id="420" name="立方体 419">
              <a:extLst>
                <a:ext uri="{FF2B5EF4-FFF2-40B4-BE49-F238E27FC236}">
                  <a16:creationId xmlns:a16="http://schemas.microsoft.com/office/drawing/2014/main" id="{8AEC5B7A-D4FD-491E-B809-83C903E2DA77}"/>
                </a:ext>
              </a:extLst>
            </p:cNvPr>
            <p:cNvSpPr/>
            <p:nvPr/>
          </p:nvSpPr>
          <p:spPr>
            <a:xfrm>
              <a:off x="3662463"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立方体 420">
              <a:extLst>
                <a:ext uri="{FF2B5EF4-FFF2-40B4-BE49-F238E27FC236}">
                  <a16:creationId xmlns:a16="http://schemas.microsoft.com/office/drawing/2014/main" id="{9ACCA6D2-F689-4DF4-A762-F490B155179D}"/>
                </a:ext>
              </a:extLst>
            </p:cNvPr>
            <p:cNvSpPr/>
            <p:nvPr/>
          </p:nvSpPr>
          <p:spPr>
            <a:xfrm>
              <a:off x="3760814" y="2994163"/>
              <a:ext cx="343801" cy="1159936"/>
            </a:xfrm>
            <a:prstGeom prst="cube">
              <a:avLst>
                <a:gd name="adj" fmla="val 69328"/>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立方体 421">
              <a:extLst>
                <a:ext uri="{FF2B5EF4-FFF2-40B4-BE49-F238E27FC236}">
                  <a16:creationId xmlns:a16="http://schemas.microsoft.com/office/drawing/2014/main" id="{7755AAC2-B33A-4E9B-B64A-2409B92B62E1}"/>
                </a:ext>
              </a:extLst>
            </p:cNvPr>
            <p:cNvSpPr/>
            <p:nvPr/>
          </p:nvSpPr>
          <p:spPr>
            <a:xfrm>
              <a:off x="3865743"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立方体 422">
              <a:extLst>
                <a:ext uri="{FF2B5EF4-FFF2-40B4-BE49-F238E27FC236}">
                  <a16:creationId xmlns:a16="http://schemas.microsoft.com/office/drawing/2014/main" id="{22CF9290-4D4B-4F65-A546-6B8B3E1A1CE6}"/>
                </a:ext>
              </a:extLst>
            </p:cNvPr>
            <p:cNvSpPr/>
            <p:nvPr/>
          </p:nvSpPr>
          <p:spPr>
            <a:xfrm>
              <a:off x="3965171" y="299416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4" name="直接箭头连接符 423">
            <a:extLst>
              <a:ext uri="{FF2B5EF4-FFF2-40B4-BE49-F238E27FC236}">
                <a16:creationId xmlns:a16="http://schemas.microsoft.com/office/drawing/2014/main" id="{D28171CC-25CF-4540-8B0F-DA5415E51054}"/>
              </a:ext>
            </a:extLst>
          </p:cNvPr>
          <p:cNvCxnSpPr>
            <a:cxnSpLocks/>
            <a:stCxn id="409" idx="2"/>
            <a:endCxn id="395" idx="5"/>
          </p:cNvCxnSpPr>
          <p:nvPr/>
        </p:nvCxnSpPr>
        <p:spPr>
          <a:xfrm flipH="1">
            <a:off x="3095309" y="1088921"/>
            <a:ext cx="237661" cy="741521"/>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25" name="矩形 424">
            <a:extLst>
              <a:ext uri="{FF2B5EF4-FFF2-40B4-BE49-F238E27FC236}">
                <a16:creationId xmlns:a16="http://schemas.microsoft.com/office/drawing/2014/main" id="{D47ADE13-D97C-46FA-9E58-8300FAD2ABC7}"/>
              </a:ext>
            </a:extLst>
          </p:cNvPr>
          <p:cNvSpPr/>
          <p:nvPr/>
        </p:nvSpPr>
        <p:spPr>
          <a:xfrm>
            <a:off x="3271470" y="1136685"/>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动态跨步</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26" name="连接符: 曲线 425">
            <a:extLst>
              <a:ext uri="{FF2B5EF4-FFF2-40B4-BE49-F238E27FC236}">
                <a16:creationId xmlns:a16="http://schemas.microsoft.com/office/drawing/2014/main" id="{4351C0C2-BD3A-4333-BDE0-FDD9B39FF21E}"/>
              </a:ext>
            </a:extLst>
          </p:cNvPr>
          <p:cNvCxnSpPr>
            <a:cxnSpLocks/>
            <a:stCxn id="390" idx="1"/>
            <a:endCxn id="392" idx="1"/>
          </p:cNvCxnSpPr>
          <p:nvPr/>
        </p:nvCxnSpPr>
        <p:spPr>
          <a:xfrm rot="5400000" flipH="1" flipV="1">
            <a:off x="2339235" y="1600251"/>
            <a:ext cx="12700" cy="218991"/>
          </a:xfrm>
          <a:prstGeom prst="curvedConnector3">
            <a:avLst>
              <a:gd name="adj1" fmla="val 380880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7" name="连接符: 曲线 426">
            <a:extLst>
              <a:ext uri="{FF2B5EF4-FFF2-40B4-BE49-F238E27FC236}">
                <a16:creationId xmlns:a16="http://schemas.microsoft.com/office/drawing/2014/main" id="{F9516EDA-6D29-4CA7-AB42-ED2B07539339}"/>
              </a:ext>
            </a:extLst>
          </p:cNvPr>
          <p:cNvCxnSpPr>
            <a:cxnSpLocks/>
            <a:stCxn id="392" idx="1"/>
            <a:endCxn id="395" idx="1"/>
          </p:cNvCxnSpPr>
          <p:nvPr/>
        </p:nvCxnSpPr>
        <p:spPr>
          <a:xfrm rot="5400000" flipH="1" flipV="1">
            <a:off x="2616243" y="1542234"/>
            <a:ext cx="12700" cy="335025"/>
          </a:xfrm>
          <a:prstGeom prst="curvedConnector3">
            <a:avLst>
              <a:gd name="adj1" fmla="val 380880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8" name="直接连接符 427">
            <a:extLst>
              <a:ext uri="{FF2B5EF4-FFF2-40B4-BE49-F238E27FC236}">
                <a16:creationId xmlns:a16="http://schemas.microsoft.com/office/drawing/2014/main" id="{D883B771-05F1-40BB-BCEC-A488DAAFD19E}"/>
              </a:ext>
            </a:extLst>
          </p:cNvPr>
          <p:cNvCxnSpPr>
            <a:cxnSpLocks/>
          </p:cNvCxnSpPr>
          <p:nvPr/>
        </p:nvCxnSpPr>
        <p:spPr>
          <a:xfrm>
            <a:off x="649450" y="687948"/>
            <a:ext cx="0" cy="1642461"/>
          </a:xfrm>
          <a:prstGeom prst="line">
            <a:avLst/>
          </a:prstGeom>
          <a:ln>
            <a:gradFill>
              <a:gsLst>
                <a:gs pos="34000">
                  <a:schemeClr val="accent4"/>
                </a:gs>
                <a:gs pos="72000">
                  <a:schemeClr val="accent2">
                    <a:lumMod val="60000"/>
                    <a:lumOff val="4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429" name="矩形 428">
            <a:extLst>
              <a:ext uri="{FF2B5EF4-FFF2-40B4-BE49-F238E27FC236}">
                <a16:creationId xmlns:a16="http://schemas.microsoft.com/office/drawing/2014/main" id="{49CCCDF1-9FD3-4D05-A446-38550C9174EB}"/>
              </a:ext>
            </a:extLst>
          </p:cNvPr>
          <p:cNvSpPr/>
          <p:nvPr/>
        </p:nvSpPr>
        <p:spPr>
          <a:xfrm>
            <a:off x="-1326894" y="1028243"/>
            <a:ext cx="2081603" cy="747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卷积核效率特征提取</a:t>
            </a: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自适应辅助网络</a:t>
            </a: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动态判断跨步通道</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0" name="矩形 429">
            <a:extLst>
              <a:ext uri="{FF2B5EF4-FFF2-40B4-BE49-F238E27FC236}">
                <a16:creationId xmlns:a16="http://schemas.microsoft.com/office/drawing/2014/main" id="{A28CB03A-E18F-45EA-9FE8-66CD382622A6}"/>
              </a:ext>
            </a:extLst>
          </p:cNvPr>
          <p:cNvSpPr/>
          <p:nvPr/>
        </p:nvSpPr>
        <p:spPr>
          <a:xfrm>
            <a:off x="2998072" y="1664751"/>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加速推理</a:t>
            </a:r>
            <a:endParaRPr kumimoji="0" lang="zh-CN" altLang="en-US"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1" name="矩形 430">
            <a:extLst>
              <a:ext uri="{FF2B5EF4-FFF2-40B4-BE49-F238E27FC236}">
                <a16:creationId xmlns:a16="http://schemas.microsoft.com/office/drawing/2014/main" id="{60D6A11A-3D98-45E6-8278-E4A9EB0C5AB5}"/>
              </a:ext>
            </a:extLst>
          </p:cNvPr>
          <p:cNvSpPr/>
          <p:nvPr/>
        </p:nvSpPr>
        <p:spPr>
          <a:xfrm>
            <a:off x="-1245353" y="3183746"/>
            <a:ext cx="5806543" cy="19032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432" name="组合 431">
            <a:extLst>
              <a:ext uri="{FF2B5EF4-FFF2-40B4-BE49-F238E27FC236}">
                <a16:creationId xmlns:a16="http://schemas.microsoft.com/office/drawing/2014/main" id="{D984EDC8-2CC3-46F2-A986-C7F1A1AF9330}"/>
              </a:ext>
            </a:extLst>
          </p:cNvPr>
          <p:cNvGrpSpPr/>
          <p:nvPr/>
        </p:nvGrpSpPr>
        <p:grpSpPr>
          <a:xfrm>
            <a:off x="1220051" y="3404389"/>
            <a:ext cx="531572" cy="861891"/>
            <a:chOff x="3662463" y="3001783"/>
            <a:chExt cx="752455" cy="1159936"/>
          </a:xfrm>
        </p:grpSpPr>
        <p:sp>
          <p:nvSpPr>
            <p:cNvPr id="433" name="立方体 432">
              <a:extLst>
                <a:ext uri="{FF2B5EF4-FFF2-40B4-BE49-F238E27FC236}">
                  <a16:creationId xmlns:a16="http://schemas.microsoft.com/office/drawing/2014/main" id="{0CBD4F31-64AA-48B0-AA2F-A85F3470D002}"/>
                </a:ext>
              </a:extLst>
            </p:cNvPr>
            <p:cNvSpPr/>
            <p:nvPr/>
          </p:nvSpPr>
          <p:spPr>
            <a:xfrm>
              <a:off x="3662463"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立方体 433">
              <a:extLst>
                <a:ext uri="{FF2B5EF4-FFF2-40B4-BE49-F238E27FC236}">
                  <a16:creationId xmlns:a16="http://schemas.microsoft.com/office/drawing/2014/main" id="{36CB3B62-300C-47BB-84FD-BE5FB3A9BC16}"/>
                </a:ext>
              </a:extLst>
            </p:cNvPr>
            <p:cNvSpPr/>
            <p:nvPr/>
          </p:nvSpPr>
          <p:spPr>
            <a:xfrm>
              <a:off x="3760814"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立方体 434">
              <a:extLst>
                <a:ext uri="{FF2B5EF4-FFF2-40B4-BE49-F238E27FC236}">
                  <a16:creationId xmlns:a16="http://schemas.microsoft.com/office/drawing/2014/main" id="{1A0805D0-7F66-43FB-91E0-F4A32C2047DA}"/>
                </a:ext>
              </a:extLst>
            </p:cNvPr>
            <p:cNvSpPr/>
            <p:nvPr/>
          </p:nvSpPr>
          <p:spPr>
            <a:xfrm>
              <a:off x="3859165"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立方体 435">
              <a:extLst>
                <a:ext uri="{FF2B5EF4-FFF2-40B4-BE49-F238E27FC236}">
                  <a16:creationId xmlns:a16="http://schemas.microsoft.com/office/drawing/2014/main" id="{C7F3A836-AD35-427C-BB64-52F2C393177A}"/>
                </a:ext>
              </a:extLst>
            </p:cNvPr>
            <p:cNvSpPr/>
            <p:nvPr/>
          </p:nvSpPr>
          <p:spPr>
            <a:xfrm>
              <a:off x="3965412"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立方体 436">
              <a:extLst>
                <a:ext uri="{FF2B5EF4-FFF2-40B4-BE49-F238E27FC236}">
                  <a16:creationId xmlns:a16="http://schemas.microsoft.com/office/drawing/2014/main" id="{34CBC5ED-E11A-49C1-86D7-9B215F04080E}"/>
                </a:ext>
              </a:extLst>
            </p:cNvPr>
            <p:cNvSpPr/>
            <p:nvPr/>
          </p:nvSpPr>
          <p:spPr>
            <a:xfrm>
              <a:off x="4071117" y="3001783"/>
              <a:ext cx="343801" cy="1159936"/>
            </a:xfrm>
            <a:prstGeom prst="cube">
              <a:avLst>
                <a:gd name="adj" fmla="val 69328"/>
              </a:avLst>
            </a:prstGeom>
            <a:gradFill>
              <a:gsLst>
                <a:gs pos="24000">
                  <a:schemeClr val="accent2">
                    <a:lumMod val="40000"/>
                    <a:lumOff val="60000"/>
                  </a:schemeClr>
                </a:gs>
                <a:gs pos="55000">
                  <a:srgbClr val="F6BE98"/>
                </a:gs>
                <a:gs pos="88000">
                  <a:schemeClr val="accent2">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8" name="组合 437">
            <a:extLst>
              <a:ext uri="{FF2B5EF4-FFF2-40B4-BE49-F238E27FC236}">
                <a16:creationId xmlns:a16="http://schemas.microsoft.com/office/drawing/2014/main" id="{5C461491-34AE-44E8-9915-02D67674CBCC}"/>
              </a:ext>
            </a:extLst>
          </p:cNvPr>
          <p:cNvGrpSpPr/>
          <p:nvPr/>
        </p:nvGrpSpPr>
        <p:grpSpPr>
          <a:xfrm>
            <a:off x="1977548" y="3400458"/>
            <a:ext cx="682517" cy="864686"/>
            <a:chOff x="3662463" y="2994163"/>
            <a:chExt cx="959756" cy="1159936"/>
          </a:xfrm>
          <a:solidFill>
            <a:schemeClr val="accent4">
              <a:lumMod val="60000"/>
              <a:lumOff val="40000"/>
            </a:schemeClr>
          </a:solidFill>
        </p:grpSpPr>
        <p:sp>
          <p:nvSpPr>
            <p:cNvPr id="439" name="立方体 438">
              <a:extLst>
                <a:ext uri="{FF2B5EF4-FFF2-40B4-BE49-F238E27FC236}">
                  <a16:creationId xmlns:a16="http://schemas.microsoft.com/office/drawing/2014/main" id="{881BBE71-B884-4129-9FA2-1898886D7119}"/>
                </a:ext>
              </a:extLst>
            </p:cNvPr>
            <p:cNvSpPr/>
            <p:nvPr/>
          </p:nvSpPr>
          <p:spPr>
            <a:xfrm>
              <a:off x="3662463"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立方体 439">
              <a:extLst>
                <a:ext uri="{FF2B5EF4-FFF2-40B4-BE49-F238E27FC236}">
                  <a16:creationId xmlns:a16="http://schemas.microsoft.com/office/drawing/2014/main" id="{D38C6C75-FDD2-4B0E-BD0C-B308B638276B}"/>
                </a:ext>
              </a:extLst>
            </p:cNvPr>
            <p:cNvSpPr/>
            <p:nvPr/>
          </p:nvSpPr>
          <p:spPr>
            <a:xfrm>
              <a:off x="3760814"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立方体 440">
              <a:extLst>
                <a:ext uri="{FF2B5EF4-FFF2-40B4-BE49-F238E27FC236}">
                  <a16:creationId xmlns:a16="http://schemas.microsoft.com/office/drawing/2014/main" id="{EF265818-AB73-4560-BD10-35317960F883}"/>
                </a:ext>
              </a:extLst>
            </p:cNvPr>
            <p:cNvSpPr/>
            <p:nvPr/>
          </p:nvSpPr>
          <p:spPr>
            <a:xfrm>
              <a:off x="3859165"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立方体 441">
              <a:extLst>
                <a:ext uri="{FF2B5EF4-FFF2-40B4-BE49-F238E27FC236}">
                  <a16:creationId xmlns:a16="http://schemas.microsoft.com/office/drawing/2014/main" id="{D217395E-E0E1-4883-B9BA-31BEEBBECD4D}"/>
                </a:ext>
              </a:extLst>
            </p:cNvPr>
            <p:cNvSpPr/>
            <p:nvPr/>
          </p:nvSpPr>
          <p:spPr>
            <a:xfrm>
              <a:off x="3965412"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立方体 442">
              <a:extLst>
                <a:ext uri="{FF2B5EF4-FFF2-40B4-BE49-F238E27FC236}">
                  <a16:creationId xmlns:a16="http://schemas.microsoft.com/office/drawing/2014/main" id="{0D7EACD7-3E44-43AE-984F-FD412BA44081}"/>
                </a:ext>
              </a:extLst>
            </p:cNvPr>
            <p:cNvSpPr/>
            <p:nvPr/>
          </p:nvSpPr>
          <p:spPr>
            <a:xfrm>
              <a:off x="4071117"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立方体 443">
              <a:extLst>
                <a:ext uri="{FF2B5EF4-FFF2-40B4-BE49-F238E27FC236}">
                  <a16:creationId xmlns:a16="http://schemas.microsoft.com/office/drawing/2014/main" id="{8C480668-D0BC-4536-977A-66B57B6BCF0C}"/>
                </a:ext>
              </a:extLst>
            </p:cNvPr>
            <p:cNvSpPr/>
            <p:nvPr/>
          </p:nvSpPr>
          <p:spPr>
            <a:xfrm>
              <a:off x="4181574"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立方体 444">
              <a:extLst>
                <a:ext uri="{FF2B5EF4-FFF2-40B4-BE49-F238E27FC236}">
                  <a16:creationId xmlns:a16="http://schemas.microsoft.com/office/drawing/2014/main" id="{76EFB7C1-0AF4-40C8-99C2-4BB073D88A47}"/>
                </a:ext>
              </a:extLst>
            </p:cNvPr>
            <p:cNvSpPr/>
            <p:nvPr/>
          </p:nvSpPr>
          <p:spPr>
            <a:xfrm>
              <a:off x="4278418"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6" name="直接箭头连接符 445">
            <a:extLst>
              <a:ext uri="{FF2B5EF4-FFF2-40B4-BE49-F238E27FC236}">
                <a16:creationId xmlns:a16="http://schemas.microsoft.com/office/drawing/2014/main" id="{96B904CC-6B8D-4CE2-A6D3-B079689B7B47}"/>
              </a:ext>
            </a:extLst>
          </p:cNvPr>
          <p:cNvCxnSpPr>
            <a:cxnSpLocks/>
            <a:endCxn id="439" idx="2"/>
          </p:cNvCxnSpPr>
          <p:nvPr/>
        </p:nvCxnSpPr>
        <p:spPr>
          <a:xfrm>
            <a:off x="1700144" y="3917551"/>
            <a:ext cx="277404" cy="0"/>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47" name="直接箭头连接符 446">
            <a:extLst>
              <a:ext uri="{FF2B5EF4-FFF2-40B4-BE49-F238E27FC236}">
                <a16:creationId xmlns:a16="http://schemas.microsoft.com/office/drawing/2014/main" id="{54E065FE-DE70-4C0C-AC70-892C38751C51}"/>
              </a:ext>
            </a:extLst>
          </p:cNvPr>
          <p:cNvCxnSpPr>
            <a:cxnSpLocks/>
            <a:endCxn id="449" idx="2"/>
          </p:cNvCxnSpPr>
          <p:nvPr/>
        </p:nvCxnSpPr>
        <p:spPr>
          <a:xfrm>
            <a:off x="2659813" y="3917550"/>
            <a:ext cx="219500" cy="0"/>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448" name="组合 447">
            <a:extLst>
              <a:ext uri="{FF2B5EF4-FFF2-40B4-BE49-F238E27FC236}">
                <a16:creationId xmlns:a16="http://schemas.microsoft.com/office/drawing/2014/main" id="{85A6F562-CE8D-4E9E-8EFB-F55657E24FD4}"/>
              </a:ext>
            </a:extLst>
          </p:cNvPr>
          <p:cNvGrpSpPr/>
          <p:nvPr/>
        </p:nvGrpSpPr>
        <p:grpSpPr>
          <a:xfrm>
            <a:off x="2879313" y="3400458"/>
            <a:ext cx="459754" cy="864686"/>
            <a:chOff x="3662463" y="2994163"/>
            <a:chExt cx="646509" cy="1159936"/>
          </a:xfrm>
          <a:solidFill>
            <a:schemeClr val="accent5">
              <a:lumMod val="40000"/>
              <a:lumOff val="60000"/>
            </a:schemeClr>
          </a:solidFill>
        </p:grpSpPr>
        <p:sp>
          <p:nvSpPr>
            <p:cNvPr id="449" name="立方体 448">
              <a:extLst>
                <a:ext uri="{FF2B5EF4-FFF2-40B4-BE49-F238E27FC236}">
                  <a16:creationId xmlns:a16="http://schemas.microsoft.com/office/drawing/2014/main" id="{FA7E14F6-7B70-467F-806D-60F37510487B}"/>
                </a:ext>
              </a:extLst>
            </p:cNvPr>
            <p:cNvSpPr/>
            <p:nvPr/>
          </p:nvSpPr>
          <p:spPr>
            <a:xfrm>
              <a:off x="3662463"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立方体 449">
              <a:extLst>
                <a:ext uri="{FF2B5EF4-FFF2-40B4-BE49-F238E27FC236}">
                  <a16:creationId xmlns:a16="http://schemas.microsoft.com/office/drawing/2014/main" id="{5AA33B68-CC9E-4168-B8D3-4CB28C54AC05}"/>
                </a:ext>
              </a:extLst>
            </p:cNvPr>
            <p:cNvSpPr/>
            <p:nvPr/>
          </p:nvSpPr>
          <p:spPr>
            <a:xfrm>
              <a:off x="3760814"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立方体 450">
              <a:extLst>
                <a:ext uri="{FF2B5EF4-FFF2-40B4-BE49-F238E27FC236}">
                  <a16:creationId xmlns:a16="http://schemas.microsoft.com/office/drawing/2014/main" id="{DDC714E5-EF6F-4B96-A1E3-EC0E1709CFDB}"/>
                </a:ext>
              </a:extLst>
            </p:cNvPr>
            <p:cNvSpPr/>
            <p:nvPr/>
          </p:nvSpPr>
          <p:spPr>
            <a:xfrm>
              <a:off x="3865743"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立方体 451">
              <a:extLst>
                <a:ext uri="{FF2B5EF4-FFF2-40B4-BE49-F238E27FC236}">
                  <a16:creationId xmlns:a16="http://schemas.microsoft.com/office/drawing/2014/main" id="{3E2A69DE-E881-401F-B80A-2EE990F9D56C}"/>
                </a:ext>
              </a:extLst>
            </p:cNvPr>
            <p:cNvSpPr/>
            <p:nvPr/>
          </p:nvSpPr>
          <p:spPr>
            <a:xfrm>
              <a:off x="3965171"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3" name="矩形 452">
            <a:extLst>
              <a:ext uri="{FF2B5EF4-FFF2-40B4-BE49-F238E27FC236}">
                <a16:creationId xmlns:a16="http://schemas.microsoft.com/office/drawing/2014/main" id="{3137FA69-5954-458D-8277-70B60414A7A9}"/>
              </a:ext>
            </a:extLst>
          </p:cNvPr>
          <p:cNvSpPr/>
          <p:nvPr/>
        </p:nvSpPr>
        <p:spPr>
          <a:xfrm>
            <a:off x="-1287500" y="3527573"/>
            <a:ext cx="2081603" cy="747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特征提取</a:t>
            </a: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注意力辅助网络</a:t>
            </a: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多点浅层分类器</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54" name="组合 453">
            <a:extLst>
              <a:ext uri="{FF2B5EF4-FFF2-40B4-BE49-F238E27FC236}">
                <a16:creationId xmlns:a16="http://schemas.microsoft.com/office/drawing/2014/main" id="{2B02592C-B9F3-4765-94AA-F0AD8BAED302}"/>
              </a:ext>
            </a:extLst>
          </p:cNvPr>
          <p:cNvGrpSpPr/>
          <p:nvPr/>
        </p:nvGrpSpPr>
        <p:grpSpPr>
          <a:xfrm>
            <a:off x="3536531" y="3400458"/>
            <a:ext cx="459754" cy="864686"/>
            <a:chOff x="3662463" y="2994163"/>
            <a:chExt cx="646509" cy="1159936"/>
          </a:xfrm>
          <a:solidFill>
            <a:schemeClr val="accent4">
              <a:lumMod val="40000"/>
              <a:lumOff val="60000"/>
            </a:schemeClr>
          </a:solidFill>
        </p:grpSpPr>
        <p:sp>
          <p:nvSpPr>
            <p:cNvPr id="455" name="立方体 454">
              <a:extLst>
                <a:ext uri="{FF2B5EF4-FFF2-40B4-BE49-F238E27FC236}">
                  <a16:creationId xmlns:a16="http://schemas.microsoft.com/office/drawing/2014/main" id="{9E943558-A38A-4B62-B0F6-BAF2B68D834C}"/>
                </a:ext>
              </a:extLst>
            </p:cNvPr>
            <p:cNvSpPr/>
            <p:nvPr/>
          </p:nvSpPr>
          <p:spPr>
            <a:xfrm>
              <a:off x="3662463"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立方体 455">
              <a:extLst>
                <a:ext uri="{FF2B5EF4-FFF2-40B4-BE49-F238E27FC236}">
                  <a16:creationId xmlns:a16="http://schemas.microsoft.com/office/drawing/2014/main" id="{EF053491-8F28-462F-BCE4-4217CB9FD6B0}"/>
                </a:ext>
              </a:extLst>
            </p:cNvPr>
            <p:cNvSpPr/>
            <p:nvPr/>
          </p:nvSpPr>
          <p:spPr>
            <a:xfrm>
              <a:off x="3760814"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立方体 456">
              <a:extLst>
                <a:ext uri="{FF2B5EF4-FFF2-40B4-BE49-F238E27FC236}">
                  <a16:creationId xmlns:a16="http://schemas.microsoft.com/office/drawing/2014/main" id="{66292BB6-BB15-4A87-A875-5197C441EC70}"/>
                </a:ext>
              </a:extLst>
            </p:cNvPr>
            <p:cNvSpPr/>
            <p:nvPr/>
          </p:nvSpPr>
          <p:spPr>
            <a:xfrm>
              <a:off x="3865743"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立方体 457">
              <a:extLst>
                <a:ext uri="{FF2B5EF4-FFF2-40B4-BE49-F238E27FC236}">
                  <a16:creationId xmlns:a16="http://schemas.microsoft.com/office/drawing/2014/main" id="{A1FFE42E-2001-41F9-AA09-15061092CB7A}"/>
                </a:ext>
              </a:extLst>
            </p:cNvPr>
            <p:cNvSpPr/>
            <p:nvPr/>
          </p:nvSpPr>
          <p:spPr>
            <a:xfrm>
              <a:off x="3965171" y="2994163"/>
              <a:ext cx="343801" cy="1159936"/>
            </a:xfrm>
            <a:prstGeom prst="cube">
              <a:avLst>
                <a:gd name="adj" fmla="val 6932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9" name="直接箭头连接符 458">
            <a:extLst>
              <a:ext uri="{FF2B5EF4-FFF2-40B4-BE49-F238E27FC236}">
                <a16:creationId xmlns:a16="http://schemas.microsoft.com/office/drawing/2014/main" id="{1E651AB9-8F1B-4FC5-8EDF-AC8CF54255A2}"/>
              </a:ext>
            </a:extLst>
          </p:cNvPr>
          <p:cNvCxnSpPr>
            <a:cxnSpLocks/>
          </p:cNvCxnSpPr>
          <p:nvPr/>
        </p:nvCxnSpPr>
        <p:spPr>
          <a:xfrm>
            <a:off x="3327739" y="3917550"/>
            <a:ext cx="219500" cy="0"/>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0" name="直接箭头连接符 459">
            <a:extLst>
              <a:ext uri="{FF2B5EF4-FFF2-40B4-BE49-F238E27FC236}">
                <a16:creationId xmlns:a16="http://schemas.microsoft.com/office/drawing/2014/main" id="{0CC93BAE-C08E-4946-8227-6AD920D42E8C}"/>
              </a:ext>
            </a:extLst>
          </p:cNvPr>
          <p:cNvCxnSpPr>
            <a:cxnSpLocks/>
          </p:cNvCxnSpPr>
          <p:nvPr/>
        </p:nvCxnSpPr>
        <p:spPr>
          <a:xfrm flipH="1">
            <a:off x="1308722" y="3917550"/>
            <a:ext cx="530124" cy="51316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1" name="直接箭头连接符 460">
            <a:extLst>
              <a:ext uri="{FF2B5EF4-FFF2-40B4-BE49-F238E27FC236}">
                <a16:creationId xmlns:a16="http://schemas.microsoft.com/office/drawing/2014/main" id="{6849739B-B39E-47FF-A4B0-3FB7039F71EA}"/>
              </a:ext>
            </a:extLst>
          </p:cNvPr>
          <p:cNvCxnSpPr>
            <a:cxnSpLocks/>
          </p:cNvCxnSpPr>
          <p:nvPr/>
        </p:nvCxnSpPr>
        <p:spPr>
          <a:xfrm flipH="1">
            <a:off x="2977813" y="3919625"/>
            <a:ext cx="450721" cy="51108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462" name="组合 461">
            <a:extLst>
              <a:ext uri="{FF2B5EF4-FFF2-40B4-BE49-F238E27FC236}">
                <a16:creationId xmlns:a16="http://schemas.microsoft.com/office/drawing/2014/main" id="{76BFD797-67DB-487B-BCBB-4FA0BAF2B877}"/>
              </a:ext>
            </a:extLst>
          </p:cNvPr>
          <p:cNvGrpSpPr/>
          <p:nvPr/>
        </p:nvGrpSpPr>
        <p:grpSpPr>
          <a:xfrm>
            <a:off x="794103" y="4449760"/>
            <a:ext cx="1044083" cy="177346"/>
            <a:chOff x="4873978" y="2375736"/>
            <a:chExt cx="1044083" cy="177346"/>
          </a:xfrm>
        </p:grpSpPr>
        <p:sp>
          <p:nvSpPr>
            <p:cNvPr id="463" name="矩形 462">
              <a:extLst>
                <a:ext uri="{FF2B5EF4-FFF2-40B4-BE49-F238E27FC236}">
                  <a16:creationId xmlns:a16="http://schemas.microsoft.com/office/drawing/2014/main" id="{95D7A967-0246-47B8-928C-7C7EEECF286D}"/>
                </a:ext>
              </a:extLst>
            </p:cNvPr>
            <p:cNvSpPr/>
            <p:nvPr/>
          </p:nvSpPr>
          <p:spPr>
            <a:xfrm>
              <a:off x="4873978"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矩形 463">
              <a:extLst>
                <a:ext uri="{FF2B5EF4-FFF2-40B4-BE49-F238E27FC236}">
                  <a16:creationId xmlns:a16="http://schemas.microsoft.com/office/drawing/2014/main" id="{D96FAD0E-30D1-4F2D-BEC0-2F666B48C2F7}"/>
                </a:ext>
              </a:extLst>
            </p:cNvPr>
            <p:cNvSpPr/>
            <p:nvPr/>
          </p:nvSpPr>
          <p:spPr>
            <a:xfrm>
              <a:off x="5023825" y="2377440"/>
              <a:ext cx="149847" cy="17564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矩形 464">
              <a:extLst>
                <a:ext uri="{FF2B5EF4-FFF2-40B4-BE49-F238E27FC236}">
                  <a16:creationId xmlns:a16="http://schemas.microsoft.com/office/drawing/2014/main" id="{FF9473AA-E9B0-4F58-B04D-5EDC1F8520A9}"/>
                </a:ext>
              </a:extLst>
            </p:cNvPr>
            <p:cNvSpPr/>
            <p:nvPr/>
          </p:nvSpPr>
          <p:spPr>
            <a:xfrm>
              <a:off x="5175780"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矩形 465">
              <a:extLst>
                <a:ext uri="{FF2B5EF4-FFF2-40B4-BE49-F238E27FC236}">
                  <a16:creationId xmlns:a16="http://schemas.microsoft.com/office/drawing/2014/main" id="{C88B0C42-F119-4131-BDFA-0DB01AB31280}"/>
                </a:ext>
              </a:extLst>
            </p:cNvPr>
            <p:cNvSpPr/>
            <p:nvPr/>
          </p:nvSpPr>
          <p:spPr>
            <a:xfrm>
              <a:off x="5317638"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矩形 466">
              <a:extLst>
                <a:ext uri="{FF2B5EF4-FFF2-40B4-BE49-F238E27FC236}">
                  <a16:creationId xmlns:a16="http://schemas.microsoft.com/office/drawing/2014/main" id="{BEC8E074-33AF-4539-98FE-25F059E18174}"/>
                </a:ext>
              </a:extLst>
            </p:cNvPr>
            <p:cNvSpPr/>
            <p:nvPr/>
          </p:nvSpPr>
          <p:spPr>
            <a:xfrm>
              <a:off x="5459496"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矩形 467">
              <a:extLst>
                <a:ext uri="{FF2B5EF4-FFF2-40B4-BE49-F238E27FC236}">
                  <a16:creationId xmlns:a16="http://schemas.microsoft.com/office/drawing/2014/main" id="{8F502211-8BDA-49E5-B0CA-34C91F642015}"/>
                </a:ext>
              </a:extLst>
            </p:cNvPr>
            <p:cNvSpPr/>
            <p:nvPr/>
          </p:nvSpPr>
          <p:spPr>
            <a:xfrm>
              <a:off x="5602176" y="2375736"/>
              <a:ext cx="153147" cy="175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a:extLst>
                <a:ext uri="{FF2B5EF4-FFF2-40B4-BE49-F238E27FC236}">
                  <a16:creationId xmlns:a16="http://schemas.microsoft.com/office/drawing/2014/main" id="{81E4CCD5-BDE7-42AE-896D-85D3062D16AA}"/>
                </a:ext>
              </a:extLst>
            </p:cNvPr>
            <p:cNvSpPr/>
            <p:nvPr/>
          </p:nvSpPr>
          <p:spPr>
            <a:xfrm>
              <a:off x="5744513" y="2375736"/>
              <a:ext cx="173548" cy="175639"/>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0" name="组合 469">
            <a:extLst>
              <a:ext uri="{FF2B5EF4-FFF2-40B4-BE49-F238E27FC236}">
                <a16:creationId xmlns:a16="http://schemas.microsoft.com/office/drawing/2014/main" id="{3108FC0D-3D3E-47B7-9270-369EB690FFA4}"/>
              </a:ext>
            </a:extLst>
          </p:cNvPr>
          <p:cNvGrpSpPr/>
          <p:nvPr/>
        </p:nvGrpSpPr>
        <p:grpSpPr>
          <a:xfrm>
            <a:off x="2617245" y="4442946"/>
            <a:ext cx="1044083" cy="177346"/>
            <a:chOff x="4873978" y="2375736"/>
            <a:chExt cx="1044083" cy="177346"/>
          </a:xfrm>
        </p:grpSpPr>
        <p:sp>
          <p:nvSpPr>
            <p:cNvPr id="471" name="矩形 470">
              <a:extLst>
                <a:ext uri="{FF2B5EF4-FFF2-40B4-BE49-F238E27FC236}">
                  <a16:creationId xmlns:a16="http://schemas.microsoft.com/office/drawing/2014/main" id="{19CE2486-EEA9-4FE6-A0AC-78C6998D26E4}"/>
                </a:ext>
              </a:extLst>
            </p:cNvPr>
            <p:cNvSpPr/>
            <p:nvPr/>
          </p:nvSpPr>
          <p:spPr>
            <a:xfrm>
              <a:off x="4873978"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矩形 471">
              <a:extLst>
                <a:ext uri="{FF2B5EF4-FFF2-40B4-BE49-F238E27FC236}">
                  <a16:creationId xmlns:a16="http://schemas.microsoft.com/office/drawing/2014/main" id="{EF4E2E4E-0392-4AF3-9E72-53BD698FD824}"/>
                </a:ext>
              </a:extLst>
            </p:cNvPr>
            <p:cNvSpPr/>
            <p:nvPr/>
          </p:nvSpPr>
          <p:spPr>
            <a:xfrm>
              <a:off x="5023825" y="2377440"/>
              <a:ext cx="149847" cy="17564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矩形 472">
              <a:extLst>
                <a:ext uri="{FF2B5EF4-FFF2-40B4-BE49-F238E27FC236}">
                  <a16:creationId xmlns:a16="http://schemas.microsoft.com/office/drawing/2014/main" id="{61EF3D03-0633-41DD-BA56-E2F9CDB6A8C2}"/>
                </a:ext>
              </a:extLst>
            </p:cNvPr>
            <p:cNvSpPr/>
            <p:nvPr/>
          </p:nvSpPr>
          <p:spPr>
            <a:xfrm>
              <a:off x="5175780"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矩形 473">
              <a:extLst>
                <a:ext uri="{FF2B5EF4-FFF2-40B4-BE49-F238E27FC236}">
                  <a16:creationId xmlns:a16="http://schemas.microsoft.com/office/drawing/2014/main" id="{38F35DD4-F3DB-4EB6-800B-CB4519090DB6}"/>
                </a:ext>
              </a:extLst>
            </p:cNvPr>
            <p:cNvSpPr/>
            <p:nvPr/>
          </p:nvSpPr>
          <p:spPr>
            <a:xfrm>
              <a:off x="5317638" y="2377440"/>
              <a:ext cx="149847" cy="17564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矩形 474">
              <a:extLst>
                <a:ext uri="{FF2B5EF4-FFF2-40B4-BE49-F238E27FC236}">
                  <a16:creationId xmlns:a16="http://schemas.microsoft.com/office/drawing/2014/main" id="{2CEA2D55-0FD4-41FA-87E1-650375C86BBC}"/>
                </a:ext>
              </a:extLst>
            </p:cNvPr>
            <p:cNvSpPr/>
            <p:nvPr/>
          </p:nvSpPr>
          <p:spPr>
            <a:xfrm>
              <a:off x="5459496" y="2377440"/>
              <a:ext cx="149847" cy="17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矩形 475">
              <a:extLst>
                <a:ext uri="{FF2B5EF4-FFF2-40B4-BE49-F238E27FC236}">
                  <a16:creationId xmlns:a16="http://schemas.microsoft.com/office/drawing/2014/main" id="{69E58278-2DC4-4F0B-87A6-390AC08BF1F3}"/>
                </a:ext>
              </a:extLst>
            </p:cNvPr>
            <p:cNvSpPr/>
            <p:nvPr/>
          </p:nvSpPr>
          <p:spPr>
            <a:xfrm>
              <a:off x="5602176" y="2375736"/>
              <a:ext cx="153147" cy="175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矩形 476">
              <a:extLst>
                <a:ext uri="{FF2B5EF4-FFF2-40B4-BE49-F238E27FC236}">
                  <a16:creationId xmlns:a16="http://schemas.microsoft.com/office/drawing/2014/main" id="{349F90D7-F928-405B-BBD9-38717D2BB7E8}"/>
                </a:ext>
              </a:extLst>
            </p:cNvPr>
            <p:cNvSpPr/>
            <p:nvPr/>
          </p:nvSpPr>
          <p:spPr>
            <a:xfrm>
              <a:off x="5744513" y="2375736"/>
              <a:ext cx="173548" cy="175639"/>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8" name="矩形 477">
            <a:extLst>
              <a:ext uri="{FF2B5EF4-FFF2-40B4-BE49-F238E27FC236}">
                <a16:creationId xmlns:a16="http://schemas.microsoft.com/office/drawing/2014/main" id="{FB1EB2BA-84B9-4CC8-AC9D-B7F4E44339A3}"/>
              </a:ext>
            </a:extLst>
          </p:cNvPr>
          <p:cNvSpPr/>
          <p:nvPr/>
        </p:nvSpPr>
        <p:spPr>
          <a:xfrm>
            <a:off x="1321455" y="4262149"/>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注意力机制</a:t>
            </a:r>
          </a:p>
        </p:txBody>
      </p:sp>
      <p:sp>
        <p:nvSpPr>
          <p:cNvPr id="479" name="矩形 478">
            <a:extLst>
              <a:ext uri="{FF2B5EF4-FFF2-40B4-BE49-F238E27FC236}">
                <a16:creationId xmlns:a16="http://schemas.microsoft.com/office/drawing/2014/main" id="{D7D82297-DFBB-4000-BC96-C29500352260}"/>
              </a:ext>
            </a:extLst>
          </p:cNvPr>
          <p:cNvSpPr/>
          <p:nvPr/>
        </p:nvSpPr>
        <p:spPr>
          <a:xfrm>
            <a:off x="2960145" y="4255483"/>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注意力机制</a:t>
            </a:r>
          </a:p>
        </p:txBody>
      </p:sp>
      <p:sp>
        <p:nvSpPr>
          <p:cNvPr id="480" name="立方体 479">
            <a:extLst>
              <a:ext uri="{FF2B5EF4-FFF2-40B4-BE49-F238E27FC236}">
                <a16:creationId xmlns:a16="http://schemas.microsoft.com/office/drawing/2014/main" id="{C8430018-CC2D-4BF3-95B7-7E190B6D84FF}"/>
              </a:ext>
            </a:extLst>
          </p:cNvPr>
          <p:cNvSpPr/>
          <p:nvPr/>
        </p:nvSpPr>
        <p:spPr>
          <a:xfrm>
            <a:off x="646432" y="4785390"/>
            <a:ext cx="564313" cy="175642"/>
          </a:xfrm>
          <a:prstGeom prst="cub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立方体 480">
            <a:extLst>
              <a:ext uri="{FF2B5EF4-FFF2-40B4-BE49-F238E27FC236}">
                <a16:creationId xmlns:a16="http://schemas.microsoft.com/office/drawing/2014/main" id="{22B632BB-DC5A-4D34-9148-CADE340059F3}"/>
              </a:ext>
            </a:extLst>
          </p:cNvPr>
          <p:cNvSpPr/>
          <p:nvPr/>
        </p:nvSpPr>
        <p:spPr>
          <a:xfrm>
            <a:off x="2530266" y="4799798"/>
            <a:ext cx="564313" cy="175642"/>
          </a:xfrm>
          <a:prstGeom prst="cub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2" name="直接箭头连接符 481">
            <a:extLst>
              <a:ext uri="{FF2B5EF4-FFF2-40B4-BE49-F238E27FC236}">
                <a16:creationId xmlns:a16="http://schemas.microsoft.com/office/drawing/2014/main" id="{35D90E6D-8443-412B-96E2-598B476B74A4}"/>
              </a:ext>
            </a:extLst>
          </p:cNvPr>
          <p:cNvCxnSpPr>
            <a:cxnSpLocks/>
            <a:endCxn id="480" idx="0"/>
          </p:cNvCxnSpPr>
          <p:nvPr/>
        </p:nvCxnSpPr>
        <p:spPr>
          <a:xfrm flipH="1">
            <a:off x="950544" y="4620257"/>
            <a:ext cx="212196" cy="165133"/>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83" name="直接箭头连接符 482">
            <a:extLst>
              <a:ext uri="{FF2B5EF4-FFF2-40B4-BE49-F238E27FC236}">
                <a16:creationId xmlns:a16="http://schemas.microsoft.com/office/drawing/2014/main" id="{29AE0B5B-50CA-476D-B216-7E0BCD15AD88}"/>
              </a:ext>
            </a:extLst>
          </p:cNvPr>
          <p:cNvCxnSpPr>
            <a:cxnSpLocks/>
            <a:stCxn id="473" idx="2"/>
            <a:endCxn id="481" idx="0"/>
          </p:cNvCxnSpPr>
          <p:nvPr/>
        </p:nvCxnSpPr>
        <p:spPr>
          <a:xfrm flipH="1">
            <a:off x="2834378" y="4620292"/>
            <a:ext cx="159593" cy="179506"/>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84" name="矩形 483">
            <a:extLst>
              <a:ext uri="{FF2B5EF4-FFF2-40B4-BE49-F238E27FC236}">
                <a16:creationId xmlns:a16="http://schemas.microsoft.com/office/drawing/2014/main" id="{4E4A3C8A-014B-4490-80FD-DBF6151E13F1}"/>
              </a:ext>
            </a:extLst>
          </p:cNvPr>
          <p:cNvSpPr/>
          <p:nvPr/>
        </p:nvSpPr>
        <p:spPr>
          <a:xfrm>
            <a:off x="1054436" y="4652405"/>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浅层分类器</a:t>
            </a:r>
          </a:p>
        </p:txBody>
      </p:sp>
      <p:sp>
        <p:nvSpPr>
          <p:cNvPr id="485" name="矩形 484">
            <a:extLst>
              <a:ext uri="{FF2B5EF4-FFF2-40B4-BE49-F238E27FC236}">
                <a16:creationId xmlns:a16="http://schemas.microsoft.com/office/drawing/2014/main" id="{E5BC32B8-CBE7-4F49-9D23-5CFCA8AFD0FA}"/>
              </a:ext>
            </a:extLst>
          </p:cNvPr>
          <p:cNvSpPr/>
          <p:nvPr/>
        </p:nvSpPr>
        <p:spPr>
          <a:xfrm>
            <a:off x="2889795" y="4652404"/>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浅层分类器</a:t>
            </a:r>
          </a:p>
        </p:txBody>
      </p:sp>
      <p:sp>
        <p:nvSpPr>
          <p:cNvPr id="486" name="十字形 485">
            <a:extLst>
              <a:ext uri="{FF2B5EF4-FFF2-40B4-BE49-F238E27FC236}">
                <a16:creationId xmlns:a16="http://schemas.microsoft.com/office/drawing/2014/main" id="{34AA4033-73CB-4C43-AEA2-6790BB59B15F}"/>
              </a:ext>
            </a:extLst>
          </p:cNvPr>
          <p:cNvSpPr/>
          <p:nvPr/>
        </p:nvSpPr>
        <p:spPr>
          <a:xfrm>
            <a:off x="1625166" y="2498915"/>
            <a:ext cx="211061" cy="189457"/>
          </a:xfrm>
          <a:prstGeom prst="plus">
            <a:avLst>
              <a:gd name="adj" fmla="val 3855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矩形 486">
            <a:extLst>
              <a:ext uri="{FF2B5EF4-FFF2-40B4-BE49-F238E27FC236}">
                <a16:creationId xmlns:a16="http://schemas.microsoft.com/office/drawing/2014/main" id="{FD34B19B-8803-429B-B75E-0944EFB5CE7F}"/>
              </a:ext>
            </a:extLst>
          </p:cNvPr>
          <p:cNvSpPr/>
          <p:nvPr/>
        </p:nvSpPr>
        <p:spPr>
          <a:xfrm>
            <a:off x="-1413053" y="0"/>
            <a:ext cx="6121195" cy="722182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89" name="矩形 488">
            <a:extLst>
              <a:ext uri="{FF2B5EF4-FFF2-40B4-BE49-F238E27FC236}">
                <a16:creationId xmlns:a16="http://schemas.microsoft.com/office/drawing/2014/main" id="{BCA6BC80-ECD0-4962-A1E6-0C503D2E097E}"/>
              </a:ext>
            </a:extLst>
          </p:cNvPr>
          <p:cNvSpPr/>
          <p:nvPr/>
        </p:nvSpPr>
        <p:spPr>
          <a:xfrm>
            <a:off x="9060297" y="1183249"/>
            <a:ext cx="2924441" cy="87075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多模态数据融合技术</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多点退出和跨步推理方法</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4958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平行四边形 682">
            <a:extLst>
              <a:ext uri="{FF2B5EF4-FFF2-40B4-BE49-F238E27FC236}">
                <a16:creationId xmlns:a16="http://schemas.microsoft.com/office/drawing/2014/main" id="{13628F38-20C5-4F0A-BCAC-92E8F0E6C61A}"/>
              </a:ext>
            </a:extLst>
          </p:cNvPr>
          <p:cNvSpPr/>
          <p:nvPr/>
        </p:nvSpPr>
        <p:spPr>
          <a:xfrm>
            <a:off x="4937802" y="2822187"/>
            <a:ext cx="2058268" cy="313178"/>
          </a:xfrm>
          <a:prstGeom prst="parallelogram">
            <a:avLst>
              <a:gd name="adj" fmla="val 143745"/>
            </a:avLst>
          </a:prstGeom>
          <a:gradFill>
            <a:gsLst>
              <a:gs pos="100000">
                <a:schemeClr val="accent2">
                  <a:lumMod val="20000"/>
                  <a:lumOff val="80000"/>
                </a:schemeClr>
              </a:gs>
              <a:gs pos="0">
                <a:schemeClr val="accent2">
                  <a:lumMod val="20000"/>
                  <a:lumOff val="80000"/>
                </a:schemeClr>
              </a:gs>
              <a:gs pos="52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0" name="平行四边形 679">
            <a:extLst>
              <a:ext uri="{FF2B5EF4-FFF2-40B4-BE49-F238E27FC236}">
                <a16:creationId xmlns:a16="http://schemas.microsoft.com/office/drawing/2014/main" id="{FD55AC76-4EB0-44E8-9909-92C872057F11}"/>
              </a:ext>
            </a:extLst>
          </p:cNvPr>
          <p:cNvSpPr/>
          <p:nvPr/>
        </p:nvSpPr>
        <p:spPr>
          <a:xfrm>
            <a:off x="2689155" y="4281877"/>
            <a:ext cx="1269448" cy="313178"/>
          </a:xfrm>
          <a:prstGeom prst="parallelogram">
            <a:avLst>
              <a:gd name="adj" fmla="val 143745"/>
            </a:avLst>
          </a:prstGeom>
          <a:gradFill>
            <a:gsLst>
              <a:gs pos="100000">
                <a:schemeClr val="accent2">
                  <a:lumMod val="20000"/>
                  <a:lumOff val="80000"/>
                </a:schemeClr>
              </a:gs>
              <a:gs pos="0">
                <a:schemeClr val="accent2">
                  <a:lumMod val="20000"/>
                  <a:lumOff val="80000"/>
                </a:schemeClr>
              </a:gs>
              <a:gs pos="52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9" name="平行四边形 678">
            <a:extLst>
              <a:ext uri="{FF2B5EF4-FFF2-40B4-BE49-F238E27FC236}">
                <a16:creationId xmlns:a16="http://schemas.microsoft.com/office/drawing/2014/main" id="{9AC34E5D-54A5-4E00-8300-8865A7A783C8}"/>
              </a:ext>
            </a:extLst>
          </p:cNvPr>
          <p:cNvSpPr/>
          <p:nvPr/>
        </p:nvSpPr>
        <p:spPr>
          <a:xfrm>
            <a:off x="2672213" y="3291056"/>
            <a:ext cx="1269448" cy="313178"/>
          </a:xfrm>
          <a:prstGeom prst="parallelogram">
            <a:avLst>
              <a:gd name="adj" fmla="val 143745"/>
            </a:avLst>
          </a:prstGeom>
          <a:gradFill>
            <a:gsLst>
              <a:gs pos="100000">
                <a:schemeClr val="accent2">
                  <a:lumMod val="20000"/>
                  <a:lumOff val="80000"/>
                </a:schemeClr>
              </a:gs>
              <a:gs pos="0">
                <a:schemeClr val="accent2">
                  <a:lumMod val="20000"/>
                  <a:lumOff val="80000"/>
                </a:schemeClr>
              </a:gs>
              <a:gs pos="52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9" name="矩形 368">
            <a:extLst>
              <a:ext uri="{FF2B5EF4-FFF2-40B4-BE49-F238E27FC236}">
                <a16:creationId xmlns:a16="http://schemas.microsoft.com/office/drawing/2014/main" id="{29CD1253-1F42-457C-BC1A-E85588999C95}"/>
              </a:ext>
            </a:extLst>
          </p:cNvPr>
          <p:cNvSpPr/>
          <p:nvPr/>
        </p:nvSpPr>
        <p:spPr>
          <a:xfrm flipH="1">
            <a:off x="4457996" y="3222903"/>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0" name="矩形 369">
            <a:extLst>
              <a:ext uri="{FF2B5EF4-FFF2-40B4-BE49-F238E27FC236}">
                <a16:creationId xmlns:a16="http://schemas.microsoft.com/office/drawing/2014/main" id="{A097D2E2-5980-4285-A65D-AB1E8B73A622}"/>
              </a:ext>
            </a:extLst>
          </p:cNvPr>
          <p:cNvSpPr/>
          <p:nvPr/>
        </p:nvSpPr>
        <p:spPr>
          <a:xfrm flipH="1">
            <a:off x="4405436" y="3266279"/>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71" name="矩形 370">
            <a:extLst>
              <a:ext uri="{FF2B5EF4-FFF2-40B4-BE49-F238E27FC236}">
                <a16:creationId xmlns:a16="http://schemas.microsoft.com/office/drawing/2014/main" id="{0C4B7873-18A2-49D2-8AD2-68EDCD4570B9}"/>
              </a:ext>
            </a:extLst>
          </p:cNvPr>
          <p:cNvSpPr/>
          <p:nvPr/>
        </p:nvSpPr>
        <p:spPr>
          <a:xfrm flipH="1">
            <a:off x="4361668" y="3313171"/>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2" name="矩形 371">
            <a:extLst>
              <a:ext uri="{FF2B5EF4-FFF2-40B4-BE49-F238E27FC236}">
                <a16:creationId xmlns:a16="http://schemas.microsoft.com/office/drawing/2014/main" id="{BCDF7F3A-1AD3-411D-9DF6-2BB99F8F0DCC}"/>
              </a:ext>
            </a:extLst>
          </p:cNvPr>
          <p:cNvSpPr/>
          <p:nvPr/>
        </p:nvSpPr>
        <p:spPr>
          <a:xfrm flipH="1">
            <a:off x="4296605" y="3357084"/>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73" name="组合 372">
            <a:extLst>
              <a:ext uri="{FF2B5EF4-FFF2-40B4-BE49-F238E27FC236}">
                <a16:creationId xmlns:a16="http://schemas.microsoft.com/office/drawing/2014/main" id="{9CF08122-1380-4A79-81BB-0A964E2F769B}"/>
              </a:ext>
            </a:extLst>
          </p:cNvPr>
          <p:cNvGrpSpPr/>
          <p:nvPr/>
        </p:nvGrpSpPr>
        <p:grpSpPr>
          <a:xfrm>
            <a:off x="4027022" y="3522027"/>
            <a:ext cx="555482" cy="635196"/>
            <a:chOff x="5227178" y="5218611"/>
            <a:chExt cx="555482" cy="635196"/>
          </a:xfrm>
        </p:grpSpPr>
        <p:sp>
          <p:nvSpPr>
            <p:cNvPr id="377" name="矩形 376">
              <a:extLst>
                <a:ext uri="{FF2B5EF4-FFF2-40B4-BE49-F238E27FC236}">
                  <a16:creationId xmlns:a16="http://schemas.microsoft.com/office/drawing/2014/main" id="{D8A6B481-F52B-41E5-93D4-9577D9F5B4ED}"/>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78" name="矩形 377">
              <a:extLst>
                <a:ext uri="{FF2B5EF4-FFF2-40B4-BE49-F238E27FC236}">
                  <a16:creationId xmlns:a16="http://schemas.microsoft.com/office/drawing/2014/main" id="{4A912B2D-B147-4382-BC4F-20B3FFCB7B3C}"/>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79" name="矩形 378">
              <a:extLst>
                <a:ext uri="{FF2B5EF4-FFF2-40B4-BE49-F238E27FC236}">
                  <a16:creationId xmlns:a16="http://schemas.microsoft.com/office/drawing/2014/main" id="{EA1BB6B3-074C-4BF4-82B2-B34B2B2F1398}"/>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80" name="矩形 379">
              <a:extLst>
                <a:ext uri="{FF2B5EF4-FFF2-40B4-BE49-F238E27FC236}">
                  <a16:creationId xmlns:a16="http://schemas.microsoft.com/office/drawing/2014/main" id="{4FABE63F-338A-419F-BEAB-CB0BB059FB89}"/>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74" name="直接连接符 373">
            <a:extLst>
              <a:ext uri="{FF2B5EF4-FFF2-40B4-BE49-F238E27FC236}">
                <a16:creationId xmlns:a16="http://schemas.microsoft.com/office/drawing/2014/main" id="{2D99E9F5-8BA5-4327-A2A6-93A895DC6212}"/>
              </a:ext>
            </a:extLst>
          </p:cNvPr>
          <p:cNvCxnSpPr>
            <a:cxnSpLocks/>
          </p:cNvCxnSpPr>
          <p:nvPr/>
        </p:nvCxnSpPr>
        <p:spPr>
          <a:xfrm flipH="1">
            <a:off x="4557493" y="3422368"/>
            <a:ext cx="97548" cy="112516"/>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5" name="直接连接符 374">
            <a:extLst>
              <a:ext uri="{FF2B5EF4-FFF2-40B4-BE49-F238E27FC236}">
                <a16:creationId xmlns:a16="http://schemas.microsoft.com/office/drawing/2014/main" id="{6DB845C4-3EB5-42C2-B3D9-7DB6BAFC9C7C}"/>
              </a:ext>
            </a:extLst>
          </p:cNvPr>
          <p:cNvCxnSpPr>
            <a:cxnSpLocks/>
          </p:cNvCxnSpPr>
          <p:nvPr/>
        </p:nvCxnSpPr>
        <p:spPr>
          <a:xfrm flipH="1">
            <a:off x="4573712" y="3852964"/>
            <a:ext cx="100183" cy="155669"/>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6" name="直接连接符 375">
            <a:extLst>
              <a:ext uri="{FF2B5EF4-FFF2-40B4-BE49-F238E27FC236}">
                <a16:creationId xmlns:a16="http://schemas.microsoft.com/office/drawing/2014/main" id="{ECAA833A-BE12-4050-AA3F-ED94B6878579}"/>
              </a:ext>
            </a:extLst>
          </p:cNvPr>
          <p:cNvCxnSpPr>
            <a:cxnSpLocks/>
          </p:cNvCxnSpPr>
          <p:nvPr/>
        </p:nvCxnSpPr>
        <p:spPr>
          <a:xfrm flipH="1">
            <a:off x="4178863" y="3394363"/>
            <a:ext cx="117742" cy="123500"/>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57" name="矩形 356">
            <a:extLst>
              <a:ext uri="{FF2B5EF4-FFF2-40B4-BE49-F238E27FC236}">
                <a16:creationId xmlns:a16="http://schemas.microsoft.com/office/drawing/2014/main" id="{D8A0A209-846C-41B2-B4C6-BB562A1E482E}"/>
              </a:ext>
            </a:extLst>
          </p:cNvPr>
          <p:cNvSpPr/>
          <p:nvPr/>
        </p:nvSpPr>
        <p:spPr>
          <a:xfrm flipH="1">
            <a:off x="5393561" y="3213430"/>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8" name="矩形 357">
            <a:extLst>
              <a:ext uri="{FF2B5EF4-FFF2-40B4-BE49-F238E27FC236}">
                <a16:creationId xmlns:a16="http://schemas.microsoft.com/office/drawing/2014/main" id="{4A41AE93-6324-41E5-826D-6E4C299F05BD}"/>
              </a:ext>
            </a:extLst>
          </p:cNvPr>
          <p:cNvSpPr/>
          <p:nvPr/>
        </p:nvSpPr>
        <p:spPr>
          <a:xfrm flipH="1">
            <a:off x="5341001" y="3256806"/>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59" name="矩形 358">
            <a:extLst>
              <a:ext uri="{FF2B5EF4-FFF2-40B4-BE49-F238E27FC236}">
                <a16:creationId xmlns:a16="http://schemas.microsoft.com/office/drawing/2014/main" id="{F8E5114C-90B4-40CB-B7D1-E017823624F8}"/>
              </a:ext>
            </a:extLst>
          </p:cNvPr>
          <p:cNvSpPr/>
          <p:nvPr/>
        </p:nvSpPr>
        <p:spPr>
          <a:xfrm flipH="1">
            <a:off x="5297233" y="3303698"/>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0" name="矩形 359">
            <a:extLst>
              <a:ext uri="{FF2B5EF4-FFF2-40B4-BE49-F238E27FC236}">
                <a16:creationId xmlns:a16="http://schemas.microsoft.com/office/drawing/2014/main" id="{BE7B6DF4-D4EB-4B02-B213-4CE11C7E970D}"/>
              </a:ext>
            </a:extLst>
          </p:cNvPr>
          <p:cNvSpPr/>
          <p:nvPr/>
        </p:nvSpPr>
        <p:spPr>
          <a:xfrm flipH="1">
            <a:off x="5232170" y="3347611"/>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61" name="组合 360">
            <a:extLst>
              <a:ext uri="{FF2B5EF4-FFF2-40B4-BE49-F238E27FC236}">
                <a16:creationId xmlns:a16="http://schemas.microsoft.com/office/drawing/2014/main" id="{CC8D54BE-FF71-4CBA-936D-C40180C33917}"/>
              </a:ext>
            </a:extLst>
          </p:cNvPr>
          <p:cNvGrpSpPr/>
          <p:nvPr/>
        </p:nvGrpSpPr>
        <p:grpSpPr>
          <a:xfrm>
            <a:off x="4962587" y="3512554"/>
            <a:ext cx="555482" cy="635196"/>
            <a:chOff x="5227178" y="5218611"/>
            <a:chExt cx="555482" cy="635196"/>
          </a:xfrm>
        </p:grpSpPr>
        <p:sp>
          <p:nvSpPr>
            <p:cNvPr id="365" name="矩形 364">
              <a:extLst>
                <a:ext uri="{FF2B5EF4-FFF2-40B4-BE49-F238E27FC236}">
                  <a16:creationId xmlns:a16="http://schemas.microsoft.com/office/drawing/2014/main" id="{99D2E451-BB9F-4437-8EFD-E91E2932A30E}"/>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6" name="矩形 365">
              <a:extLst>
                <a:ext uri="{FF2B5EF4-FFF2-40B4-BE49-F238E27FC236}">
                  <a16:creationId xmlns:a16="http://schemas.microsoft.com/office/drawing/2014/main" id="{7DD8A552-F869-4A64-871B-2F1E7827F92B}"/>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67" name="矩形 366">
              <a:extLst>
                <a:ext uri="{FF2B5EF4-FFF2-40B4-BE49-F238E27FC236}">
                  <a16:creationId xmlns:a16="http://schemas.microsoft.com/office/drawing/2014/main" id="{98414C43-F5D9-456A-9514-4D0CF2B18F1E}"/>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68" name="矩形 367">
              <a:extLst>
                <a:ext uri="{FF2B5EF4-FFF2-40B4-BE49-F238E27FC236}">
                  <a16:creationId xmlns:a16="http://schemas.microsoft.com/office/drawing/2014/main" id="{8B5FA965-2589-4797-9188-28DEB1DDF6C1}"/>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62" name="直接连接符 361">
            <a:extLst>
              <a:ext uri="{FF2B5EF4-FFF2-40B4-BE49-F238E27FC236}">
                <a16:creationId xmlns:a16="http://schemas.microsoft.com/office/drawing/2014/main" id="{4DE5C195-42A0-4CD4-BE6A-E635694353EA}"/>
              </a:ext>
            </a:extLst>
          </p:cNvPr>
          <p:cNvCxnSpPr>
            <a:cxnSpLocks/>
          </p:cNvCxnSpPr>
          <p:nvPr/>
        </p:nvCxnSpPr>
        <p:spPr>
          <a:xfrm flipH="1">
            <a:off x="5493058" y="3412895"/>
            <a:ext cx="97548" cy="112516"/>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30990A12-89A1-4356-A239-D5B945F214F8}"/>
              </a:ext>
            </a:extLst>
          </p:cNvPr>
          <p:cNvCxnSpPr>
            <a:cxnSpLocks/>
          </p:cNvCxnSpPr>
          <p:nvPr/>
        </p:nvCxnSpPr>
        <p:spPr>
          <a:xfrm flipH="1">
            <a:off x="5509277" y="3843491"/>
            <a:ext cx="100183" cy="155669"/>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178C4A62-A730-41FD-BBA6-C27D953CE304}"/>
              </a:ext>
            </a:extLst>
          </p:cNvPr>
          <p:cNvCxnSpPr>
            <a:cxnSpLocks/>
          </p:cNvCxnSpPr>
          <p:nvPr/>
        </p:nvCxnSpPr>
        <p:spPr>
          <a:xfrm flipH="1">
            <a:off x="5114428" y="3384890"/>
            <a:ext cx="117742" cy="123500"/>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45" name="矩形 344">
            <a:extLst>
              <a:ext uri="{FF2B5EF4-FFF2-40B4-BE49-F238E27FC236}">
                <a16:creationId xmlns:a16="http://schemas.microsoft.com/office/drawing/2014/main" id="{0AE6C2E2-6310-4F1F-A273-D8E22C63CB31}"/>
              </a:ext>
            </a:extLst>
          </p:cNvPr>
          <p:cNvSpPr/>
          <p:nvPr/>
        </p:nvSpPr>
        <p:spPr>
          <a:xfrm flipH="1">
            <a:off x="6236519" y="3189048"/>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6" name="矩形 345">
            <a:extLst>
              <a:ext uri="{FF2B5EF4-FFF2-40B4-BE49-F238E27FC236}">
                <a16:creationId xmlns:a16="http://schemas.microsoft.com/office/drawing/2014/main" id="{EED5BB0B-D156-4AF7-9074-4BE81C2038B7}"/>
              </a:ext>
            </a:extLst>
          </p:cNvPr>
          <p:cNvSpPr/>
          <p:nvPr/>
        </p:nvSpPr>
        <p:spPr>
          <a:xfrm flipH="1">
            <a:off x="6183959" y="3232424"/>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47" name="矩形 346">
            <a:extLst>
              <a:ext uri="{FF2B5EF4-FFF2-40B4-BE49-F238E27FC236}">
                <a16:creationId xmlns:a16="http://schemas.microsoft.com/office/drawing/2014/main" id="{642E400C-3909-468E-A637-5A0046DCC85B}"/>
              </a:ext>
            </a:extLst>
          </p:cNvPr>
          <p:cNvSpPr/>
          <p:nvPr/>
        </p:nvSpPr>
        <p:spPr>
          <a:xfrm flipH="1">
            <a:off x="6140191" y="3279316"/>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8" name="矩形 347">
            <a:extLst>
              <a:ext uri="{FF2B5EF4-FFF2-40B4-BE49-F238E27FC236}">
                <a16:creationId xmlns:a16="http://schemas.microsoft.com/office/drawing/2014/main" id="{D93B9C1C-0F9E-4911-8157-023860DFA903}"/>
              </a:ext>
            </a:extLst>
          </p:cNvPr>
          <p:cNvSpPr/>
          <p:nvPr/>
        </p:nvSpPr>
        <p:spPr>
          <a:xfrm flipH="1">
            <a:off x="6075128" y="3323229"/>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49" name="组合 348">
            <a:extLst>
              <a:ext uri="{FF2B5EF4-FFF2-40B4-BE49-F238E27FC236}">
                <a16:creationId xmlns:a16="http://schemas.microsoft.com/office/drawing/2014/main" id="{A14B8C9D-78AB-4D60-9197-08FB47AEFBEE}"/>
              </a:ext>
            </a:extLst>
          </p:cNvPr>
          <p:cNvGrpSpPr/>
          <p:nvPr/>
        </p:nvGrpSpPr>
        <p:grpSpPr>
          <a:xfrm>
            <a:off x="5805545" y="3488172"/>
            <a:ext cx="555482" cy="635196"/>
            <a:chOff x="5227178" y="5218611"/>
            <a:chExt cx="555482" cy="635196"/>
          </a:xfrm>
        </p:grpSpPr>
        <p:sp>
          <p:nvSpPr>
            <p:cNvPr id="353" name="矩形 352">
              <a:extLst>
                <a:ext uri="{FF2B5EF4-FFF2-40B4-BE49-F238E27FC236}">
                  <a16:creationId xmlns:a16="http://schemas.microsoft.com/office/drawing/2014/main" id="{133E7906-A30A-4F00-8F4A-913BA72E57A6}"/>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4" name="矩形 353">
              <a:extLst>
                <a:ext uri="{FF2B5EF4-FFF2-40B4-BE49-F238E27FC236}">
                  <a16:creationId xmlns:a16="http://schemas.microsoft.com/office/drawing/2014/main" id="{982F4EE0-3A43-48AC-9A29-73930CD26E39}"/>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55" name="矩形 354">
              <a:extLst>
                <a:ext uri="{FF2B5EF4-FFF2-40B4-BE49-F238E27FC236}">
                  <a16:creationId xmlns:a16="http://schemas.microsoft.com/office/drawing/2014/main" id="{4DF9E573-7167-408D-AEA8-A7DE8117C8A2}"/>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56" name="矩形 355">
              <a:extLst>
                <a:ext uri="{FF2B5EF4-FFF2-40B4-BE49-F238E27FC236}">
                  <a16:creationId xmlns:a16="http://schemas.microsoft.com/office/drawing/2014/main" id="{CBFB8EFE-D55D-4652-8142-CD3B1B352F01}"/>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50" name="直接连接符 349">
            <a:extLst>
              <a:ext uri="{FF2B5EF4-FFF2-40B4-BE49-F238E27FC236}">
                <a16:creationId xmlns:a16="http://schemas.microsoft.com/office/drawing/2014/main" id="{70F60B1B-E4B2-4AD3-A680-6CE4113BAA77}"/>
              </a:ext>
            </a:extLst>
          </p:cNvPr>
          <p:cNvCxnSpPr>
            <a:cxnSpLocks/>
          </p:cNvCxnSpPr>
          <p:nvPr/>
        </p:nvCxnSpPr>
        <p:spPr>
          <a:xfrm flipH="1">
            <a:off x="6336016" y="3388513"/>
            <a:ext cx="97548" cy="112516"/>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1" name="直接连接符 350">
            <a:extLst>
              <a:ext uri="{FF2B5EF4-FFF2-40B4-BE49-F238E27FC236}">
                <a16:creationId xmlns:a16="http://schemas.microsoft.com/office/drawing/2014/main" id="{458C17C9-C04B-4318-A039-000BF7094A4E}"/>
              </a:ext>
            </a:extLst>
          </p:cNvPr>
          <p:cNvCxnSpPr>
            <a:cxnSpLocks/>
          </p:cNvCxnSpPr>
          <p:nvPr/>
        </p:nvCxnSpPr>
        <p:spPr>
          <a:xfrm flipH="1">
            <a:off x="6352235" y="3819109"/>
            <a:ext cx="100183" cy="155669"/>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86D5D8A4-5CF4-4988-A460-DDD85EDAD59D}"/>
              </a:ext>
            </a:extLst>
          </p:cNvPr>
          <p:cNvCxnSpPr>
            <a:cxnSpLocks/>
          </p:cNvCxnSpPr>
          <p:nvPr/>
        </p:nvCxnSpPr>
        <p:spPr>
          <a:xfrm flipH="1">
            <a:off x="5957386" y="3360508"/>
            <a:ext cx="117742" cy="123500"/>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3" name="矩形 332">
            <a:extLst>
              <a:ext uri="{FF2B5EF4-FFF2-40B4-BE49-F238E27FC236}">
                <a16:creationId xmlns:a16="http://schemas.microsoft.com/office/drawing/2014/main" id="{962D0AD3-281F-49A0-AA3C-60576A141BDE}"/>
              </a:ext>
            </a:extLst>
          </p:cNvPr>
          <p:cNvSpPr/>
          <p:nvPr/>
        </p:nvSpPr>
        <p:spPr>
          <a:xfrm flipH="1">
            <a:off x="7469482" y="3213925"/>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34" name="矩形 333">
            <a:extLst>
              <a:ext uri="{FF2B5EF4-FFF2-40B4-BE49-F238E27FC236}">
                <a16:creationId xmlns:a16="http://schemas.microsoft.com/office/drawing/2014/main" id="{6D3F9182-6550-43DF-915E-7A34A03CA1B6}"/>
              </a:ext>
            </a:extLst>
          </p:cNvPr>
          <p:cNvSpPr/>
          <p:nvPr/>
        </p:nvSpPr>
        <p:spPr>
          <a:xfrm flipH="1">
            <a:off x="7416922" y="3257301"/>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35" name="矩形 334">
            <a:extLst>
              <a:ext uri="{FF2B5EF4-FFF2-40B4-BE49-F238E27FC236}">
                <a16:creationId xmlns:a16="http://schemas.microsoft.com/office/drawing/2014/main" id="{03BA28DD-2DFE-44D5-A498-73A5A4AE6A0C}"/>
              </a:ext>
            </a:extLst>
          </p:cNvPr>
          <p:cNvSpPr/>
          <p:nvPr/>
        </p:nvSpPr>
        <p:spPr>
          <a:xfrm flipH="1">
            <a:off x="7373154" y="3304193"/>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36" name="矩形 335">
            <a:extLst>
              <a:ext uri="{FF2B5EF4-FFF2-40B4-BE49-F238E27FC236}">
                <a16:creationId xmlns:a16="http://schemas.microsoft.com/office/drawing/2014/main" id="{257F03F8-5884-4852-99FA-2B98D46BC0A3}"/>
              </a:ext>
            </a:extLst>
          </p:cNvPr>
          <p:cNvSpPr/>
          <p:nvPr/>
        </p:nvSpPr>
        <p:spPr>
          <a:xfrm flipH="1">
            <a:off x="7308091" y="3348106"/>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337" name="组合 336">
            <a:extLst>
              <a:ext uri="{FF2B5EF4-FFF2-40B4-BE49-F238E27FC236}">
                <a16:creationId xmlns:a16="http://schemas.microsoft.com/office/drawing/2014/main" id="{BACFCE43-DE9C-4A39-A1F7-33ECCA8205D4}"/>
              </a:ext>
            </a:extLst>
          </p:cNvPr>
          <p:cNvGrpSpPr/>
          <p:nvPr/>
        </p:nvGrpSpPr>
        <p:grpSpPr>
          <a:xfrm>
            <a:off x="7038508" y="3513049"/>
            <a:ext cx="555482" cy="635196"/>
            <a:chOff x="5227178" y="5218611"/>
            <a:chExt cx="555482" cy="635196"/>
          </a:xfrm>
        </p:grpSpPr>
        <p:sp>
          <p:nvSpPr>
            <p:cNvPr id="341" name="矩形 340">
              <a:extLst>
                <a:ext uri="{FF2B5EF4-FFF2-40B4-BE49-F238E27FC236}">
                  <a16:creationId xmlns:a16="http://schemas.microsoft.com/office/drawing/2014/main" id="{4345B133-CB51-4290-821F-2521DC1DFD94}"/>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2" name="矩形 341">
              <a:extLst>
                <a:ext uri="{FF2B5EF4-FFF2-40B4-BE49-F238E27FC236}">
                  <a16:creationId xmlns:a16="http://schemas.microsoft.com/office/drawing/2014/main" id="{480E2CB5-77C6-462E-8B11-B81A8632EF97}"/>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343" name="矩形 342">
              <a:extLst>
                <a:ext uri="{FF2B5EF4-FFF2-40B4-BE49-F238E27FC236}">
                  <a16:creationId xmlns:a16="http://schemas.microsoft.com/office/drawing/2014/main" id="{56BF3325-FF8D-4176-A8E4-52566FEA5526}"/>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344" name="矩形 343">
              <a:extLst>
                <a:ext uri="{FF2B5EF4-FFF2-40B4-BE49-F238E27FC236}">
                  <a16:creationId xmlns:a16="http://schemas.microsoft.com/office/drawing/2014/main" id="{BF0F7105-FF02-4034-9E1B-A08F0DBC2BE0}"/>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338" name="直接连接符 337">
            <a:extLst>
              <a:ext uri="{FF2B5EF4-FFF2-40B4-BE49-F238E27FC236}">
                <a16:creationId xmlns:a16="http://schemas.microsoft.com/office/drawing/2014/main" id="{83C7FE5C-D45E-4372-8F1C-4EF8326F4EA9}"/>
              </a:ext>
            </a:extLst>
          </p:cNvPr>
          <p:cNvCxnSpPr>
            <a:cxnSpLocks/>
          </p:cNvCxnSpPr>
          <p:nvPr/>
        </p:nvCxnSpPr>
        <p:spPr>
          <a:xfrm flipH="1">
            <a:off x="7568979" y="3413390"/>
            <a:ext cx="97548" cy="112516"/>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F3183A0E-699A-4E0D-A23C-D351514F914E}"/>
              </a:ext>
            </a:extLst>
          </p:cNvPr>
          <p:cNvCxnSpPr>
            <a:cxnSpLocks/>
          </p:cNvCxnSpPr>
          <p:nvPr/>
        </p:nvCxnSpPr>
        <p:spPr>
          <a:xfrm flipH="1">
            <a:off x="7585198" y="3843986"/>
            <a:ext cx="100183" cy="155669"/>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A1F8E6BA-61FF-49A2-89AD-460278BC88C5}"/>
              </a:ext>
            </a:extLst>
          </p:cNvPr>
          <p:cNvCxnSpPr>
            <a:cxnSpLocks/>
          </p:cNvCxnSpPr>
          <p:nvPr/>
        </p:nvCxnSpPr>
        <p:spPr>
          <a:xfrm flipH="1">
            <a:off x="7190349" y="3385385"/>
            <a:ext cx="117742" cy="123500"/>
          </a:xfrm>
          <a:prstGeom prst="line">
            <a:avLst/>
          </a:prstGeom>
          <a:ln w="635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3" name="箭头: 右 252">
            <a:extLst>
              <a:ext uri="{FF2B5EF4-FFF2-40B4-BE49-F238E27FC236}">
                <a16:creationId xmlns:a16="http://schemas.microsoft.com/office/drawing/2014/main" id="{838B7813-47ED-4EBA-8F1E-F2EE07593002}"/>
              </a:ext>
            </a:extLst>
          </p:cNvPr>
          <p:cNvSpPr/>
          <p:nvPr/>
        </p:nvSpPr>
        <p:spPr>
          <a:xfrm>
            <a:off x="4765085" y="3633643"/>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258" name="组合 257">
            <a:extLst>
              <a:ext uri="{FF2B5EF4-FFF2-40B4-BE49-F238E27FC236}">
                <a16:creationId xmlns:a16="http://schemas.microsoft.com/office/drawing/2014/main" id="{8CB2BFA5-B5F9-4614-97D6-D7A829FB12BE}"/>
              </a:ext>
            </a:extLst>
          </p:cNvPr>
          <p:cNvGrpSpPr/>
          <p:nvPr/>
        </p:nvGrpSpPr>
        <p:grpSpPr>
          <a:xfrm>
            <a:off x="8321011" y="3484008"/>
            <a:ext cx="463221" cy="556231"/>
            <a:chOff x="5179874" y="5050283"/>
            <a:chExt cx="627671" cy="753700"/>
          </a:xfrm>
        </p:grpSpPr>
        <p:grpSp>
          <p:nvGrpSpPr>
            <p:cNvPr id="320" name="组合 319">
              <a:extLst>
                <a:ext uri="{FF2B5EF4-FFF2-40B4-BE49-F238E27FC236}">
                  <a16:creationId xmlns:a16="http://schemas.microsoft.com/office/drawing/2014/main" id="{E4CD8971-6F76-42C2-9654-55E45025A05E}"/>
                </a:ext>
              </a:extLst>
            </p:cNvPr>
            <p:cNvGrpSpPr/>
            <p:nvPr/>
          </p:nvGrpSpPr>
          <p:grpSpPr>
            <a:xfrm>
              <a:off x="5179874" y="5050283"/>
              <a:ext cx="627671" cy="753700"/>
              <a:chOff x="1157440" y="5465869"/>
              <a:chExt cx="627671" cy="753700"/>
            </a:xfrm>
          </p:grpSpPr>
          <p:grpSp>
            <p:nvGrpSpPr>
              <p:cNvPr id="322" name="组合 321">
                <a:extLst>
                  <a:ext uri="{FF2B5EF4-FFF2-40B4-BE49-F238E27FC236}">
                    <a16:creationId xmlns:a16="http://schemas.microsoft.com/office/drawing/2014/main" id="{06EFE252-A352-43A1-8311-2DFCB2875D45}"/>
                  </a:ext>
                </a:extLst>
              </p:cNvPr>
              <p:cNvGrpSpPr/>
              <p:nvPr/>
            </p:nvGrpSpPr>
            <p:grpSpPr>
              <a:xfrm>
                <a:off x="1170576" y="5465869"/>
                <a:ext cx="454572" cy="454968"/>
                <a:chOff x="703445" y="3874880"/>
                <a:chExt cx="970328" cy="971173"/>
              </a:xfrm>
            </p:grpSpPr>
            <p:sp>
              <p:nvSpPr>
                <p:cNvPr id="324" name="矩形 323">
                  <a:extLst>
                    <a:ext uri="{FF2B5EF4-FFF2-40B4-BE49-F238E27FC236}">
                      <a16:creationId xmlns:a16="http://schemas.microsoft.com/office/drawing/2014/main" id="{BECA34BA-69C3-4858-AB91-E4CC4763978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5" name="矩形 324">
                  <a:extLst>
                    <a:ext uri="{FF2B5EF4-FFF2-40B4-BE49-F238E27FC236}">
                      <a16:creationId xmlns:a16="http://schemas.microsoft.com/office/drawing/2014/main" id="{E37597B5-3989-48F6-B568-4F9310D48A53}"/>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6" name="矩形 325">
                  <a:extLst>
                    <a:ext uri="{FF2B5EF4-FFF2-40B4-BE49-F238E27FC236}">
                      <a16:creationId xmlns:a16="http://schemas.microsoft.com/office/drawing/2014/main" id="{67291C36-369C-4314-9B2D-CE835A739C94}"/>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7" name="矩形 326">
                  <a:extLst>
                    <a:ext uri="{FF2B5EF4-FFF2-40B4-BE49-F238E27FC236}">
                      <a16:creationId xmlns:a16="http://schemas.microsoft.com/office/drawing/2014/main" id="{33DB7C93-95FF-4BA5-AF64-9F740CBA9CB9}"/>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8" name="矩形 327">
                  <a:extLst>
                    <a:ext uri="{FF2B5EF4-FFF2-40B4-BE49-F238E27FC236}">
                      <a16:creationId xmlns:a16="http://schemas.microsoft.com/office/drawing/2014/main" id="{36C87C73-B355-4E03-8FBB-84DAB1F7C41B}"/>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9" name="矩形 328">
                  <a:extLst>
                    <a:ext uri="{FF2B5EF4-FFF2-40B4-BE49-F238E27FC236}">
                      <a16:creationId xmlns:a16="http://schemas.microsoft.com/office/drawing/2014/main" id="{B7BC5C7D-380C-44BD-A419-B251BB40485C}"/>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0" name="矩形 329">
                  <a:extLst>
                    <a:ext uri="{FF2B5EF4-FFF2-40B4-BE49-F238E27FC236}">
                      <a16:creationId xmlns:a16="http://schemas.microsoft.com/office/drawing/2014/main" id="{E78AF896-2761-4EA3-AE8E-BAA5E310D5BF}"/>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1" name="矩形 330">
                  <a:extLst>
                    <a:ext uri="{FF2B5EF4-FFF2-40B4-BE49-F238E27FC236}">
                      <a16:creationId xmlns:a16="http://schemas.microsoft.com/office/drawing/2014/main" id="{98612B70-521D-4EA2-9C29-3AC7142E0F7E}"/>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2" name="矩形 331">
                  <a:extLst>
                    <a:ext uri="{FF2B5EF4-FFF2-40B4-BE49-F238E27FC236}">
                      <a16:creationId xmlns:a16="http://schemas.microsoft.com/office/drawing/2014/main" id="{81586D62-A28B-4226-BCCA-137F247E83D1}"/>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323" name="文本框 322">
                <a:extLst>
                  <a:ext uri="{FF2B5EF4-FFF2-40B4-BE49-F238E27FC236}">
                    <a16:creationId xmlns:a16="http://schemas.microsoft.com/office/drawing/2014/main" id="{9C5353AE-2DAB-471D-B7C3-F858DB730732}"/>
                  </a:ext>
                </a:extLst>
              </p:cNvPr>
              <p:cNvSpPr txBox="1"/>
              <p:nvPr/>
            </p:nvSpPr>
            <p:spPr>
              <a:xfrm>
                <a:off x="1157440" y="5552304"/>
                <a:ext cx="627671" cy="6672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321" name="椭圆 320">
              <a:extLst>
                <a:ext uri="{FF2B5EF4-FFF2-40B4-BE49-F238E27FC236}">
                  <a16:creationId xmlns:a16="http://schemas.microsoft.com/office/drawing/2014/main" id="{3A02F2CD-398A-431C-8874-87C1B7F78E0D}"/>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59" name="矩形 258">
            <a:extLst>
              <a:ext uri="{FF2B5EF4-FFF2-40B4-BE49-F238E27FC236}">
                <a16:creationId xmlns:a16="http://schemas.microsoft.com/office/drawing/2014/main" id="{A6FD538B-A57A-48E6-926C-903BD33929CF}"/>
              </a:ext>
            </a:extLst>
          </p:cNvPr>
          <p:cNvSpPr/>
          <p:nvPr/>
        </p:nvSpPr>
        <p:spPr>
          <a:xfrm>
            <a:off x="8104995" y="3789267"/>
            <a:ext cx="805407" cy="254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p>
        </p:txBody>
      </p:sp>
      <p:cxnSp>
        <p:nvCxnSpPr>
          <p:cNvPr id="263" name="连接符: 曲线 262">
            <a:extLst>
              <a:ext uri="{FF2B5EF4-FFF2-40B4-BE49-F238E27FC236}">
                <a16:creationId xmlns:a16="http://schemas.microsoft.com/office/drawing/2014/main" id="{EF8C8949-2F2C-4CD5-A643-3FF0165D8147}"/>
              </a:ext>
            </a:extLst>
          </p:cNvPr>
          <p:cNvCxnSpPr>
            <a:cxnSpLocks/>
          </p:cNvCxnSpPr>
          <p:nvPr/>
        </p:nvCxnSpPr>
        <p:spPr>
          <a:xfrm rot="5400000" flipH="1" flipV="1">
            <a:off x="5584749" y="513153"/>
            <a:ext cx="16275" cy="1822726"/>
          </a:xfrm>
          <a:prstGeom prst="curvedConnector3">
            <a:avLst>
              <a:gd name="adj1" fmla="val 3531877"/>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0" name="文本框 269">
            <a:extLst>
              <a:ext uri="{FF2B5EF4-FFF2-40B4-BE49-F238E27FC236}">
                <a16:creationId xmlns:a16="http://schemas.microsoft.com/office/drawing/2014/main" id="{8ACFC248-0474-4D7D-9F85-6243AA3192EB}"/>
              </a:ext>
            </a:extLst>
          </p:cNvPr>
          <p:cNvSpPr txBox="1"/>
          <p:nvPr/>
        </p:nvSpPr>
        <p:spPr>
          <a:xfrm>
            <a:off x="6738610" y="3244940"/>
            <a:ext cx="4253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71" name="文本框 270">
            <a:extLst>
              <a:ext uri="{FF2B5EF4-FFF2-40B4-BE49-F238E27FC236}">
                <a16:creationId xmlns:a16="http://schemas.microsoft.com/office/drawing/2014/main" id="{8112085F-D73E-454E-AE3F-65C6D9EE2CD1}"/>
              </a:ext>
            </a:extLst>
          </p:cNvPr>
          <p:cNvSpPr txBox="1"/>
          <p:nvPr/>
        </p:nvSpPr>
        <p:spPr>
          <a:xfrm>
            <a:off x="6693197" y="3451784"/>
            <a:ext cx="4253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72" name="文本框 271">
            <a:extLst>
              <a:ext uri="{FF2B5EF4-FFF2-40B4-BE49-F238E27FC236}">
                <a16:creationId xmlns:a16="http://schemas.microsoft.com/office/drawing/2014/main" id="{C52D8696-3960-4FD7-A5F8-E144F60E75E3}"/>
              </a:ext>
            </a:extLst>
          </p:cNvPr>
          <p:cNvSpPr txBox="1"/>
          <p:nvPr/>
        </p:nvSpPr>
        <p:spPr>
          <a:xfrm>
            <a:off x="6646428" y="3637331"/>
            <a:ext cx="4253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273" name="组合 272">
            <a:extLst>
              <a:ext uri="{FF2B5EF4-FFF2-40B4-BE49-F238E27FC236}">
                <a16:creationId xmlns:a16="http://schemas.microsoft.com/office/drawing/2014/main" id="{99851C3B-7FA0-4964-A07C-64DDA553BDDA}"/>
              </a:ext>
            </a:extLst>
          </p:cNvPr>
          <p:cNvGrpSpPr/>
          <p:nvPr/>
        </p:nvGrpSpPr>
        <p:grpSpPr>
          <a:xfrm>
            <a:off x="8054816" y="3339785"/>
            <a:ext cx="312188" cy="702250"/>
            <a:chOff x="8969365" y="5448636"/>
            <a:chExt cx="472326" cy="1062465"/>
          </a:xfrm>
        </p:grpSpPr>
        <p:sp>
          <p:nvSpPr>
            <p:cNvPr id="276" name="矩形: 圆角 275">
              <a:extLst>
                <a:ext uri="{FF2B5EF4-FFF2-40B4-BE49-F238E27FC236}">
                  <a16:creationId xmlns:a16="http://schemas.microsoft.com/office/drawing/2014/main" id="{E9BF082B-DE6B-4E85-9149-C58783818559}"/>
                </a:ext>
              </a:extLst>
            </p:cNvPr>
            <p:cNvSpPr/>
            <p:nvPr/>
          </p:nvSpPr>
          <p:spPr>
            <a:xfrm>
              <a:off x="8969365" y="5448636"/>
              <a:ext cx="213421" cy="1062465"/>
            </a:xfrm>
            <a:prstGeom prst="roundRect">
              <a:avLst/>
            </a:prstGeom>
            <a:solidFill>
              <a:schemeClr val="accent3">
                <a:lumMod val="20000"/>
                <a:lumOff val="8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7" name="文本框 276">
              <a:extLst>
                <a:ext uri="{FF2B5EF4-FFF2-40B4-BE49-F238E27FC236}">
                  <a16:creationId xmlns:a16="http://schemas.microsoft.com/office/drawing/2014/main" id="{AB3435D4-6508-4DB9-98D9-D0D95632301F}"/>
                </a:ext>
              </a:extLst>
            </p:cNvPr>
            <p:cNvSpPr txBox="1"/>
            <p:nvPr/>
          </p:nvSpPr>
          <p:spPr>
            <a:xfrm>
              <a:off x="9139727" y="5853520"/>
              <a:ext cx="301964" cy="21336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8" name="椭圆 277">
              <a:extLst>
                <a:ext uri="{FF2B5EF4-FFF2-40B4-BE49-F238E27FC236}">
                  <a16:creationId xmlns:a16="http://schemas.microsoft.com/office/drawing/2014/main" id="{B422E39D-E8EF-4DE1-9CF2-17B59EBE2545}"/>
                </a:ext>
              </a:extLst>
            </p:cNvPr>
            <p:cNvSpPr/>
            <p:nvPr/>
          </p:nvSpPr>
          <p:spPr>
            <a:xfrm>
              <a:off x="9021071" y="5751473"/>
              <a:ext cx="106710" cy="11072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79" name="椭圆 278">
              <a:extLst>
                <a:ext uri="{FF2B5EF4-FFF2-40B4-BE49-F238E27FC236}">
                  <a16:creationId xmlns:a16="http://schemas.microsoft.com/office/drawing/2014/main" id="{0C4C6102-CFA3-4D4C-9AC6-50429A97EC1E}"/>
                </a:ext>
              </a:extLst>
            </p:cNvPr>
            <p:cNvSpPr/>
            <p:nvPr/>
          </p:nvSpPr>
          <p:spPr>
            <a:xfrm>
              <a:off x="9020706" y="6320007"/>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80" name="椭圆 279">
              <a:extLst>
                <a:ext uri="{FF2B5EF4-FFF2-40B4-BE49-F238E27FC236}">
                  <a16:creationId xmlns:a16="http://schemas.microsoft.com/office/drawing/2014/main" id="{5BA708E7-462D-4AD1-BBC2-BA1C7C376948}"/>
                </a:ext>
              </a:extLst>
            </p:cNvPr>
            <p:cNvSpPr/>
            <p:nvPr/>
          </p:nvSpPr>
          <p:spPr>
            <a:xfrm>
              <a:off x="9020706" y="5491308"/>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cxnSp>
        <p:nvCxnSpPr>
          <p:cNvPr id="428" name="直接连接符 427">
            <a:extLst>
              <a:ext uri="{FF2B5EF4-FFF2-40B4-BE49-F238E27FC236}">
                <a16:creationId xmlns:a16="http://schemas.microsoft.com/office/drawing/2014/main" id="{D883B771-05F1-40BB-BCEC-A488DAAFD19E}"/>
              </a:ext>
            </a:extLst>
          </p:cNvPr>
          <p:cNvCxnSpPr>
            <a:cxnSpLocks/>
          </p:cNvCxnSpPr>
          <p:nvPr/>
        </p:nvCxnSpPr>
        <p:spPr>
          <a:xfrm>
            <a:off x="5558495" y="545912"/>
            <a:ext cx="0" cy="1072712"/>
          </a:xfrm>
          <a:prstGeom prst="line">
            <a:avLst/>
          </a:prstGeom>
          <a:ln>
            <a:gradFill>
              <a:gsLst>
                <a:gs pos="34000">
                  <a:schemeClr val="accent4"/>
                </a:gs>
                <a:gs pos="72000">
                  <a:schemeClr val="accent2">
                    <a:lumMod val="60000"/>
                    <a:lumOff val="4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430" name="矩形 429">
            <a:extLst>
              <a:ext uri="{FF2B5EF4-FFF2-40B4-BE49-F238E27FC236}">
                <a16:creationId xmlns:a16="http://schemas.microsoft.com/office/drawing/2014/main" id="{A28CB03A-E18F-45EA-9FE8-66CD382622A6}"/>
              </a:ext>
            </a:extLst>
          </p:cNvPr>
          <p:cNvSpPr/>
          <p:nvPr/>
        </p:nvSpPr>
        <p:spPr>
          <a:xfrm>
            <a:off x="2732145" y="4268813"/>
            <a:ext cx="1157899" cy="141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射线</a:t>
            </a:r>
            <a:endParaRPr lang="en-US" altLang="zh-CN"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图像采集装置</a:t>
            </a:r>
            <a:endPar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7" name="矩形 486">
            <a:extLst>
              <a:ext uri="{FF2B5EF4-FFF2-40B4-BE49-F238E27FC236}">
                <a16:creationId xmlns:a16="http://schemas.microsoft.com/office/drawing/2014/main" id="{FD34B19B-8803-429B-B75E-0944EFB5CE7F}"/>
              </a:ext>
            </a:extLst>
          </p:cNvPr>
          <p:cNvSpPr/>
          <p:nvPr/>
        </p:nvSpPr>
        <p:spPr>
          <a:xfrm>
            <a:off x="2613664" y="2370708"/>
            <a:ext cx="6205216" cy="2963836"/>
          </a:xfrm>
          <a:prstGeom prst="rect">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89" name="矩形 488">
            <a:extLst>
              <a:ext uri="{FF2B5EF4-FFF2-40B4-BE49-F238E27FC236}">
                <a16:creationId xmlns:a16="http://schemas.microsoft.com/office/drawing/2014/main" id="{BCA6BC80-ECD0-4962-A1E6-0C503D2E097E}"/>
              </a:ext>
            </a:extLst>
          </p:cNvPr>
          <p:cNvSpPr/>
          <p:nvPr/>
        </p:nvSpPr>
        <p:spPr>
          <a:xfrm>
            <a:off x="7811013" y="1037133"/>
            <a:ext cx="2924441" cy="87075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多模态数据融合技术</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多点退出和跨步推理方法</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4" name="直接箭头连接符 243">
            <a:extLst>
              <a:ext uri="{FF2B5EF4-FFF2-40B4-BE49-F238E27FC236}">
                <a16:creationId xmlns:a16="http://schemas.microsoft.com/office/drawing/2014/main" id="{CDD2B90A-6CFA-4500-9A79-2797ED8F7118}"/>
              </a:ext>
            </a:extLst>
          </p:cNvPr>
          <p:cNvCxnSpPr>
            <a:cxnSpLocks/>
          </p:cNvCxnSpPr>
          <p:nvPr/>
        </p:nvCxnSpPr>
        <p:spPr>
          <a:xfrm flipH="1">
            <a:off x="4593618" y="3782391"/>
            <a:ext cx="280756" cy="451968"/>
          </a:xfrm>
          <a:prstGeom prst="straightConnector1">
            <a:avLst/>
          </a:prstGeom>
          <a:ln w="12700">
            <a:solidFill>
              <a:schemeClr val="accent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97" name="矩形 496">
            <a:extLst>
              <a:ext uri="{FF2B5EF4-FFF2-40B4-BE49-F238E27FC236}">
                <a16:creationId xmlns:a16="http://schemas.microsoft.com/office/drawing/2014/main" id="{430976DB-5A26-43AC-924D-FCA3E8887564}"/>
              </a:ext>
            </a:extLst>
          </p:cNvPr>
          <p:cNvSpPr/>
          <p:nvPr/>
        </p:nvSpPr>
        <p:spPr>
          <a:xfrm>
            <a:off x="4847026" y="4419023"/>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浅层分类器</a:t>
            </a:r>
          </a:p>
        </p:txBody>
      </p:sp>
      <p:sp>
        <p:nvSpPr>
          <p:cNvPr id="509" name="矩形 508">
            <a:extLst>
              <a:ext uri="{FF2B5EF4-FFF2-40B4-BE49-F238E27FC236}">
                <a16:creationId xmlns:a16="http://schemas.microsoft.com/office/drawing/2014/main" id="{58D18A32-F425-4C9F-B266-937AD862A6A6}"/>
              </a:ext>
            </a:extLst>
          </p:cNvPr>
          <p:cNvSpPr/>
          <p:nvPr/>
        </p:nvSpPr>
        <p:spPr>
          <a:xfrm>
            <a:off x="6616498" y="4419023"/>
            <a:ext cx="875887" cy="15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深层</a:t>
            </a:r>
            <a:r>
              <a:rPr kumimoji="0" lang="zh-CN" altLang="en-US" sz="1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分类器</a:t>
            </a:r>
          </a:p>
        </p:txBody>
      </p:sp>
      <p:sp>
        <p:nvSpPr>
          <p:cNvPr id="510" name="箭头: 右 509">
            <a:extLst>
              <a:ext uri="{FF2B5EF4-FFF2-40B4-BE49-F238E27FC236}">
                <a16:creationId xmlns:a16="http://schemas.microsoft.com/office/drawing/2014/main" id="{BE9569B6-2D8E-4C49-891C-B2B232E8FB94}"/>
              </a:ext>
            </a:extLst>
          </p:cNvPr>
          <p:cNvSpPr/>
          <p:nvPr/>
        </p:nvSpPr>
        <p:spPr>
          <a:xfrm>
            <a:off x="5592886" y="3633643"/>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1" name="箭头: 右 510">
            <a:extLst>
              <a:ext uri="{FF2B5EF4-FFF2-40B4-BE49-F238E27FC236}">
                <a16:creationId xmlns:a16="http://schemas.microsoft.com/office/drawing/2014/main" id="{CDD9D698-95DC-40BC-B413-F36EC4FA79A0}"/>
              </a:ext>
            </a:extLst>
          </p:cNvPr>
          <p:cNvSpPr/>
          <p:nvPr/>
        </p:nvSpPr>
        <p:spPr>
          <a:xfrm>
            <a:off x="6599760" y="3633643"/>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2" name="箭头: 右 511">
            <a:extLst>
              <a:ext uri="{FF2B5EF4-FFF2-40B4-BE49-F238E27FC236}">
                <a16:creationId xmlns:a16="http://schemas.microsoft.com/office/drawing/2014/main" id="{0F78E2B0-3C38-4C04-8DBD-AD76FF83B10C}"/>
              </a:ext>
            </a:extLst>
          </p:cNvPr>
          <p:cNvSpPr/>
          <p:nvPr/>
        </p:nvSpPr>
        <p:spPr>
          <a:xfrm>
            <a:off x="7846353" y="3633643"/>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56" name="矩形 555">
            <a:extLst>
              <a:ext uri="{FF2B5EF4-FFF2-40B4-BE49-F238E27FC236}">
                <a16:creationId xmlns:a16="http://schemas.microsoft.com/office/drawing/2014/main" id="{8043FF4D-CA05-490E-B2C6-676C4041D9C0}"/>
              </a:ext>
            </a:extLst>
          </p:cNvPr>
          <p:cNvSpPr/>
          <p:nvPr/>
        </p:nvSpPr>
        <p:spPr>
          <a:xfrm>
            <a:off x="4230835" y="5068640"/>
            <a:ext cx="805407" cy="254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p>
        </p:txBody>
      </p:sp>
      <p:sp>
        <p:nvSpPr>
          <p:cNvPr id="581" name="矩形 580">
            <a:extLst>
              <a:ext uri="{FF2B5EF4-FFF2-40B4-BE49-F238E27FC236}">
                <a16:creationId xmlns:a16="http://schemas.microsoft.com/office/drawing/2014/main" id="{2CA7541D-F5C6-4DC9-96FA-BEA54C1B0D0D}"/>
              </a:ext>
            </a:extLst>
          </p:cNvPr>
          <p:cNvSpPr/>
          <p:nvPr/>
        </p:nvSpPr>
        <p:spPr>
          <a:xfrm>
            <a:off x="4293147" y="4253616"/>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82" name="矩形 581">
            <a:extLst>
              <a:ext uri="{FF2B5EF4-FFF2-40B4-BE49-F238E27FC236}">
                <a16:creationId xmlns:a16="http://schemas.microsoft.com/office/drawing/2014/main" id="{B9E31ED1-F4FA-4AC1-AADA-B4049462C3CF}"/>
              </a:ext>
            </a:extLst>
          </p:cNvPr>
          <p:cNvSpPr/>
          <p:nvPr/>
        </p:nvSpPr>
        <p:spPr>
          <a:xfrm>
            <a:off x="4411278" y="4253616"/>
            <a:ext cx="118131" cy="1384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83" name="矩形 582">
            <a:extLst>
              <a:ext uri="{FF2B5EF4-FFF2-40B4-BE49-F238E27FC236}">
                <a16:creationId xmlns:a16="http://schemas.microsoft.com/office/drawing/2014/main" id="{1D76195D-A94F-4EDD-B8A2-46ED77D35AFC}"/>
              </a:ext>
            </a:extLst>
          </p:cNvPr>
          <p:cNvSpPr/>
          <p:nvPr/>
        </p:nvSpPr>
        <p:spPr>
          <a:xfrm>
            <a:off x="4531072" y="4253616"/>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84" name="矩形 583">
            <a:extLst>
              <a:ext uri="{FF2B5EF4-FFF2-40B4-BE49-F238E27FC236}">
                <a16:creationId xmlns:a16="http://schemas.microsoft.com/office/drawing/2014/main" id="{FBAD45B0-B416-425B-8920-62C165CBCAD7}"/>
              </a:ext>
            </a:extLst>
          </p:cNvPr>
          <p:cNvSpPr/>
          <p:nvPr/>
        </p:nvSpPr>
        <p:spPr>
          <a:xfrm>
            <a:off x="4650414" y="4253616"/>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85" name="矩形 584">
            <a:extLst>
              <a:ext uri="{FF2B5EF4-FFF2-40B4-BE49-F238E27FC236}">
                <a16:creationId xmlns:a16="http://schemas.microsoft.com/office/drawing/2014/main" id="{C0ABFE47-5D23-4468-90B7-F4D5801E1FF6}"/>
              </a:ext>
            </a:extLst>
          </p:cNvPr>
          <p:cNvSpPr/>
          <p:nvPr/>
        </p:nvSpPr>
        <p:spPr>
          <a:xfrm>
            <a:off x="4769757" y="4253616"/>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96" name="矩形 595">
            <a:extLst>
              <a:ext uri="{FF2B5EF4-FFF2-40B4-BE49-F238E27FC236}">
                <a16:creationId xmlns:a16="http://schemas.microsoft.com/office/drawing/2014/main" id="{F45D1740-16FA-444F-8FD2-896EA0D7E438}"/>
              </a:ext>
            </a:extLst>
          </p:cNvPr>
          <p:cNvSpPr/>
          <p:nvPr/>
        </p:nvSpPr>
        <p:spPr>
          <a:xfrm>
            <a:off x="6065117" y="4253616"/>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97" name="矩形 596">
            <a:extLst>
              <a:ext uri="{FF2B5EF4-FFF2-40B4-BE49-F238E27FC236}">
                <a16:creationId xmlns:a16="http://schemas.microsoft.com/office/drawing/2014/main" id="{51301F9B-7522-4467-BB08-C8B2E919FE0C}"/>
              </a:ext>
            </a:extLst>
          </p:cNvPr>
          <p:cNvSpPr/>
          <p:nvPr/>
        </p:nvSpPr>
        <p:spPr>
          <a:xfrm>
            <a:off x="6183248" y="4253616"/>
            <a:ext cx="118131" cy="1384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98" name="矩形 597">
            <a:extLst>
              <a:ext uri="{FF2B5EF4-FFF2-40B4-BE49-F238E27FC236}">
                <a16:creationId xmlns:a16="http://schemas.microsoft.com/office/drawing/2014/main" id="{662AF5AF-ED02-4265-85E0-AE0815E809A9}"/>
              </a:ext>
            </a:extLst>
          </p:cNvPr>
          <p:cNvSpPr/>
          <p:nvPr/>
        </p:nvSpPr>
        <p:spPr>
          <a:xfrm>
            <a:off x="6303042" y="4253616"/>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99" name="矩形 598">
            <a:extLst>
              <a:ext uri="{FF2B5EF4-FFF2-40B4-BE49-F238E27FC236}">
                <a16:creationId xmlns:a16="http://schemas.microsoft.com/office/drawing/2014/main" id="{0528DBDF-A6B9-4708-BDDC-55A674DF233A}"/>
              </a:ext>
            </a:extLst>
          </p:cNvPr>
          <p:cNvSpPr/>
          <p:nvPr/>
        </p:nvSpPr>
        <p:spPr>
          <a:xfrm>
            <a:off x="6422384" y="4253616"/>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600" name="矩形 599">
            <a:extLst>
              <a:ext uri="{FF2B5EF4-FFF2-40B4-BE49-F238E27FC236}">
                <a16:creationId xmlns:a16="http://schemas.microsoft.com/office/drawing/2014/main" id="{CEC84766-10BF-4EC6-A126-48996A28F2F0}"/>
              </a:ext>
            </a:extLst>
          </p:cNvPr>
          <p:cNvSpPr/>
          <p:nvPr/>
        </p:nvSpPr>
        <p:spPr>
          <a:xfrm>
            <a:off x="6541727" y="4253616"/>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nvGrpSpPr>
          <p:cNvPr id="601" name="组合 600">
            <a:extLst>
              <a:ext uri="{FF2B5EF4-FFF2-40B4-BE49-F238E27FC236}">
                <a16:creationId xmlns:a16="http://schemas.microsoft.com/office/drawing/2014/main" id="{37C8740F-95A8-4454-B01B-C5033FE82DFF}"/>
              </a:ext>
            </a:extLst>
          </p:cNvPr>
          <p:cNvGrpSpPr/>
          <p:nvPr/>
        </p:nvGrpSpPr>
        <p:grpSpPr>
          <a:xfrm rot="16200000">
            <a:off x="4432110" y="4212106"/>
            <a:ext cx="312188" cy="702250"/>
            <a:chOff x="8969365" y="5448636"/>
            <a:chExt cx="472326" cy="1062465"/>
          </a:xfrm>
        </p:grpSpPr>
        <p:sp>
          <p:nvSpPr>
            <p:cNvPr id="602" name="矩形: 圆角 601">
              <a:extLst>
                <a:ext uri="{FF2B5EF4-FFF2-40B4-BE49-F238E27FC236}">
                  <a16:creationId xmlns:a16="http://schemas.microsoft.com/office/drawing/2014/main" id="{1D8B3C9A-6D15-4967-8682-8F7AB54CD342}"/>
                </a:ext>
              </a:extLst>
            </p:cNvPr>
            <p:cNvSpPr/>
            <p:nvPr/>
          </p:nvSpPr>
          <p:spPr>
            <a:xfrm>
              <a:off x="8969365" y="5448636"/>
              <a:ext cx="213421" cy="1062465"/>
            </a:xfrm>
            <a:prstGeom prst="roundRect">
              <a:avLst/>
            </a:prstGeom>
            <a:solidFill>
              <a:schemeClr val="accent3">
                <a:lumMod val="20000"/>
                <a:lumOff val="8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03" name="文本框 602">
              <a:extLst>
                <a:ext uri="{FF2B5EF4-FFF2-40B4-BE49-F238E27FC236}">
                  <a16:creationId xmlns:a16="http://schemas.microsoft.com/office/drawing/2014/main" id="{A4FE2B1E-B2B0-400B-9ADA-E1F92027F8B1}"/>
                </a:ext>
              </a:extLst>
            </p:cNvPr>
            <p:cNvSpPr txBox="1"/>
            <p:nvPr/>
          </p:nvSpPr>
          <p:spPr>
            <a:xfrm>
              <a:off x="9139727" y="5853520"/>
              <a:ext cx="301964" cy="21336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04" name="椭圆 603">
              <a:extLst>
                <a:ext uri="{FF2B5EF4-FFF2-40B4-BE49-F238E27FC236}">
                  <a16:creationId xmlns:a16="http://schemas.microsoft.com/office/drawing/2014/main" id="{EA2F93F6-486D-4868-9DF6-8B1BB8CB1A3D}"/>
                </a:ext>
              </a:extLst>
            </p:cNvPr>
            <p:cNvSpPr/>
            <p:nvPr/>
          </p:nvSpPr>
          <p:spPr>
            <a:xfrm>
              <a:off x="9021071" y="5751473"/>
              <a:ext cx="106710" cy="11072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05" name="椭圆 604">
              <a:extLst>
                <a:ext uri="{FF2B5EF4-FFF2-40B4-BE49-F238E27FC236}">
                  <a16:creationId xmlns:a16="http://schemas.microsoft.com/office/drawing/2014/main" id="{4E090801-F750-4C3C-895D-BE09DA0B7D6D}"/>
                </a:ext>
              </a:extLst>
            </p:cNvPr>
            <p:cNvSpPr/>
            <p:nvPr/>
          </p:nvSpPr>
          <p:spPr>
            <a:xfrm>
              <a:off x="9020706" y="6320007"/>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06" name="椭圆 605">
              <a:extLst>
                <a:ext uri="{FF2B5EF4-FFF2-40B4-BE49-F238E27FC236}">
                  <a16:creationId xmlns:a16="http://schemas.microsoft.com/office/drawing/2014/main" id="{742A3800-E10F-4B79-8C5E-B138270D7412}"/>
                </a:ext>
              </a:extLst>
            </p:cNvPr>
            <p:cNvSpPr/>
            <p:nvPr/>
          </p:nvSpPr>
          <p:spPr>
            <a:xfrm>
              <a:off x="9020706" y="5491308"/>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48" name="组合 47">
            <a:extLst>
              <a:ext uri="{FF2B5EF4-FFF2-40B4-BE49-F238E27FC236}">
                <a16:creationId xmlns:a16="http://schemas.microsoft.com/office/drawing/2014/main" id="{87032084-6218-49E4-9707-B80ED51DB720}"/>
              </a:ext>
            </a:extLst>
          </p:cNvPr>
          <p:cNvGrpSpPr/>
          <p:nvPr/>
        </p:nvGrpSpPr>
        <p:grpSpPr>
          <a:xfrm>
            <a:off x="5205335" y="2478284"/>
            <a:ext cx="1491539" cy="549977"/>
            <a:chOff x="5060405" y="2045529"/>
            <a:chExt cx="1491539" cy="549977"/>
          </a:xfrm>
        </p:grpSpPr>
        <p:sp>
          <p:nvSpPr>
            <p:cNvPr id="557" name="矩形 556">
              <a:extLst>
                <a:ext uri="{FF2B5EF4-FFF2-40B4-BE49-F238E27FC236}">
                  <a16:creationId xmlns:a16="http://schemas.microsoft.com/office/drawing/2014/main" id="{C7BC1663-5AD2-401B-8499-71BE8B0270A9}"/>
                </a:ext>
              </a:extLst>
            </p:cNvPr>
            <p:cNvSpPr/>
            <p:nvPr/>
          </p:nvSpPr>
          <p:spPr>
            <a:xfrm>
              <a:off x="5060405" y="2183837"/>
              <a:ext cx="1439480" cy="411669"/>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67" name="矩形 566">
              <a:extLst>
                <a:ext uri="{FF2B5EF4-FFF2-40B4-BE49-F238E27FC236}">
                  <a16:creationId xmlns:a16="http://schemas.microsoft.com/office/drawing/2014/main" id="{0146894D-8B07-4F1F-9E01-33AD45DE1456}"/>
                </a:ext>
              </a:extLst>
            </p:cNvPr>
            <p:cNvSpPr/>
            <p:nvPr/>
          </p:nvSpPr>
          <p:spPr>
            <a:xfrm>
              <a:off x="5876724" y="2386518"/>
              <a:ext cx="118132"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楷体" panose="02010609060101010101" pitchFamily="49" charset="-122"/>
                  <a:ea typeface="楷体" panose="02010609060101010101" pitchFamily="49" charset="-122"/>
                </a:rPr>
                <a:t>1</a:t>
              </a: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568" name="矩形 567">
              <a:extLst>
                <a:ext uri="{FF2B5EF4-FFF2-40B4-BE49-F238E27FC236}">
                  <a16:creationId xmlns:a16="http://schemas.microsoft.com/office/drawing/2014/main" id="{33F9CC23-210D-4A48-A219-A8F9CBBD30CD}"/>
                </a:ext>
              </a:extLst>
            </p:cNvPr>
            <p:cNvSpPr/>
            <p:nvPr/>
          </p:nvSpPr>
          <p:spPr>
            <a:xfrm>
              <a:off x="5986773" y="2386518"/>
              <a:ext cx="118132"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楷体" panose="02010609060101010101" pitchFamily="49" charset="-122"/>
                  <a:ea typeface="楷体" panose="02010609060101010101" pitchFamily="49" charset="-122"/>
                </a:rPr>
                <a:t>1</a:t>
              </a: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569" name="矩形 568">
              <a:extLst>
                <a:ext uri="{FF2B5EF4-FFF2-40B4-BE49-F238E27FC236}">
                  <a16:creationId xmlns:a16="http://schemas.microsoft.com/office/drawing/2014/main" id="{834A24DB-C981-4373-804A-81F9453D041F}"/>
                </a:ext>
              </a:extLst>
            </p:cNvPr>
            <p:cNvSpPr/>
            <p:nvPr/>
          </p:nvSpPr>
          <p:spPr>
            <a:xfrm>
              <a:off x="6103946" y="2386518"/>
              <a:ext cx="118132"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楷体" panose="02010609060101010101" pitchFamily="49" charset="-122"/>
                  <a:ea typeface="楷体" panose="02010609060101010101" pitchFamily="49" charset="-122"/>
                </a:rPr>
                <a:t>0</a:t>
              </a: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570" name="矩形 569">
              <a:extLst>
                <a:ext uri="{FF2B5EF4-FFF2-40B4-BE49-F238E27FC236}">
                  <a16:creationId xmlns:a16="http://schemas.microsoft.com/office/drawing/2014/main" id="{95E645E5-B6E9-49EA-B7BF-323A7DECBB07}"/>
                </a:ext>
              </a:extLst>
            </p:cNvPr>
            <p:cNvSpPr/>
            <p:nvPr/>
          </p:nvSpPr>
          <p:spPr>
            <a:xfrm>
              <a:off x="6215777" y="2386518"/>
              <a:ext cx="118132"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楷体" panose="02010609060101010101" pitchFamily="49" charset="-122"/>
                  <a:ea typeface="楷体" panose="02010609060101010101" pitchFamily="49" charset="-122"/>
                </a:rPr>
                <a:t>1</a:t>
              </a: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571" name="矩形 570">
              <a:extLst>
                <a:ext uri="{FF2B5EF4-FFF2-40B4-BE49-F238E27FC236}">
                  <a16:creationId xmlns:a16="http://schemas.microsoft.com/office/drawing/2014/main" id="{ECA8F060-3D40-4613-83D5-45CCE325CCDB}"/>
                </a:ext>
              </a:extLst>
            </p:cNvPr>
            <p:cNvSpPr/>
            <p:nvPr/>
          </p:nvSpPr>
          <p:spPr>
            <a:xfrm>
              <a:off x="6328737" y="2386518"/>
              <a:ext cx="118132"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楷体" panose="02010609060101010101" pitchFamily="49" charset="-122"/>
                  <a:ea typeface="楷体" panose="02010609060101010101" pitchFamily="49" charset="-122"/>
                </a:rPr>
                <a:t>0</a:t>
              </a:r>
              <a:endParaRPr lang="zh-CN" altLang="en-US" sz="900" dirty="0">
                <a:solidFill>
                  <a:schemeClr val="tx1"/>
                </a:solidFill>
                <a:latin typeface="楷体" panose="02010609060101010101" pitchFamily="49" charset="-122"/>
                <a:ea typeface="楷体" panose="02010609060101010101" pitchFamily="49" charset="-122"/>
              </a:endParaRPr>
            </a:p>
          </p:txBody>
        </p:sp>
        <p:cxnSp>
          <p:nvCxnSpPr>
            <p:cNvPr id="574" name="直接箭头连接符 573">
              <a:extLst>
                <a:ext uri="{FF2B5EF4-FFF2-40B4-BE49-F238E27FC236}">
                  <a16:creationId xmlns:a16="http://schemas.microsoft.com/office/drawing/2014/main" id="{D82306BB-E43B-400C-948F-A4F05BCF826E}"/>
                </a:ext>
              </a:extLst>
            </p:cNvPr>
            <p:cNvCxnSpPr>
              <a:cxnSpLocks/>
            </p:cNvCxnSpPr>
            <p:nvPr/>
          </p:nvCxnSpPr>
          <p:spPr>
            <a:xfrm>
              <a:off x="5702043" y="2453440"/>
              <a:ext cx="162742" cy="2311"/>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75" name="矩形 574">
              <a:extLst>
                <a:ext uri="{FF2B5EF4-FFF2-40B4-BE49-F238E27FC236}">
                  <a16:creationId xmlns:a16="http://schemas.microsoft.com/office/drawing/2014/main" id="{3991C550-12F5-49F0-AA45-D5F733D23843}"/>
                </a:ext>
              </a:extLst>
            </p:cNvPr>
            <p:cNvSpPr/>
            <p:nvPr/>
          </p:nvSpPr>
          <p:spPr>
            <a:xfrm>
              <a:off x="5130779" y="2241998"/>
              <a:ext cx="695813" cy="104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特征提取</a:t>
              </a:r>
              <a:endParaRPr kumimoji="0" lang="zh-CN" altLang="en-US" sz="9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6" name="矩形 575">
              <a:extLst>
                <a:ext uri="{FF2B5EF4-FFF2-40B4-BE49-F238E27FC236}">
                  <a16:creationId xmlns:a16="http://schemas.microsoft.com/office/drawing/2014/main" id="{C97292F9-CD0B-48A8-9FCC-383524152B2A}"/>
                </a:ext>
              </a:extLst>
            </p:cNvPr>
            <p:cNvSpPr/>
            <p:nvPr/>
          </p:nvSpPr>
          <p:spPr>
            <a:xfrm>
              <a:off x="5765452" y="2227179"/>
              <a:ext cx="786492" cy="144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自适应分数</a:t>
              </a:r>
              <a:endParaRPr kumimoji="0" lang="zh-CN" altLang="en-US" sz="9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7" name="矩形 576">
              <a:extLst>
                <a:ext uri="{FF2B5EF4-FFF2-40B4-BE49-F238E27FC236}">
                  <a16:creationId xmlns:a16="http://schemas.microsoft.com/office/drawing/2014/main" id="{CA2EC944-79AA-43F4-8F6D-540917AC6797}"/>
                </a:ext>
              </a:extLst>
            </p:cNvPr>
            <p:cNvSpPr/>
            <p:nvPr/>
          </p:nvSpPr>
          <p:spPr>
            <a:xfrm>
              <a:off x="5441551" y="2045529"/>
              <a:ext cx="718353" cy="122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动态跨步</a:t>
              </a:r>
            </a:p>
          </p:txBody>
        </p:sp>
        <p:sp>
          <p:nvSpPr>
            <p:cNvPr id="613" name="矩形 612">
              <a:extLst>
                <a:ext uri="{FF2B5EF4-FFF2-40B4-BE49-F238E27FC236}">
                  <a16:creationId xmlns:a16="http://schemas.microsoft.com/office/drawing/2014/main" id="{08DEBF82-BBDE-4A7A-BB71-AE72E05D0574}"/>
                </a:ext>
              </a:extLst>
            </p:cNvPr>
            <p:cNvSpPr/>
            <p:nvPr/>
          </p:nvSpPr>
          <p:spPr>
            <a:xfrm>
              <a:off x="5109825" y="2384000"/>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614" name="矩形 613">
              <a:extLst>
                <a:ext uri="{FF2B5EF4-FFF2-40B4-BE49-F238E27FC236}">
                  <a16:creationId xmlns:a16="http://schemas.microsoft.com/office/drawing/2014/main" id="{DE6DC135-5043-4C82-AB4F-77D32814F36F}"/>
                </a:ext>
              </a:extLst>
            </p:cNvPr>
            <p:cNvSpPr/>
            <p:nvPr/>
          </p:nvSpPr>
          <p:spPr>
            <a:xfrm>
              <a:off x="5227956" y="2384000"/>
              <a:ext cx="118131" cy="1384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615" name="矩形 614">
              <a:extLst>
                <a:ext uri="{FF2B5EF4-FFF2-40B4-BE49-F238E27FC236}">
                  <a16:creationId xmlns:a16="http://schemas.microsoft.com/office/drawing/2014/main" id="{4A7C1757-41B6-4740-B22B-A3F57BCECBF0}"/>
                </a:ext>
              </a:extLst>
            </p:cNvPr>
            <p:cNvSpPr/>
            <p:nvPr/>
          </p:nvSpPr>
          <p:spPr>
            <a:xfrm>
              <a:off x="5347750" y="2384000"/>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616" name="矩形 615">
              <a:extLst>
                <a:ext uri="{FF2B5EF4-FFF2-40B4-BE49-F238E27FC236}">
                  <a16:creationId xmlns:a16="http://schemas.microsoft.com/office/drawing/2014/main" id="{1C1F1257-BF74-41CC-8AEB-BAA1CE0333AA}"/>
                </a:ext>
              </a:extLst>
            </p:cNvPr>
            <p:cNvSpPr/>
            <p:nvPr/>
          </p:nvSpPr>
          <p:spPr>
            <a:xfrm>
              <a:off x="5467092" y="2384000"/>
              <a:ext cx="118131" cy="13846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617" name="矩形 616">
              <a:extLst>
                <a:ext uri="{FF2B5EF4-FFF2-40B4-BE49-F238E27FC236}">
                  <a16:creationId xmlns:a16="http://schemas.microsoft.com/office/drawing/2014/main" id="{AB152653-3931-4076-B7DD-BF8F5EFA5D63}"/>
                </a:ext>
              </a:extLst>
            </p:cNvPr>
            <p:cNvSpPr/>
            <p:nvPr/>
          </p:nvSpPr>
          <p:spPr>
            <a:xfrm>
              <a:off x="5586435" y="2384000"/>
              <a:ext cx="118131" cy="138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0" name="矩形 19">
            <a:extLst>
              <a:ext uri="{FF2B5EF4-FFF2-40B4-BE49-F238E27FC236}">
                <a16:creationId xmlns:a16="http://schemas.microsoft.com/office/drawing/2014/main" id="{B8993423-A118-4655-8474-8FD75359CC0B}"/>
              </a:ext>
            </a:extLst>
          </p:cNvPr>
          <p:cNvSpPr/>
          <p:nvPr/>
        </p:nvSpPr>
        <p:spPr>
          <a:xfrm>
            <a:off x="8472346" y="501725"/>
            <a:ext cx="2100255" cy="369332"/>
          </a:xfrm>
          <a:prstGeom prst="rect">
            <a:avLst/>
          </a:prstGeom>
        </p:spPr>
        <p:txBody>
          <a:bodyPr wrap="none">
            <a:spAutoFit/>
          </a:bodyPr>
          <a:lstStyle/>
          <a:p>
            <a:pPr marL="285750" lvl="0" indent="-285750">
              <a:buFont typeface="Arial" panose="020B0604020202020204" pitchFamily="34" charset="0"/>
              <a:buChar char="•"/>
              <a:defRPr/>
            </a:pPr>
            <a:r>
              <a:rPr lang="zh-CN" altLang="en-US"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多点浅层分类器</a:t>
            </a:r>
            <a:endParaRPr lang="en-US" altLang="zh-CN"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1348C109-5E82-4423-B281-13FDC527CFB4}"/>
              </a:ext>
            </a:extLst>
          </p:cNvPr>
          <p:cNvSpPr/>
          <p:nvPr/>
        </p:nvSpPr>
        <p:spPr>
          <a:xfrm>
            <a:off x="5981375" y="294962"/>
            <a:ext cx="2100255" cy="369332"/>
          </a:xfrm>
          <a:prstGeom prst="rect">
            <a:avLst/>
          </a:prstGeom>
        </p:spPr>
        <p:txBody>
          <a:bodyPr wrap="none">
            <a:spAutoFit/>
          </a:bodyPr>
          <a:lstStyle/>
          <a:p>
            <a:pPr marL="285750" lvl="0" indent="-285750">
              <a:buFont typeface="Arial" panose="020B0604020202020204" pitchFamily="34" charset="0"/>
              <a:buChar char="•"/>
              <a:defRPr/>
            </a:pPr>
            <a:r>
              <a:rPr lang="zh-CN" altLang="en-US"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自适应辅助网络</a:t>
            </a:r>
            <a:endParaRPr lang="en-US" altLang="zh-CN"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9" name="直接箭头连接符 618">
            <a:extLst>
              <a:ext uri="{FF2B5EF4-FFF2-40B4-BE49-F238E27FC236}">
                <a16:creationId xmlns:a16="http://schemas.microsoft.com/office/drawing/2014/main" id="{F2066919-AF1C-4D54-855A-0258C8B23190}"/>
              </a:ext>
            </a:extLst>
          </p:cNvPr>
          <p:cNvCxnSpPr>
            <a:cxnSpLocks/>
          </p:cNvCxnSpPr>
          <p:nvPr/>
        </p:nvCxnSpPr>
        <p:spPr>
          <a:xfrm>
            <a:off x="4592020" y="4388827"/>
            <a:ext cx="0" cy="185294"/>
          </a:xfrm>
          <a:prstGeom prst="straightConnector1">
            <a:avLst/>
          </a:prstGeom>
          <a:ln w="12700">
            <a:solidFill>
              <a:schemeClr val="accent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35" name="矩形 634">
            <a:extLst>
              <a:ext uri="{FF2B5EF4-FFF2-40B4-BE49-F238E27FC236}">
                <a16:creationId xmlns:a16="http://schemas.microsoft.com/office/drawing/2014/main" id="{3B2AD3D6-6AFB-4444-84C0-9FC04061044F}"/>
              </a:ext>
            </a:extLst>
          </p:cNvPr>
          <p:cNvSpPr/>
          <p:nvPr/>
        </p:nvSpPr>
        <p:spPr>
          <a:xfrm>
            <a:off x="5962343" y="5069372"/>
            <a:ext cx="805407" cy="254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缺陷贴片</a:t>
            </a:r>
          </a:p>
        </p:txBody>
      </p:sp>
      <p:grpSp>
        <p:nvGrpSpPr>
          <p:cNvPr id="636" name="组合 635">
            <a:extLst>
              <a:ext uri="{FF2B5EF4-FFF2-40B4-BE49-F238E27FC236}">
                <a16:creationId xmlns:a16="http://schemas.microsoft.com/office/drawing/2014/main" id="{D6388C55-55BC-4BDA-88CB-C3099EBAD099}"/>
              </a:ext>
            </a:extLst>
          </p:cNvPr>
          <p:cNvGrpSpPr/>
          <p:nvPr/>
        </p:nvGrpSpPr>
        <p:grpSpPr>
          <a:xfrm rot="16200000">
            <a:off x="6181893" y="4212106"/>
            <a:ext cx="312188" cy="702250"/>
            <a:chOff x="8969365" y="5448636"/>
            <a:chExt cx="472326" cy="1062465"/>
          </a:xfrm>
        </p:grpSpPr>
        <p:sp>
          <p:nvSpPr>
            <p:cNvPr id="637" name="矩形: 圆角 636">
              <a:extLst>
                <a:ext uri="{FF2B5EF4-FFF2-40B4-BE49-F238E27FC236}">
                  <a16:creationId xmlns:a16="http://schemas.microsoft.com/office/drawing/2014/main" id="{CD7CBE16-A9B9-419D-AE45-11AA90A17C9A}"/>
                </a:ext>
              </a:extLst>
            </p:cNvPr>
            <p:cNvSpPr/>
            <p:nvPr/>
          </p:nvSpPr>
          <p:spPr>
            <a:xfrm>
              <a:off x="8969365" y="5448636"/>
              <a:ext cx="213421" cy="1062465"/>
            </a:xfrm>
            <a:prstGeom prst="roundRect">
              <a:avLst/>
            </a:prstGeom>
            <a:solidFill>
              <a:schemeClr val="accent3">
                <a:lumMod val="20000"/>
                <a:lumOff val="8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38" name="文本框 637">
              <a:extLst>
                <a:ext uri="{FF2B5EF4-FFF2-40B4-BE49-F238E27FC236}">
                  <a16:creationId xmlns:a16="http://schemas.microsoft.com/office/drawing/2014/main" id="{F4795A32-07A7-414D-BCC8-E305E306BE8F}"/>
                </a:ext>
              </a:extLst>
            </p:cNvPr>
            <p:cNvSpPr txBox="1"/>
            <p:nvPr/>
          </p:nvSpPr>
          <p:spPr>
            <a:xfrm>
              <a:off x="9139727" y="5853520"/>
              <a:ext cx="301964" cy="21336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189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39" name="椭圆 638">
              <a:extLst>
                <a:ext uri="{FF2B5EF4-FFF2-40B4-BE49-F238E27FC236}">
                  <a16:creationId xmlns:a16="http://schemas.microsoft.com/office/drawing/2014/main" id="{649B2DF7-37AC-463C-B12F-16777424CBFE}"/>
                </a:ext>
              </a:extLst>
            </p:cNvPr>
            <p:cNvSpPr/>
            <p:nvPr/>
          </p:nvSpPr>
          <p:spPr>
            <a:xfrm>
              <a:off x="9021071" y="5751473"/>
              <a:ext cx="106710" cy="11072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40" name="椭圆 639">
              <a:extLst>
                <a:ext uri="{FF2B5EF4-FFF2-40B4-BE49-F238E27FC236}">
                  <a16:creationId xmlns:a16="http://schemas.microsoft.com/office/drawing/2014/main" id="{FA14DB30-AC8C-457F-AE0D-696031614CBE}"/>
                </a:ext>
              </a:extLst>
            </p:cNvPr>
            <p:cNvSpPr/>
            <p:nvPr/>
          </p:nvSpPr>
          <p:spPr>
            <a:xfrm>
              <a:off x="9020706" y="6320007"/>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41" name="椭圆 640">
              <a:extLst>
                <a:ext uri="{FF2B5EF4-FFF2-40B4-BE49-F238E27FC236}">
                  <a16:creationId xmlns:a16="http://schemas.microsoft.com/office/drawing/2014/main" id="{4EF4B8B1-18CA-43BF-876A-DC20D53F1433}"/>
                </a:ext>
              </a:extLst>
            </p:cNvPr>
            <p:cNvSpPr/>
            <p:nvPr/>
          </p:nvSpPr>
          <p:spPr>
            <a:xfrm>
              <a:off x="9020706" y="5491308"/>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cxnSp>
        <p:nvCxnSpPr>
          <p:cNvPr id="642" name="直接箭头连接符 641">
            <a:extLst>
              <a:ext uri="{FF2B5EF4-FFF2-40B4-BE49-F238E27FC236}">
                <a16:creationId xmlns:a16="http://schemas.microsoft.com/office/drawing/2014/main" id="{C667F041-2DB9-4184-B7CF-5F49D27ED6A1}"/>
              </a:ext>
            </a:extLst>
          </p:cNvPr>
          <p:cNvCxnSpPr>
            <a:cxnSpLocks/>
          </p:cNvCxnSpPr>
          <p:nvPr/>
        </p:nvCxnSpPr>
        <p:spPr>
          <a:xfrm>
            <a:off x="6377447" y="4385652"/>
            <a:ext cx="0" cy="185294"/>
          </a:xfrm>
          <a:prstGeom prst="straightConnector1">
            <a:avLst/>
          </a:prstGeom>
          <a:ln w="12700">
            <a:solidFill>
              <a:schemeClr val="accent2">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644" name="组合 643">
            <a:extLst>
              <a:ext uri="{FF2B5EF4-FFF2-40B4-BE49-F238E27FC236}">
                <a16:creationId xmlns:a16="http://schemas.microsoft.com/office/drawing/2014/main" id="{30E2DF0D-DBED-413B-8299-95D12F73527E}"/>
              </a:ext>
            </a:extLst>
          </p:cNvPr>
          <p:cNvGrpSpPr/>
          <p:nvPr/>
        </p:nvGrpSpPr>
        <p:grpSpPr>
          <a:xfrm>
            <a:off x="6145836" y="4765480"/>
            <a:ext cx="463221" cy="556231"/>
            <a:chOff x="5179874" y="5050283"/>
            <a:chExt cx="627671" cy="753700"/>
          </a:xfrm>
        </p:grpSpPr>
        <p:grpSp>
          <p:nvGrpSpPr>
            <p:cNvPr id="645" name="组合 644">
              <a:extLst>
                <a:ext uri="{FF2B5EF4-FFF2-40B4-BE49-F238E27FC236}">
                  <a16:creationId xmlns:a16="http://schemas.microsoft.com/office/drawing/2014/main" id="{EB40265D-3251-4E84-A81B-9D7ADA61E691}"/>
                </a:ext>
              </a:extLst>
            </p:cNvPr>
            <p:cNvGrpSpPr/>
            <p:nvPr/>
          </p:nvGrpSpPr>
          <p:grpSpPr>
            <a:xfrm>
              <a:off x="5179874" y="5050283"/>
              <a:ext cx="627671" cy="753700"/>
              <a:chOff x="1157440" y="5465869"/>
              <a:chExt cx="627671" cy="753700"/>
            </a:xfrm>
          </p:grpSpPr>
          <p:grpSp>
            <p:nvGrpSpPr>
              <p:cNvPr id="647" name="组合 646">
                <a:extLst>
                  <a:ext uri="{FF2B5EF4-FFF2-40B4-BE49-F238E27FC236}">
                    <a16:creationId xmlns:a16="http://schemas.microsoft.com/office/drawing/2014/main" id="{27B36B55-EFF8-4044-A76C-F194C92EAD17}"/>
                  </a:ext>
                </a:extLst>
              </p:cNvPr>
              <p:cNvGrpSpPr/>
              <p:nvPr/>
            </p:nvGrpSpPr>
            <p:grpSpPr>
              <a:xfrm>
                <a:off x="1170576" y="5465869"/>
                <a:ext cx="454572" cy="454968"/>
                <a:chOff x="703445" y="3874880"/>
                <a:chExt cx="970328" cy="971173"/>
              </a:xfrm>
            </p:grpSpPr>
            <p:sp>
              <p:nvSpPr>
                <p:cNvPr id="649" name="矩形 648">
                  <a:extLst>
                    <a:ext uri="{FF2B5EF4-FFF2-40B4-BE49-F238E27FC236}">
                      <a16:creationId xmlns:a16="http://schemas.microsoft.com/office/drawing/2014/main" id="{CE1A1667-6B1D-4C0F-AB63-AF31C915FD8B}"/>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0" name="矩形 649">
                  <a:extLst>
                    <a:ext uri="{FF2B5EF4-FFF2-40B4-BE49-F238E27FC236}">
                      <a16:creationId xmlns:a16="http://schemas.microsoft.com/office/drawing/2014/main" id="{D2FDC066-209F-4867-9F95-1A92DBDF830F}"/>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1" name="矩形 650">
                  <a:extLst>
                    <a:ext uri="{FF2B5EF4-FFF2-40B4-BE49-F238E27FC236}">
                      <a16:creationId xmlns:a16="http://schemas.microsoft.com/office/drawing/2014/main" id="{F34F82CC-5C41-4BA5-AD49-E2D98A6E48DF}"/>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2" name="矩形 651">
                  <a:extLst>
                    <a:ext uri="{FF2B5EF4-FFF2-40B4-BE49-F238E27FC236}">
                      <a16:creationId xmlns:a16="http://schemas.microsoft.com/office/drawing/2014/main" id="{5AA087E8-916A-46E9-8EC7-E79E3B2604DE}"/>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3" name="矩形 652">
                  <a:extLst>
                    <a:ext uri="{FF2B5EF4-FFF2-40B4-BE49-F238E27FC236}">
                      <a16:creationId xmlns:a16="http://schemas.microsoft.com/office/drawing/2014/main" id="{A1D103AC-2EC0-4943-8328-FFACF7985BD3}"/>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4" name="矩形 653">
                  <a:extLst>
                    <a:ext uri="{FF2B5EF4-FFF2-40B4-BE49-F238E27FC236}">
                      <a16:creationId xmlns:a16="http://schemas.microsoft.com/office/drawing/2014/main" id="{E576A5B3-2C26-49D6-9A78-CE3522123D61}"/>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5" name="矩形 654">
                  <a:extLst>
                    <a:ext uri="{FF2B5EF4-FFF2-40B4-BE49-F238E27FC236}">
                      <a16:creationId xmlns:a16="http://schemas.microsoft.com/office/drawing/2014/main" id="{CE665D6D-AF65-4737-BFCD-6F54150CC4B7}"/>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6" name="矩形 655">
                  <a:extLst>
                    <a:ext uri="{FF2B5EF4-FFF2-40B4-BE49-F238E27FC236}">
                      <a16:creationId xmlns:a16="http://schemas.microsoft.com/office/drawing/2014/main" id="{00711B87-386F-48C3-A7C2-76D2CC649CDF}"/>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7" name="矩形 656">
                  <a:extLst>
                    <a:ext uri="{FF2B5EF4-FFF2-40B4-BE49-F238E27FC236}">
                      <a16:creationId xmlns:a16="http://schemas.microsoft.com/office/drawing/2014/main" id="{81E77C0E-FE58-4655-B9D7-7D4268282DF6}"/>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648" name="文本框 647">
                <a:extLst>
                  <a:ext uri="{FF2B5EF4-FFF2-40B4-BE49-F238E27FC236}">
                    <a16:creationId xmlns:a16="http://schemas.microsoft.com/office/drawing/2014/main" id="{BEE0F9A5-DF58-41CC-9F79-2BFB79C3CF1C}"/>
                  </a:ext>
                </a:extLst>
              </p:cNvPr>
              <p:cNvSpPr txBox="1"/>
              <p:nvPr/>
            </p:nvSpPr>
            <p:spPr>
              <a:xfrm>
                <a:off x="1157440" y="5552304"/>
                <a:ext cx="627671" cy="6672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646" name="椭圆 645">
              <a:extLst>
                <a:ext uri="{FF2B5EF4-FFF2-40B4-BE49-F238E27FC236}">
                  <a16:creationId xmlns:a16="http://schemas.microsoft.com/office/drawing/2014/main" id="{FA5CED66-B124-43F7-B6BB-6B6E06AAD944}"/>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grpSp>
        <p:nvGrpSpPr>
          <p:cNvPr id="658" name="组合 657">
            <a:extLst>
              <a:ext uri="{FF2B5EF4-FFF2-40B4-BE49-F238E27FC236}">
                <a16:creationId xmlns:a16="http://schemas.microsoft.com/office/drawing/2014/main" id="{C8E76C9D-E11D-4A35-8724-60176B0B549C}"/>
              </a:ext>
            </a:extLst>
          </p:cNvPr>
          <p:cNvGrpSpPr/>
          <p:nvPr/>
        </p:nvGrpSpPr>
        <p:grpSpPr>
          <a:xfrm>
            <a:off x="4394273" y="4765480"/>
            <a:ext cx="463221" cy="556231"/>
            <a:chOff x="5179874" y="5050283"/>
            <a:chExt cx="627671" cy="753700"/>
          </a:xfrm>
        </p:grpSpPr>
        <p:grpSp>
          <p:nvGrpSpPr>
            <p:cNvPr id="659" name="组合 658">
              <a:extLst>
                <a:ext uri="{FF2B5EF4-FFF2-40B4-BE49-F238E27FC236}">
                  <a16:creationId xmlns:a16="http://schemas.microsoft.com/office/drawing/2014/main" id="{F2D93177-EFEB-4DB0-AFE3-4EF876B5B76B}"/>
                </a:ext>
              </a:extLst>
            </p:cNvPr>
            <p:cNvGrpSpPr/>
            <p:nvPr/>
          </p:nvGrpSpPr>
          <p:grpSpPr>
            <a:xfrm>
              <a:off x="5179874" y="5050283"/>
              <a:ext cx="627671" cy="753700"/>
              <a:chOff x="1157440" y="5465869"/>
              <a:chExt cx="627671" cy="753700"/>
            </a:xfrm>
          </p:grpSpPr>
          <p:grpSp>
            <p:nvGrpSpPr>
              <p:cNvPr id="661" name="组合 660">
                <a:extLst>
                  <a:ext uri="{FF2B5EF4-FFF2-40B4-BE49-F238E27FC236}">
                    <a16:creationId xmlns:a16="http://schemas.microsoft.com/office/drawing/2014/main" id="{7DEAFF80-C967-4BAE-8289-2221DD1601F8}"/>
                  </a:ext>
                </a:extLst>
              </p:cNvPr>
              <p:cNvGrpSpPr/>
              <p:nvPr/>
            </p:nvGrpSpPr>
            <p:grpSpPr>
              <a:xfrm>
                <a:off x="1170576" y="5465869"/>
                <a:ext cx="454572" cy="454968"/>
                <a:chOff x="703445" y="3874880"/>
                <a:chExt cx="970328" cy="971173"/>
              </a:xfrm>
            </p:grpSpPr>
            <p:sp>
              <p:nvSpPr>
                <p:cNvPr id="663" name="矩形 662">
                  <a:extLst>
                    <a:ext uri="{FF2B5EF4-FFF2-40B4-BE49-F238E27FC236}">
                      <a16:creationId xmlns:a16="http://schemas.microsoft.com/office/drawing/2014/main" id="{46EC08DF-F21D-4D3F-A731-CFA46799C4F0}"/>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4" name="矩形 663">
                  <a:extLst>
                    <a:ext uri="{FF2B5EF4-FFF2-40B4-BE49-F238E27FC236}">
                      <a16:creationId xmlns:a16="http://schemas.microsoft.com/office/drawing/2014/main" id="{598816A0-83A4-4987-936D-35C82181B810}"/>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5" name="矩形 664">
                  <a:extLst>
                    <a:ext uri="{FF2B5EF4-FFF2-40B4-BE49-F238E27FC236}">
                      <a16:creationId xmlns:a16="http://schemas.microsoft.com/office/drawing/2014/main" id="{DE3351F1-C8D5-4DD8-A4E4-33ECEF514303}"/>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6" name="矩形 665">
                  <a:extLst>
                    <a:ext uri="{FF2B5EF4-FFF2-40B4-BE49-F238E27FC236}">
                      <a16:creationId xmlns:a16="http://schemas.microsoft.com/office/drawing/2014/main" id="{12DFACAA-221A-4DBB-BAA0-22C4DD0ED343}"/>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7" name="矩形 666">
                  <a:extLst>
                    <a:ext uri="{FF2B5EF4-FFF2-40B4-BE49-F238E27FC236}">
                      <a16:creationId xmlns:a16="http://schemas.microsoft.com/office/drawing/2014/main" id="{45E72037-DD44-4554-85DD-8ECCAD05255F}"/>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8" name="矩形 667">
                  <a:extLst>
                    <a:ext uri="{FF2B5EF4-FFF2-40B4-BE49-F238E27FC236}">
                      <a16:creationId xmlns:a16="http://schemas.microsoft.com/office/drawing/2014/main" id="{560D521C-D9B5-44E1-9E34-E40D04F760B9}"/>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69" name="矩形 668">
                  <a:extLst>
                    <a:ext uri="{FF2B5EF4-FFF2-40B4-BE49-F238E27FC236}">
                      <a16:creationId xmlns:a16="http://schemas.microsoft.com/office/drawing/2014/main" id="{08F902C5-88F2-4467-81E4-00CA8586AEFB}"/>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70" name="矩形 669">
                  <a:extLst>
                    <a:ext uri="{FF2B5EF4-FFF2-40B4-BE49-F238E27FC236}">
                      <a16:creationId xmlns:a16="http://schemas.microsoft.com/office/drawing/2014/main" id="{AB7A407A-5E46-48BF-BB4D-F51102B6E002}"/>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71" name="矩形 670">
                  <a:extLst>
                    <a:ext uri="{FF2B5EF4-FFF2-40B4-BE49-F238E27FC236}">
                      <a16:creationId xmlns:a16="http://schemas.microsoft.com/office/drawing/2014/main" id="{611BCD7D-1C08-4FF2-9510-4CFF00276EDC}"/>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662" name="文本框 661">
                <a:extLst>
                  <a:ext uri="{FF2B5EF4-FFF2-40B4-BE49-F238E27FC236}">
                    <a16:creationId xmlns:a16="http://schemas.microsoft.com/office/drawing/2014/main" id="{12F58108-2C4C-46D6-98EF-1753F38834BA}"/>
                  </a:ext>
                </a:extLst>
              </p:cNvPr>
              <p:cNvSpPr txBox="1"/>
              <p:nvPr/>
            </p:nvSpPr>
            <p:spPr>
              <a:xfrm>
                <a:off x="1157440" y="5552304"/>
                <a:ext cx="627671" cy="6672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70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660" name="椭圆 659">
              <a:extLst>
                <a:ext uri="{FF2B5EF4-FFF2-40B4-BE49-F238E27FC236}">
                  <a16:creationId xmlns:a16="http://schemas.microsoft.com/office/drawing/2014/main" id="{88092B41-4FDF-4BB7-A9BA-1CE3E1B9B0BD}"/>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pic>
        <p:nvPicPr>
          <p:cNvPr id="38" name="图片 37">
            <a:extLst>
              <a:ext uri="{FF2B5EF4-FFF2-40B4-BE49-F238E27FC236}">
                <a16:creationId xmlns:a16="http://schemas.microsoft.com/office/drawing/2014/main" id="{ABF66673-1175-4BF4-B8A5-40D2B7163B3F}"/>
              </a:ext>
            </a:extLst>
          </p:cNvPr>
          <p:cNvPicPr>
            <a:picLocks noChangeAspect="1"/>
          </p:cNvPicPr>
          <p:nvPr/>
        </p:nvPicPr>
        <p:blipFill>
          <a:blip r:embed="rId2"/>
          <a:stretch>
            <a:fillRect/>
          </a:stretch>
        </p:blipFill>
        <p:spPr>
          <a:xfrm>
            <a:off x="3012714" y="2732590"/>
            <a:ext cx="564764" cy="548294"/>
          </a:xfrm>
          <a:prstGeom prst="rect">
            <a:avLst/>
          </a:prstGeom>
        </p:spPr>
      </p:pic>
      <p:sp>
        <p:nvSpPr>
          <p:cNvPr id="39" name="矩形 38">
            <a:extLst>
              <a:ext uri="{FF2B5EF4-FFF2-40B4-BE49-F238E27FC236}">
                <a16:creationId xmlns:a16="http://schemas.microsoft.com/office/drawing/2014/main" id="{D34C86B5-DF87-45EE-96CD-8F1CCAE2BB82}"/>
              </a:ext>
            </a:extLst>
          </p:cNvPr>
          <p:cNvSpPr/>
          <p:nvPr/>
        </p:nvSpPr>
        <p:spPr>
          <a:xfrm>
            <a:off x="3193901" y="3042210"/>
            <a:ext cx="238536" cy="45720"/>
          </a:xfrm>
          <a:prstGeom prst="rect">
            <a:avLst/>
          </a:prstGeom>
          <a:solidFill>
            <a:srgbClr val="515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73" name="图片 672">
            <a:extLst>
              <a:ext uri="{FF2B5EF4-FFF2-40B4-BE49-F238E27FC236}">
                <a16:creationId xmlns:a16="http://schemas.microsoft.com/office/drawing/2014/main" id="{9573CA23-4646-4C50-9AB2-68C9D6642DB0}"/>
              </a:ext>
            </a:extLst>
          </p:cNvPr>
          <p:cNvPicPr>
            <a:picLocks noChangeAspect="1"/>
          </p:cNvPicPr>
          <p:nvPr/>
        </p:nvPicPr>
        <p:blipFill>
          <a:blip r:embed="rId2">
            <a:clrChange>
              <a:clrFrom>
                <a:srgbClr val="FFFFFE"/>
              </a:clrFrom>
              <a:clrTo>
                <a:srgbClr val="FFFFFE">
                  <a:alpha val="0"/>
                </a:srgbClr>
              </a:clrTo>
            </a:clrChange>
          </a:blip>
          <a:stretch>
            <a:fillRect/>
          </a:stretch>
        </p:blipFill>
        <p:spPr>
          <a:xfrm>
            <a:off x="3011792" y="3682187"/>
            <a:ext cx="564764" cy="548294"/>
          </a:xfrm>
          <a:prstGeom prst="rect">
            <a:avLst/>
          </a:prstGeom>
        </p:spPr>
      </p:pic>
      <p:sp>
        <p:nvSpPr>
          <p:cNvPr id="674" name="矩形 673">
            <a:extLst>
              <a:ext uri="{FF2B5EF4-FFF2-40B4-BE49-F238E27FC236}">
                <a16:creationId xmlns:a16="http://schemas.microsoft.com/office/drawing/2014/main" id="{B86990EE-F554-4097-BF62-6378F6CA9266}"/>
              </a:ext>
            </a:extLst>
          </p:cNvPr>
          <p:cNvSpPr/>
          <p:nvPr/>
        </p:nvSpPr>
        <p:spPr>
          <a:xfrm>
            <a:off x="3192979" y="3991807"/>
            <a:ext cx="238536" cy="45720"/>
          </a:xfrm>
          <a:prstGeom prst="rect">
            <a:avLst/>
          </a:prstGeom>
          <a:solidFill>
            <a:srgbClr val="515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矩形 674">
            <a:extLst>
              <a:ext uri="{FF2B5EF4-FFF2-40B4-BE49-F238E27FC236}">
                <a16:creationId xmlns:a16="http://schemas.microsoft.com/office/drawing/2014/main" id="{4DEA10BD-863D-4201-837D-6A1F057F3850}"/>
              </a:ext>
            </a:extLst>
          </p:cNvPr>
          <p:cNvSpPr/>
          <p:nvPr/>
        </p:nvSpPr>
        <p:spPr>
          <a:xfrm>
            <a:off x="2742378" y="3309318"/>
            <a:ext cx="1157899" cy="141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可见光</a:t>
            </a:r>
            <a:endParaRPr lang="en-US" altLang="zh-CN"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图像采集装置</a:t>
            </a:r>
            <a:endParaRPr kumimoji="0" lang="zh-CN" altLang="en-US" sz="100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77" name="梯形 676">
            <a:extLst>
              <a:ext uri="{FF2B5EF4-FFF2-40B4-BE49-F238E27FC236}">
                <a16:creationId xmlns:a16="http://schemas.microsoft.com/office/drawing/2014/main" id="{7456088D-E056-4703-A363-C36F76326F24}"/>
              </a:ext>
            </a:extLst>
          </p:cNvPr>
          <p:cNvSpPr/>
          <p:nvPr/>
        </p:nvSpPr>
        <p:spPr>
          <a:xfrm rot="5400000">
            <a:off x="1550871" y="1383143"/>
            <a:ext cx="1149209" cy="470961"/>
          </a:xfrm>
          <a:prstGeom prst="trapezoid">
            <a:avLst/>
          </a:prstGeom>
          <a:gradFill>
            <a:gsLst>
              <a:gs pos="100000">
                <a:schemeClr val="accent1">
                  <a:lumMod val="40000"/>
                  <a:lumOff val="60000"/>
                  <a:alpha val="0"/>
                </a:schemeClr>
              </a:gs>
              <a:gs pos="0">
                <a:schemeClr val="accent1">
                  <a:lumMod val="20000"/>
                  <a:lumOff val="80000"/>
                  <a:alpha val="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78" name="梯形 677">
            <a:extLst>
              <a:ext uri="{FF2B5EF4-FFF2-40B4-BE49-F238E27FC236}">
                <a16:creationId xmlns:a16="http://schemas.microsoft.com/office/drawing/2014/main" id="{0CA18FB8-E475-42E8-9559-494B8CBAE870}"/>
              </a:ext>
            </a:extLst>
          </p:cNvPr>
          <p:cNvSpPr/>
          <p:nvPr/>
        </p:nvSpPr>
        <p:spPr>
          <a:xfrm>
            <a:off x="2838063" y="1500882"/>
            <a:ext cx="404781" cy="235481"/>
          </a:xfrm>
          <a:prstGeom prst="trapezoid">
            <a:avLst/>
          </a:prstGeom>
          <a:gradFill>
            <a:gsLst>
              <a:gs pos="100000">
                <a:schemeClr val="accent1">
                  <a:lumMod val="40000"/>
                  <a:lumOff val="60000"/>
                  <a:alpha val="0"/>
                </a:schemeClr>
              </a:gs>
              <a:gs pos="0">
                <a:schemeClr val="accent1">
                  <a:lumMod val="20000"/>
                  <a:lumOff val="80000"/>
                  <a:alpha val="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81" name="箭头: 右 680">
            <a:extLst>
              <a:ext uri="{FF2B5EF4-FFF2-40B4-BE49-F238E27FC236}">
                <a16:creationId xmlns:a16="http://schemas.microsoft.com/office/drawing/2014/main" id="{F850DF67-48EC-4825-886B-722803934C25}"/>
              </a:ext>
            </a:extLst>
          </p:cNvPr>
          <p:cNvSpPr/>
          <p:nvPr/>
        </p:nvSpPr>
        <p:spPr>
          <a:xfrm rot="1636456">
            <a:off x="3778322" y="3462477"/>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82" name="箭头: 右 681">
            <a:extLst>
              <a:ext uri="{FF2B5EF4-FFF2-40B4-BE49-F238E27FC236}">
                <a16:creationId xmlns:a16="http://schemas.microsoft.com/office/drawing/2014/main" id="{FB1FFCEA-8C80-4755-A5FE-21D37B578E7C}"/>
              </a:ext>
            </a:extLst>
          </p:cNvPr>
          <p:cNvSpPr/>
          <p:nvPr/>
        </p:nvSpPr>
        <p:spPr>
          <a:xfrm rot="19864590">
            <a:off x="3774961" y="4090747"/>
            <a:ext cx="200800" cy="120376"/>
          </a:xfrm>
          <a:prstGeom prst="rightArrow">
            <a:avLst>
              <a:gd name="adj1" fmla="val 50000"/>
              <a:gd name="adj2" fmla="val 10059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684" name="直接箭头连接符 683">
            <a:extLst>
              <a:ext uri="{FF2B5EF4-FFF2-40B4-BE49-F238E27FC236}">
                <a16:creationId xmlns:a16="http://schemas.microsoft.com/office/drawing/2014/main" id="{4C941AE8-7402-4E00-8269-F1A629A209A3}"/>
              </a:ext>
            </a:extLst>
          </p:cNvPr>
          <p:cNvCxnSpPr>
            <a:cxnSpLocks/>
          </p:cNvCxnSpPr>
          <p:nvPr/>
        </p:nvCxnSpPr>
        <p:spPr>
          <a:xfrm flipH="1">
            <a:off x="6377179" y="3782391"/>
            <a:ext cx="280756" cy="451968"/>
          </a:xfrm>
          <a:prstGeom prst="straightConnector1">
            <a:avLst/>
          </a:prstGeom>
          <a:ln w="12700">
            <a:solidFill>
              <a:schemeClr val="accent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85" name="直接箭头连接符 684">
            <a:extLst>
              <a:ext uri="{FF2B5EF4-FFF2-40B4-BE49-F238E27FC236}">
                <a16:creationId xmlns:a16="http://schemas.microsoft.com/office/drawing/2014/main" id="{961A2866-1763-4229-B121-E4B2F0711FC3}"/>
              </a:ext>
            </a:extLst>
          </p:cNvPr>
          <p:cNvCxnSpPr>
            <a:cxnSpLocks/>
          </p:cNvCxnSpPr>
          <p:nvPr/>
        </p:nvCxnSpPr>
        <p:spPr>
          <a:xfrm rot="10800000" flipH="1">
            <a:off x="4841173" y="3141226"/>
            <a:ext cx="280756" cy="451968"/>
          </a:xfrm>
          <a:prstGeom prst="straightConnector1">
            <a:avLst/>
          </a:prstGeom>
          <a:ln w="1270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86" name="直接箭头连接符 685">
            <a:extLst>
              <a:ext uri="{FF2B5EF4-FFF2-40B4-BE49-F238E27FC236}">
                <a16:creationId xmlns:a16="http://schemas.microsoft.com/office/drawing/2014/main" id="{283A9612-1423-4952-9990-A0C011E9C192}"/>
              </a:ext>
            </a:extLst>
          </p:cNvPr>
          <p:cNvCxnSpPr>
            <a:cxnSpLocks/>
          </p:cNvCxnSpPr>
          <p:nvPr/>
        </p:nvCxnSpPr>
        <p:spPr>
          <a:xfrm>
            <a:off x="6484982" y="3133844"/>
            <a:ext cx="280756" cy="451968"/>
          </a:xfrm>
          <a:prstGeom prst="straightConnector1">
            <a:avLst/>
          </a:prstGeom>
          <a:ln w="1270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87" name="矩形 686">
            <a:extLst>
              <a:ext uri="{FF2B5EF4-FFF2-40B4-BE49-F238E27FC236}">
                <a16:creationId xmlns:a16="http://schemas.microsoft.com/office/drawing/2014/main" id="{C1069AEE-20C3-4F9C-AC44-043F9A2E12EF}"/>
              </a:ext>
            </a:extLst>
          </p:cNvPr>
          <p:cNvSpPr/>
          <p:nvPr/>
        </p:nvSpPr>
        <p:spPr>
          <a:xfrm>
            <a:off x="2689155" y="4624900"/>
            <a:ext cx="1121084" cy="303994"/>
          </a:xfrm>
          <a:prstGeom prst="rect">
            <a:avLst/>
          </a:prstGeom>
        </p:spPr>
        <p:txBody>
          <a:bodyPr wrap="square">
            <a:spAutoFit/>
          </a:bodyPr>
          <a:lstStyle/>
          <a:p>
            <a:pPr>
              <a:lnSpc>
                <a:spcPct val="150000"/>
              </a:lnSpc>
            </a:pPr>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多模态数据融合</a:t>
            </a:r>
            <a:endParaRPr lang="en-US" altLang="zh-CN"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88" name="文本框 687">
            <a:extLst>
              <a:ext uri="{FF2B5EF4-FFF2-40B4-BE49-F238E27FC236}">
                <a16:creationId xmlns:a16="http://schemas.microsoft.com/office/drawing/2014/main" id="{F07B110B-1AEA-4E6E-A534-C26E772301B2}"/>
              </a:ext>
            </a:extLst>
          </p:cNvPr>
          <p:cNvSpPr txBox="1"/>
          <p:nvPr/>
        </p:nvSpPr>
        <p:spPr>
          <a:xfrm flipH="1">
            <a:off x="7146306" y="4683767"/>
            <a:ext cx="1674227" cy="57150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多模态数据融合</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多点退出与跨步推理</a:t>
            </a:r>
            <a:endParaRPr lang="zh-CN" altLang="en-US" b="1" dirty="0"/>
          </a:p>
        </p:txBody>
      </p:sp>
      <p:sp>
        <p:nvSpPr>
          <p:cNvPr id="689" name="矩形 688">
            <a:extLst>
              <a:ext uri="{FF2B5EF4-FFF2-40B4-BE49-F238E27FC236}">
                <a16:creationId xmlns:a16="http://schemas.microsoft.com/office/drawing/2014/main" id="{F4D6B325-29D8-4D51-A4AF-EC920FBDEF36}"/>
              </a:ext>
            </a:extLst>
          </p:cNvPr>
          <p:cNvSpPr/>
          <p:nvPr/>
        </p:nvSpPr>
        <p:spPr>
          <a:xfrm>
            <a:off x="7151041" y="4713740"/>
            <a:ext cx="1590898" cy="536929"/>
          </a:xfrm>
          <a:prstGeom prst="rect">
            <a:avLst/>
          </a:prstGeom>
          <a:noFill/>
          <a:ln w="952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542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C53C30B-805D-4346-BD7A-BDAC57B5791C}"/>
              </a:ext>
            </a:extLst>
          </p:cNvPr>
          <p:cNvGrpSpPr/>
          <p:nvPr/>
        </p:nvGrpSpPr>
        <p:grpSpPr>
          <a:xfrm>
            <a:off x="4795850" y="2430354"/>
            <a:ext cx="825065" cy="934320"/>
            <a:chOff x="5163286" y="4572181"/>
            <a:chExt cx="825065" cy="934320"/>
          </a:xfrm>
        </p:grpSpPr>
        <p:sp>
          <p:nvSpPr>
            <p:cNvPr id="127" name="矩形 126">
              <a:extLst>
                <a:ext uri="{FF2B5EF4-FFF2-40B4-BE49-F238E27FC236}">
                  <a16:creationId xmlns:a16="http://schemas.microsoft.com/office/drawing/2014/main" id="{7A8335B2-761D-4932-80F7-A1A35E7A9AFC}"/>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28" name="矩形 127">
              <a:extLst>
                <a:ext uri="{FF2B5EF4-FFF2-40B4-BE49-F238E27FC236}">
                  <a16:creationId xmlns:a16="http://schemas.microsoft.com/office/drawing/2014/main" id="{25EDBA14-CBE2-4978-9330-1CFA0B4F2125}"/>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29" name="矩形 128">
              <a:extLst>
                <a:ext uri="{FF2B5EF4-FFF2-40B4-BE49-F238E27FC236}">
                  <a16:creationId xmlns:a16="http://schemas.microsoft.com/office/drawing/2014/main" id="{FF624247-C3F2-4E55-A350-C1D22AB0A0CE}"/>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30" name="矩形 129">
              <a:extLst>
                <a:ext uri="{FF2B5EF4-FFF2-40B4-BE49-F238E27FC236}">
                  <a16:creationId xmlns:a16="http://schemas.microsoft.com/office/drawing/2014/main" id="{34531197-886D-44E3-ADF2-F2642C51487F}"/>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131" name="组合 130">
              <a:extLst>
                <a:ext uri="{FF2B5EF4-FFF2-40B4-BE49-F238E27FC236}">
                  <a16:creationId xmlns:a16="http://schemas.microsoft.com/office/drawing/2014/main" id="{E42F4E42-643D-497D-8E14-F6007251AEB9}"/>
                </a:ext>
              </a:extLst>
            </p:cNvPr>
            <p:cNvGrpSpPr/>
            <p:nvPr/>
          </p:nvGrpSpPr>
          <p:grpSpPr>
            <a:xfrm>
              <a:off x="5163286" y="4871305"/>
              <a:ext cx="555482" cy="635196"/>
              <a:chOff x="5227178" y="5218611"/>
              <a:chExt cx="555482" cy="635196"/>
            </a:xfrm>
          </p:grpSpPr>
          <p:sp>
            <p:nvSpPr>
              <p:cNvPr id="135" name="矩形 134">
                <a:extLst>
                  <a:ext uri="{FF2B5EF4-FFF2-40B4-BE49-F238E27FC236}">
                    <a16:creationId xmlns:a16="http://schemas.microsoft.com/office/drawing/2014/main" id="{1DC33DEC-DD0E-49FC-8733-4C70AA08E6BA}"/>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36" name="矩形 135">
                <a:extLst>
                  <a:ext uri="{FF2B5EF4-FFF2-40B4-BE49-F238E27FC236}">
                    <a16:creationId xmlns:a16="http://schemas.microsoft.com/office/drawing/2014/main" id="{7E90184A-AA57-400D-A7A7-B88D5759DDE9}"/>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37" name="矩形 136">
                <a:extLst>
                  <a:ext uri="{FF2B5EF4-FFF2-40B4-BE49-F238E27FC236}">
                    <a16:creationId xmlns:a16="http://schemas.microsoft.com/office/drawing/2014/main" id="{6BB5E87D-5712-402F-B54C-C1CE176D51D4}"/>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38" name="矩形 137">
                <a:extLst>
                  <a:ext uri="{FF2B5EF4-FFF2-40B4-BE49-F238E27FC236}">
                    <a16:creationId xmlns:a16="http://schemas.microsoft.com/office/drawing/2014/main" id="{82F37A00-7404-4955-AECF-B1B88BF5A1B8}"/>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132" name="直接连接符 131">
              <a:extLst>
                <a:ext uri="{FF2B5EF4-FFF2-40B4-BE49-F238E27FC236}">
                  <a16:creationId xmlns:a16="http://schemas.microsoft.com/office/drawing/2014/main" id="{F20B5949-1F32-493C-A800-69F39C200BC4}"/>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AFA10C2C-E951-47CF-B2B3-CF313279ABE9}"/>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6236D88-61F6-4822-A720-E561D3A0FB23}"/>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57D433A9-E2D9-499B-81AB-FCABB4BEB74A}"/>
              </a:ext>
            </a:extLst>
          </p:cNvPr>
          <p:cNvGrpSpPr/>
          <p:nvPr/>
        </p:nvGrpSpPr>
        <p:grpSpPr>
          <a:xfrm>
            <a:off x="5647977" y="2420881"/>
            <a:ext cx="825065" cy="934320"/>
            <a:chOff x="5163286" y="4572181"/>
            <a:chExt cx="825065" cy="934320"/>
          </a:xfrm>
        </p:grpSpPr>
        <p:sp>
          <p:nvSpPr>
            <p:cNvPr id="115" name="矩形 114">
              <a:extLst>
                <a:ext uri="{FF2B5EF4-FFF2-40B4-BE49-F238E27FC236}">
                  <a16:creationId xmlns:a16="http://schemas.microsoft.com/office/drawing/2014/main" id="{2049E5C9-D592-4549-8F33-89AB96FD336B}"/>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16" name="矩形 115">
              <a:extLst>
                <a:ext uri="{FF2B5EF4-FFF2-40B4-BE49-F238E27FC236}">
                  <a16:creationId xmlns:a16="http://schemas.microsoft.com/office/drawing/2014/main" id="{3AD720BD-4B9A-4279-9F73-03942D70AE4D}"/>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17" name="矩形 116">
              <a:extLst>
                <a:ext uri="{FF2B5EF4-FFF2-40B4-BE49-F238E27FC236}">
                  <a16:creationId xmlns:a16="http://schemas.microsoft.com/office/drawing/2014/main" id="{1A5F4A0F-3E1A-438A-8058-904B2DF1FD97}"/>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18" name="矩形 117">
              <a:extLst>
                <a:ext uri="{FF2B5EF4-FFF2-40B4-BE49-F238E27FC236}">
                  <a16:creationId xmlns:a16="http://schemas.microsoft.com/office/drawing/2014/main" id="{6689CBF8-CA87-4882-971E-EFD835A394AF}"/>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119" name="组合 118">
              <a:extLst>
                <a:ext uri="{FF2B5EF4-FFF2-40B4-BE49-F238E27FC236}">
                  <a16:creationId xmlns:a16="http://schemas.microsoft.com/office/drawing/2014/main" id="{34ABE1BA-493E-4DF7-8975-EEDA24C26CEE}"/>
                </a:ext>
              </a:extLst>
            </p:cNvPr>
            <p:cNvGrpSpPr/>
            <p:nvPr/>
          </p:nvGrpSpPr>
          <p:grpSpPr>
            <a:xfrm>
              <a:off x="5163286" y="4871305"/>
              <a:ext cx="555482" cy="635196"/>
              <a:chOff x="5227178" y="5218611"/>
              <a:chExt cx="555482" cy="635196"/>
            </a:xfrm>
          </p:grpSpPr>
          <p:sp>
            <p:nvSpPr>
              <p:cNvPr id="123" name="矩形 122">
                <a:extLst>
                  <a:ext uri="{FF2B5EF4-FFF2-40B4-BE49-F238E27FC236}">
                    <a16:creationId xmlns:a16="http://schemas.microsoft.com/office/drawing/2014/main" id="{85F380EB-5AE9-41AC-8FF8-2B34AE18C58D}"/>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24" name="矩形 123">
                <a:extLst>
                  <a:ext uri="{FF2B5EF4-FFF2-40B4-BE49-F238E27FC236}">
                    <a16:creationId xmlns:a16="http://schemas.microsoft.com/office/drawing/2014/main" id="{C0227A69-370F-42F0-B734-B4D16B787FE2}"/>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25" name="矩形 124">
                <a:extLst>
                  <a:ext uri="{FF2B5EF4-FFF2-40B4-BE49-F238E27FC236}">
                    <a16:creationId xmlns:a16="http://schemas.microsoft.com/office/drawing/2014/main" id="{B056B35C-7A8E-4808-94AF-1484A1A245D5}"/>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26" name="矩形 125">
                <a:extLst>
                  <a:ext uri="{FF2B5EF4-FFF2-40B4-BE49-F238E27FC236}">
                    <a16:creationId xmlns:a16="http://schemas.microsoft.com/office/drawing/2014/main" id="{DC93CAD4-BED4-40E1-B7E0-295E5F9F5E0C}"/>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120" name="直接连接符 119">
              <a:extLst>
                <a:ext uri="{FF2B5EF4-FFF2-40B4-BE49-F238E27FC236}">
                  <a16:creationId xmlns:a16="http://schemas.microsoft.com/office/drawing/2014/main" id="{DC5B5E77-2159-4639-918F-32484B472B25}"/>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F4F17943-79A9-4E05-B83D-3BE9D43580B9}"/>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4BD1C5BA-55F1-491B-AC7F-C1AB7FA60250}"/>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368421DC-DC77-4E72-89F5-F11BFD30B7BD}"/>
              </a:ext>
            </a:extLst>
          </p:cNvPr>
          <p:cNvGrpSpPr/>
          <p:nvPr/>
        </p:nvGrpSpPr>
        <p:grpSpPr>
          <a:xfrm>
            <a:off x="6574373" y="2396499"/>
            <a:ext cx="825065" cy="934320"/>
            <a:chOff x="5163286" y="4572181"/>
            <a:chExt cx="825065" cy="934320"/>
          </a:xfrm>
        </p:grpSpPr>
        <p:sp>
          <p:nvSpPr>
            <p:cNvPr id="103" name="矩形 102">
              <a:extLst>
                <a:ext uri="{FF2B5EF4-FFF2-40B4-BE49-F238E27FC236}">
                  <a16:creationId xmlns:a16="http://schemas.microsoft.com/office/drawing/2014/main" id="{F84893C5-F87C-40B6-AEEA-0FBC2170D6EC}"/>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04" name="矩形 103">
              <a:extLst>
                <a:ext uri="{FF2B5EF4-FFF2-40B4-BE49-F238E27FC236}">
                  <a16:creationId xmlns:a16="http://schemas.microsoft.com/office/drawing/2014/main" id="{25F824E5-3099-4360-BF58-64177E6E3D60}"/>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05" name="矩形 104">
              <a:extLst>
                <a:ext uri="{FF2B5EF4-FFF2-40B4-BE49-F238E27FC236}">
                  <a16:creationId xmlns:a16="http://schemas.microsoft.com/office/drawing/2014/main" id="{301B63D4-1231-4226-86E9-E062A29A5BA6}"/>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06" name="矩形 105">
              <a:extLst>
                <a:ext uri="{FF2B5EF4-FFF2-40B4-BE49-F238E27FC236}">
                  <a16:creationId xmlns:a16="http://schemas.microsoft.com/office/drawing/2014/main" id="{B24523A9-0569-4F6F-8383-AAEF31EDE96A}"/>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107" name="组合 106">
              <a:extLst>
                <a:ext uri="{FF2B5EF4-FFF2-40B4-BE49-F238E27FC236}">
                  <a16:creationId xmlns:a16="http://schemas.microsoft.com/office/drawing/2014/main" id="{D15902FD-79FC-41FA-866C-370A7AB69E8D}"/>
                </a:ext>
              </a:extLst>
            </p:cNvPr>
            <p:cNvGrpSpPr/>
            <p:nvPr/>
          </p:nvGrpSpPr>
          <p:grpSpPr>
            <a:xfrm>
              <a:off x="5163286" y="4871305"/>
              <a:ext cx="555482" cy="635196"/>
              <a:chOff x="5227178" y="5218611"/>
              <a:chExt cx="555482" cy="635196"/>
            </a:xfrm>
          </p:grpSpPr>
          <p:sp>
            <p:nvSpPr>
              <p:cNvPr id="111" name="矩形 110">
                <a:extLst>
                  <a:ext uri="{FF2B5EF4-FFF2-40B4-BE49-F238E27FC236}">
                    <a16:creationId xmlns:a16="http://schemas.microsoft.com/office/drawing/2014/main" id="{A774C699-54D2-4B36-B071-484479D1B73D}"/>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12" name="矩形 111">
                <a:extLst>
                  <a:ext uri="{FF2B5EF4-FFF2-40B4-BE49-F238E27FC236}">
                    <a16:creationId xmlns:a16="http://schemas.microsoft.com/office/drawing/2014/main" id="{D4DB35E4-763A-4F9B-A6F5-C10083968E41}"/>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13" name="矩形 112">
                <a:extLst>
                  <a:ext uri="{FF2B5EF4-FFF2-40B4-BE49-F238E27FC236}">
                    <a16:creationId xmlns:a16="http://schemas.microsoft.com/office/drawing/2014/main" id="{CA0F031D-605A-45AB-83C9-357DDC7BC337}"/>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14" name="矩形 113">
                <a:extLst>
                  <a:ext uri="{FF2B5EF4-FFF2-40B4-BE49-F238E27FC236}">
                    <a16:creationId xmlns:a16="http://schemas.microsoft.com/office/drawing/2014/main" id="{1CE8933A-14C6-4AD2-A6B0-D5E9D2AC42A1}"/>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108" name="直接连接符 107">
              <a:extLst>
                <a:ext uri="{FF2B5EF4-FFF2-40B4-BE49-F238E27FC236}">
                  <a16:creationId xmlns:a16="http://schemas.microsoft.com/office/drawing/2014/main" id="{4F2F4D20-39CA-4EBE-9FB7-08FDF5EBD072}"/>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86EBCE44-E8C6-4819-975A-A3CAF99CFF54}"/>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35FE007C-0BA1-4E30-BCB2-31ECB3890279}"/>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1B5F5461-3F7B-4E79-A4A3-5C558739DCE9}"/>
              </a:ext>
            </a:extLst>
          </p:cNvPr>
          <p:cNvGrpSpPr/>
          <p:nvPr/>
        </p:nvGrpSpPr>
        <p:grpSpPr>
          <a:xfrm>
            <a:off x="7999817" y="2421376"/>
            <a:ext cx="825065" cy="934320"/>
            <a:chOff x="5163286" y="4572181"/>
            <a:chExt cx="825065" cy="934320"/>
          </a:xfrm>
        </p:grpSpPr>
        <p:sp>
          <p:nvSpPr>
            <p:cNvPr id="91" name="矩形 90">
              <a:extLst>
                <a:ext uri="{FF2B5EF4-FFF2-40B4-BE49-F238E27FC236}">
                  <a16:creationId xmlns:a16="http://schemas.microsoft.com/office/drawing/2014/main" id="{CA140864-CC51-4261-9472-37E047D4B048}"/>
                </a:ext>
              </a:extLst>
            </p:cNvPr>
            <p:cNvSpPr/>
            <p:nvPr/>
          </p:nvSpPr>
          <p:spPr>
            <a:xfrm flipH="1">
              <a:off x="5594260" y="457218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92" name="矩形 91">
              <a:extLst>
                <a:ext uri="{FF2B5EF4-FFF2-40B4-BE49-F238E27FC236}">
                  <a16:creationId xmlns:a16="http://schemas.microsoft.com/office/drawing/2014/main" id="{A0A1FC3A-FCAC-4C75-B8CA-3BE66C9CC152}"/>
                </a:ext>
              </a:extLst>
            </p:cNvPr>
            <p:cNvSpPr/>
            <p:nvPr/>
          </p:nvSpPr>
          <p:spPr>
            <a:xfrm flipH="1">
              <a:off x="5541700" y="461555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93" name="矩形 92">
              <a:extLst>
                <a:ext uri="{FF2B5EF4-FFF2-40B4-BE49-F238E27FC236}">
                  <a16:creationId xmlns:a16="http://schemas.microsoft.com/office/drawing/2014/main" id="{61164338-D769-4DA5-9124-648E3C961C3A}"/>
                </a:ext>
              </a:extLst>
            </p:cNvPr>
            <p:cNvSpPr/>
            <p:nvPr/>
          </p:nvSpPr>
          <p:spPr>
            <a:xfrm flipH="1">
              <a:off x="5497932" y="466244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94" name="矩形 93">
              <a:extLst>
                <a:ext uri="{FF2B5EF4-FFF2-40B4-BE49-F238E27FC236}">
                  <a16:creationId xmlns:a16="http://schemas.microsoft.com/office/drawing/2014/main" id="{3CB84337-810D-42BB-BD39-401326C9EE09}"/>
                </a:ext>
              </a:extLst>
            </p:cNvPr>
            <p:cNvSpPr/>
            <p:nvPr/>
          </p:nvSpPr>
          <p:spPr>
            <a:xfrm flipH="1">
              <a:off x="5432869" y="470636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nvGrpSpPr>
            <p:cNvPr id="95" name="组合 94">
              <a:extLst>
                <a:ext uri="{FF2B5EF4-FFF2-40B4-BE49-F238E27FC236}">
                  <a16:creationId xmlns:a16="http://schemas.microsoft.com/office/drawing/2014/main" id="{EE7A1C48-455E-4277-A29C-B5623CC6A664}"/>
                </a:ext>
              </a:extLst>
            </p:cNvPr>
            <p:cNvGrpSpPr/>
            <p:nvPr/>
          </p:nvGrpSpPr>
          <p:grpSpPr>
            <a:xfrm>
              <a:off x="5163286" y="4871305"/>
              <a:ext cx="555482" cy="635196"/>
              <a:chOff x="5227178" y="5218611"/>
              <a:chExt cx="555482" cy="635196"/>
            </a:xfrm>
          </p:grpSpPr>
          <p:sp>
            <p:nvSpPr>
              <p:cNvPr id="99" name="矩形 98">
                <a:extLst>
                  <a:ext uri="{FF2B5EF4-FFF2-40B4-BE49-F238E27FC236}">
                    <a16:creationId xmlns:a16="http://schemas.microsoft.com/office/drawing/2014/main" id="{3529EB8A-1DE0-4D0D-B54D-84462A68D2A1}"/>
                  </a:ext>
                </a:extLst>
              </p:cNvPr>
              <p:cNvSpPr/>
              <p:nvPr/>
            </p:nvSpPr>
            <p:spPr>
              <a:xfrm flipH="1">
                <a:off x="5388569" y="5218611"/>
                <a:ext cx="394091" cy="50419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00" name="矩形 99">
                <a:extLst>
                  <a:ext uri="{FF2B5EF4-FFF2-40B4-BE49-F238E27FC236}">
                    <a16:creationId xmlns:a16="http://schemas.microsoft.com/office/drawing/2014/main" id="{9D916830-CF86-4AFE-8B42-57D4502F5332}"/>
                  </a:ext>
                </a:extLst>
              </p:cNvPr>
              <p:cNvSpPr/>
              <p:nvPr/>
            </p:nvSpPr>
            <p:spPr>
              <a:xfrm flipH="1">
                <a:off x="5336009" y="5261987"/>
                <a:ext cx="394091" cy="537210"/>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charset="-122"/>
                  <a:ea typeface="楷体" panose="02010609060101010101" charset="-122"/>
                  <a:cs typeface="+mn-cs"/>
                </a:endParaRPr>
              </a:p>
            </p:txBody>
          </p:sp>
          <p:sp>
            <p:nvSpPr>
              <p:cNvPr id="101" name="矩形 100">
                <a:extLst>
                  <a:ext uri="{FF2B5EF4-FFF2-40B4-BE49-F238E27FC236}">
                    <a16:creationId xmlns:a16="http://schemas.microsoft.com/office/drawing/2014/main" id="{D4C217E5-198E-45DF-AAD0-8EA8C9C6D548}"/>
                  </a:ext>
                </a:extLst>
              </p:cNvPr>
              <p:cNvSpPr/>
              <p:nvPr/>
            </p:nvSpPr>
            <p:spPr>
              <a:xfrm flipH="1">
                <a:off x="5292241" y="5308879"/>
                <a:ext cx="391650" cy="533694"/>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sp>
            <p:nvSpPr>
              <p:cNvPr id="102" name="矩形 101">
                <a:extLst>
                  <a:ext uri="{FF2B5EF4-FFF2-40B4-BE49-F238E27FC236}">
                    <a16:creationId xmlns:a16="http://schemas.microsoft.com/office/drawing/2014/main" id="{87204885-5200-4B87-9275-7C8AA70F5ACD}"/>
                  </a:ext>
                </a:extLst>
              </p:cNvPr>
              <p:cNvSpPr/>
              <p:nvPr/>
            </p:nvSpPr>
            <p:spPr>
              <a:xfrm flipH="1">
                <a:off x="5227178" y="5352792"/>
                <a:ext cx="410735" cy="501015"/>
              </a:xfrm>
              <a:prstGeom prst="rect">
                <a:avLst/>
              </a:prstGeom>
              <a:gradFill>
                <a:gsLst>
                  <a:gs pos="0">
                    <a:schemeClr val="accent2">
                      <a:lumMod val="20000"/>
                      <a:lumOff val="80000"/>
                      <a:alpha val="50000"/>
                    </a:schemeClr>
                  </a:gs>
                  <a:gs pos="100000">
                    <a:schemeClr val="accent2">
                      <a:alpha val="50000"/>
                    </a:schemeClr>
                  </a:gs>
                </a:gsLst>
                <a:lin ang="5400000" scaled="1"/>
              </a:gradFill>
              <a:ln w="15875">
                <a:solidFill>
                  <a:schemeClr val="accent2">
                    <a:lumMod val="60000"/>
                    <a:lumOff val="40000"/>
                  </a:schemeClr>
                </a:solidFill>
              </a:ln>
              <a:effectLst>
                <a:glow>
                  <a:schemeClr val="accent1">
                    <a:alpha val="46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charset="-122"/>
                  <a:ea typeface="楷体" panose="02010609060101010101" charset="-122"/>
                  <a:cs typeface="+mn-cs"/>
                </a:endParaRPr>
              </a:p>
            </p:txBody>
          </p:sp>
        </p:grpSp>
        <p:cxnSp>
          <p:nvCxnSpPr>
            <p:cNvPr id="96" name="直接连接符 95">
              <a:extLst>
                <a:ext uri="{FF2B5EF4-FFF2-40B4-BE49-F238E27FC236}">
                  <a16:creationId xmlns:a16="http://schemas.microsoft.com/office/drawing/2014/main" id="{830E19EF-6494-458B-9664-F39AF5465180}"/>
                </a:ext>
              </a:extLst>
            </p:cNvPr>
            <p:cNvCxnSpPr>
              <a:cxnSpLocks/>
            </p:cNvCxnSpPr>
            <p:nvPr/>
          </p:nvCxnSpPr>
          <p:spPr>
            <a:xfrm flipH="1">
              <a:off x="5693757" y="4771646"/>
              <a:ext cx="97548" cy="11251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7CFA3CD7-2E9C-46AA-87B0-01414A9F21AF}"/>
                </a:ext>
              </a:extLst>
            </p:cNvPr>
            <p:cNvCxnSpPr>
              <a:cxnSpLocks/>
            </p:cNvCxnSpPr>
            <p:nvPr/>
          </p:nvCxnSpPr>
          <p:spPr>
            <a:xfrm flipH="1">
              <a:off x="5709976" y="5202242"/>
              <a:ext cx="100183" cy="1556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45A13689-FE36-46FD-801D-F8081B7DB6AE}"/>
                </a:ext>
              </a:extLst>
            </p:cNvPr>
            <p:cNvCxnSpPr>
              <a:cxnSpLocks/>
            </p:cNvCxnSpPr>
            <p:nvPr/>
          </p:nvCxnSpPr>
          <p:spPr>
            <a:xfrm flipH="1">
              <a:off x="5315127" y="4743641"/>
              <a:ext cx="117742" cy="1235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 name="箭头: 右 9">
            <a:extLst>
              <a:ext uri="{FF2B5EF4-FFF2-40B4-BE49-F238E27FC236}">
                <a16:creationId xmlns:a16="http://schemas.microsoft.com/office/drawing/2014/main" id="{3C3B0483-0832-43EA-BD3D-2AA9B16906A7}"/>
              </a:ext>
            </a:extLst>
          </p:cNvPr>
          <p:cNvSpPr/>
          <p:nvPr/>
        </p:nvSpPr>
        <p:spPr>
          <a:xfrm>
            <a:off x="5400839" y="2841093"/>
            <a:ext cx="258591" cy="122195"/>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箭头: 右 10">
            <a:extLst>
              <a:ext uri="{FF2B5EF4-FFF2-40B4-BE49-F238E27FC236}">
                <a16:creationId xmlns:a16="http://schemas.microsoft.com/office/drawing/2014/main" id="{D7FEF041-4218-48AE-990E-855CB754B384}"/>
              </a:ext>
            </a:extLst>
          </p:cNvPr>
          <p:cNvSpPr/>
          <p:nvPr/>
        </p:nvSpPr>
        <p:spPr>
          <a:xfrm>
            <a:off x="6277974" y="2832113"/>
            <a:ext cx="282961" cy="137057"/>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箭头: 右 11">
            <a:extLst>
              <a:ext uri="{FF2B5EF4-FFF2-40B4-BE49-F238E27FC236}">
                <a16:creationId xmlns:a16="http://schemas.microsoft.com/office/drawing/2014/main" id="{A21DE21E-9A4F-4D02-A667-D948AF19E877}"/>
              </a:ext>
            </a:extLst>
          </p:cNvPr>
          <p:cNvSpPr/>
          <p:nvPr/>
        </p:nvSpPr>
        <p:spPr>
          <a:xfrm>
            <a:off x="7219009" y="2824818"/>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a:extLst>
              <a:ext uri="{FF2B5EF4-FFF2-40B4-BE49-F238E27FC236}">
                <a16:creationId xmlns:a16="http://schemas.microsoft.com/office/drawing/2014/main" id="{F2BF4742-ACB4-4FBF-9457-0BF6295B0F91}"/>
              </a:ext>
            </a:extLst>
          </p:cNvPr>
          <p:cNvSpPr/>
          <p:nvPr/>
        </p:nvSpPr>
        <p:spPr>
          <a:xfrm>
            <a:off x="7851810" y="3882226"/>
            <a:ext cx="1670434" cy="37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 动态跨步</a:t>
            </a:r>
            <a:endParaRPr kumimoji="0" lang="en-US" altLang="zh-CN"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5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 多点退出</a:t>
            </a:r>
            <a:endPar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箭头: 右 13">
            <a:extLst>
              <a:ext uri="{FF2B5EF4-FFF2-40B4-BE49-F238E27FC236}">
                <a16:creationId xmlns:a16="http://schemas.microsoft.com/office/drawing/2014/main" id="{A73C01AA-2BB6-4CCB-89F4-668A24B7963C}"/>
              </a:ext>
            </a:extLst>
          </p:cNvPr>
          <p:cNvSpPr/>
          <p:nvPr/>
        </p:nvSpPr>
        <p:spPr>
          <a:xfrm>
            <a:off x="8748931" y="2834494"/>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15" name="组合 14">
            <a:extLst>
              <a:ext uri="{FF2B5EF4-FFF2-40B4-BE49-F238E27FC236}">
                <a16:creationId xmlns:a16="http://schemas.microsoft.com/office/drawing/2014/main" id="{06BF67C3-DF70-4135-86F2-D6D7D9429185}"/>
              </a:ext>
            </a:extLst>
          </p:cNvPr>
          <p:cNvGrpSpPr/>
          <p:nvPr/>
        </p:nvGrpSpPr>
        <p:grpSpPr>
          <a:xfrm>
            <a:off x="9682816" y="2661287"/>
            <a:ext cx="631756" cy="518115"/>
            <a:chOff x="5193010" y="5050283"/>
            <a:chExt cx="631756" cy="518115"/>
          </a:xfrm>
        </p:grpSpPr>
        <p:grpSp>
          <p:nvGrpSpPr>
            <p:cNvPr id="78" name="组合 77">
              <a:extLst>
                <a:ext uri="{FF2B5EF4-FFF2-40B4-BE49-F238E27FC236}">
                  <a16:creationId xmlns:a16="http://schemas.microsoft.com/office/drawing/2014/main" id="{0D5BCF7F-A1A9-4AD0-B1BF-296F4BE557F1}"/>
                </a:ext>
              </a:extLst>
            </p:cNvPr>
            <p:cNvGrpSpPr/>
            <p:nvPr/>
          </p:nvGrpSpPr>
          <p:grpSpPr>
            <a:xfrm>
              <a:off x="5193010" y="5050283"/>
              <a:ext cx="631756" cy="518115"/>
              <a:chOff x="1170576" y="5465869"/>
              <a:chExt cx="631756" cy="518115"/>
            </a:xfrm>
          </p:grpSpPr>
          <p:grpSp>
            <p:nvGrpSpPr>
              <p:cNvPr id="80" name="组合 79">
                <a:extLst>
                  <a:ext uri="{FF2B5EF4-FFF2-40B4-BE49-F238E27FC236}">
                    <a16:creationId xmlns:a16="http://schemas.microsoft.com/office/drawing/2014/main" id="{C5088999-D3F0-423C-B62E-A6AADFCA1B10}"/>
                  </a:ext>
                </a:extLst>
              </p:cNvPr>
              <p:cNvGrpSpPr/>
              <p:nvPr/>
            </p:nvGrpSpPr>
            <p:grpSpPr>
              <a:xfrm>
                <a:off x="1170576" y="5465869"/>
                <a:ext cx="454572" cy="454968"/>
                <a:chOff x="703445" y="3874880"/>
                <a:chExt cx="970328" cy="971173"/>
              </a:xfrm>
            </p:grpSpPr>
            <p:sp>
              <p:nvSpPr>
                <p:cNvPr id="82" name="矩形 81">
                  <a:extLst>
                    <a:ext uri="{FF2B5EF4-FFF2-40B4-BE49-F238E27FC236}">
                      <a16:creationId xmlns:a16="http://schemas.microsoft.com/office/drawing/2014/main" id="{BE5A3583-0B4B-4227-A6A3-63C5A7650191}"/>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3" name="矩形 82">
                  <a:extLst>
                    <a:ext uri="{FF2B5EF4-FFF2-40B4-BE49-F238E27FC236}">
                      <a16:creationId xmlns:a16="http://schemas.microsoft.com/office/drawing/2014/main" id="{FB8AFADA-BF2B-4FEA-A154-56235E9BB511}"/>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4" name="矩形 83">
                  <a:extLst>
                    <a:ext uri="{FF2B5EF4-FFF2-40B4-BE49-F238E27FC236}">
                      <a16:creationId xmlns:a16="http://schemas.microsoft.com/office/drawing/2014/main" id="{71D4ECA5-1603-45C8-885E-2521DF4964EF}"/>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5" name="矩形 84">
                  <a:extLst>
                    <a:ext uri="{FF2B5EF4-FFF2-40B4-BE49-F238E27FC236}">
                      <a16:creationId xmlns:a16="http://schemas.microsoft.com/office/drawing/2014/main" id="{4A7A82AD-32DF-46E4-9EEB-672D118CB4DE}"/>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6" name="矩形 85">
                  <a:extLst>
                    <a:ext uri="{FF2B5EF4-FFF2-40B4-BE49-F238E27FC236}">
                      <a16:creationId xmlns:a16="http://schemas.microsoft.com/office/drawing/2014/main" id="{FB6D2A4C-5FFE-4FDC-86E2-937D43290E2A}"/>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矩形 86">
                  <a:extLst>
                    <a:ext uri="{FF2B5EF4-FFF2-40B4-BE49-F238E27FC236}">
                      <a16:creationId xmlns:a16="http://schemas.microsoft.com/office/drawing/2014/main" id="{551870D5-5EB2-4045-84A7-60A8F4DF3D36}"/>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8" name="矩形 87">
                  <a:extLst>
                    <a:ext uri="{FF2B5EF4-FFF2-40B4-BE49-F238E27FC236}">
                      <a16:creationId xmlns:a16="http://schemas.microsoft.com/office/drawing/2014/main" id="{A20E49A5-8E02-4D79-810D-AA70A05EE3ED}"/>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9" name="矩形 88">
                  <a:extLst>
                    <a:ext uri="{FF2B5EF4-FFF2-40B4-BE49-F238E27FC236}">
                      <a16:creationId xmlns:a16="http://schemas.microsoft.com/office/drawing/2014/main" id="{25088106-E0A8-45C9-B0A3-74D344147934}"/>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0" name="矩形 89">
                  <a:extLst>
                    <a:ext uri="{FF2B5EF4-FFF2-40B4-BE49-F238E27FC236}">
                      <a16:creationId xmlns:a16="http://schemas.microsoft.com/office/drawing/2014/main" id="{2ECC0E29-1E3B-4036-B1D8-A8A28F29E06C}"/>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81" name="文本框 80">
                <a:extLst>
                  <a:ext uri="{FF2B5EF4-FFF2-40B4-BE49-F238E27FC236}">
                    <a16:creationId xmlns:a16="http://schemas.microsoft.com/office/drawing/2014/main" id="{F1C53AC8-39E8-46EA-8B34-698B920B2ABD}"/>
                  </a:ext>
                </a:extLst>
              </p:cNvPr>
              <p:cNvSpPr txBox="1"/>
              <p:nvPr/>
            </p:nvSpPr>
            <p:spPr>
              <a:xfrm>
                <a:off x="1174662" y="5568486"/>
                <a:ext cx="627670"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79" name="椭圆 78">
              <a:extLst>
                <a:ext uri="{FF2B5EF4-FFF2-40B4-BE49-F238E27FC236}">
                  <a16:creationId xmlns:a16="http://schemas.microsoft.com/office/drawing/2014/main" id="{B09C39DE-F70A-4072-8245-C13968B56673}"/>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6" name="矩形 15">
            <a:extLst>
              <a:ext uri="{FF2B5EF4-FFF2-40B4-BE49-F238E27FC236}">
                <a16:creationId xmlns:a16="http://schemas.microsoft.com/office/drawing/2014/main" id="{CC15DD7D-CF5C-486F-B9E0-33C54148A750}"/>
              </a:ext>
            </a:extLst>
          </p:cNvPr>
          <p:cNvSpPr/>
          <p:nvPr/>
        </p:nvSpPr>
        <p:spPr>
          <a:xfrm>
            <a:off x="9539864" y="3099989"/>
            <a:ext cx="805407" cy="254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缺陷元件</a:t>
            </a:r>
          </a:p>
        </p:txBody>
      </p:sp>
      <p:cxnSp>
        <p:nvCxnSpPr>
          <p:cNvPr id="17" name="连接符: 曲线 16">
            <a:extLst>
              <a:ext uri="{FF2B5EF4-FFF2-40B4-BE49-F238E27FC236}">
                <a16:creationId xmlns:a16="http://schemas.microsoft.com/office/drawing/2014/main" id="{1A9387A1-30EC-4798-B585-04C7A934B927}"/>
              </a:ext>
            </a:extLst>
          </p:cNvPr>
          <p:cNvCxnSpPr>
            <a:cxnSpLocks/>
            <a:stCxn id="10" idx="2"/>
            <a:endCxn id="77" idx="0"/>
          </p:cNvCxnSpPr>
          <p:nvPr/>
        </p:nvCxnSpPr>
        <p:spPr>
          <a:xfrm rot="16200000" flipH="1">
            <a:off x="5299332" y="3200461"/>
            <a:ext cx="823514" cy="349168"/>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D3A9E01C-ED1B-409E-A318-23527F3AE2E1}"/>
              </a:ext>
            </a:extLst>
          </p:cNvPr>
          <p:cNvCxnSpPr>
            <a:cxnSpLocks/>
            <a:stCxn id="11" idx="2"/>
            <a:endCxn id="51" idx="0"/>
          </p:cNvCxnSpPr>
          <p:nvPr/>
        </p:nvCxnSpPr>
        <p:spPr>
          <a:xfrm rot="16200000" flipH="1">
            <a:off x="6194133" y="3198097"/>
            <a:ext cx="817632" cy="359778"/>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5C895CC2-BC81-4234-B51D-2F41D1AC73F0}"/>
              </a:ext>
            </a:extLst>
          </p:cNvPr>
          <p:cNvCxnSpPr>
            <a:cxnSpLocks/>
            <a:stCxn id="12" idx="2"/>
            <a:endCxn id="64" idx="0"/>
          </p:cNvCxnSpPr>
          <p:nvPr/>
        </p:nvCxnSpPr>
        <p:spPr>
          <a:xfrm rot="16200000" flipH="1">
            <a:off x="7180288" y="3178662"/>
            <a:ext cx="787083" cy="429196"/>
          </a:xfrm>
          <a:prstGeom prst="curved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A3A4320D-46BF-45C3-8BD1-E308DC0AFE2E}"/>
              </a:ext>
            </a:extLst>
          </p:cNvPr>
          <p:cNvCxnSpPr>
            <a:cxnSpLocks/>
            <a:stCxn id="10" idx="0"/>
            <a:endCxn id="12" idx="0"/>
          </p:cNvCxnSpPr>
          <p:nvPr/>
        </p:nvCxnSpPr>
        <p:spPr>
          <a:xfrm rot="5400000" flipH="1" flipV="1">
            <a:off x="6439731" y="1921593"/>
            <a:ext cx="16275" cy="1822726"/>
          </a:xfrm>
          <a:prstGeom prst="curvedConnector3">
            <a:avLst>
              <a:gd name="adj1" fmla="val 3531877"/>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BDA95B48-F8E9-423D-A972-328D2F23BC40}"/>
              </a:ext>
            </a:extLst>
          </p:cNvPr>
          <p:cNvGrpSpPr/>
          <p:nvPr/>
        </p:nvGrpSpPr>
        <p:grpSpPr>
          <a:xfrm>
            <a:off x="5658077" y="3765513"/>
            <a:ext cx="617919" cy="479798"/>
            <a:chOff x="5193010" y="5050283"/>
            <a:chExt cx="631756" cy="765713"/>
          </a:xfrm>
        </p:grpSpPr>
        <p:grpSp>
          <p:nvGrpSpPr>
            <p:cNvPr id="65" name="组合 64">
              <a:extLst>
                <a:ext uri="{FF2B5EF4-FFF2-40B4-BE49-F238E27FC236}">
                  <a16:creationId xmlns:a16="http://schemas.microsoft.com/office/drawing/2014/main" id="{B4B4D945-9147-4316-82DE-CB141EF7667F}"/>
                </a:ext>
              </a:extLst>
            </p:cNvPr>
            <p:cNvGrpSpPr/>
            <p:nvPr/>
          </p:nvGrpSpPr>
          <p:grpSpPr>
            <a:xfrm>
              <a:off x="5193010" y="5050283"/>
              <a:ext cx="631756" cy="765713"/>
              <a:chOff x="1170576" y="5465869"/>
              <a:chExt cx="631756" cy="765713"/>
            </a:xfrm>
          </p:grpSpPr>
          <p:grpSp>
            <p:nvGrpSpPr>
              <p:cNvPr id="67" name="组合 66">
                <a:extLst>
                  <a:ext uri="{FF2B5EF4-FFF2-40B4-BE49-F238E27FC236}">
                    <a16:creationId xmlns:a16="http://schemas.microsoft.com/office/drawing/2014/main" id="{1E1DC21D-80D2-449A-96E1-44C195AFD34A}"/>
                  </a:ext>
                </a:extLst>
              </p:cNvPr>
              <p:cNvGrpSpPr/>
              <p:nvPr/>
            </p:nvGrpSpPr>
            <p:grpSpPr>
              <a:xfrm>
                <a:off x="1170576" y="5465869"/>
                <a:ext cx="454572" cy="454968"/>
                <a:chOff x="703445" y="3874880"/>
                <a:chExt cx="970328" cy="971173"/>
              </a:xfrm>
            </p:grpSpPr>
            <p:sp>
              <p:nvSpPr>
                <p:cNvPr id="69" name="矩形 68">
                  <a:extLst>
                    <a:ext uri="{FF2B5EF4-FFF2-40B4-BE49-F238E27FC236}">
                      <a16:creationId xmlns:a16="http://schemas.microsoft.com/office/drawing/2014/main" id="{D019441D-5582-42DC-BEE4-1033790C654D}"/>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0" name="矩形 69">
                  <a:extLst>
                    <a:ext uri="{FF2B5EF4-FFF2-40B4-BE49-F238E27FC236}">
                      <a16:creationId xmlns:a16="http://schemas.microsoft.com/office/drawing/2014/main" id="{A614777D-2CCD-434A-8060-2D4C772918B4}"/>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1" name="矩形 70">
                  <a:extLst>
                    <a:ext uri="{FF2B5EF4-FFF2-40B4-BE49-F238E27FC236}">
                      <a16:creationId xmlns:a16="http://schemas.microsoft.com/office/drawing/2014/main" id="{7C329B93-209B-4764-BE3C-C82E11B13DD7}"/>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2" name="矩形 71">
                  <a:extLst>
                    <a:ext uri="{FF2B5EF4-FFF2-40B4-BE49-F238E27FC236}">
                      <a16:creationId xmlns:a16="http://schemas.microsoft.com/office/drawing/2014/main" id="{792562F5-4B10-42CB-A824-5A4FECEA2B3A}"/>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3" name="矩形 72">
                  <a:extLst>
                    <a:ext uri="{FF2B5EF4-FFF2-40B4-BE49-F238E27FC236}">
                      <a16:creationId xmlns:a16="http://schemas.microsoft.com/office/drawing/2014/main" id="{2BE8C7A0-8901-4D97-9C1A-13D9E11F5F29}"/>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4" name="矩形 73">
                  <a:extLst>
                    <a:ext uri="{FF2B5EF4-FFF2-40B4-BE49-F238E27FC236}">
                      <a16:creationId xmlns:a16="http://schemas.microsoft.com/office/drawing/2014/main" id="{04F13A45-034A-4655-A3FB-8F1CCF9B8EFE}"/>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矩形 74">
                  <a:extLst>
                    <a:ext uri="{FF2B5EF4-FFF2-40B4-BE49-F238E27FC236}">
                      <a16:creationId xmlns:a16="http://schemas.microsoft.com/office/drawing/2014/main" id="{C85C1671-C74D-421D-ABB4-A8AFC26AD6D5}"/>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6" name="矩形 75">
                  <a:extLst>
                    <a:ext uri="{FF2B5EF4-FFF2-40B4-BE49-F238E27FC236}">
                      <a16:creationId xmlns:a16="http://schemas.microsoft.com/office/drawing/2014/main" id="{498AD65E-F425-4B05-8CD5-E8DA885C96C8}"/>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7" name="矩形 76">
                  <a:extLst>
                    <a:ext uri="{FF2B5EF4-FFF2-40B4-BE49-F238E27FC236}">
                      <a16:creationId xmlns:a16="http://schemas.microsoft.com/office/drawing/2014/main" id="{3031F94F-42FA-4349-AA2B-ACAABB078EA0}"/>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68" name="文本框 67">
                <a:extLst>
                  <a:ext uri="{FF2B5EF4-FFF2-40B4-BE49-F238E27FC236}">
                    <a16:creationId xmlns:a16="http://schemas.microsoft.com/office/drawing/2014/main" id="{8A576090-DA85-4355-A987-22680A3ECCA0}"/>
                  </a:ext>
                </a:extLst>
              </p:cNvPr>
              <p:cNvSpPr txBox="1"/>
              <p:nvPr/>
            </p:nvSpPr>
            <p:spPr>
              <a:xfrm>
                <a:off x="1174663" y="5568486"/>
                <a:ext cx="627669" cy="663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66" name="椭圆 65">
              <a:extLst>
                <a:ext uri="{FF2B5EF4-FFF2-40B4-BE49-F238E27FC236}">
                  <a16:creationId xmlns:a16="http://schemas.microsoft.com/office/drawing/2014/main" id="{99CB28D7-B6A8-469A-8220-AB2A850C0317}"/>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2" name="矩形 21">
            <a:extLst>
              <a:ext uri="{FF2B5EF4-FFF2-40B4-BE49-F238E27FC236}">
                <a16:creationId xmlns:a16="http://schemas.microsoft.com/office/drawing/2014/main" id="{8239F51A-34DE-4860-BB02-8A8843CE44D7}"/>
              </a:ext>
            </a:extLst>
          </p:cNvPr>
          <p:cNvSpPr/>
          <p:nvPr/>
        </p:nvSpPr>
        <p:spPr>
          <a:xfrm>
            <a:off x="5537110" y="4102627"/>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缺陷元件</a:t>
            </a:r>
          </a:p>
        </p:txBody>
      </p:sp>
      <p:grpSp>
        <p:nvGrpSpPr>
          <p:cNvPr id="23" name="组合 22">
            <a:extLst>
              <a:ext uri="{FF2B5EF4-FFF2-40B4-BE49-F238E27FC236}">
                <a16:creationId xmlns:a16="http://schemas.microsoft.com/office/drawing/2014/main" id="{04429132-906F-45DC-BA0D-FC6EF966250D}"/>
              </a:ext>
            </a:extLst>
          </p:cNvPr>
          <p:cNvGrpSpPr/>
          <p:nvPr/>
        </p:nvGrpSpPr>
        <p:grpSpPr>
          <a:xfrm>
            <a:off x="7560831" y="3765513"/>
            <a:ext cx="617919" cy="479798"/>
            <a:chOff x="5193010" y="5050283"/>
            <a:chExt cx="631756" cy="765713"/>
          </a:xfrm>
        </p:grpSpPr>
        <p:grpSp>
          <p:nvGrpSpPr>
            <p:cNvPr id="52" name="组合 51">
              <a:extLst>
                <a:ext uri="{FF2B5EF4-FFF2-40B4-BE49-F238E27FC236}">
                  <a16:creationId xmlns:a16="http://schemas.microsoft.com/office/drawing/2014/main" id="{E01444F8-2B99-41FD-A400-35ACE9C7BFFA}"/>
                </a:ext>
              </a:extLst>
            </p:cNvPr>
            <p:cNvGrpSpPr/>
            <p:nvPr/>
          </p:nvGrpSpPr>
          <p:grpSpPr>
            <a:xfrm>
              <a:off x="5193010" y="5050283"/>
              <a:ext cx="631756" cy="765713"/>
              <a:chOff x="1170576" y="5465869"/>
              <a:chExt cx="631756" cy="765713"/>
            </a:xfrm>
          </p:grpSpPr>
          <p:grpSp>
            <p:nvGrpSpPr>
              <p:cNvPr id="54" name="组合 53">
                <a:extLst>
                  <a:ext uri="{FF2B5EF4-FFF2-40B4-BE49-F238E27FC236}">
                    <a16:creationId xmlns:a16="http://schemas.microsoft.com/office/drawing/2014/main" id="{1D394EA4-4AC3-48B6-829C-FF6992CCF6F5}"/>
                  </a:ext>
                </a:extLst>
              </p:cNvPr>
              <p:cNvGrpSpPr/>
              <p:nvPr/>
            </p:nvGrpSpPr>
            <p:grpSpPr>
              <a:xfrm>
                <a:off x="1170576" y="5465869"/>
                <a:ext cx="454572" cy="454968"/>
                <a:chOff x="703445" y="3874880"/>
                <a:chExt cx="970328" cy="971173"/>
              </a:xfrm>
            </p:grpSpPr>
            <p:sp>
              <p:nvSpPr>
                <p:cNvPr id="56" name="矩形 55">
                  <a:extLst>
                    <a:ext uri="{FF2B5EF4-FFF2-40B4-BE49-F238E27FC236}">
                      <a16:creationId xmlns:a16="http://schemas.microsoft.com/office/drawing/2014/main" id="{C928D6B0-DAD9-48B7-80BD-AB16EE26DA8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7" name="矩形 56">
                  <a:extLst>
                    <a:ext uri="{FF2B5EF4-FFF2-40B4-BE49-F238E27FC236}">
                      <a16:creationId xmlns:a16="http://schemas.microsoft.com/office/drawing/2014/main" id="{320EC24C-DFC0-406B-8D75-172708474EEB}"/>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8" name="矩形 57">
                  <a:extLst>
                    <a:ext uri="{FF2B5EF4-FFF2-40B4-BE49-F238E27FC236}">
                      <a16:creationId xmlns:a16="http://schemas.microsoft.com/office/drawing/2014/main" id="{64157F0B-C911-479E-9278-C9289B17C7A7}"/>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9" name="矩形 58">
                  <a:extLst>
                    <a:ext uri="{FF2B5EF4-FFF2-40B4-BE49-F238E27FC236}">
                      <a16:creationId xmlns:a16="http://schemas.microsoft.com/office/drawing/2014/main" id="{62CAA93C-1305-475A-8A34-DDD40633A6EE}"/>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0" name="矩形 59">
                  <a:extLst>
                    <a:ext uri="{FF2B5EF4-FFF2-40B4-BE49-F238E27FC236}">
                      <a16:creationId xmlns:a16="http://schemas.microsoft.com/office/drawing/2014/main" id="{408AFF53-681A-43B3-8234-1364E6631E00}"/>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1" name="矩形 60">
                  <a:extLst>
                    <a:ext uri="{FF2B5EF4-FFF2-40B4-BE49-F238E27FC236}">
                      <a16:creationId xmlns:a16="http://schemas.microsoft.com/office/drawing/2014/main" id="{3DF00A92-7702-444E-B11C-68C832C28EC4}"/>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2" name="矩形 61">
                  <a:extLst>
                    <a:ext uri="{FF2B5EF4-FFF2-40B4-BE49-F238E27FC236}">
                      <a16:creationId xmlns:a16="http://schemas.microsoft.com/office/drawing/2014/main" id="{B0360349-7355-4D05-AED2-E2A2DE071A9F}"/>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3" name="矩形 62">
                  <a:extLst>
                    <a:ext uri="{FF2B5EF4-FFF2-40B4-BE49-F238E27FC236}">
                      <a16:creationId xmlns:a16="http://schemas.microsoft.com/office/drawing/2014/main" id="{111B04D4-782E-497C-AD63-D1B110DF39DF}"/>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4" name="矩形 63">
                  <a:extLst>
                    <a:ext uri="{FF2B5EF4-FFF2-40B4-BE49-F238E27FC236}">
                      <a16:creationId xmlns:a16="http://schemas.microsoft.com/office/drawing/2014/main" id="{A71B95D8-B587-45A0-A963-E61C5C184374}"/>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55" name="文本框 54">
                <a:extLst>
                  <a:ext uri="{FF2B5EF4-FFF2-40B4-BE49-F238E27FC236}">
                    <a16:creationId xmlns:a16="http://schemas.microsoft.com/office/drawing/2014/main" id="{DCC9EFC2-D2FF-4CCF-BEDE-73F02D27F913}"/>
                  </a:ext>
                </a:extLst>
              </p:cNvPr>
              <p:cNvSpPr txBox="1"/>
              <p:nvPr/>
            </p:nvSpPr>
            <p:spPr>
              <a:xfrm>
                <a:off x="1174663" y="5568486"/>
                <a:ext cx="627669" cy="663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53" name="椭圆 52">
              <a:extLst>
                <a:ext uri="{FF2B5EF4-FFF2-40B4-BE49-F238E27FC236}">
                  <a16:creationId xmlns:a16="http://schemas.microsoft.com/office/drawing/2014/main" id="{50277E97-262A-4F4B-A5BC-8B5019C49D68}"/>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4" name="矩形 23">
            <a:extLst>
              <a:ext uri="{FF2B5EF4-FFF2-40B4-BE49-F238E27FC236}">
                <a16:creationId xmlns:a16="http://schemas.microsoft.com/office/drawing/2014/main" id="{9D7867E8-4ABD-459A-A9BB-DC13BD87ADB9}"/>
              </a:ext>
            </a:extLst>
          </p:cNvPr>
          <p:cNvSpPr/>
          <p:nvPr/>
        </p:nvSpPr>
        <p:spPr>
          <a:xfrm>
            <a:off x="7439922" y="4101983"/>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缺陷元件</a:t>
            </a:r>
          </a:p>
        </p:txBody>
      </p:sp>
      <p:grpSp>
        <p:nvGrpSpPr>
          <p:cNvPr id="25" name="组合 24">
            <a:extLst>
              <a:ext uri="{FF2B5EF4-FFF2-40B4-BE49-F238E27FC236}">
                <a16:creationId xmlns:a16="http://schemas.microsoft.com/office/drawing/2014/main" id="{18EAEE43-C095-4055-81BD-B41A70DE84EF}"/>
              </a:ext>
            </a:extLst>
          </p:cNvPr>
          <p:cNvGrpSpPr/>
          <p:nvPr/>
        </p:nvGrpSpPr>
        <p:grpSpPr>
          <a:xfrm>
            <a:off x="6555242" y="3765513"/>
            <a:ext cx="617919" cy="479798"/>
            <a:chOff x="5193010" y="5050283"/>
            <a:chExt cx="631756" cy="765713"/>
          </a:xfrm>
        </p:grpSpPr>
        <p:grpSp>
          <p:nvGrpSpPr>
            <p:cNvPr id="39" name="组合 38">
              <a:extLst>
                <a:ext uri="{FF2B5EF4-FFF2-40B4-BE49-F238E27FC236}">
                  <a16:creationId xmlns:a16="http://schemas.microsoft.com/office/drawing/2014/main" id="{248C4A71-285F-4134-A32A-DA6B8FAF5243}"/>
                </a:ext>
              </a:extLst>
            </p:cNvPr>
            <p:cNvGrpSpPr/>
            <p:nvPr/>
          </p:nvGrpSpPr>
          <p:grpSpPr>
            <a:xfrm>
              <a:off x="5193010" y="5050283"/>
              <a:ext cx="631756" cy="765713"/>
              <a:chOff x="1170576" y="5465869"/>
              <a:chExt cx="631756" cy="765713"/>
            </a:xfrm>
          </p:grpSpPr>
          <p:grpSp>
            <p:nvGrpSpPr>
              <p:cNvPr id="41" name="组合 40">
                <a:extLst>
                  <a:ext uri="{FF2B5EF4-FFF2-40B4-BE49-F238E27FC236}">
                    <a16:creationId xmlns:a16="http://schemas.microsoft.com/office/drawing/2014/main" id="{E4AC45FE-9F37-4B93-BC1B-5B2971F497BA}"/>
                  </a:ext>
                </a:extLst>
              </p:cNvPr>
              <p:cNvGrpSpPr/>
              <p:nvPr/>
            </p:nvGrpSpPr>
            <p:grpSpPr>
              <a:xfrm>
                <a:off x="1170576" y="5465869"/>
                <a:ext cx="454572" cy="454968"/>
                <a:chOff x="703445" y="3874880"/>
                <a:chExt cx="970328" cy="971173"/>
              </a:xfrm>
            </p:grpSpPr>
            <p:sp>
              <p:nvSpPr>
                <p:cNvPr id="43" name="矩形 42">
                  <a:extLst>
                    <a:ext uri="{FF2B5EF4-FFF2-40B4-BE49-F238E27FC236}">
                      <a16:creationId xmlns:a16="http://schemas.microsoft.com/office/drawing/2014/main" id="{FF9CE6D0-F343-453F-8784-3F67C12C9042}"/>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4" name="矩形 43">
                  <a:extLst>
                    <a:ext uri="{FF2B5EF4-FFF2-40B4-BE49-F238E27FC236}">
                      <a16:creationId xmlns:a16="http://schemas.microsoft.com/office/drawing/2014/main" id="{A6D1453B-6EC2-4041-A154-0CDC5106EDD7}"/>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矩形 44">
                  <a:extLst>
                    <a:ext uri="{FF2B5EF4-FFF2-40B4-BE49-F238E27FC236}">
                      <a16:creationId xmlns:a16="http://schemas.microsoft.com/office/drawing/2014/main" id="{26B9DD42-B23A-4CB3-AFD4-AD1111F75CE7}"/>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6" name="矩形 45">
                  <a:extLst>
                    <a:ext uri="{FF2B5EF4-FFF2-40B4-BE49-F238E27FC236}">
                      <a16:creationId xmlns:a16="http://schemas.microsoft.com/office/drawing/2014/main" id="{3B0B8B77-F79F-4298-8548-3E420FB9364E}"/>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7" name="矩形 46">
                  <a:extLst>
                    <a:ext uri="{FF2B5EF4-FFF2-40B4-BE49-F238E27FC236}">
                      <a16:creationId xmlns:a16="http://schemas.microsoft.com/office/drawing/2014/main" id="{B23CBB32-8E3C-49C2-83ED-FD2F0C0376B9}"/>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8" name="矩形 47">
                  <a:extLst>
                    <a:ext uri="{FF2B5EF4-FFF2-40B4-BE49-F238E27FC236}">
                      <a16:creationId xmlns:a16="http://schemas.microsoft.com/office/drawing/2014/main" id="{E5955235-0F9C-4294-9FA7-E7BC6CB3BDF3}"/>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9" name="矩形 48">
                  <a:extLst>
                    <a:ext uri="{FF2B5EF4-FFF2-40B4-BE49-F238E27FC236}">
                      <a16:creationId xmlns:a16="http://schemas.microsoft.com/office/drawing/2014/main" id="{2D7D6D3D-3999-44E8-AF1A-D929C83006A8}"/>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0" name="矩形 49">
                  <a:extLst>
                    <a:ext uri="{FF2B5EF4-FFF2-40B4-BE49-F238E27FC236}">
                      <a16:creationId xmlns:a16="http://schemas.microsoft.com/office/drawing/2014/main" id="{DCE630A2-F30E-49B7-8CF6-01116FADA949}"/>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矩形 50">
                  <a:extLst>
                    <a:ext uri="{FF2B5EF4-FFF2-40B4-BE49-F238E27FC236}">
                      <a16:creationId xmlns:a16="http://schemas.microsoft.com/office/drawing/2014/main" id="{7FDA2E9E-A144-4287-ACDB-58E854542E69}"/>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sp>
            <p:nvSpPr>
              <p:cNvPr id="42" name="文本框 41">
                <a:extLst>
                  <a:ext uri="{FF2B5EF4-FFF2-40B4-BE49-F238E27FC236}">
                    <a16:creationId xmlns:a16="http://schemas.microsoft.com/office/drawing/2014/main" id="{FB300DAF-7702-48B7-8D06-97701890D0EF}"/>
                  </a:ext>
                </a:extLst>
              </p:cNvPr>
              <p:cNvSpPr txBox="1"/>
              <p:nvPr/>
            </p:nvSpPr>
            <p:spPr>
              <a:xfrm>
                <a:off x="1174663" y="5568486"/>
                <a:ext cx="627669" cy="663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rPr>
                  <a:t>AAA</a:t>
                </a:r>
                <a:endParaRPr kumimoji="0" lang="zh-CN" altLang="en-US" sz="1050" b="0" i="0" u="none" strike="noStrike" kern="1200" cap="none" spc="0" normalizeH="0" baseline="0" noProof="0" dirty="0">
                  <a:ln>
                    <a:noFill/>
                  </a:ln>
                  <a:solidFill>
                    <a:prstClr val="white"/>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sp>
          <p:nvSpPr>
            <p:cNvPr id="40" name="椭圆 39">
              <a:extLst>
                <a:ext uri="{FF2B5EF4-FFF2-40B4-BE49-F238E27FC236}">
                  <a16:creationId xmlns:a16="http://schemas.microsoft.com/office/drawing/2014/main" id="{A236874B-FA16-4FB1-9914-65CE6B6030CB}"/>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26" name="矩形 25">
            <a:extLst>
              <a:ext uri="{FF2B5EF4-FFF2-40B4-BE49-F238E27FC236}">
                <a16:creationId xmlns:a16="http://schemas.microsoft.com/office/drawing/2014/main" id="{1DAD6B2A-12E2-496E-819C-379C3614CBA8}"/>
              </a:ext>
            </a:extLst>
          </p:cNvPr>
          <p:cNvSpPr/>
          <p:nvPr/>
        </p:nvSpPr>
        <p:spPr>
          <a:xfrm>
            <a:off x="6415421" y="4102581"/>
            <a:ext cx="787767" cy="159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缺陷元件</a:t>
            </a:r>
          </a:p>
        </p:txBody>
      </p:sp>
      <p:sp>
        <p:nvSpPr>
          <p:cNvPr id="27" name="文本框 26">
            <a:extLst>
              <a:ext uri="{FF2B5EF4-FFF2-40B4-BE49-F238E27FC236}">
                <a16:creationId xmlns:a16="http://schemas.microsoft.com/office/drawing/2014/main" id="{2887F143-5A38-42ED-9232-72A99DE56FB0}"/>
              </a:ext>
            </a:extLst>
          </p:cNvPr>
          <p:cNvSpPr txBox="1"/>
          <p:nvPr/>
        </p:nvSpPr>
        <p:spPr>
          <a:xfrm>
            <a:off x="7520138" y="2493031"/>
            <a:ext cx="42530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7F5AD3FD-8FCF-4440-A1F5-DCAE0A033B21}"/>
              </a:ext>
            </a:extLst>
          </p:cNvPr>
          <p:cNvSpPr txBox="1"/>
          <p:nvPr/>
        </p:nvSpPr>
        <p:spPr>
          <a:xfrm>
            <a:off x="7474725" y="2699875"/>
            <a:ext cx="42530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7A960691-3EDF-423B-92BF-D4F7AE066D2D}"/>
              </a:ext>
            </a:extLst>
          </p:cNvPr>
          <p:cNvSpPr txBox="1"/>
          <p:nvPr/>
        </p:nvSpPr>
        <p:spPr>
          <a:xfrm>
            <a:off x="7427956" y="2885422"/>
            <a:ext cx="42530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05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30" name="组合 29">
            <a:extLst>
              <a:ext uri="{FF2B5EF4-FFF2-40B4-BE49-F238E27FC236}">
                <a16:creationId xmlns:a16="http://schemas.microsoft.com/office/drawing/2014/main" id="{94694170-DC6B-4A01-B5C7-ABBECCC5C915}"/>
              </a:ext>
            </a:extLst>
          </p:cNvPr>
          <p:cNvGrpSpPr/>
          <p:nvPr/>
        </p:nvGrpSpPr>
        <p:grpSpPr>
          <a:xfrm>
            <a:off x="9109061" y="2547236"/>
            <a:ext cx="346249" cy="702250"/>
            <a:chOff x="8917832" y="5448636"/>
            <a:chExt cx="523859" cy="1062465"/>
          </a:xfrm>
        </p:grpSpPr>
        <p:sp>
          <p:nvSpPr>
            <p:cNvPr id="34" name="矩形: 圆角 33">
              <a:extLst>
                <a:ext uri="{FF2B5EF4-FFF2-40B4-BE49-F238E27FC236}">
                  <a16:creationId xmlns:a16="http://schemas.microsoft.com/office/drawing/2014/main" id="{33CF07DA-4363-4212-8E1E-C35DC61F753A}"/>
                </a:ext>
              </a:extLst>
            </p:cNvPr>
            <p:cNvSpPr/>
            <p:nvPr/>
          </p:nvSpPr>
          <p:spPr>
            <a:xfrm>
              <a:off x="8969365" y="5448636"/>
              <a:ext cx="213421" cy="1062465"/>
            </a:xfrm>
            <a:prstGeom prst="roundRect">
              <a:avLst/>
            </a:prstGeom>
            <a:solidFill>
              <a:schemeClr val="accent3">
                <a:lumMod val="20000"/>
                <a:lumOff val="8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9EEAC345-5549-4C13-B1E6-712A4B1FC263}"/>
                </a:ext>
              </a:extLst>
            </p:cNvPr>
            <p:cNvSpPr txBox="1"/>
            <p:nvPr/>
          </p:nvSpPr>
          <p:spPr>
            <a:xfrm>
              <a:off x="8917832" y="5853520"/>
              <a:ext cx="523859" cy="34341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105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6" name="椭圆 35">
              <a:extLst>
                <a:ext uri="{FF2B5EF4-FFF2-40B4-BE49-F238E27FC236}">
                  <a16:creationId xmlns:a16="http://schemas.microsoft.com/office/drawing/2014/main" id="{E39947DC-C5A6-4483-B071-D3E8F000C427}"/>
                </a:ext>
              </a:extLst>
            </p:cNvPr>
            <p:cNvSpPr/>
            <p:nvPr/>
          </p:nvSpPr>
          <p:spPr>
            <a:xfrm>
              <a:off x="9021071" y="5751473"/>
              <a:ext cx="106710" cy="11072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7" name="椭圆 36">
              <a:extLst>
                <a:ext uri="{FF2B5EF4-FFF2-40B4-BE49-F238E27FC236}">
                  <a16:creationId xmlns:a16="http://schemas.microsoft.com/office/drawing/2014/main" id="{2441E18F-089E-44ED-92B7-04CC62E4DF8A}"/>
                </a:ext>
              </a:extLst>
            </p:cNvPr>
            <p:cNvSpPr/>
            <p:nvPr/>
          </p:nvSpPr>
          <p:spPr>
            <a:xfrm>
              <a:off x="9020706" y="6320007"/>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8" name="椭圆 37">
              <a:extLst>
                <a:ext uri="{FF2B5EF4-FFF2-40B4-BE49-F238E27FC236}">
                  <a16:creationId xmlns:a16="http://schemas.microsoft.com/office/drawing/2014/main" id="{89A41B3E-6FD1-4604-B292-40BF5A6390D6}"/>
                </a:ext>
              </a:extLst>
            </p:cNvPr>
            <p:cNvSpPr/>
            <p:nvPr/>
          </p:nvSpPr>
          <p:spPr>
            <a:xfrm>
              <a:off x="9020706" y="5491308"/>
              <a:ext cx="106710" cy="10775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sp>
        <p:nvSpPr>
          <p:cNvPr id="31" name="箭头: 右 30">
            <a:extLst>
              <a:ext uri="{FF2B5EF4-FFF2-40B4-BE49-F238E27FC236}">
                <a16:creationId xmlns:a16="http://schemas.microsoft.com/office/drawing/2014/main" id="{9A4B989D-A6CE-47FE-8E26-641B2D304230}"/>
              </a:ext>
            </a:extLst>
          </p:cNvPr>
          <p:cNvSpPr/>
          <p:nvPr/>
        </p:nvSpPr>
        <p:spPr>
          <a:xfrm>
            <a:off x="9342761" y="2834494"/>
            <a:ext cx="316167" cy="174901"/>
          </a:xfrm>
          <a:prstGeom prst="rightArrow">
            <a:avLst>
              <a:gd name="adj1" fmla="val 50000"/>
              <a:gd name="adj2" fmla="val 1005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5" name="矩形 244">
            <a:extLst>
              <a:ext uri="{FF2B5EF4-FFF2-40B4-BE49-F238E27FC236}">
                <a16:creationId xmlns:a16="http://schemas.microsoft.com/office/drawing/2014/main" id="{392DAD10-9D85-44BF-B34C-146F953A1904}"/>
              </a:ext>
            </a:extLst>
          </p:cNvPr>
          <p:cNvSpPr/>
          <p:nvPr/>
        </p:nvSpPr>
        <p:spPr>
          <a:xfrm>
            <a:off x="704850" y="1047069"/>
            <a:ext cx="10163175" cy="462983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54" name="矩形 253">
            <a:extLst>
              <a:ext uri="{FF2B5EF4-FFF2-40B4-BE49-F238E27FC236}">
                <a16:creationId xmlns:a16="http://schemas.microsoft.com/office/drawing/2014/main" id="{496FD5DA-640F-4D4A-B5A2-3D8196D3FD8B}"/>
              </a:ext>
            </a:extLst>
          </p:cNvPr>
          <p:cNvSpPr/>
          <p:nvPr/>
        </p:nvSpPr>
        <p:spPr>
          <a:xfrm>
            <a:off x="2741440" y="2723414"/>
            <a:ext cx="1082348" cy="374654"/>
          </a:xfrm>
          <a:prstGeom prst="rect">
            <a:avLst/>
          </a:prstGeom>
        </p:spPr>
        <p:txBody>
          <a:bodyPr wrap="none">
            <a:spAutoFit/>
          </a:bodyPr>
          <a:lstStyle/>
          <a:p>
            <a:pPr>
              <a:lnSpc>
                <a:spcPct val="150000"/>
              </a:lnSpc>
            </a:pP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可见光数据</a:t>
            </a:r>
            <a:endPar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5" name="矩形 254">
            <a:extLst>
              <a:ext uri="{FF2B5EF4-FFF2-40B4-BE49-F238E27FC236}">
                <a16:creationId xmlns:a16="http://schemas.microsoft.com/office/drawing/2014/main" id="{B6FD369A-869F-4252-87B2-4D486FCB7197}"/>
              </a:ext>
            </a:extLst>
          </p:cNvPr>
          <p:cNvSpPr/>
          <p:nvPr/>
        </p:nvSpPr>
        <p:spPr>
          <a:xfrm>
            <a:off x="2741440" y="3300591"/>
            <a:ext cx="1032655" cy="374654"/>
          </a:xfrm>
          <a:prstGeom prst="rect">
            <a:avLst/>
          </a:prstGeom>
        </p:spPr>
        <p:txBody>
          <a:bodyPr wrap="none">
            <a:spAutoFit/>
          </a:bodyPr>
          <a:lstStyle/>
          <a:p>
            <a:pPr>
              <a:lnSpc>
                <a:spcPct val="150000"/>
              </a:lnSpc>
            </a:pP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射线数据</a:t>
            </a:r>
            <a:endPar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574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B96ED85-F634-4CEB-A135-8413833E22E9}"/>
              </a:ext>
            </a:extLst>
          </p:cNvPr>
          <p:cNvSpPr/>
          <p:nvPr/>
        </p:nvSpPr>
        <p:spPr>
          <a:xfrm>
            <a:off x="12700" y="181957"/>
            <a:ext cx="11950700" cy="6494085"/>
          </a:xfrm>
          <a:prstGeom prst="rect">
            <a:avLst/>
          </a:prstGeom>
        </p:spPr>
        <p:txBody>
          <a:bodyPr wrap="square">
            <a:spAutoFit/>
          </a:bodyPr>
          <a:lstStyle/>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色度、对比度、亮度、饱和度</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估计建模各种光照条件的图像到光照映射，</a:t>
            </a:r>
            <a:endParaRPr lang="zh-CN" altLang="zh-CN" sz="1200" kern="100" dirty="0">
              <a:latin typeface="等线" panose="02010600030101010101" pitchFamily="2" charset="-122"/>
              <a:cs typeface="Times New Roman" panose="02020603050405020304" pitchFamily="18" charset="0"/>
            </a:endParaRPr>
          </a:p>
          <a:p>
            <a:pPr indent="356870" algn="just">
              <a:spcBef>
                <a:spcPts val="600"/>
              </a:spcBef>
              <a:spcAft>
                <a:spcPts val="600"/>
              </a:spcAft>
            </a:pPr>
            <a:r>
              <a:rPr lang="zh-CN" altLang="zh-CN" b="1" kern="100" dirty="0">
                <a:latin typeface="Times New Roman" panose="02020603050405020304" pitchFamily="18" charset="0"/>
                <a:ea typeface="楷体" panose="02010609060101010101" pitchFamily="49" charset="-122"/>
                <a:cs typeface="Times New Roman" panose="02020603050405020304" pitchFamily="18" charset="0"/>
              </a:rPr>
              <a:t>②</a:t>
            </a:r>
            <a:r>
              <a:rPr lang="zh-CN" altLang="zh-CN" b="1"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b="1" kern="100" dirty="0">
                <a:latin typeface="等线" panose="02010600030101010101" pitchFamily="2" charset="-122"/>
                <a:ea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ea typeface="楷体" panose="02010609060101010101" pitchFamily="49" charset="-122"/>
                <a:cs typeface="Times New Roman" panose="02020603050405020304" pitchFamily="18" charset="0"/>
              </a:rPr>
              <a:t>超分辨率方法研究</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Retinex</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理论模拟了人类视觉对自然场景的颜色感知。图像分解为光照和反射</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阴影</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两部分。数据是流式产生的。</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拍摄的图像亮度和细节可见度低，噪声等级高。提升图像亮度，抑制噪声放大和矫正色彩偏差。</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直方图均衡化，扩大动态范围，增加图像对比度。局限是在整个图像中明显的全局调整对比度；</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Retinex</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理论的增强算法</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(Retinex-based Methods)</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，图像分解为光照问题估计问题和</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。然而，由于颜色通道的非线性和数据的复杂性，现有的方法对颜色的增强能力有限，容易在局部失真。</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2017</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LLNet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，基于深度自编码器方法来识别弱光图像中的信号特征；</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自适应</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基于数据驱动的方法，分为基于卷积神经网络和基于对抗生成网络方法。基于</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CNN</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的增强方法依赖于大量配对数据来进行监督训练，容易造成过拟合，泛化能力较差；数据采集过程中，改变相机的位置或者使用图像修饰来进行合成。人工合成的数据存在虚假</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不真实的数据，在模型泛化在真实场景中出现色偏等现象。</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基于对抗生成网络增强方法：是基于无监督学习的，避免训练过程中使用配对数据，例如</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Enlighten GAN</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，然而需要精心筛选未配对数据。低照度增强与学习策略的内在关系需要进一步挖掘，需要引入更有效的先验信息来约束无监督学习。</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零次学习：真实场景中显示出强大的功能，零参考损失、深度预设和优化策略的制定上。</a:t>
            </a:r>
            <a:endParaRPr lang="zh-CN" altLang="zh-CN" sz="1200" kern="100" dirty="0">
              <a:latin typeface="等线" panose="02010600030101010101" pitchFamily="2" charset="-122"/>
              <a:cs typeface="Times New Roman" panose="02020603050405020304" pitchFamily="18" charset="0"/>
            </a:endParaRPr>
          </a:p>
          <a:p>
            <a:pPr indent="355600" algn="just">
              <a:spcBef>
                <a:spcPts val="600"/>
              </a:spcBef>
              <a:spcAft>
                <a:spcPts val="600"/>
              </a:spcAft>
            </a:pP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语义先验的网络指导网络增强过程中区分不同的区域，否则容易偏离一个区域的原始颜色；</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359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梯形 98">
            <a:extLst>
              <a:ext uri="{FF2B5EF4-FFF2-40B4-BE49-F238E27FC236}">
                <a16:creationId xmlns:a16="http://schemas.microsoft.com/office/drawing/2014/main" id="{28B43C2F-147E-4FF9-8D8E-23A6A987823A}"/>
              </a:ext>
            </a:extLst>
          </p:cNvPr>
          <p:cNvSpPr/>
          <p:nvPr/>
        </p:nvSpPr>
        <p:spPr>
          <a:xfrm>
            <a:off x="7295692" y="2815004"/>
            <a:ext cx="796105" cy="375344"/>
          </a:xfrm>
          <a:prstGeom prst="trapezoid">
            <a:avLst/>
          </a:prstGeom>
          <a:gradFill>
            <a:gsLst>
              <a:gs pos="100000">
                <a:schemeClr val="accent2">
                  <a:lumMod val="60000"/>
                  <a:lumOff val="40000"/>
                  <a:alpha val="70000"/>
                </a:schemeClr>
              </a:gs>
              <a:gs pos="0">
                <a:schemeClr val="accent2">
                  <a:lumMod val="75000"/>
                  <a:alpha val="49000"/>
                </a:schemeClr>
              </a:gs>
              <a:gs pos="54000">
                <a:schemeClr val="accent2">
                  <a:lumMod val="50000"/>
                  <a:alpha val="2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梯形 97">
            <a:extLst>
              <a:ext uri="{FF2B5EF4-FFF2-40B4-BE49-F238E27FC236}">
                <a16:creationId xmlns:a16="http://schemas.microsoft.com/office/drawing/2014/main" id="{7FC24AA3-7804-4E5A-918A-3E2EA21D27B8}"/>
              </a:ext>
            </a:extLst>
          </p:cNvPr>
          <p:cNvSpPr/>
          <p:nvPr/>
        </p:nvSpPr>
        <p:spPr>
          <a:xfrm>
            <a:off x="5179777" y="2815004"/>
            <a:ext cx="796105" cy="375344"/>
          </a:xfrm>
          <a:prstGeom prst="trapezoid">
            <a:avLst/>
          </a:prstGeom>
          <a:gradFill>
            <a:gsLst>
              <a:gs pos="100000">
                <a:schemeClr val="accent4">
                  <a:lumMod val="60000"/>
                  <a:lumOff val="40000"/>
                  <a:alpha val="58000"/>
                </a:schemeClr>
              </a:gs>
              <a:gs pos="0">
                <a:schemeClr val="accent4">
                  <a:lumMod val="75000"/>
                </a:schemeClr>
              </a:gs>
              <a:gs pos="54000">
                <a:schemeClr val="accent4">
                  <a:lumMod val="75000"/>
                  <a:alpha val="2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梯形 96">
            <a:extLst>
              <a:ext uri="{FF2B5EF4-FFF2-40B4-BE49-F238E27FC236}">
                <a16:creationId xmlns:a16="http://schemas.microsoft.com/office/drawing/2014/main" id="{1D74E6EA-D76F-4C0D-93D6-678522ADBCF5}"/>
              </a:ext>
            </a:extLst>
          </p:cNvPr>
          <p:cNvSpPr/>
          <p:nvPr/>
        </p:nvSpPr>
        <p:spPr>
          <a:xfrm>
            <a:off x="3096412" y="2815004"/>
            <a:ext cx="796105" cy="375344"/>
          </a:xfrm>
          <a:prstGeom prst="trapezoid">
            <a:avLst/>
          </a:prstGeom>
          <a:gradFill>
            <a:gsLst>
              <a:gs pos="100000">
                <a:schemeClr val="accent1">
                  <a:lumMod val="60000"/>
                  <a:lumOff val="40000"/>
                  <a:alpha val="40000"/>
                </a:schemeClr>
              </a:gs>
              <a:gs pos="0">
                <a:schemeClr val="accent1">
                  <a:lumMod val="60000"/>
                  <a:lumOff val="40000"/>
                </a:schemeClr>
              </a:gs>
              <a:gs pos="54000">
                <a:schemeClr val="accent1">
                  <a:lumMod val="75000"/>
                  <a:alpha val="4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连接符: 肘形 54">
            <a:extLst>
              <a:ext uri="{FF2B5EF4-FFF2-40B4-BE49-F238E27FC236}">
                <a16:creationId xmlns:a16="http://schemas.microsoft.com/office/drawing/2014/main" id="{F1BD4076-4FAC-4E4F-BCFC-AD1A49383B06}"/>
              </a:ext>
            </a:extLst>
          </p:cNvPr>
          <p:cNvCxnSpPr>
            <a:cxnSpLocks/>
            <a:endCxn id="38" idx="1"/>
          </p:cNvCxnSpPr>
          <p:nvPr/>
        </p:nvCxnSpPr>
        <p:spPr>
          <a:xfrm rot="10800000" flipV="1">
            <a:off x="1956050" y="4040661"/>
            <a:ext cx="2398754" cy="653687"/>
          </a:xfrm>
          <a:prstGeom prst="bentConnector3">
            <a:avLst>
              <a:gd name="adj1" fmla="val 10953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84802901-A025-4803-B208-C0C179818176}"/>
              </a:ext>
            </a:extLst>
          </p:cNvPr>
          <p:cNvCxnSpPr>
            <a:cxnSpLocks/>
            <a:endCxn id="34" idx="1"/>
          </p:cNvCxnSpPr>
          <p:nvPr/>
        </p:nvCxnSpPr>
        <p:spPr>
          <a:xfrm rot="10800000" flipV="1">
            <a:off x="1956050" y="2872674"/>
            <a:ext cx="2090394" cy="822775"/>
          </a:xfrm>
          <a:prstGeom prst="bentConnector3">
            <a:avLst>
              <a:gd name="adj1" fmla="val 11093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B5B856A6-F40F-4DA4-BF9F-D2F3C371392F}"/>
              </a:ext>
            </a:extLst>
          </p:cNvPr>
          <p:cNvCxnSpPr>
            <a:cxnSpLocks/>
            <a:endCxn id="30" idx="1"/>
          </p:cNvCxnSpPr>
          <p:nvPr/>
        </p:nvCxnSpPr>
        <p:spPr>
          <a:xfrm rot="10800000" flipV="1">
            <a:off x="1956050" y="2053101"/>
            <a:ext cx="1302586" cy="612545"/>
          </a:xfrm>
          <a:prstGeom prst="bentConnector3">
            <a:avLst>
              <a:gd name="adj1" fmla="val 11755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9B649D03-8134-4227-935D-FD784FAE47DE}"/>
              </a:ext>
            </a:extLst>
          </p:cNvPr>
          <p:cNvCxnSpPr>
            <a:cxnSpLocks/>
            <a:endCxn id="26" idx="1"/>
          </p:cNvCxnSpPr>
          <p:nvPr/>
        </p:nvCxnSpPr>
        <p:spPr>
          <a:xfrm rot="10800000" flipV="1">
            <a:off x="1956050" y="1056227"/>
            <a:ext cx="1326280" cy="825890"/>
          </a:xfrm>
          <a:prstGeom prst="bentConnector3">
            <a:avLst>
              <a:gd name="adj1" fmla="val 11723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AEFEC20-A0DA-4A95-92A8-F59E46BE9DB9}"/>
              </a:ext>
            </a:extLst>
          </p:cNvPr>
          <p:cNvSpPr/>
          <p:nvPr/>
        </p:nvSpPr>
        <p:spPr>
          <a:xfrm>
            <a:off x="304302" y="112057"/>
            <a:ext cx="796365" cy="4571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a:t>
            </a:r>
          </a:p>
        </p:txBody>
      </p:sp>
      <p:sp>
        <p:nvSpPr>
          <p:cNvPr id="4" name="矩形 3">
            <a:extLst>
              <a:ext uri="{FF2B5EF4-FFF2-40B4-BE49-F238E27FC236}">
                <a16:creationId xmlns:a16="http://schemas.microsoft.com/office/drawing/2014/main" id="{D4194566-7FF9-4292-AC08-9801DAF09F7E}"/>
              </a:ext>
            </a:extLst>
          </p:cNvPr>
          <p:cNvSpPr/>
          <p:nvPr/>
        </p:nvSpPr>
        <p:spPr>
          <a:xfrm>
            <a:off x="304302" y="1323039"/>
            <a:ext cx="830232" cy="4571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a:t>
            </a:r>
          </a:p>
        </p:txBody>
      </p:sp>
      <p:sp>
        <p:nvSpPr>
          <p:cNvPr id="5" name="矩形 4">
            <a:extLst>
              <a:ext uri="{FF2B5EF4-FFF2-40B4-BE49-F238E27FC236}">
                <a16:creationId xmlns:a16="http://schemas.microsoft.com/office/drawing/2014/main" id="{93B109B3-E96D-40D3-9616-91066E6001BB}"/>
              </a:ext>
            </a:extLst>
          </p:cNvPr>
          <p:cNvSpPr/>
          <p:nvPr/>
        </p:nvSpPr>
        <p:spPr>
          <a:xfrm>
            <a:off x="291602" y="2968559"/>
            <a:ext cx="855632" cy="457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a:t>
            </a:r>
          </a:p>
        </p:txBody>
      </p:sp>
      <p:sp>
        <p:nvSpPr>
          <p:cNvPr id="6" name="矩形 5">
            <a:extLst>
              <a:ext uri="{FF2B5EF4-FFF2-40B4-BE49-F238E27FC236}">
                <a16:creationId xmlns:a16="http://schemas.microsoft.com/office/drawing/2014/main" id="{A6EA8DB4-62F6-46D7-8E9A-4BDBAF6E7C49}"/>
              </a:ext>
            </a:extLst>
          </p:cNvPr>
          <p:cNvSpPr/>
          <p:nvPr/>
        </p:nvSpPr>
        <p:spPr>
          <a:xfrm>
            <a:off x="304302" y="4315508"/>
            <a:ext cx="796365" cy="4571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研究</a:t>
            </a:r>
          </a:p>
        </p:txBody>
      </p:sp>
      <p:sp>
        <p:nvSpPr>
          <p:cNvPr id="7" name="矩形 6">
            <a:extLst>
              <a:ext uri="{FF2B5EF4-FFF2-40B4-BE49-F238E27FC236}">
                <a16:creationId xmlns:a16="http://schemas.microsoft.com/office/drawing/2014/main" id="{03B1C141-37E8-42FF-BD24-D2857B59A7CB}"/>
              </a:ext>
            </a:extLst>
          </p:cNvPr>
          <p:cNvSpPr/>
          <p:nvPr/>
        </p:nvSpPr>
        <p:spPr>
          <a:xfrm>
            <a:off x="398182" y="717548"/>
            <a:ext cx="608603" cy="4571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楷体" panose="02010609060101010101" pitchFamily="49" charset="-122"/>
                <a:ea typeface="楷体" panose="02010609060101010101" pitchFamily="49" charset="-122"/>
              </a:rPr>
              <a:t>①</a:t>
            </a:r>
          </a:p>
        </p:txBody>
      </p:sp>
      <p:sp>
        <p:nvSpPr>
          <p:cNvPr id="10" name="矩形 9">
            <a:extLst>
              <a:ext uri="{FF2B5EF4-FFF2-40B4-BE49-F238E27FC236}">
                <a16:creationId xmlns:a16="http://schemas.microsoft.com/office/drawing/2014/main" id="{FFA0C06C-2AA7-40B2-A7D5-44FB5479E7A6}"/>
              </a:ext>
            </a:extLst>
          </p:cNvPr>
          <p:cNvSpPr/>
          <p:nvPr/>
        </p:nvSpPr>
        <p:spPr>
          <a:xfrm>
            <a:off x="437279" y="2260099"/>
            <a:ext cx="564278" cy="4571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①</a:t>
            </a:r>
          </a:p>
        </p:txBody>
      </p:sp>
      <p:sp>
        <p:nvSpPr>
          <p:cNvPr id="12" name="矩形 11">
            <a:extLst>
              <a:ext uri="{FF2B5EF4-FFF2-40B4-BE49-F238E27FC236}">
                <a16:creationId xmlns:a16="http://schemas.microsoft.com/office/drawing/2014/main" id="{A9181EA4-6A09-41D8-88E5-A7FE9CE77799}"/>
              </a:ext>
            </a:extLst>
          </p:cNvPr>
          <p:cNvSpPr/>
          <p:nvPr/>
        </p:nvSpPr>
        <p:spPr>
          <a:xfrm>
            <a:off x="437279" y="3558607"/>
            <a:ext cx="591670" cy="4571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①</a:t>
            </a:r>
          </a:p>
        </p:txBody>
      </p:sp>
      <p:sp>
        <p:nvSpPr>
          <p:cNvPr id="14" name="矩形 13">
            <a:extLst>
              <a:ext uri="{FF2B5EF4-FFF2-40B4-BE49-F238E27FC236}">
                <a16:creationId xmlns:a16="http://schemas.microsoft.com/office/drawing/2014/main" id="{9137462A-A7F4-43C2-B8E5-88597F6581F0}"/>
              </a:ext>
            </a:extLst>
          </p:cNvPr>
          <p:cNvSpPr/>
          <p:nvPr/>
        </p:nvSpPr>
        <p:spPr>
          <a:xfrm>
            <a:off x="265954" y="5205258"/>
            <a:ext cx="735603" cy="4571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搭建</a:t>
            </a:r>
          </a:p>
        </p:txBody>
      </p:sp>
      <p:sp>
        <p:nvSpPr>
          <p:cNvPr id="15" name="矩形 14">
            <a:extLst>
              <a:ext uri="{FF2B5EF4-FFF2-40B4-BE49-F238E27FC236}">
                <a16:creationId xmlns:a16="http://schemas.microsoft.com/office/drawing/2014/main" id="{8B5C9AD8-3AAF-421B-BFA8-AC2608469084}"/>
              </a:ext>
            </a:extLst>
          </p:cNvPr>
          <p:cNvSpPr/>
          <p:nvPr/>
        </p:nvSpPr>
        <p:spPr>
          <a:xfrm>
            <a:off x="2097616" y="724034"/>
            <a:ext cx="6682315" cy="698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1F957422-285E-4D5D-822B-9CD2108D10CB}"/>
              </a:ext>
            </a:extLst>
          </p:cNvPr>
          <p:cNvSpPr/>
          <p:nvPr/>
        </p:nvSpPr>
        <p:spPr>
          <a:xfrm>
            <a:off x="2293752" y="779326"/>
            <a:ext cx="235449" cy="603254"/>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楷体" panose="02010609060101010101" pitchFamily="49" charset="-122"/>
                <a:ea typeface="楷体" panose="02010609060101010101" pitchFamily="49" charset="-122"/>
              </a:rPr>
              <a:t>特点分析</a:t>
            </a:r>
          </a:p>
        </p:txBody>
      </p:sp>
      <p:sp>
        <p:nvSpPr>
          <p:cNvPr id="21" name="矩形 20">
            <a:extLst>
              <a:ext uri="{FF2B5EF4-FFF2-40B4-BE49-F238E27FC236}">
                <a16:creationId xmlns:a16="http://schemas.microsoft.com/office/drawing/2014/main" id="{5CD79419-BF10-4144-B5A0-C37BB01AE4A9}"/>
              </a:ext>
            </a:extLst>
          </p:cNvPr>
          <p:cNvSpPr/>
          <p:nvPr/>
        </p:nvSpPr>
        <p:spPr>
          <a:xfrm>
            <a:off x="1956050" y="779325"/>
            <a:ext cx="235449" cy="600383"/>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楷体" panose="02010609060101010101" pitchFamily="49" charset="-122"/>
                <a:ea typeface="楷体" panose="02010609060101010101" pitchFamily="49" charset="-122"/>
              </a:rPr>
              <a:t>前期调研</a:t>
            </a:r>
          </a:p>
        </p:txBody>
      </p:sp>
      <p:sp>
        <p:nvSpPr>
          <p:cNvPr id="23" name="矩形 22">
            <a:extLst>
              <a:ext uri="{FF2B5EF4-FFF2-40B4-BE49-F238E27FC236}">
                <a16:creationId xmlns:a16="http://schemas.microsoft.com/office/drawing/2014/main" id="{0E4FABA1-9029-4179-A0DE-BE6F7A8D7655}"/>
              </a:ext>
            </a:extLst>
          </p:cNvPr>
          <p:cNvSpPr/>
          <p:nvPr/>
        </p:nvSpPr>
        <p:spPr>
          <a:xfrm>
            <a:off x="2097616" y="1526634"/>
            <a:ext cx="1242405" cy="698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6" name="矩形 25">
            <a:extLst>
              <a:ext uri="{FF2B5EF4-FFF2-40B4-BE49-F238E27FC236}">
                <a16:creationId xmlns:a16="http://schemas.microsoft.com/office/drawing/2014/main" id="{E245E3E4-5F9C-49A6-A120-7B95C94E44A1}"/>
              </a:ext>
            </a:extLst>
          </p:cNvPr>
          <p:cNvSpPr/>
          <p:nvPr/>
        </p:nvSpPr>
        <p:spPr>
          <a:xfrm>
            <a:off x="1956050" y="1581925"/>
            <a:ext cx="235449" cy="600383"/>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楷体" panose="02010609060101010101" pitchFamily="49" charset="-122"/>
                <a:ea typeface="楷体" panose="02010609060101010101" pitchFamily="49" charset="-122"/>
              </a:rPr>
              <a:t>科学问题</a:t>
            </a:r>
          </a:p>
        </p:txBody>
      </p:sp>
      <p:sp>
        <p:nvSpPr>
          <p:cNvPr id="27" name="矩形 26">
            <a:extLst>
              <a:ext uri="{FF2B5EF4-FFF2-40B4-BE49-F238E27FC236}">
                <a16:creationId xmlns:a16="http://schemas.microsoft.com/office/drawing/2014/main" id="{72E1B8B2-84CB-4BB6-BE59-7E188D0D1DEB}"/>
              </a:ext>
            </a:extLst>
          </p:cNvPr>
          <p:cNvSpPr/>
          <p:nvPr/>
        </p:nvSpPr>
        <p:spPr>
          <a:xfrm>
            <a:off x="2097616" y="2455201"/>
            <a:ext cx="4242451" cy="533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48492D35-79D5-41C5-9301-ECADF5C83CB9}"/>
              </a:ext>
            </a:extLst>
          </p:cNvPr>
          <p:cNvSpPr/>
          <p:nvPr/>
        </p:nvSpPr>
        <p:spPr>
          <a:xfrm>
            <a:off x="1956050" y="2365455"/>
            <a:ext cx="235449" cy="600383"/>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楷体" panose="02010609060101010101" pitchFamily="49" charset="-122"/>
                <a:ea typeface="楷体" panose="02010609060101010101" pitchFamily="49" charset="-122"/>
              </a:rPr>
              <a:t>研究内容</a:t>
            </a:r>
          </a:p>
        </p:txBody>
      </p:sp>
      <p:sp>
        <p:nvSpPr>
          <p:cNvPr id="31" name="矩形 30">
            <a:extLst>
              <a:ext uri="{FF2B5EF4-FFF2-40B4-BE49-F238E27FC236}">
                <a16:creationId xmlns:a16="http://schemas.microsoft.com/office/drawing/2014/main" id="{3B6BC5F4-8D48-4BD1-AEEA-0E952A19AE5D}"/>
              </a:ext>
            </a:extLst>
          </p:cNvPr>
          <p:cNvSpPr/>
          <p:nvPr/>
        </p:nvSpPr>
        <p:spPr>
          <a:xfrm>
            <a:off x="2097616" y="3807944"/>
            <a:ext cx="2950011" cy="467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32" name="矩形 31">
            <a:extLst>
              <a:ext uri="{FF2B5EF4-FFF2-40B4-BE49-F238E27FC236}">
                <a16:creationId xmlns:a16="http://schemas.microsoft.com/office/drawing/2014/main" id="{37E7106B-FF00-4C41-9B0B-12C5F649893D}"/>
              </a:ext>
            </a:extLst>
          </p:cNvPr>
          <p:cNvSpPr/>
          <p:nvPr/>
        </p:nvSpPr>
        <p:spPr>
          <a:xfrm>
            <a:off x="2425697" y="3197677"/>
            <a:ext cx="2128220" cy="101247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4" name="矩形 33">
            <a:extLst>
              <a:ext uri="{FF2B5EF4-FFF2-40B4-BE49-F238E27FC236}">
                <a16:creationId xmlns:a16="http://schemas.microsoft.com/office/drawing/2014/main" id="{226C25D0-1B05-4708-8E95-BA9AF3C9BF0A}"/>
              </a:ext>
            </a:extLst>
          </p:cNvPr>
          <p:cNvSpPr/>
          <p:nvPr/>
        </p:nvSpPr>
        <p:spPr>
          <a:xfrm>
            <a:off x="1956050" y="3189211"/>
            <a:ext cx="235449" cy="1012478"/>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楷体" panose="02010609060101010101" pitchFamily="49" charset="-122"/>
                <a:ea typeface="楷体" panose="02010609060101010101" pitchFamily="49" charset="-122"/>
              </a:rPr>
              <a:t>关键技术和方法</a:t>
            </a:r>
          </a:p>
        </p:txBody>
      </p:sp>
      <p:sp>
        <p:nvSpPr>
          <p:cNvPr id="35" name="矩形 34">
            <a:extLst>
              <a:ext uri="{FF2B5EF4-FFF2-40B4-BE49-F238E27FC236}">
                <a16:creationId xmlns:a16="http://schemas.microsoft.com/office/drawing/2014/main" id="{DC6DF819-5786-44C6-A321-FBA3CD9D37A1}"/>
              </a:ext>
            </a:extLst>
          </p:cNvPr>
          <p:cNvSpPr/>
          <p:nvPr/>
        </p:nvSpPr>
        <p:spPr>
          <a:xfrm>
            <a:off x="2097616" y="4338866"/>
            <a:ext cx="6682315" cy="698756"/>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BA519D1D-2C16-44BF-8268-63A2BF53CD03}"/>
              </a:ext>
            </a:extLst>
          </p:cNvPr>
          <p:cNvSpPr/>
          <p:nvPr/>
        </p:nvSpPr>
        <p:spPr>
          <a:xfrm>
            <a:off x="1956050" y="4394157"/>
            <a:ext cx="235449" cy="600383"/>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楷体" panose="02010609060101010101" pitchFamily="49" charset="-122"/>
                <a:ea typeface="楷体" panose="02010609060101010101" pitchFamily="49" charset="-122"/>
              </a:rPr>
              <a:t>预期成果</a:t>
            </a:r>
          </a:p>
        </p:txBody>
      </p:sp>
      <p:sp>
        <p:nvSpPr>
          <p:cNvPr id="59" name="矩形 58">
            <a:extLst>
              <a:ext uri="{FF2B5EF4-FFF2-40B4-BE49-F238E27FC236}">
                <a16:creationId xmlns:a16="http://schemas.microsoft.com/office/drawing/2014/main" id="{9A6E0BF8-17F1-41FD-B1E5-7482128980B1}"/>
              </a:ext>
            </a:extLst>
          </p:cNvPr>
          <p:cNvSpPr/>
          <p:nvPr/>
        </p:nvSpPr>
        <p:spPr>
          <a:xfrm>
            <a:off x="4929258" y="779326"/>
            <a:ext cx="235449" cy="603254"/>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楷体" panose="02010609060101010101" pitchFamily="49" charset="-122"/>
                <a:ea typeface="楷体" panose="02010609060101010101" pitchFamily="49" charset="-122"/>
              </a:rPr>
              <a:t>现状分析</a:t>
            </a:r>
          </a:p>
        </p:txBody>
      </p:sp>
      <p:sp>
        <p:nvSpPr>
          <p:cNvPr id="63" name="矩形: 圆角 62">
            <a:extLst>
              <a:ext uri="{FF2B5EF4-FFF2-40B4-BE49-F238E27FC236}">
                <a16:creationId xmlns:a16="http://schemas.microsoft.com/office/drawing/2014/main" id="{7DF93A24-933A-4578-A4E9-CBF9EB58452D}"/>
              </a:ext>
            </a:extLst>
          </p:cNvPr>
          <p:cNvSpPr/>
          <p:nvPr/>
        </p:nvSpPr>
        <p:spPr>
          <a:xfrm>
            <a:off x="2425697" y="2342689"/>
            <a:ext cx="2140761" cy="651607"/>
          </a:xfrm>
          <a:prstGeom prst="round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64" name="矩形: 圆角 63">
            <a:extLst>
              <a:ext uri="{FF2B5EF4-FFF2-40B4-BE49-F238E27FC236}">
                <a16:creationId xmlns:a16="http://schemas.microsoft.com/office/drawing/2014/main" id="{F098B8D3-339C-47C7-B5B6-D50B403F3D0C}"/>
              </a:ext>
            </a:extLst>
          </p:cNvPr>
          <p:cNvSpPr/>
          <p:nvPr/>
        </p:nvSpPr>
        <p:spPr>
          <a:xfrm>
            <a:off x="4716440" y="2342689"/>
            <a:ext cx="1673940" cy="666279"/>
          </a:xfrm>
          <a:prstGeom prst="roundRect">
            <a:avLst/>
          </a:prstGeom>
          <a:solidFill>
            <a:srgbClr val="BF9000"/>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65" name="矩形: 圆角 64">
            <a:extLst>
              <a:ext uri="{FF2B5EF4-FFF2-40B4-BE49-F238E27FC236}">
                <a16:creationId xmlns:a16="http://schemas.microsoft.com/office/drawing/2014/main" id="{C98112CF-A55E-4F8E-9809-01312723CAA4}"/>
              </a:ext>
            </a:extLst>
          </p:cNvPr>
          <p:cNvSpPr/>
          <p:nvPr/>
        </p:nvSpPr>
        <p:spPr>
          <a:xfrm>
            <a:off x="6574265" y="2342689"/>
            <a:ext cx="2205668" cy="666279"/>
          </a:xfrm>
          <a:prstGeom prst="round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楷体" panose="02010609060101010101" pitchFamily="49" charset="-122"/>
              <a:ea typeface="楷体" panose="02010609060101010101" pitchFamily="49" charset="-122"/>
            </a:endParaRPr>
          </a:p>
        </p:txBody>
      </p:sp>
      <p:sp>
        <p:nvSpPr>
          <p:cNvPr id="67" name="矩形 66">
            <a:extLst>
              <a:ext uri="{FF2B5EF4-FFF2-40B4-BE49-F238E27FC236}">
                <a16:creationId xmlns:a16="http://schemas.microsoft.com/office/drawing/2014/main" id="{8CCD6EDB-AECC-497E-8295-04B1B5C04EC1}"/>
              </a:ext>
            </a:extLst>
          </p:cNvPr>
          <p:cNvSpPr/>
          <p:nvPr/>
        </p:nvSpPr>
        <p:spPr>
          <a:xfrm>
            <a:off x="4716438" y="3197677"/>
            <a:ext cx="1673941" cy="101247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68" name="矩形 67">
            <a:extLst>
              <a:ext uri="{FF2B5EF4-FFF2-40B4-BE49-F238E27FC236}">
                <a16:creationId xmlns:a16="http://schemas.microsoft.com/office/drawing/2014/main" id="{F0653179-BE6E-4C7A-A9E0-BB5FA4D629F5}"/>
              </a:ext>
            </a:extLst>
          </p:cNvPr>
          <p:cNvSpPr/>
          <p:nvPr/>
        </p:nvSpPr>
        <p:spPr>
          <a:xfrm>
            <a:off x="6574264" y="3189211"/>
            <a:ext cx="2205668" cy="1012478"/>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0" name="文本框 69">
            <a:extLst>
              <a:ext uri="{FF2B5EF4-FFF2-40B4-BE49-F238E27FC236}">
                <a16:creationId xmlns:a16="http://schemas.microsoft.com/office/drawing/2014/main" id="{D910A0A5-4C31-4297-8C46-C49B8DFC2C47}"/>
              </a:ext>
            </a:extLst>
          </p:cNvPr>
          <p:cNvSpPr txBox="1"/>
          <p:nvPr/>
        </p:nvSpPr>
        <p:spPr>
          <a:xfrm>
            <a:off x="2425697" y="2320161"/>
            <a:ext cx="2128220" cy="683136"/>
          </a:xfrm>
          <a:prstGeom prst="rect">
            <a:avLst/>
          </a:prstGeom>
          <a:noFill/>
        </p:spPr>
        <p:txBody>
          <a:bodyPr wrap="square" rtlCol="0">
            <a:spAutoFit/>
          </a:bodyPr>
          <a:lstStyle/>
          <a:p>
            <a:pPr algn="ctr">
              <a:lnSpc>
                <a:spcPct val="150000"/>
              </a:lnSpc>
            </a:pPr>
            <a:r>
              <a:rPr lang="zh-CN" altLang="en-US" sz="900" b="1" dirty="0">
                <a:solidFill>
                  <a:schemeClr val="bg1"/>
                </a:solidFill>
                <a:latin typeface="楷体" panose="02010609060101010101" pitchFamily="49" charset="-122"/>
                <a:ea typeface="楷体" panose="02010609060101010101" pitchFamily="49" charset="-122"/>
              </a:rPr>
              <a:t>研究内容一</a:t>
            </a:r>
            <a:endParaRPr lang="en-US" altLang="zh-CN" sz="9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低照度低分辨率数字相机处理流水线下样本不全面不均衡数据鸿沟挑战</a:t>
            </a:r>
          </a:p>
        </p:txBody>
      </p:sp>
      <p:sp>
        <p:nvSpPr>
          <p:cNvPr id="71" name="文本框 70">
            <a:extLst>
              <a:ext uri="{FF2B5EF4-FFF2-40B4-BE49-F238E27FC236}">
                <a16:creationId xmlns:a16="http://schemas.microsoft.com/office/drawing/2014/main" id="{A299F46E-2C7F-4205-BA70-1720079FC615}"/>
              </a:ext>
            </a:extLst>
          </p:cNvPr>
          <p:cNvSpPr txBox="1"/>
          <p:nvPr/>
        </p:nvSpPr>
        <p:spPr>
          <a:xfrm>
            <a:off x="4716440" y="2305274"/>
            <a:ext cx="1673940" cy="683136"/>
          </a:xfrm>
          <a:prstGeom prst="rect">
            <a:avLst/>
          </a:prstGeom>
          <a:noFill/>
        </p:spPr>
        <p:txBody>
          <a:bodyPr wrap="square" rtlCol="0">
            <a:spAutoFit/>
          </a:bodyPr>
          <a:lstStyle/>
          <a:p>
            <a:pPr algn="ctr">
              <a:lnSpc>
                <a:spcPct val="150000"/>
              </a:lnSpc>
            </a:pPr>
            <a:r>
              <a:rPr lang="zh-CN" altLang="en-US" sz="900" b="1" dirty="0">
                <a:solidFill>
                  <a:schemeClr val="bg1"/>
                </a:solidFill>
                <a:latin typeface="楷体" panose="02010609060101010101" pitchFamily="49" charset="-122"/>
                <a:ea typeface="楷体" panose="02010609060101010101" pitchFamily="49" charset="-122"/>
              </a:rPr>
              <a:t>研究内容二</a:t>
            </a:r>
            <a:endParaRPr lang="en-US" altLang="zh-CN" sz="9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基于集成电路封装缺陷检测的大模型轻量化研究</a:t>
            </a:r>
          </a:p>
        </p:txBody>
      </p:sp>
      <p:sp>
        <p:nvSpPr>
          <p:cNvPr id="72" name="文本框 71">
            <a:extLst>
              <a:ext uri="{FF2B5EF4-FFF2-40B4-BE49-F238E27FC236}">
                <a16:creationId xmlns:a16="http://schemas.microsoft.com/office/drawing/2014/main" id="{CBC2A3B9-2088-4F03-9BD5-CD4F112CB027}"/>
              </a:ext>
            </a:extLst>
          </p:cNvPr>
          <p:cNvSpPr txBox="1"/>
          <p:nvPr/>
        </p:nvSpPr>
        <p:spPr>
          <a:xfrm>
            <a:off x="6539828" y="2326924"/>
            <a:ext cx="2307839" cy="683136"/>
          </a:xfrm>
          <a:prstGeom prst="rect">
            <a:avLst/>
          </a:prstGeom>
          <a:noFill/>
        </p:spPr>
        <p:txBody>
          <a:bodyPr wrap="square" rtlCol="0">
            <a:spAutoFit/>
          </a:bodyPr>
          <a:lstStyle/>
          <a:p>
            <a:pPr algn="ctr">
              <a:lnSpc>
                <a:spcPct val="150000"/>
              </a:lnSpc>
            </a:pPr>
            <a:r>
              <a:rPr lang="zh-CN" altLang="en-US" sz="900" b="1" dirty="0">
                <a:solidFill>
                  <a:schemeClr val="bg1"/>
                </a:solidFill>
                <a:latin typeface="楷体" panose="02010609060101010101" pitchFamily="49" charset="-122"/>
                <a:ea typeface="楷体" panose="02010609060101010101" pitchFamily="49" charset="-122"/>
              </a:rPr>
              <a:t>研究内容三</a:t>
            </a:r>
            <a:endParaRPr lang="en-US" altLang="zh-CN" sz="9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基于感知数据驱动的集成电路关键元器件在线检测智能分析研究</a:t>
            </a:r>
          </a:p>
        </p:txBody>
      </p:sp>
      <p:sp>
        <p:nvSpPr>
          <p:cNvPr id="74" name="文本框 73">
            <a:extLst>
              <a:ext uri="{FF2B5EF4-FFF2-40B4-BE49-F238E27FC236}">
                <a16:creationId xmlns:a16="http://schemas.microsoft.com/office/drawing/2014/main" id="{6170DED8-B675-4D3C-9C0A-FF4281932CCC}"/>
              </a:ext>
            </a:extLst>
          </p:cNvPr>
          <p:cNvSpPr txBox="1"/>
          <p:nvPr/>
        </p:nvSpPr>
        <p:spPr>
          <a:xfrm>
            <a:off x="2435013" y="1634312"/>
            <a:ext cx="2118904" cy="475387"/>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低照度感知数据图像增强研究</a:t>
            </a:r>
            <a:endParaRPr lang="en-US" altLang="zh-CN" sz="900" dirty="0">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不均衡、不全面样本数据扩充研究</a:t>
            </a:r>
            <a:endParaRPr lang="en-US" altLang="zh-CN" sz="900" dirty="0">
              <a:latin typeface="楷体" panose="02010609060101010101" pitchFamily="49" charset="-122"/>
              <a:ea typeface="楷体" panose="02010609060101010101" pitchFamily="49" charset="-122"/>
            </a:endParaRPr>
          </a:p>
        </p:txBody>
      </p:sp>
      <p:sp>
        <p:nvSpPr>
          <p:cNvPr id="77" name="文本框 76">
            <a:extLst>
              <a:ext uri="{FF2B5EF4-FFF2-40B4-BE49-F238E27FC236}">
                <a16:creationId xmlns:a16="http://schemas.microsoft.com/office/drawing/2014/main" id="{1C21F929-C5F7-4537-AAA2-BB64CCEB4BED}"/>
              </a:ext>
            </a:extLst>
          </p:cNvPr>
          <p:cNvSpPr txBox="1"/>
          <p:nvPr/>
        </p:nvSpPr>
        <p:spPr>
          <a:xfrm>
            <a:off x="4655020" y="1646336"/>
            <a:ext cx="1834490" cy="475387"/>
          </a:xfrm>
          <a:prstGeom prst="rect">
            <a:avLst/>
          </a:prstGeom>
          <a:noFill/>
        </p:spPr>
        <p:txBody>
          <a:bodyPr wrap="square" rtlCol="0">
            <a:spAutoFit/>
          </a:bodyPr>
          <a:lstStyle/>
          <a:p>
            <a:pPr algn="ctr">
              <a:lnSpc>
                <a:spcPct val="150000"/>
              </a:lnSpc>
            </a:pPr>
            <a:r>
              <a:rPr lang="zh-CN" altLang="en-US" sz="900" dirty="0">
                <a:latin typeface="楷体" panose="02010609060101010101" pitchFamily="49" charset="-122"/>
                <a:ea typeface="楷体" panose="02010609060101010101" pitchFamily="49" charset="-122"/>
              </a:rPr>
              <a:t>结合硬件加速反馈的大规模网络轻量化研究</a:t>
            </a:r>
            <a:endParaRPr lang="en-US" altLang="zh-CN" sz="900" dirty="0">
              <a:latin typeface="楷体" panose="02010609060101010101" pitchFamily="49" charset="-122"/>
              <a:ea typeface="楷体" panose="02010609060101010101" pitchFamily="49" charset="-122"/>
            </a:endParaRPr>
          </a:p>
        </p:txBody>
      </p:sp>
      <p:sp>
        <p:nvSpPr>
          <p:cNvPr id="78" name="文本框 77">
            <a:extLst>
              <a:ext uri="{FF2B5EF4-FFF2-40B4-BE49-F238E27FC236}">
                <a16:creationId xmlns:a16="http://schemas.microsoft.com/office/drawing/2014/main" id="{53AC8452-0908-42B3-A65C-7C9A5E87B693}"/>
              </a:ext>
            </a:extLst>
          </p:cNvPr>
          <p:cNvSpPr txBox="1"/>
          <p:nvPr/>
        </p:nvSpPr>
        <p:spPr>
          <a:xfrm>
            <a:off x="6590613" y="1725600"/>
            <a:ext cx="2132546" cy="267637"/>
          </a:xfrm>
          <a:prstGeom prst="rect">
            <a:avLst/>
          </a:prstGeom>
          <a:noFill/>
        </p:spPr>
        <p:txBody>
          <a:bodyPr wrap="square" rtlCol="0">
            <a:spAutoFit/>
          </a:bodyPr>
          <a:lstStyle/>
          <a:p>
            <a:pPr algn="ctr">
              <a:lnSpc>
                <a:spcPct val="150000"/>
              </a:lnSpc>
            </a:pPr>
            <a:r>
              <a:rPr lang="zh-CN" altLang="en-US" sz="900" dirty="0">
                <a:latin typeface="楷体" panose="02010609060101010101" pitchFamily="49" charset="-122"/>
                <a:ea typeface="楷体" panose="02010609060101010101" pitchFamily="49" charset="-122"/>
              </a:rPr>
              <a:t>集成电路封装贴片智能化检测应用研究</a:t>
            </a:r>
            <a:endParaRPr lang="en-US" altLang="zh-CN" sz="900" dirty="0">
              <a:latin typeface="楷体" panose="02010609060101010101" pitchFamily="49" charset="-122"/>
              <a:ea typeface="楷体" panose="02010609060101010101" pitchFamily="49" charset="-122"/>
            </a:endParaRPr>
          </a:p>
        </p:txBody>
      </p:sp>
      <p:sp>
        <p:nvSpPr>
          <p:cNvPr id="79" name="文本框 78">
            <a:extLst>
              <a:ext uri="{FF2B5EF4-FFF2-40B4-BE49-F238E27FC236}">
                <a16:creationId xmlns:a16="http://schemas.microsoft.com/office/drawing/2014/main" id="{EB62B970-DD13-422A-AED2-58F6D4A424E3}"/>
              </a:ext>
            </a:extLst>
          </p:cNvPr>
          <p:cNvSpPr txBox="1"/>
          <p:nvPr/>
        </p:nvSpPr>
        <p:spPr>
          <a:xfrm>
            <a:off x="2472143" y="3252044"/>
            <a:ext cx="2115679" cy="1106200"/>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en-US" altLang="zh-CN" sz="900" dirty="0">
                <a:latin typeface="Times New Roman" panose="02020603050405020304" pitchFamily="18" charset="0"/>
                <a:ea typeface="楷体" panose="02010609060101010101" pitchFamily="49" charset="-122"/>
                <a:cs typeface="Times New Roman" panose="02020603050405020304" pitchFamily="18" charset="0"/>
              </a:rPr>
              <a:t>Retinex</a:t>
            </a: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理论</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零次学习</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生成对抗网络</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样本重采样和注意力机制</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endParaRPr lang="zh-CN" altLang="en-US" sz="9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0" name="文本框 79">
            <a:extLst>
              <a:ext uri="{FF2B5EF4-FFF2-40B4-BE49-F238E27FC236}">
                <a16:creationId xmlns:a16="http://schemas.microsoft.com/office/drawing/2014/main" id="{2517B345-0BE4-4896-8841-4F6F104F9A83}"/>
              </a:ext>
            </a:extLst>
          </p:cNvPr>
          <p:cNvSpPr txBox="1"/>
          <p:nvPr/>
        </p:nvSpPr>
        <p:spPr>
          <a:xfrm>
            <a:off x="4750343" y="3252044"/>
            <a:ext cx="1514862" cy="1106200"/>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通道剪枝策略</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低秩分解</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跨步推理与多点退出</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硬件加速反馈策略</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endParaRPr lang="zh-CN" altLang="en-US" sz="9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1" name="文本框 80">
            <a:extLst>
              <a:ext uri="{FF2B5EF4-FFF2-40B4-BE49-F238E27FC236}">
                <a16:creationId xmlns:a16="http://schemas.microsoft.com/office/drawing/2014/main" id="{196D51C1-DC88-42A3-990C-95EB3358C166}"/>
              </a:ext>
            </a:extLst>
          </p:cNvPr>
          <p:cNvSpPr txBox="1"/>
          <p:nvPr/>
        </p:nvSpPr>
        <p:spPr>
          <a:xfrm>
            <a:off x="6635786" y="3252044"/>
            <a:ext cx="2115921" cy="897040"/>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贴片封装状态和封装质量检测方法</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贴片自适应辨识方法</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在线持续学习</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对抗思维和回放方法</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 name="矩形 81">
            <a:extLst>
              <a:ext uri="{FF2B5EF4-FFF2-40B4-BE49-F238E27FC236}">
                <a16:creationId xmlns:a16="http://schemas.microsoft.com/office/drawing/2014/main" id="{D305D9EE-7608-4480-A152-5C3BE4ADB1E0}"/>
              </a:ext>
            </a:extLst>
          </p:cNvPr>
          <p:cNvSpPr/>
          <p:nvPr/>
        </p:nvSpPr>
        <p:spPr>
          <a:xfrm>
            <a:off x="2425697" y="1596013"/>
            <a:ext cx="2128219" cy="58430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83" name="矩形 82">
            <a:extLst>
              <a:ext uri="{FF2B5EF4-FFF2-40B4-BE49-F238E27FC236}">
                <a16:creationId xmlns:a16="http://schemas.microsoft.com/office/drawing/2014/main" id="{EF2309D6-9549-4FBC-9BBA-5DBFAD19808C}"/>
              </a:ext>
            </a:extLst>
          </p:cNvPr>
          <p:cNvSpPr/>
          <p:nvPr/>
        </p:nvSpPr>
        <p:spPr>
          <a:xfrm>
            <a:off x="4716438" y="1580705"/>
            <a:ext cx="1673941" cy="599617"/>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84" name="矩形 83">
            <a:extLst>
              <a:ext uri="{FF2B5EF4-FFF2-40B4-BE49-F238E27FC236}">
                <a16:creationId xmlns:a16="http://schemas.microsoft.com/office/drawing/2014/main" id="{D9D972D3-DC39-4AF9-AAD2-AFCECB797002}"/>
              </a:ext>
            </a:extLst>
          </p:cNvPr>
          <p:cNvSpPr/>
          <p:nvPr/>
        </p:nvSpPr>
        <p:spPr>
          <a:xfrm>
            <a:off x="6569784" y="1580705"/>
            <a:ext cx="2210147" cy="59961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85" name="文本框 84">
            <a:extLst>
              <a:ext uri="{FF2B5EF4-FFF2-40B4-BE49-F238E27FC236}">
                <a16:creationId xmlns:a16="http://schemas.microsoft.com/office/drawing/2014/main" id="{973F553F-E108-4683-A395-3C0663A859C7}"/>
              </a:ext>
            </a:extLst>
          </p:cNvPr>
          <p:cNvSpPr txBox="1"/>
          <p:nvPr/>
        </p:nvSpPr>
        <p:spPr>
          <a:xfrm>
            <a:off x="2507040" y="735635"/>
            <a:ext cx="2444379" cy="683136"/>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不均衡光照纠正复杂，负样本数据集匮乏</a:t>
            </a:r>
            <a:endParaRPr lang="en-US" altLang="zh-CN" sz="900" dirty="0">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模型参数灵敏度分析困难、参数冗余度高</a:t>
            </a:r>
            <a:endParaRPr lang="en-US" altLang="zh-CN" sz="900" dirty="0">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适配于流式数据的持续学习机制复杂</a:t>
            </a:r>
            <a:endParaRPr lang="en-US" altLang="zh-CN" sz="900" dirty="0">
              <a:latin typeface="楷体" panose="02010609060101010101" pitchFamily="49" charset="-122"/>
              <a:ea typeface="楷体" panose="02010609060101010101" pitchFamily="49" charset="-122"/>
            </a:endParaRPr>
          </a:p>
        </p:txBody>
      </p:sp>
      <p:sp>
        <p:nvSpPr>
          <p:cNvPr id="86" name="文本框 85">
            <a:extLst>
              <a:ext uri="{FF2B5EF4-FFF2-40B4-BE49-F238E27FC236}">
                <a16:creationId xmlns:a16="http://schemas.microsoft.com/office/drawing/2014/main" id="{25C267E9-CC4B-4022-9367-CE8525002B53}"/>
              </a:ext>
            </a:extLst>
          </p:cNvPr>
          <p:cNvSpPr txBox="1"/>
          <p:nvPr/>
        </p:nvSpPr>
        <p:spPr>
          <a:xfrm>
            <a:off x="5139048" y="725121"/>
            <a:ext cx="3696566" cy="683136"/>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图像数据质量和数量严重不足</a:t>
            </a:r>
            <a:endParaRPr lang="en-US" altLang="zh-CN" sz="900" dirty="0">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深度学习模型参数冗余、实时检测效率较低</a:t>
            </a:r>
            <a:endParaRPr lang="en-US" altLang="zh-CN" sz="900" dirty="0">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latin typeface="楷体" panose="02010609060101010101" pitchFamily="49" charset="-122"/>
                <a:ea typeface="楷体" panose="02010609060101010101" pitchFamily="49" charset="-122"/>
              </a:rPr>
              <a:t>集成电路贴片缺陷类型较多、缺陷数据数量较少、缺陷特征不明显</a:t>
            </a:r>
            <a:endParaRPr lang="en-US" altLang="zh-CN" sz="900" dirty="0">
              <a:latin typeface="楷体" panose="02010609060101010101" pitchFamily="49" charset="-122"/>
              <a:ea typeface="楷体" panose="02010609060101010101" pitchFamily="49" charset="-122"/>
            </a:endParaRPr>
          </a:p>
        </p:txBody>
      </p:sp>
      <p:sp>
        <p:nvSpPr>
          <p:cNvPr id="87" name="文本框 86">
            <a:extLst>
              <a:ext uri="{FF2B5EF4-FFF2-40B4-BE49-F238E27FC236}">
                <a16:creationId xmlns:a16="http://schemas.microsoft.com/office/drawing/2014/main" id="{9655DCB5-E30A-473B-88AE-636D1A5BB924}"/>
              </a:ext>
            </a:extLst>
          </p:cNvPr>
          <p:cNvSpPr txBox="1"/>
          <p:nvPr/>
        </p:nvSpPr>
        <p:spPr>
          <a:xfrm>
            <a:off x="2191500" y="4338866"/>
            <a:ext cx="6588432" cy="683136"/>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900" dirty="0">
                <a:solidFill>
                  <a:schemeClr val="bg1"/>
                </a:solidFill>
                <a:latin typeface="楷体" panose="02010609060101010101" pitchFamily="49" charset="-122"/>
                <a:ea typeface="楷体" panose="02010609060101010101" pitchFamily="49" charset="-122"/>
              </a:rPr>
              <a:t>从</a:t>
            </a:r>
            <a:r>
              <a:rPr lang="zh-CN" altLang="zh-CN" sz="9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模拟初级视觉皮层图像感知机理角度</a:t>
            </a:r>
            <a:r>
              <a:rPr lang="zh-CN" altLang="en-US" sz="9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和生成对抗多样式角度</a:t>
            </a:r>
            <a:r>
              <a:rPr lang="zh-CN" altLang="zh-CN" sz="9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出发</a:t>
            </a:r>
            <a:r>
              <a:rPr lang="zh-CN" altLang="en-US" sz="900" dirty="0">
                <a:solidFill>
                  <a:schemeClr val="bg1"/>
                </a:solidFill>
                <a:cs typeface="Times New Roman" panose="02020603050405020304" pitchFamily="18" charset="0"/>
              </a:rPr>
              <a:t>，</a:t>
            </a:r>
            <a:r>
              <a:rPr lang="zh-CN" altLang="en-US" sz="900" dirty="0">
                <a:solidFill>
                  <a:schemeClr val="bg1"/>
                </a:solidFill>
                <a:latin typeface="楷体" panose="02010609060101010101" pitchFamily="49" charset="-122"/>
                <a:ea typeface="楷体" panose="02010609060101010101" pitchFamily="49" charset="-122"/>
              </a:rPr>
              <a:t>提升图像感知质量和数量</a:t>
            </a:r>
            <a:endParaRPr lang="en-US" altLang="zh-CN" sz="900" dirty="0">
              <a:solidFill>
                <a:schemeClr val="bg1"/>
              </a:solidFill>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solidFill>
                  <a:schemeClr val="bg1"/>
                </a:solidFill>
                <a:latin typeface="楷体" panose="02010609060101010101" pitchFamily="49" charset="-122"/>
                <a:ea typeface="楷体" panose="02010609060101010101" pitchFamily="49" charset="-122"/>
              </a:rPr>
              <a:t>结合硬件加速反馈的模型轻量化和模型轻量化优化策略角度出发，引入参数灵敏度分析从而减少模型冗余参数</a:t>
            </a:r>
            <a:endParaRPr lang="en-US" altLang="zh-CN" sz="900" dirty="0">
              <a:solidFill>
                <a:schemeClr val="bg1"/>
              </a:solidFill>
              <a:latin typeface="楷体" panose="02010609060101010101" pitchFamily="49" charset="-122"/>
              <a:ea typeface="楷体" panose="02010609060101010101" pitchFamily="49" charset="-122"/>
            </a:endParaRPr>
          </a:p>
          <a:p>
            <a:pPr marL="171450" indent="-171450">
              <a:lnSpc>
                <a:spcPct val="150000"/>
              </a:lnSpc>
              <a:buFont typeface="Wingdings" panose="05000000000000000000" pitchFamily="2" charset="2"/>
              <a:buChar char="l"/>
            </a:pPr>
            <a:r>
              <a:rPr lang="zh-CN" altLang="en-US" sz="900" dirty="0">
                <a:solidFill>
                  <a:schemeClr val="bg1"/>
                </a:solidFill>
                <a:latin typeface="楷体" panose="02010609060101010101" pitchFamily="49" charset="-122"/>
                <a:ea typeface="楷体" panose="02010609060101010101" pitchFamily="49" charset="-122"/>
              </a:rPr>
              <a:t>引入在线持续学习的模型参数自适应更新策略，从而智能化检测贴片封装质量及封装状态和贴片标识自适应辨识</a:t>
            </a:r>
            <a:endParaRPr lang="en-US" altLang="zh-CN" sz="900" dirty="0">
              <a:solidFill>
                <a:schemeClr val="bg1"/>
              </a:solidFill>
              <a:latin typeface="楷体" panose="02010609060101010101" pitchFamily="49" charset="-122"/>
              <a:ea typeface="楷体" panose="02010609060101010101" pitchFamily="49" charset="-122"/>
            </a:endParaRPr>
          </a:p>
        </p:txBody>
      </p:sp>
      <p:sp>
        <p:nvSpPr>
          <p:cNvPr id="92" name="箭头: 上 91">
            <a:extLst>
              <a:ext uri="{FF2B5EF4-FFF2-40B4-BE49-F238E27FC236}">
                <a16:creationId xmlns:a16="http://schemas.microsoft.com/office/drawing/2014/main" id="{C23C4343-A648-4F9F-8005-0796BBE02ED9}"/>
              </a:ext>
            </a:extLst>
          </p:cNvPr>
          <p:cNvSpPr/>
          <p:nvPr/>
        </p:nvSpPr>
        <p:spPr>
          <a:xfrm flipV="1">
            <a:off x="3388417" y="2204751"/>
            <a:ext cx="141565" cy="13504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箭头: 上 92">
            <a:extLst>
              <a:ext uri="{FF2B5EF4-FFF2-40B4-BE49-F238E27FC236}">
                <a16:creationId xmlns:a16="http://schemas.microsoft.com/office/drawing/2014/main" id="{104DE652-6050-48F3-8839-1A041FCC6000}"/>
              </a:ext>
            </a:extLst>
          </p:cNvPr>
          <p:cNvSpPr/>
          <p:nvPr/>
        </p:nvSpPr>
        <p:spPr>
          <a:xfrm flipV="1">
            <a:off x="5482625" y="2204751"/>
            <a:ext cx="141565" cy="135046"/>
          </a:xfrm>
          <a:prstGeom prst="upArrow">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箭头: 上 93">
            <a:extLst>
              <a:ext uri="{FF2B5EF4-FFF2-40B4-BE49-F238E27FC236}">
                <a16:creationId xmlns:a16="http://schemas.microsoft.com/office/drawing/2014/main" id="{0879B3EA-6342-4C2A-8962-09129E190328}"/>
              </a:ext>
            </a:extLst>
          </p:cNvPr>
          <p:cNvSpPr/>
          <p:nvPr/>
        </p:nvSpPr>
        <p:spPr>
          <a:xfrm flipV="1">
            <a:off x="7622963" y="2204751"/>
            <a:ext cx="141565" cy="135046"/>
          </a:xfrm>
          <a:prstGeom prst="up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箭头: 上 94">
            <a:extLst>
              <a:ext uri="{FF2B5EF4-FFF2-40B4-BE49-F238E27FC236}">
                <a16:creationId xmlns:a16="http://schemas.microsoft.com/office/drawing/2014/main" id="{29013858-C243-41BE-800B-EADD28FA5D13}"/>
              </a:ext>
            </a:extLst>
          </p:cNvPr>
          <p:cNvSpPr/>
          <p:nvPr/>
        </p:nvSpPr>
        <p:spPr>
          <a:xfrm rot="16200000" flipV="1">
            <a:off x="6412069" y="2618006"/>
            <a:ext cx="141565" cy="135046"/>
          </a:xfrm>
          <a:prstGeom prst="upArrow">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加号 95">
            <a:extLst>
              <a:ext uri="{FF2B5EF4-FFF2-40B4-BE49-F238E27FC236}">
                <a16:creationId xmlns:a16="http://schemas.microsoft.com/office/drawing/2014/main" id="{8571BF1E-146E-440C-979F-5B3E6FB5DCD3}"/>
              </a:ext>
            </a:extLst>
          </p:cNvPr>
          <p:cNvSpPr/>
          <p:nvPr/>
        </p:nvSpPr>
        <p:spPr>
          <a:xfrm>
            <a:off x="4563506" y="2604159"/>
            <a:ext cx="152400" cy="1524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39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a:extLst>
              <a:ext uri="{FF2B5EF4-FFF2-40B4-BE49-F238E27FC236}">
                <a16:creationId xmlns:a16="http://schemas.microsoft.com/office/drawing/2014/main" id="{72D256FA-BDB5-47A6-A962-2010B42CD38B}"/>
              </a:ext>
            </a:extLst>
          </p:cNvPr>
          <p:cNvSpPr/>
          <p:nvPr/>
        </p:nvSpPr>
        <p:spPr>
          <a:xfrm rot="16200000">
            <a:off x="4704732" y="4093042"/>
            <a:ext cx="796105" cy="375344"/>
          </a:xfrm>
          <a:prstGeom prst="trapezoid">
            <a:avLst/>
          </a:prstGeom>
          <a:gradFill>
            <a:gsLst>
              <a:gs pos="100000">
                <a:schemeClr val="accent2">
                  <a:lumMod val="60000"/>
                  <a:lumOff val="40000"/>
                  <a:alpha val="70000"/>
                </a:schemeClr>
              </a:gs>
              <a:gs pos="0">
                <a:schemeClr val="accent2">
                  <a:lumMod val="75000"/>
                  <a:alpha val="49000"/>
                </a:schemeClr>
              </a:gs>
              <a:gs pos="54000">
                <a:schemeClr val="accent2">
                  <a:lumMod val="50000"/>
                  <a:alpha val="2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 name="梯形 2">
            <a:extLst>
              <a:ext uri="{FF2B5EF4-FFF2-40B4-BE49-F238E27FC236}">
                <a16:creationId xmlns:a16="http://schemas.microsoft.com/office/drawing/2014/main" id="{888A7AC1-160D-4875-ABC2-16AA137339A2}"/>
              </a:ext>
            </a:extLst>
          </p:cNvPr>
          <p:cNvSpPr/>
          <p:nvPr/>
        </p:nvSpPr>
        <p:spPr>
          <a:xfrm rot="16200000">
            <a:off x="4698938" y="2901576"/>
            <a:ext cx="796105" cy="375346"/>
          </a:xfrm>
          <a:prstGeom prst="trapezoid">
            <a:avLst/>
          </a:prstGeom>
          <a:gradFill>
            <a:gsLst>
              <a:gs pos="100000">
                <a:schemeClr val="accent4">
                  <a:lumMod val="60000"/>
                  <a:lumOff val="40000"/>
                  <a:alpha val="58000"/>
                </a:schemeClr>
              </a:gs>
              <a:gs pos="0">
                <a:schemeClr val="accent4">
                  <a:lumMod val="75000"/>
                </a:schemeClr>
              </a:gs>
              <a:gs pos="54000">
                <a:schemeClr val="accent4">
                  <a:lumMod val="75000"/>
                  <a:alpha val="2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梯形 3">
            <a:extLst>
              <a:ext uri="{FF2B5EF4-FFF2-40B4-BE49-F238E27FC236}">
                <a16:creationId xmlns:a16="http://schemas.microsoft.com/office/drawing/2014/main" id="{54B1570E-23B9-4528-A071-F5591A924BF6}"/>
              </a:ext>
            </a:extLst>
          </p:cNvPr>
          <p:cNvSpPr/>
          <p:nvPr/>
        </p:nvSpPr>
        <p:spPr>
          <a:xfrm rot="16200000">
            <a:off x="4668540" y="1761792"/>
            <a:ext cx="796105" cy="375344"/>
          </a:xfrm>
          <a:prstGeom prst="trapezoid">
            <a:avLst/>
          </a:prstGeom>
          <a:gradFill>
            <a:gsLst>
              <a:gs pos="100000">
                <a:schemeClr val="accent1">
                  <a:lumMod val="60000"/>
                  <a:lumOff val="40000"/>
                  <a:alpha val="40000"/>
                </a:schemeClr>
              </a:gs>
              <a:gs pos="0">
                <a:schemeClr val="accent1">
                  <a:lumMod val="60000"/>
                  <a:lumOff val="40000"/>
                </a:schemeClr>
              </a:gs>
              <a:gs pos="54000">
                <a:schemeClr val="accent1">
                  <a:lumMod val="75000"/>
                  <a:alpha val="4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16">
            <a:extLst>
              <a:ext uri="{FF2B5EF4-FFF2-40B4-BE49-F238E27FC236}">
                <a16:creationId xmlns:a16="http://schemas.microsoft.com/office/drawing/2014/main" id="{7F99D270-CF0E-4ABC-B5AA-3812D504A02D}"/>
              </a:ext>
            </a:extLst>
          </p:cNvPr>
          <p:cNvSpPr/>
          <p:nvPr/>
        </p:nvSpPr>
        <p:spPr>
          <a:xfrm>
            <a:off x="5254265" y="1429658"/>
            <a:ext cx="4974526" cy="101247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楷体" panose="02010609060101010101" pitchFamily="49" charset="-122"/>
              <a:ea typeface="楷体" panose="02010609060101010101" pitchFamily="49" charset="-122"/>
            </a:endParaRPr>
          </a:p>
        </p:txBody>
      </p:sp>
      <p:sp>
        <p:nvSpPr>
          <p:cNvPr id="22" name="矩形: 圆角 21">
            <a:extLst>
              <a:ext uri="{FF2B5EF4-FFF2-40B4-BE49-F238E27FC236}">
                <a16:creationId xmlns:a16="http://schemas.microsoft.com/office/drawing/2014/main" id="{4F206C20-6DAB-4D9E-A71D-E0AE4FF253A8}"/>
              </a:ext>
            </a:extLst>
          </p:cNvPr>
          <p:cNvSpPr/>
          <p:nvPr/>
        </p:nvSpPr>
        <p:spPr>
          <a:xfrm>
            <a:off x="2778668" y="1623662"/>
            <a:ext cx="2140761" cy="651607"/>
          </a:xfrm>
          <a:prstGeom prst="round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schemeClr val="tx1"/>
              </a:solidFill>
              <a:latin typeface="楷体" panose="02010609060101010101" pitchFamily="49" charset="-122"/>
              <a:ea typeface="楷体" panose="02010609060101010101" pitchFamily="49" charset="-122"/>
            </a:endParaRPr>
          </a:p>
        </p:txBody>
      </p:sp>
      <p:sp>
        <p:nvSpPr>
          <p:cNvPr id="23" name="矩形: 圆角 22">
            <a:extLst>
              <a:ext uri="{FF2B5EF4-FFF2-40B4-BE49-F238E27FC236}">
                <a16:creationId xmlns:a16="http://schemas.microsoft.com/office/drawing/2014/main" id="{33E3921D-0376-443F-87D1-E995C8DFEE17}"/>
              </a:ext>
            </a:extLst>
          </p:cNvPr>
          <p:cNvSpPr/>
          <p:nvPr/>
        </p:nvSpPr>
        <p:spPr>
          <a:xfrm>
            <a:off x="2778668" y="2748141"/>
            <a:ext cx="2140760" cy="666279"/>
          </a:xfrm>
          <a:prstGeom prst="roundRect">
            <a:avLst/>
          </a:prstGeom>
          <a:solidFill>
            <a:srgbClr val="BF9000"/>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楷体" panose="02010609060101010101" pitchFamily="49" charset="-122"/>
              <a:ea typeface="楷体" panose="02010609060101010101" pitchFamily="49" charset="-122"/>
            </a:endParaRPr>
          </a:p>
        </p:txBody>
      </p:sp>
      <p:sp>
        <p:nvSpPr>
          <p:cNvPr id="24" name="矩形: 圆角 23">
            <a:extLst>
              <a:ext uri="{FF2B5EF4-FFF2-40B4-BE49-F238E27FC236}">
                <a16:creationId xmlns:a16="http://schemas.microsoft.com/office/drawing/2014/main" id="{8DE41FE0-4682-42BB-84B0-3048322BF5AF}"/>
              </a:ext>
            </a:extLst>
          </p:cNvPr>
          <p:cNvSpPr/>
          <p:nvPr/>
        </p:nvSpPr>
        <p:spPr>
          <a:xfrm>
            <a:off x="2739057" y="3940785"/>
            <a:ext cx="2180371" cy="666279"/>
          </a:xfrm>
          <a:prstGeom prst="round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楷体" panose="02010609060101010101" pitchFamily="49" charset="-122"/>
              <a:ea typeface="楷体" panose="02010609060101010101" pitchFamily="49" charset="-122"/>
            </a:endParaRPr>
          </a:p>
        </p:txBody>
      </p:sp>
      <p:sp>
        <p:nvSpPr>
          <p:cNvPr id="25" name="矩形 24">
            <a:extLst>
              <a:ext uri="{FF2B5EF4-FFF2-40B4-BE49-F238E27FC236}">
                <a16:creationId xmlns:a16="http://schemas.microsoft.com/office/drawing/2014/main" id="{0A716085-5AAB-4868-A3F0-F58096FB9C48}"/>
              </a:ext>
            </a:extLst>
          </p:cNvPr>
          <p:cNvSpPr/>
          <p:nvPr/>
        </p:nvSpPr>
        <p:spPr>
          <a:xfrm>
            <a:off x="5284663" y="2571471"/>
            <a:ext cx="4944128" cy="101247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楷体" panose="02010609060101010101" pitchFamily="49" charset="-122"/>
              <a:ea typeface="楷体" panose="02010609060101010101" pitchFamily="49" charset="-122"/>
            </a:endParaRPr>
          </a:p>
        </p:txBody>
      </p:sp>
      <p:sp>
        <p:nvSpPr>
          <p:cNvPr id="27" name="文本框 26">
            <a:extLst>
              <a:ext uri="{FF2B5EF4-FFF2-40B4-BE49-F238E27FC236}">
                <a16:creationId xmlns:a16="http://schemas.microsoft.com/office/drawing/2014/main" id="{37D2F381-5BD9-44EA-AC44-0C4C7D64842A}"/>
              </a:ext>
            </a:extLst>
          </p:cNvPr>
          <p:cNvSpPr txBox="1"/>
          <p:nvPr/>
        </p:nvSpPr>
        <p:spPr>
          <a:xfrm>
            <a:off x="2778668" y="1550491"/>
            <a:ext cx="2128220" cy="752385"/>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 panose="02010609060101010101" pitchFamily="49" charset="-122"/>
                <a:ea typeface="楷体" panose="02010609060101010101" pitchFamily="49" charset="-122"/>
              </a:rPr>
              <a:t>研究内容一</a:t>
            </a:r>
            <a:endParaRPr lang="en-US" altLang="zh-CN" sz="12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低照度低分辨率数字相机处理流水线下样本不全面不均衡数据鸿沟挑战</a:t>
            </a:r>
          </a:p>
        </p:txBody>
      </p:sp>
      <p:sp>
        <p:nvSpPr>
          <p:cNvPr id="28" name="文本框 27">
            <a:extLst>
              <a:ext uri="{FF2B5EF4-FFF2-40B4-BE49-F238E27FC236}">
                <a16:creationId xmlns:a16="http://schemas.microsoft.com/office/drawing/2014/main" id="{EFB595A8-D850-4733-952B-573A3AE07510}"/>
              </a:ext>
            </a:extLst>
          </p:cNvPr>
          <p:cNvSpPr txBox="1"/>
          <p:nvPr/>
        </p:nvSpPr>
        <p:spPr>
          <a:xfrm>
            <a:off x="2778667" y="2677800"/>
            <a:ext cx="2159747" cy="752385"/>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 panose="02010609060101010101" pitchFamily="49" charset="-122"/>
                <a:ea typeface="楷体" panose="02010609060101010101" pitchFamily="49" charset="-122"/>
              </a:rPr>
              <a:t>研究内容二</a:t>
            </a:r>
            <a:endParaRPr lang="en-US" altLang="zh-CN" sz="12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基于集成电路封装缺陷检测的大模型</a:t>
            </a:r>
            <a:endParaRPr lang="en-US" altLang="zh-CN" sz="900"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轻量化研究</a:t>
            </a:r>
          </a:p>
        </p:txBody>
      </p:sp>
      <p:sp>
        <p:nvSpPr>
          <p:cNvPr id="29" name="文本框 28">
            <a:extLst>
              <a:ext uri="{FF2B5EF4-FFF2-40B4-BE49-F238E27FC236}">
                <a16:creationId xmlns:a16="http://schemas.microsoft.com/office/drawing/2014/main" id="{16EA8BE3-319E-45EC-8005-FFF099ACBF42}"/>
              </a:ext>
            </a:extLst>
          </p:cNvPr>
          <p:cNvSpPr txBox="1"/>
          <p:nvPr/>
        </p:nvSpPr>
        <p:spPr>
          <a:xfrm>
            <a:off x="2704620" y="3857497"/>
            <a:ext cx="2307839" cy="752385"/>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 panose="02010609060101010101" pitchFamily="49" charset="-122"/>
                <a:ea typeface="楷体" panose="02010609060101010101" pitchFamily="49" charset="-122"/>
              </a:rPr>
              <a:t>研究内容三</a:t>
            </a:r>
            <a:endParaRPr lang="en-US" altLang="zh-CN" sz="1200" b="1" dirty="0">
              <a:solidFill>
                <a:schemeClr val="bg1"/>
              </a:solidFill>
              <a:latin typeface="楷体" panose="02010609060101010101" pitchFamily="49" charset="-122"/>
              <a:ea typeface="楷体" panose="02010609060101010101" pitchFamily="49" charset="-122"/>
            </a:endParaRPr>
          </a:p>
          <a:p>
            <a:pPr algn="ctr">
              <a:lnSpc>
                <a:spcPct val="150000"/>
              </a:lnSpc>
            </a:pPr>
            <a:r>
              <a:rPr lang="zh-CN" altLang="en-US" sz="900" dirty="0">
                <a:solidFill>
                  <a:schemeClr val="bg1"/>
                </a:solidFill>
                <a:latin typeface="楷体" panose="02010609060101010101" pitchFamily="49" charset="-122"/>
                <a:ea typeface="楷体" panose="02010609060101010101" pitchFamily="49" charset="-122"/>
              </a:rPr>
              <a:t>基于感知数据驱动的集成电路关键元器件在线检测智能分析研究</a:t>
            </a:r>
          </a:p>
        </p:txBody>
      </p:sp>
      <p:sp>
        <p:nvSpPr>
          <p:cNvPr id="33" name="文本框 32">
            <a:extLst>
              <a:ext uri="{FF2B5EF4-FFF2-40B4-BE49-F238E27FC236}">
                <a16:creationId xmlns:a16="http://schemas.microsoft.com/office/drawing/2014/main" id="{8C413B77-AFC0-4454-87EC-8BA199BC157A}"/>
              </a:ext>
            </a:extLst>
          </p:cNvPr>
          <p:cNvSpPr txBox="1"/>
          <p:nvPr/>
        </p:nvSpPr>
        <p:spPr>
          <a:xfrm>
            <a:off x="6415462" y="1459729"/>
            <a:ext cx="3451087" cy="334259"/>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zh-CN" sz="1200" b="1" dirty="0">
                <a:latin typeface="Times New Roman" panose="02020603050405020304" pitchFamily="18" charset="0"/>
                <a:ea typeface="楷体" panose="02010609060101010101" pitchFamily="49" charset="-122"/>
                <a:cs typeface="Times New Roman" panose="02020603050405020304" pitchFamily="18" charset="0"/>
              </a:rPr>
              <a:t>低照度图像感知质量提升方法研究</a:t>
            </a:r>
            <a:endParaRPr lang="en-US" altLang="zh-CN" sz="1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文本框 33">
            <a:extLst>
              <a:ext uri="{FF2B5EF4-FFF2-40B4-BE49-F238E27FC236}">
                <a16:creationId xmlns:a16="http://schemas.microsoft.com/office/drawing/2014/main" id="{F3FD65A4-21AC-44C1-88E0-1ACF6648C9B5}"/>
              </a:ext>
            </a:extLst>
          </p:cNvPr>
          <p:cNvSpPr txBox="1"/>
          <p:nvPr/>
        </p:nvSpPr>
        <p:spPr>
          <a:xfrm>
            <a:off x="6428684" y="2663399"/>
            <a:ext cx="3723905" cy="338041"/>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zh-CN" sz="1200" b="1" dirty="0">
                <a:latin typeface="Times New Roman" panose="02020603050405020304" pitchFamily="18" charset="0"/>
                <a:ea typeface="楷体" panose="02010609060101010101" pitchFamily="49" charset="-122"/>
                <a:cs typeface="Times New Roman" panose="02020603050405020304" pitchFamily="18" charset="0"/>
              </a:rPr>
              <a:t>硬件加速反馈的精细化通道剪枝的超轻量模型研究</a:t>
            </a:r>
            <a:endParaRPr lang="zh-CN" altLang="en-US" sz="1200" dirty="0"/>
          </a:p>
        </p:txBody>
      </p:sp>
      <p:sp>
        <p:nvSpPr>
          <p:cNvPr id="42" name="箭头: 上 41">
            <a:extLst>
              <a:ext uri="{FF2B5EF4-FFF2-40B4-BE49-F238E27FC236}">
                <a16:creationId xmlns:a16="http://schemas.microsoft.com/office/drawing/2014/main" id="{6C269402-D8A1-4AE0-B03E-123DF58DB3E5}"/>
              </a:ext>
            </a:extLst>
          </p:cNvPr>
          <p:cNvSpPr/>
          <p:nvPr/>
        </p:nvSpPr>
        <p:spPr>
          <a:xfrm flipV="1">
            <a:off x="1982961" y="3544843"/>
            <a:ext cx="307788" cy="293612"/>
          </a:xfrm>
          <a:prstGeom prst="up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加号 45">
            <a:extLst>
              <a:ext uri="{FF2B5EF4-FFF2-40B4-BE49-F238E27FC236}">
                <a16:creationId xmlns:a16="http://schemas.microsoft.com/office/drawing/2014/main" id="{672018D3-AB0B-4D13-A927-6A49FEE8DB1E}"/>
              </a:ext>
            </a:extLst>
          </p:cNvPr>
          <p:cNvSpPr/>
          <p:nvPr/>
        </p:nvSpPr>
        <p:spPr>
          <a:xfrm>
            <a:off x="1971183" y="2318272"/>
            <a:ext cx="331344" cy="331344"/>
          </a:xfrm>
          <a:prstGeom prst="mathPlus">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文本框 56">
            <a:extLst>
              <a:ext uri="{FF2B5EF4-FFF2-40B4-BE49-F238E27FC236}">
                <a16:creationId xmlns:a16="http://schemas.microsoft.com/office/drawing/2014/main" id="{FC42B262-3111-4D30-BCAE-56E2AA8A0F77}"/>
              </a:ext>
            </a:extLst>
          </p:cNvPr>
          <p:cNvSpPr txBox="1"/>
          <p:nvPr/>
        </p:nvSpPr>
        <p:spPr>
          <a:xfrm>
            <a:off x="6420191" y="3679157"/>
            <a:ext cx="3674559" cy="611258"/>
          </a:xfrm>
          <a:prstGeom prst="rect">
            <a:avLst/>
          </a:prstGeom>
          <a:noFill/>
        </p:spPr>
        <p:txBody>
          <a:bodyPr wrap="square" rtlCol="0">
            <a:spAutoFit/>
          </a:bodyPr>
          <a:lstStyle/>
          <a:p>
            <a:pPr marL="171450" indent="-171450">
              <a:lnSpc>
                <a:spcPct val="150000"/>
              </a:lnSpc>
              <a:buFont typeface="Wingdings" panose="05000000000000000000" pitchFamily="2" charset="2"/>
              <a:buChar char="l"/>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集成电路贴片封装状态与封装质量检测方法研究</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集成电路贴片识别自适应高速辨识方法研究</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1" name="矩形: 圆角 60">
            <a:extLst>
              <a:ext uri="{FF2B5EF4-FFF2-40B4-BE49-F238E27FC236}">
                <a16:creationId xmlns:a16="http://schemas.microsoft.com/office/drawing/2014/main" id="{A7C3FA31-A847-4E6C-A983-140F91BB608F}"/>
              </a:ext>
            </a:extLst>
          </p:cNvPr>
          <p:cNvSpPr/>
          <p:nvPr/>
        </p:nvSpPr>
        <p:spPr>
          <a:xfrm>
            <a:off x="2739056" y="4959680"/>
            <a:ext cx="7489735" cy="468720"/>
          </a:xfrm>
          <a:prstGeom prst="round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楷体" panose="02010609060101010101" pitchFamily="49" charset="-122"/>
              <a:ea typeface="楷体" panose="02010609060101010101" pitchFamily="49" charset="-122"/>
            </a:endParaRPr>
          </a:p>
        </p:txBody>
      </p:sp>
      <p:sp>
        <p:nvSpPr>
          <p:cNvPr id="58" name="文本框 57">
            <a:extLst>
              <a:ext uri="{FF2B5EF4-FFF2-40B4-BE49-F238E27FC236}">
                <a16:creationId xmlns:a16="http://schemas.microsoft.com/office/drawing/2014/main" id="{1ADA1FDF-8114-4C17-9C05-3B4EE1869931}"/>
              </a:ext>
            </a:extLst>
          </p:cNvPr>
          <p:cNvSpPr txBox="1"/>
          <p:nvPr/>
        </p:nvSpPr>
        <p:spPr>
          <a:xfrm>
            <a:off x="2739056" y="5003707"/>
            <a:ext cx="7489733" cy="334259"/>
          </a:xfrm>
          <a:prstGeom prst="rect">
            <a:avLst/>
          </a:prstGeom>
          <a:noFill/>
        </p:spPr>
        <p:txBody>
          <a:bodyPr wrap="square" rtlCol="0">
            <a:spAutoFit/>
          </a:bodyPr>
          <a:lstStyle/>
          <a:p>
            <a:pPr algn="ctr">
              <a:lnSpc>
                <a:spcPct val="150000"/>
              </a:lnSpc>
            </a:pP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构建多边协同的集成电路贴片工艺智能化质量检测平台</a:t>
            </a:r>
            <a:endParaRPr lang="en-US" altLang="zh-CN"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矩形 61">
            <a:extLst>
              <a:ext uri="{FF2B5EF4-FFF2-40B4-BE49-F238E27FC236}">
                <a16:creationId xmlns:a16="http://schemas.microsoft.com/office/drawing/2014/main" id="{06B7C83E-34B0-4D22-B5AE-9C764CFBEE6A}"/>
              </a:ext>
            </a:extLst>
          </p:cNvPr>
          <p:cNvSpPr/>
          <p:nvPr/>
        </p:nvSpPr>
        <p:spPr>
          <a:xfrm>
            <a:off x="1651039" y="1797397"/>
            <a:ext cx="1011815" cy="338554"/>
          </a:xfrm>
          <a:prstGeom prst="rect">
            <a:avLst/>
          </a:prstGeom>
          <a:ln>
            <a:solidFill>
              <a:srgbClr val="548235"/>
            </a:solidFill>
            <a:prstDash val="dash"/>
          </a:ln>
        </p:spPr>
        <p:txBody>
          <a:bodyPr wrap="none">
            <a:spAutoFit/>
          </a:bodyPr>
          <a:lstStyle/>
          <a:p>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数据角度</a:t>
            </a:r>
            <a:endParaRPr lang="zh-CN" altLang="en-US" sz="1600" b="1" dirty="0"/>
          </a:p>
        </p:txBody>
      </p:sp>
      <p:sp>
        <p:nvSpPr>
          <p:cNvPr id="63" name="矩形 62">
            <a:extLst>
              <a:ext uri="{FF2B5EF4-FFF2-40B4-BE49-F238E27FC236}">
                <a16:creationId xmlns:a16="http://schemas.microsoft.com/office/drawing/2014/main" id="{54A3BCDE-1D4A-44E0-B766-A6BDEFA4B7F4}"/>
              </a:ext>
            </a:extLst>
          </p:cNvPr>
          <p:cNvSpPr/>
          <p:nvPr/>
        </p:nvSpPr>
        <p:spPr>
          <a:xfrm>
            <a:off x="1651039" y="2923821"/>
            <a:ext cx="1011815" cy="338554"/>
          </a:xfrm>
          <a:prstGeom prst="rect">
            <a:avLst/>
          </a:prstGeom>
          <a:ln>
            <a:solidFill>
              <a:srgbClr val="548235"/>
            </a:solidFill>
            <a:prstDash val="dash"/>
          </a:ln>
        </p:spPr>
        <p:txBody>
          <a:bodyPr wrap="none">
            <a:spAutoFit/>
          </a:bodyPr>
          <a:lstStyle/>
          <a:p>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模型角度</a:t>
            </a:r>
            <a:endParaRPr lang="zh-CN" altLang="en-US" sz="1600" b="1" dirty="0"/>
          </a:p>
        </p:txBody>
      </p:sp>
      <p:sp>
        <p:nvSpPr>
          <p:cNvPr id="64" name="矩形 63">
            <a:extLst>
              <a:ext uri="{FF2B5EF4-FFF2-40B4-BE49-F238E27FC236}">
                <a16:creationId xmlns:a16="http://schemas.microsoft.com/office/drawing/2014/main" id="{9B2BED18-07F0-452B-92C0-36F2B327569E}"/>
              </a:ext>
            </a:extLst>
          </p:cNvPr>
          <p:cNvSpPr/>
          <p:nvPr/>
        </p:nvSpPr>
        <p:spPr>
          <a:xfrm>
            <a:off x="1639812" y="4126825"/>
            <a:ext cx="1011815" cy="338554"/>
          </a:xfrm>
          <a:prstGeom prst="rect">
            <a:avLst/>
          </a:prstGeom>
          <a:ln>
            <a:solidFill>
              <a:srgbClr val="548235"/>
            </a:solidFill>
            <a:prstDash val="dash"/>
          </a:ln>
        </p:spPr>
        <p:txBody>
          <a:bodyPr wrap="none">
            <a:spAutoFit/>
          </a:bodyPr>
          <a:lstStyle/>
          <a:p>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检测角度</a:t>
            </a:r>
            <a:endParaRPr lang="zh-CN" altLang="en-US" sz="1600" b="1" dirty="0"/>
          </a:p>
        </p:txBody>
      </p:sp>
      <p:sp>
        <p:nvSpPr>
          <p:cNvPr id="65" name="矩形 64">
            <a:extLst>
              <a:ext uri="{FF2B5EF4-FFF2-40B4-BE49-F238E27FC236}">
                <a16:creationId xmlns:a16="http://schemas.microsoft.com/office/drawing/2014/main" id="{543519AE-8E7A-482B-B23C-35EB8C25736C}"/>
              </a:ext>
            </a:extLst>
          </p:cNvPr>
          <p:cNvSpPr/>
          <p:nvPr/>
        </p:nvSpPr>
        <p:spPr>
          <a:xfrm>
            <a:off x="1648305" y="5040151"/>
            <a:ext cx="1011815" cy="338554"/>
          </a:xfrm>
          <a:prstGeom prst="rect">
            <a:avLst/>
          </a:prstGeom>
          <a:ln>
            <a:solidFill>
              <a:srgbClr val="548235"/>
            </a:solidFill>
            <a:prstDash val="dash"/>
          </a:ln>
        </p:spPr>
        <p:txBody>
          <a:bodyPr wrap="none">
            <a:spAutoFit/>
          </a:bodyPr>
          <a:lstStyle/>
          <a:p>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应用角度</a:t>
            </a:r>
            <a:endParaRPr lang="zh-CN" altLang="en-US" sz="1600" b="1" dirty="0"/>
          </a:p>
        </p:txBody>
      </p:sp>
      <p:sp>
        <p:nvSpPr>
          <p:cNvPr id="66" name="矩形 65">
            <a:extLst>
              <a:ext uri="{FF2B5EF4-FFF2-40B4-BE49-F238E27FC236}">
                <a16:creationId xmlns:a16="http://schemas.microsoft.com/office/drawing/2014/main" id="{48DC5CBE-8CC3-4070-AA9A-D9D344A1C53A}"/>
              </a:ext>
            </a:extLst>
          </p:cNvPr>
          <p:cNvSpPr/>
          <p:nvPr/>
        </p:nvSpPr>
        <p:spPr>
          <a:xfrm>
            <a:off x="5524026" y="1536664"/>
            <a:ext cx="800219" cy="276999"/>
          </a:xfrm>
          <a:prstGeom prst="rect">
            <a:avLst/>
          </a:prstGeom>
          <a:solidFill>
            <a:schemeClr val="accent1">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数据质量</a:t>
            </a:r>
            <a:endParaRPr lang="zh-CN" altLang="en-US" sz="1200" dirty="0"/>
          </a:p>
        </p:txBody>
      </p:sp>
      <p:sp>
        <p:nvSpPr>
          <p:cNvPr id="67" name="矩形 66">
            <a:extLst>
              <a:ext uri="{FF2B5EF4-FFF2-40B4-BE49-F238E27FC236}">
                <a16:creationId xmlns:a16="http://schemas.microsoft.com/office/drawing/2014/main" id="{9D972F39-31EC-4269-A277-B5693F3F2395}"/>
              </a:ext>
            </a:extLst>
          </p:cNvPr>
          <p:cNvSpPr/>
          <p:nvPr/>
        </p:nvSpPr>
        <p:spPr>
          <a:xfrm>
            <a:off x="5524025" y="2019393"/>
            <a:ext cx="800219" cy="276999"/>
          </a:xfrm>
          <a:prstGeom prst="rect">
            <a:avLst/>
          </a:prstGeom>
          <a:solidFill>
            <a:schemeClr val="accent1">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数据数量</a:t>
            </a:r>
            <a:endParaRPr lang="zh-CN" altLang="en-US" sz="1200" dirty="0"/>
          </a:p>
        </p:txBody>
      </p:sp>
      <p:sp>
        <p:nvSpPr>
          <p:cNvPr id="68" name="矩形 67">
            <a:extLst>
              <a:ext uri="{FF2B5EF4-FFF2-40B4-BE49-F238E27FC236}">
                <a16:creationId xmlns:a16="http://schemas.microsoft.com/office/drawing/2014/main" id="{6BCC882D-3B8D-43D1-9388-87E87AD6A572}"/>
              </a:ext>
            </a:extLst>
          </p:cNvPr>
          <p:cNvSpPr/>
          <p:nvPr/>
        </p:nvSpPr>
        <p:spPr>
          <a:xfrm>
            <a:off x="6406994" y="1827104"/>
            <a:ext cx="3360014" cy="615040"/>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zh-CN" sz="1200" b="1" dirty="0">
                <a:latin typeface="Times New Roman" panose="02020603050405020304" pitchFamily="18" charset="0"/>
                <a:ea typeface="楷体" panose="02010609060101010101" pitchFamily="49" charset="-122"/>
                <a:cs typeface="Times New Roman" panose="02020603050405020304" pitchFamily="18" charset="0"/>
              </a:rPr>
              <a:t>生成对抗式多样化缺陷图像生成模型研究</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zh-CN" sz="1200" b="1" dirty="0">
                <a:latin typeface="Times New Roman" panose="02020603050405020304" pitchFamily="18" charset="0"/>
                <a:ea typeface="楷体" panose="02010609060101010101" pitchFamily="49" charset="-122"/>
                <a:cs typeface="Times New Roman" panose="02020603050405020304" pitchFamily="18" charset="0"/>
              </a:rPr>
              <a:t>缺陷图像样本间均衡性自适应模型研究</a:t>
            </a:r>
            <a:endParaRPr lang="zh-CN" altLang="en-US" sz="1200" dirty="0"/>
          </a:p>
        </p:txBody>
      </p:sp>
      <p:sp>
        <p:nvSpPr>
          <p:cNvPr id="69" name="矩形 68">
            <a:extLst>
              <a:ext uri="{FF2B5EF4-FFF2-40B4-BE49-F238E27FC236}">
                <a16:creationId xmlns:a16="http://schemas.microsoft.com/office/drawing/2014/main" id="{9D866419-7D55-4950-A0DC-1C7A35320AC7}"/>
              </a:ext>
            </a:extLst>
          </p:cNvPr>
          <p:cNvSpPr/>
          <p:nvPr/>
        </p:nvSpPr>
        <p:spPr>
          <a:xfrm>
            <a:off x="5481809" y="2724441"/>
            <a:ext cx="954107" cy="276999"/>
          </a:xfrm>
          <a:prstGeom prst="rect">
            <a:avLst/>
          </a:prstGeom>
          <a:solidFill>
            <a:schemeClr val="accent4">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模型轻量化</a:t>
            </a:r>
            <a:endParaRPr lang="zh-CN" altLang="en-US" sz="1200" dirty="0"/>
          </a:p>
        </p:txBody>
      </p:sp>
      <p:sp>
        <p:nvSpPr>
          <p:cNvPr id="70" name="矩形 69">
            <a:extLst>
              <a:ext uri="{FF2B5EF4-FFF2-40B4-BE49-F238E27FC236}">
                <a16:creationId xmlns:a16="http://schemas.microsoft.com/office/drawing/2014/main" id="{A896441D-5AC4-4CF0-9AA7-248AC8895C0C}"/>
              </a:ext>
            </a:extLst>
          </p:cNvPr>
          <p:cNvSpPr/>
          <p:nvPr/>
        </p:nvSpPr>
        <p:spPr>
          <a:xfrm>
            <a:off x="5483839" y="3176311"/>
            <a:ext cx="954107" cy="276999"/>
          </a:xfrm>
          <a:prstGeom prst="rect">
            <a:avLst/>
          </a:prstGeom>
          <a:solidFill>
            <a:schemeClr val="accent4">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轻量化策略</a:t>
            </a:r>
            <a:endParaRPr lang="zh-CN" altLang="en-US" sz="1200" dirty="0"/>
          </a:p>
        </p:txBody>
      </p:sp>
      <p:sp>
        <p:nvSpPr>
          <p:cNvPr id="71" name="矩形 70">
            <a:extLst>
              <a:ext uri="{FF2B5EF4-FFF2-40B4-BE49-F238E27FC236}">
                <a16:creationId xmlns:a16="http://schemas.microsoft.com/office/drawing/2014/main" id="{B9FE4F64-9786-402D-9880-62BC46C18765}"/>
              </a:ext>
            </a:extLst>
          </p:cNvPr>
          <p:cNvSpPr/>
          <p:nvPr/>
        </p:nvSpPr>
        <p:spPr>
          <a:xfrm>
            <a:off x="6409698" y="3109707"/>
            <a:ext cx="3430540" cy="338041"/>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zh-CN" sz="1200" b="1" dirty="0">
                <a:latin typeface="Times New Roman" panose="02020603050405020304" pitchFamily="18" charset="0"/>
                <a:ea typeface="楷体" panose="02010609060101010101" pitchFamily="49" charset="-122"/>
                <a:cs typeface="Times New Roman" panose="02020603050405020304" pitchFamily="18" charset="0"/>
              </a:rPr>
              <a:t>跨步推理与多点退出的快速推理检测策略研究</a:t>
            </a:r>
            <a:endParaRPr lang="zh-CN" altLang="en-US" sz="1200" dirty="0"/>
          </a:p>
        </p:txBody>
      </p:sp>
      <p:sp>
        <p:nvSpPr>
          <p:cNvPr id="75" name="矩形 74">
            <a:extLst>
              <a:ext uri="{FF2B5EF4-FFF2-40B4-BE49-F238E27FC236}">
                <a16:creationId xmlns:a16="http://schemas.microsoft.com/office/drawing/2014/main" id="{F9034BBD-4339-432D-A9E7-C2F66D035AF0}"/>
              </a:ext>
            </a:extLst>
          </p:cNvPr>
          <p:cNvSpPr/>
          <p:nvPr/>
        </p:nvSpPr>
        <p:spPr>
          <a:xfrm>
            <a:off x="6403212" y="4327207"/>
            <a:ext cx="3723905" cy="338041"/>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基于在线持续学习的模型参数自适应更新策略研究</a:t>
            </a:r>
            <a:endParaRPr lang="zh-CN" altLang="en-US" sz="1200" dirty="0"/>
          </a:p>
        </p:txBody>
      </p:sp>
      <p:sp>
        <p:nvSpPr>
          <p:cNvPr id="78" name="矩形 77">
            <a:extLst>
              <a:ext uri="{FF2B5EF4-FFF2-40B4-BE49-F238E27FC236}">
                <a16:creationId xmlns:a16="http://schemas.microsoft.com/office/drawing/2014/main" id="{63756874-44C7-455E-A2CF-B01C9AB30968}"/>
              </a:ext>
            </a:extLst>
          </p:cNvPr>
          <p:cNvSpPr/>
          <p:nvPr/>
        </p:nvSpPr>
        <p:spPr>
          <a:xfrm>
            <a:off x="5284663" y="3726828"/>
            <a:ext cx="4944128" cy="1012478"/>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楷体" panose="02010609060101010101" pitchFamily="49" charset="-122"/>
              <a:ea typeface="楷体" panose="02010609060101010101" pitchFamily="49" charset="-122"/>
            </a:endParaRPr>
          </a:p>
        </p:txBody>
      </p:sp>
      <p:sp>
        <p:nvSpPr>
          <p:cNvPr id="79" name="矩形 78">
            <a:extLst>
              <a:ext uri="{FF2B5EF4-FFF2-40B4-BE49-F238E27FC236}">
                <a16:creationId xmlns:a16="http://schemas.microsoft.com/office/drawing/2014/main" id="{BBC8C8A4-F5F7-4683-BD66-80E939081508}"/>
              </a:ext>
            </a:extLst>
          </p:cNvPr>
          <p:cNvSpPr/>
          <p:nvPr/>
        </p:nvSpPr>
        <p:spPr>
          <a:xfrm>
            <a:off x="5481809" y="3837955"/>
            <a:ext cx="800219" cy="276999"/>
          </a:xfrm>
          <a:prstGeom prst="rect">
            <a:avLst/>
          </a:prstGeom>
          <a:solidFill>
            <a:schemeClr val="accent2">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检测内容</a:t>
            </a:r>
            <a:endParaRPr lang="zh-CN" altLang="en-US" sz="1200" dirty="0"/>
          </a:p>
        </p:txBody>
      </p:sp>
      <p:sp>
        <p:nvSpPr>
          <p:cNvPr id="80" name="矩形 79">
            <a:extLst>
              <a:ext uri="{FF2B5EF4-FFF2-40B4-BE49-F238E27FC236}">
                <a16:creationId xmlns:a16="http://schemas.microsoft.com/office/drawing/2014/main" id="{C633FA2F-76F3-4794-99E3-1D2EC4F4F2B5}"/>
              </a:ext>
            </a:extLst>
          </p:cNvPr>
          <p:cNvSpPr/>
          <p:nvPr/>
        </p:nvSpPr>
        <p:spPr>
          <a:xfrm>
            <a:off x="5483839" y="4379355"/>
            <a:ext cx="800219" cy="276999"/>
          </a:xfrm>
          <a:prstGeom prst="rect">
            <a:avLst/>
          </a:prstGeom>
          <a:solidFill>
            <a:schemeClr val="accent2">
              <a:lumMod val="60000"/>
              <a:lumOff val="40000"/>
            </a:schemeClr>
          </a:solidFill>
        </p:spPr>
        <p:txBody>
          <a:bodyPr wrap="none">
            <a:spAutoFit/>
          </a:bodyPr>
          <a:lstStyle/>
          <a:p>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持续学习</a:t>
            </a:r>
            <a:endParaRPr lang="zh-CN" altLang="en-US" sz="1200" dirty="0"/>
          </a:p>
        </p:txBody>
      </p:sp>
      <p:sp>
        <p:nvSpPr>
          <p:cNvPr id="81" name="梯形 80">
            <a:extLst>
              <a:ext uri="{FF2B5EF4-FFF2-40B4-BE49-F238E27FC236}">
                <a16:creationId xmlns:a16="http://schemas.microsoft.com/office/drawing/2014/main" id="{80E95D0A-3F8F-49EA-BD17-17AD3339B67F}"/>
              </a:ext>
            </a:extLst>
          </p:cNvPr>
          <p:cNvSpPr/>
          <p:nvPr/>
        </p:nvSpPr>
        <p:spPr>
          <a:xfrm>
            <a:off x="1741927" y="4549704"/>
            <a:ext cx="796105" cy="375344"/>
          </a:xfrm>
          <a:prstGeom prst="trapezoid">
            <a:avLst/>
          </a:prstGeom>
          <a:gradFill>
            <a:gsLst>
              <a:gs pos="100000">
                <a:schemeClr val="accent2">
                  <a:lumMod val="50000"/>
                  <a:alpha val="51000"/>
                </a:schemeClr>
              </a:gs>
              <a:gs pos="0">
                <a:schemeClr val="accent2">
                  <a:lumMod val="50000"/>
                  <a:alpha val="36000"/>
                </a:schemeClr>
              </a:gs>
              <a:gs pos="54000">
                <a:schemeClr val="accent2">
                  <a:lumMod val="50000"/>
                  <a:alpha val="2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66944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a:extLst>
              <a:ext uri="{FF2B5EF4-FFF2-40B4-BE49-F238E27FC236}">
                <a16:creationId xmlns:a16="http://schemas.microsoft.com/office/drawing/2014/main" id="{F27AC9E2-E358-43D3-AF8B-3F6A4B8A77E7}"/>
              </a:ext>
            </a:extLst>
          </p:cNvPr>
          <p:cNvSpPr txBox="1"/>
          <p:nvPr/>
        </p:nvSpPr>
        <p:spPr>
          <a:xfrm>
            <a:off x="5257303" y="3045319"/>
            <a:ext cx="437608" cy="246221"/>
          </a:xfrm>
          <a:prstGeom prst="rect">
            <a:avLst/>
          </a:prstGeom>
          <a:noFill/>
        </p:spPr>
        <p:txBody>
          <a:bodyPr wrap="square" rtlCol="0">
            <a:spAutoFit/>
          </a:bodyPr>
          <a:lstStyle/>
          <a:p>
            <a:pPr algn="ctr"/>
            <a:r>
              <a:rPr lang="en-US" altLang="zh-CN" sz="1000" dirty="0">
                <a:solidFill>
                  <a:schemeClr val="tx2"/>
                </a:solidFill>
                <a:latin typeface="Palatino Linotype" panose="02040502050505030304" pitchFamily="18" charset="0"/>
                <a:cs typeface="Times New Roman" panose="02020603050405020304" pitchFamily="18" charset="0"/>
              </a:rPr>
              <a:t>0°</a:t>
            </a:r>
            <a:endParaRPr lang="zh-CN" altLang="en-US" sz="1000" dirty="0">
              <a:solidFill>
                <a:schemeClr val="tx2"/>
              </a:solidFill>
              <a:latin typeface="Palatino Linotype" panose="0204050205050503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5DB9CBFD-C857-4BC6-973F-72F07ECCA639}"/>
              </a:ext>
            </a:extLst>
          </p:cNvPr>
          <p:cNvSpPr txBox="1"/>
          <p:nvPr/>
        </p:nvSpPr>
        <p:spPr>
          <a:xfrm>
            <a:off x="5822354" y="3045319"/>
            <a:ext cx="437608" cy="246221"/>
          </a:xfrm>
          <a:prstGeom prst="rect">
            <a:avLst/>
          </a:prstGeom>
          <a:noFill/>
        </p:spPr>
        <p:txBody>
          <a:bodyPr wrap="square" rtlCol="0">
            <a:spAutoFit/>
          </a:bodyPr>
          <a:lstStyle/>
          <a:p>
            <a:pPr algn="ctr"/>
            <a:r>
              <a:rPr lang="en-US" altLang="zh-CN" sz="1000" dirty="0">
                <a:solidFill>
                  <a:schemeClr val="tx2"/>
                </a:solidFill>
                <a:latin typeface="Palatino Linotype" panose="02040502050505030304" pitchFamily="18" charset="0"/>
                <a:cs typeface="Times New Roman" panose="02020603050405020304" pitchFamily="18" charset="0"/>
              </a:rPr>
              <a:t>90°</a:t>
            </a:r>
            <a:endParaRPr lang="zh-CN" altLang="en-US" sz="1000" dirty="0">
              <a:solidFill>
                <a:schemeClr val="tx2"/>
              </a:solidFill>
              <a:latin typeface="Palatino Linotype" panose="0204050205050503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B7F0BF62-0B64-4B92-92FE-F0FBA9ABBFB9}"/>
              </a:ext>
            </a:extLst>
          </p:cNvPr>
          <p:cNvSpPr txBox="1"/>
          <p:nvPr/>
        </p:nvSpPr>
        <p:spPr>
          <a:xfrm>
            <a:off x="6368212" y="3070984"/>
            <a:ext cx="437608" cy="253916"/>
          </a:xfrm>
          <a:prstGeom prst="rect">
            <a:avLst/>
          </a:prstGeom>
          <a:noFill/>
        </p:spPr>
        <p:txBody>
          <a:bodyPr wrap="square" rtlCol="0">
            <a:spAutoFit/>
          </a:bodyPr>
          <a:lstStyle/>
          <a:p>
            <a:pPr algn="ctr"/>
            <a:r>
              <a:rPr lang="en-US" altLang="zh-CN" sz="1000" dirty="0">
                <a:solidFill>
                  <a:schemeClr val="tx2"/>
                </a:solidFill>
                <a:latin typeface="Palatino Linotype" panose="02040502050505030304" pitchFamily="18" charset="0"/>
                <a:cs typeface="Times New Roman" panose="02020603050405020304" pitchFamily="18" charset="0"/>
              </a:rPr>
              <a:t>180°</a:t>
            </a:r>
            <a:endParaRPr lang="zh-CN" altLang="en-US" sz="1000" dirty="0">
              <a:solidFill>
                <a:schemeClr val="tx2"/>
              </a:solidFill>
              <a:latin typeface="Palatino Linotype" panose="0204050205050503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C45D98FC-28CD-4C3B-87B8-8CA5FC1E4A96}"/>
              </a:ext>
            </a:extLst>
          </p:cNvPr>
          <p:cNvSpPr txBox="1"/>
          <p:nvPr/>
        </p:nvSpPr>
        <p:spPr>
          <a:xfrm>
            <a:off x="6923142" y="3070984"/>
            <a:ext cx="437608" cy="253916"/>
          </a:xfrm>
          <a:prstGeom prst="rect">
            <a:avLst/>
          </a:prstGeom>
          <a:noFill/>
        </p:spPr>
        <p:txBody>
          <a:bodyPr wrap="square" rtlCol="0">
            <a:spAutoFit/>
          </a:bodyPr>
          <a:lstStyle/>
          <a:p>
            <a:pPr algn="ctr"/>
            <a:r>
              <a:rPr lang="en-US" altLang="zh-CN" sz="1000" dirty="0">
                <a:solidFill>
                  <a:schemeClr val="tx2"/>
                </a:solidFill>
                <a:latin typeface="Palatino Linotype" panose="02040502050505030304" pitchFamily="18" charset="0"/>
                <a:cs typeface="Times New Roman" panose="02020603050405020304" pitchFamily="18" charset="0"/>
              </a:rPr>
              <a:t>270°</a:t>
            </a:r>
            <a:endParaRPr lang="zh-CN" altLang="en-US" sz="1000" dirty="0">
              <a:solidFill>
                <a:schemeClr val="tx2"/>
              </a:solidFill>
              <a:latin typeface="Palatino Linotype" panose="0204050205050503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C6E5FCC-762D-434B-9C14-1AB07BAB90E9}"/>
              </a:ext>
            </a:extLst>
          </p:cNvPr>
          <p:cNvSpPr/>
          <p:nvPr/>
        </p:nvSpPr>
        <p:spPr>
          <a:xfrm>
            <a:off x="3110753" y="313214"/>
            <a:ext cx="5970494" cy="2859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楷体" panose="02010609060101010101" pitchFamily="49" charset="-122"/>
                <a:ea typeface="楷体" panose="02010609060101010101" pitchFamily="49" charset="-122"/>
              </a:rPr>
              <a:t>研究内容二：基于数据驱动的集成电路关键元器件在线检测智能分析研究</a:t>
            </a:r>
          </a:p>
        </p:txBody>
      </p:sp>
      <p:sp>
        <p:nvSpPr>
          <p:cNvPr id="6" name="矩形 5">
            <a:extLst>
              <a:ext uri="{FF2B5EF4-FFF2-40B4-BE49-F238E27FC236}">
                <a16:creationId xmlns:a16="http://schemas.microsoft.com/office/drawing/2014/main" id="{A4CEEDD7-FC30-4123-975F-7F22E29DB10C}"/>
              </a:ext>
            </a:extLst>
          </p:cNvPr>
          <p:cNvSpPr/>
          <p:nvPr/>
        </p:nvSpPr>
        <p:spPr>
          <a:xfrm>
            <a:off x="4287879" y="709185"/>
            <a:ext cx="3643335"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② 集成电路贴片标识自适应高速辨识技术研究</a:t>
            </a:r>
          </a:p>
        </p:txBody>
      </p:sp>
      <p:sp>
        <p:nvSpPr>
          <p:cNvPr id="7" name="矩形 6">
            <a:extLst>
              <a:ext uri="{FF2B5EF4-FFF2-40B4-BE49-F238E27FC236}">
                <a16:creationId xmlns:a16="http://schemas.microsoft.com/office/drawing/2014/main" id="{76B89C68-D5C2-445E-9619-F39F40B52025}"/>
              </a:ext>
            </a:extLst>
          </p:cNvPr>
          <p:cNvSpPr/>
          <p:nvPr/>
        </p:nvSpPr>
        <p:spPr>
          <a:xfrm>
            <a:off x="7523319" y="1884442"/>
            <a:ext cx="1639077" cy="2859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标识区域分割</a:t>
            </a:r>
          </a:p>
        </p:txBody>
      </p:sp>
      <p:sp>
        <p:nvSpPr>
          <p:cNvPr id="8" name="矩形 7">
            <a:extLst>
              <a:ext uri="{FF2B5EF4-FFF2-40B4-BE49-F238E27FC236}">
                <a16:creationId xmlns:a16="http://schemas.microsoft.com/office/drawing/2014/main" id="{11D416D1-403C-4847-9587-B8A191508960}"/>
              </a:ext>
            </a:extLst>
          </p:cNvPr>
          <p:cNvSpPr/>
          <p:nvPr/>
        </p:nvSpPr>
        <p:spPr>
          <a:xfrm>
            <a:off x="7524597" y="2751400"/>
            <a:ext cx="1637799" cy="2859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标识方向识别和修正</a:t>
            </a:r>
          </a:p>
        </p:txBody>
      </p:sp>
      <p:sp>
        <p:nvSpPr>
          <p:cNvPr id="9" name="矩形 8">
            <a:extLst>
              <a:ext uri="{FF2B5EF4-FFF2-40B4-BE49-F238E27FC236}">
                <a16:creationId xmlns:a16="http://schemas.microsoft.com/office/drawing/2014/main" id="{3C8CFAAD-ED18-49B1-866A-8FD3D3190E42}"/>
              </a:ext>
            </a:extLst>
          </p:cNvPr>
          <p:cNvSpPr/>
          <p:nvPr/>
        </p:nvSpPr>
        <p:spPr>
          <a:xfrm>
            <a:off x="7523318" y="3825414"/>
            <a:ext cx="1639077" cy="2859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标识字符提取</a:t>
            </a:r>
          </a:p>
        </p:txBody>
      </p:sp>
      <p:sp>
        <p:nvSpPr>
          <p:cNvPr id="10" name="矩形 9">
            <a:extLst>
              <a:ext uri="{FF2B5EF4-FFF2-40B4-BE49-F238E27FC236}">
                <a16:creationId xmlns:a16="http://schemas.microsoft.com/office/drawing/2014/main" id="{55742FB0-01EA-490D-A5DA-D17B1DCFD9B0}"/>
              </a:ext>
            </a:extLst>
          </p:cNvPr>
          <p:cNvSpPr/>
          <p:nvPr/>
        </p:nvSpPr>
        <p:spPr>
          <a:xfrm>
            <a:off x="7523317" y="4878350"/>
            <a:ext cx="1639077" cy="2859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标识识别</a:t>
            </a:r>
          </a:p>
        </p:txBody>
      </p:sp>
      <p:sp>
        <p:nvSpPr>
          <p:cNvPr id="11" name="矩形 10">
            <a:extLst>
              <a:ext uri="{FF2B5EF4-FFF2-40B4-BE49-F238E27FC236}">
                <a16:creationId xmlns:a16="http://schemas.microsoft.com/office/drawing/2014/main" id="{0983EC03-233D-4A6B-8688-1C0648A3BCF5}"/>
              </a:ext>
            </a:extLst>
          </p:cNvPr>
          <p:cNvSpPr/>
          <p:nvPr/>
        </p:nvSpPr>
        <p:spPr>
          <a:xfrm>
            <a:off x="2792506" y="1542174"/>
            <a:ext cx="6606987" cy="4006979"/>
          </a:xfrm>
          <a:prstGeom prst="rect">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98592F11-DBB8-4C75-AD0D-B70E2200BF85}"/>
              </a:ext>
            </a:extLst>
          </p:cNvPr>
          <p:cNvSpPr/>
          <p:nvPr/>
        </p:nvSpPr>
        <p:spPr>
          <a:xfrm>
            <a:off x="4981029" y="5753650"/>
            <a:ext cx="2229940"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标识识别系统实现和性能验证</a:t>
            </a:r>
          </a:p>
        </p:txBody>
      </p:sp>
      <p:sp>
        <p:nvSpPr>
          <p:cNvPr id="13" name="矩形 12">
            <a:extLst>
              <a:ext uri="{FF2B5EF4-FFF2-40B4-BE49-F238E27FC236}">
                <a16:creationId xmlns:a16="http://schemas.microsoft.com/office/drawing/2014/main" id="{FCAA7F0D-20F5-433F-BDC6-63000B06FBDC}"/>
              </a:ext>
            </a:extLst>
          </p:cNvPr>
          <p:cNvSpPr/>
          <p:nvPr/>
        </p:nvSpPr>
        <p:spPr>
          <a:xfrm>
            <a:off x="5631837" y="1028982"/>
            <a:ext cx="930840"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图像数据</a:t>
            </a:r>
          </a:p>
        </p:txBody>
      </p:sp>
      <p:grpSp>
        <p:nvGrpSpPr>
          <p:cNvPr id="60" name="组合 59">
            <a:extLst>
              <a:ext uri="{FF2B5EF4-FFF2-40B4-BE49-F238E27FC236}">
                <a16:creationId xmlns:a16="http://schemas.microsoft.com/office/drawing/2014/main" id="{AB259C8C-67C7-4DD0-AE21-F91156D52D99}"/>
              </a:ext>
            </a:extLst>
          </p:cNvPr>
          <p:cNvGrpSpPr/>
          <p:nvPr/>
        </p:nvGrpSpPr>
        <p:grpSpPr>
          <a:xfrm>
            <a:off x="3258303" y="4575194"/>
            <a:ext cx="1834842" cy="922882"/>
            <a:chOff x="4168042" y="5067513"/>
            <a:chExt cx="1834842" cy="922882"/>
          </a:xfrm>
        </p:grpSpPr>
        <p:sp>
          <p:nvSpPr>
            <p:cNvPr id="17" name="矩形 16">
              <a:extLst>
                <a:ext uri="{FF2B5EF4-FFF2-40B4-BE49-F238E27FC236}">
                  <a16:creationId xmlns:a16="http://schemas.microsoft.com/office/drawing/2014/main" id="{F6FAE5BD-28AE-4C06-8BF9-532F1A092D92}"/>
                </a:ext>
              </a:extLst>
            </p:cNvPr>
            <p:cNvSpPr/>
            <p:nvPr/>
          </p:nvSpPr>
          <p:spPr>
            <a:xfrm>
              <a:off x="4168043" y="5067513"/>
              <a:ext cx="1834841"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深度分类器</a:t>
              </a:r>
            </a:p>
          </p:txBody>
        </p:sp>
        <p:sp>
          <p:nvSpPr>
            <p:cNvPr id="42" name="矩形 41">
              <a:extLst>
                <a:ext uri="{FF2B5EF4-FFF2-40B4-BE49-F238E27FC236}">
                  <a16:creationId xmlns:a16="http://schemas.microsoft.com/office/drawing/2014/main" id="{72010411-3F23-4AAA-A7F6-60C181A27BF0}"/>
                </a:ext>
              </a:extLst>
            </p:cNvPr>
            <p:cNvSpPr/>
            <p:nvPr/>
          </p:nvSpPr>
          <p:spPr>
            <a:xfrm>
              <a:off x="4168042" y="5351015"/>
              <a:ext cx="1834841" cy="6393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字符类别均衡</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自适应色阶增强</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大间距</a:t>
              </a:r>
              <a:r>
                <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Softmax</a:t>
              </a: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设计</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57" name="组合 56">
            <a:extLst>
              <a:ext uri="{FF2B5EF4-FFF2-40B4-BE49-F238E27FC236}">
                <a16:creationId xmlns:a16="http://schemas.microsoft.com/office/drawing/2014/main" id="{5B22B0E3-9537-49CF-AEE3-B8E637ABE8CC}"/>
              </a:ext>
            </a:extLst>
          </p:cNvPr>
          <p:cNvGrpSpPr/>
          <p:nvPr/>
        </p:nvGrpSpPr>
        <p:grpSpPr>
          <a:xfrm>
            <a:off x="3258304" y="1642594"/>
            <a:ext cx="1834837" cy="721943"/>
            <a:chOff x="4168043" y="1643667"/>
            <a:chExt cx="1834837" cy="721943"/>
          </a:xfrm>
        </p:grpSpPr>
        <p:sp>
          <p:nvSpPr>
            <p:cNvPr id="16" name="矩形 15">
              <a:extLst>
                <a:ext uri="{FF2B5EF4-FFF2-40B4-BE49-F238E27FC236}">
                  <a16:creationId xmlns:a16="http://schemas.microsoft.com/office/drawing/2014/main" id="{71334F5F-92B9-49CE-92A7-726B7996F8D7}"/>
                </a:ext>
              </a:extLst>
            </p:cNvPr>
            <p:cNvSpPr/>
            <p:nvPr/>
          </p:nvSpPr>
          <p:spPr>
            <a:xfrm>
              <a:off x="4168044" y="1643667"/>
              <a:ext cx="1834836"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深度分割网络</a:t>
              </a:r>
            </a:p>
          </p:txBody>
        </p:sp>
        <p:sp>
          <p:nvSpPr>
            <p:cNvPr id="54" name="矩形 53">
              <a:extLst>
                <a:ext uri="{FF2B5EF4-FFF2-40B4-BE49-F238E27FC236}">
                  <a16:creationId xmlns:a16="http://schemas.microsoft.com/office/drawing/2014/main" id="{86C5190D-CC52-4288-B2A4-C68BE56F5FC1}"/>
                </a:ext>
              </a:extLst>
            </p:cNvPr>
            <p:cNvSpPr/>
            <p:nvPr/>
          </p:nvSpPr>
          <p:spPr>
            <a:xfrm>
              <a:off x="4168043" y="1923477"/>
              <a:ext cx="1834837" cy="44213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标签和网络设计</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边界定位和冗余抑制</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58" name="组合 57">
            <a:extLst>
              <a:ext uri="{FF2B5EF4-FFF2-40B4-BE49-F238E27FC236}">
                <a16:creationId xmlns:a16="http://schemas.microsoft.com/office/drawing/2014/main" id="{FF530482-24ED-45DA-BC50-8749E691E883}"/>
              </a:ext>
            </a:extLst>
          </p:cNvPr>
          <p:cNvGrpSpPr/>
          <p:nvPr/>
        </p:nvGrpSpPr>
        <p:grpSpPr>
          <a:xfrm>
            <a:off x="3258304" y="2455938"/>
            <a:ext cx="1834839" cy="712419"/>
            <a:chOff x="4168043" y="2639884"/>
            <a:chExt cx="1834839" cy="712419"/>
          </a:xfrm>
        </p:grpSpPr>
        <p:sp>
          <p:nvSpPr>
            <p:cNvPr id="15" name="矩形 14">
              <a:extLst>
                <a:ext uri="{FF2B5EF4-FFF2-40B4-BE49-F238E27FC236}">
                  <a16:creationId xmlns:a16="http://schemas.microsoft.com/office/drawing/2014/main" id="{792335E8-BAC6-4C71-BA17-F08758C8A424}"/>
                </a:ext>
              </a:extLst>
            </p:cNvPr>
            <p:cNvSpPr/>
            <p:nvPr/>
          </p:nvSpPr>
          <p:spPr>
            <a:xfrm>
              <a:off x="4168044" y="2639884"/>
              <a:ext cx="1834838"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深度分类器</a:t>
              </a:r>
            </a:p>
          </p:txBody>
        </p:sp>
        <p:sp>
          <p:nvSpPr>
            <p:cNvPr id="55" name="矩形 54">
              <a:extLst>
                <a:ext uri="{FF2B5EF4-FFF2-40B4-BE49-F238E27FC236}">
                  <a16:creationId xmlns:a16="http://schemas.microsoft.com/office/drawing/2014/main" id="{9864D2A2-2B04-48B1-B4F9-E0ACA09F5AD1}"/>
                </a:ext>
              </a:extLst>
            </p:cNvPr>
            <p:cNvSpPr/>
            <p:nvPr/>
          </p:nvSpPr>
          <p:spPr>
            <a:xfrm>
              <a:off x="4168043" y="2910170"/>
              <a:ext cx="1834839" cy="44213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残差结构</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方向纠正网络</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59" name="组合 58">
            <a:extLst>
              <a:ext uri="{FF2B5EF4-FFF2-40B4-BE49-F238E27FC236}">
                <a16:creationId xmlns:a16="http://schemas.microsoft.com/office/drawing/2014/main" id="{D0CEA630-0B65-49F4-8DCC-E4503E3853C0}"/>
              </a:ext>
            </a:extLst>
          </p:cNvPr>
          <p:cNvGrpSpPr/>
          <p:nvPr/>
        </p:nvGrpSpPr>
        <p:grpSpPr>
          <a:xfrm>
            <a:off x="3258305" y="3264584"/>
            <a:ext cx="1834842" cy="1208862"/>
            <a:chOff x="4168044" y="3668737"/>
            <a:chExt cx="1834842" cy="1208862"/>
          </a:xfrm>
        </p:grpSpPr>
        <p:sp>
          <p:nvSpPr>
            <p:cNvPr id="14" name="矩形 13">
              <a:extLst>
                <a:ext uri="{FF2B5EF4-FFF2-40B4-BE49-F238E27FC236}">
                  <a16:creationId xmlns:a16="http://schemas.microsoft.com/office/drawing/2014/main" id="{173F2898-2260-4578-A551-7C776C4C66FB}"/>
                </a:ext>
              </a:extLst>
            </p:cNvPr>
            <p:cNvSpPr/>
            <p:nvPr/>
          </p:nvSpPr>
          <p:spPr>
            <a:xfrm>
              <a:off x="4168044" y="3668737"/>
              <a:ext cx="1834842"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弱监督学习</a:t>
              </a:r>
            </a:p>
          </p:txBody>
        </p:sp>
        <p:sp>
          <p:nvSpPr>
            <p:cNvPr id="56" name="矩形 55">
              <a:extLst>
                <a:ext uri="{FF2B5EF4-FFF2-40B4-BE49-F238E27FC236}">
                  <a16:creationId xmlns:a16="http://schemas.microsoft.com/office/drawing/2014/main" id="{A6C2929A-0EC6-4730-A28F-279CBAF507E2}"/>
                </a:ext>
              </a:extLst>
            </p:cNvPr>
            <p:cNvSpPr/>
            <p:nvPr/>
          </p:nvSpPr>
          <p:spPr>
            <a:xfrm>
              <a:off x="4168044" y="3947092"/>
              <a:ext cx="1834842" cy="93050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文本检测网络</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字符级伪标签生成</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自适应边缘扩充填充算法</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动态标签更新策略</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字符区域空间排序算法</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63" name="箭头: 左弧形 62">
            <a:extLst>
              <a:ext uri="{FF2B5EF4-FFF2-40B4-BE49-F238E27FC236}">
                <a16:creationId xmlns:a16="http://schemas.microsoft.com/office/drawing/2014/main" id="{450595DF-DA12-4BFB-9955-2F6B2F33BBDC}"/>
              </a:ext>
            </a:extLst>
          </p:cNvPr>
          <p:cNvSpPr/>
          <p:nvPr/>
        </p:nvSpPr>
        <p:spPr>
          <a:xfrm>
            <a:off x="2936120" y="2897370"/>
            <a:ext cx="322183" cy="618596"/>
          </a:xfrm>
          <a:prstGeom prst="curvedRightArrow">
            <a:avLst/>
          </a:prstGeom>
          <a:gradFill>
            <a:gsLst>
              <a:gs pos="0">
                <a:schemeClr val="accent2">
                  <a:lumMod val="60000"/>
                  <a:lumOff val="40000"/>
                </a:schemeClr>
              </a:gs>
              <a:gs pos="74000">
                <a:schemeClr val="accent2">
                  <a:lumMod val="75000"/>
                </a:schemeClr>
              </a:gs>
              <a:gs pos="100000">
                <a:schemeClr val="accent2">
                  <a:lumMod val="50000"/>
                </a:schemeClr>
              </a:gs>
            </a:gsLst>
            <a:lin ang="5400000" scaled="1"/>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箭头: 左弧形 65">
            <a:extLst>
              <a:ext uri="{FF2B5EF4-FFF2-40B4-BE49-F238E27FC236}">
                <a16:creationId xmlns:a16="http://schemas.microsoft.com/office/drawing/2014/main" id="{C3B78C4F-0C8C-43B0-921A-9D13E4AA08CD}"/>
              </a:ext>
            </a:extLst>
          </p:cNvPr>
          <p:cNvSpPr/>
          <p:nvPr/>
        </p:nvSpPr>
        <p:spPr>
          <a:xfrm>
            <a:off x="2936120" y="2019786"/>
            <a:ext cx="322183" cy="618596"/>
          </a:xfrm>
          <a:prstGeom prst="curvedRightArrow">
            <a:avLst/>
          </a:prstGeom>
          <a:gradFill>
            <a:gsLst>
              <a:gs pos="0">
                <a:schemeClr val="accent2">
                  <a:lumMod val="60000"/>
                  <a:lumOff val="40000"/>
                </a:schemeClr>
              </a:gs>
              <a:gs pos="74000">
                <a:schemeClr val="accent2">
                  <a:lumMod val="75000"/>
                </a:schemeClr>
              </a:gs>
              <a:gs pos="100000">
                <a:schemeClr val="accent2">
                  <a:lumMod val="50000"/>
                </a:schemeClr>
              </a:gs>
            </a:gsLst>
            <a:lin ang="5400000" scaled="1"/>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箭头: 左弧形 66">
            <a:extLst>
              <a:ext uri="{FF2B5EF4-FFF2-40B4-BE49-F238E27FC236}">
                <a16:creationId xmlns:a16="http://schemas.microsoft.com/office/drawing/2014/main" id="{C26EC808-568C-4331-BBF4-C4E5DADA4B84}"/>
              </a:ext>
            </a:extLst>
          </p:cNvPr>
          <p:cNvSpPr/>
          <p:nvPr/>
        </p:nvSpPr>
        <p:spPr>
          <a:xfrm>
            <a:off x="2936120" y="3966007"/>
            <a:ext cx="322183" cy="805113"/>
          </a:xfrm>
          <a:prstGeom prst="curvedRightArrow">
            <a:avLst/>
          </a:prstGeom>
          <a:gradFill>
            <a:gsLst>
              <a:gs pos="0">
                <a:schemeClr val="accent2">
                  <a:lumMod val="60000"/>
                  <a:lumOff val="40000"/>
                </a:schemeClr>
              </a:gs>
              <a:gs pos="74000">
                <a:schemeClr val="accent2">
                  <a:lumMod val="75000"/>
                </a:schemeClr>
              </a:gs>
              <a:gs pos="100000">
                <a:schemeClr val="accent2">
                  <a:lumMod val="50000"/>
                </a:schemeClr>
              </a:gs>
            </a:gsLst>
            <a:lin ang="5400000" scaled="1"/>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8" name="图片 67" descr="商店的牌子&#10;&#10;描述已自动生成">
            <a:extLst>
              <a:ext uri="{FF2B5EF4-FFF2-40B4-BE49-F238E27FC236}">
                <a16:creationId xmlns:a16="http://schemas.microsoft.com/office/drawing/2014/main" id="{1A3D2F9D-CF39-495C-8091-C63B67D6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590" y="1793369"/>
            <a:ext cx="344576" cy="424092"/>
          </a:xfrm>
          <a:prstGeom prst="rect">
            <a:avLst/>
          </a:prstGeom>
          <a:effectLst>
            <a:outerShdw blurRad="50800" dist="38100" dir="5400000" algn="t" rotWithShape="0">
              <a:schemeClr val="accent5">
                <a:lumMod val="50000"/>
                <a:alpha val="40000"/>
              </a:schemeClr>
            </a:outerShdw>
          </a:effectLst>
        </p:spPr>
      </p:pic>
      <p:pic>
        <p:nvPicPr>
          <p:cNvPr id="69" name="图片 68" descr="男子的脸部特写与文字&#10;&#10;低可信度描述已自动生成">
            <a:extLst>
              <a:ext uri="{FF2B5EF4-FFF2-40B4-BE49-F238E27FC236}">
                <a16:creationId xmlns:a16="http://schemas.microsoft.com/office/drawing/2014/main" id="{CA816B2B-043E-4D3B-B69E-ADE76C3B1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506" y="1867414"/>
            <a:ext cx="447412" cy="320036"/>
          </a:xfrm>
          <a:prstGeom prst="rect">
            <a:avLst/>
          </a:prstGeom>
          <a:effectLst>
            <a:outerShdw blurRad="50800" dist="38100" dir="5400000" algn="t" rotWithShape="0">
              <a:schemeClr val="accent5">
                <a:lumMod val="50000"/>
                <a:alpha val="40000"/>
              </a:schemeClr>
            </a:outerShdw>
          </a:effectLst>
        </p:spPr>
      </p:pic>
      <p:sp>
        <p:nvSpPr>
          <p:cNvPr id="70" name="箭头: 右 69">
            <a:extLst>
              <a:ext uri="{FF2B5EF4-FFF2-40B4-BE49-F238E27FC236}">
                <a16:creationId xmlns:a16="http://schemas.microsoft.com/office/drawing/2014/main" id="{66B4CD15-65A0-45A1-9499-11D7FD2B9223}"/>
              </a:ext>
            </a:extLst>
          </p:cNvPr>
          <p:cNvSpPr/>
          <p:nvPr/>
        </p:nvSpPr>
        <p:spPr>
          <a:xfrm>
            <a:off x="6781841" y="1978641"/>
            <a:ext cx="87336" cy="97582"/>
          </a:xfrm>
          <a:prstGeom prst="rightArrow">
            <a:avLst/>
          </a:prstGeom>
          <a:gradFill>
            <a:gsLst>
              <a:gs pos="0">
                <a:schemeClr val="accent2">
                  <a:lumMod val="60000"/>
                  <a:lumOff val="40000"/>
                </a:schemeClr>
              </a:gs>
              <a:gs pos="99000">
                <a:schemeClr val="accent2">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a:extLst>
              <a:ext uri="{FF2B5EF4-FFF2-40B4-BE49-F238E27FC236}">
                <a16:creationId xmlns:a16="http://schemas.microsoft.com/office/drawing/2014/main" id="{A4D996B3-5636-48A0-AE1A-9B78F2E217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65193" y="1746875"/>
            <a:ext cx="739772" cy="681310"/>
          </a:xfrm>
          <a:prstGeom prst="rect">
            <a:avLst/>
          </a:prstGeom>
        </p:spPr>
      </p:pic>
      <p:grpSp>
        <p:nvGrpSpPr>
          <p:cNvPr id="77" name="组合 76">
            <a:extLst>
              <a:ext uri="{FF2B5EF4-FFF2-40B4-BE49-F238E27FC236}">
                <a16:creationId xmlns:a16="http://schemas.microsoft.com/office/drawing/2014/main" id="{34A1786F-3544-4E21-9F16-346F0BAD0380}"/>
              </a:ext>
            </a:extLst>
          </p:cNvPr>
          <p:cNvGrpSpPr/>
          <p:nvPr/>
        </p:nvGrpSpPr>
        <p:grpSpPr>
          <a:xfrm>
            <a:off x="5821522" y="1670927"/>
            <a:ext cx="645960" cy="745194"/>
            <a:chOff x="1317718" y="3361821"/>
            <a:chExt cx="1390436" cy="1604037"/>
          </a:xfrm>
        </p:grpSpPr>
        <p:sp>
          <p:nvSpPr>
            <p:cNvPr id="73" name="文本框 72">
              <a:extLst>
                <a:ext uri="{FF2B5EF4-FFF2-40B4-BE49-F238E27FC236}">
                  <a16:creationId xmlns:a16="http://schemas.microsoft.com/office/drawing/2014/main" id="{4CF1F459-5EC7-427F-A142-E807A8A3B6DC}"/>
                </a:ext>
              </a:extLst>
            </p:cNvPr>
            <p:cNvSpPr txBox="1"/>
            <p:nvPr/>
          </p:nvSpPr>
          <p:spPr>
            <a:xfrm>
              <a:off x="1459934" y="4535238"/>
              <a:ext cx="1012375" cy="430620"/>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背景层</a:t>
              </a:r>
            </a:p>
          </p:txBody>
        </p:sp>
        <p:sp>
          <p:nvSpPr>
            <p:cNvPr id="74" name="文本框 73">
              <a:extLst>
                <a:ext uri="{FF2B5EF4-FFF2-40B4-BE49-F238E27FC236}">
                  <a16:creationId xmlns:a16="http://schemas.microsoft.com/office/drawing/2014/main" id="{3A0043AE-EA15-4FCB-A649-79181F295440}"/>
                </a:ext>
              </a:extLst>
            </p:cNvPr>
            <p:cNvSpPr txBox="1"/>
            <p:nvPr/>
          </p:nvSpPr>
          <p:spPr>
            <a:xfrm>
              <a:off x="1317718" y="4163663"/>
              <a:ext cx="1390436" cy="430620"/>
            </a:xfrm>
            <a:prstGeom prst="rect">
              <a:avLst/>
            </a:prstGeom>
            <a:noFill/>
          </p:spPr>
          <p:txBody>
            <a:bodyPr wrap="square" rtlCol="0">
              <a:spAutoFit/>
            </a:bodyPr>
            <a:lstStyle/>
            <a:p>
              <a:r>
                <a:rPr lang="zh-CN" altLang="en-US" sz="700" b="1" dirty="0">
                  <a:solidFill>
                    <a:srgbClr val="E56262"/>
                  </a:solidFill>
                  <a:latin typeface="楷体" panose="02010609060101010101" pitchFamily="49" charset="-122"/>
                  <a:ea typeface="楷体" panose="02010609060101010101" pitchFamily="49" charset="-122"/>
                </a:rPr>
                <a:t>干扰层</a:t>
              </a:r>
            </a:p>
          </p:txBody>
        </p:sp>
        <p:sp>
          <p:nvSpPr>
            <p:cNvPr id="75" name="文本框 74">
              <a:extLst>
                <a:ext uri="{FF2B5EF4-FFF2-40B4-BE49-F238E27FC236}">
                  <a16:creationId xmlns:a16="http://schemas.microsoft.com/office/drawing/2014/main" id="{37DF0842-DFD2-4869-9932-04FA9C4E98A1}"/>
                </a:ext>
              </a:extLst>
            </p:cNvPr>
            <p:cNvSpPr txBox="1"/>
            <p:nvPr/>
          </p:nvSpPr>
          <p:spPr>
            <a:xfrm>
              <a:off x="1459934" y="3361821"/>
              <a:ext cx="1200912" cy="430620"/>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前景层</a:t>
              </a:r>
            </a:p>
          </p:txBody>
        </p:sp>
      </p:grpSp>
      <p:sp>
        <p:nvSpPr>
          <p:cNvPr id="79" name="平行四边形 78">
            <a:extLst>
              <a:ext uri="{FF2B5EF4-FFF2-40B4-BE49-F238E27FC236}">
                <a16:creationId xmlns:a16="http://schemas.microsoft.com/office/drawing/2014/main" id="{5B7A5052-B08A-499B-A823-9EEC94815094}"/>
              </a:ext>
            </a:extLst>
          </p:cNvPr>
          <p:cNvSpPr/>
          <p:nvPr/>
        </p:nvSpPr>
        <p:spPr>
          <a:xfrm>
            <a:off x="5256990" y="2985408"/>
            <a:ext cx="2100254" cy="119265"/>
          </a:xfrm>
          <a:prstGeom prst="parallelogram">
            <a:avLst>
              <a:gd name="adj" fmla="val 143745"/>
            </a:avLst>
          </a:prstGeom>
          <a:gradFill>
            <a:gsLst>
              <a:gs pos="100000">
                <a:schemeClr val="accent2">
                  <a:lumMod val="20000"/>
                  <a:lumOff val="80000"/>
                </a:schemeClr>
              </a:gs>
              <a:gs pos="47680">
                <a:schemeClr val="accent2">
                  <a:lumMod val="60000"/>
                  <a:lumOff val="40000"/>
                </a:schemeClr>
              </a:gs>
              <a:gs pos="1770">
                <a:schemeClr val="accent2">
                  <a:lumMod val="20000"/>
                  <a:lumOff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a:extLst>
              <a:ext uri="{FF2B5EF4-FFF2-40B4-BE49-F238E27FC236}">
                <a16:creationId xmlns:a16="http://schemas.microsoft.com/office/drawing/2014/main" id="{C6681936-3811-4C9C-A924-F423AF71F732}"/>
              </a:ext>
            </a:extLst>
          </p:cNvPr>
          <p:cNvGrpSpPr/>
          <p:nvPr/>
        </p:nvGrpSpPr>
        <p:grpSpPr>
          <a:xfrm>
            <a:off x="5256990" y="2620385"/>
            <a:ext cx="2100254" cy="432842"/>
            <a:chOff x="1881572" y="3860143"/>
            <a:chExt cx="4241480" cy="874127"/>
          </a:xfrm>
          <a:effectLst>
            <a:glow>
              <a:schemeClr val="accent1">
                <a:lumMod val="75000"/>
                <a:alpha val="55000"/>
              </a:schemeClr>
            </a:glow>
          </a:effectLst>
        </p:grpSpPr>
        <p:pic>
          <p:nvPicPr>
            <p:cNvPr id="81" name="图形 80">
              <a:extLst>
                <a:ext uri="{FF2B5EF4-FFF2-40B4-BE49-F238E27FC236}">
                  <a16:creationId xmlns:a16="http://schemas.microsoft.com/office/drawing/2014/main" id="{FDEFD80C-D44F-47BF-BA23-E549C98F77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1572" y="3877020"/>
              <a:ext cx="857250" cy="857250"/>
            </a:xfrm>
            <a:prstGeom prst="rect">
              <a:avLst/>
            </a:prstGeom>
          </p:spPr>
        </p:pic>
        <p:pic>
          <p:nvPicPr>
            <p:cNvPr id="82" name="图形 81">
              <a:extLst>
                <a:ext uri="{FF2B5EF4-FFF2-40B4-BE49-F238E27FC236}">
                  <a16:creationId xmlns:a16="http://schemas.microsoft.com/office/drawing/2014/main" id="{A493F6DD-7D51-45C1-A711-4EA5B6CFC2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010052" y="3860143"/>
              <a:ext cx="857250" cy="857250"/>
            </a:xfrm>
            <a:prstGeom prst="rect">
              <a:avLst/>
            </a:prstGeom>
          </p:spPr>
        </p:pic>
        <p:pic>
          <p:nvPicPr>
            <p:cNvPr id="83" name="图形 82">
              <a:extLst>
                <a:ext uri="{FF2B5EF4-FFF2-40B4-BE49-F238E27FC236}">
                  <a16:creationId xmlns:a16="http://schemas.microsoft.com/office/drawing/2014/main" id="{7142E4B5-B5E0-4F10-B198-74B5CDC1DC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125693" y="3873712"/>
              <a:ext cx="857250" cy="857250"/>
            </a:xfrm>
            <a:prstGeom prst="rect">
              <a:avLst/>
            </a:prstGeom>
          </p:spPr>
        </p:pic>
        <p:pic>
          <p:nvPicPr>
            <p:cNvPr id="84" name="图形 83">
              <a:extLst>
                <a:ext uri="{FF2B5EF4-FFF2-40B4-BE49-F238E27FC236}">
                  <a16:creationId xmlns:a16="http://schemas.microsoft.com/office/drawing/2014/main" id="{01EBBD15-0DE7-458B-9ABB-047117CE3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5265802" y="3873712"/>
              <a:ext cx="857250" cy="857250"/>
            </a:xfrm>
            <a:prstGeom prst="rect">
              <a:avLst/>
            </a:prstGeom>
          </p:spPr>
        </p:pic>
      </p:grpSp>
      <p:pic>
        <p:nvPicPr>
          <p:cNvPr id="89" name="图片 88" descr="图片包含 电子, 管子, 游戏机&#10;&#10;描述已自动生成">
            <a:extLst>
              <a:ext uri="{FF2B5EF4-FFF2-40B4-BE49-F238E27FC236}">
                <a16:creationId xmlns:a16="http://schemas.microsoft.com/office/drawing/2014/main" id="{D35B211A-B0A6-428C-8D06-5582D982997A}"/>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l="13595" t="26865" r="13595" b="27202"/>
          <a:stretch/>
        </p:blipFill>
        <p:spPr>
          <a:xfrm>
            <a:off x="6401803" y="3714164"/>
            <a:ext cx="399024" cy="453404"/>
          </a:xfrm>
          <a:prstGeom prst="rect">
            <a:avLst/>
          </a:prstGeom>
        </p:spPr>
      </p:pic>
      <p:sp>
        <p:nvSpPr>
          <p:cNvPr id="90" name="平行四边形 89">
            <a:extLst>
              <a:ext uri="{FF2B5EF4-FFF2-40B4-BE49-F238E27FC236}">
                <a16:creationId xmlns:a16="http://schemas.microsoft.com/office/drawing/2014/main" id="{51BC53B7-7E37-4CB4-82B4-1400DE83DA75}"/>
              </a:ext>
            </a:extLst>
          </p:cNvPr>
          <p:cNvSpPr/>
          <p:nvPr/>
        </p:nvSpPr>
        <p:spPr>
          <a:xfrm>
            <a:off x="5256990" y="4196370"/>
            <a:ext cx="2151052" cy="119265"/>
          </a:xfrm>
          <a:prstGeom prst="parallelogram">
            <a:avLst>
              <a:gd name="adj" fmla="val 143745"/>
            </a:avLst>
          </a:prstGeom>
          <a:gradFill>
            <a:gsLst>
              <a:gs pos="100000">
                <a:schemeClr val="accent2">
                  <a:lumMod val="20000"/>
                  <a:lumOff val="80000"/>
                </a:schemeClr>
              </a:gs>
              <a:gs pos="1770">
                <a:schemeClr val="accent2">
                  <a:lumMod val="20000"/>
                  <a:lumOff val="80000"/>
                </a:schemeClr>
              </a:gs>
              <a:gs pos="52000">
                <a:schemeClr val="accent2">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 name="图片 91">
            <a:extLst>
              <a:ext uri="{FF2B5EF4-FFF2-40B4-BE49-F238E27FC236}">
                <a16:creationId xmlns:a16="http://schemas.microsoft.com/office/drawing/2014/main" id="{A6BFA5A8-0C14-41FB-A8BE-A945B30664E7}"/>
              </a:ext>
            </a:extLst>
          </p:cNvPr>
          <p:cNvPicPr/>
          <p:nvPr/>
        </p:nvPicPr>
        <p:blipFill rotWithShape="1">
          <a:blip r:embed="rId9">
            <a:extLst>
              <a:ext uri="{28A0092B-C50C-407E-A947-70E740481C1C}">
                <a14:useLocalDpi xmlns:a14="http://schemas.microsoft.com/office/drawing/2010/main" val="0"/>
              </a:ext>
            </a:extLst>
          </a:blip>
          <a:srcRect l="87266"/>
          <a:stretch/>
        </p:blipFill>
        <p:spPr bwMode="auto">
          <a:xfrm flipV="1">
            <a:off x="6896043" y="3708998"/>
            <a:ext cx="440589" cy="453404"/>
          </a:xfrm>
          <a:prstGeom prst="rect">
            <a:avLst/>
          </a:prstGeom>
          <a:noFill/>
        </p:spPr>
      </p:pic>
      <p:pic>
        <p:nvPicPr>
          <p:cNvPr id="156" name="图片 155">
            <a:extLst>
              <a:ext uri="{FF2B5EF4-FFF2-40B4-BE49-F238E27FC236}">
                <a16:creationId xmlns:a16="http://schemas.microsoft.com/office/drawing/2014/main" id="{78A07900-4A83-4AA3-9835-45A2402D1E45}"/>
              </a:ext>
            </a:extLst>
          </p:cNvPr>
          <p:cNvPicPr>
            <a:picLocks noChangeAspect="1"/>
          </p:cNvPicPr>
          <p:nvPr/>
        </p:nvPicPr>
        <p:blipFill>
          <a:blip r:embed="rId10"/>
          <a:stretch>
            <a:fillRect/>
          </a:stretch>
        </p:blipFill>
        <p:spPr>
          <a:xfrm>
            <a:off x="5307788" y="4668272"/>
            <a:ext cx="2100254" cy="706137"/>
          </a:xfrm>
          <a:prstGeom prst="rect">
            <a:avLst/>
          </a:prstGeom>
        </p:spPr>
      </p:pic>
      <p:pic>
        <p:nvPicPr>
          <p:cNvPr id="162" name="图片 161">
            <a:extLst>
              <a:ext uri="{FF2B5EF4-FFF2-40B4-BE49-F238E27FC236}">
                <a16:creationId xmlns:a16="http://schemas.microsoft.com/office/drawing/2014/main" id="{0B95B852-47C0-4F9A-BA6F-76DC4E4566BB}"/>
              </a:ext>
            </a:extLst>
          </p:cNvPr>
          <p:cNvPicPr>
            <a:picLocks noChangeAspect="1"/>
          </p:cNvPicPr>
          <p:nvPr/>
        </p:nvPicPr>
        <p:blipFill>
          <a:blip r:embed="rId11"/>
          <a:stretch>
            <a:fillRect/>
          </a:stretch>
        </p:blipFill>
        <p:spPr>
          <a:xfrm>
            <a:off x="5324497" y="3487665"/>
            <a:ext cx="801854" cy="816642"/>
          </a:xfrm>
          <a:prstGeom prst="rect">
            <a:avLst/>
          </a:prstGeom>
        </p:spPr>
      </p:pic>
      <p:sp>
        <p:nvSpPr>
          <p:cNvPr id="163" name="箭头: 右 162">
            <a:extLst>
              <a:ext uri="{FF2B5EF4-FFF2-40B4-BE49-F238E27FC236}">
                <a16:creationId xmlns:a16="http://schemas.microsoft.com/office/drawing/2014/main" id="{D70BCECC-EECF-4D64-A97C-6B237E170C48}"/>
              </a:ext>
            </a:extLst>
          </p:cNvPr>
          <p:cNvSpPr/>
          <p:nvPr/>
        </p:nvSpPr>
        <p:spPr>
          <a:xfrm rot="5400000">
            <a:off x="6015948" y="1314300"/>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箭头: 右 163">
            <a:extLst>
              <a:ext uri="{FF2B5EF4-FFF2-40B4-BE49-F238E27FC236}">
                <a16:creationId xmlns:a16="http://schemas.microsoft.com/office/drawing/2014/main" id="{4CEDAF58-981B-4460-8488-7BA69ED24A22}"/>
              </a:ext>
            </a:extLst>
          </p:cNvPr>
          <p:cNvSpPr/>
          <p:nvPr/>
        </p:nvSpPr>
        <p:spPr>
          <a:xfrm rot="5400000">
            <a:off x="6015948" y="5527315"/>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4C67BE5-0313-4543-ADCF-A7E97A53D907}"/>
              </a:ext>
            </a:extLst>
          </p:cNvPr>
          <p:cNvSpPr/>
          <p:nvPr/>
        </p:nvSpPr>
        <p:spPr>
          <a:xfrm>
            <a:off x="8840136" y="642548"/>
            <a:ext cx="3438762" cy="923330"/>
          </a:xfrm>
          <a:prstGeom prst="rect">
            <a:avLst/>
          </a:prstGeom>
        </p:spPr>
        <p:txBody>
          <a:bodyPr wrap="none">
            <a:spAutoFit/>
          </a:bodyPr>
          <a:lstStyle/>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辨识技术研究？还是方法研究？</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卖点在于自适应的问题，特别</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针对多样性问题</a:t>
            </a:r>
            <a:endParaRPr lang="zh-CN" altLang="en-US" dirty="0"/>
          </a:p>
        </p:txBody>
      </p:sp>
    </p:spTree>
    <p:extLst>
      <p:ext uri="{BB962C8B-B14F-4D97-AF65-F5344CB8AC3E}">
        <p14:creationId xmlns:p14="http://schemas.microsoft.com/office/powerpoint/2010/main" val="419230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梯形 83">
            <a:extLst>
              <a:ext uri="{FF2B5EF4-FFF2-40B4-BE49-F238E27FC236}">
                <a16:creationId xmlns:a16="http://schemas.microsoft.com/office/drawing/2014/main" id="{2772A6E3-D3B3-4EBE-BC71-CA8C5CCEEC4A}"/>
              </a:ext>
            </a:extLst>
          </p:cNvPr>
          <p:cNvSpPr/>
          <p:nvPr/>
        </p:nvSpPr>
        <p:spPr>
          <a:xfrm rot="5400000">
            <a:off x="6409789" y="1667653"/>
            <a:ext cx="2566382" cy="3312136"/>
          </a:xfrm>
          <a:prstGeom prst="trapezoid">
            <a:avLst>
              <a:gd name="adj" fmla="val 0"/>
            </a:avLst>
          </a:prstGeom>
          <a:gradFill>
            <a:gsLst>
              <a:gs pos="100000">
                <a:schemeClr val="accent2">
                  <a:lumMod val="20000"/>
                  <a:lumOff val="80000"/>
                </a:schemeClr>
              </a:gs>
              <a:gs pos="0">
                <a:schemeClr val="accent2">
                  <a:lumMod val="20000"/>
                  <a:lumOff val="80000"/>
                </a:schemeClr>
              </a:gs>
              <a:gs pos="52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梯形 77">
            <a:extLst>
              <a:ext uri="{FF2B5EF4-FFF2-40B4-BE49-F238E27FC236}">
                <a16:creationId xmlns:a16="http://schemas.microsoft.com/office/drawing/2014/main" id="{F9F35C83-A261-47AF-AE6C-4AC53F83BF6B}"/>
              </a:ext>
            </a:extLst>
          </p:cNvPr>
          <p:cNvSpPr/>
          <p:nvPr/>
        </p:nvSpPr>
        <p:spPr>
          <a:xfrm rot="5400000">
            <a:off x="598955" y="3073956"/>
            <a:ext cx="968742" cy="435473"/>
          </a:xfrm>
          <a:prstGeom prst="trapezoid">
            <a:avLst/>
          </a:prstGeom>
          <a:gradFill>
            <a:gsLst>
              <a:gs pos="100000">
                <a:schemeClr val="accent1">
                  <a:lumMod val="40000"/>
                  <a:lumOff val="60000"/>
                  <a:alpha val="0"/>
                </a:schemeClr>
              </a:gs>
              <a:gs pos="0">
                <a:schemeClr val="accent1">
                  <a:lumMod val="20000"/>
                  <a:lumOff val="80000"/>
                  <a:alpha val="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7E4C21A-8569-4CEA-99D5-40B2A7EBB4D9}"/>
              </a:ext>
            </a:extLst>
          </p:cNvPr>
          <p:cNvSpPr/>
          <p:nvPr/>
        </p:nvSpPr>
        <p:spPr>
          <a:xfrm>
            <a:off x="3110753" y="313214"/>
            <a:ext cx="5970494" cy="2859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楷体" panose="02010609060101010101" pitchFamily="49" charset="-122"/>
                <a:ea typeface="楷体" panose="02010609060101010101" pitchFamily="49" charset="-122"/>
              </a:rPr>
              <a:t>研究内容二：基于数据驱动的集成电路关键元器件在线检测智能分析研究</a:t>
            </a:r>
          </a:p>
        </p:txBody>
      </p:sp>
      <p:sp>
        <p:nvSpPr>
          <p:cNvPr id="7" name="矩形 6">
            <a:extLst>
              <a:ext uri="{FF2B5EF4-FFF2-40B4-BE49-F238E27FC236}">
                <a16:creationId xmlns:a16="http://schemas.microsoft.com/office/drawing/2014/main" id="{9CDDDABE-F91C-4BB2-85C1-D3EBAC0155AF}"/>
              </a:ext>
            </a:extLst>
          </p:cNvPr>
          <p:cNvSpPr/>
          <p:nvPr/>
        </p:nvSpPr>
        <p:spPr>
          <a:xfrm>
            <a:off x="4065693" y="709185"/>
            <a:ext cx="4087708"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② 基于在线持续学习的模型参数自适应更新策略研究</a:t>
            </a:r>
          </a:p>
        </p:txBody>
      </p:sp>
      <p:sp>
        <p:nvSpPr>
          <p:cNvPr id="12" name="矩形 11">
            <a:extLst>
              <a:ext uri="{FF2B5EF4-FFF2-40B4-BE49-F238E27FC236}">
                <a16:creationId xmlns:a16="http://schemas.microsoft.com/office/drawing/2014/main" id="{A07099AB-FE65-4867-8559-721714086D45}"/>
              </a:ext>
            </a:extLst>
          </p:cNvPr>
          <p:cNvSpPr/>
          <p:nvPr/>
        </p:nvSpPr>
        <p:spPr>
          <a:xfrm>
            <a:off x="2571109" y="1988083"/>
            <a:ext cx="6828384" cy="2663280"/>
          </a:xfrm>
          <a:prstGeom prst="rect">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478B3B17-DA8E-41E8-AD83-72E40EEA43FF}"/>
              </a:ext>
            </a:extLst>
          </p:cNvPr>
          <p:cNvSpPr/>
          <p:nvPr/>
        </p:nvSpPr>
        <p:spPr>
          <a:xfrm>
            <a:off x="4981029" y="5753650"/>
            <a:ext cx="2229940"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标识识别系统实现和性能验证</a:t>
            </a:r>
          </a:p>
        </p:txBody>
      </p:sp>
      <p:sp>
        <p:nvSpPr>
          <p:cNvPr id="14" name="矩形 13">
            <a:extLst>
              <a:ext uri="{FF2B5EF4-FFF2-40B4-BE49-F238E27FC236}">
                <a16:creationId xmlns:a16="http://schemas.microsoft.com/office/drawing/2014/main" id="{F7759D01-C95D-4634-91A0-2FC2F6E2CBDC}"/>
              </a:ext>
            </a:extLst>
          </p:cNvPr>
          <p:cNvSpPr/>
          <p:nvPr/>
        </p:nvSpPr>
        <p:spPr>
          <a:xfrm>
            <a:off x="5631837" y="1028982"/>
            <a:ext cx="930840"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图像数据</a:t>
            </a:r>
          </a:p>
        </p:txBody>
      </p:sp>
      <p:sp>
        <p:nvSpPr>
          <p:cNvPr id="49" name="箭头: 右 48">
            <a:extLst>
              <a:ext uri="{FF2B5EF4-FFF2-40B4-BE49-F238E27FC236}">
                <a16:creationId xmlns:a16="http://schemas.microsoft.com/office/drawing/2014/main" id="{84419BAC-910B-4B21-9879-72BB4D64A6C2}"/>
              </a:ext>
            </a:extLst>
          </p:cNvPr>
          <p:cNvSpPr/>
          <p:nvPr/>
        </p:nvSpPr>
        <p:spPr>
          <a:xfrm rot="5400000">
            <a:off x="6015948" y="1314300"/>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BC538D88-0258-4E9D-9EC8-DE4622DC1297}"/>
              </a:ext>
            </a:extLst>
          </p:cNvPr>
          <p:cNvSpPr/>
          <p:nvPr/>
        </p:nvSpPr>
        <p:spPr>
          <a:xfrm rot="5400000">
            <a:off x="6015948" y="5527315"/>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76" name="组合 3075">
            <a:extLst>
              <a:ext uri="{FF2B5EF4-FFF2-40B4-BE49-F238E27FC236}">
                <a16:creationId xmlns:a16="http://schemas.microsoft.com/office/drawing/2014/main" id="{7C6380A0-5F8B-40EC-9EFD-29731D9CECDB}"/>
              </a:ext>
            </a:extLst>
          </p:cNvPr>
          <p:cNvGrpSpPr/>
          <p:nvPr/>
        </p:nvGrpSpPr>
        <p:grpSpPr>
          <a:xfrm>
            <a:off x="2633584" y="3042364"/>
            <a:ext cx="1920240" cy="421732"/>
            <a:chOff x="2038237" y="3007268"/>
            <a:chExt cx="1920240" cy="421732"/>
          </a:xfrm>
        </p:grpSpPr>
        <p:sp>
          <p:nvSpPr>
            <p:cNvPr id="54" name="矩形: 圆角 53">
              <a:extLst>
                <a:ext uri="{FF2B5EF4-FFF2-40B4-BE49-F238E27FC236}">
                  <a16:creationId xmlns:a16="http://schemas.microsoft.com/office/drawing/2014/main" id="{89B20833-C251-4C68-B5A2-F32BB430131E}"/>
                </a:ext>
              </a:extLst>
            </p:cNvPr>
            <p:cNvSpPr/>
            <p:nvPr/>
          </p:nvSpPr>
          <p:spPr>
            <a:xfrm>
              <a:off x="2038237" y="3007268"/>
              <a:ext cx="1920240" cy="421732"/>
            </a:xfrm>
            <a:prstGeom prst="roundRect">
              <a:avLst>
                <a:gd name="adj" fmla="val 50000"/>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59" name="直接箭头连接符 58">
              <a:extLst>
                <a:ext uri="{FF2B5EF4-FFF2-40B4-BE49-F238E27FC236}">
                  <a16:creationId xmlns:a16="http://schemas.microsoft.com/office/drawing/2014/main" id="{EE293A78-90D7-4637-B0E2-DB7C136D68F8}"/>
                </a:ext>
              </a:extLst>
            </p:cNvPr>
            <p:cNvCxnSpPr>
              <a:cxnSpLocks/>
            </p:cNvCxnSpPr>
            <p:nvPr/>
          </p:nvCxnSpPr>
          <p:spPr>
            <a:xfrm>
              <a:off x="2754517" y="3084677"/>
              <a:ext cx="5867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2579AF2-DE4D-433D-BD00-174CB17A5026}"/>
                </a:ext>
              </a:extLst>
            </p:cNvPr>
            <p:cNvCxnSpPr>
              <a:cxnSpLocks/>
            </p:cNvCxnSpPr>
            <p:nvPr/>
          </p:nvCxnSpPr>
          <p:spPr>
            <a:xfrm flipH="1">
              <a:off x="2754517" y="3334855"/>
              <a:ext cx="5867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2" name="箭头: 左弧形 3071">
              <a:extLst>
                <a:ext uri="{FF2B5EF4-FFF2-40B4-BE49-F238E27FC236}">
                  <a16:creationId xmlns:a16="http://schemas.microsoft.com/office/drawing/2014/main" id="{8AEFB8A6-3C0D-4C01-99BF-0333736A104F}"/>
                </a:ext>
              </a:extLst>
            </p:cNvPr>
            <p:cNvSpPr/>
            <p:nvPr/>
          </p:nvSpPr>
          <p:spPr>
            <a:xfrm flipV="1">
              <a:off x="2114437" y="3077202"/>
              <a:ext cx="175260" cy="28186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66" name="箭头: 左弧形 65">
              <a:extLst>
                <a:ext uri="{FF2B5EF4-FFF2-40B4-BE49-F238E27FC236}">
                  <a16:creationId xmlns:a16="http://schemas.microsoft.com/office/drawing/2014/main" id="{837668D6-E516-4D46-98BA-166459EFBFCA}"/>
                </a:ext>
              </a:extLst>
            </p:cNvPr>
            <p:cNvSpPr/>
            <p:nvPr/>
          </p:nvSpPr>
          <p:spPr>
            <a:xfrm rot="10800000" flipV="1">
              <a:off x="3687715" y="3077202"/>
              <a:ext cx="175260" cy="28186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grpSp>
      <p:sp>
        <p:nvSpPr>
          <p:cNvPr id="69" name="矩形 68">
            <a:extLst>
              <a:ext uri="{FF2B5EF4-FFF2-40B4-BE49-F238E27FC236}">
                <a16:creationId xmlns:a16="http://schemas.microsoft.com/office/drawing/2014/main" id="{CE217CFB-F04B-441C-8BA1-6916EF2270EB}"/>
              </a:ext>
            </a:extLst>
          </p:cNvPr>
          <p:cNvSpPr/>
          <p:nvPr/>
        </p:nvSpPr>
        <p:spPr>
          <a:xfrm>
            <a:off x="4961213" y="2652624"/>
            <a:ext cx="1020579" cy="285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内存缓冲区</a:t>
            </a:r>
          </a:p>
        </p:txBody>
      </p:sp>
      <p:sp>
        <p:nvSpPr>
          <p:cNvPr id="70" name="箭头: 上 69">
            <a:extLst>
              <a:ext uri="{FF2B5EF4-FFF2-40B4-BE49-F238E27FC236}">
                <a16:creationId xmlns:a16="http://schemas.microsoft.com/office/drawing/2014/main" id="{60D94CB5-778D-4B7B-A838-D4DFE5A12061}"/>
              </a:ext>
            </a:extLst>
          </p:cNvPr>
          <p:cNvSpPr/>
          <p:nvPr/>
        </p:nvSpPr>
        <p:spPr>
          <a:xfrm rot="7009657">
            <a:off x="4658467" y="3200623"/>
            <a:ext cx="156324" cy="285981"/>
          </a:xfrm>
          <a:prstGeom prst="up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3075" name="图片 3074">
            <a:extLst>
              <a:ext uri="{FF2B5EF4-FFF2-40B4-BE49-F238E27FC236}">
                <a16:creationId xmlns:a16="http://schemas.microsoft.com/office/drawing/2014/main" id="{A0045F82-E759-468A-867A-BC5622AA9632}"/>
              </a:ext>
            </a:extLst>
          </p:cNvPr>
          <p:cNvPicPr>
            <a:picLocks noChangeAspect="1"/>
          </p:cNvPicPr>
          <p:nvPr/>
        </p:nvPicPr>
        <p:blipFill>
          <a:blip r:embed="rId2"/>
          <a:stretch>
            <a:fillRect/>
          </a:stretch>
        </p:blipFill>
        <p:spPr>
          <a:xfrm>
            <a:off x="4981029" y="2050597"/>
            <a:ext cx="908640" cy="642768"/>
          </a:xfrm>
          <a:prstGeom prst="rect">
            <a:avLst/>
          </a:prstGeom>
        </p:spPr>
      </p:pic>
      <p:sp>
        <p:nvSpPr>
          <p:cNvPr id="3077" name="椭圆 3076">
            <a:extLst>
              <a:ext uri="{FF2B5EF4-FFF2-40B4-BE49-F238E27FC236}">
                <a16:creationId xmlns:a16="http://schemas.microsoft.com/office/drawing/2014/main" id="{567057C8-F926-41C2-8A8A-67AFA3DFE08E}"/>
              </a:ext>
            </a:extLst>
          </p:cNvPr>
          <p:cNvSpPr/>
          <p:nvPr/>
        </p:nvSpPr>
        <p:spPr>
          <a:xfrm>
            <a:off x="2992229" y="2883698"/>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椭圆 74">
            <a:extLst>
              <a:ext uri="{FF2B5EF4-FFF2-40B4-BE49-F238E27FC236}">
                <a16:creationId xmlns:a16="http://schemas.microsoft.com/office/drawing/2014/main" id="{15627DC5-AD59-4C0E-AEB6-CC3EB1EE6F8F}"/>
              </a:ext>
            </a:extLst>
          </p:cNvPr>
          <p:cNvSpPr/>
          <p:nvPr/>
        </p:nvSpPr>
        <p:spPr>
          <a:xfrm>
            <a:off x="3351335" y="2883698"/>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6" name="椭圆 75">
            <a:extLst>
              <a:ext uri="{FF2B5EF4-FFF2-40B4-BE49-F238E27FC236}">
                <a16:creationId xmlns:a16="http://schemas.microsoft.com/office/drawing/2014/main" id="{7751840B-97BC-4A0C-A7C2-73EBA67D654D}"/>
              </a:ext>
            </a:extLst>
          </p:cNvPr>
          <p:cNvSpPr/>
          <p:nvPr/>
        </p:nvSpPr>
        <p:spPr>
          <a:xfrm>
            <a:off x="3710441" y="2883698"/>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7" name="椭圆 76">
            <a:extLst>
              <a:ext uri="{FF2B5EF4-FFF2-40B4-BE49-F238E27FC236}">
                <a16:creationId xmlns:a16="http://schemas.microsoft.com/office/drawing/2014/main" id="{B7E95EA2-37DC-480E-922D-BBE11B066328}"/>
              </a:ext>
            </a:extLst>
          </p:cNvPr>
          <p:cNvSpPr/>
          <p:nvPr/>
        </p:nvSpPr>
        <p:spPr>
          <a:xfrm>
            <a:off x="4069548" y="2883698"/>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8" name="矩形 67">
            <a:extLst>
              <a:ext uri="{FF2B5EF4-FFF2-40B4-BE49-F238E27FC236}">
                <a16:creationId xmlns:a16="http://schemas.microsoft.com/office/drawing/2014/main" id="{7B3B4E63-BA12-4D2E-952F-4C59B153A43F}"/>
              </a:ext>
            </a:extLst>
          </p:cNvPr>
          <p:cNvSpPr/>
          <p:nvPr/>
        </p:nvSpPr>
        <p:spPr>
          <a:xfrm>
            <a:off x="4898631" y="3365131"/>
            <a:ext cx="1047010" cy="364423"/>
          </a:xfrm>
          <a:prstGeom prst="rect">
            <a:avLst/>
          </a:prstGeom>
          <a:solidFill>
            <a:srgbClr val="EAF0F9"/>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目标域</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（新缺陷数据）</a:t>
            </a:r>
          </a:p>
        </p:txBody>
      </p:sp>
      <p:sp>
        <p:nvSpPr>
          <p:cNvPr id="72" name="矩形 71">
            <a:extLst>
              <a:ext uri="{FF2B5EF4-FFF2-40B4-BE49-F238E27FC236}">
                <a16:creationId xmlns:a16="http://schemas.microsoft.com/office/drawing/2014/main" id="{E69BB977-48F2-41DC-9E55-747C55929814}"/>
              </a:ext>
            </a:extLst>
          </p:cNvPr>
          <p:cNvSpPr/>
          <p:nvPr/>
        </p:nvSpPr>
        <p:spPr>
          <a:xfrm>
            <a:off x="4887972" y="2941059"/>
            <a:ext cx="1043968" cy="255120"/>
          </a:xfrm>
          <a:prstGeom prst="rect">
            <a:avLst/>
          </a:prstGeom>
          <a:solidFill>
            <a:srgbClr val="FEF6F1"/>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源域（旧数据）</a:t>
            </a:r>
          </a:p>
        </p:txBody>
      </p:sp>
      <p:sp>
        <p:nvSpPr>
          <p:cNvPr id="80" name="矩形 79">
            <a:extLst>
              <a:ext uri="{FF2B5EF4-FFF2-40B4-BE49-F238E27FC236}">
                <a16:creationId xmlns:a16="http://schemas.microsoft.com/office/drawing/2014/main" id="{2A974EDF-695C-4DB7-B528-CB3778E750EB}"/>
              </a:ext>
            </a:extLst>
          </p:cNvPr>
          <p:cNvSpPr/>
          <p:nvPr/>
        </p:nvSpPr>
        <p:spPr>
          <a:xfrm>
            <a:off x="2847790" y="2482880"/>
            <a:ext cx="1583287" cy="285980"/>
          </a:xfrm>
          <a:prstGeom prst="rect">
            <a:avLst/>
          </a:prstGeom>
          <a:solidFill>
            <a:srgbClr val="EA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动态环境下流式数据</a:t>
            </a:r>
          </a:p>
        </p:txBody>
      </p:sp>
      <p:sp>
        <p:nvSpPr>
          <p:cNvPr id="82" name="文本框 81">
            <a:extLst>
              <a:ext uri="{FF2B5EF4-FFF2-40B4-BE49-F238E27FC236}">
                <a16:creationId xmlns:a16="http://schemas.microsoft.com/office/drawing/2014/main" id="{0BA3C473-4F03-4281-9DB4-6A98B75CB5CC}"/>
              </a:ext>
            </a:extLst>
          </p:cNvPr>
          <p:cNvSpPr txBox="1"/>
          <p:nvPr/>
        </p:nvSpPr>
        <p:spPr>
          <a:xfrm flipH="1">
            <a:off x="2711735" y="3754784"/>
            <a:ext cx="1429518" cy="845040"/>
          </a:xfrm>
          <a:prstGeom prst="rect">
            <a:avLst/>
          </a:prstGeom>
          <a:solidFill>
            <a:schemeClr val="bg1"/>
          </a:solidFill>
        </p:spPr>
        <p:txBody>
          <a:bodyPr wrap="square" rtlCol="0">
            <a:spAutoFit/>
          </a:bodyPr>
          <a:lstStyle/>
          <a:p>
            <a:pPr algn="ctr">
              <a:lnSpc>
                <a:spcPct val="150000"/>
              </a:lnSpc>
            </a:pP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在线持续学习方法</a:t>
            </a:r>
            <a:endParaRPr lang="en-US" altLang="zh-CN"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基于回放的思想</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对抗性思维</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3" name="梯形 82">
            <a:extLst>
              <a:ext uri="{FF2B5EF4-FFF2-40B4-BE49-F238E27FC236}">
                <a16:creationId xmlns:a16="http://schemas.microsoft.com/office/drawing/2014/main" id="{AF925461-EC85-4FC0-902B-822848D9DBCC}"/>
              </a:ext>
            </a:extLst>
          </p:cNvPr>
          <p:cNvSpPr/>
          <p:nvPr/>
        </p:nvSpPr>
        <p:spPr>
          <a:xfrm rot="5400000">
            <a:off x="4039938" y="4057644"/>
            <a:ext cx="650710" cy="270762"/>
          </a:xfrm>
          <a:prstGeom prst="trapezoid">
            <a:avLst/>
          </a:prstGeom>
          <a:gradFill>
            <a:gsLst>
              <a:gs pos="100000">
                <a:schemeClr val="accent1">
                  <a:lumMod val="40000"/>
                  <a:lumOff val="60000"/>
                  <a:alpha val="0"/>
                </a:schemeClr>
              </a:gs>
              <a:gs pos="0">
                <a:schemeClr val="accent1">
                  <a:lumMod val="20000"/>
                  <a:lumOff val="80000"/>
                  <a:alpha val="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3078" name="图片 3077">
            <a:extLst>
              <a:ext uri="{FF2B5EF4-FFF2-40B4-BE49-F238E27FC236}">
                <a16:creationId xmlns:a16="http://schemas.microsoft.com/office/drawing/2014/main" id="{05B9257E-6331-499D-B4FD-C73FD7D2B3E6}"/>
              </a:ext>
            </a:extLst>
          </p:cNvPr>
          <p:cNvPicPr>
            <a:picLocks noChangeAspect="1"/>
          </p:cNvPicPr>
          <p:nvPr/>
        </p:nvPicPr>
        <p:blipFill>
          <a:blip r:embed="rId3"/>
          <a:stretch>
            <a:fillRect/>
          </a:stretch>
        </p:blipFill>
        <p:spPr>
          <a:xfrm>
            <a:off x="6103405" y="2159284"/>
            <a:ext cx="3194581" cy="2328874"/>
          </a:xfrm>
          <a:prstGeom prst="rect">
            <a:avLst/>
          </a:prstGeom>
        </p:spPr>
      </p:pic>
      <p:sp>
        <p:nvSpPr>
          <p:cNvPr id="81" name="文本框 80">
            <a:extLst>
              <a:ext uri="{FF2B5EF4-FFF2-40B4-BE49-F238E27FC236}">
                <a16:creationId xmlns:a16="http://schemas.microsoft.com/office/drawing/2014/main" id="{CD7B974D-AE2B-4B20-9A9E-255CCC1C25DA}"/>
              </a:ext>
            </a:extLst>
          </p:cNvPr>
          <p:cNvSpPr txBox="1"/>
          <p:nvPr/>
        </p:nvSpPr>
        <p:spPr>
          <a:xfrm flipH="1">
            <a:off x="4305962" y="3890623"/>
            <a:ext cx="1464758" cy="57336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灾难性遗忘问题</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概念漂移问题</a:t>
            </a:r>
            <a:endParaRPr lang="zh-CN" altLang="en-US" b="1" dirty="0"/>
          </a:p>
        </p:txBody>
      </p:sp>
      <p:sp>
        <p:nvSpPr>
          <p:cNvPr id="3" name="矩形 2">
            <a:extLst>
              <a:ext uri="{FF2B5EF4-FFF2-40B4-BE49-F238E27FC236}">
                <a16:creationId xmlns:a16="http://schemas.microsoft.com/office/drawing/2014/main" id="{19012B8D-B089-47F2-AA38-A74C41DB31B5}"/>
              </a:ext>
            </a:extLst>
          </p:cNvPr>
          <p:cNvSpPr/>
          <p:nvPr/>
        </p:nvSpPr>
        <p:spPr>
          <a:xfrm>
            <a:off x="2633584" y="3776064"/>
            <a:ext cx="3298356" cy="8308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73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连接符: 肘形 93">
            <a:extLst>
              <a:ext uri="{FF2B5EF4-FFF2-40B4-BE49-F238E27FC236}">
                <a16:creationId xmlns:a16="http://schemas.microsoft.com/office/drawing/2014/main" id="{9939602F-4589-4969-B50F-91AC9911A07E}"/>
              </a:ext>
            </a:extLst>
          </p:cNvPr>
          <p:cNvCxnSpPr>
            <a:cxnSpLocks/>
          </p:cNvCxnSpPr>
          <p:nvPr/>
        </p:nvCxnSpPr>
        <p:spPr>
          <a:xfrm>
            <a:off x="4175760" y="1453703"/>
            <a:ext cx="330980" cy="577175"/>
          </a:xfrm>
          <a:prstGeom prst="bentConnector3">
            <a:avLst>
              <a:gd name="adj1" fmla="val 64389"/>
            </a:avLst>
          </a:prstGeom>
          <a:ln>
            <a:solidFill>
              <a:schemeClr val="accent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5AE2F12D-A20F-4EF5-B041-09AEDFBEA88F}"/>
              </a:ext>
            </a:extLst>
          </p:cNvPr>
          <p:cNvSpPr/>
          <p:nvPr/>
        </p:nvSpPr>
        <p:spPr>
          <a:xfrm>
            <a:off x="1946642" y="1335115"/>
            <a:ext cx="2229118" cy="361006"/>
          </a:xfrm>
          <a:prstGeom prst="roundRect">
            <a:avLst/>
          </a:prstGeom>
          <a:noFill/>
          <a:ln w="952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202A7E3-048F-4AED-B612-7BDFE5016178}"/>
              </a:ext>
            </a:extLst>
          </p:cNvPr>
          <p:cNvSpPr/>
          <p:nvPr/>
        </p:nvSpPr>
        <p:spPr>
          <a:xfrm>
            <a:off x="3110753" y="313214"/>
            <a:ext cx="5970494" cy="2859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楷体" panose="02010609060101010101" pitchFamily="49" charset="-122"/>
                <a:ea typeface="楷体" panose="02010609060101010101" pitchFamily="49" charset="-122"/>
              </a:rPr>
              <a:t>研究内容二：基于数据驱动的集成电路关键元器件在线检测智能分析研究</a:t>
            </a:r>
          </a:p>
        </p:txBody>
      </p:sp>
      <p:graphicFrame>
        <p:nvGraphicFramePr>
          <p:cNvPr id="9" name="对象 8">
            <a:extLst>
              <a:ext uri="{FF2B5EF4-FFF2-40B4-BE49-F238E27FC236}">
                <a16:creationId xmlns:a16="http://schemas.microsoft.com/office/drawing/2014/main" id="{F3187C76-3E97-4CC9-8D2A-AA0D6E119B9E}"/>
              </a:ext>
            </a:extLst>
          </p:cNvPr>
          <p:cNvGraphicFramePr>
            <a:graphicFrameLocks noChangeAspect="1"/>
          </p:cNvGraphicFramePr>
          <p:nvPr>
            <p:extLst>
              <p:ext uri="{D42A27DB-BD31-4B8C-83A1-F6EECF244321}">
                <p14:modId xmlns:p14="http://schemas.microsoft.com/office/powerpoint/2010/main" val="4105430893"/>
              </p:ext>
            </p:extLst>
          </p:nvPr>
        </p:nvGraphicFramePr>
        <p:xfrm>
          <a:off x="1627785" y="2071877"/>
          <a:ext cx="228600" cy="241300"/>
        </p:xfrm>
        <a:graphic>
          <a:graphicData uri="http://schemas.openxmlformats.org/presentationml/2006/ole">
            <mc:AlternateContent xmlns:mc="http://schemas.openxmlformats.org/markup-compatibility/2006">
              <mc:Choice xmlns:v="urn:schemas-microsoft-com:vml" Requires="v">
                <p:oleObj spid="_x0000_s2175" name="Equation" r:id="rId3" imgW="228600" imgH="241200" progId="Equation.DSMT4">
                  <p:embed/>
                </p:oleObj>
              </mc:Choice>
              <mc:Fallback>
                <p:oleObj name="Equation" r:id="rId3" imgW="228600" imgH="241200" progId="Equation.DSMT4">
                  <p:embed/>
                  <p:pic>
                    <p:nvPicPr>
                      <p:cNvPr id="0" name=""/>
                      <p:cNvPicPr/>
                      <p:nvPr/>
                    </p:nvPicPr>
                    <p:blipFill>
                      <a:blip r:embed="rId4"/>
                      <a:stretch>
                        <a:fillRect/>
                      </a:stretch>
                    </p:blipFill>
                    <p:spPr>
                      <a:xfrm>
                        <a:off x="1627785" y="2071877"/>
                        <a:ext cx="228600" cy="2413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4BEDE4FB-DFC6-4FE7-9869-0BDFFEF2FA08}"/>
              </a:ext>
            </a:extLst>
          </p:cNvPr>
          <p:cNvGraphicFramePr>
            <a:graphicFrameLocks noChangeAspect="1"/>
          </p:cNvGraphicFramePr>
          <p:nvPr>
            <p:extLst>
              <p:ext uri="{D42A27DB-BD31-4B8C-83A1-F6EECF244321}">
                <p14:modId xmlns:p14="http://schemas.microsoft.com/office/powerpoint/2010/main" val="1106294726"/>
              </p:ext>
            </p:extLst>
          </p:nvPr>
        </p:nvGraphicFramePr>
        <p:xfrm>
          <a:off x="1627785" y="2664545"/>
          <a:ext cx="228600" cy="241300"/>
        </p:xfrm>
        <a:graphic>
          <a:graphicData uri="http://schemas.openxmlformats.org/presentationml/2006/ole">
            <mc:AlternateContent xmlns:mc="http://schemas.openxmlformats.org/markup-compatibility/2006">
              <mc:Choice xmlns:v="urn:schemas-microsoft-com:vml" Requires="v">
                <p:oleObj spid="_x0000_s2176" name="Equation" r:id="rId5" imgW="228600" imgH="241200" progId="Equation.DSMT4">
                  <p:embed/>
                </p:oleObj>
              </mc:Choice>
              <mc:Fallback>
                <p:oleObj name="Equation" r:id="rId5" imgW="228600" imgH="241200" progId="Equation.DSMT4">
                  <p:embed/>
                  <p:pic>
                    <p:nvPicPr>
                      <p:cNvPr id="9" name="对象 8">
                        <a:extLst>
                          <a:ext uri="{FF2B5EF4-FFF2-40B4-BE49-F238E27FC236}">
                            <a16:creationId xmlns:a16="http://schemas.microsoft.com/office/drawing/2014/main" id="{F3187C76-3E97-4CC9-8D2A-AA0D6E119B9E}"/>
                          </a:ext>
                        </a:extLst>
                      </p:cNvPr>
                      <p:cNvPicPr/>
                      <p:nvPr/>
                    </p:nvPicPr>
                    <p:blipFill>
                      <a:blip r:embed="rId6"/>
                      <a:stretch>
                        <a:fillRect/>
                      </a:stretch>
                    </p:blipFill>
                    <p:spPr>
                      <a:xfrm>
                        <a:off x="1627785" y="2664545"/>
                        <a:ext cx="228600" cy="2413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7707631B-9127-4259-BD92-2E00B8554834}"/>
              </a:ext>
            </a:extLst>
          </p:cNvPr>
          <p:cNvGraphicFramePr>
            <a:graphicFrameLocks noChangeAspect="1"/>
          </p:cNvGraphicFramePr>
          <p:nvPr>
            <p:extLst>
              <p:ext uri="{D42A27DB-BD31-4B8C-83A1-F6EECF244321}">
                <p14:modId xmlns:p14="http://schemas.microsoft.com/office/powerpoint/2010/main" val="1788671114"/>
              </p:ext>
            </p:extLst>
          </p:nvPr>
        </p:nvGraphicFramePr>
        <p:xfrm>
          <a:off x="3835483" y="2235693"/>
          <a:ext cx="228600" cy="241300"/>
        </p:xfrm>
        <a:graphic>
          <a:graphicData uri="http://schemas.openxmlformats.org/presentationml/2006/ole">
            <mc:AlternateContent xmlns:mc="http://schemas.openxmlformats.org/markup-compatibility/2006">
              <mc:Choice xmlns:v="urn:schemas-microsoft-com:vml" Requires="v">
                <p:oleObj spid="_x0000_s2177" name="Equation" r:id="rId7" imgW="228600" imgH="241200" progId="Equation.DSMT4">
                  <p:embed/>
                </p:oleObj>
              </mc:Choice>
              <mc:Fallback>
                <p:oleObj name="Equation" r:id="rId7" imgW="228600" imgH="241200" progId="Equation.DSMT4">
                  <p:embed/>
                  <p:pic>
                    <p:nvPicPr>
                      <p:cNvPr id="9" name="对象 8">
                        <a:extLst>
                          <a:ext uri="{FF2B5EF4-FFF2-40B4-BE49-F238E27FC236}">
                            <a16:creationId xmlns:a16="http://schemas.microsoft.com/office/drawing/2014/main" id="{F3187C76-3E97-4CC9-8D2A-AA0D6E119B9E}"/>
                          </a:ext>
                        </a:extLst>
                      </p:cNvPr>
                      <p:cNvPicPr/>
                      <p:nvPr/>
                    </p:nvPicPr>
                    <p:blipFill>
                      <a:blip r:embed="rId8"/>
                      <a:stretch>
                        <a:fillRect/>
                      </a:stretch>
                    </p:blipFill>
                    <p:spPr>
                      <a:xfrm>
                        <a:off x="3835483" y="2235693"/>
                        <a:ext cx="228600" cy="2413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382990FD-2CE1-4517-BC1A-FEB2074143FF}"/>
              </a:ext>
            </a:extLst>
          </p:cNvPr>
          <p:cNvGraphicFramePr>
            <a:graphicFrameLocks noChangeAspect="1"/>
          </p:cNvGraphicFramePr>
          <p:nvPr>
            <p:extLst>
              <p:ext uri="{D42A27DB-BD31-4B8C-83A1-F6EECF244321}">
                <p14:modId xmlns:p14="http://schemas.microsoft.com/office/powerpoint/2010/main" val="521889513"/>
              </p:ext>
            </p:extLst>
          </p:nvPr>
        </p:nvGraphicFramePr>
        <p:xfrm>
          <a:off x="3815579" y="2830395"/>
          <a:ext cx="266700" cy="241300"/>
        </p:xfrm>
        <a:graphic>
          <a:graphicData uri="http://schemas.openxmlformats.org/presentationml/2006/ole">
            <mc:AlternateContent xmlns:mc="http://schemas.openxmlformats.org/markup-compatibility/2006">
              <mc:Choice xmlns:v="urn:schemas-microsoft-com:vml" Requires="v">
                <p:oleObj spid="_x0000_s2178" name="Equation" r:id="rId9" imgW="266400" imgH="241200" progId="Equation.DSMT4">
                  <p:embed/>
                </p:oleObj>
              </mc:Choice>
              <mc:Fallback>
                <p:oleObj name="Equation" r:id="rId9" imgW="266400" imgH="241200" progId="Equation.DSMT4">
                  <p:embed/>
                  <p:pic>
                    <p:nvPicPr>
                      <p:cNvPr id="11" name="对象 10">
                        <a:extLst>
                          <a:ext uri="{FF2B5EF4-FFF2-40B4-BE49-F238E27FC236}">
                            <a16:creationId xmlns:a16="http://schemas.microsoft.com/office/drawing/2014/main" id="{7707631B-9127-4259-BD92-2E00B8554834}"/>
                          </a:ext>
                        </a:extLst>
                      </p:cNvPr>
                      <p:cNvPicPr/>
                      <p:nvPr/>
                    </p:nvPicPr>
                    <p:blipFill>
                      <a:blip r:embed="rId10"/>
                      <a:stretch>
                        <a:fillRect/>
                      </a:stretch>
                    </p:blipFill>
                    <p:spPr>
                      <a:xfrm>
                        <a:off x="3815579" y="2830395"/>
                        <a:ext cx="266700" cy="241300"/>
                      </a:xfrm>
                      <a:prstGeom prst="rect">
                        <a:avLst/>
                      </a:prstGeom>
                    </p:spPr>
                  </p:pic>
                </p:oleObj>
              </mc:Fallback>
            </mc:AlternateContent>
          </a:graphicData>
        </a:graphic>
      </p:graphicFrame>
      <p:grpSp>
        <p:nvGrpSpPr>
          <p:cNvPr id="70" name="组合 69">
            <a:extLst>
              <a:ext uri="{FF2B5EF4-FFF2-40B4-BE49-F238E27FC236}">
                <a16:creationId xmlns:a16="http://schemas.microsoft.com/office/drawing/2014/main" id="{C2E8521E-D992-4E9F-9CC0-830F5D45B123}"/>
              </a:ext>
            </a:extLst>
          </p:cNvPr>
          <p:cNvGrpSpPr/>
          <p:nvPr/>
        </p:nvGrpSpPr>
        <p:grpSpPr>
          <a:xfrm>
            <a:off x="2007446" y="3284625"/>
            <a:ext cx="557628" cy="170894"/>
            <a:chOff x="1991881" y="3643836"/>
            <a:chExt cx="933156" cy="285980"/>
          </a:xfrm>
        </p:grpSpPr>
        <p:sp>
          <p:nvSpPr>
            <p:cNvPr id="15" name="矩形 14">
              <a:extLst>
                <a:ext uri="{FF2B5EF4-FFF2-40B4-BE49-F238E27FC236}">
                  <a16:creationId xmlns:a16="http://schemas.microsoft.com/office/drawing/2014/main" id="{659E8DCD-FDA3-4555-96DE-56BC9C9D60D8}"/>
                </a:ext>
              </a:extLst>
            </p:cNvPr>
            <p:cNvSpPr/>
            <p:nvPr/>
          </p:nvSpPr>
          <p:spPr>
            <a:xfrm>
              <a:off x="1991881" y="3643836"/>
              <a:ext cx="311052" cy="285980"/>
            </a:xfrm>
            <a:prstGeom prst="rect">
              <a:avLst/>
            </a:prstGeom>
            <a:solidFill>
              <a:srgbClr val="8FAAD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61FA33FF-BB9C-4589-98A4-42CA09687D15}"/>
                </a:ext>
              </a:extLst>
            </p:cNvPr>
            <p:cNvSpPr/>
            <p:nvPr/>
          </p:nvSpPr>
          <p:spPr>
            <a:xfrm>
              <a:off x="2302933"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BFC97943-CF8C-4108-A4EA-8F9D8CF50EB7}"/>
                </a:ext>
              </a:extLst>
            </p:cNvPr>
            <p:cNvSpPr/>
            <p:nvPr/>
          </p:nvSpPr>
          <p:spPr>
            <a:xfrm>
              <a:off x="2613985"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69" name="组合 68">
            <a:extLst>
              <a:ext uri="{FF2B5EF4-FFF2-40B4-BE49-F238E27FC236}">
                <a16:creationId xmlns:a16="http://schemas.microsoft.com/office/drawing/2014/main" id="{4EC32CBF-A152-427F-9556-BD820246BDA4}"/>
              </a:ext>
            </a:extLst>
          </p:cNvPr>
          <p:cNvGrpSpPr/>
          <p:nvPr/>
        </p:nvGrpSpPr>
        <p:grpSpPr>
          <a:xfrm>
            <a:off x="2001259" y="1370319"/>
            <a:ext cx="557628" cy="170894"/>
            <a:chOff x="1991881" y="1047907"/>
            <a:chExt cx="933156" cy="285980"/>
          </a:xfrm>
        </p:grpSpPr>
        <p:sp>
          <p:nvSpPr>
            <p:cNvPr id="18" name="矩形 17">
              <a:extLst>
                <a:ext uri="{FF2B5EF4-FFF2-40B4-BE49-F238E27FC236}">
                  <a16:creationId xmlns:a16="http://schemas.microsoft.com/office/drawing/2014/main" id="{E03AAC13-1B39-4FF4-8123-BF965EC745E1}"/>
                </a:ext>
              </a:extLst>
            </p:cNvPr>
            <p:cNvSpPr/>
            <p:nvPr/>
          </p:nvSpPr>
          <p:spPr>
            <a:xfrm>
              <a:off x="1991881"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B3E054B9-99C5-46B8-A032-CFA6FC49D282}"/>
                </a:ext>
              </a:extLst>
            </p:cNvPr>
            <p:cNvSpPr/>
            <p:nvPr/>
          </p:nvSpPr>
          <p:spPr>
            <a:xfrm>
              <a:off x="2302933"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C0C1DB6B-0DB3-440D-81AA-DD633FDE8B10}"/>
                </a:ext>
              </a:extLst>
            </p:cNvPr>
            <p:cNvSpPr/>
            <p:nvPr/>
          </p:nvSpPr>
          <p:spPr>
            <a:xfrm>
              <a:off x="2613985"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矩形 20">
            <a:extLst>
              <a:ext uri="{FF2B5EF4-FFF2-40B4-BE49-F238E27FC236}">
                <a16:creationId xmlns:a16="http://schemas.microsoft.com/office/drawing/2014/main" id="{F4AE635F-3CFA-4941-B7F8-CCB1760F54D0}"/>
              </a:ext>
            </a:extLst>
          </p:cNvPr>
          <p:cNvSpPr/>
          <p:nvPr/>
        </p:nvSpPr>
        <p:spPr>
          <a:xfrm flipH="1">
            <a:off x="2855624" y="1815496"/>
            <a:ext cx="156324" cy="1322995"/>
          </a:xfrm>
          <a:prstGeom prst="rect">
            <a:avLst/>
          </a:prstGeom>
          <a:solidFill>
            <a:schemeClr val="accent2">
              <a:lumMod val="20000"/>
              <a:lumOff val="80000"/>
            </a:schemeClr>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51EE4529-A7D8-42EC-B954-BFC3C388232F}"/>
              </a:ext>
            </a:extLst>
          </p:cNvPr>
          <p:cNvSpPr/>
          <p:nvPr/>
        </p:nvSpPr>
        <p:spPr>
          <a:xfrm flipH="1">
            <a:off x="3312906" y="2603500"/>
            <a:ext cx="156324" cy="568933"/>
          </a:xfrm>
          <a:prstGeom prst="rect">
            <a:avLst/>
          </a:prstGeom>
          <a:solidFill>
            <a:schemeClr val="accent2">
              <a:lumMod val="20000"/>
              <a:lumOff val="80000"/>
            </a:schemeClr>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B09DE8B-2407-46D5-9BB9-AE428C18F6BD}"/>
              </a:ext>
            </a:extLst>
          </p:cNvPr>
          <p:cNvSpPr/>
          <p:nvPr/>
        </p:nvSpPr>
        <p:spPr>
          <a:xfrm flipH="1">
            <a:off x="3312906" y="1908060"/>
            <a:ext cx="156324" cy="568933"/>
          </a:xfrm>
          <a:prstGeom prst="rect">
            <a:avLst/>
          </a:prstGeom>
          <a:solidFill>
            <a:schemeClr val="accent2">
              <a:lumMod val="20000"/>
              <a:lumOff val="80000"/>
            </a:schemeClr>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7" name="直接箭头连接符 26">
            <a:extLst>
              <a:ext uri="{FF2B5EF4-FFF2-40B4-BE49-F238E27FC236}">
                <a16:creationId xmlns:a16="http://schemas.microsoft.com/office/drawing/2014/main" id="{3F5BD742-214B-4AEA-86F2-E9A947D9BA72}"/>
              </a:ext>
            </a:extLst>
          </p:cNvPr>
          <p:cNvCxnSpPr>
            <a:cxnSpLocks/>
            <a:stCxn id="9" idx="3"/>
          </p:cNvCxnSpPr>
          <p:nvPr/>
        </p:nvCxnSpPr>
        <p:spPr>
          <a:xfrm>
            <a:off x="1856385" y="2192527"/>
            <a:ext cx="312036" cy="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7239ED7-973E-4487-9E7D-E9B229182118}"/>
              </a:ext>
            </a:extLst>
          </p:cNvPr>
          <p:cNvCxnSpPr>
            <a:cxnSpLocks/>
          </p:cNvCxnSpPr>
          <p:nvPr/>
        </p:nvCxnSpPr>
        <p:spPr>
          <a:xfrm>
            <a:off x="1856385" y="2785194"/>
            <a:ext cx="312036" cy="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DEEBBC5-7B90-4500-BEFD-2618D458A7AD}"/>
              </a:ext>
            </a:extLst>
          </p:cNvPr>
          <p:cNvCxnSpPr>
            <a:cxnSpLocks/>
            <a:endCxn id="54" idx="1"/>
          </p:cNvCxnSpPr>
          <p:nvPr/>
        </p:nvCxnSpPr>
        <p:spPr>
          <a:xfrm>
            <a:off x="3511299" y="2192526"/>
            <a:ext cx="288203" cy="163296"/>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060132F-8CEE-44AF-B6D5-2D8969DF9D70}"/>
              </a:ext>
            </a:extLst>
          </p:cNvPr>
          <p:cNvCxnSpPr>
            <a:cxnSpLocks/>
          </p:cNvCxnSpPr>
          <p:nvPr/>
        </p:nvCxnSpPr>
        <p:spPr>
          <a:xfrm>
            <a:off x="3048325" y="2192528"/>
            <a:ext cx="27745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2963798-19EC-4AB1-832C-1179CE417A76}"/>
              </a:ext>
            </a:extLst>
          </p:cNvPr>
          <p:cNvCxnSpPr>
            <a:cxnSpLocks/>
          </p:cNvCxnSpPr>
          <p:nvPr/>
        </p:nvCxnSpPr>
        <p:spPr>
          <a:xfrm>
            <a:off x="3048325" y="2785195"/>
            <a:ext cx="27745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E5FEC14-84F1-48D7-A5CB-F5083E0AB388}"/>
              </a:ext>
            </a:extLst>
          </p:cNvPr>
          <p:cNvCxnSpPr>
            <a:cxnSpLocks/>
          </p:cNvCxnSpPr>
          <p:nvPr/>
        </p:nvCxnSpPr>
        <p:spPr>
          <a:xfrm>
            <a:off x="3048325" y="2303525"/>
            <a:ext cx="277451"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B24B4FE-C753-4F15-9E9F-B0F13FA2392A}"/>
              </a:ext>
            </a:extLst>
          </p:cNvPr>
          <p:cNvCxnSpPr>
            <a:cxnSpLocks/>
          </p:cNvCxnSpPr>
          <p:nvPr/>
        </p:nvCxnSpPr>
        <p:spPr>
          <a:xfrm>
            <a:off x="3048325" y="2902120"/>
            <a:ext cx="277451"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E81D9BE-E69B-4957-B447-15E1FCDFB1DC}"/>
              </a:ext>
            </a:extLst>
          </p:cNvPr>
          <p:cNvCxnSpPr>
            <a:cxnSpLocks/>
          </p:cNvCxnSpPr>
          <p:nvPr/>
        </p:nvCxnSpPr>
        <p:spPr>
          <a:xfrm>
            <a:off x="2591125" y="2192528"/>
            <a:ext cx="27745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197EA6-DF48-46CB-98EE-A84DCF5FFB7F}"/>
              </a:ext>
            </a:extLst>
          </p:cNvPr>
          <p:cNvCxnSpPr>
            <a:cxnSpLocks/>
          </p:cNvCxnSpPr>
          <p:nvPr/>
        </p:nvCxnSpPr>
        <p:spPr>
          <a:xfrm>
            <a:off x="2591125" y="2785195"/>
            <a:ext cx="277451"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DEA7446-8C9D-4109-B009-17DCCDD48416}"/>
              </a:ext>
            </a:extLst>
          </p:cNvPr>
          <p:cNvCxnSpPr>
            <a:cxnSpLocks/>
          </p:cNvCxnSpPr>
          <p:nvPr/>
        </p:nvCxnSpPr>
        <p:spPr>
          <a:xfrm>
            <a:off x="3511299" y="2909220"/>
            <a:ext cx="277451"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圆角 52">
            <a:extLst>
              <a:ext uri="{FF2B5EF4-FFF2-40B4-BE49-F238E27FC236}">
                <a16:creationId xmlns:a16="http://schemas.microsoft.com/office/drawing/2014/main" id="{2F3A04D9-982B-464A-AFD9-9E6767F2A0D8}"/>
              </a:ext>
            </a:extLst>
          </p:cNvPr>
          <p:cNvSpPr/>
          <p:nvPr/>
        </p:nvSpPr>
        <p:spPr>
          <a:xfrm>
            <a:off x="3799502" y="2829874"/>
            <a:ext cx="308768" cy="2413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30BEC3D2-EDC9-499A-849C-D53D8B2579FB}"/>
              </a:ext>
            </a:extLst>
          </p:cNvPr>
          <p:cNvSpPr/>
          <p:nvPr/>
        </p:nvSpPr>
        <p:spPr>
          <a:xfrm>
            <a:off x="3799502" y="2235172"/>
            <a:ext cx="308768" cy="2413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CEC0F2AF-25BF-4D59-BAAA-0EC4ACEF81EB}"/>
              </a:ext>
            </a:extLst>
          </p:cNvPr>
          <p:cNvGrpSpPr/>
          <p:nvPr/>
        </p:nvGrpSpPr>
        <p:grpSpPr>
          <a:xfrm>
            <a:off x="2597382" y="1370319"/>
            <a:ext cx="557628" cy="170894"/>
            <a:chOff x="1991881" y="1047907"/>
            <a:chExt cx="933156" cy="285980"/>
          </a:xfrm>
        </p:grpSpPr>
        <p:sp>
          <p:nvSpPr>
            <p:cNvPr id="72" name="矩形 71">
              <a:extLst>
                <a:ext uri="{FF2B5EF4-FFF2-40B4-BE49-F238E27FC236}">
                  <a16:creationId xmlns:a16="http://schemas.microsoft.com/office/drawing/2014/main" id="{0201678B-1579-47E7-8B00-3E1859C19E4D}"/>
                </a:ext>
              </a:extLst>
            </p:cNvPr>
            <p:cNvSpPr/>
            <p:nvPr/>
          </p:nvSpPr>
          <p:spPr>
            <a:xfrm>
              <a:off x="1991881"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D1E586EC-C74A-4A72-BC79-AEDF18A02A3D}"/>
                </a:ext>
              </a:extLst>
            </p:cNvPr>
            <p:cNvSpPr/>
            <p:nvPr/>
          </p:nvSpPr>
          <p:spPr>
            <a:xfrm>
              <a:off x="2302933"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4" name="矩形 73">
              <a:extLst>
                <a:ext uri="{FF2B5EF4-FFF2-40B4-BE49-F238E27FC236}">
                  <a16:creationId xmlns:a16="http://schemas.microsoft.com/office/drawing/2014/main" id="{8C1E1407-7E38-4DB6-B8AC-861B5C47AC74}"/>
                </a:ext>
              </a:extLst>
            </p:cNvPr>
            <p:cNvSpPr/>
            <p:nvPr/>
          </p:nvSpPr>
          <p:spPr>
            <a:xfrm>
              <a:off x="2613985"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75" name="组合 74">
            <a:extLst>
              <a:ext uri="{FF2B5EF4-FFF2-40B4-BE49-F238E27FC236}">
                <a16:creationId xmlns:a16="http://schemas.microsoft.com/office/drawing/2014/main" id="{F38916EB-8242-40DC-851F-9875E7E2A36D}"/>
              </a:ext>
            </a:extLst>
          </p:cNvPr>
          <p:cNvGrpSpPr/>
          <p:nvPr/>
        </p:nvGrpSpPr>
        <p:grpSpPr>
          <a:xfrm>
            <a:off x="3204083" y="1370319"/>
            <a:ext cx="557628" cy="170894"/>
            <a:chOff x="1991881" y="1047907"/>
            <a:chExt cx="933156" cy="285980"/>
          </a:xfrm>
        </p:grpSpPr>
        <p:sp>
          <p:nvSpPr>
            <p:cNvPr id="76" name="矩形 75">
              <a:extLst>
                <a:ext uri="{FF2B5EF4-FFF2-40B4-BE49-F238E27FC236}">
                  <a16:creationId xmlns:a16="http://schemas.microsoft.com/office/drawing/2014/main" id="{227B8EB6-9C9F-459B-B283-7E5949EA455A}"/>
                </a:ext>
              </a:extLst>
            </p:cNvPr>
            <p:cNvSpPr/>
            <p:nvPr/>
          </p:nvSpPr>
          <p:spPr>
            <a:xfrm>
              <a:off x="1991881"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7" name="矩形 76">
              <a:extLst>
                <a:ext uri="{FF2B5EF4-FFF2-40B4-BE49-F238E27FC236}">
                  <a16:creationId xmlns:a16="http://schemas.microsoft.com/office/drawing/2014/main" id="{111A716D-DC76-49CF-A257-DB118F40837F}"/>
                </a:ext>
              </a:extLst>
            </p:cNvPr>
            <p:cNvSpPr/>
            <p:nvPr/>
          </p:nvSpPr>
          <p:spPr>
            <a:xfrm>
              <a:off x="2302933"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8" name="矩形 77">
              <a:extLst>
                <a:ext uri="{FF2B5EF4-FFF2-40B4-BE49-F238E27FC236}">
                  <a16:creationId xmlns:a16="http://schemas.microsoft.com/office/drawing/2014/main" id="{0203ACAE-500D-4DDC-BA0B-868107E41E88}"/>
                </a:ext>
              </a:extLst>
            </p:cNvPr>
            <p:cNvSpPr/>
            <p:nvPr/>
          </p:nvSpPr>
          <p:spPr>
            <a:xfrm>
              <a:off x="2613985"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79" name="组合 78">
            <a:extLst>
              <a:ext uri="{FF2B5EF4-FFF2-40B4-BE49-F238E27FC236}">
                <a16:creationId xmlns:a16="http://schemas.microsoft.com/office/drawing/2014/main" id="{8D2908D9-3E8C-4B76-A5C0-4BCB11A2F944}"/>
              </a:ext>
            </a:extLst>
          </p:cNvPr>
          <p:cNvGrpSpPr/>
          <p:nvPr/>
        </p:nvGrpSpPr>
        <p:grpSpPr>
          <a:xfrm>
            <a:off x="2597382" y="3284625"/>
            <a:ext cx="557628" cy="170894"/>
            <a:chOff x="1991881" y="3643836"/>
            <a:chExt cx="933156" cy="285980"/>
          </a:xfrm>
        </p:grpSpPr>
        <p:sp>
          <p:nvSpPr>
            <p:cNvPr id="80" name="矩形 79">
              <a:extLst>
                <a:ext uri="{FF2B5EF4-FFF2-40B4-BE49-F238E27FC236}">
                  <a16:creationId xmlns:a16="http://schemas.microsoft.com/office/drawing/2014/main" id="{543E1731-8772-4A5E-B9E8-CE656D2D40FF}"/>
                </a:ext>
              </a:extLst>
            </p:cNvPr>
            <p:cNvSpPr/>
            <p:nvPr/>
          </p:nvSpPr>
          <p:spPr>
            <a:xfrm>
              <a:off x="1991881" y="3643836"/>
              <a:ext cx="311052" cy="285980"/>
            </a:xfrm>
            <a:prstGeom prst="rect">
              <a:avLst/>
            </a:prstGeom>
            <a:solidFill>
              <a:srgbClr val="8FAAD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1" name="矩形 80">
              <a:extLst>
                <a:ext uri="{FF2B5EF4-FFF2-40B4-BE49-F238E27FC236}">
                  <a16:creationId xmlns:a16="http://schemas.microsoft.com/office/drawing/2014/main" id="{0B453A1A-466B-475B-95E9-DE37A042445C}"/>
                </a:ext>
              </a:extLst>
            </p:cNvPr>
            <p:cNvSpPr/>
            <p:nvPr/>
          </p:nvSpPr>
          <p:spPr>
            <a:xfrm>
              <a:off x="2302933"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 name="矩形 81">
              <a:extLst>
                <a:ext uri="{FF2B5EF4-FFF2-40B4-BE49-F238E27FC236}">
                  <a16:creationId xmlns:a16="http://schemas.microsoft.com/office/drawing/2014/main" id="{183ED28F-F0E7-4A2D-83F1-79E50F6F930D}"/>
                </a:ext>
              </a:extLst>
            </p:cNvPr>
            <p:cNvSpPr/>
            <p:nvPr/>
          </p:nvSpPr>
          <p:spPr>
            <a:xfrm>
              <a:off x="2613985"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83" name="组合 82">
            <a:extLst>
              <a:ext uri="{FF2B5EF4-FFF2-40B4-BE49-F238E27FC236}">
                <a16:creationId xmlns:a16="http://schemas.microsoft.com/office/drawing/2014/main" id="{4683F3A5-CB48-4E85-B910-AD5608FAD470}"/>
              </a:ext>
            </a:extLst>
          </p:cNvPr>
          <p:cNvGrpSpPr/>
          <p:nvPr/>
        </p:nvGrpSpPr>
        <p:grpSpPr>
          <a:xfrm>
            <a:off x="3187050" y="3284625"/>
            <a:ext cx="557628" cy="170894"/>
            <a:chOff x="1991881" y="3643836"/>
            <a:chExt cx="933156" cy="285980"/>
          </a:xfrm>
        </p:grpSpPr>
        <p:sp>
          <p:nvSpPr>
            <p:cNvPr id="84" name="矩形 83">
              <a:extLst>
                <a:ext uri="{FF2B5EF4-FFF2-40B4-BE49-F238E27FC236}">
                  <a16:creationId xmlns:a16="http://schemas.microsoft.com/office/drawing/2014/main" id="{C714E48A-EA54-4AF7-B549-B3F629195730}"/>
                </a:ext>
              </a:extLst>
            </p:cNvPr>
            <p:cNvSpPr/>
            <p:nvPr/>
          </p:nvSpPr>
          <p:spPr>
            <a:xfrm>
              <a:off x="1991881" y="3643836"/>
              <a:ext cx="311052" cy="285980"/>
            </a:xfrm>
            <a:prstGeom prst="rect">
              <a:avLst/>
            </a:prstGeom>
            <a:solidFill>
              <a:srgbClr val="8FAAD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5" name="矩形 84">
              <a:extLst>
                <a:ext uri="{FF2B5EF4-FFF2-40B4-BE49-F238E27FC236}">
                  <a16:creationId xmlns:a16="http://schemas.microsoft.com/office/drawing/2014/main" id="{0B000031-FD14-4E17-89F6-AB44F7F54CD3}"/>
                </a:ext>
              </a:extLst>
            </p:cNvPr>
            <p:cNvSpPr/>
            <p:nvPr/>
          </p:nvSpPr>
          <p:spPr>
            <a:xfrm>
              <a:off x="2302933"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6" name="矩形 85">
              <a:extLst>
                <a:ext uri="{FF2B5EF4-FFF2-40B4-BE49-F238E27FC236}">
                  <a16:creationId xmlns:a16="http://schemas.microsoft.com/office/drawing/2014/main" id="{07DBF95F-722C-4908-976B-570712DE02EC}"/>
                </a:ext>
              </a:extLst>
            </p:cNvPr>
            <p:cNvSpPr/>
            <p:nvPr/>
          </p:nvSpPr>
          <p:spPr>
            <a:xfrm>
              <a:off x="2613985" y="3643836"/>
              <a:ext cx="311052" cy="28598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88" name="矩形: 圆角 87">
            <a:extLst>
              <a:ext uri="{FF2B5EF4-FFF2-40B4-BE49-F238E27FC236}">
                <a16:creationId xmlns:a16="http://schemas.microsoft.com/office/drawing/2014/main" id="{F1CDB0CD-DCB2-4DB7-B582-16AFABEE0E54}"/>
              </a:ext>
            </a:extLst>
          </p:cNvPr>
          <p:cNvSpPr/>
          <p:nvPr/>
        </p:nvSpPr>
        <p:spPr>
          <a:xfrm>
            <a:off x="1946642" y="3253149"/>
            <a:ext cx="2229118" cy="391301"/>
          </a:xfrm>
          <a:prstGeom prst="roundRect">
            <a:avLst/>
          </a:prstGeom>
          <a:no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连接符: 肘形 89">
            <a:extLst>
              <a:ext uri="{FF2B5EF4-FFF2-40B4-BE49-F238E27FC236}">
                <a16:creationId xmlns:a16="http://schemas.microsoft.com/office/drawing/2014/main" id="{6C69C07C-10BC-48EC-8D7B-9A4179333D0B}"/>
              </a:ext>
            </a:extLst>
          </p:cNvPr>
          <p:cNvCxnSpPr>
            <a:cxnSpLocks/>
          </p:cNvCxnSpPr>
          <p:nvPr/>
        </p:nvCxnSpPr>
        <p:spPr>
          <a:xfrm flipV="1">
            <a:off x="3533413" y="1520381"/>
            <a:ext cx="642347" cy="493548"/>
          </a:xfrm>
          <a:prstGeom prst="bentConnector3">
            <a:avLst>
              <a:gd name="adj1" fmla="val 122539"/>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3C2CDF48-ABEC-4DA0-B7AE-3FADE2EE83F8}"/>
              </a:ext>
            </a:extLst>
          </p:cNvPr>
          <p:cNvSpPr txBox="1"/>
          <p:nvPr/>
        </p:nvSpPr>
        <p:spPr>
          <a:xfrm>
            <a:off x="2085945" y="1521565"/>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1</a:t>
            </a:r>
            <a:endParaRPr lang="zh-CN" altLang="en-US" sz="700" b="1" dirty="0">
              <a:latin typeface="楷体" panose="02010609060101010101" pitchFamily="49" charset="-122"/>
              <a:ea typeface="楷体" panose="02010609060101010101" pitchFamily="49" charset="-122"/>
            </a:endParaRPr>
          </a:p>
        </p:txBody>
      </p:sp>
      <p:sp>
        <p:nvSpPr>
          <p:cNvPr id="108" name="文本框 107">
            <a:extLst>
              <a:ext uri="{FF2B5EF4-FFF2-40B4-BE49-F238E27FC236}">
                <a16:creationId xmlns:a16="http://schemas.microsoft.com/office/drawing/2014/main" id="{4CBA23A5-841E-4128-8BB7-1BF5B5B21CCA}"/>
              </a:ext>
            </a:extLst>
          </p:cNvPr>
          <p:cNvSpPr txBox="1"/>
          <p:nvPr/>
        </p:nvSpPr>
        <p:spPr>
          <a:xfrm>
            <a:off x="2672905" y="1521565"/>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2</a:t>
            </a:r>
            <a:endParaRPr lang="zh-CN" altLang="en-US" sz="700" b="1" dirty="0">
              <a:latin typeface="楷体" panose="02010609060101010101" pitchFamily="49" charset="-122"/>
              <a:ea typeface="楷体" panose="02010609060101010101" pitchFamily="49" charset="-122"/>
            </a:endParaRPr>
          </a:p>
        </p:txBody>
      </p:sp>
      <p:sp>
        <p:nvSpPr>
          <p:cNvPr id="109" name="文本框 108">
            <a:extLst>
              <a:ext uri="{FF2B5EF4-FFF2-40B4-BE49-F238E27FC236}">
                <a16:creationId xmlns:a16="http://schemas.microsoft.com/office/drawing/2014/main" id="{43F7E47E-1BA0-414B-B757-8F3337292F9D}"/>
              </a:ext>
            </a:extLst>
          </p:cNvPr>
          <p:cNvSpPr txBox="1"/>
          <p:nvPr/>
        </p:nvSpPr>
        <p:spPr>
          <a:xfrm>
            <a:off x="3276447" y="1521565"/>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3</a:t>
            </a:r>
            <a:endParaRPr lang="zh-CN" altLang="en-US" sz="700" b="1" dirty="0">
              <a:latin typeface="楷体" panose="02010609060101010101" pitchFamily="49" charset="-122"/>
              <a:ea typeface="楷体" panose="02010609060101010101" pitchFamily="49" charset="-122"/>
            </a:endParaRPr>
          </a:p>
        </p:txBody>
      </p:sp>
      <p:sp>
        <p:nvSpPr>
          <p:cNvPr id="110" name="文本框 109">
            <a:extLst>
              <a:ext uri="{FF2B5EF4-FFF2-40B4-BE49-F238E27FC236}">
                <a16:creationId xmlns:a16="http://schemas.microsoft.com/office/drawing/2014/main" id="{DF08E4B8-FD2C-4F16-AD50-C2EF47FD87AF}"/>
              </a:ext>
            </a:extLst>
          </p:cNvPr>
          <p:cNvSpPr txBox="1"/>
          <p:nvPr/>
        </p:nvSpPr>
        <p:spPr>
          <a:xfrm>
            <a:off x="2085945" y="3448718"/>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1</a:t>
            </a:r>
            <a:endParaRPr lang="zh-CN" altLang="en-US" sz="700" b="1" dirty="0">
              <a:latin typeface="楷体" panose="02010609060101010101" pitchFamily="49" charset="-122"/>
              <a:ea typeface="楷体" panose="02010609060101010101" pitchFamily="49" charset="-122"/>
            </a:endParaRPr>
          </a:p>
        </p:txBody>
      </p:sp>
      <p:sp>
        <p:nvSpPr>
          <p:cNvPr id="111" name="文本框 110">
            <a:extLst>
              <a:ext uri="{FF2B5EF4-FFF2-40B4-BE49-F238E27FC236}">
                <a16:creationId xmlns:a16="http://schemas.microsoft.com/office/drawing/2014/main" id="{10C65D2B-AD85-4782-BD9B-B12D6368F631}"/>
              </a:ext>
            </a:extLst>
          </p:cNvPr>
          <p:cNvSpPr txBox="1"/>
          <p:nvPr/>
        </p:nvSpPr>
        <p:spPr>
          <a:xfrm>
            <a:off x="2672905" y="3448718"/>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2</a:t>
            </a:r>
            <a:endParaRPr lang="zh-CN" altLang="en-US" sz="700" b="1" dirty="0">
              <a:latin typeface="楷体" panose="02010609060101010101" pitchFamily="49" charset="-122"/>
              <a:ea typeface="楷体" panose="02010609060101010101" pitchFamily="49" charset="-122"/>
            </a:endParaRPr>
          </a:p>
        </p:txBody>
      </p:sp>
      <p:sp>
        <p:nvSpPr>
          <p:cNvPr id="112" name="文本框 111">
            <a:extLst>
              <a:ext uri="{FF2B5EF4-FFF2-40B4-BE49-F238E27FC236}">
                <a16:creationId xmlns:a16="http://schemas.microsoft.com/office/drawing/2014/main" id="{E71D3418-DC24-4B86-A71C-F5A0FABE644A}"/>
              </a:ext>
            </a:extLst>
          </p:cNvPr>
          <p:cNvSpPr txBox="1"/>
          <p:nvPr/>
        </p:nvSpPr>
        <p:spPr>
          <a:xfrm>
            <a:off x="3276447" y="3448718"/>
            <a:ext cx="557912" cy="200055"/>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任务</a:t>
            </a:r>
            <a:r>
              <a:rPr lang="en-US" altLang="zh-CN" sz="700" b="1" dirty="0">
                <a:latin typeface="楷体" panose="02010609060101010101" pitchFamily="49" charset="-122"/>
                <a:ea typeface="楷体" panose="02010609060101010101" pitchFamily="49" charset="-122"/>
              </a:rPr>
              <a:t>3</a:t>
            </a:r>
            <a:endParaRPr lang="zh-CN" altLang="en-US" sz="700" b="1" dirty="0">
              <a:latin typeface="楷体" panose="02010609060101010101" pitchFamily="49" charset="-122"/>
              <a:ea typeface="楷体" panose="02010609060101010101" pitchFamily="49" charset="-122"/>
            </a:endParaRPr>
          </a:p>
        </p:txBody>
      </p:sp>
      <p:sp>
        <p:nvSpPr>
          <p:cNvPr id="113" name="椭圆 112">
            <a:extLst>
              <a:ext uri="{FF2B5EF4-FFF2-40B4-BE49-F238E27FC236}">
                <a16:creationId xmlns:a16="http://schemas.microsoft.com/office/drawing/2014/main" id="{A20634CE-677E-4D6D-8387-F165F3D61F7E}"/>
              </a:ext>
            </a:extLst>
          </p:cNvPr>
          <p:cNvSpPr/>
          <p:nvPr/>
        </p:nvSpPr>
        <p:spPr>
          <a:xfrm>
            <a:off x="3834502" y="1454529"/>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04A4063B-4062-4835-BDF6-6890614DC3C7}"/>
              </a:ext>
            </a:extLst>
          </p:cNvPr>
          <p:cNvSpPr/>
          <p:nvPr/>
        </p:nvSpPr>
        <p:spPr>
          <a:xfrm>
            <a:off x="3941182" y="1454529"/>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14AF85C4-7BE7-45A6-8DBB-591CC9672C05}"/>
              </a:ext>
            </a:extLst>
          </p:cNvPr>
          <p:cNvSpPr/>
          <p:nvPr/>
        </p:nvSpPr>
        <p:spPr>
          <a:xfrm>
            <a:off x="4047862" y="1454529"/>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241B46EA-8EAD-4D79-84A6-A23EE6D49A60}"/>
              </a:ext>
            </a:extLst>
          </p:cNvPr>
          <p:cNvSpPr/>
          <p:nvPr/>
        </p:nvSpPr>
        <p:spPr>
          <a:xfrm>
            <a:off x="3834502" y="3362640"/>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F2EC70C8-D2D4-44A7-9BA8-C16E3818A12D}"/>
              </a:ext>
            </a:extLst>
          </p:cNvPr>
          <p:cNvSpPr/>
          <p:nvPr/>
        </p:nvSpPr>
        <p:spPr>
          <a:xfrm>
            <a:off x="3941182" y="3362640"/>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B53AF1EC-FB50-4D0C-B838-B6DB9423F570}"/>
              </a:ext>
            </a:extLst>
          </p:cNvPr>
          <p:cNvSpPr/>
          <p:nvPr/>
        </p:nvSpPr>
        <p:spPr>
          <a:xfrm>
            <a:off x="4047862" y="3362640"/>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BD4BA612-F6E3-4189-B60D-81362B02BF4D}"/>
              </a:ext>
            </a:extLst>
          </p:cNvPr>
          <p:cNvSpPr/>
          <p:nvPr/>
        </p:nvSpPr>
        <p:spPr>
          <a:xfrm>
            <a:off x="2206846" y="2694577"/>
            <a:ext cx="185876" cy="170894"/>
          </a:xfrm>
          <a:prstGeom prst="rect">
            <a:avLst/>
          </a:prstGeom>
          <a:solidFill>
            <a:schemeClr val="accent1">
              <a:lumMod val="5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1" name="矩形 120">
            <a:extLst>
              <a:ext uri="{FF2B5EF4-FFF2-40B4-BE49-F238E27FC236}">
                <a16:creationId xmlns:a16="http://schemas.microsoft.com/office/drawing/2014/main" id="{3A79AE6D-CAD2-4525-9B08-537FC3063E54}"/>
              </a:ext>
            </a:extLst>
          </p:cNvPr>
          <p:cNvSpPr/>
          <p:nvPr/>
        </p:nvSpPr>
        <p:spPr>
          <a:xfrm>
            <a:off x="2392722" y="2694577"/>
            <a:ext cx="185876" cy="170894"/>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3" name="组合 122">
            <a:extLst>
              <a:ext uri="{FF2B5EF4-FFF2-40B4-BE49-F238E27FC236}">
                <a16:creationId xmlns:a16="http://schemas.microsoft.com/office/drawing/2014/main" id="{30ED0ED5-55B6-47CA-B94B-159B8E0A369B}"/>
              </a:ext>
            </a:extLst>
          </p:cNvPr>
          <p:cNvGrpSpPr/>
          <p:nvPr/>
        </p:nvGrpSpPr>
        <p:grpSpPr>
          <a:xfrm>
            <a:off x="2200659" y="2109968"/>
            <a:ext cx="371752" cy="170894"/>
            <a:chOff x="1991881" y="1047907"/>
            <a:chExt cx="622104" cy="285980"/>
          </a:xfrm>
        </p:grpSpPr>
        <p:sp>
          <p:nvSpPr>
            <p:cNvPr id="124" name="矩形 123">
              <a:extLst>
                <a:ext uri="{FF2B5EF4-FFF2-40B4-BE49-F238E27FC236}">
                  <a16:creationId xmlns:a16="http://schemas.microsoft.com/office/drawing/2014/main" id="{528077E4-A0EC-47F8-9BF3-ABA2739F91FD}"/>
                </a:ext>
              </a:extLst>
            </p:cNvPr>
            <p:cNvSpPr/>
            <p:nvPr/>
          </p:nvSpPr>
          <p:spPr>
            <a:xfrm>
              <a:off x="1991881" y="1047907"/>
              <a:ext cx="311052" cy="285980"/>
            </a:xfrm>
            <a:prstGeom prst="rect">
              <a:avLst/>
            </a:prstGeom>
            <a:solidFill>
              <a:schemeClr val="accent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5" name="矩形 124">
              <a:extLst>
                <a:ext uri="{FF2B5EF4-FFF2-40B4-BE49-F238E27FC236}">
                  <a16:creationId xmlns:a16="http://schemas.microsoft.com/office/drawing/2014/main" id="{F7B5F075-8461-4526-97AE-86BE8C1194D9}"/>
                </a:ext>
              </a:extLst>
            </p:cNvPr>
            <p:cNvSpPr/>
            <p:nvPr/>
          </p:nvSpPr>
          <p:spPr>
            <a:xfrm>
              <a:off x="2302933" y="1047907"/>
              <a:ext cx="311052" cy="285980"/>
            </a:xfrm>
            <a:prstGeom prst="rect">
              <a:avLst/>
            </a:prstGeom>
            <a:solidFill>
              <a:srgbClr val="F4B1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145" name="连接符: 肘形 144">
            <a:extLst>
              <a:ext uri="{FF2B5EF4-FFF2-40B4-BE49-F238E27FC236}">
                <a16:creationId xmlns:a16="http://schemas.microsoft.com/office/drawing/2014/main" id="{757E5B4C-CD8A-4CCC-8F4F-F381B499AA12}"/>
              </a:ext>
            </a:extLst>
          </p:cNvPr>
          <p:cNvCxnSpPr>
            <a:cxnSpLocks/>
          </p:cNvCxnSpPr>
          <p:nvPr/>
        </p:nvCxnSpPr>
        <p:spPr>
          <a:xfrm>
            <a:off x="4328160" y="2033735"/>
            <a:ext cx="178580" cy="146363"/>
          </a:xfrm>
          <a:prstGeom prst="bentConnector3">
            <a:avLst>
              <a:gd name="adj1" fmla="val -137"/>
            </a:avLst>
          </a:prstGeom>
          <a:ln>
            <a:solidFill>
              <a:schemeClr val="accent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6" name="箭头: 上 155">
            <a:extLst>
              <a:ext uri="{FF2B5EF4-FFF2-40B4-BE49-F238E27FC236}">
                <a16:creationId xmlns:a16="http://schemas.microsoft.com/office/drawing/2014/main" id="{858B9CBD-1266-4DE0-84EB-948A263B5539}"/>
              </a:ext>
            </a:extLst>
          </p:cNvPr>
          <p:cNvSpPr/>
          <p:nvPr/>
        </p:nvSpPr>
        <p:spPr>
          <a:xfrm rot="13359936">
            <a:off x="2451196" y="1762807"/>
            <a:ext cx="156324" cy="285981"/>
          </a:xfrm>
          <a:prstGeom prst="up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箭头: 上 156">
            <a:extLst>
              <a:ext uri="{FF2B5EF4-FFF2-40B4-BE49-F238E27FC236}">
                <a16:creationId xmlns:a16="http://schemas.microsoft.com/office/drawing/2014/main" id="{E9D2006F-CB00-4F75-B5EA-AB9232CD3676}"/>
              </a:ext>
            </a:extLst>
          </p:cNvPr>
          <p:cNvSpPr/>
          <p:nvPr/>
        </p:nvSpPr>
        <p:spPr>
          <a:xfrm rot="18714269">
            <a:off x="2476505" y="2898845"/>
            <a:ext cx="156324" cy="285981"/>
          </a:xfrm>
          <a:prstGeom prst="up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9" name="对象 168">
            <a:extLst>
              <a:ext uri="{FF2B5EF4-FFF2-40B4-BE49-F238E27FC236}">
                <a16:creationId xmlns:a16="http://schemas.microsoft.com/office/drawing/2014/main" id="{10F6A8C2-806F-4976-A0F2-5C68D6309760}"/>
              </a:ext>
            </a:extLst>
          </p:cNvPr>
          <p:cNvGraphicFramePr>
            <a:graphicFrameLocks noChangeAspect="1"/>
          </p:cNvGraphicFramePr>
          <p:nvPr>
            <p:extLst>
              <p:ext uri="{D42A27DB-BD31-4B8C-83A1-F6EECF244321}">
                <p14:modId xmlns:p14="http://schemas.microsoft.com/office/powerpoint/2010/main" val="204409132"/>
              </p:ext>
            </p:extLst>
          </p:nvPr>
        </p:nvGraphicFramePr>
        <p:xfrm>
          <a:off x="4554163" y="2000984"/>
          <a:ext cx="228600" cy="241300"/>
        </p:xfrm>
        <a:graphic>
          <a:graphicData uri="http://schemas.openxmlformats.org/presentationml/2006/ole">
            <mc:AlternateContent xmlns:mc="http://schemas.openxmlformats.org/markup-compatibility/2006">
              <mc:Choice xmlns:v="urn:schemas-microsoft-com:vml" Requires="v">
                <p:oleObj spid="_x0000_s2179" name="Equation" r:id="rId11" imgW="228600" imgH="241200" progId="Equation.DSMT4">
                  <p:embed/>
                </p:oleObj>
              </mc:Choice>
              <mc:Fallback>
                <p:oleObj name="Equation" r:id="rId11" imgW="228600" imgH="241200" progId="Equation.DSMT4">
                  <p:embed/>
                  <p:pic>
                    <p:nvPicPr>
                      <p:cNvPr id="14" name="对象 13">
                        <a:extLst>
                          <a:ext uri="{FF2B5EF4-FFF2-40B4-BE49-F238E27FC236}">
                            <a16:creationId xmlns:a16="http://schemas.microsoft.com/office/drawing/2014/main" id="{5F0A2205-F6FE-4CA9-AD7B-95074EBFFB6F}"/>
                          </a:ext>
                        </a:extLst>
                      </p:cNvPr>
                      <p:cNvPicPr/>
                      <p:nvPr/>
                    </p:nvPicPr>
                    <p:blipFill>
                      <a:blip r:embed="rId12"/>
                      <a:stretch>
                        <a:fillRect/>
                      </a:stretch>
                    </p:blipFill>
                    <p:spPr>
                      <a:xfrm>
                        <a:off x="4554163" y="2000984"/>
                        <a:ext cx="228600" cy="241300"/>
                      </a:xfrm>
                      <a:prstGeom prst="rect">
                        <a:avLst/>
                      </a:prstGeom>
                    </p:spPr>
                  </p:pic>
                </p:oleObj>
              </mc:Fallback>
            </mc:AlternateContent>
          </a:graphicData>
        </a:graphic>
      </p:graphicFrame>
      <p:sp>
        <p:nvSpPr>
          <p:cNvPr id="170" name="矩形: 圆角 169">
            <a:extLst>
              <a:ext uri="{FF2B5EF4-FFF2-40B4-BE49-F238E27FC236}">
                <a16:creationId xmlns:a16="http://schemas.microsoft.com/office/drawing/2014/main" id="{C03B1E91-92EB-4120-988B-CC76783CBBD5}"/>
              </a:ext>
            </a:extLst>
          </p:cNvPr>
          <p:cNvSpPr/>
          <p:nvPr/>
        </p:nvSpPr>
        <p:spPr>
          <a:xfrm>
            <a:off x="4506740" y="1986432"/>
            <a:ext cx="308768" cy="2413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937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74">
            <a:extLst>
              <a:ext uri="{FF2B5EF4-FFF2-40B4-BE49-F238E27FC236}">
                <a16:creationId xmlns:a16="http://schemas.microsoft.com/office/drawing/2014/main" id="{1D9D23EC-AE89-46A1-B552-9E307DFA8B23}"/>
              </a:ext>
            </a:extLst>
          </p:cNvPr>
          <p:cNvSpPr/>
          <p:nvPr/>
        </p:nvSpPr>
        <p:spPr>
          <a:xfrm>
            <a:off x="7374997" y="5110765"/>
            <a:ext cx="1398503" cy="852813"/>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 name="矩形 56">
            <a:extLst>
              <a:ext uri="{FF2B5EF4-FFF2-40B4-BE49-F238E27FC236}">
                <a16:creationId xmlns:a16="http://schemas.microsoft.com/office/drawing/2014/main" id="{A3672B64-F319-414C-89D7-6B541DEA2107}"/>
              </a:ext>
            </a:extLst>
          </p:cNvPr>
          <p:cNvSpPr/>
          <p:nvPr/>
        </p:nvSpPr>
        <p:spPr>
          <a:xfrm>
            <a:off x="7374996" y="4839791"/>
            <a:ext cx="1398503" cy="285980"/>
          </a:xfrm>
          <a:prstGeom prst="rect">
            <a:avLst/>
          </a:prstGeom>
          <a:solidFill>
            <a:schemeClr val="accent2">
              <a:lumMod val="60000"/>
              <a:lumOff val="40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贴片偏移量化</a:t>
            </a:r>
          </a:p>
        </p:txBody>
      </p:sp>
      <p:sp>
        <p:nvSpPr>
          <p:cNvPr id="2" name="矩形 1">
            <a:extLst>
              <a:ext uri="{FF2B5EF4-FFF2-40B4-BE49-F238E27FC236}">
                <a16:creationId xmlns:a16="http://schemas.microsoft.com/office/drawing/2014/main" id="{F32D84F3-CD34-499B-B75E-D079BC74ED15}"/>
              </a:ext>
            </a:extLst>
          </p:cNvPr>
          <p:cNvSpPr/>
          <p:nvPr/>
        </p:nvSpPr>
        <p:spPr>
          <a:xfrm>
            <a:off x="3110753" y="313214"/>
            <a:ext cx="5970494" cy="2859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楷体" panose="02010609060101010101" pitchFamily="49" charset="-122"/>
                <a:ea typeface="楷体" panose="02010609060101010101" pitchFamily="49" charset="-122"/>
              </a:rPr>
              <a:t>研究内容二：基于数据驱动的集成电路关键元器件在线检测智能分析研究</a:t>
            </a:r>
          </a:p>
        </p:txBody>
      </p:sp>
      <p:sp>
        <p:nvSpPr>
          <p:cNvPr id="3" name="矩形 2">
            <a:extLst>
              <a:ext uri="{FF2B5EF4-FFF2-40B4-BE49-F238E27FC236}">
                <a16:creationId xmlns:a16="http://schemas.microsoft.com/office/drawing/2014/main" id="{D2B920AF-ACC7-485E-B81F-6B3695D07397}"/>
              </a:ext>
            </a:extLst>
          </p:cNvPr>
          <p:cNvSpPr/>
          <p:nvPr/>
        </p:nvSpPr>
        <p:spPr>
          <a:xfrm>
            <a:off x="4287879" y="709185"/>
            <a:ext cx="3643335"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① 集成电路贴片安装状态与安装质量检测方法研究</a:t>
            </a:r>
          </a:p>
        </p:txBody>
      </p:sp>
      <p:sp>
        <p:nvSpPr>
          <p:cNvPr id="12" name="矩形 11">
            <a:extLst>
              <a:ext uri="{FF2B5EF4-FFF2-40B4-BE49-F238E27FC236}">
                <a16:creationId xmlns:a16="http://schemas.microsoft.com/office/drawing/2014/main" id="{FD1AEEFD-3F3A-4AA6-9DAC-1200B8F5E411}"/>
              </a:ext>
            </a:extLst>
          </p:cNvPr>
          <p:cNvSpPr/>
          <p:nvPr/>
        </p:nvSpPr>
        <p:spPr>
          <a:xfrm>
            <a:off x="3309935" y="1542173"/>
            <a:ext cx="5576889" cy="4506201"/>
          </a:xfrm>
          <a:prstGeom prst="rect">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C221C47B-1888-45F6-9FE8-19E3E6C706C1}"/>
              </a:ext>
            </a:extLst>
          </p:cNvPr>
          <p:cNvSpPr/>
          <p:nvPr/>
        </p:nvSpPr>
        <p:spPr>
          <a:xfrm>
            <a:off x="4540663" y="6267259"/>
            <a:ext cx="3127732"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贴片安装状态与安装质量检测方法性能验证</a:t>
            </a:r>
          </a:p>
        </p:txBody>
      </p:sp>
      <p:sp>
        <p:nvSpPr>
          <p:cNvPr id="14" name="矩形 13">
            <a:extLst>
              <a:ext uri="{FF2B5EF4-FFF2-40B4-BE49-F238E27FC236}">
                <a16:creationId xmlns:a16="http://schemas.microsoft.com/office/drawing/2014/main" id="{C5D3DFB4-BC4D-403D-9FE9-ED7CA01DD91D}"/>
              </a:ext>
            </a:extLst>
          </p:cNvPr>
          <p:cNvSpPr/>
          <p:nvPr/>
        </p:nvSpPr>
        <p:spPr>
          <a:xfrm>
            <a:off x="5640367" y="1028982"/>
            <a:ext cx="930840" cy="2859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图像数据</a:t>
            </a:r>
          </a:p>
        </p:txBody>
      </p:sp>
      <p:grpSp>
        <p:nvGrpSpPr>
          <p:cNvPr id="18" name="组合 17">
            <a:extLst>
              <a:ext uri="{FF2B5EF4-FFF2-40B4-BE49-F238E27FC236}">
                <a16:creationId xmlns:a16="http://schemas.microsoft.com/office/drawing/2014/main" id="{04C3ACE6-7630-4BE8-AB9F-ACA54D051074}"/>
              </a:ext>
            </a:extLst>
          </p:cNvPr>
          <p:cNvGrpSpPr/>
          <p:nvPr/>
        </p:nvGrpSpPr>
        <p:grpSpPr>
          <a:xfrm>
            <a:off x="3418505" y="1618332"/>
            <a:ext cx="5354990" cy="1304563"/>
            <a:chOff x="4168043" y="1643667"/>
            <a:chExt cx="1834837" cy="1304563"/>
          </a:xfrm>
        </p:grpSpPr>
        <p:sp>
          <p:nvSpPr>
            <p:cNvPr id="20" name="矩形 19">
              <a:extLst>
                <a:ext uri="{FF2B5EF4-FFF2-40B4-BE49-F238E27FC236}">
                  <a16:creationId xmlns:a16="http://schemas.microsoft.com/office/drawing/2014/main" id="{E703BD31-785F-4DB3-8F14-355C61E6BCE3}"/>
                </a:ext>
              </a:extLst>
            </p:cNvPr>
            <p:cNvSpPr/>
            <p:nvPr/>
          </p:nvSpPr>
          <p:spPr>
            <a:xfrm>
              <a:off x="4168043" y="1923477"/>
              <a:ext cx="1834837" cy="1024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深度残差网络设计</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感兴趣区域提取</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C63DE87C-F218-44C3-B591-85D582267CD0}"/>
                </a:ext>
              </a:extLst>
            </p:cNvPr>
            <p:cNvSpPr/>
            <p:nvPr/>
          </p:nvSpPr>
          <p:spPr>
            <a:xfrm>
              <a:off x="4168044" y="1643667"/>
              <a:ext cx="1834836" cy="28598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深度特征提取</a:t>
              </a:r>
            </a:p>
          </p:txBody>
        </p:sp>
      </p:grpSp>
      <p:grpSp>
        <p:nvGrpSpPr>
          <p:cNvPr id="21" name="组合 20">
            <a:extLst>
              <a:ext uri="{FF2B5EF4-FFF2-40B4-BE49-F238E27FC236}">
                <a16:creationId xmlns:a16="http://schemas.microsoft.com/office/drawing/2014/main" id="{5780007B-AE1F-45E7-81FE-64FB42C81B3F}"/>
              </a:ext>
            </a:extLst>
          </p:cNvPr>
          <p:cNvGrpSpPr/>
          <p:nvPr/>
        </p:nvGrpSpPr>
        <p:grpSpPr>
          <a:xfrm>
            <a:off x="3418505" y="3142821"/>
            <a:ext cx="5354993" cy="1492973"/>
            <a:chOff x="4168043" y="2639885"/>
            <a:chExt cx="1834839" cy="869773"/>
          </a:xfrm>
        </p:grpSpPr>
        <p:sp>
          <p:nvSpPr>
            <p:cNvPr id="23" name="矩形 22">
              <a:extLst>
                <a:ext uri="{FF2B5EF4-FFF2-40B4-BE49-F238E27FC236}">
                  <a16:creationId xmlns:a16="http://schemas.microsoft.com/office/drawing/2014/main" id="{E4EA31EC-FDFE-4C25-9769-94D05AC6C2B2}"/>
                </a:ext>
              </a:extLst>
            </p:cNvPr>
            <p:cNvSpPr/>
            <p:nvPr/>
          </p:nvSpPr>
          <p:spPr>
            <a:xfrm>
              <a:off x="4168043" y="2809648"/>
              <a:ext cx="1834839" cy="700010"/>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贴片关键位置定位</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贴片元器件分类</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贴片安装状态检测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贴片安装质量检测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buFont typeface="Arial" panose="020B0604020202020204" pitchFamily="34" charset="0"/>
                <a:buChar char="•"/>
              </a:pP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374948C3-31FD-422B-AD31-2EDB56091D8F}"/>
                </a:ext>
              </a:extLst>
            </p:cNvPr>
            <p:cNvSpPr/>
            <p:nvPr/>
          </p:nvSpPr>
          <p:spPr>
            <a:xfrm>
              <a:off x="4168044" y="2639885"/>
              <a:ext cx="1834838" cy="17032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贴片分类</a:t>
              </a:r>
              <a:r>
                <a:rPr lang="en-US" altLang="zh-CN"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分割网络</a:t>
              </a:r>
            </a:p>
          </p:txBody>
        </p:sp>
      </p:grpSp>
      <p:sp>
        <p:nvSpPr>
          <p:cNvPr id="26" name="矩形 25">
            <a:extLst>
              <a:ext uri="{FF2B5EF4-FFF2-40B4-BE49-F238E27FC236}">
                <a16:creationId xmlns:a16="http://schemas.microsoft.com/office/drawing/2014/main" id="{7B2DB01E-F899-4221-95AB-EA26872082F8}"/>
              </a:ext>
            </a:extLst>
          </p:cNvPr>
          <p:cNvSpPr/>
          <p:nvPr/>
        </p:nvSpPr>
        <p:spPr>
          <a:xfrm>
            <a:off x="3418506" y="5114704"/>
            <a:ext cx="1777151" cy="853108"/>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平行四边形 44">
            <a:extLst>
              <a:ext uri="{FF2B5EF4-FFF2-40B4-BE49-F238E27FC236}">
                <a16:creationId xmlns:a16="http://schemas.microsoft.com/office/drawing/2014/main" id="{80CB135F-C78A-4E68-9045-B77956474DD1}"/>
              </a:ext>
            </a:extLst>
          </p:cNvPr>
          <p:cNvSpPr/>
          <p:nvPr/>
        </p:nvSpPr>
        <p:spPr>
          <a:xfrm>
            <a:off x="6669748" y="4178788"/>
            <a:ext cx="1878160" cy="79774"/>
          </a:xfrm>
          <a:prstGeom prst="parallelogram">
            <a:avLst>
              <a:gd name="adj" fmla="val 143745"/>
            </a:avLst>
          </a:prstGeom>
          <a:gradFill>
            <a:gsLst>
              <a:gs pos="100000">
                <a:schemeClr val="accent2">
                  <a:lumMod val="20000"/>
                  <a:lumOff val="80000"/>
                  <a:alpha val="49000"/>
                </a:schemeClr>
              </a:gs>
              <a:gs pos="0">
                <a:schemeClr val="accent2">
                  <a:lumMod val="20000"/>
                  <a:lumOff val="80000"/>
                  <a:alpha val="92000"/>
                </a:schemeClr>
              </a:gs>
              <a:gs pos="52000">
                <a:schemeClr val="accent2">
                  <a:lumMod val="40000"/>
                  <a:lumOff val="6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箭头: 右 48">
            <a:extLst>
              <a:ext uri="{FF2B5EF4-FFF2-40B4-BE49-F238E27FC236}">
                <a16:creationId xmlns:a16="http://schemas.microsoft.com/office/drawing/2014/main" id="{F4B251A3-6E9E-4EE0-B7AF-4A594B869592}"/>
              </a:ext>
            </a:extLst>
          </p:cNvPr>
          <p:cNvSpPr/>
          <p:nvPr/>
        </p:nvSpPr>
        <p:spPr>
          <a:xfrm rot="5400000">
            <a:off x="6024478" y="1314300"/>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017A8CB9-C918-49D3-8FA9-3A1FBCBA7AC6}"/>
              </a:ext>
            </a:extLst>
          </p:cNvPr>
          <p:cNvSpPr/>
          <p:nvPr/>
        </p:nvSpPr>
        <p:spPr>
          <a:xfrm rot="5400000">
            <a:off x="6024478" y="6040924"/>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a:extLst>
              <a:ext uri="{FF2B5EF4-FFF2-40B4-BE49-F238E27FC236}">
                <a16:creationId xmlns:a16="http://schemas.microsoft.com/office/drawing/2014/main" id="{364032F5-5762-4B81-A4DD-DC402035A3E6}"/>
              </a:ext>
            </a:extLst>
          </p:cNvPr>
          <p:cNvGrpSpPr/>
          <p:nvPr/>
        </p:nvGrpSpPr>
        <p:grpSpPr>
          <a:xfrm>
            <a:off x="4063394" y="5249999"/>
            <a:ext cx="454572" cy="454968"/>
            <a:chOff x="703445" y="3874880"/>
            <a:chExt cx="970328" cy="971173"/>
          </a:xfrm>
        </p:grpSpPr>
        <p:sp>
          <p:nvSpPr>
            <p:cNvPr id="67" name="矩形 66">
              <a:extLst>
                <a:ext uri="{FF2B5EF4-FFF2-40B4-BE49-F238E27FC236}">
                  <a16:creationId xmlns:a16="http://schemas.microsoft.com/office/drawing/2014/main" id="{DEDEA2B0-F883-452D-B3DF-38F5C8C2503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BA818B27-3D6D-44E2-9D00-F46369AAA7EA}"/>
                </a:ext>
              </a:extLst>
            </p:cNvPr>
            <p:cNvSpPr/>
            <p:nvPr/>
          </p:nvSpPr>
          <p:spPr>
            <a:xfrm>
              <a:off x="1057580" y="387717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76E7361B-DF4D-43F8-AA70-32322953ED6A}"/>
                </a:ext>
              </a:extLst>
            </p:cNvPr>
            <p:cNvSpPr/>
            <p:nvPr/>
          </p:nvSpPr>
          <p:spPr>
            <a:xfrm>
              <a:off x="1257910" y="387946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1DD1009B-ADD3-490B-BB92-C41D3C59F5D9}"/>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0C68884B-4BA0-4150-BB03-B8E8540AF8C1}"/>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E5D458CE-3901-460B-9963-CFF4FB2B9FC1}"/>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08376A1F-1F7D-4581-AF42-55BB7B7AF336}"/>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1957089-06B5-45FA-B6AC-9A0D1EAFB5C3}"/>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2254DE58-59A4-4FFB-BFB4-D6D09F24BB32}"/>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8E0A1870-0390-4C90-88D9-C947CDE06C12}"/>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10D0637F-1F29-471A-9A58-1585821354FD}"/>
                </a:ext>
              </a:extLst>
            </p:cNvPr>
            <p:cNvSpPr/>
            <p:nvPr/>
          </p:nvSpPr>
          <p:spPr>
            <a:xfrm>
              <a:off x="790575" y="3947394"/>
              <a:ext cx="819149" cy="819149"/>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8" name="文本框 77">
            <a:extLst>
              <a:ext uri="{FF2B5EF4-FFF2-40B4-BE49-F238E27FC236}">
                <a16:creationId xmlns:a16="http://schemas.microsoft.com/office/drawing/2014/main" id="{00150F5C-83B3-498A-B54A-E0A6388C1A13}"/>
              </a:ext>
            </a:extLst>
          </p:cNvPr>
          <p:cNvSpPr txBox="1"/>
          <p:nvPr/>
        </p:nvSpPr>
        <p:spPr>
          <a:xfrm>
            <a:off x="4019729" y="5705804"/>
            <a:ext cx="677815"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贴片反贴</a:t>
            </a:r>
          </a:p>
        </p:txBody>
      </p:sp>
      <p:grpSp>
        <p:nvGrpSpPr>
          <p:cNvPr id="84" name="组合 83">
            <a:extLst>
              <a:ext uri="{FF2B5EF4-FFF2-40B4-BE49-F238E27FC236}">
                <a16:creationId xmlns:a16="http://schemas.microsoft.com/office/drawing/2014/main" id="{DD8A53B0-33F3-409C-A018-78FC74A01721}"/>
              </a:ext>
            </a:extLst>
          </p:cNvPr>
          <p:cNvGrpSpPr/>
          <p:nvPr/>
        </p:nvGrpSpPr>
        <p:grpSpPr>
          <a:xfrm>
            <a:off x="3488664" y="5235509"/>
            <a:ext cx="493324" cy="493324"/>
            <a:chOff x="484449" y="4009268"/>
            <a:chExt cx="493324" cy="493324"/>
          </a:xfrm>
        </p:grpSpPr>
        <p:pic>
          <p:nvPicPr>
            <p:cNvPr id="64" name="图形 63">
              <a:extLst>
                <a:ext uri="{FF2B5EF4-FFF2-40B4-BE49-F238E27FC236}">
                  <a16:creationId xmlns:a16="http://schemas.microsoft.com/office/drawing/2014/main" id="{7F3E6734-80DA-41E1-AE1E-274AECC553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449" y="4009268"/>
              <a:ext cx="493324" cy="493324"/>
            </a:xfrm>
            <a:prstGeom prst="rect">
              <a:avLst/>
            </a:prstGeom>
          </p:spPr>
        </p:pic>
        <p:sp>
          <p:nvSpPr>
            <p:cNvPr id="79" name="椭圆 78">
              <a:extLst>
                <a:ext uri="{FF2B5EF4-FFF2-40B4-BE49-F238E27FC236}">
                  <a16:creationId xmlns:a16="http://schemas.microsoft.com/office/drawing/2014/main" id="{083AF384-06B3-4314-A3AC-12FA5C3528FC}"/>
                </a:ext>
              </a:extLst>
            </p:cNvPr>
            <p:cNvSpPr/>
            <p:nvPr/>
          </p:nvSpPr>
          <p:spPr>
            <a:xfrm>
              <a:off x="567690" y="4090903"/>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a:extLst>
              <a:ext uri="{FF2B5EF4-FFF2-40B4-BE49-F238E27FC236}">
                <a16:creationId xmlns:a16="http://schemas.microsoft.com/office/drawing/2014/main" id="{C77BD5C4-6437-4BB2-BFF5-618424AE2E7E}"/>
              </a:ext>
            </a:extLst>
          </p:cNvPr>
          <p:cNvGrpSpPr/>
          <p:nvPr/>
        </p:nvGrpSpPr>
        <p:grpSpPr>
          <a:xfrm flipV="1">
            <a:off x="4599372" y="5259375"/>
            <a:ext cx="493324" cy="493324"/>
            <a:chOff x="484449" y="4680780"/>
            <a:chExt cx="493324" cy="493324"/>
          </a:xfrm>
        </p:grpSpPr>
        <p:pic>
          <p:nvPicPr>
            <p:cNvPr id="80" name="图形 79">
              <a:extLst>
                <a:ext uri="{FF2B5EF4-FFF2-40B4-BE49-F238E27FC236}">
                  <a16:creationId xmlns:a16="http://schemas.microsoft.com/office/drawing/2014/main" id="{55480A53-E55C-4A44-89EA-ABFA2F3C5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449" y="4680780"/>
              <a:ext cx="493324" cy="493324"/>
            </a:xfrm>
            <a:prstGeom prst="rect">
              <a:avLst/>
            </a:prstGeom>
          </p:spPr>
        </p:pic>
        <p:sp>
          <p:nvSpPr>
            <p:cNvPr id="81" name="椭圆 80">
              <a:extLst>
                <a:ext uri="{FF2B5EF4-FFF2-40B4-BE49-F238E27FC236}">
                  <a16:creationId xmlns:a16="http://schemas.microsoft.com/office/drawing/2014/main" id="{85FF0F8B-5D09-48EE-861E-6978F99DB538}"/>
                </a:ext>
              </a:extLst>
            </p:cNvPr>
            <p:cNvSpPr/>
            <p:nvPr/>
          </p:nvSpPr>
          <p:spPr>
            <a:xfrm>
              <a:off x="834401" y="4762415"/>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文本框 82">
            <a:extLst>
              <a:ext uri="{FF2B5EF4-FFF2-40B4-BE49-F238E27FC236}">
                <a16:creationId xmlns:a16="http://schemas.microsoft.com/office/drawing/2014/main" id="{2B279850-3EEC-4C5D-93F9-FF802B0CD98B}"/>
              </a:ext>
            </a:extLst>
          </p:cNvPr>
          <p:cNvSpPr txBox="1"/>
          <p:nvPr/>
        </p:nvSpPr>
        <p:spPr>
          <a:xfrm>
            <a:off x="4575198" y="5707382"/>
            <a:ext cx="677815"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贴片极反</a:t>
            </a:r>
          </a:p>
        </p:txBody>
      </p:sp>
      <p:sp>
        <p:nvSpPr>
          <p:cNvPr id="85" name="文本框 84">
            <a:extLst>
              <a:ext uri="{FF2B5EF4-FFF2-40B4-BE49-F238E27FC236}">
                <a16:creationId xmlns:a16="http://schemas.microsoft.com/office/drawing/2014/main" id="{97D34BEC-A65C-461D-8185-9B2B6D04993C}"/>
              </a:ext>
            </a:extLst>
          </p:cNvPr>
          <p:cNvSpPr txBox="1"/>
          <p:nvPr/>
        </p:nvSpPr>
        <p:spPr>
          <a:xfrm>
            <a:off x="3464260" y="5708960"/>
            <a:ext cx="677815"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贴片正常</a:t>
            </a:r>
          </a:p>
        </p:txBody>
      </p:sp>
      <p:sp>
        <p:nvSpPr>
          <p:cNvPr id="94" name="矩形 93">
            <a:extLst>
              <a:ext uri="{FF2B5EF4-FFF2-40B4-BE49-F238E27FC236}">
                <a16:creationId xmlns:a16="http://schemas.microsoft.com/office/drawing/2014/main" id="{594AE8F4-1530-40EA-A974-BC66BCB286BA}"/>
              </a:ext>
            </a:extLst>
          </p:cNvPr>
          <p:cNvSpPr/>
          <p:nvPr/>
        </p:nvSpPr>
        <p:spPr>
          <a:xfrm>
            <a:off x="5285328" y="5110765"/>
            <a:ext cx="2016710" cy="852813"/>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96" name="图片 95">
            <a:extLst>
              <a:ext uri="{FF2B5EF4-FFF2-40B4-BE49-F238E27FC236}">
                <a16:creationId xmlns:a16="http://schemas.microsoft.com/office/drawing/2014/main" id="{288FD3F8-E8D3-4079-B76F-A91AE4B51DB8}"/>
              </a:ext>
            </a:extLst>
          </p:cNvPr>
          <p:cNvPicPr>
            <a:picLocks noChangeAspect="1"/>
          </p:cNvPicPr>
          <p:nvPr/>
        </p:nvPicPr>
        <p:blipFill>
          <a:blip r:embed="rId4"/>
          <a:stretch>
            <a:fillRect/>
          </a:stretch>
        </p:blipFill>
        <p:spPr>
          <a:xfrm>
            <a:off x="418639" y="1816117"/>
            <a:ext cx="907618" cy="606182"/>
          </a:xfrm>
          <a:prstGeom prst="rect">
            <a:avLst/>
          </a:prstGeom>
        </p:spPr>
      </p:pic>
      <p:sp>
        <p:nvSpPr>
          <p:cNvPr id="97" name="矩形 96">
            <a:extLst>
              <a:ext uri="{FF2B5EF4-FFF2-40B4-BE49-F238E27FC236}">
                <a16:creationId xmlns:a16="http://schemas.microsoft.com/office/drawing/2014/main" id="{6EF4DDD7-2850-4F5B-81C5-9A397FFAB124}"/>
              </a:ext>
            </a:extLst>
          </p:cNvPr>
          <p:cNvSpPr/>
          <p:nvPr/>
        </p:nvSpPr>
        <p:spPr>
          <a:xfrm>
            <a:off x="1235976" y="368579"/>
            <a:ext cx="747923" cy="890869"/>
          </a:xfrm>
          <a:prstGeom prst="rect">
            <a:avLst/>
          </a:prstGeom>
          <a:solidFill>
            <a:schemeClr val="accent2">
              <a:lumMod val="20000"/>
              <a:lumOff val="80000"/>
            </a:schemeClr>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68421AB1-43D8-47AA-A5D9-B51E44D59F60}"/>
              </a:ext>
            </a:extLst>
          </p:cNvPr>
          <p:cNvSpPr/>
          <p:nvPr/>
        </p:nvSpPr>
        <p:spPr>
          <a:xfrm>
            <a:off x="1046856" y="593844"/>
            <a:ext cx="558803" cy="665604"/>
          </a:xfrm>
          <a:prstGeom prst="rect">
            <a:avLst/>
          </a:prstGeom>
          <a:solidFill>
            <a:schemeClr val="accent2">
              <a:lumMod val="20000"/>
              <a:lumOff val="80000"/>
            </a:schemeClr>
          </a:solidFill>
          <a:ln>
            <a:noFill/>
          </a:ln>
          <a:scene3d>
            <a:camera prst="isometricOffAxis1Left"/>
            <a:lightRig rig="flat" dir="t"/>
          </a:scene3d>
          <a:sp3d extrusionH="1270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F57166E9-EED8-43CE-84E0-86C157C724CF}"/>
              </a:ext>
            </a:extLst>
          </p:cNvPr>
          <p:cNvSpPr/>
          <p:nvPr/>
        </p:nvSpPr>
        <p:spPr>
          <a:xfrm>
            <a:off x="917511" y="772579"/>
            <a:ext cx="408747" cy="486869"/>
          </a:xfrm>
          <a:prstGeom prst="rect">
            <a:avLst/>
          </a:prstGeom>
          <a:solidFill>
            <a:schemeClr val="accent2">
              <a:lumMod val="20000"/>
              <a:lumOff val="80000"/>
            </a:schemeClr>
          </a:solidFill>
          <a:ln>
            <a:noFill/>
          </a:ln>
          <a:scene3d>
            <a:camera prst="isometricOffAxis1Left"/>
            <a:lightRig rig="flat" dir="t"/>
          </a:scene3d>
          <a:sp3d extrusionH="14605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68CAF524-5764-44FB-B489-521B9F901588}"/>
              </a:ext>
            </a:extLst>
          </p:cNvPr>
          <p:cNvSpPr/>
          <p:nvPr/>
        </p:nvSpPr>
        <p:spPr>
          <a:xfrm>
            <a:off x="677173" y="772579"/>
            <a:ext cx="408747" cy="486869"/>
          </a:xfrm>
          <a:prstGeom prst="rect">
            <a:avLst/>
          </a:prstGeom>
          <a:solidFill>
            <a:schemeClr val="accent2">
              <a:lumMod val="20000"/>
              <a:lumOff val="80000"/>
            </a:schemeClr>
          </a:solidFill>
          <a:ln>
            <a:noFill/>
          </a:ln>
          <a:scene3d>
            <a:camera prst="isometricOffAxis1Left"/>
            <a:lightRig rig="flat" dir="t"/>
          </a:scene3d>
          <a:sp3d extrusionH="14605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71D3B0AC-5F54-4E42-8EC2-BFAD434DCDB3}"/>
              </a:ext>
            </a:extLst>
          </p:cNvPr>
          <p:cNvSpPr/>
          <p:nvPr/>
        </p:nvSpPr>
        <p:spPr>
          <a:xfrm>
            <a:off x="337997" y="593844"/>
            <a:ext cx="558803" cy="665604"/>
          </a:xfrm>
          <a:prstGeom prst="rect">
            <a:avLst/>
          </a:prstGeom>
          <a:solidFill>
            <a:schemeClr val="accent2">
              <a:lumMod val="20000"/>
              <a:lumOff val="80000"/>
            </a:schemeClr>
          </a:solidFill>
          <a:ln>
            <a:noFill/>
          </a:ln>
          <a:scene3d>
            <a:camera prst="isometricOffAxis1Left"/>
            <a:lightRig rig="flat" dir="t"/>
          </a:scene3d>
          <a:sp3d extrusionH="1270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ED28DDDE-7FC6-400C-B4D2-805F278EFBA4}"/>
              </a:ext>
            </a:extLst>
          </p:cNvPr>
          <p:cNvSpPr/>
          <p:nvPr/>
        </p:nvSpPr>
        <p:spPr>
          <a:xfrm>
            <a:off x="0" y="368579"/>
            <a:ext cx="747923" cy="890869"/>
          </a:xfrm>
          <a:prstGeom prst="rect">
            <a:avLst/>
          </a:prstGeom>
          <a:solidFill>
            <a:schemeClr val="accent2">
              <a:lumMod val="20000"/>
              <a:lumOff val="80000"/>
            </a:schemeClr>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253B3758-2F7A-49FF-9B41-DC566289AE86}"/>
              </a:ext>
            </a:extLst>
          </p:cNvPr>
          <p:cNvSpPr/>
          <p:nvPr/>
        </p:nvSpPr>
        <p:spPr>
          <a:xfrm>
            <a:off x="505743" y="4114436"/>
            <a:ext cx="823536" cy="21973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贴片正常</a:t>
            </a:r>
          </a:p>
        </p:txBody>
      </p:sp>
      <p:sp>
        <p:nvSpPr>
          <p:cNvPr id="25" name="矩形 24">
            <a:extLst>
              <a:ext uri="{FF2B5EF4-FFF2-40B4-BE49-F238E27FC236}">
                <a16:creationId xmlns:a16="http://schemas.microsoft.com/office/drawing/2014/main" id="{2FCFFB75-DCEB-45DE-A429-8F7855619A16}"/>
              </a:ext>
            </a:extLst>
          </p:cNvPr>
          <p:cNvSpPr/>
          <p:nvPr/>
        </p:nvSpPr>
        <p:spPr>
          <a:xfrm>
            <a:off x="3418506" y="4836349"/>
            <a:ext cx="1777151" cy="289422"/>
          </a:xfrm>
          <a:prstGeom prst="rect">
            <a:avLst/>
          </a:prstGeom>
          <a:solidFill>
            <a:schemeClr val="accent2">
              <a:lumMod val="60000"/>
              <a:lumOff val="40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贴片反贴、极反识别</a:t>
            </a:r>
          </a:p>
        </p:txBody>
      </p:sp>
      <p:sp>
        <p:nvSpPr>
          <p:cNvPr id="117" name="矩形 116">
            <a:extLst>
              <a:ext uri="{FF2B5EF4-FFF2-40B4-BE49-F238E27FC236}">
                <a16:creationId xmlns:a16="http://schemas.microsoft.com/office/drawing/2014/main" id="{B2A4775C-34B0-419F-87C6-E3E7E4299EBF}"/>
              </a:ext>
            </a:extLst>
          </p:cNvPr>
          <p:cNvSpPr/>
          <p:nvPr/>
        </p:nvSpPr>
        <p:spPr>
          <a:xfrm>
            <a:off x="5285328" y="4836348"/>
            <a:ext cx="2016710" cy="287349"/>
          </a:xfrm>
          <a:prstGeom prst="rect">
            <a:avLst/>
          </a:prstGeom>
          <a:solidFill>
            <a:schemeClr val="accent2">
              <a:lumMod val="60000"/>
              <a:lumOff val="40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贴片多件、缺件</a:t>
            </a:r>
            <a:r>
              <a:rPr lang="en-US" altLang="zh-CN"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缺锡识别</a:t>
            </a:r>
          </a:p>
        </p:txBody>
      </p:sp>
      <p:sp>
        <p:nvSpPr>
          <p:cNvPr id="162" name="文本框 161">
            <a:extLst>
              <a:ext uri="{FF2B5EF4-FFF2-40B4-BE49-F238E27FC236}">
                <a16:creationId xmlns:a16="http://schemas.microsoft.com/office/drawing/2014/main" id="{03AB6636-FAD4-4675-92D6-6DC64F10E437}"/>
              </a:ext>
            </a:extLst>
          </p:cNvPr>
          <p:cNvSpPr txBox="1"/>
          <p:nvPr/>
        </p:nvSpPr>
        <p:spPr>
          <a:xfrm>
            <a:off x="5923798" y="5706644"/>
            <a:ext cx="677815"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贴片多件</a:t>
            </a:r>
          </a:p>
        </p:txBody>
      </p:sp>
      <p:sp>
        <p:nvSpPr>
          <p:cNvPr id="163" name="文本框 162">
            <a:extLst>
              <a:ext uri="{FF2B5EF4-FFF2-40B4-BE49-F238E27FC236}">
                <a16:creationId xmlns:a16="http://schemas.microsoft.com/office/drawing/2014/main" id="{7E531C40-DC9A-42BD-A6F0-3ABA754F0FC2}"/>
              </a:ext>
            </a:extLst>
          </p:cNvPr>
          <p:cNvSpPr txBox="1"/>
          <p:nvPr/>
        </p:nvSpPr>
        <p:spPr>
          <a:xfrm>
            <a:off x="6457800" y="5697614"/>
            <a:ext cx="945659"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贴片缺件</a:t>
            </a:r>
            <a:r>
              <a:rPr lang="en-US" altLang="zh-CN" sz="900" b="1" dirty="0">
                <a:latin typeface="楷体" panose="02010609060101010101" pitchFamily="49" charset="-122"/>
                <a:ea typeface="楷体" panose="02010609060101010101" pitchFamily="49" charset="-122"/>
              </a:rPr>
              <a:t>/</a:t>
            </a:r>
            <a:r>
              <a:rPr lang="zh-CN" altLang="en-US" sz="900" b="1" dirty="0">
                <a:latin typeface="楷体" panose="02010609060101010101" pitchFamily="49" charset="-122"/>
                <a:ea typeface="楷体" panose="02010609060101010101" pitchFamily="49" charset="-122"/>
              </a:rPr>
              <a:t>缺锡</a:t>
            </a:r>
          </a:p>
        </p:txBody>
      </p:sp>
      <p:sp>
        <p:nvSpPr>
          <p:cNvPr id="164" name="文本框 163">
            <a:extLst>
              <a:ext uri="{FF2B5EF4-FFF2-40B4-BE49-F238E27FC236}">
                <a16:creationId xmlns:a16="http://schemas.microsoft.com/office/drawing/2014/main" id="{4ABD1882-4DA1-4D11-B22D-07620376C415}"/>
              </a:ext>
            </a:extLst>
          </p:cNvPr>
          <p:cNvSpPr txBox="1"/>
          <p:nvPr/>
        </p:nvSpPr>
        <p:spPr>
          <a:xfrm>
            <a:off x="5290507" y="5707709"/>
            <a:ext cx="677815"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贴片正常</a:t>
            </a:r>
          </a:p>
        </p:txBody>
      </p:sp>
      <p:grpSp>
        <p:nvGrpSpPr>
          <p:cNvPr id="174" name="组合 173">
            <a:extLst>
              <a:ext uri="{FF2B5EF4-FFF2-40B4-BE49-F238E27FC236}">
                <a16:creationId xmlns:a16="http://schemas.microsoft.com/office/drawing/2014/main" id="{6422EF83-AFA8-42B6-B255-A018B1EEC488}"/>
              </a:ext>
            </a:extLst>
          </p:cNvPr>
          <p:cNvGrpSpPr/>
          <p:nvPr/>
        </p:nvGrpSpPr>
        <p:grpSpPr>
          <a:xfrm>
            <a:off x="5346738" y="5242326"/>
            <a:ext cx="633273" cy="619681"/>
            <a:chOff x="5183587" y="3990205"/>
            <a:chExt cx="633273" cy="619681"/>
          </a:xfrm>
        </p:grpSpPr>
        <p:grpSp>
          <p:nvGrpSpPr>
            <p:cNvPr id="159" name="组合 158">
              <a:extLst>
                <a:ext uri="{FF2B5EF4-FFF2-40B4-BE49-F238E27FC236}">
                  <a16:creationId xmlns:a16="http://schemas.microsoft.com/office/drawing/2014/main" id="{45259677-AEBF-4643-875D-2F441BE603DF}"/>
                </a:ext>
              </a:extLst>
            </p:cNvPr>
            <p:cNvGrpSpPr/>
            <p:nvPr/>
          </p:nvGrpSpPr>
          <p:grpSpPr>
            <a:xfrm>
              <a:off x="5183587" y="3990205"/>
              <a:ext cx="633273" cy="619681"/>
              <a:chOff x="324864" y="4864358"/>
              <a:chExt cx="633273" cy="619681"/>
            </a:xfrm>
          </p:grpSpPr>
          <p:grpSp>
            <p:nvGrpSpPr>
              <p:cNvPr id="118" name="组合 117">
                <a:extLst>
                  <a:ext uri="{FF2B5EF4-FFF2-40B4-BE49-F238E27FC236}">
                    <a16:creationId xmlns:a16="http://schemas.microsoft.com/office/drawing/2014/main" id="{2E4B2866-A020-4793-B82C-B2C125FACCC9}"/>
                  </a:ext>
                </a:extLst>
              </p:cNvPr>
              <p:cNvGrpSpPr/>
              <p:nvPr/>
            </p:nvGrpSpPr>
            <p:grpSpPr>
              <a:xfrm>
                <a:off x="324864" y="4864358"/>
                <a:ext cx="454572" cy="454968"/>
                <a:chOff x="703445" y="3874880"/>
                <a:chExt cx="970328" cy="971173"/>
              </a:xfrm>
            </p:grpSpPr>
            <p:sp>
              <p:nvSpPr>
                <p:cNvPr id="119" name="矩形 118">
                  <a:extLst>
                    <a:ext uri="{FF2B5EF4-FFF2-40B4-BE49-F238E27FC236}">
                      <a16:creationId xmlns:a16="http://schemas.microsoft.com/office/drawing/2014/main" id="{38A72026-FC79-4BBB-AEB8-5F682B2EE7E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43E60FCC-2CFE-4281-8707-D1664F9FDB4A}"/>
                    </a:ext>
                  </a:extLst>
                </p:cNvPr>
                <p:cNvSpPr/>
                <p:nvPr/>
              </p:nvSpPr>
              <p:spPr>
                <a:xfrm>
                  <a:off x="1057580" y="387717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54C13AFB-492E-4AFB-A7FB-C0431F6E9E0A}"/>
                    </a:ext>
                  </a:extLst>
                </p:cNvPr>
                <p:cNvSpPr/>
                <p:nvPr/>
              </p:nvSpPr>
              <p:spPr>
                <a:xfrm>
                  <a:off x="1257911" y="3879465"/>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7352925B-955E-4331-A57D-CE9BADE6A2F7}"/>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BCEB87EF-4281-4056-8D43-99D30B2FFD9D}"/>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DCBBCFC1-95CC-4084-A88D-E71B696DA638}"/>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D42E7909-1137-4734-9382-830C5143BB77}"/>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13FDE6F9-3E9B-4B7A-BB6D-6F9C2468C337}"/>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E6CE714C-3DA6-48B7-8915-3CD76198E0F7}"/>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B26F6FDB-A7DE-47FD-9C1D-776F849B1B87}"/>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19343D66-6142-4077-8A65-E88503C7EAD9}"/>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latin typeface="Palatino Linotype" panose="02040502050505030304" pitchFamily="18" charset="0"/>
                  </a:endParaRPr>
                </a:p>
              </p:txBody>
            </p:sp>
          </p:grpSp>
          <p:sp>
            <p:nvSpPr>
              <p:cNvPr id="156" name="文本框 155">
                <a:extLst>
                  <a:ext uri="{FF2B5EF4-FFF2-40B4-BE49-F238E27FC236}">
                    <a16:creationId xmlns:a16="http://schemas.microsoft.com/office/drawing/2014/main" id="{1BDF5C7E-F138-4B75-B1D6-D8FF168FDEC4}"/>
                  </a:ext>
                </a:extLst>
              </p:cNvPr>
              <p:cNvSpPr txBox="1"/>
              <p:nvPr/>
            </p:nvSpPr>
            <p:spPr>
              <a:xfrm>
                <a:off x="330467" y="4960819"/>
                <a:ext cx="627670" cy="523220"/>
              </a:xfrm>
              <a:prstGeom prst="rect">
                <a:avLst/>
              </a:prstGeom>
              <a:noFill/>
            </p:spPr>
            <p:txBody>
              <a:bodyPr wrap="square" rtlCol="0">
                <a:spAutoFit/>
              </a:bodyPr>
              <a:lstStyle/>
              <a:p>
                <a:r>
                  <a:rPr lang="en-US" altLang="zh-CN" sz="1000" dirty="0">
                    <a:solidFill>
                      <a:schemeClr val="bg1"/>
                    </a:solidFill>
                    <a:latin typeface="Palatino Linotype" panose="02040502050505030304" pitchFamily="18" charset="0"/>
                  </a:rPr>
                  <a:t>AAA</a:t>
                </a:r>
                <a:endParaRPr lang="zh-CN" altLang="en-US" sz="1000" dirty="0">
                  <a:solidFill>
                    <a:schemeClr val="bg1"/>
                  </a:solidFill>
                  <a:latin typeface="Palatino Linotype" panose="02040502050505030304" pitchFamily="18" charset="0"/>
                </a:endParaRPr>
              </a:p>
              <a:p>
                <a:endParaRPr lang="zh-CN" altLang="en-US" dirty="0"/>
              </a:p>
            </p:txBody>
          </p:sp>
        </p:grpSp>
        <p:sp>
          <p:nvSpPr>
            <p:cNvPr id="165" name="椭圆 164">
              <a:extLst>
                <a:ext uri="{FF2B5EF4-FFF2-40B4-BE49-F238E27FC236}">
                  <a16:creationId xmlns:a16="http://schemas.microsoft.com/office/drawing/2014/main" id="{86A6C5FA-FE82-4EC4-8C12-D9A3E14F6EB2}"/>
                </a:ext>
              </a:extLst>
            </p:cNvPr>
            <p:cNvSpPr/>
            <p:nvPr/>
          </p:nvSpPr>
          <p:spPr>
            <a:xfrm>
              <a:off x="5263303" y="4077033"/>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组合 172">
            <a:extLst>
              <a:ext uri="{FF2B5EF4-FFF2-40B4-BE49-F238E27FC236}">
                <a16:creationId xmlns:a16="http://schemas.microsoft.com/office/drawing/2014/main" id="{7D09C520-AC56-4BD6-8944-FC935D230695}"/>
              </a:ext>
            </a:extLst>
          </p:cNvPr>
          <p:cNvGrpSpPr/>
          <p:nvPr/>
        </p:nvGrpSpPr>
        <p:grpSpPr>
          <a:xfrm>
            <a:off x="6033233" y="5245374"/>
            <a:ext cx="632005" cy="639205"/>
            <a:chOff x="5175431" y="4510482"/>
            <a:chExt cx="632005" cy="639205"/>
          </a:xfrm>
        </p:grpSpPr>
        <p:grpSp>
          <p:nvGrpSpPr>
            <p:cNvPr id="160" name="组合 159">
              <a:extLst>
                <a:ext uri="{FF2B5EF4-FFF2-40B4-BE49-F238E27FC236}">
                  <a16:creationId xmlns:a16="http://schemas.microsoft.com/office/drawing/2014/main" id="{B3964045-4758-4EA6-B4CD-F8A44227656B}"/>
                </a:ext>
              </a:extLst>
            </p:cNvPr>
            <p:cNvGrpSpPr/>
            <p:nvPr/>
          </p:nvGrpSpPr>
          <p:grpSpPr>
            <a:xfrm>
              <a:off x="5175431" y="4510482"/>
              <a:ext cx="632005" cy="639205"/>
              <a:chOff x="1488498" y="4844834"/>
              <a:chExt cx="632005" cy="639205"/>
            </a:xfrm>
          </p:grpSpPr>
          <p:grpSp>
            <p:nvGrpSpPr>
              <p:cNvPr id="142" name="组合 141">
                <a:extLst>
                  <a:ext uri="{FF2B5EF4-FFF2-40B4-BE49-F238E27FC236}">
                    <a16:creationId xmlns:a16="http://schemas.microsoft.com/office/drawing/2014/main" id="{C14E008D-EDA8-45C2-B1D2-5270103AFA41}"/>
                  </a:ext>
                </a:extLst>
              </p:cNvPr>
              <p:cNvGrpSpPr/>
              <p:nvPr/>
            </p:nvGrpSpPr>
            <p:grpSpPr>
              <a:xfrm>
                <a:off x="1488498" y="4844834"/>
                <a:ext cx="454572" cy="454968"/>
                <a:chOff x="703445" y="3874880"/>
                <a:chExt cx="970328" cy="971173"/>
              </a:xfrm>
            </p:grpSpPr>
            <p:sp>
              <p:nvSpPr>
                <p:cNvPr id="154" name="矩形 153">
                  <a:extLst>
                    <a:ext uri="{FF2B5EF4-FFF2-40B4-BE49-F238E27FC236}">
                      <a16:creationId xmlns:a16="http://schemas.microsoft.com/office/drawing/2014/main" id="{FAD187A2-37BD-4D2A-BA2A-BA64A73C4888}"/>
                    </a:ext>
                  </a:extLst>
                </p:cNvPr>
                <p:cNvSpPr/>
                <p:nvPr/>
              </p:nvSpPr>
              <p:spPr>
                <a:xfrm rot="5400000">
                  <a:off x="1545368" y="4067241"/>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26812DFE-A0C5-4C1A-BB5C-14AA701BAB04}"/>
                    </a:ext>
                  </a:extLst>
                </p:cNvPr>
                <p:cNvSpPr/>
                <p:nvPr/>
              </p:nvSpPr>
              <p:spPr>
                <a:xfrm rot="5400000">
                  <a:off x="1545368" y="4488502"/>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7E2E2141-9CCF-4340-AAE4-2D4DDE73FE2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5EEADCBD-17ED-4E52-80F1-5F0F32DF0674}"/>
                    </a:ext>
                  </a:extLst>
                </p:cNvPr>
                <p:cNvSpPr/>
                <p:nvPr/>
              </p:nvSpPr>
              <p:spPr>
                <a:xfrm>
                  <a:off x="1057580" y="387717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0DAA33E5-E760-44E1-BE4A-176CCCAC38F2}"/>
                    </a:ext>
                  </a:extLst>
                </p:cNvPr>
                <p:cNvSpPr/>
                <p:nvPr/>
              </p:nvSpPr>
              <p:spPr>
                <a:xfrm>
                  <a:off x="1257910" y="387946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5C51CEAA-E447-4A4C-9F3E-7D4CAA92DC7C}"/>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3335A3AB-16D4-452B-8288-FD8C16D86BAE}"/>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7FB1FAA7-EC1E-424A-9D57-CF62C28542A5}"/>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250A1290-9289-4137-91F1-AE793749AA9D}"/>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E8FB523D-020C-40FD-A9EE-DD8118C86E86}"/>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B22DD9DA-C957-4CC6-B14B-A2253B405FE4}"/>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78303876-98F6-4CBB-AB62-F0C15CC879AF}"/>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7683AF49-9B0E-42FB-AE6F-8B9FE91E9AE5}"/>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7" name="文本框 156">
                <a:extLst>
                  <a:ext uri="{FF2B5EF4-FFF2-40B4-BE49-F238E27FC236}">
                    <a16:creationId xmlns:a16="http://schemas.microsoft.com/office/drawing/2014/main" id="{EF4EBC8E-6EF5-4E18-BEB0-F08A6B90C733}"/>
                  </a:ext>
                </a:extLst>
              </p:cNvPr>
              <p:cNvSpPr txBox="1"/>
              <p:nvPr/>
            </p:nvSpPr>
            <p:spPr>
              <a:xfrm>
                <a:off x="1492833" y="4960819"/>
                <a:ext cx="627670" cy="523220"/>
              </a:xfrm>
              <a:prstGeom prst="rect">
                <a:avLst/>
              </a:prstGeom>
              <a:noFill/>
            </p:spPr>
            <p:txBody>
              <a:bodyPr wrap="square" rtlCol="0">
                <a:spAutoFit/>
              </a:bodyPr>
              <a:lstStyle/>
              <a:p>
                <a:r>
                  <a:rPr lang="en-US" altLang="zh-CN" sz="1000" dirty="0">
                    <a:solidFill>
                      <a:schemeClr val="bg1"/>
                    </a:solidFill>
                    <a:latin typeface="Palatino Linotype" panose="02040502050505030304" pitchFamily="18" charset="0"/>
                  </a:rPr>
                  <a:t>AAA</a:t>
                </a:r>
                <a:endParaRPr lang="zh-CN" altLang="en-US" sz="1000" dirty="0">
                  <a:solidFill>
                    <a:schemeClr val="bg1"/>
                  </a:solidFill>
                  <a:latin typeface="Palatino Linotype" panose="02040502050505030304" pitchFamily="18" charset="0"/>
                </a:endParaRPr>
              </a:p>
              <a:p>
                <a:endParaRPr lang="zh-CN" altLang="en-US" dirty="0"/>
              </a:p>
            </p:txBody>
          </p:sp>
        </p:grpSp>
        <p:sp>
          <p:nvSpPr>
            <p:cNvPr id="166" name="椭圆 165">
              <a:extLst>
                <a:ext uri="{FF2B5EF4-FFF2-40B4-BE49-F238E27FC236}">
                  <a16:creationId xmlns:a16="http://schemas.microsoft.com/office/drawing/2014/main" id="{429B18EC-085B-4F79-AE1E-E395C77F3D29}"/>
                </a:ext>
              </a:extLst>
            </p:cNvPr>
            <p:cNvSpPr/>
            <p:nvPr/>
          </p:nvSpPr>
          <p:spPr>
            <a:xfrm>
              <a:off x="5263303" y="4594915"/>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a:extLst>
              <a:ext uri="{FF2B5EF4-FFF2-40B4-BE49-F238E27FC236}">
                <a16:creationId xmlns:a16="http://schemas.microsoft.com/office/drawing/2014/main" id="{B5E313F0-4E2F-4537-AD3E-C2E81C0BB101}"/>
              </a:ext>
            </a:extLst>
          </p:cNvPr>
          <p:cNvGrpSpPr/>
          <p:nvPr/>
        </p:nvGrpSpPr>
        <p:grpSpPr>
          <a:xfrm>
            <a:off x="6718459" y="5233122"/>
            <a:ext cx="631756" cy="625837"/>
            <a:chOff x="5193010" y="5050283"/>
            <a:chExt cx="631756" cy="625837"/>
          </a:xfrm>
        </p:grpSpPr>
        <p:grpSp>
          <p:nvGrpSpPr>
            <p:cNvPr id="161" name="组合 160">
              <a:extLst>
                <a:ext uri="{FF2B5EF4-FFF2-40B4-BE49-F238E27FC236}">
                  <a16:creationId xmlns:a16="http://schemas.microsoft.com/office/drawing/2014/main" id="{4932C670-8ABC-41D9-94BD-75669BCC9658}"/>
                </a:ext>
              </a:extLst>
            </p:cNvPr>
            <p:cNvGrpSpPr/>
            <p:nvPr/>
          </p:nvGrpSpPr>
          <p:grpSpPr>
            <a:xfrm>
              <a:off x="5193010" y="5050283"/>
              <a:ext cx="631756" cy="625837"/>
              <a:chOff x="1170576" y="5465869"/>
              <a:chExt cx="631756" cy="625837"/>
            </a:xfrm>
          </p:grpSpPr>
          <p:grpSp>
            <p:nvGrpSpPr>
              <p:cNvPr id="130" name="组合 129">
                <a:extLst>
                  <a:ext uri="{FF2B5EF4-FFF2-40B4-BE49-F238E27FC236}">
                    <a16:creationId xmlns:a16="http://schemas.microsoft.com/office/drawing/2014/main" id="{97E23468-DB0D-4F19-97C8-4CE8FAA43987}"/>
                  </a:ext>
                </a:extLst>
              </p:cNvPr>
              <p:cNvGrpSpPr/>
              <p:nvPr/>
            </p:nvGrpSpPr>
            <p:grpSpPr>
              <a:xfrm>
                <a:off x="1170576" y="5465869"/>
                <a:ext cx="454572" cy="454968"/>
                <a:chOff x="703445" y="3874880"/>
                <a:chExt cx="970328" cy="971173"/>
              </a:xfrm>
            </p:grpSpPr>
            <p:sp>
              <p:nvSpPr>
                <p:cNvPr id="131" name="矩形 130">
                  <a:extLst>
                    <a:ext uri="{FF2B5EF4-FFF2-40B4-BE49-F238E27FC236}">
                      <a16:creationId xmlns:a16="http://schemas.microsoft.com/office/drawing/2014/main" id="{E55800C7-FC3E-42FC-93E3-726E0183CA0C}"/>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8F97C40E-B9C5-4891-97BC-2BF3E118D4D2}"/>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1167BD7A-8D81-4B10-A2B9-D65501B84DF0}"/>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54351826-B96B-487C-8DCD-BFBA7D6FAD61}"/>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EA533F42-521A-43EA-AC6D-1C364286B735}"/>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7990861A-A5F4-4DB8-8630-12E16A34AE67}"/>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EF4AEAA8-E5EB-42A5-A4A1-82EA09777EA5}"/>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6A73A73A-C793-45BA-9D93-1873F8D61BE6}"/>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2EFAC6D4-0143-43D5-BA86-3CD494250785}"/>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8" name="文本框 157">
                <a:extLst>
                  <a:ext uri="{FF2B5EF4-FFF2-40B4-BE49-F238E27FC236}">
                    <a16:creationId xmlns:a16="http://schemas.microsoft.com/office/drawing/2014/main" id="{94048D27-4E88-48A3-88D9-A45AF79D26FB}"/>
                  </a:ext>
                </a:extLst>
              </p:cNvPr>
              <p:cNvSpPr txBox="1"/>
              <p:nvPr/>
            </p:nvSpPr>
            <p:spPr>
              <a:xfrm>
                <a:off x="1174662" y="5568486"/>
                <a:ext cx="627670" cy="523220"/>
              </a:xfrm>
              <a:prstGeom prst="rect">
                <a:avLst/>
              </a:prstGeom>
              <a:noFill/>
            </p:spPr>
            <p:txBody>
              <a:bodyPr wrap="square" rtlCol="0">
                <a:spAutoFit/>
              </a:bodyPr>
              <a:lstStyle/>
              <a:p>
                <a:r>
                  <a:rPr lang="en-US" altLang="zh-CN" sz="1000" dirty="0">
                    <a:solidFill>
                      <a:schemeClr val="bg1"/>
                    </a:solidFill>
                    <a:latin typeface="Palatino Linotype" panose="02040502050505030304" pitchFamily="18" charset="0"/>
                  </a:rPr>
                  <a:t>AAA</a:t>
                </a:r>
                <a:endParaRPr lang="zh-CN" altLang="en-US" sz="1000" dirty="0">
                  <a:solidFill>
                    <a:schemeClr val="bg1"/>
                  </a:solidFill>
                  <a:latin typeface="Palatino Linotype" panose="02040502050505030304" pitchFamily="18" charset="0"/>
                </a:endParaRPr>
              </a:p>
              <a:p>
                <a:endParaRPr lang="zh-CN" altLang="en-US" dirty="0"/>
              </a:p>
            </p:txBody>
          </p:sp>
        </p:grpSp>
        <p:sp>
          <p:nvSpPr>
            <p:cNvPr id="167" name="椭圆 166">
              <a:extLst>
                <a:ext uri="{FF2B5EF4-FFF2-40B4-BE49-F238E27FC236}">
                  <a16:creationId xmlns:a16="http://schemas.microsoft.com/office/drawing/2014/main" id="{970A2FFB-F9E9-46DD-8982-AC29CDC66FCF}"/>
                </a:ext>
              </a:extLst>
            </p:cNvPr>
            <p:cNvSpPr/>
            <p:nvPr/>
          </p:nvSpPr>
          <p:spPr>
            <a:xfrm>
              <a:off x="5263303" y="5137111"/>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8" name="图片 167">
            <a:extLst>
              <a:ext uri="{FF2B5EF4-FFF2-40B4-BE49-F238E27FC236}">
                <a16:creationId xmlns:a16="http://schemas.microsoft.com/office/drawing/2014/main" id="{A242386B-F6BF-4EF5-98FB-311844DB6097}"/>
              </a:ext>
            </a:extLst>
          </p:cNvPr>
          <p:cNvPicPr>
            <a:picLocks noChangeAspect="1"/>
          </p:cNvPicPr>
          <p:nvPr/>
        </p:nvPicPr>
        <p:blipFill>
          <a:blip r:embed="rId4"/>
          <a:stretch>
            <a:fillRect/>
          </a:stretch>
        </p:blipFill>
        <p:spPr>
          <a:xfrm>
            <a:off x="427737" y="2587391"/>
            <a:ext cx="907618" cy="606182"/>
          </a:xfrm>
          <a:prstGeom prst="rect">
            <a:avLst/>
          </a:prstGeom>
        </p:spPr>
      </p:pic>
      <p:sp>
        <p:nvSpPr>
          <p:cNvPr id="190" name="矩形 189">
            <a:extLst>
              <a:ext uri="{FF2B5EF4-FFF2-40B4-BE49-F238E27FC236}">
                <a16:creationId xmlns:a16="http://schemas.microsoft.com/office/drawing/2014/main" id="{16F5476C-0C16-4C1C-BFEC-F4B4DA6B98DF}"/>
              </a:ext>
            </a:extLst>
          </p:cNvPr>
          <p:cNvSpPr/>
          <p:nvPr/>
        </p:nvSpPr>
        <p:spPr>
          <a:xfrm>
            <a:off x="7435905" y="5154074"/>
            <a:ext cx="598740" cy="59874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矩形 191">
            <a:extLst>
              <a:ext uri="{FF2B5EF4-FFF2-40B4-BE49-F238E27FC236}">
                <a16:creationId xmlns:a16="http://schemas.microsoft.com/office/drawing/2014/main" id="{9038E352-7BE0-4825-8768-6DA3F2C9F9B1}"/>
              </a:ext>
            </a:extLst>
          </p:cNvPr>
          <p:cNvSpPr/>
          <p:nvPr/>
        </p:nvSpPr>
        <p:spPr>
          <a:xfrm>
            <a:off x="8120140" y="5154074"/>
            <a:ext cx="598740" cy="59874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9" name="文本框 208">
            <a:extLst>
              <a:ext uri="{FF2B5EF4-FFF2-40B4-BE49-F238E27FC236}">
                <a16:creationId xmlns:a16="http://schemas.microsoft.com/office/drawing/2014/main" id="{3EEC4CA8-C104-4E1E-B686-73ED448F590D}"/>
              </a:ext>
            </a:extLst>
          </p:cNvPr>
          <p:cNvSpPr txBox="1"/>
          <p:nvPr/>
        </p:nvSpPr>
        <p:spPr>
          <a:xfrm>
            <a:off x="7421935" y="5740063"/>
            <a:ext cx="945659"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贴片正常</a:t>
            </a:r>
          </a:p>
        </p:txBody>
      </p:sp>
      <p:sp>
        <p:nvSpPr>
          <p:cNvPr id="210" name="文本框 209">
            <a:extLst>
              <a:ext uri="{FF2B5EF4-FFF2-40B4-BE49-F238E27FC236}">
                <a16:creationId xmlns:a16="http://schemas.microsoft.com/office/drawing/2014/main" id="{2BB7763F-23AF-40EC-B0E1-6AFDDE6E58DA}"/>
              </a:ext>
            </a:extLst>
          </p:cNvPr>
          <p:cNvSpPr txBox="1"/>
          <p:nvPr/>
        </p:nvSpPr>
        <p:spPr>
          <a:xfrm>
            <a:off x="8097718" y="5740063"/>
            <a:ext cx="945659" cy="230832"/>
          </a:xfrm>
          <a:prstGeom prst="rect">
            <a:avLst/>
          </a:prstGeom>
          <a:noFill/>
        </p:spPr>
        <p:txBody>
          <a:bodyPr wrap="square" rtlCol="0">
            <a:spAutoFit/>
          </a:bodyPr>
          <a:lstStyle/>
          <a:p>
            <a:r>
              <a:rPr lang="zh-CN" altLang="en-US" sz="900" b="1" dirty="0">
                <a:latin typeface="楷体" panose="02010609060101010101" pitchFamily="49" charset="-122"/>
                <a:ea typeface="楷体" panose="02010609060101010101" pitchFamily="49" charset="-122"/>
              </a:rPr>
              <a:t>贴片偏移</a:t>
            </a:r>
          </a:p>
        </p:txBody>
      </p:sp>
      <p:sp>
        <p:nvSpPr>
          <p:cNvPr id="211" name="矩形 210">
            <a:extLst>
              <a:ext uri="{FF2B5EF4-FFF2-40B4-BE49-F238E27FC236}">
                <a16:creationId xmlns:a16="http://schemas.microsoft.com/office/drawing/2014/main" id="{3A1E2AAE-6676-49C2-A13A-34E83A0E30DC}"/>
              </a:ext>
            </a:extLst>
          </p:cNvPr>
          <p:cNvSpPr/>
          <p:nvPr/>
        </p:nvSpPr>
        <p:spPr>
          <a:xfrm>
            <a:off x="324136" y="5257430"/>
            <a:ext cx="2400014" cy="1200329"/>
          </a:xfrm>
          <a:prstGeom prst="rect">
            <a:avLst/>
          </a:prstGeom>
        </p:spPr>
        <p:txBody>
          <a:bodyPr wrap="square">
            <a:spAutoFit/>
          </a:bodyPr>
          <a:lstStyle/>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空间金字塔结构</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空洞卷积</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密集残差</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注意力机制</a:t>
            </a:r>
            <a:endParaRPr lang="zh-CN" altLang="en-US" dirty="0"/>
          </a:p>
        </p:txBody>
      </p:sp>
      <p:pic>
        <p:nvPicPr>
          <p:cNvPr id="212" name="图片 211">
            <a:extLst>
              <a:ext uri="{FF2B5EF4-FFF2-40B4-BE49-F238E27FC236}">
                <a16:creationId xmlns:a16="http://schemas.microsoft.com/office/drawing/2014/main" id="{0AA35505-33D9-4927-BCB9-AE795FBCB3C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374950" y="3470527"/>
            <a:ext cx="1050556" cy="1013319"/>
          </a:xfrm>
          <a:prstGeom prst="rect">
            <a:avLst/>
          </a:prstGeom>
        </p:spPr>
      </p:pic>
      <p:sp>
        <p:nvSpPr>
          <p:cNvPr id="214" name="矩形 213">
            <a:extLst>
              <a:ext uri="{FF2B5EF4-FFF2-40B4-BE49-F238E27FC236}">
                <a16:creationId xmlns:a16="http://schemas.microsoft.com/office/drawing/2014/main" id="{778E60B0-7D6F-49E5-896A-80FBA029AF67}"/>
              </a:ext>
            </a:extLst>
          </p:cNvPr>
          <p:cNvSpPr/>
          <p:nvPr/>
        </p:nvSpPr>
        <p:spPr>
          <a:xfrm>
            <a:off x="5535366" y="4387985"/>
            <a:ext cx="774571" cy="276999"/>
          </a:xfrm>
          <a:prstGeom prst="rect">
            <a:avLst/>
          </a:prstGeom>
        </p:spPr>
        <p:txBody>
          <a:bodyPr wrap="none">
            <a:spAutoFit/>
          </a:bodyPr>
          <a:lstStyle/>
          <a:p>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空洞</a:t>
            </a: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卷积</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18" name="组合 217">
            <a:extLst>
              <a:ext uri="{FF2B5EF4-FFF2-40B4-BE49-F238E27FC236}">
                <a16:creationId xmlns:a16="http://schemas.microsoft.com/office/drawing/2014/main" id="{72D640FB-3EBC-4A90-9C13-A5C1D5E8ED28}"/>
              </a:ext>
            </a:extLst>
          </p:cNvPr>
          <p:cNvGrpSpPr/>
          <p:nvPr/>
        </p:nvGrpSpPr>
        <p:grpSpPr>
          <a:xfrm>
            <a:off x="5257268" y="1987181"/>
            <a:ext cx="1805224" cy="711296"/>
            <a:chOff x="9087820" y="3649224"/>
            <a:chExt cx="3104180" cy="1223114"/>
          </a:xfrm>
        </p:grpSpPr>
        <p:pic>
          <p:nvPicPr>
            <p:cNvPr id="215" name="图片 214">
              <a:extLst>
                <a:ext uri="{FF2B5EF4-FFF2-40B4-BE49-F238E27FC236}">
                  <a16:creationId xmlns:a16="http://schemas.microsoft.com/office/drawing/2014/main" id="{F217F565-58A9-42B6-AB89-4A6AA1FED729}"/>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087820" y="3649224"/>
              <a:ext cx="3104180" cy="1223114"/>
            </a:xfrm>
            <a:prstGeom prst="rect">
              <a:avLst/>
            </a:prstGeom>
          </p:spPr>
        </p:pic>
        <p:sp>
          <p:nvSpPr>
            <p:cNvPr id="216" name="矩形 215">
              <a:extLst>
                <a:ext uri="{FF2B5EF4-FFF2-40B4-BE49-F238E27FC236}">
                  <a16:creationId xmlns:a16="http://schemas.microsoft.com/office/drawing/2014/main" id="{43C2DB30-1A87-43B2-8704-DDF7A543F2AB}"/>
                </a:ext>
              </a:extLst>
            </p:cNvPr>
            <p:cNvSpPr/>
            <p:nvPr/>
          </p:nvSpPr>
          <p:spPr>
            <a:xfrm>
              <a:off x="11108267" y="4580466"/>
              <a:ext cx="931333" cy="225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E4506E13-0955-4BD0-BE45-0F4C9B6C81F4}"/>
                </a:ext>
              </a:extLst>
            </p:cNvPr>
            <p:cNvSpPr/>
            <p:nvPr/>
          </p:nvSpPr>
          <p:spPr>
            <a:xfrm>
              <a:off x="10982327" y="4332649"/>
              <a:ext cx="1209673" cy="106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0" name="矩形 219">
            <a:extLst>
              <a:ext uri="{FF2B5EF4-FFF2-40B4-BE49-F238E27FC236}">
                <a16:creationId xmlns:a16="http://schemas.microsoft.com/office/drawing/2014/main" id="{158135CB-0F80-49B0-87A6-552C7EE0CDAB}"/>
              </a:ext>
            </a:extLst>
          </p:cNvPr>
          <p:cNvSpPr/>
          <p:nvPr/>
        </p:nvSpPr>
        <p:spPr>
          <a:xfrm>
            <a:off x="5573822" y="2678835"/>
            <a:ext cx="1172116" cy="261610"/>
          </a:xfrm>
          <a:prstGeom prst="rect">
            <a:avLst/>
          </a:prstGeom>
        </p:spPr>
        <p:txBody>
          <a:bodyPr wrap="none">
            <a:spAutoFit/>
          </a:bodyPr>
          <a:lstStyle/>
          <a:p>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空间金字塔结构</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23" name="组合 222">
            <a:extLst>
              <a:ext uri="{FF2B5EF4-FFF2-40B4-BE49-F238E27FC236}">
                <a16:creationId xmlns:a16="http://schemas.microsoft.com/office/drawing/2014/main" id="{C06B6011-7557-4C47-9BC6-4FD155E43880}"/>
              </a:ext>
            </a:extLst>
          </p:cNvPr>
          <p:cNvGrpSpPr/>
          <p:nvPr/>
        </p:nvGrpSpPr>
        <p:grpSpPr>
          <a:xfrm>
            <a:off x="6748011" y="3719016"/>
            <a:ext cx="1813108" cy="442133"/>
            <a:chOff x="2968976" y="3421490"/>
            <a:chExt cx="7670877" cy="1870572"/>
          </a:xfrm>
        </p:grpSpPr>
        <p:pic>
          <p:nvPicPr>
            <p:cNvPr id="221" name="图片 220">
              <a:extLst>
                <a:ext uri="{FF2B5EF4-FFF2-40B4-BE49-F238E27FC236}">
                  <a16:creationId xmlns:a16="http://schemas.microsoft.com/office/drawing/2014/main" id="{00902926-C3AA-488E-A170-AF63C6BA519C}"/>
                </a:ext>
              </a:extLst>
            </p:cNvPr>
            <p:cNvPicPr>
              <a:picLocks noChangeAspect="1"/>
            </p:cNvPicPr>
            <p:nvPr/>
          </p:nvPicPr>
          <p:blipFill rotWithShape="1">
            <a:blip r:embed="rId7"/>
            <a:srcRect l="10367" t="26276" r="15065" b="22315"/>
            <a:stretch/>
          </p:blipFill>
          <p:spPr>
            <a:xfrm>
              <a:off x="2968976" y="3421490"/>
              <a:ext cx="7670877" cy="1870572"/>
            </a:xfrm>
            <a:prstGeom prst="rect">
              <a:avLst/>
            </a:prstGeom>
          </p:spPr>
        </p:pic>
        <p:sp>
          <p:nvSpPr>
            <p:cNvPr id="222" name="矩形: 圆角 221">
              <a:extLst>
                <a:ext uri="{FF2B5EF4-FFF2-40B4-BE49-F238E27FC236}">
                  <a16:creationId xmlns:a16="http://schemas.microsoft.com/office/drawing/2014/main" id="{DFB5EA2B-81D9-4B6A-B527-A61597173F26}"/>
                </a:ext>
              </a:extLst>
            </p:cNvPr>
            <p:cNvSpPr/>
            <p:nvPr/>
          </p:nvSpPr>
          <p:spPr>
            <a:xfrm>
              <a:off x="6496852" y="3479105"/>
              <a:ext cx="677842" cy="548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4" name="矩形 223">
            <a:extLst>
              <a:ext uri="{FF2B5EF4-FFF2-40B4-BE49-F238E27FC236}">
                <a16:creationId xmlns:a16="http://schemas.microsoft.com/office/drawing/2014/main" id="{209DB9E1-F572-472C-B068-F2AD84E11D49}"/>
              </a:ext>
            </a:extLst>
          </p:cNvPr>
          <p:cNvSpPr/>
          <p:nvPr/>
        </p:nvSpPr>
        <p:spPr>
          <a:xfrm>
            <a:off x="7390539" y="4387985"/>
            <a:ext cx="910827" cy="261610"/>
          </a:xfrm>
          <a:prstGeom prst="rect">
            <a:avLst/>
          </a:prstGeom>
        </p:spPr>
        <p:txBody>
          <a:bodyPr wrap="none">
            <a:spAutoFit/>
          </a:bodyPr>
          <a:lstStyle/>
          <a:p>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注意力机制</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26" name="直接连接符 225">
            <a:extLst>
              <a:ext uri="{FF2B5EF4-FFF2-40B4-BE49-F238E27FC236}">
                <a16:creationId xmlns:a16="http://schemas.microsoft.com/office/drawing/2014/main" id="{896B6C00-298A-443E-879C-4B3814710CB7}"/>
              </a:ext>
            </a:extLst>
          </p:cNvPr>
          <p:cNvCxnSpPr>
            <a:cxnSpLocks/>
          </p:cNvCxnSpPr>
          <p:nvPr/>
        </p:nvCxnSpPr>
        <p:spPr>
          <a:xfrm>
            <a:off x="6571207" y="3511877"/>
            <a:ext cx="0" cy="9719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CADF0869-B880-4BC1-B86E-D3E26971E4B6}"/>
              </a:ext>
            </a:extLst>
          </p:cNvPr>
          <p:cNvCxnSpPr>
            <a:cxnSpLocks/>
          </p:cNvCxnSpPr>
          <p:nvPr/>
        </p:nvCxnSpPr>
        <p:spPr>
          <a:xfrm>
            <a:off x="4914105" y="3606657"/>
            <a:ext cx="0" cy="8771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8" name="箭头: 右 247">
            <a:extLst>
              <a:ext uri="{FF2B5EF4-FFF2-40B4-BE49-F238E27FC236}">
                <a16:creationId xmlns:a16="http://schemas.microsoft.com/office/drawing/2014/main" id="{2458161C-C849-46AE-B534-55594DB4CAA5}"/>
              </a:ext>
            </a:extLst>
          </p:cNvPr>
          <p:cNvSpPr/>
          <p:nvPr/>
        </p:nvSpPr>
        <p:spPr>
          <a:xfrm rot="5400000">
            <a:off x="6022077" y="4611547"/>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箭头: 右 248">
            <a:extLst>
              <a:ext uri="{FF2B5EF4-FFF2-40B4-BE49-F238E27FC236}">
                <a16:creationId xmlns:a16="http://schemas.microsoft.com/office/drawing/2014/main" id="{CD8C3B64-2B05-4022-BD35-2ECCC387C585}"/>
              </a:ext>
            </a:extLst>
          </p:cNvPr>
          <p:cNvSpPr/>
          <p:nvPr/>
        </p:nvSpPr>
        <p:spPr>
          <a:xfrm rot="5400000">
            <a:off x="6015949" y="2906543"/>
            <a:ext cx="160100" cy="244233"/>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4" name="图片 253">
            <a:extLst>
              <a:ext uri="{FF2B5EF4-FFF2-40B4-BE49-F238E27FC236}">
                <a16:creationId xmlns:a16="http://schemas.microsoft.com/office/drawing/2014/main" id="{74C8B4DA-A56A-4E2E-9AB6-30AEB5EC3C6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159737" y="1925294"/>
            <a:ext cx="1118971" cy="1030542"/>
          </a:xfrm>
          <a:prstGeom prst="rect">
            <a:avLst/>
          </a:prstGeom>
        </p:spPr>
      </p:pic>
      <p:grpSp>
        <p:nvGrpSpPr>
          <p:cNvPr id="255" name="组合 254">
            <a:extLst>
              <a:ext uri="{FF2B5EF4-FFF2-40B4-BE49-F238E27FC236}">
                <a16:creationId xmlns:a16="http://schemas.microsoft.com/office/drawing/2014/main" id="{6BE16FC5-887F-4320-9139-43738C886F65}"/>
              </a:ext>
            </a:extLst>
          </p:cNvPr>
          <p:cNvGrpSpPr/>
          <p:nvPr/>
        </p:nvGrpSpPr>
        <p:grpSpPr>
          <a:xfrm>
            <a:off x="7998139" y="2019486"/>
            <a:ext cx="645960" cy="745194"/>
            <a:chOff x="1317718" y="3361821"/>
            <a:chExt cx="1390436" cy="1604037"/>
          </a:xfrm>
        </p:grpSpPr>
        <p:sp>
          <p:nvSpPr>
            <p:cNvPr id="256" name="文本框 255">
              <a:extLst>
                <a:ext uri="{FF2B5EF4-FFF2-40B4-BE49-F238E27FC236}">
                  <a16:creationId xmlns:a16="http://schemas.microsoft.com/office/drawing/2014/main" id="{88E622BE-94A9-44CB-9566-B076FC8A530B}"/>
                </a:ext>
              </a:extLst>
            </p:cNvPr>
            <p:cNvSpPr txBox="1"/>
            <p:nvPr/>
          </p:nvSpPr>
          <p:spPr>
            <a:xfrm>
              <a:off x="1459934" y="4535238"/>
              <a:ext cx="1012375" cy="430620"/>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背景层</a:t>
              </a:r>
            </a:p>
          </p:txBody>
        </p:sp>
        <p:sp>
          <p:nvSpPr>
            <p:cNvPr id="257" name="文本框 256">
              <a:extLst>
                <a:ext uri="{FF2B5EF4-FFF2-40B4-BE49-F238E27FC236}">
                  <a16:creationId xmlns:a16="http://schemas.microsoft.com/office/drawing/2014/main" id="{25A964CD-0D7B-4C45-94D3-95AF29EB68A2}"/>
                </a:ext>
              </a:extLst>
            </p:cNvPr>
            <p:cNvSpPr txBox="1"/>
            <p:nvPr/>
          </p:nvSpPr>
          <p:spPr>
            <a:xfrm>
              <a:off x="1317718" y="4163663"/>
              <a:ext cx="1390436" cy="430620"/>
            </a:xfrm>
            <a:prstGeom prst="rect">
              <a:avLst/>
            </a:prstGeom>
            <a:noFill/>
          </p:spPr>
          <p:txBody>
            <a:bodyPr wrap="square" rtlCol="0">
              <a:spAutoFit/>
            </a:bodyPr>
            <a:lstStyle/>
            <a:p>
              <a:r>
                <a:rPr lang="zh-CN" altLang="en-US" sz="700" b="1" dirty="0">
                  <a:solidFill>
                    <a:srgbClr val="E56262"/>
                  </a:solidFill>
                  <a:latin typeface="楷体" panose="02010609060101010101" pitchFamily="49" charset="-122"/>
                  <a:ea typeface="楷体" panose="02010609060101010101" pitchFamily="49" charset="-122"/>
                </a:rPr>
                <a:t>干扰层</a:t>
              </a:r>
            </a:p>
          </p:txBody>
        </p:sp>
        <p:sp>
          <p:nvSpPr>
            <p:cNvPr id="258" name="文本框 257">
              <a:extLst>
                <a:ext uri="{FF2B5EF4-FFF2-40B4-BE49-F238E27FC236}">
                  <a16:creationId xmlns:a16="http://schemas.microsoft.com/office/drawing/2014/main" id="{8FC555B1-AEF0-41E9-8D8D-0E6E8AD7B436}"/>
                </a:ext>
              </a:extLst>
            </p:cNvPr>
            <p:cNvSpPr txBox="1"/>
            <p:nvPr/>
          </p:nvSpPr>
          <p:spPr>
            <a:xfrm>
              <a:off x="1459934" y="3361821"/>
              <a:ext cx="1200912" cy="430620"/>
            </a:xfrm>
            <a:prstGeom prst="rect">
              <a:avLst/>
            </a:prstGeom>
            <a:noFill/>
          </p:spPr>
          <p:txBody>
            <a:bodyPr wrap="square" rtlCol="0">
              <a:spAutoFit/>
            </a:bodyPr>
            <a:lstStyle/>
            <a:p>
              <a:r>
                <a:rPr lang="zh-CN" altLang="en-US" sz="700" b="1" dirty="0">
                  <a:latin typeface="楷体" panose="02010609060101010101" pitchFamily="49" charset="-122"/>
                  <a:ea typeface="楷体" panose="02010609060101010101" pitchFamily="49" charset="-122"/>
                </a:rPr>
                <a:t>前景层</a:t>
              </a:r>
            </a:p>
          </p:txBody>
        </p:sp>
      </p:grpSp>
      <p:cxnSp>
        <p:nvCxnSpPr>
          <p:cNvPr id="259" name="直接连接符 258">
            <a:extLst>
              <a:ext uri="{FF2B5EF4-FFF2-40B4-BE49-F238E27FC236}">
                <a16:creationId xmlns:a16="http://schemas.microsoft.com/office/drawing/2014/main" id="{AF33556F-7F69-4FDC-9EDF-43939F1CD27C}"/>
              </a:ext>
            </a:extLst>
          </p:cNvPr>
          <p:cNvCxnSpPr>
            <a:cxnSpLocks/>
          </p:cNvCxnSpPr>
          <p:nvPr/>
        </p:nvCxnSpPr>
        <p:spPr>
          <a:xfrm>
            <a:off x="7072060" y="1973611"/>
            <a:ext cx="0" cy="8367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D8BCB75E-176B-4373-91C7-94067148475F}"/>
              </a:ext>
            </a:extLst>
          </p:cNvPr>
          <p:cNvCxnSpPr>
            <a:cxnSpLocks/>
          </p:cNvCxnSpPr>
          <p:nvPr/>
        </p:nvCxnSpPr>
        <p:spPr>
          <a:xfrm>
            <a:off x="4914105" y="1994052"/>
            <a:ext cx="0" cy="7958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6" name="矩形 265">
            <a:extLst>
              <a:ext uri="{FF2B5EF4-FFF2-40B4-BE49-F238E27FC236}">
                <a16:creationId xmlns:a16="http://schemas.microsoft.com/office/drawing/2014/main" id="{06C90E22-4893-473B-AAE6-CE37FCFCF92E}"/>
              </a:ext>
            </a:extLst>
          </p:cNvPr>
          <p:cNvSpPr/>
          <p:nvPr/>
        </p:nvSpPr>
        <p:spPr>
          <a:xfrm>
            <a:off x="9081247" y="593137"/>
            <a:ext cx="2741456" cy="1754326"/>
          </a:xfrm>
          <a:prstGeom prst="rect">
            <a:avLst/>
          </a:prstGeom>
        </p:spPr>
        <p:txBody>
          <a:bodyPr wrap="none">
            <a:spAutoFit/>
          </a:bodyPr>
          <a:lstStyle/>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换个字体试试？</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卖点在评价指标的设计；</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任务多样，尤其偏移等</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研究对象到底是贴片？</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2.1</a:t>
            </a: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2.1</a:t>
            </a: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）中说法</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67" name="组合 266">
            <a:extLst>
              <a:ext uri="{FF2B5EF4-FFF2-40B4-BE49-F238E27FC236}">
                <a16:creationId xmlns:a16="http://schemas.microsoft.com/office/drawing/2014/main" id="{E33844A9-6BF9-465A-BCE0-E8E57C973834}"/>
              </a:ext>
            </a:extLst>
          </p:cNvPr>
          <p:cNvGrpSpPr/>
          <p:nvPr/>
        </p:nvGrpSpPr>
        <p:grpSpPr>
          <a:xfrm>
            <a:off x="7498543" y="5245374"/>
            <a:ext cx="632005" cy="639205"/>
            <a:chOff x="5175431" y="4510482"/>
            <a:chExt cx="632005" cy="639205"/>
          </a:xfrm>
        </p:grpSpPr>
        <p:grpSp>
          <p:nvGrpSpPr>
            <p:cNvPr id="268" name="组合 267">
              <a:extLst>
                <a:ext uri="{FF2B5EF4-FFF2-40B4-BE49-F238E27FC236}">
                  <a16:creationId xmlns:a16="http://schemas.microsoft.com/office/drawing/2014/main" id="{6280A663-2DDE-4415-9890-5C32E788D602}"/>
                </a:ext>
              </a:extLst>
            </p:cNvPr>
            <p:cNvGrpSpPr/>
            <p:nvPr/>
          </p:nvGrpSpPr>
          <p:grpSpPr>
            <a:xfrm>
              <a:off x="5175431" y="4510482"/>
              <a:ext cx="632005" cy="639205"/>
              <a:chOff x="1488498" y="4844834"/>
              <a:chExt cx="632005" cy="639205"/>
            </a:xfrm>
          </p:grpSpPr>
          <p:grpSp>
            <p:nvGrpSpPr>
              <p:cNvPr id="270" name="组合 269">
                <a:extLst>
                  <a:ext uri="{FF2B5EF4-FFF2-40B4-BE49-F238E27FC236}">
                    <a16:creationId xmlns:a16="http://schemas.microsoft.com/office/drawing/2014/main" id="{7636620D-49C7-4CD0-877E-A50DF7D3DCD3}"/>
                  </a:ext>
                </a:extLst>
              </p:cNvPr>
              <p:cNvGrpSpPr/>
              <p:nvPr/>
            </p:nvGrpSpPr>
            <p:grpSpPr>
              <a:xfrm>
                <a:off x="1488498" y="4844834"/>
                <a:ext cx="454572" cy="454968"/>
                <a:chOff x="703445" y="3874880"/>
                <a:chExt cx="970328" cy="971173"/>
              </a:xfrm>
            </p:grpSpPr>
            <p:sp>
              <p:nvSpPr>
                <p:cNvPr id="272" name="矩形 271">
                  <a:extLst>
                    <a:ext uri="{FF2B5EF4-FFF2-40B4-BE49-F238E27FC236}">
                      <a16:creationId xmlns:a16="http://schemas.microsoft.com/office/drawing/2014/main" id="{334219C0-C2CC-4C5E-84FD-85A7A30824CE}"/>
                    </a:ext>
                  </a:extLst>
                </p:cNvPr>
                <p:cNvSpPr/>
                <p:nvPr/>
              </p:nvSpPr>
              <p:spPr>
                <a:xfrm rot="5400000">
                  <a:off x="1545368" y="4067241"/>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1EAB5F5D-0F1D-4B1F-95F8-DBBE531DDAE0}"/>
                    </a:ext>
                  </a:extLst>
                </p:cNvPr>
                <p:cNvSpPr/>
                <p:nvPr/>
              </p:nvSpPr>
              <p:spPr>
                <a:xfrm rot="5400000">
                  <a:off x="1545368" y="4488502"/>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D3E72E04-1663-4FC1-BCBA-EC2AF41D8AC4}"/>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274">
                  <a:extLst>
                    <a:ext uri="{FF2B5EF4-FFF2-40B4-BE49-F238E27FC236}">
                      <a16:creationId xmlns:a16="http://schemas.microsoft.com/office/drawing/2014/main" id="{029E9FF4-8467-4C04-98BB-0D8E34640EB6}"/>
                    </a:ext>
                  </a:extLst>
                </p:cNvPr>
                <p:cNvSpPr/>
                <p:nvPr/>
              </p:nvSpPr>
              <p:spPr>
                <a:xfrm>
                  <a:off x="1057580" y="387717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a:extLst>
                    <a:ext uri="{FF2B5EF4-FFF2-40B4-BE49-F238E27FC236}">
                      <a16:creationId xmlns:a16="http://schemas.microsoft.com/office/drawing/2014/main" id="{8AEB5AA3-3596-4FC1-BE56-845904707874}"/>
                    </a:ext>
                  </a:extLst>
                </p:cNvPr>
                <p:cNvSpPr/>
                <p:nvPr/>
              </p:nvSpPr>
              <p:spPr>
                <a:xfrm>
                  <a:off x="1257910" y="387946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276">
                  <a:extLst>
                    <a:ext uri="{FF2B5EF4-FFF2-40B4-BE49-F238E27FC236}">
                      <a16:creationId xmlns:a16="http://schemas.microsoft.com/office/drawing/2014/main" id="{17303402-100B-4651-9FB5-1062AC5DE59E}"/>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7D52164B-4724-45F9-A6FE-A3A22F5E701A}"/>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278">
                  <a:extLst>
                    <a:ext uri="{FF2B5EF4-FFF2-40B4-BE49-F238E27FC236}">
                      <a16:creationId xmlns:a16="http://schemas.microsoft.com/office/drawing/2014/main" id="{FD783A92-4D16-4784-970C-EB78D9BCB97F}"/>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a:extLst>
                    <a:ext uri="{FF2B5EF4-FFF2-40B4-BE49-F238E27FC236}">
                      <a16:creationId xmlns:a16="http://schemas.microsoft.com/office/drawing/2014/main" id="{E8F1C1BD-CBEB-4FB6-918A-B314CA09FD7A}"/>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6EC5AD79-D010-47EA-A2F3-AED52C185DDA}"/>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281">
                  <a:extLst>
                    <a:ext uri="{FF2B5EF4-FFF2-40B4-BE49-F238E27FC236}">
                      <a16:creationId xmlns:a16="http://schemas.microsoft.com/office/drawing/2014/main" id="{3B4B2C31-0904-4DB0-B324-6E9B24DC64DA}"/>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a:extLst>
                    <a:ext uri="{FF2B5EF4-FFF2-40B4-BE49-F238E27FC236}">
                      <a16:creationId xmlns:a16="http://schemas.microsoft.com/office/drawing/2014/main" id="{B4D8FE1E-4453-4EE3-8EDD-9016E26A62DB}"/>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283">
                  <a:extLst>
                    <a:ext uri="{FF2B5EF4-FFF2-40B4-BE49-F238E27FC236}">
                      <a16:creationId xmlns:a16="http://schemas.microsoft.com/office/drawing/2014/main" id="{F3673387-ECC8-48AB-844B-17568888E641}"/>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1" name="文本框 270">
                <a:extLst>
                  <a:ext uri="{FF2B5EF4-FFF2-40B4-BE49-F238E27FC236}">
                    <a16:creationId xmlns:a16="http://schemas.microsoft.com/office/drawing/2014/main" id="{DB3A3CE7-3B8D-480F-9AB0-41F4E3285165}"/>
                  </a:ext>
                </a:extLst>
              </p:cNvPr>
              <p:cNvSpPr txBox="1"/>
              <p:nvPr/>
            </p:nvSpPr>
            <p:spPr>
              <a:xfrm>
                <a:off x="1492833" y="4960819"/>
                <a:ext cx="627670" cy="523220"/>
              </a:xfrm>
              <a:prstGeom prst="rect">
                <a:avLst/>
              </a:prstGeom>
              <a:noFill/>
            </p:spPr>
            <p:txBody>
              <a:bodyPr wrap="square" rtlCol="0">
                <a:spAutoFit/>
              </a:bodyPr>
              <a:lstStyle/>
              <a:p>
                <a:r>
                  <a:rPr lang="en-US" altLang="zh-CN" sz="1000" dirty="0">
                    <a:solidFill>
                      <a:schemeClr val="bg1"/>
                    </a:solidFill>
                    <a:latin typeface="Palatino Linotype" panose="02040502050505030304" pitchFamily="18" charset="0"/>
                  </a:rPr>
                  <a:t>AAA</a:t>
                </a:r>
                <a:endParaRPr lang="zh-CN" altLang="en-US" sz="1000" dirty="0">
                  <a:solidFill>
                    <a:schemeClr val="bg1"/>
                  </a:solidFill>
                  <a:latin typeface="Palatino Linotype" panose="02040502050505030304" pitchFamily="18" charset="0"/>
                </a:endParaRPr>
              </a:p>
              <a:p>
                <a:endParaRPr lang="zh-CN" altLang="en-US" dirty="0"/>
              </a:p>
            </p:txBody>
          </p:sp>
        </p:grpSp>
        <p:sp>
          <p:nvSpPr>
            <p:cNvPr id="269" name="椭圆 268">
              <a:extLst>
                <a:ext uri="{FF2B5EF4-FFF2-40B4-BE49-F238E27FC236}">
                  <a16:creationId xmlns:a16="http://schemas.microsoft.com/office/drawing/2014/main" id="{D8EE49CC-42D5-41EC-B47D-9AF12B6B1C38}"/>
                </a:ext>
              </a:extLst>
            </p:cNvPr>
            <p:cNvSpPr/>
            <p:nvPr/>
          </p:nvSpPr>
          <p:spPr>
            <a:xfrm>
              <a:off x="5263303" y="4594915"/>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5" name="矩形 284">
            <a:extLst>
              <a:ext uri="{FF2B5EF4-FFF2-40B4-BE49-F238E27FC236}">
                <a16:creationId xmlns:a16="http://schemas.microsoft.com/office/drawing/2014/main" id="{8D128BD1-B3B1-4710-936E-9043A3C0DAEE}"/>
              </a:ext>
            </a:extLst>
          </p:cNvPr>
          <p:cNvSpPr/>
          <p:nvPr/>
        </p:nvSpPr>
        <p:spPr>
          <a:xfrm>
            <a:off x="8122944" y="5154074"/>
            <a:ext cx="598740" cy="59874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86" name="组合 285">
            <a:extLst>
              <a:ext uri="{FF2B5EF4-FFF2-40B4-BE49-F238E27FC236}">
                <a16:creationId xmlns:a16="http://schemas.microsoft.com/office/drawing/2014/main" id="{60962157-D92C-4749-A64A-A642F06809B0}"/>
              </a:ext>
            </a:extLst>
          </p:cNvPr>
          <p:cNvGrpSpPr/>
          <p:nvPr/>
        </p:nvGrpSpPr>
        <p:grpSpPr>
          <a:xfrm>
            <a:off x="8185582" y="5245374"/>
            <a:ext cx="632005" cy="639205"/>
            <a:chOff x="5175431" y="4510482"/>
            <a:chExt cx="632005" cy="639205"/>
          </a:xfrm>
        </p:grpSpPr>
        <p:grpSp>
          <p:nvGrpSpPr>
            <p:cNvPr id="287" name="组合 286">
              <a:extLst>
                <a:ext uri="{FF2B5EF4-FFF2-40B4-BE49-F238E27FC236}">
                  <a16:creationId xmlns:a16="http://schemas.microsoft.com/office/drawing/2014/main" id="{57F82535-C5F7-4F12-B6B5-A3D3457535EA}"/>
                </a:ext>
              </a:extLst>
            </p:cNvPr>
            <p:cNvGrpSpPr/>
            <p:nvPr/>
          </p:nvGrpSpPr>
          <p:grpSpPr>
            <a:xfrm>
              <a:off x="5175431" y="4510482"/>
              <a:ext cx="632005" cy="639205"/>
              <a:chOff x="1488498" y="4844834"/>
              <a:chExt cx="632005" cy="639205"/>
            </a:xfrm>
          </p:grpSpPr>
          <p:grpSp>
            <p:nvGrpSpPr>
              <p:cNvPr id="289" name="组合 288">
                <a:extLst>
                  <a:ext uri="{FF2B5EF4-FFF2-40B4-BE49-F238E27FC236}">
                    <a16:creationId xmlns:a16="http://schemas.microsoft.com/office/drawing/2014/main" id="{01857FD1-014A-432C-A470-DA0193566869}"/>
                  </a:ext>
                </a:extLst>
              </p:cNvPr>
              <p:cNvGrpSpPr/>
              <p:nvPr/>
            </p:nvGrpSpPr>
            <p:grpSpPr>
              <a:xfrm>
                <a:off x="1488498" y="4844834"/>
                <a:ext cx="454572" cy="454968"/>
                <a:chOff x="703445" y="3874880"/>
                <a:chExt cx="970328" cy="971173"/>
              </a:xfrm>
            </p:grpSpPr>
            <p:sp>
              <p:nvSpPr>
                <p:cNvPr id="291" name="矩形 290">
                  <a:extLst>
                    <a:ext uri="{FF2B5EF4-FFF2-40B4-BE49-F238E27FC236}">
                      <a16:creationId xmlns:a16="http://schemas.microsoft.com/office/drawing/2014/main" id="{9280E433-B5B5-4B31-8A0F-9429BAEC7906}"/>
                    </a:ext>
                  </a:extLst>
                </p:cNvPr>
                <p:cNvSpPr/>
                <p:nvPr/>
              </p:nvSpPr>
              <p:spPr>
                <a:xfrm rot="5400000">
                  <a:off x="1545368" y="4067241"/>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291">
                  <a:extLst>
                    <a:ext uri="{FF2B5EF4-FFF2-40B4-BE49-F238E27FC236}">
                      <a16:creationId xmlns:a16="http://schemas.microsoft.com/office/drawing/2014/main" id="{D99AA943-2187-4A16-8128-3552BABF6826}"/>
                    </a:ext>
                  </a:extLst>
                </p:cNvPr>
                <p:cNvSpPr/>
                <p:nvPr/>
              </p:nvSpPr>
              <p:spPr>
                <a:xfrm rot="5400000">
                  <a:off x="1545368" y="4488502"/>
                  <a:ext cx="82549"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292">
                  <a:extLst>
                    <a:ext uri="{FF2B5EF4-FFF2-40B4-BE49-F238E27FC236}">
                      <a16:creationId xmlns:a16="http://schemas.microsoft.com/office/drawing/2014/main" id="{28E81A56-8889-47A1-AC18-BDDF7BF79BFB}"/>
                    </a:ext>
                  </a:extLst>
                </p:cNvPr>
                <p:cNvSpPr/>
                <p:nvPr/>
              </p:nvSpPr>
              <p:spPr>
                <a:xfrm>
                  <a:off x="857250" y="387488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293">
                  <a:extLst>
                    <a:ext uri="{FF2B5EF4-FFF2-40B4-BE49-F238E27FC236}">
                      <a16:creationId xmlns:a16="http://schemas.microsoft.com/office/drawing/2014/main" id="{A0A98B51-AFB0-4AA8-A3BC-5D3588E9CC87}"/>
                    </a:ext>
                  </a:extLst>
                </p:cNvPr>
                <p:cNvSpPr/>
                <p:nvPr/>
              </p:nvSpPr>
              <p:spPr>
                <a:xfrm>
                  <a:off x="1057580" y="387717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294">
                  <a:extLst>
                    <a:ext uri="{FF2B5EF4-FFF2-40B4-BE49-F238E27FC236}">
                      <a16:creationId xmlns:a16="http://schemas.microsoft.com/office/drawing/2014/main" id="{3D7CA8A0-90AB-4000-A702-A7277A43B328}"/>
                    </a:ext>
                  </a:extLst>
                </p:cNvPr>
                <p:cNvSpPr/>
                <p:nvPr/>
              </p:nvSpPr>
              <p:spPr>
                <a:xfrm>
                  <a:off x="1257910" y="387946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295">
                  <a:extLst>
                    <a:ext uri="{FF2B5EF4-FFF2-40B4-BE49-F238E27FC236}">
                      <a16:creationId xmlns:a16="http://schemas.microsoft.com/office/drawing/2014/main" id="{F9126B98-D403-4031-B3E4-F29AD039109F}"/>
                    </a:ext>
                  </a:extLst>
                </p:cNvPr>
                <p:cNvSpPr/>
                <p:nvPr/>
              </p:nvSpPr>
              <p:spPr>
                <a:xfrm>
                  <a:off x="1458240" y="3881758"/>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296">
                  <a:extLst>
                    <a:ext uri="{FF2B5EF4-FFF2-40B4-BE49-F238E27FC236}">
                      <a16:creationId xmlns:a16="http://schemas.microsoft.com/office/drawing/2014/main" id="{46D33687-13F8-46FC-9631-00F88CCA0113}"/>
                    </a:ext>
                  </a:extLst>
                </p:cNvPr>
                <p:cNvSpPr/>
                <p:nvPr/>
              </p:nvSpPr>
              <p:spPr>
                <a:xfrm>
                  <a:off x="857250" y="4664917"/>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297">
                  <a:extLst>
                    <a:ext uri="{FF2B5EF4-FFF2-40B4-BE49-F238E27FC236}">
                      <a16:creationId xmlns:a16="http://schemas.microsoft.com/office/drawing/2014/main" id="{93E0723E-D66C-4D8F-8E06-9FCBE8BB507E}"/>
                    </a:ext>
                  </a:extLst>
                </p:cNvPr>
                <p:cNvSpPr/>
                <p:nvPr/>
              </p:nvSpPr>
              <p:spPr>
                <a:xfrm>
                  <a:off x="1057580" y="4667210"/>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298">
                  <a:extLst>
                    <a:ext uri="{FF2B5EF4-FFF2-40B4-BE49-F238E27FC236}">
                      <a16:creationId xmlns:a16="http://schemas.microsoft.com/office/drawing/2014/main" id="{456B6A16-3A37-423A-BBA9-17B64FB25AA9}"/>
                    </a:ext>
                  </a:extLst>
                </p:cNvPr>
                <p:cNvSpPr/>
                <p:nvPr/>
              </p:nvSpPr>
              <p:spPr>
                <a:xfrm>
                  <a:off x="1257910" y="4669503"/>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299">
                  <a:extLst>
                    <a:ext uri="{FF2B5EF4-FFF2-40B4-BE49-F238E27FC236}">
                      <a16:creationId xmlns:a16="http://schemas.microsoft.com/office/drawing/2014/main" id="{A2885713-203E-4A30-83B9-4CA64457FAF0}"/>
                    </a:ext>
                  </a:extLst>
                </p:cNvPr>
                <p:cNvSpPr/>
                <p:nvPr/>
              </p:nvSpPr>
              <p:spPr>
                <a:xfrm>
                  <a:off x="1458240" y="4671795"/>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300">
                  <a:extLst>
                    <a:ext uri="{FF2B5EF4-FFF2-40B4-BE49-F238E27FC236}">
                      <a16:creationId xmlns:a16="http://schemas.microsoft.com/office/drawing/2014/main" id="{7BDCE68D-D6CB-4414-817E-037334989076}"/>
                    </a:ext>
                  </a:extLst>
                </p:cNvPr>
                <p:cNvSpPr/>
                <p:nvPr/>
              </p:nvSpPr>
              <p:spPr>
                <a:xfrm rot="5400000">
                  <a:off x="154536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301">
                  <a:extLst>
                    <a:ext uri="{FF2B5EF4-FFF2-40B4-BE49-F238E27FC236}">
                      <a16:creationId xmlns:a16="http://schemas.microsoft.com/office/drawing/2014/main" id="{AFEC5824-F794-4661-AFC7-5A20B8353254}"/>
                    </a:ext>
                  </a:extLst>
                </p:cNvPr>
                <p:cNvSpPr/>
                <p:nvPr/>
              </p:nvSpPr>
              <p:spPr>
                <a:xfrm rot="5400000">
                  <a:off x="749299" y="4276776"/>
                  <a:ext cx="82550" cy="174258"/>
                </a:xfrm>
                <a:prstGeom prst="rect">
                  <a:avLst/>
                </a:prstGeom>
                <a:solidFill>
                  <a:srgbClr val="F1F2D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302">
                  <a:extLst>
                    <a:ext uri="{FF2B5EF4-FFF2-40B4-BE49-F238E27FC236}">
                      <a16:creationId xmlns:a16="http://schemas.microsoft.com/office/drawing/2014/main" id="{EF644B12-9BE1-46D6-931C-826E9D5F3D3D}"/>
                    </a:ext>
                  </a:extLst>
                </p:cNvPr>
                <p:cNvSpPr/>
                <p:nvPr/>
              </p:nvSpPr>
              <p:spPr>
                <a:xfrm>
                  <a:off x="790575" y="3947394"/>
                  <a:ext cx="819150" cy="819150"/>
                </a:xfrm>
                <a:prstGeom prst="rect">
                  <a:avLst/>
                </a:prstGeom>
                <a:solidFill>
                  <a:srgbClr val="8B898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0" name="文本框 289">
                <a:extLst>
                  <a:ext uri="{FF2B5EF4-FFF2-40B4-BE49-F238E27FC236}">
                    <a16:creationId xmlns:a16="http://schemas.microsoft.com/office/drawing/2014/main" id="{44EA27D3-3ADA-49EE-AFEB-73E28305EB86}"/>
                  </a:ext>
                </a:extLst>
              </p:cNvPr>
              <p:cNvSpPr txBox="1"/>
              <p:nvPr/>
            </p:nvSpPr>
            <p:spPr>
              <a:xfrm>
                <a:off x="1492833" y="4960819"/>
                <a:ext cx="627670" cy="523220"/>
              </a:xfrm>
              <a:prstGeom prst="rect">
                <a:avLst/>
              </a:prstGeom>
              <a:noFill/>
            </p:spPr>
            <p:txBody>
              <a:bodyPr wrap="square" rtlCol="0">
                <a:spAutoFit/>
              </a:bodyPr>
              <a:lstStyle/>
              <a:p>
                <a:r>
                  <a:rPr lang="en-US" altLang="zh-CN" sz="1000" dirty="0">
                    <a:solidFill>
                      <a:schemeClr val="bg1"/>
                    </a:solidFill>
                    <a:latin typeface="Palatino Linotype" panose="02040502050505030304" pitchFamily="18" charset="0"/>
                  </a:rPr>
                  <a:t>AAA</a:t>
                </a:r>
                <a:endParaRPr lang="zh-CN" altLang="en-US" sz="1000" dirty="0">
                  <a:solidFill>
                    <a:schemeClr val="bg1"/>
                  </a:solidFill>
                  <a:latin typeface="Palatino Linotype" panose="02040502050505030304" pitchFamily="18" charset="0"/>
                </a:endParaRPr>
              </a:p>
              <a:p>
                <a:endParaRPr lang="zh-CN" altLang="en-US" dirty="0"/>
              </a:p>
            </p:txBody>
          </p:sp>
        </p:grpSp>
        <p:sp>
          <p:nvSpPr>
            <p:cNvPr id="288" name="椭圆 287">
              <a:extLst>
                <a:ext uri="{FF2B5EF4-FFF2-40B4-BE49-F238E27FC236}">
                  <a16:creationId xmlns:a16="http://schemas.microsoft.com/office/drawing/2014/main" id="{545C27B4-BE7D-40DB-8AF9-DA5322734A16}"/>
                </a:ext>
              </a:extLst>
            </p:cNvPr>
            <p:cNvSpPr/>
            <p:nvPr/>
          </p:nvSpPr>
          <p:spPr>
            <a:xfrm>
              <a:off x="5263303" y="4594915"/>
              <a:ext cx="45720" cy="4572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1A3FF22A-8CA8-4D52-A856-3B8FB59ED6AB}"/>
              </a:ext>
            </a:extLst>
          </p:cNvPr>
          <p:cNvSpPr/>
          <p:nvPr/>
        </p:nvSpPr>
        <p:spPr>
          <a:xfrm>
            <a:off x="9009825" y="2438537"/>
            <a:ext cx="3185487" cy="369332"/>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捕获图像的感知度和可解释性</a:t>
            </a:r>
            <a:endParaRPr lang="zh-CN" altLang="en-US" dirty="0"/>
          </a:p>
        </p:txBody>
      </p:sp>
      <p:sp>
        <p:nvSpPr>
          <p:cNvPr id="7" name="矩形 6">
            <a:extLst>
              <a:ext uri="{FF2B5EF4-FFF2-40B4-BE49-F238E27FC236}">
                <a16:creationId xmlns:a16="http://schemas.microsoft.com/office/drawing/2014/main" id="{B895DC55-DC6E-4A49-8FDF-D378949B456C}"/>
              </a:ext>
            </a:extLst>
          </p:cNvPr>
          <p:cNvSpPr/>
          <p:nvPr/>
        </p:nvSpPr>
        <p:spPr>
          <a:xfrm>
            <a:off x="9081247" y="3755416"/>
            <a:ext cx="3185487" cy="646331"/>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图像数据亮度和细节可见度低</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zh-CN" dirty="0">
                <a:latin typeface="Times New Roman" panose="02020603050405020304" pitchFamily="18" charset="0"/>
                <a:ea typeface="楷体" panose="02010609060101010101" pitchFamily="49" charset="-122"/>
                <a:cs typeface="Times New Roman" panose="02020603050405020304" pitchFamily="18" charset="0"/>
              </a:rPr>
              <a:t>、噪声等级高</a:t>
            </a:r>
            <a:endParaRPr lang="zh-CN" altLang="en-US" dirty="0"/>
          </a:p>
        </p:txBody>
      </p:sp>
    </p:spTree>
    <p:extLst>
      <p:ext uri="{BB962C8B-B14F-4D97-AF65-F5344CB8AC3E}">
        <p14:creationId xmlns:p14="http://schemas.microsoft.com/office/powerpoint/2010/main" val="232384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05BDECA-1F7A-4142-BD4A-7301EF62D0FA}"/>
              </a:ext>
            </a:extLst>
          </p:cNvPr>
          <p:cNvSpPr/>
          <p:nvPr/>
        </p:nvSpPr>
        <p:spPr>
          <a:xfrm>
            <a:off x="2705100" y="313214"/>
            <a:ext cx="6781800" cy="28598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latin typeface="楷体" panose="02010609060101010101" pitchFamily="49" charset="-122"/>
              <a:ea typeface="楷体" panose="02010609060101010101" pitchFamily="49" charset="-122"/>
            </a:endParaRPr>
          </a:p>
          <a:p>
            <a:pPr algn="ctr"/>
            <a:r>
              <a:rPr lang="zh-CN" altLang="en-US" sz="1400" b="1" dirty="0">
                <a:latin typeface="楷体" panose="02010609060101010101" pitchFamily="49" charset="-122"/>
                <a:ea typeface="楷体" panose="02010609060101010101" pitchFamily="49" charset="-122"/>
              </a:rPr>
              <a:t>研究内容一：低照度低分辨率数字相机处理流水线下样本不全面不均衡数据鸿沟挑战</a:t>
            </a:r>
          </a:p>
          <a:p>
            <a:pPr algn="ctr"/>
            <a:endParaRPr lang="zh-CN" altLang="en-US" sz="1400" b="1"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4D489C82-CE35-4EDF-84D0-1180E8BC9012}"/>
              </a:ext>
            </a:extLst>
          </p:cNvPr>
          <p:cNvSpPr/>
          <p:nvPr/>
        </p:nvSpPr>
        <p:spPr>
          <a:xfrm>
            <a:off x="4716602" y="709185"/>
            <a:ext cx="2785890" cy="28598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① </a:t>
            </a:r>
            <a:r>
              <a:rPr lang="zh-CN" altLang="en-US" sz="1200" b="1" dirty="0">
                <a:solidFill>
                  <a:schemeClr val="tx1"/>
                </a:solidFill>
                <a:latin typeface="楷体" panose="02010609060101010101" pitchFamily="49" charset="-122"/>
                <a:ea typeface="楷体" panose="02010609060101010101" pitchFamily="49" charset="-122"/>
              </a:rPr>
              <a:t>低照度图像感知质量提升方法研究</a:t>
            </a:r>
            <a:endParaRPr lang="zh-CN" altLang="en-US" sz="1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DA7BF56E-38D3-41C2-A543-FE4F6323D265}"/>
              </a:ext>
            </a:extLst>
          </p:cNvPr>
          <p:cNvSpPr/>
          <p:nvPr/>
        </p:nvSpPr>
        <p:spPr>
          <a:xfrm>
            <a:off x="3690935" y="1542173"/>
            <a:ext cx="4760587" cy="4506201"/>
          </a:xfrm>
          <a:prstGeom prst="rect">
            <a:avLst/>
          </a:prstGeom>
          <a:noFill/>
          <a:ln w="158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055570F5-9826-4724-9835-ACE51BE4F968}"/>
              </a:ext>
            </a:extLst>
          </p:cNvPr>
          <p:cNvSpPr/>
          <p:nvPr/>
        </p:nvSpPr>
        <p:spPr>
          <a:xfrm>
            <a:off x="4419509" y="6267259"/>
            <a:ext cx="3127732" cy="28598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楷体" panose="02010609060101010101" pitchFamily="49" charset="-122"/>
                <a:ea typeface="楷体" panose="02010609060101010101" pitchFamily="49" charset="-122"/>
              </a:rPr>
              <a:t>低</a:t>
            </a: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照度图像感知质量提升方法性能验证</a:t>
            </a:r>
          </a:p>
        </p:txBody>
      </p:sp>
      <p:sp>
        <p:nvSpPr>
          <p:cNvPr id="8" name="矩形 7">
            <a:extLst>
              <a:ext uri="{FF2B5EF4-FFF2-40B4-BE49-F238E27FC236}">
                <a16:creationId xmlns:a16="http://schemas.microsoft.com/office/drawing/2014/main" id="{99C2D672-43A1-4F0F-AF72-FF3551CCAF3A}"/>
              </a:ext>
            </a:extLst>
          </p:cNvPr>
          <p:cNvSpPr/>
          <p:nvPr/>
        </p:nvSpPr>
        <p:spPr>
          <a:xfrm>
            <a:off x="5517955" y="1028982"/>
            <a:ext cx="930840" cy="28598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图像数据</a:t>
            </a:r>
          </a:p>
        </p:txBody>
      </p:sp>
      <p:grpSp>
        <p:nvGrpSpPr>
          <p:cNvPr id="9" name="组合 8">
            <a:extLst>
              <a:ext uri="{FF2B5EF4-FFF2-40B4-BE49-F238E27FC236}">
                <a16:creationId xmlns:a16="http://schemas.microsoft.com/office/drawing/2014/main" id="{5B4D28CD-092A-442D-B0C2-1DB2A493C6F9}"/>
              </a:ext>
            </a:extLst>
          </p:cNvPr>
          <p:cNvGrpSpPr/>
          <p:nvPr/>
        </p:nvGrpSpPr>
        <p:grpSpPr>
          <a:xfrm>
            <a:off x="3799504" y="1618332"/>
            <a:ext cx="4531693" cy="4344293"/>
            <a:chOff x="4168043" y="1643667"/>
            <a:chExt cx="1552742" cy="4344293"/>
          </a:xfrm>
        </p:grpSpPr>
        <p:sp>
          <p:nvSpPr>
            <p:cNvPr id="10" name="矩形 9">
              <a:extLst>
                <a:ext uri="{FF2B5EF4-FFF2-40B4-BE49-F238E27FC236}">
                  <a16:creationId xmlns:a16="http://schemas.microsoft.com/office/drawing/2014/main" id="{8C9CE4A3-0F6D-4407-A58E-D7FFE7A2D91F}"/>
                </a:ext>
              </a:extLst>
            </p:cNvPr>
            <p:cNvSpPr/>
            <p:nvPr/>
          </p:nvSpPr>
          <p:spPr>
            <a:xfrm>
              <a:off x="4168043" y="1923477"/>
              <a:ext cx="1552742" cy="1024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1" name="矩形 10">
              <a:extLst>
                <a:ext uri="{FF2B5EF4-FFF2-40B4-BE49-F238E27FC236}">
                  <a16:creationId xmlns:a16="http://schemas.microsoft.com/office/drawing/2014/main" id="{B36465EE-09EF-42C2-BEFA-E04B4358EB27}"/>
                </a:ext>
              </a:extLst>
            </p:cNvPr>
            <p:cNvSpPr/>
            <p:nvPr/>
          </p:nvSpPr>
          <p:spPr>
            <a:xfrm>
              <a:off x="4168044" y="1643667"/>
              <a:ext cx="1552741" cy="285980"/>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Retinex</a:t>
              </a: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理论图像增强物理模型研究</a:t>
              </a:r>
            </a:p>
          </p:txBody>
        </p:sp>
        <p:sp>
          <p:nvSpPr>
            <p:cNvPr id="84" name="矩形 83">
              <a:extLst>
                <a:ext uri="{FF2B5EF4-FFF2-40B4-BE49-F238E27FC236}">
                  <a16:creationId xmlns:a16="http://schemas.microsoft.com/office/drawing/2014/main" id="{652EAC07-C311-4F21-9ABB-F73B53710ED6}"/>
                </a:ext>
              </a:extLst>
            </p:cNvPr>
            <p:cNvSpPr/>
            <p:nvPr/>
          </p:nvSpPr>
          <p:spPr>
            <a:xfrm>
              <a:off x="4168043" y="5019015"/>
              <a:ext cx="1552742" cy="968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p>
          </p:txBody>
        </p:sp>
      </p:grpSp>
      <p:sp>
        <p:nvSpPr>
          <p:cNvPr id="13" name="矩形 12">
            <a:extLst>
              <a:ext uri="{FF2B5EF4-FFF2-40B4-BE49-F238E27FC236}">
                <a16:creationId xmlns:a16="http://schemas.microsoft.com/office/drawing/2014/main" id="{A757F0F6-FAEC-41AE-989C-488FB5175448}"/>
              </a:ext>
            </a:extLst>
          </p:cNvPr>
          <p:cNvSpPr/>
          <p:nvPr/>
        </p:nvSpPr>
        <p:spPr>
          <a:xfrm>
            <a:off x="3799504" y="3434221"/>
            <a:ext cx="4531695" cy="108932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4C38DA00-5500-447F-B2B9-B4521995AB19}"/>
              </a:ext>
            </a:extLst>
          </p:cNvPr>
          <p:cNvSpPr/>
          <p:nvPr/>
        </p:nvSpPr>
        <p:spPr>
          <a:xfrm>
            <a:off x="3799508" y="3142821"/>
            <a:ext cx="4531692" cy="292366"/>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基于深度学习的低照度图像感知质量提升方法研究</a:t>
            </a:r>
          </a:p>
        </p:txBody>
      </p:sp>
      <p:sp>
        <p:nvSpPr>
          <p:cNvPr id="16" name="平行四边形 15">
            <a:extLst>
              <a:ext uri="{FF2B5EF4-FFF2-40B4-BE49-F238E27FC236}">
                <a16:creationId xmlns:a16="http://schemas.microsoft.com/office/drawing/2014/main" id="{727CB25C-6592-412C-B7F4-CB232BDBCD87}"/>
              </a:ext>
            </a:extLst>
          </p:cNvPr>
          <p:cNvSpPr/>
          <p:nvPr/>
        </p:nvSpPr>
        <p:spPr>
          <a:xfrm>
            <a:off x="10152120" y="4952042"/>
            <a:ext cx="1878160" cy="79774"/>
          </a:xfrm>
          <a:prstGeom prst="parallelogram">
            <a:avLst>
              <a:gd name="adj" fmla="val 143745"/>
            </a:avLst>
          </a:prstGeom>
          <a:gradFill>
            <a:gsLst>
              <a:gs pos="100000">
                <a:schemeClr val="accent2">
                  <a:lumMod val="20000"/>
                  <a:lumOff val="80000"/>
                </a:schemeClr>
              </a:gs>
              <a:gs pos="1770">
                <a:schemeClr val="accent2">
                  <a:lumMod val="20000"/>
                  <a:lumOff val="80000"/>
                </a:schemeClr>
              </a:gs>
              <a:gs pos="52000">
                <a:schemeClr val="accent2">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8ACE24F9-097E-4BF7-9D6B-7DEC9E4F6F3C}"/>
              </a:ext>
            </a:extLst>
          </p:cNvPr>
          <p:cNvSpPr/>
          <p:nvPr/>
        </p:nvSpPr>
        <p:spPr>
          <a:xfrm rot="5400000">
            <a:off x="5928508" y="1314301"/>
            <a:ext cx="160100" cy="24423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D5B4FFD1-A962-4899-A83D-BF44CE9D98B5}"/>
              </a:ext>
            </a:extLst>
          </p:cNvPr>
          <p:cNvSpPr/>
          <p:nvPr/>
        </p:nvSpPr>
        <p:spPr>
          <a:xfrm rot="5400000">
            <a:off x="5928508" y="6040925"/>
            <a:ext cx="160100" cy="24423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0420CCCF-B909-42F7-9DC5-A93208246269}"/>
              </a:ext>
            </a:extLst>
          </p:cNvPr>
          <p:cNvSpPr/>
          <p:nvPr/>
        </p:nvSpPr>
        <p:spPr>
          <a:xfrm>
            <a:off x="9017738" y="5161239"/>
            <a:ext cx="774571" cy="276999"/>
          </a:xfrm>
          <a:prstGeom prst="rect">
            <a:avLst/>
          </a:prstGeom>
        </p:spPr>
        <p:txBody>
          <a:bodyPr wrap="none">
            <a:spAutoFit/>
          </a:bodyPr>
          <a:lstStyle/>
          <a:p>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空洞</a:t>
            </a:r>
            <a:r>
              <a:rPr lang="zh-CN" altLang="en-US" sz="12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卷积</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8" name="矩形 137">
            <a:extLst>
              <a:ext uri="{FF2B5EF4-FFF2-40B4-BE49-F238E27FC236}">
                <a16:creationId xmlns:a16="http://schemas.microsoft.com/office/drawing/2014/main" id="{B9B6D2D0-6A7B-42BE-B9E8-1F36C7268E0A}"/>
              </a:ext>
            </a:extLst>
          </p:cNvPr>
          <p:cNvSpPr/>
          <p:nvPr/>
        </p:nvSpPr>
        <p:spPr>
          <a:xfrm>
            <a:off x="10872911" y="5161239"/>
            <a:ext cx="910827" cy="261610"/>
          </a:xfrm>
          <a:prstGeom prst="rect">
            <a:avLst/>
          </a:prstGeom>
        </p:spPr>
        <p:txBody>
          <a:bodyPr wrap="none">
            <a:spAutoFit/>
          </a:bodyPr>
          <a:lstStyle/>
          <a:p>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注意力机制</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39" name="直接连接符 138">
            <a:extLst>
              <a:ext uri="{FF2B5EF4-FFF2-40B4-BE49-F238E27FC236}">
                <a16:creationId xmlns:a16="http://schemas.microsoft.com/office/drawing/2014/main" id="{4B708B19-3595-4FA8-BD6C-296F24BC81FD}"/>
              </a:ext>
            </a:extLst>
          </p:cNvPr>
          <p:cNvCxnSpPr>
            <a:cxnSpLocks/>
          </p:cNvCxnSpPr>
          <p:nvPr/>
        </p:nvCxnSpPr>
        <p:spPr>
          <a:xfrm>
            <a:off x="10686007" y="3589723"/>
            <a:ext cx="0" cy="9719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677877FA-966F-4904-8503-BE128BE4BA01}"/>
              </a:ext>
            </a:extLst>
          </p:cNvPr>
          <p:cNvCxnSpPr>
            <a:cxnSpLocks/>
          </p:cNvCxnSpPr>
          <p:nvPr/>
        </p:nvCxnSpPr>
        <p:spPr>
          <a:xfrm flipH="1">
            <a:off x="4732587" y="5475173"/>
            <a:ext cx="245762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1" name="箭头: 右 140">
            <a:extLst>
              <a:ext uri="{FF2B5EF4-FFF2-40B4-BE49-F238E27FC236}">
                <a16:creationId xmlns:a16="http://schemas.microsoft.com/office/drawing/2014/main" id="{71725C60-5AE2-4075-A5C3-BDFBB56D391F}"/>
              </a:ext>
            </a:extLst>
          </p:cNvPr>
          <p:cNvSpPr/>
          <p:nvPr/>
        </p:nvSpPr>
        <p:spPr>
          <a:xfrm rot="5400000">
            <a:off x="9504449" y="5384801"/>
            <a:ext cx="160100" cy="24423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箭头: 右 141">
            <a:extLst>
              <a:ext uri="{FF2B5EF4-FFF2-40B4-BE49-F238E27FC236}">
                <a16:creationId xmlns:a16="http://schemas.microsoft.com/office/drawing/2014/main" id="{1550B150-F52F-4C95-9ACF-8EE55C5654F8}"/>
              </a:ext>
            </a:extLst>
          </p:cNvPr>
          <p:cNvSpPr/>
          <p:nvPr/>
        </p:nvSpPr>
        <p:spPr>
          <a:xfrm rot="5400000">
            <a:off x="5906944" y="4499324"/>
            <a:ext cx="160100" cy="24423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a:extLst>
              <a:ext uri="{FF2B5EF4-FFF2-40B4-BE49-F238E27FC236}">
                <a16:creationId xmlns:a16="http://schemas.microsoft.com/office/drawing/2014/main" id="{B8D4DB9B-5BED-4839-8F34-B4235DD97707}"/>
              </a:ext>
            </a:extLst>
          </p:cNvPr>
          <p:cNvCxnSpPr>
            <a:cxnSpLocks/>
          </p:cNvCxnSpPr>
          <p:nvPr/>
        </p:nvCxnSpPr>
        <p:spPr>
          <a:xfrm>
            <a:off x="6599115" y="1992128"/>
            <a:ext cx="0" cy="8367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矩形 151">
            <a:extLst>
              <a:ext uri="{FF2B5EF4-FFF2-40B4-BE49-F238E27FC236}">
                <a16:creationId xmlns:a16="http://schemas.microsoft.com/office/drawing/2014/main" id="{BB03DC70-160A-4293-86A4-2BDCFF3CAD9B}"/>
              </a:ext>
            </a:extLst>
          </p:cNvPr>
          <p:cNvSpPr/>
          <p:nvPr/>
        </p:nvSpPr>
        <p:spPr>
          <a:xfrm>
            <a:off x="343991" y="837992"/>
            <a:ext cx="2400014" cy="3970318"/>
          </a:xfrm>
          <a:prstGeom prst="rect">
            <a:avLst/>
          </a:prstGeom>
        </p:spPr>
        <p:txBody>
          <a:bodyPr wrap="square">
            <a:spAutoFit/>
          </a:bodyPr>
          <a:lstStyle/>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Retinex</a:t>
            </a: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理论图像增强物理模型</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基于无监督学习的</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图像解耦，得到光照图和反射图</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反射图一致性约束；</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光照图平滑性约束</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不同层次的特征提取和融合</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结构损失、内容损失和区域损失</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r>
              <a:rPr lang="zh-CN" altLang="en-US" dirty="0"/>
              <a:t>基于跨网络层信息交互</a:t>
            </a: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Char char="•"/>
            </a:pPr>
            <a:endParaRPr lang="en-US" altLang="zh-CN"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4" name="矩形 153">
            <a:extLst>
              <a:ext uri="{FF2B5EF4-FFF2-40B4-BE49-F238E27FC236}">
                <a16:creationId xmlns:a16="http://schemas.microsoft.com/office/drawing/2014/main" id="{06FA0A5F-E0E9-41B6-A866-F1E964ED61A4}"/>
              </a:ext>
            </a:extLst>
          </p:cNvPr>
          <p:cNvSpPr/>
          <p:nvPr/>
        </p:nvSpPr>
        <p:spPr>
          <a:xfrm>
            <a:off x="373110" y="4561692"/>
            <a:ext cx="2547635" cy="1024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7280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Retinex</a:t>
            </a: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理论图像增强物理模型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indent="17280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基于无监督学习的</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indent="17280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级联注意力机制</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indent="17280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多尺度门控神经网络的</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56" name="图片 155">
            <a:extLst>
              <a:ext uri="{FF2B5EF4-FFF2-40B4-BE49-F238E27FC236}">
                <a16:creationId xmlns:a16="http://schemas.microsoft.com/office/drawing/2014/main" id="{818BA51D-DEC4-4405-B46D-32EEE96BF798}"/>
              </a:ext>
            </a:extLst>
          </p:cNvPr>
          <p:cNvPicPr>
            <a:picLocks noChangeAspect="1"/>
          </p:cNvPicPr>
          <p:nvPr/>
        </p:nvPicPr>
        <p:blipFill>
          <a:blip r:embed="rId3"/>
          <a:stretch>
            <a:fillRect/>
          </a:stretch>
        </p:blipFill>
        <p:spPr>
          <a:xfrm>
            <a:off x="2443334" y="6713626"/>
            <a:ext cx="7019048" cy="609524"/>
          </a:xfrm>
          <a:prstGeom prst="rect">
            <a:avLst/>
          </a:prstGeom>
        </p:spPr>
      </p:pic>
      <p:sp>
        <p:nvSpPr>
          <p:cNvPr id="2" name="文本框 1">
            <a:extLst>
              <a:ext uri="{FF2B5EF4-FFF2-40B4-BE49-F238E27FC236}">
                <a16:creationId xmlns:a16="http://schemas.microsoft.com/office/drawing/2014/main" id="{53B29398-3ADF-441D-A46C-A780B42C19F5}"/>
              </a:ext>
            </a:extLst>
          </p:cNvPr>
          <p:cNvSpPr txBox="1"/>
          <p:nvPr/>
        </p:nvSpPr>
        <p:spPr>
          <a:xfrm flipH="1">
            <a:off x="3814298" y="3448853"/>
            <a:ext cx="3821349" cy="107587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基于零次学习的自适应图像调整曲线估计</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基于显著性驱动的局部图像增强模型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融合语义信息和先验知识的局部图像增强模型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基于空洞卷积和噪声估计的图像去噪模型</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33B4299E-8F61-4E0E-A4FF-D8A3595B437F}"/>
              </a:ext>
            </a:extLst>
          </p:cNvPr>
          <p:cNvSpPr txBox="1"/>
          <p:nvPr/>
        </p:nvSpPr>
        <p:spPr>
          <a:xfrm flipH="1">
            <a:off x="6974398" y="3556159"/>
            <a:ext cx="1477127" cy="11310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提高泛化能力</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去除未知噪声</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纠正不均衡光照</a:t>
            </a:r>
            <a:endParaRPr lang="en-US" altLang="zh-CN" sz="11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19" name="梯形 18">
            <a:extLst>
              <a:ext uri="{FF2B5EF4-FFF2-40B4-BE49-F238E27FC236}">
                <a16:creationId xmlns:a16="http://schemas.microsoft.com/office/drawing/2014/main" id="{C0456FF2-AAC1-4B59-B3BB-F7B1E0EDA41E}"/>
              </a:ext>
            </a:extLst>
          </p:cNvPr>
          <p:cNvSpPr/>
          <p:nvPr/>
        </p:nvSpPr>
        <p:spPr>
          <a:xfrm rot="5400000">
            <a:off x="6637838" y="3833306"/>
            <a:ext cx="824535" cy="284832"/>
          </a:xfrm>
          <a:prstGeom prst="trapezoid">
            <a:avLst/>
          </a:prstGeom>
          <a:gradFill>
            <a:gsLst>
              <a:gs pos="100000">
                <a:schemeClr val="accent1">
                  <a:lumMod val="40000"/>
                  <a:lumOff val="60000"/>
                  <a:alpha val="0"/>
                </a:schemeClr>
              </a:gs>
              <a:gs pos="0">
                <a:schemeClr val="accent1">
                  <a:lumMod val="20000"/>
                  <a:lumOff val="80000"/>
                  <a:alpha val="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B6B600D-0A47-469A-B8E3-2309C313472B}"/>
              </a:ext>
            </a:extLst>
          </p:cNvPr>
          <p:cNvSpPr/>
          <p:nvPr/>
        </p:nvSpPr>
        <p:spPr>
          <a:xfrm>
            <a:off x="3799504" y="4709358"/>
            <a:ext cx="4531693" cy="285980"/>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融合</a:t>
            </a:r>
            <a:r>
              <a:rPr lang="en-US" altLang="zh-CN"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Retinex</a:t>
            </a:r>
            <a:r>
              <a:rPr lang="zh-CN" altLang="en-US" sz="12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理论和深度学习的低照度图像感知质量提升方法研究</a:t>
            </a:r>
          </a:p>
        </p:txBody>
      </p:sp>
      <p:pic>
        <p:nvPicPr>
          <p:cNvPr id="34" name="图片 33" descr="商店的牌子&#10;&#10;描述已自动生成">
            <a:extLst>
              <a:ext uri="{FF2B5EF4-FFF2-40B4-BE49-F238E27FC236}">
                <a16:creationId xmlns:a16="http://schemas.microsoft.com/office/drawing/2014/main" id="{940FBD77-7692-40C8-AA19-1DE9F498766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895140" y="2160389"/>
            <a:ext cx="344576" cy="424092"/>
          </a:xfrm>
          <a:prstGeom prst="rect">
            <a:avLst/>
          </a:prstGeom>
          <a:effectLst>
            <a:outerShdw blurRad="50800" dist="38100" dir="5400000" algn="t" rotWithShape="0">
              <a:schemeClr val="accent5">
                <a:lumMod val="50000"/>
                <a:alpha val="40000"/>
              </a:schemeClr>
            </a:outerShdw>
          </a:effectLst>
        </p:spPr>
      </p:pic>
      <p:pic>
        <p:nvPicPr>
          <p:cNvPr id="35" name="图片 34" descr="商店的牌子&#10;&#10;描述已自动生成">
            <a:extLst>
              <a:ext uri="{FF2B5EF4-FFF2-40B4-BE49-F238E27FC236}">
                <a16:creationId xmlns:a16="http://schemas.microsoft.com/office/drawing/2014/main" id="{86FDA45F-7FF5-43A2-9B6D-DC5A0DE46E9D}"/>
              </a:ext>
            </a:extLst>
          </p:cNvPr>
          <p:cNvPicPr>
            <a:picLocks noChangeAspect="1"/>
          </p:cNvPicPr>
          <p:nvPr/>
        </p:nvPicPr>
        <p:blipFill>
          <a:blip r:embed="rId6">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a:off x="4821277" y="1950974"/>
            <a:ext cx="344576" cy="424092"/>
          </a:xfrm>
          <a:prstGeom prst="rect">
            <a:avLst/>
          </a:prstGeom>
          <a:effectLst>
            <a:outerShdw blurRad="50800" dist="38100" dir="5400000" algn="t" rotWithShape="0">
              <a:schemeClr val="accent5">
                <a:lumMod val="50000"/>
                <a:alpha val="40000"/>
              </a:schemeClr>
            </a:outerShdw>
          </a:effectLst>
        </p:spPr>
      </p:pic>
      <p:pic>
        <p:nvPicPr>
          <p:cNvPr id="36" name="图片 35" descr="商店的牌子&#10;&#10;描述已自动生成">
            <a:extLst>
              <a:ext uri="{FF2B5EF4-FFF2-40B4-BE49-F238E27FC236}">
                <a16:creationId xmlns:a16="http://schemas.microsoft.com/office/drawing/2014/main" id="{81A79FD4-84BA-4946-BD2B-0E9781767A88}"/>
              </a:ext>
            </a:extLst>
          </p:cNvPr>
          <p:cNvPicPr>
            <a:picLocks noChangeAspect="1"/>
          </p:cNvPicPr>
          <p:nvPr/>
        </p:nvPicPr>
        <p:blipFill>
          <a:blip r:embed="rId7">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tretch>
            <a:fillRect/>
          </a:stretch>
        </p:blipFill>
        <p:spPr>
          <a:xfrm>
            <a:off x="4825796" y="2439190"/>
            <a:ext cx="344576" cy="424092"/>
          </a:xfrm>
          <a:prstGeom prst="rect">
            <a:avLst/>
          </a:prstGeom>
          <a:effectLst>
            <a:outerShdw blurRad="50800" dist="38100" dir="5400000" algn="t" rotWithShape="0">
              <a:schemeClr val="accent5">
                <a:lumMod val="50000"/>
                <a:alpha val="40000"/>
              </a:schemeClr>
            </a:outerShdw>
          </a:effectLst>
        </p:spPr>
      </p:pic>
      <p:sp>
        <p:nvSpPr>
          <p:cNvPr id="22" name="矩形 21">
            <a:extLst>
              <a:ext uri="{FF2B5EF4-FFF2-40B4-BE49-F238E27FC236}">
                <a16:creationId xmlns:a16="http://schemas.microsoft.com/office/drawing/2014/main" id="{B234684A-D2BA-49C1-B45A-972D21EBD417}"/>
              </a:ext>
            </a:extLst>
          </p:cNvPr>
          <p:cNvSpPr/>
          <p:nvPr/>
        </p:nvSpPr>
        <p:spPr>
          <a:xfrm>
            <a:off x="4121749" y="2683405"/>
            <a:ext cx="842164" cy="261610"/>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图像解耦</a:t>
            </a:r>
            <a:endParaRPr lang="zh-CN" altLang="en-US" sz="1050" dirty="0"/>
          </a:p>
        </p:txBody>
      </p:sp>
      <p:sp>
        <p:nvSpPr>
          <p:cNvPr id="41" name="矩形 40">
            <a:extLst>
              <a:ext uri="{FF2B5EF4-FFF2-40B4-BE49-F238E27FC236}">
                <a16:creationId xmlns:a16="http://schemas.microsoft.com/office/drawing/2014/main" id="{1C30A9D2-ABBC-4A02-AE8C-00651E3E3379}"/>
              </a:ext>
            </a:extLst>
          </p:cNvPr>
          <p:cNvSpPr/>
          <p:nvPr/>
        </p:nvSpPr>
        <p:spPr>
          <a:xfrm>
            <a:off x="5165853" y="2049956"/>
            <a:ext cx="655428"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反射图</a:t>
            </a:r>
            <a:endParaRPr lang="zh-CN" altLang="en-US" sz="1050" dirty="0"/>
          </a:p>
        </p:txBody>
      </p:sp>
      <p:sp>
        <p:nvSpPr>
          <p:cNvPr id="42" name="矩形 41">
            <a:extLst>
              <a:ext uri="{FF2B5EF4-FFF2-40B4-BE49-F238E27FC236}">
                <a16:creationId xmlns:a16="http://schemas.microsoft.com/office/drawing/2014/main" id="{D80D6C5C-7365-4435-B47B-398F27D2C010}"/>
              </a:ext>
            </a:extLst>
          </p:cNvPr>
          <p:cNvSpPr/>
          <p:nvPr/>
        </p:nvSpPr>
        <p:spPr>
          <a:xfrm>
            <a:off x="5165853" y="2522757"/>
            <a:ext cx="655428"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亮度图</a:t>
            </a:r>
            <a:endParaRPr lang="zh-CN" altLang="en-US" sz="1050" dirty="0"/>
          </a:p>
        </p:txBody>
      </p:sp>
      <p:sp>
        <p:nvSpPr>
          <p:cNvPr id="43" name="箭头: 右 42">
            <a:extLst>
              <a:ext uri="{FF2B5EF4-FFF2-40B4-BE49-F238E27FC236}">
                <a16:creationId xmlns:a16="http://schemas.microsoft.com/office/drawing/2014/main" id="{C0D7A9E9-C380-4207-9D42-D73D1FF91367}"/>
              </a:ext>
            </a:extLst>
          </p:cNvPr>
          <p:cNvSpPr/>
          <p:nvPr/>
        </p:nvSpPr>
        <p:spPr>
          <a:xfrm rot="1084504" flipV="1">
            <a:off x="5718335" y="2189464"/>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C6CB0B0-7157-4123-808D-B3B404F8B66A}"/>
              </a:ext>
            </a:extLst>
          </p:cNvPr>
          <p:cNvSpPr/>
          <p:nvPr/>
        </p:nvSpPr>
        <p:spPr>
          <a:xfrm>
            <a:off x="9528085" y="1536755"/>
            <a:ext cx="853339"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平滑性约束</a:t>
            </a:r>
            <a:endParaRPr lang="zh-CN" altLang="en-US" sz="1050" dirty="0"/>
          </a:p>
        </p:txBody>
      </p:sp>
      <p:sp>
        <p:nvSpPr>
          <p:cNvPr id="46" name="矩形 45">
            <a:extLst>
              <a:ext uri="{FF2B5EF4-FFF2-40B4-BE49-F238E27FC236}">
                <a16:creationId xmlns:a16="http://schemas.microsoft.com/office/drawing/2014/main" id="{13CE15A4-7DD7-4DF5-9B8E-DBF1B66790E2}"/>
              </a:ext>
            </a:extLst>
          </p:cNvPr>
          <p:cNvSpPr/>
          <p:nvPr/>
        </p:nvSpPr>
        <p:spPr>
          <a:xfrm>
            <a:off x="9528085" y="2000724"/>
            <a:ext cx="853339"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一致性约束</a:t>
            </a:r>
            <a:endParaRPr lang="zh-CN" altLang="en-US" sz="1050" dirty="0"/>
          </a:p>
        </p:txBody>
      </p:sp>
      <p:pic>
        <p:nvPicPr>
          <p:cNvPr id="47" name="图片 46" descr="商店的牌子&#10;&#10;描述已自动生成">
            <a:extLst>
              <a:ext uri="{FF2B5EF4-FFF2-40B4-BE49-F238E27FC236}">
                <a16:creationId xmlns:a16="http://schemas.microsoft.com/office/drawing/2014/main" id="{AEE6C627-C868-41AE-B463-F815CCB8F6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9320" y="2160389"/>
            <a:ext cx="344576" cy="424092"/>
          </a:xfrm>
          <a:prstGeom prst="rect">
            <a:avLst/>
          </a:prstGeom>
          <a:effectLst>
            <a:outerShdw blurRad="50800" dist="38100" dir="5400000" algn="t" rotWithShape="0">
              <a:schemeClr val="accent5">
                <a:lumMod val="50000"/>
                <a:alpha val="40000"/>
              </a:schemeClr>
            </a:outerShdw>
          </a:effectLst>
        </p:spPr>
      </p:pic>
      <p:graphicFrame>
        <p:nvGraphicFramePr>
          <p:cNvPr id="23" name="对象 22">
            <a:extLst>
              <a:ext uri="{FF2B5EF4-FFF2-40B4-BE49-F238E27FC236}">
                <a16:creationId xmlns:a16="http://schemas.microsoft.com/office/drawing/2014/main" id="{1D08D9B2-E56F-4239-AE84-504CAA1C8C1A}"/>
              </a:ext>
            </a:extLst>
          </p:cNvPr>
          <p:cNvGraphicFramePr>
            <a:graphicFrameLocks noChangeAspect="1"/>
          </p:cNvGraphicFramePr>
          <p:nvPr>
            <p:extLst>
              <p:ext uri="{D42A27DB-BD31-4B8C-83A1-F6EECF244321}">
                <p14:modId xmlns:p14="http://schemas.microsoft.com/office/powerpoint/2010/main" val="3309240987"/>
              </p:ext>
            </p:extLst>
          </p:nvPr>
        </p:nvGraphicFramePr>
        <p:xfrm>
          <a:off x="6657449" y="2082522"/>
          <a:ext cx="1612900" cy="203200"/>
        </p:xfrm>
        <a:graphic>
          <a:graphicData uri="http://schemas.openxmlformats.org/presentationml/2006/ole">
            <mc:AlternateContent xmlns:mc="http://schemas.openxmlformats.org/markup-compatibility/2006">
              <mc:Choice xmlns:v="urn:schemas-microsoft-com:vml" Requires="v">
                <p:oleObj spid="_x0000_s1058" name="Equation" r:id="rId9" imgW="1612800" imgH="203040" progId="Equation.DSMT4">
                  <p:embed/>
                </p:oleObj>
              </mc:Choice>
              <mc:Fallback>
                <p:oleObj name="Equation" r:id="rId9" imgW="1612800" imgH="203040" progId="Equation.DSMT4">
                  <p:embed/>
                  <p:pic>
                    <p:nvPicPr>
                      <p:cNvPr id="0" name=""/>
                      <p:cNvPicPr/>
                      <p:nvPr/>
                    </p:nvPicPr>
                    <p:blipFill>
                      <a:blip r:embed="rId10"/>
                      <a:stretch>
                        <a:fillRect/>
                      </a:stretch>
                    </p:blipFill>
                    <p:spPr>
                      <a:xfrm>
                        <a:off x="6657449" y="2082522"/>
                        <a:ext cx="1612900" cy="203200"/>
                      </a:xfrm>
                      <a:prstGeom prst="rect">
                        <a:avLst/>
                      </a:prstGeom>
                    </p:spPr>
                  </p:pic>
                </p:oleObj>
              </mc:Fallback>
            </mc:AlternateContent>
          </a:graphicData>
        </a:graphic>
      </p:graphicFrame>
      <p:cxnSp>
        <p:nvCxnSpPr>
          <p:cNvPr id="25" name="连接符: 肘形 24">
            <a:extLst>
              <a:ext uri="{FF2B5EF4-FFF2-40B4-BE49-F238E27FC236}">
                <a16:creationId xmlns:a16="http://schemas.microsoft.com/office/drawing/2014/main" id="{943A402C-DC6D-47C7-A2D6-116AD02F04FD}"/>
              </a:ext>
            </a:extLst>
          </p:cNvPr>
          <p:cNvCxnSpPr>
            <a:cxnSpLocks/>
            <a:stCxn id="23" idx="2"/>
            <a:endCxn id="58" idx="0"/>
          </p:cNvCxnSpPr>
          <p:nvPr/>
        </p:nvCxnSpPr>
        <p:spPr>
          <a:xfrm rot="16200000" flipH="1">
            <a:off x="7369252" y="2380368"/>
            <a:ext cx="296291" cy="10699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B874E38-177B-4398-A8C5-BCEC575E52EA}"/>
              </a:ext>
            </a:extLst>
          </p:cNvPr>
          <p:cNvCxnSpPr>
            <a:cxnSpLocks/>
          </p:cNvCxnSpPr>
          <p:nvPr/>
        </p:nvCxnSpPr>
        <p:spPr>
          <a:xfrm>
            <a:off x="6701085" y="2286661"/>
            <a:ext cx="4132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B06AD61-DFD3-4C78-88B7-461D6FA3B3D8}"/>
              </a:ext>
            </a:extLst>
          </p:cNvPr>
          <p:cNvCxnSpPr>
            <a:cxnSpLocks/>
          </p:cNvCxnSpPr>
          <p:nvPr/>
        </p:nvCxnSpPr>
        <p:spPr>
          <a:xfrm>
            <a:off x="7257295" y="2286661"/>
            <a:ext cx="4132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9A98DC3-578F-41CD-850F-C5C073E7AF91}"/>
              </a:ext>
            </a:extLst>
          </p:cNvPr>
          <p:cNvCxnSpPr>
            <a:cxnSpLocks/>
          </p:cNvCxnSpPr>
          <p:nvPr/>
        </p:nvCxnSpPr>
        <p:spPr>
          <a:xfrm>
            <a:off x="7842790" y="2286661"/>
            <a:ext cx="4132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FDAF1E9-9EEC-4AB8-A4FF-61D906F266B8}"/>
              </a:ext>
            </a:extLst>
          </p:cNvPr>
          <p:cNvSpPr/>
          <p:nvPr/>
        </p:nvSpPr>
        <p:spPr>
          <a:xfrm>
            <a:off x="6578888" y="2582013"/>
            <a:ext cx="761361"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原始图像</a:t>
            </a:r>
            <a:endParaRPr lang="zh-CN" altLang="en-US" sz="1050" dirty="0"/>
          </a:p>
        </p:txBody>
      </p:sp>
      <p:sp>
        <p:nvSpPr>
          <p:cNvPr id="58" name="矩形 57">
            <a:extLst>
              <a:ext uri="{FF2B5EF4-FFF2-40B4-BE49-F238E27FC236}">
                <a16:creationId xmlns:a16="http://schemas.microsoft.com/office/drawing/2014/main" id="{CE34BCAC-8F84-419B-B888-3BD854FFB34E}"/>
              </a:ext>
            </a:extLst>
          </p:cNvPr>
          <p:cNvSpPr/>
          <p:nvPr/>
        </p:nvSpPr>
        <p:spPr>
          <a:xfrm>
            <a:off x="7190215" y="2582013"/>
            <a:ext cx="761361"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反射图</a:t>
            </a:r>
            <a:endParaRPr lang="zh-CN" altLang="en-US" sz="1050" dirty="0"/>
          </a:p>
        </p:txBody>
      </p:sp>
      <p:sp>
        <p:nvSpPr>
          <p:cNvPr id="59" name="矩形 58">
            <a:extLst>
              <a:ext uri="{FF2B5EF4-FFF2-40B4-BE49-F238E27FC236}">
                <a16:creationId xmlns:a16="http://schemas.microsoft.com/office/drawing/2014/main" id="{EAB638DF-077D-41ED-9A36-C5D66AEBCB37}"/>
              </a:ext>
            </a:extLst>
          </p:cNvPr>
          <p:cNvSpPr/>
          <p:nvPr/>
        </p:nvSpPr>
        <p:spPr>
          <a:xfrm>
            <a:off x="7724123" y="2582013"/>
            <a:ext cx="761361"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亮度图</a:t>
            </a:r>
            <a:endParaRPr lang="zh-CN" altLang="en-US" sz="1050" dirty="0"/>
          </a:p>
        </p:txBody>
      </p:sp>
      <p:cxnSp>
        <p:nvCxnSpPr>
          <p:cNvPr id="62" name="连接符: 肘形 61">
            <a:extLst>
              <a:ext uri="{FF2B5EF4-FFF2-40B4-BE49-F238E27FC236}">
                <a16:creationId xmlns:a16="http://schemas.microsoft.com/office/drawing/2014/main" id="{A74E70A0-5125-46A4-B816-099FE5DC50B1}"/>
              </a:ext>
            </a:extLst>
          </p:cNvPr>
          <p:cNvCxnSpPr>
            <a:cxnSpLocks/>
            <a:endCxn id="59" idx="0"/>
          </p:cNvCxnSpPr>
          <p:nvPr/>
        </p:nvCxnSpPr>
        <p:spPr>
          <a:xfrm rot="16200000" flipH="1">
            <a:off x="7894546" y="2371755"/>
            <a:ext cx="296532" cy="123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E13042DD-EBAF-42A7-895B-B66DE597BFED}"/>
              </a:ext>
            </a:extLst>
          </p:cNvPr>
          <p:cNvCxnSpPr>
            <a:cxnSpLocks/>
            <a:endCxn id="57" idx="0"/>
          </p:cNvCxnSpPr>
          <p:nvPr/>
        </p:nvCxnSpPr>
        <p:spPr>
          <a:xfrm rot="16200000" flipH="1">
            <a:off x="6760241" y="2382684"/>
            <a:ext cx="289927" cy="108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箭头: 右 80">
            <a:extLst>
              <a:ext uri="{FF2B5EF4-FFF2-40B4-BE49-F238E27FC236}">
                <a16:creationId xmlns:a16="http://schemas.microsoft.com/office/drawing/2014/main" id="{133012A2-6DCA-4644-9E0E-7BEB280F066F}"/>
              </a:ext>
            </a:extLst>
          </p:cNvPr>
          <p:cNvSpPr/>
          <p:nvPr/>
        </p:nvSpPr>
        <p:spPr>
          <a:xfrm rot="20515496">
            <a:off x="5718334" y="2484233"/>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箭头: 右 81">
            <a:extLst>
              <a:ext uri="{FF2B5EF4-FFF2-40B4-BE49-F238E27FC236}">
                <a16:creationId xmlns:a16="http://schemas.microsoft.com/office/drawing/2014/main" id="{372CF9D0-374A-43B0-922E-FCEAB8CE410B}"/>
              </a:ext>
            </a:extLst>
          </p:cNvPr>
          <p:cNvSpPr/>
          <p:nvPr/>
        </p:nvSpPr>
        <p:spPr>
          <a:xfrm rot="20515496">
            <a:off x="4355198" y="2189464"/>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箭头: 右 82">
            <a:extLst>
              <a:ext uri="{FF2B5EF4-FFF2-40B4-BE49-F238E27FC236}">
                <a16:creationId xmlns:a16="http://schemas.microsoft.com/office/drawing/2014/main" id="{D0E94DF9-2263-4E99-B3B0-DD3008C26D77}"/>
              </a:ext>
            </a:extLst>
          </p:cNvPr>
          <p:cNvSpPr/>
          <p:nvPr/>
        </p:nvSpPr>
        <p:spPr>
          <a:xfrm rot="1084504" flipV="1">
            <a:off x="4355197" y="2484233"/>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加号 68">
            <a:extLst>
              <a:ext uri="{FF2B5EF4-FFF2-40B4-BE49-F238E27FC236}">
                <a16:creationId xmlns:a16="http://schemas.microsoft.com/office/drawing/2014/main" id="{D7FD38C8-10B5-4942-A664-93C6F64630C4}"/>
              </a:ext>
            </a:extLst>
          </p:cNvPr>
          <p:cNvSpPr/>
          <p:nvPr/>
        </p:nvSpPr>
        <p:spPr>
          <a:xfrm>
            <a:off x="5876127" y="2916431"/>
            <a:ext cx="214496" cy="21449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 name="图片 85" descr="商店的牌子&#10;&#10;描述已自动生成">
            <a:extLst>
              <a:ext uri="{FF2B5EF4-FFF2-40B4-BE49-F238E27FC236}">
                <a16:creationId xmlns:a16="http://schemas.microsoft.com/office/drawing/2014/main" id="{5F544839-68E8-4093-8714-1A990E5FD12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895140" y="5210803"/>
            <a:ext cx="344576" cy="424092"/>
          </a:xfrm>
          <a:prstGeom prst="rect">
            <a:avLst/>
          </a:prstGeom>
          <a:effectLst>
            <a:outerShdw blurRad="50800" dist="38100" dir="5400000" algn="t" rotWithShape="0">
              <a:schemeClr val="accent5">
                <a:lumMod val="50000"/>
                <a:alpha val="40000"/>
              </a:schemeClr>
            </a:outerShdw>
          </a:effectLst>
        </p:spPr>
      </p:pic>
      <p:sp>
        <p:nvSpPr>
          <p:cNvPr id="87" name="矩形 86">
            <a:extLst>
              <a:ext uri="{FF2B5EF4-FFF2-40B4-BE49-F238E27FC236}">
                <a16:creationId xmlns:a16="http://schemas.microsoft.com/office/drawing/2014/main" id="{4CCF2DD0-138C-4DC7-B803-433759806430}"/>
              </a:ext>
            </a:extLst>
          </p:cNvPr>
          <p:cNvSpPr/>
          <p:nvPr/>
        </p:nvSpPr>
        <p:spPr>
          <a:xfrm>
            <a:off x="4121748" y="5692972"/>
            <a:ext cx="842164" cy="261610"/>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图像解耦</a:t>
            </a:r>
            <a:endParaRPr lang="zh-CN" altLang="en-US" sz="1050" dirty="0"/>
          </a:p>
        </p:txBody>
      </p:sp>
      <p:sp>
        <p:nvSpPr>
          <p:cNvPr id="88" name="箭头: 右 87">
            <a:extLst>
              <a:ext uri="{FF2B5EF4-FFF2-40B4-BE49-F238E27FC236}">
                <a16:creationId xmlns:a16="http://schemas.microsoft.com/office/drawing/2014/main" id="{CB7DF882-DE57-4A25-B2BB-583FB623A105}"/>
              </a:ext>
            </a:extLst>
          </p:cNvPr>
          <p:cNvSpPr/>
          <p:nvPr/>
        </p:nvSpPr>
        <p:spPr>
          <a:xfrm rot="20515496">
            <a:off x="4355197" y="5199031"/>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箭头: 右 88">
            <a:extLst>
              <a:ext uri="{FF2B5EF4-FFF2-40B4-BE49-F238E27FC236}">
                <a16:creationId xmlns:a16="http://schemas.microsoft.com/office/drawing/2014/main" id="{EF027BBC-686A-41CE-B98D-53F08EE88BF9}"/>
              </a:ext>
            </a:extLst>
          </p:cNvPr>
          <p:cNvSpPr/>
          <p:nvPr/>
        </p:nvSpPr>
        <p:spPr>
          <a:xfrm rot="1084504" flipV="1">
            <a:off x="4355196" y="5493800"/>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0" name="图片 89" descr="商店的牌子&#10;&#10;描述已自动生成">
            <a:extLst>
              <a:ext uri="{FF2B5EF4-FFF2-40B4-BE49-F238E27FC236}">
                <a16:creationId xmlns:a16="http://schemas.microsoft.com/office/drawing/2014/main" id="{501768E6-CC46-4EAD-8DA7-B868A87C09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9288" y="5227291"/>
            <a:ext cx="344576" cy="424092"/>
          </a:xfrm>
          <a:prstGeom prst="rect">
            <a:avLst/>
          </a:prstGeom>
          <a:effectLst>
            <a:outerShdw blurRad="50800" dist="38100" dir="5400000" algn="t" rotWithShape="0">
              <a:schemeClr val="accent5">
                <a:lumMod val="50000"/>
                <a:alpha val="40000"/>
              </a:schemeClr>
            </a:outerShdw>
          </a:effectLst>
        </p:spPr>
      </p:pic>
      <p:sp>
        <p:nvSpPr>
          <p:cNvPr id="91" name="箭头: 右 90">
            <a:extLst>
              <a:ext uri="{FF2B5EF4-FFF2-40B4-BE49-F238E27FC236}">
                <a16:creationId xmlns:a16="http://schemas.microsoft.com/office/drawing/2014/main" id="{9EC59F80-BB88-4EAE-8110-9C11907AA261}"/>
              </a:ext>
            </a:extLst>
          </p:cNvPr>
          <p:cNvSpPr/>
          <p:nvPr/>
        </p:nvSpPr>
        <p:spPr>
          <a:xfrm rot="1084504" flipV="1">
            <a:off x="7346734" y="5241250"/>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箭头: 右 91">
            <a:extLst>
              <a:ext uri="{FF2B5EF4-FFF2-40B4-BE49-F238E27FC236}">
                <a16:creationId xmlns:a16="http://schemas.microsoft.com/office/drawing/2014/main" id="{BD0AEB02-673A-4C4F-9124-DDA75B6F5B67}"/>
              </a:ext>
            </a:extLst>
          </p:cNvPr>
          <p:cNvSpPr/>
          <p:nvPr/>
        </p:nvSpPr>
        <p:spPr>
          <a:xfrm rot="20515496">
            <a:off x="7346733" y="5536019"/>
            <a:ext cx="362456" cy="153922"/>
          </a:xfrm>
          <a:prstGeom prst="rightArrow">
            <a:avLst/>
          </a:prstGeom>
          <a:gradFill>
            <a:gsLst>
              <a:gs pos="100000">
                <a:schemeClr val="accent1">
                  <a:lumMod val="40000"/>
                  <a:lumOff val="60000"/>
                  <a:alpha val="69000"/>
                </a:schemeClr>
              </a:gs>
              <a:gs pos="0">
                <a:schemeClr val="accent1">
                  <a:lumMod val="20000"/>
                  <a:lumOff val="80000"/>
                  <a:alpha val="62000"/>
                </a:schemeClr>
              </a:gs>
              <a:gs pos="52000">
                <a:schemeClr val="accent1">
                  <a:lumMod val="20000"/>
                  <a:lumOff val="80000"/>
                  <a:alpha val="57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0929FAA8-E7F8-45E1-99B7-3814DE8F3B8D}"/>
              </a:ext>
            </a:extLst>
          </p:cNvPr>
          <p:cNvSpPr/>
          <p:nvPr/>
        </p:nvSpPr>
        <p:spPr>
          <a:xfrm>
            <a:off x="5881864" y="5130658"/>
            <a:ext cx="1266692"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反射图一致性约束</a:t>
            </a:r>
            <a:endParaRPr lang="zh-CN" altLang="en-US" sz="1050" dirty="0"/>
          </a:p>
        </p:txBody>
      </p:sp>
      <p:sp>
        <p:nvSpPr>
          <p:cNvPr id="95" name="矩形 94">
            <a:extLst>
              <a:ext uri="{FF2B5EF4-FFF2-40B4-BE49-F238E27FC236}">
                <a16:creationId xmlns:a16="http://schemas.microsoft.com/office/drawing/2014/main" id="{D2B5A13C-0BC9-48F3-8DA4-4B519384803C}"/>
              </a:ext>
            </a:extLst>
          </p:cNvPr>
          <p:cNvSpPr/>
          <p:nvPr/>
        </p:nvSpPr>
        <p:spPr>
          <a:xfrm>
            <a:off x="5903428" y="5633263"/>
            <a:ext cx="1266692"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光照图平滑性约束</a:t>
            </a:r>
            <a:endParaRPr lang="zh-CN" altLang="en-US" sz="1050" dirty="0"/>
          </a:p>
        </p:txBody>
      </p:sp>
      <p:sp>
        <p:nvSpPr>
          <p:cNvPr id="99" name="矩形 98">
            <a:extLst>
              <a:ext uri="{FF2B5EF4-FFF2-40B4-BE49-F238E27FC236}">
                <a16:creationId xmlns:a16="http://schemas.microsoft.com/office/drawing/2014/main" id="{CA56A4C3-F090-4D5C-B710-358B1BDF7D35}"/>
              </a:ext>
            </a:extLst>
          </p:cNvPr>
          <p:cNvSpPr/>
          <p:nvPr/>
        </p:nvSpPr>
        <p:spPr>
          <a:xfrm>
            <a:off x="1235976" y="368579"/>
            <a:ext cx="747923" cy="890869"/>
          </a:xfrm>
          <a:prstGeom prst="rect">
            <a:avLst/>
          </a:prstGeom>
          <a:solidFill>
            <a:srgbClr val="8FAADC"/>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591A118D-91C3-4D15-8605-088801D3C8E0}"/>
              </a:ext>
            </a:extLst>
          </p:cNvPr>
          <p:cNvSpPr/>
          <p:nvPr/>
        </p:nvSpPr>
        <p:spPr>
          <a:xfrm>
            <a:off x="1046856" y="593844"/>
            <a:ext cx="558803" cy="665604"/>
          </a:xfrm>
          <a:prstGeom prst="rect">
            <a:avLst/>
          </a:prstGeom>
          <a:solidFill>
            <a:srgbClr val="8FAADC"/>
          </a:solidFill>
          <a:ln>
            <a:noFill/>
          </a:ln>
          <a:scene3d>
            <a:camera prst="isometricOffAxis1Left"/>
            <a:lightRig rig="flat" dir="t"/>
          </a:scene3d>
          <a:sp3d extrusionH="1270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CDA08EF-14E5-431F-B2FE-A38711AB4394}"/>
              </a:ext>
            </a:extLst>
          </p:cNvPr>
          <p:cNvSpPr/>
          <p:nvPr/>
        </p:nvSpPr>
        <p:spPr>
          <a:xfrm>
            <a:off x="917511" y="772579"/>
            <a:ext cx="408747" cy="486869"/>
          </a:xfrm>
          <a:prstGeom prst="rect">
            <a:avLst/>
          </a:prstGeom>
          <a:solidFill>
            <a:srgbClr val="8FAADC"/>
          </a:solidFill>
          <a:ln>
            <a:noFill/>
          </a:ln>
          <a:scene3d>
            <a:camera prst="isometricOffAxis1Left"/>
            <a:lightRig rig="flat" dir="t"/>
          </a:scene3d>
          <a:sp3d extrusionH="14605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21A0E8F6-8470-41E2-A047-E4BB70CE6AA3}"/>
              </a:ext>
            </a:extLst>
          </p:cNvPr>
          <p:cNvSpPr/>
          <p:nvPr/>
        </p:nvSpPr>
        <p:spPr>
          <a:xfrm>
            <a:off x="677173" y="772579"/>
            <a:ext cx="408747" cy="486869"/>
          </a:xfrm>
          <a:prstGeom prst="rect">
            <a:avLst/>
          </a:prstGeom>
          <a:solidFill>
            <a:srgbClr val="8FAADC"/>
          </a:solidFill>
          <a:ln>
            <a:noFill/>
          </a:ln>
          <a:scene3d>
            <a:camera prst="isometricOffAxis1Left"/>
            <a:lightRig rig="flat" dir="t"/>
          </a:scene3d>
          <a:sp3d extrusionH="14605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33C860CE-EBD3-4B1E-8C74-7E4730A3885F}"/>
              </a:ext>
            </a:extLst>
          </p:cNvPr>
          <p:cNvSpPr/>
          <p:nvPr/>
        </p:nvSpPr>
        <p:spPr>
          <a:xfrm>
            <a:off x="337997" y="593844"/>
            <a:ext cx="558803" cy="665604"/>
          </a:xfrm>
          <a:prstGeom prst="rect">
            <a:avLst/>
          </a:prstGeom>
          <a:solidFill>
            <a:srgbClr val="8FAADC"/>
          </a:solidFill>
          <a:ln>
            <a:noFill/>
          </a:ln>
          <a:scene3d>
            <a:camera prst="isometricOffAxis1Left"/>
            <a:lightRig rig="flat" dir="t"/>
          </a:scene3d>
          <a:sp3d extrusionH="1270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653BE35A-383A-4FF8-8796-1D125A605714}"/>
              </a:ext>
            </a:extLst>
          </p:cNvPr>
          <p:cNvSpPr/>
          <p:nvPr/>
        </p:nvSpPr>
        <p:spPr>
          <a:xfrm>
            <a:off x="0" y="368579"/>
            <a:ext cx="747923" cy="890869"/>
          </a:xfrm>
          <a:prstGeom prst="rect">
            <a:avLst/>
          </a:prstGeom>
          <a:solidFill>
            <a:srgbClr val="8FAADC"/>
          </a:solidFill>
          <a:ln>
            <a:noFill/>
          </a:ln>
          <a:scene3d>
            <a:camera prst="isometricOffAxis1Left"/>
            <a:lightRig rig="flat" dir="t"/>
          </a:scene3d>
          <a:sp3d extrusionH="63500" contourW="12700" prstMaterial="matte">
            <a:extrusionClr>
              <a:schemeClr val="bg1">
                <a:lumMod val="75000"/>
              </a:schemeClr>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4" name="图片 73">
            <a:extLst>
              <a:ext uri="{FF2B5EF4-FFF2-40B4-BE49-F238E27FC236}">
                <a16:creationId xmlns:a16="http://schemas.microsoft.com/office/drawing/2014/main" id="{B9C9CA90-ECF6-4832-957A-A090A6C62B1A}"/>
              </a:ext>
            </a:extLst>
          </p:cNvPr>
          <p:cNvPicPr>
            <a:picLocks noChangeAspect="1"/>
          </p:cNvPicPr>
          <p:nvPr/>
        </p:nvPicPr>
        <p:blipFill>
          <a:blip r:embed="rId11"/>
          <a:stretch>
            <a:fillRect/>
          </a:stretch>
        </p:blipFill>
        <p:spPr>
          <a:xfrm>
            <a:off x="5063786" y="5011586"/>
            <a:ext cx="656250" cy="435904"/>
          </a:xfrm>
          <a:prstGeom prst="rect">
            <a:avLst/>
          </a:prstGeom>
        </p:spPr>
      </p:pic>
      <p:pic>
        <p:nvPicPr>
          <p:cNvPr id="106" name="图片 105">
            <a:extLst>
              <a:ext uri="{FF2B5EF4-FFF2-40B4-BE49-F238E27FC236}">
                <a16:creationId xmlns:a16="http://schemas.microsoft.com/office/drawing/2014/main" id="{886A52DE-2391-469F-B11D-A844AF82EAB5}"/>
              </a:ext>
            </a:extLst>
          </p:cNvPr>
          <p:cNvPicPr>
            <a:picLocks noChangeAspect="1"/>
          </p:cNvPicPr>
          <p:nvPr/>
        </p:nvPicPr>
        <p:blipFill>
          <a:blip r:embed="rId11"/>
          <a:stretch>
            <a:fillRect/>
          </a:stretch>
        </p:blipFill>
        <p:spPr>
          <a:xfrm>
            <a:off x="5063786" y="5497562"/>
            <a:ext cx="656250" cy="435904"/>
          </a:xfrm>
          <a:prstGeom prst="rect">
            <a:avLst/>
          </a:prstGeom>
        </p:spPr>
      </p:pic>
      <p:sp>
        <p:nvSpPr>
          <p:cNvPr id="108" name="矩形 107">
            <a:extLst>
              <a:ext uri="{FF2B5EF4-FFF2-40B4-BE49-F238E27FC236}">
                <a16:creationId xmlns:a16="http://schemas.microsoft.com/office/drawing/2014/main" id="{80C766B5-2BCD-4931-9A0E-7835E9552376}"/>
              </a:ext>
            </a:extLst>
          </p:cNvPr>
          <p:cNvSpPr/>
          <p:nvPr/>
        </p:nvSpPr>
        <p:spPr>
          <a:xfrm>
            <a:off x="7228090" y="5683363"/>
            <a:ext cx="842164"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图像融合</a:t>
            </a:r>
            <a:endParaRPr lang="zh-CN" altLang="en-US" sz="1050" dirty="0"/>
          </a:p>
        </p:txBody>
      </p:sp>
      <p:sp>
        <p:nvSpPr>
          <p:cNvPr id="109" name="矩形 108">
            <a:extLst>
              <a:ext uri="{FF2B5EF4-FFF2-40B4-BE49-F238E27FC236}">
                <a16:creationId xmlns:a16="http://schemas.microsoft.com/office/drawing/2014/main" id="{A2AC7DC2-1802-4059-86EE-BF4DF5ED0853}"/>
              </a:ext>
            </a:extLst>
          </p:cNvPr>
          <p:cNvSpPr/>
          <p:nvPr/>
        </p:nvSpPr>
        <p:spPr>
          <a:xfrm>
            <a:off x="5628219" y="2684119"/>
            <a:ext cx="842164" cy="253916"/>
          </a:xfrm>
          <a:prstGeom prst="rect">
            <a:avLst/>
          </a:prstGeom>
        </p:spPr>
        <p:txBody>
          <a:bodyPr wrap="square">
            <a:spAutoFit/>
          </a:bodyPr>
          <a:lstStyle/>
          <a:p>
            <a:r>
              <a:rPr lang="zh-CN" altLang="en-US" sz="105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图像融合</a:t>
            </a:r>
            <a:endParaRPr lang="zh-CN" altLang="en-US" sz="1050" dirty="0"/>
          </a:p>
        </p:txBody>
      </p:sp>
    </p:spTree>
    <p:extLst>
      <p:ext uri="{BB962C8B-B14F-4D97-AF65-F5344CB8AC3E}">
        <p14:creationId xmlns:p14="http://schemas.microsoft.com/office/powerpoint/2010/main" val="105101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5E1BF104-65F1-4058-8553-91EC5A9B0703}"/>
              </a:ext>
            </a:extLst>
          </p:cNvPr>
          <p:cNvSpPr txBox="1"/>
          <p:nvPr/>
        </p:nvSpPr>
        <p:spPr>
          <a:xfrm>
            <a:off x="0" y="74507"/>
            <a:ext cx="12192000" cy="400110"/>
          </a:xfrm>
          <a:prstGeom prst="rect">
            <a:avLst/>
          </a:prstGeom>
          <a:solidFill>
            <a:schemeClr val="accent1"/>
          </a:solidFill>
        </p:spPr>
        <p:txBody>
          <a:bodyPr wrap="square" rtlCol="0">
            <a:spAutoFit/>
          </a:bodyPr>
          <a:lstStyle/>
          <a:p>
            <a:pPr algn="ctr"/>
            <a:r>
              <a:rPr lang="zh-CN" altLang="en-US" sz="2000" b="1" dirty="0">
                <a:solidFill>
                  <a:schemeClr val="bg1"/>
                </a:solidFill>
                <a:latin typeface="楷体" panose="02010609060101010101" pitchFamily="49" charset="-122"/>
                <a:ea typeface="楷体" panose="02010609060101010101" pitchFamily="49" charset="-122"/>
              </a:rPr>
              <a:t>研究内容一：低照度低分辨率数字相机处理流水线下样本不全面不均衡数据鸿沟挑战</a:t>
            </a:r>
          </a:p>
        </p:txBody>
      </p:sp>
      <p:sp>
        <p:nvSpPr>
          <p:cNvPr id="50" name="文本框 49">
            <a:extLst>
              <a:ext uri="{FF2B5EF4-FFF2-40B4-BE49-F238E27FC236}">
                <a16:creationId xmlns:a16="http://schemas.microsoft.com/office/drawing/2014/main" id="{AD305C16-0019-4F7A-A141-588C927FC3A0}"/>
              </a:ext>
            </a:extLst>
          </p:cNvPr>
          <p:cNvSpPr txBox="1"/>
          <p:nvPr/>
        </p:nvSpPr>
        <p:spPr>
          <a:xfrm>
            <a:off x="3757506" y="589281"/>
            <a:ext cx="4676987" cy="369332"/>
          </a:xfrm>
          <a:prstGeom prst="rect">
            <a:avLst/>
          </a:prstGeom>
          <a:solidFill>
            <a:schemeClr val="accent1">
              <a:lumMod val="60000"/>
              <a:lumOff val="40000"/>
            </a:schemeClr>
          </a:solidFill>
        </p:spPr>
        <p:txBody>
          <a:bodyPr wrap="square" rtlCol="0">
            <a:spAutoFit/>
          </a:bodyPr>
          <a:lstStyle/>
          <a:p>
            <a:r>
              <a:rPr lang="zh-CN" altLang="en-US" b="1" dirty="0">
                <a:latin typeface="楷体" panose="02010609060101010101" pitchFamily="49" charset="-122"/>
                <a:ea typeface="楷体" panose="02010609060101010101" pitchFamily="49" charset="-122"/>
              </a:rPr>
              <a:t>② 生成对抗式多样化缺陷图像生成模型研究</a:t>
            </a:r>
          </a:p>
        </p:txBody>
      </p:sp>
      <p:sp>
        <p:nvSpPr>
          <p:cNvPr id="51" name="文本框 50">
            <a:extLst>
              <a:ext uri="{FF2B5EF4-FFF2-40B4-BE49-F238E27FC236}">
                <a16:creationId xmlns:a16="http://schemas.microsoft.com/office/drawing/2014/main" id="{B671FBDD-71EE-4E49-9F56-7AD231A5EA03}"/>
              </a:ext>
            </a:extLst>
          </p:cNvPr>
          <p:cNvSpPr txBox="1"/>
          <p:nvPr/>
        </p:nvSpPr>
        <p:spPr>
          <a:xfrm>
            <a:off x="3757507" y="1081947"/>
            <a:ext cx="20116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大量无缺图像</a:t>
            </a:r>
          </a:p>
        </p:txBody>
      </p:sp>
      <p:sp>
        <p:nvSpPr>
          <p:cNvPr id="52" name="文本框 51">
            <a:extLst>
              <a:ext uri="{FF2B5EF4-FFF2-40B4-BE49-F238E27FC236}">
                <a16:creationId xmlns:a16="http://schemas.microsoft.com/office/drawing/2014/main" id="{F7AB2311-0115-412C-A61D-D95FA0F59040}"/>
              </a:ext>
            </a:extLst>
          </p:cNvPr>
          <p:cNvSpPr txBox="1"/>
          <p:nvPr/>
        </p:nvSpPr>
        <p:spPr>
          <a:xfrm>
            <a:off x="6422813" y="1081947"/>
            <a:ext cx="20116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小样本缺陷图像</a:t>
            </a:r>
          </a:p>
        </p:txBody>
      </p:sp>
      <p:sp>
        <p:nvSpPr>
          <p:cNvPr id="53" name="箭头: 下 52">
            <a:extLst>
              <a:ext uri="{FF2B5EF4-FFF2-40B4-BE49-F238E27FC236}">
                <a16:creationId xmlns:a16="http://schemas.microsoft.com/office/drawing/2014/main" id="{EA17E91A-65A7-410C-BC03-A2CA9C54B0CC}"/>
              </a:ext>
            </a:extLst>
          </p:cNvPr>
          <p:cNvSpPr/>
          <p:nvPr/>
        </p:nvSpPr>
        <p:spPr>
          <a:xfrm>
            <a:off x="5982157" y="1464690"/>
            <a:ext cx="237067" cy="237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a:extLst>
              <a:ext uri="{FF2B5EF4-FFF2-40B4-BE49-F238E27FC236}">
                <a16:creationId xmlns:a16="http://schemas.microsoft.com/office/drawing/2014/main" id="{6AF7DCE7-F844-4A91-932B-822A29C8489E}"/>
              </a:ext>
            </a:extLst>
          </p:cNvPr>
          <p:cNvPicPr>
            <a:picLocks noChangeAspect="1"/>
          </p:cNvPicPr>
          <p:nvPr/>
        </p:nvPicPr>
        <p:blipFill>
          <a:blip r:embed="rId2"/>
          <a:stretch>
            <a:fillRect/>
          </a:stretch>
        </p:blipFill>
        <p:spPr>
          <a:xfrm>
            <a:off x="2305408" y="2280826"/>
            <a:ext cx="2817481" cy="1510744"/>
          </a:xfrm>
          <a:prstGeom prst="rect">
            <a:avLst/>
          </a:prstGeom>
        </p:spPr>
      </p:pic>
      <p:sp>
        <p:nvSpPr>
          <p:cNvPr id="55" name="文本框 54">
            <a:extLst>
              <a:ext uri="{FF2B5EF4-FFF2-40B4-BE49-F238E27FC236}">
                <a16:creationId xmlns:a16="http://schemas.microsoft.com/office/drawing/2014/main" id="{9C4D21D8-06BA-4CBC-8733-2F1C67795C17}"/>
              </a:ext>
            </a:extLst>
          </p:cNvPr>
          <p:cNvSpPr txBox="1"/>
          <p:nvPr/>
        </p:nvSpPr>
        <p:spPr>
          <a:xfrm>
            <a:off x="2305408" y="1883037"/>
            <a:ext cx="75811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基于条件生成对抗网络的缺陷图像生成模型研究</a:t>
            </a:r>
          </a:p>
        </p:txBody>
      </p:sp>
      <p:sp>
        <p:nvSpPr>
          <p:cNvPr id="56" name="文本框 55">
            <a:extLst>
              <a:ext uri="{FF2B5EF4-FFF2-40B4-BE49-F238E27FC236}">
                <a16:creationId xmlns:a16="http://schemas.microsoft.com/office/drawing/2014/main" id="{117E735C-9B90-431C-9B10-83E82B921C01}"/>
              </a:ext>
            </a:extLst>
          </p:cNvPr>
          <p:cNvSpPr txBox="1"/>
          <p:nvPr/>
        </p:nvSpPr>
        <p:spPr>
          <a:xfrm>
            <a:off x="2305408" y="3886041"/>
            <a:ext cx="75811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基于隐空间对抗网络的人工合成缺陷图像生成模型研究</a:t>
            </a:r>
          </a:p>
        </p:txBody>
      </p:sp>
      <p:pic>
        <p:nvPicPr>
          <p:cNvPr id="57" name="图片 56">
            <a:extLst>
              <a:ext uri="{FF2B5EF4-FFF2-40B4-BE49-F238E27FC236}">
                <a16:creationId xmlns:a16="http://schemas.microsoft.com/office/drawing/2014/main" id="{C9ADF74D-2739-4D89-85EB-D773A17743AE}"/>
              </a:ext>
            </a:extLst>
          </p:cNvPr>
          <p:cNvPicPr>
            <a:picLocks noChangeAspect="1"/>
          </p:cNvPicPr>
          <p:nvPr/>
        </p:nvPicPr>
        <p:blipFill>
          <a:blip r:embed="rId3"/>
          <a:stretch>
            <a:fillRect/>
          </a:stretch>
        </p:blipFill>
        <p:spPr>
          <a:xfrm>
            <a:off x="2296936" y="4349844"/>
            <a:ext cx="2921139" cy="2295399"/>
          </a:xfrm>
          <a:prstGeom prst="rect">
            <a:avLst/>
          </a:prstGeom>
        </p:spPr>
      </p:pic>
      <p:sp>
        <p:nvSpPr>
          <p:cNvPr id="58" name="文本框 57">
            <a:extLst>
              <a:ext uri="{FF2B5EF4-FFF2-40B4-BE49-F238E27FC236}">
                <a16:creationId xmlns:a16="http://schemas.microsoft.com/office/drawing/2014/main" id="{A6C67D09-C8AA-4C26-B914-D4A36DB16B9B}"/>
              </a:ext>
            </a:extLst>
          </p:cNvPr>
          <p:cNvSpPr txBox="1"/>
          <p:nvPr/>
        </p:nvSpPr>
        <p:spPr>
          <a:xfrm>
            <a:off x="5398347" y="2397760"/>
            <a:ext cx="4488241" cy="338554"/>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小样本缺陷图像</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随机噪声分布</a:t>
            </a:r>
          </a:p>
        </p:txBody>
      </p:sp>
      <p:sp>
        <p:nvSpPr>
          <p:cNvPr id="59" name="文本框 58">
            <a:extLst>
              <a:ext uri="{FF2B5EF4-FFF2-40B4-BE49-F238E27FC236}">
                <a16:creationId xmlns:a16="http://schemas.microsoft.com/office/drawing/2014/main" id="{6701BE42-C558-4388-8751-0AAC160092A2}"/>
              </a:ext>
            </a:extLst>
          </p:cNvPr>
          <p:cNvSpPr txBox="1"/>
          <p:nvPr/>
        </p:nvSpPr>
        <p:spPr>
          <a:xfrm>
            <a:off x="5218075" y="4712713"/>
            <a:ext cx="1528165" cy="1569660"/>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无缺图像</a:t>
            </a:r>
            <a:endParaRPr lang="en-US" altLang="zh-CN" sz="1600" b="1" dirty="0">
              <a:latin typeface="楷体" panose="02010609060101010101" pitchFamily="49" charset="-122"/>
              <a:ea typeface="楷体" panose="02010609060101010101" pitchFamily="49" charset="-122"/>
            </a:endParaRPr>
          </a:p>
          <a:p>
            <a:pPr algn="ctr"/>
            <a:r>
              <a:rPr lang="en-US" altLang="zh-CN" sz="1600" b="1" dirty="0">
                <a:latin typeface="楷体" panose="02010609060101010101" pitchFamily="49" charset="-122"/>
                <a:ea typeface="楷体" panose="02010609060101010101" pitchFamily="49" charset="-122"/>
              </a:rPr>
              <a:t>+</a:t>
            </a:r>
          </a:p>
          <a:p>
            <a:pPr algn="ctr"/>
            <a:r>
              <a:rPr lang="zh-CN" altLang="en-US" sz="1600" b="1" dirty="0">
                <a:latin typeface="楷体" panose="02010609060101010101" pitchFamily="49" charset="-122"/>
                <a:ea typeface="楷体" panose="02010609060101010101" pitchFamily="49" charset="-122"/>
              </a:rPr>
              <a:t>随机掩码块</a:t>
            </a:r>
            <a:endParaRPr lang="en-US" altLang="zh-CN" sz="1600" b="1" dirty="0">
              <a:latin typeface="楷体" panose="02010609060101010101" pitchFamily="49" charset="-122"/>
              <a:ea typeface="楷体" panose="02010609060101010101" pitchFamily="49" charset="-122"/>
            </a:endParaRPr>
          </a:p>
          <a:p>
            <a:pPr algn="ctr"/>
            <a:r>
              <a:rPr lang="en-US" altLang="zh-CN" sz="1600" b="1" dirty="0">
                <a:latin typeface="楷体" panose="02010609060101010101" pitchFamily="49" charset="-122"/>
                <a:ea typeface="楷体" panose="02010609060101010101" pitchFamily="49" charset="-122"/>
              </a:rPr>
              <a:t>=</a:t>
            </a:r>
          </a:p>
          <a:p>
            <a:pPr algn="ctr"/>
            <a:r>
              <a:rPr lang="zh-CN" altLang="en-US" sz="1600" b="1" dirty="0">
                <a:latin typeface="楷体" panose="02010609060101010101" pitchFamily="49" charset="-122"/>
                <a:ea typeface="楷体" panose="02010609060101010101" pitchFamily="49" charset="-122"/>
              </a:rPr>
              <a:t>人工合成缺陷图像</a:t>
            </a:r>
          </a:p>
        </p:txBody>
      </p:sp>
      <p:sp>
        <p:nvSpPr>
          <p:cNvPr id="60" name="箭头: 下 59">
            <a:extLst>
              <a:ext uri="{FF2B5EF4-FFF2-40B4-BE49-F238E27FC236}">
                <a16:creationId xmlns:a16="http://schemas.microsoft.com/office/drawing/2014/main" id="{459B9222-7911-4C75-A9D0-9E5E55FD939B}"/>
              </a:ext>
            </a:extLst>
          </p:cNvPr>
          <p:cNvSpPr/>
          <p:nvPr/>
        </p:nvSpPr>
        <p:spPr>
          <a:xfrm>
            <a:off x="7523933" y="2808535"/>
            <a:ext cx="237067" cy="573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20E8D169-56D0-4E36-A6CC-AD14A2C75939}"/>
              </a:ext>
            </a:extLst>
          </p:cNvPr>
          <p:cNvSpPr txBox="1"/>
          <p:nvPr/>
        </p:nvSpPr>
        <p:spPr>
          <a:xfrm>
            <a:off x="5398347" y="3454041"/>
            <a:ext cx="4488241" cy="338554"/>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生成伪缺陷图像</a:t>
            </a:r>
          </a:p>
        </p:txBody>
      </p:sp>
      <p:sp>
        <p:nvSpPr>
          <p:cNvPr id="62" name="文本框 61">
            <a:extLst>
              <a:ext uri="{FF2B5EF4-FFF2-40B4-BE49-F238E27FC236}">
                <a16:creationId xmlns:a16="http://schemas.microsoft.com/office/drawing/2014/main" id="{73AE5AD3-74E6-4834-8722-14C9866C9214}"/>
              </a:ext>
            </a:extLst>
          </p:cNvPr>
          <p:cNvSpPr txBox="1"/>
          <p:nvPr/>
        </p:nvSpPr>
        <p:spPr>
          <a:xfrm>
            <a:off x="5398345" y="2917594"/>
            <a:ext cx="2029521" cy="307777"/>
          </a:xfrm>
          <a:prstGeom prst="rect">
            <a:avLst/>
          </a:prstGeom>
          <a:solidFill>
            <a:schemeClr val="accent1">
              <a:lumMod val="60000"/>
              <a:lumOff val="40000"/>
            </a:schemeClr>
          </a:solidFill>
        </p:spPr>
        <p:txBody>
          <a:bodyPr wrap="square" rtlCol="0">
            <a:spAutoFit/>
          </a:bodyPr>
          <a:lstStyle/>
          <a:p>
            <a:pPr algn="ctr"/>
            <a:r>
              <a:rPr lang="zh-CN" altLang="en-US" sz="1400" b="1" dirty="0">
                <a:latin typeface="楷体" panose="02010609060101010101" pitchFamily="49" charset="-122"/>
                <a:ea typeface="楷体" panose="02010609060101010101" pitchFamily="49" charset="-122"/>
              </a:rPr>
              <a:t>生成对抗损失</a:t>
            </a:r>
          </a:p>
        </p:txBody>
      </p:sp>
      <p:sp>
        <p:nvSpPr>
          <p:cNvPr id="63" name="文本框 62">
            <a:extLst>
              <a:ext uri="{FF2B5EF4-FFF2-40B4-BE49-F238E27FC236}">
                <a16:creationId xmlns:a16="http://schemas.microsoft.com/office/drawing/2014/main" id="{D23ACCF1-9E96-4DDF-9302-BB79158F85A0}"/>
              </a:ext>
            </a:extLst>
          </p:cNvPr>
          <p:cNvSpPr txBox="1"/>
          <p:nvPr/>
        </p:nvSpPr>
        <p:spPr>
          <a:xfrm>
            <a:off x="7857067" y="2924586"/>
            <a:ext cx="2029521" cy="307777"/>
          </a:xfrm>
          <a:prstGeom prst="rect">
            <a:avLst/>
          </a:prstGeom>
          <a:solidFill>
            <a:schemeClr val="accent1">
              <a:lumMod val="60000"/>
              <a:lumOff val="40000"/>
            </a:schemeClr>
          </a:solidFill>
        </p:spPr>
        <p:txBody>
          <a:bodyPr wrap="square" rtlCol="0">
            <a:spAutoFit/>
          </a:bodyPr>
          <a:lstStyle/>
          <a:p>
            <a:pPr algn="ctr"/>
            <a:r>
              <a:rPr lang="zh-CN" altLang="en-US" sz="1400" b="1" dirty="0">
                <a:latin typeface="楷体" panose="02010609060101010101" pitchFamily="49" charset="-122"/>
                <a:ea typeface="楷体" panose="02010609060101010101" pitchFamily="49" charset="-122"/>
              </a:rPr>
              <a:t>多尺度结构相似性损失</a:t>
            </a:r>
          </a:p>
        </p:txBody>
      </p:sp>
      <p:sp>
        <p:nvSpPr>
          <p:cNvPr id="64" name="矩形 63">
            <a:extLst>
              <a:ext uri="{FF2B5EF4-FFF2-40B4-BE49-F238E27FC236}">
                <a16:creationId xmlns:a16="http://schemas.microsoft.com/office/drawing/2014/main" id="{600EBC0E-712D-404D-AA6B-1C542BA0CB09}"/>
              </a:ext>
            </a:extLst>
          </p:cNvPr>
          <p:cNvSpPr/>
          <p:nvPr/>
        </p:nvSpPr>
        <p:spPr>
          <a:xfrm>
            <a:off x="2305408" y="1883037"/>
            <a:ext cx="7581180" cy="19085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86A07E33-D5C9-4DDE-B3AD-A666469C24C0}"/>
              </a:ext>
            </a:extLst>
          </p:cNvPr>
          <p:cNvSpPr/>
          <p:nvPr/>
        </p:nvSpPr>
        <p:spPr>
          <a:xfrm>
            <a:off x="2305408" y="3889687"/>
            <a:ext cx="7581180" cy="2751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0B185F4F-206F-4EE4-8077-03C5B6E9315A}"/>
              </a:ext>
            </a:extLst>
          </p:cNvPr>
          <p:cNvSpPr/>
          <p:nvPr/>
        </p:nvSpPr>
        <p:spPr>
          <a:xfrm>
            <a:off x="2214880" y="1788160"/>
            <a:ext cx="7762240" cy="4944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a:extLst>
              <a:ext uri="{FF2B5EF4-FFF2-40B4-BE49-F238E27FC236}">
                <a16:creationId xmlns:a16="http://schemas.microsoft.com/office/drawing/2014/main" id="{F9064472-234C-4412-AE10-F9BC5152283E}"/>
              </a:ext>
            </a:extLst>
          </p:cNvPr>
          <p:cNvGrpSpPr/>
          <p:nvPr/>
        </p:nvGrpSpPr>
        <p:grpSpPr>
          <a:xfrm>
            <a:off x="6746240" y="4340422"/>
            <a:ext cx="3140348" cy="2301118"/>
            <a:chOff x="6746240" y="4340422"/>
            <a:chExt cx="3140348" cy="2301118"/>
          </a:xfrm>
        </p:grpSpPr>
        <p:pic>
          <p:nvPicPr>
            <p:cNvPr id="68" name="图片 67">
              <a:extLst>
                <a:ext uri="{FF2B5EF4-FFF2-40B4-BE49-F238E27FC236}">
                  <a16:creationId xmlns:a16="http://schemas.microsoft.com/office/drawing/2014/main" id="{C2D3B9AE-7848-4FC3-ABD3-EA792B5D1DC9}"/>
                </a:ext>
              </a:extLst>
            </p:cNvPr>
            <p:cNvPicPr>
              <a:picLocks noChangeAspect="1"/>
            </p:cNvPicPr>
            <p:nvPr/>
          </p:nvPicPr>
          <p:blipFill>
            <a:blip r:embed="rId4"/>
            <a:stretch>
              <a:fillRect/>
            </a:stretch>
          </p:blipFill>
          <p:spPr>
            <a:xfrm>
              <a:off x="6746240" y="4340422"/>
              <a:ext cx="3140348" cy="2301118"/>
            </a:xfrm>
            <a:prstGeom prst="rect">
              <a:avLst/>
            </a:prstGeom>
          </p:spPr>
        </p:pic>
        <p:pic>
          <p:nvPicPr>
            <p:cNvPr id="69" name="图片 68">
              <a:extLst>
                <a:ext uri="{FF2B5EF4-FFF2-40B4-BE49-F238E27FC236}">
                  <a16:creationId xmlns:a16="http://schemas.microsoft.com/office/drawing/2014/main" id="{2B47EEFC-706B-4CAC-9DEA-F67ED9253401}"/>
                </a:ext>
              </a:extLst>
            </p:cNvPr>
            <p:cNvPicPr>
              <a:picLocks noChangeAspect="1"/>
            </p:cNvPicPr>
            <p:nvPr/>
          </p:nvPicPr>
          <p:blipFill>
            <a:blip r:embed="rId5"/>
            <a:stretch>
              <a:fillRect/>
            </a:stretch>
          </p:blipFill>
          <p:spPr>
            <a:xfrm>
              <a:off x="6754712" y="4546450"/>
              <a:ext cx="1006288" cy="1015273"/>
            </a:xfrm>
            <a:prstGeom prst="rect">
              <a:avLst/>
            </a:prstGeom>
          </p:spPr>
        </p:pic>
        <p:pic>
          <p:nvPicPr>
            <p:cNvPr id="70" name="图片 69">
              <a:extLst>
                <a:ext uri="{FF2B5EF4-FFF2-40B4-BE49-F238E27FC236}">
                  <a16:creationId xmlns:a16="http://schemas.microsoft.com/office/drawing/2014/main" id="{761EC60F-0CB0-460D-B835-E4978E6B95AF}"/>
                </a:ext>
              </a:extLst>
            </p:cNvPr>
            <p:cNvPicPr>
              <a:picLocks noChangeAspect="1"/>
            </p:cNvPicPr>
            <p:nvPr/>
          </p:nvPicPr>
          <p:blipFill>
            <a:blip r:embed="rId6"/>
            <a:stretch>
              <a:fillRect/>
            </a:stretch>
          </p:blipFill>
          <p:spPr>
            <a:xfrm>
              <a:off x="7812828" y="4544568"/>
              <a:ext cx="1006288" cy="1015273"/>
            </a:xfrm>
            <a:prstGeom prst="rect">
              <a:avLst/>
            </a:prstGeom>
          </p:spPr>
        </p:pic>
        <p:pic>
          <p:nvPicPr>
            <p:cNvPr id="71" name="图片 70">
              <a:extLst>
                <a:ext uri="{FF2B5EF4-FFF2-40B4-BE49-F238E27FC236}">
                  <a16:creationId xmlns:a16="http://schemas.microsoft.com/office/drawing/2014/main" id="{0BFEAD90-826E-422D-A4F4-38C6BACAB1AF}"/>
                </a:ext>
              </a:extLst>
            </p:cNvPr>
            <p:cNvPicPr>
              <a:picLocks noChangeAspect="1"/>
            </p:cNvPicPr>
            <p:nvPr/>
          </p:nvPicPr>
          <p:blipFill>
            <a:blip r:embed="rId7"/>
            <a:stretch>
              <a:fillRect/>
            </a:stretch>
          </p:blipFill>
          <p:spPr>
            <a:xfrm>
              <a:off x="8870944" y="4546261"/>
              <a:ext cx="1006288" cy="1013580"/>
            </a:xfrm>
            <a:prstGeom prst="rect">
              <a:avLst/>
            </a:prstGeom>
          </p:spPr>
        </p:pic>
        <p:pic>
          <p:nvPicPr>
            <p:cNvPr id="72" name="图片 71">
              <a:extLst>
                <a:ext uri="{FF2B5EF4-FFF2-40B4-BE49-F238E27FC236}">
                  <a16:creationId xmlns:a16="http://schemas.microsoft.com/office/drawing/2014/main" id="{7E1DF1D3-F52E-41DB-9588-83B7EB78BE44}"/>
                </a:ext>
              </a:extLst>
            </p:cNvPr>
            <p:cNvPicPr>
              <a:picLocks noChangeAspect="1"/>
            </p:cNvPicPr>
            <p:nvPr/>
          </p:nvPicPr>
          <p:blipFill>
            <a:blip r:embed="rId8"/>
            <a:stretch>
              <a:fillRect/>
            </a:stretch>
          </p:blipFill>
          <p:spPr>
            <a:xfrm>
              <a:off x="6754712" y="5621804"/>
              <a:ext cx="1027966" cy="983066"/>
            </a:xfrm>
            <a:prstGeom prst="rect">
              <a:avLst/>
            </a:prstGeom>
          </p:spPr>
        </p:pic>
        <p:pic>
          <p:nvPicPr>
            <p:cNvPr id="73" name="图片 72">
              <a:extLst>
                <a:ext uri="{FF2B5EF4-FFF2-40B4-BE49-F238E27FC236}">
                  <a16:creationId xmlns:a16="http://schemas.microsoft.com/office/drawing/2014/main" id="{2AC956E5-BE0F-4F08-8C8E-CA6EB713E95A}"/>
                </a:ext>
              </a:extLst>
            </p:cNvPr>
            <p:cNvPicPr>
              <a:picLocks noChangeAspect="1"/>
            </p:cNvPicPr>
            <p:nvPr/>
          </p:nvPicPr>
          <p:blipFill>
            <a:blip r:embed="rId9"/>
            <a:stretch>
              <a:fillRect/>
            </a:stretch>
          </p:blipFill>
          <p:spPr>
            <a:xfrm>
              <a:off x="7812828" y="5609455"/>
              <a:ext cx="1006288" cy="987702"/>
            </a:xfrm>
            <a:prstGeom prst="rect">
              <a:avLst/>
            </a:prstGeom>
          </p:spPr>
        </p:pic>
        <p:pic>
          <p:nvPicPr>
            <p:cNvPr id="74" name="图片 73">
              <a:extLst>
                <a:ext uri="{FF2B5EF4-FFF2-40B4-BE49-F238E27FC236}">
                  <a16:creationId xmlns:a16="http://schemas.microsoft.com/office/drawing/2014/main" id="{8DD53F75-A16B-42DD-B668-E8115A26D936}"/>
                </a:ext>
              </a:extLst>
            </p:cNvPr>
            <p:cNvPicPr>
              <a:picLocks noChangeAspect="1"/>
            </p:cNvPicPr>
            <p:nvPr/>
          </p:nvPicPr>
          <p:blipFill>
            <a:blip r:embed="rId10"/>
            <a:stretch>
              <a:fillRect/>
            </a:stretch>
          </p:blipFill>
          <p:spPr>
            <a:xfrm>
              <a:off x="8849266" y="5597630"/>
              <a:ext cx="1009381" cy="1032084"/>
            </a:xfrm>
            <a:prstGeom prst="rect">
              <a:avLst/>
            </a:prstGeom>
          </p:spPr>
        </p:pic>
      </p:grpSp>
    </p:spTree>
    <p:extLst>
      <p:ext uri="{BB962C8B-B14F-4D97-AF65-F5344CB8AC3E}">
        <p14:creationId xmlns:p14="http://schemas.microsoft.com/office/powerpoint/2010/main" val="414462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D1215719-24CD-410E-A4AC-5D4BED1E5444}"/>
              </a:ext>
            </a:extLst>
          </p:cNvPr>
          <p:cNvSpPr txBox="1"/>
          <p:nvPr/>
        </p:nvSpPr>
        <p:spPr>
          <a:xfrm>
            <a:off x="0" y="74507"/>
            <a:ext cx="12192000" cy="400110"/>
          </a:xfrm>
          <a:prstGeom prst="rect">
            <a:avLst/>
          </a:prstGeom>
          <a:solidFill>
            <a:schemeClr val="accent1"/>
          </a:solidFill>
        </p:spPr>
        <p:txBody>
          <a:bodyPr wrap="square" rtlCol="0">
            <a:spAutoFit/>
          </a:bodyPr>
          <a:lstStyle/>
          <a:p>
            <a:pPr algn="ctr"/>
            <a:r>
              <a:rPr lang="zh-CN" altLang="en-US" sz="2000" b="1" dirty="0">
                <a:solidFill>
                  <a:schemeClr val="bg1"/>
                </a:solidFill>
                <a:latin typeface="楷体" panose="02010609060101010101" pitchFamily="49" charset="-122"/>
                <a:ea typeface="楷体" panose="02010609060101010101" pitchFamily="49" charset="-122"/>
              </a:rPr>
              <a:t>研究内容一：低照度低分辨率数字相机处理流水线下样本不全面不均衡数据鸿沟挑战</a:t>
            </a:r>
          </a:p>
        </p:txBody>
      </p:sp>
      <p:sp>
        <p:nvSpPr>
          <p:cNvPr id="21" name="文本框 20">
            <a:extLst>
              <a:ext uri="{FF2B5EF4-FFF2-40B4-BE49-F238E27FC236}">
                <a16:creationId xmlns:a16="http://schemas.microsoft.com/office/drawing/2014/main" id="{276DFF0D-431C-45B3-8102-DAB7B1BBB808}"/>
              </a:ext>
            </a:extLst>
          </p:cNvPr>
          <p:cNvSpPr txBox="1"/>
          <p:nvPr/>
        </p:nvSpPr>
        <p:spPr>
          <a:xfrm>
            <a:off x="3757507" y="589281"/>
            <a:ext cx="4676986" cy="369332"/>
          </a:xfrm>
          <a:prstGeom prst="rect">
            <a:avLst/>
          </a:prstGeom>
          <a:solidFill>
            <a:schemeClr val="accent1">
              <a:lumMod val="60000"/>
              <a:lumOff val="40000"/>
            </a:schemeClr>
          </a:solidFill>
        </p:spPr>
        <p:txBody>
          <a:bodyPr wrap="square" rtlCol="0">
            <a:spAutoFit/>
          </a:bodyPr>
          <a:lstStyle/>
          <a:p>
            <a:r>
              <a:rPr lang="zh-CN" altLang="en-US" b="1" dirty="0">
                <a:latin typeface="楷体" panose="02010609060101010101" pitchFamily="49" charset="-122"/>
                <a:ea typeface="楷体" panose="02010609060101010101" pitchFamily="49" charset="-122"/>
              </a:rPr>
              <a:t>③ 缺陷图像样本间均衡性自适应模型研究</a:t>
            </a:r>
          </a:p>
        </p:txBody>
      </p:sp>
      <p:sp>
        <p:nvSpPr>
          <p:cNvPr id="22" name="文本框 21">
            <a:extLst>
              <a:ext uri="{FF2B5EF4-FFF2-40B4-BE49-F238E27FC236}">
                <a16:creationId xmlns:a16="http://schemas.microsoft.com/office/drawing/2014/main" id="{8EF19CEE-C1D6-495D-A955-F638417DCEB4}"/>
              </a:ext>
            </a:extLst>
          </p:cNvPr>
          <p:cNvSpPr txBox="1"/>
          <p:nvPr/>
        </p:nvSpPr>
        <p:spPr>
          <a:xfrm>
            <a:off x="2305408" y="1883037"/>
            <a:ext cx="75811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基于样本重采样的高低频缺陷模式平衡模型研究</a:t>
            </a:r>
          </a:p>
        </p:txBody>
      </p:sp>
      <p:sp>
        <p:nvSpPr>
          <p:cNvPr id="23" name="文本框 22">
            <a:extLst>
              <a:ext uri="{FF2B5EF4-FFF2-40B4-BE49-F238E27FC236}">
                <a16:creationId xmlns:a16="http://schemas.microsoft.com/office/drawing/2014/main" id="{F839F262-D82B-4A9A-8717-24113B676CF7}"/>
              </a:ext>
            </a:extLst>
          </p:cNvPr>
          <p:cNvSpPr txBox="1"/>
          <p:nvPr/>
        </p:nvSpPr>
        <p:spPr>
          <a:xfrm>
            <a:off x="3757507" y="1081947"/>
            <a:ext cx="20116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高频缺陷</a:t>
            </a:r>
          </a:p>
        </p:txBody>
      </p:sp>
      <p:sp>
        <p:nvSpPr>
          <p:cNvPr id="24" name="文本框 23">
            <a:extLst>
              <a:ext uri="{FF2B5EF4-FFF2-40B4-BE49-F238E27FC236}">
                <a16:creationId xmlns:a16="http://schemas.microsoft.com/office/drawing/2014/main" id="{BF8C6AB9-406D-4DDD-8613-FB303F6D2CB1}"/>
              </a:ext>
            </a:extLst>
          </p:cNvPr>
          <p:cNvSpPr txBox="1"/>
          <p:nvPr/>
        </p:nvSpPr>
        <p:spPr>
          <a:xfrm>
            <a:off x="6422813" y="1081947"/>
            <a:ext cx="20116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低频关键缺陷</a:t>
            </a:r>
          </a:p>
        </p:txBody>
      </p:sp>
      <p:sp>
        <p:nvSpPr>
          <p:cNvPr id="25" name="箭头: 下 24">
            <a:extLst>
              <a:ext uri="{FF2B5EF4-FFF2-40B4-BE49-F238E27FC236}">
                <a16:creationId xmlns:a16="http://schemas.microsoft.com/office/drawing/2014/main" id="{F7A9A277-43AC-45FC-A709-CF0934B89C99}"/>
              </a:ext>
            </a:extLst>
          </p:cNvPr>
          <p:cNvSpPr/>
          <p:nvPr/>
        </p:nvSpPr>
        <p:spPr>
          <a:xfrm>
            <a:off x="5982157" y="1464690"/>
            <a:ext cx="237067" cy="237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4E7C1EC-042C-4197-B428-C156E39B19B5}"/>
              </a:ext>
            </a:extLst>
          </p:cNvPr>
          <p:cNvSpPr txBox="1"/>
          <p:nvPr/>
        </p:nvSpPr>
        <p:spPr>
          <a:xfrm>
            <a:off x="2305408" y="3707794"/>
            <a:ext cx="7581180" cy="369332"/>
          </a:xfrm>
          <a:prstGeom prst="rect">
            <a:avLst/>
          </a:prstGeom>
          <a:solidFill>
            <a:schemeClr val="accent1"/>
          </a:solidFill>
        </p:spPr>
        <p:txBody>
          <a:bodyPr wrap="square" rtlCol="0">
            <a:spAutoFit/>
          </a:bodyPr>
          <a:lstStyle/>
          <a:p>
            <a:pPr algn="ctr"/>
            <a:r>
              <a:rPr lang="zh-CN" altLang="en-US" b="1" dirty="0">
                <a:solidFill>
                  <a:schemeClr val="bg1"/>
                </a:solidFill>
                <a:latin typeface="楷体" panose="02010609060101010101" pitchFamily="49" charset="-122"/>
                <a:ea typeface="楷体" panose="02010609060101010101" pitchFamily="49" charset="-122"/>
              </a:rPr>
              <a:t>引入注意力加权的高低频缺陷模式均衡性自适应模型研究</a:t>
            </a:r>
          </a:p>
        </p:txBody>
      </p:sp>
      <p:pic>
        <p:nvPicPr>
          <p:cNvPr id="27" name="图片 26">
            <a:extLst>
              <a:ext uri="{FF2B5EF4-FFF2-40B4-BE49-F238E27FC236}">
                <a16:creationId xmlns:a16="http://schemas.microsoft.com/office/drawing/2014/main" id="{86192CF8-C69F-44D3-B6C6-385CC77AB17B}"/>
              </a:ext>
            </a:extLst>
          </p:cNvPr>
          <p:cNvPicPr>
            <a:picLocks noChangeAspect="1"/>
          </p:cNvPicPr>
          <p:nvPr/>
        </p:nvPicPr>
        <p:blipFill>
          <a:blip r:embed="rId2"/>
          <a:stretch>
            <a:fillRect/>
          </a:stretch>
        </p:blipFill>
        <p:spPr>
          <a:xfrm>
            <a:off x="2388537" y="4204220"/>
            <a:ext cx="3463779" cy="2348154"/>
          </a:xfrm>
          <a:prstGeom prst="rect">
            <a:avLst/>
          </a:prstGeom>
        </p:spPr>
      </p:pic>
      <p:sp>
        <p:nvSpPr>
          <p:cNvPr id="28" name="文本框 27">
            <a:extLst>
              <a:ext uri="{FF2B5EF4-FFF2-40B4-BE49-F238E27FC236}">
                <a16:creationId xmlns:a16="http://schemas.microsoft.com/office/drawing/2014/main" id="{ED1D6862-EC7E-4F34-8DEC-AEA6C55C7013}"/>
              </a:ext>
            </a:extLst>
          </p:cNvPr>
          <p:cNvSpPr txBox="1"/>
          <p:nvPr/>
        </p:nvSpPr>
        <p:spPr>
          <a:xfrm>
            <a:off x="5943668" y="5432606"/>
            <a:ext cx="4026049" cy="773289"/>
          </a:xfrm>
          <a:prstGeom prst="rect">
            <a:avLst/>
          </a:prstGeom>
          <a:noFill/>
        </p:spPr>
        <p:txBody>
          <a:bodyPr wrap="square" rtlCol="0">
            <a:spAutoFit/>
          </a:bodyPr>
          <a:lstStyle/>
          <a:p>
            <a:pPr indent="-285750">
              <a:lnSpc>
                <a:spcPct val="150000"/>
              </a:lnSpc>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样本重加权：关注低频样本</a:t>
            </a:r>
            <a:endParaRPr lang="en-US" altLang="zh-CN" sz="1600" b="1" dirty="0">
              <a:latin typeface="楷体" panose="02010609060101010101" pitchFamily="49" charset="-122"/>
              <a:ea typeface="楷体" panose="02010609060101010101" pitchFamily="49" charset="-122"/>
            </a:endParaRPr>
          </a:p>
          <a:p>
            <a:pPr indent="-285750">
              <a:lnSpc>
                <a:spcPct val="150000"/>
              </a:lnSpc>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局部注意力：关注关键缺陷的局部特征</a:t>
            </a:r>
          </a:p>
        </p:txBody>
      </p:sp>
      <p:sp>
        <p:nvSpPr>
          <p:cNvPr id="29" name="矩形 28">
            <a:extLst>
              <a:ext uri="{FF2B5EF4-FFF2-40B4-BE49-F238E27FC236}">
                <a16:creationId xmlns:a16="http://schemas.microsoft.com/office/drawing/2014/main" id="{E67BF4D2-31ED-4445-8CAE-43544D8A4308}"/>
              </a:ext>
            </a:extLst>
          </p:cNvPr>
          <p:cNvSpPr/>
          <p:nvPr/>
        </p:nvSpPr>
        <p:spPr>
          <a:xfrm>
            <a:off x="2303765" y="3710567"/>
            <a:ext cx="7581180" cy="2893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Picture 2" descr="https://img2018.cnblogs.com/blog/1353331/201907/1353331-20190702000423378-1296280580.png">
            <a:extLst>
              <a:ext uri="{FF2B5EF4-FFF2-40B4-BE49-F238E27FC236}">
                <a16:creationId xmlns:a16="http://schemas.microsoft.com/office/drawing/2014/main" id="{A3BE50B6-523F-4EE7-AD35-3D770C4B3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408" y="2293603"/>
            <a:ext cx="1806512" cy="11321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img2018.cnblogs.com/blog/1353331/201907/1353331-20190702000428807-1669939220.png">
            <a:extLst>
              <a:ext uri="{FF2B5EF4-FFF2-40B4-BE49-F238E27FC236}">
                <a16:creationId xmlns:a16="http://schemas.microsoft.com/office/drawing/2014/main" id="{254CABED-C879-4F63-94D5-688C87BB1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397" y="2297053"/>
            <a:ext cx="2009206" cy="11319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s://img2018.cnblogs.com/blog/1353331/201907/1353331-20190702000436413-694972803.png">
            <a:extLst>
              <a:ext uri="{FF2B5EF4-FFF2-40B4-BE49-F238E27FC236}">
                <a16:creationId xmlns:a16="http://schemas.microsoft.com/office/drawing/2014/main" id="{B452D015-D8D6-4E8D-9C5A-A4E0E3C92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5320" y="2299826"/>
            <a:ext cx="2221268" cy="1131947"/>
          </a:xfrm>
          <a:prstGeom prst="rect">
            <a:avLst/>
          </a:prstGeom>
          <a:noFill/>
          <a:extLst>
            <a:ext uri="{909E8E84-426E-40DD-AFC4-6F175D3DCCD1}">
              <a14:hiddenFill xmlns:a14="http://schemas.microsoft.com/office/drawing/2010/main">
                <a:solidFill>
                  <a:srgbClr val="FFFFFF"/>
                </a:solidFill>
              </a14:hiddenFill>
            </a:ext>
          </a:extLst>
        </p:spPr>
      </p:pic>
      <p:sp>
        <p:nvSpPr>
          <p:cNvPr id="33" name="箭头: 右 32">
            <a:extLst>
              <a:ext uri="{FF2B5EF4-FFF2-40B4-BE49-F238E27FC236}">
                <a16:creationId xmlns:a16="http://schemas.microsoft.com/office/drawing/2014/main" id="{F8FBE8BD-9647-4D65-B71E-74140F8A1C88}"/>
              </a:ext>
            </a:extLst>
          </p:cNvPr>
          <p:cNvSpPr/>
          <p:nvPr/>
        </p:nvSpPr>
        <p:spPr>
          <a:xfrm>
            <a:off x="4434890" y="2764093"/>
            <a:ext cx="453814" cy="189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FE5D597E-61E5-467F-91AB-B5C0B3F25788}"/>
              </a:ext>
            </a:extLst>
          </p:cNvPr>
          <p:cNvSpPr/>
          <p:nvPr/>
        </p:nvSpPr>
        <p:spPr>
          <a:xfrm>
            <a:off x="7156054" y="2764093"/>
            <a:ext cx="453814" cy="189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928B6998-1656-4BB5-A41A-1D75CFC5ED6C}"/>
              </a:ext>
            </a:extLst>
          </p:cNvPr>
          <p:cNvSpPr/>
          <p:nvPr/>
        </p:nvSpPr>
        <p:spPr>
          <a:xfrm>
            <a:off x="2305408" y="1883038"/>
            <a:ext cx="7581180" cy="1645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4FE3CB6-BEAD-4016-B739-6795D6B85572}"/>
              </a:ext>
            </a:extLst>
          </p:cNvPr>
          <p:cNvSpPr/>
          <p:nvPr/>
        </p:nvSpPr>
        <p:spPr>
          <a:xfrm>
            <a:off x="2214880" y="1788160"/>
            <a:ext cx="7762240" cy="4944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a:extLst>
              <a:ext uri="{FF2B5EF4-FFF2-40B4-BE49-F238E27FC236}">
                <a16:creationId xmlns:a16="http://schemas.microsoft.com/office/drawing/2014/main" id="{B9736A68-482E-463B-990C-9AEBE5942A20}"/>
              </a:ext>
            </a:extLst>
          </p:cNvPr>
          <p:cNvPicPr>
            <a:picLocks noChangeAspect="1"/>
          </p:cNvPicPr>
          <p:nvPr/>
        </p:nvPicPr>
        <p:blipFill>
          <a:blip r:embed="rId6"/>
          <a:stretch>
            <a:fillRect/>
          </a:stretch>
        </p:blipFill>
        <p:spPr>
          <a:xfrm>
            <a:off x="5982157" y="4491126"/>
            <a:ext cx="3821306" cy="926907"/>
          </a:xfrm>
          <a:prstGeom prst="rect">
            <a:avLst/>
          </a:prstGeom>
        </p:spPr>
      </p:pic>
    </p:spTree>
    <p:extLst>
      <p:ext uri="{BB962C8B-B14F-4D97-AF65-F5344CB8AC3E}">
        <p14:creationId xmlns:p14="http://schemas.microsoft.com/office/powerpoint/2010/main" val="26831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图片 226">
            <a:extLst>
              <a:ext uri="{FF2B5EF4-FFF2-40B4-BE49-F238E27FC236}">
                <a16:creationId xmlns:a16="http://schemas.microsoft.com/office/drawing/2014/main" id="{8E06F77E-21DB-43F6-AFC7-D8193A835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92" y="1781271"/>
            <a:ext cx="2490143" cy="1713270"/>
          </a:xfrm>
          <a:prstGeom prst="rect">
            <a:avLst/>
          </a:prstGeom>
        </p:spPr>
      </p:pic>
      <p:pic>
        <p:nvPicPr>
          <p:cNvPr id="228" name="图片 227">
            <a:extLst>
              <a:ext uri="{FF2B5EF4-FFF2-40B4-BE49-F238E27FC236}">
                <a16:creationId xmlns:a16="http://schemas.microsoft.com/office/drawing/2014/main" id="{61EAF934-B6DF-42C0-AAC3-909CFA5426CF}"/>
              </a:ext>
            </a:extLst>
          </p:cNvPr>
          <p:cNvPicPr>
            <a:picLocks noChangeAspect="1"/>
          </p:cNvPicPr>
          <p:nvPr/>
        </p:nvPicPr>
        <p:blipFill>
          <a:blip r:embed="rId4"/>
          <a:stretch>
            <a:fillRect/>
          </a:stretch>
        </p:blipFill>
        <p:spPr>
          <a:xfrm>
            <a:off x="4777956" y="1738956"/>
            <a:ext cx="812962" cy="1040242"/>
          </a:xfrm>
          <a:prstGeom prst="rect">
            <a:avLst/>
          </a:prstGeom>
        </p:spPr>
      </p:pic>
      <p:sp>
        <p:nvSpPr>
          <p:cNvPr id="229" name="矩形 228">
            <a:extLst>
              <a:ext uri="{FF2B5EF4-FFF2-40B4-BE49-F238E27FC236}">
                <a16:creationId xmlns:a16="http://schemas.microsoft.com/office/drawing/2014/main" id="{7F879E68-8FC2-495D-921D-2B1C04866B54}"/>
              </a:ext>
            </a:extLst>
          </p:cNvPr>
          <p:cNvSpPr/>
          <p:nvPr/>
        </p:nvSpPr>
        <p:spPr>
          <a:xfrm>
            <a:off x="3033158" y="159776"/>
            <a:ext cx="6689238" cy="457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研究内容三：基于半导体封装缺陷检测的大模型轻量化研究</a:t>
            </a:r>
          </a:p>
        </p:txBody>
      </p:sp>
      <p:sp>
        <p:nvSpPr>
          <p:cNvPr id="230" name="矩形 229">
            <a:extLst>
              <a:ext uri="{FF2B5EF4-FFF2-40B4-BE49-F238E27FC236}">
                <a16:creationId xmlns:a16="http://schemas.microsoft.com/office/drawing/2014/main" id="{6E058E15-F840-4C1C-AAD8-2670AA30C957}"/>
              </a:ext>
            </a:extLst>
          </p:cNvPr>
          <p:cNvSpPr/>
          <p:nvPr/>
        </p:nvSpPr>
        <p:spPr>
          <a:xfrm>
            <a:off x="3101678" y="928839"/>
            <a:ext cx="6819549" cy="45719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结合硬件性能预测器反馈信息的通道剪枝</a:t>
            </a:r>
            <a:r>
              <a:rPr lang="zh-CN" altLang="en-US" sz="16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算法</a:t>
            </a: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研究</a:t>
            </a:r>
            <a:endParaRPr kumimoji="0" lang="zh-CN" altLang="en-US"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1" name="矩形 230">
            <a:extLst>
              <a:ext uri="{FF2B5EF4-FFF2-40B4-BE49-F238E27FC236}">
                <a16:creationId xmlns:a16="http://schemas.microsoft.com/office/drawing/2014/main" id="{2FB020E8-5B1D-4612-901B-CAED3A9335A0}"/>
              </a:ext>
            </a:extLst>
          </p:cNvPr>
          <p:cNvSpPr/>
          <p:nvPr/>
        </p:nvSpPr>
        <p:spPr>
          <a:xfrm>
            <a:off x="3101684" y="1394709"/>
            <a:ext cx="6819549" cy="2264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232" name="图片 231">
            <a:extLst>
              <a:ext uri="{FF2B5EF4-FFF2-40B4-BE49-F238E27FC236}">
                <a16:creationId xmlns:a16="http://schemas.microsoft.com/office/drawing/2014/main" id="{AF77A9D1-1A02-488B-B0A9-11F30292E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5054" y="2863592"/>
            <a:ext cx="731085" cy="426954"/>
          </a:xfrm>
          <a:prstGeom prst="rect">
            <a:avLst/>
          </a:prstGeom>
        </p:spPr>
      </p:pic>
      <p:sp>
        <p:nvSpPr>
          <p:cNvPr id="233" name="矩形 232">
            <a:extLst>
              <a:ext uri="{FF2B5EF4-FFF2-40B4-BE49-F238E27FC236}">
                <a16:creationId xmlns:a16="http://schemas.microsoft.com/office/drawing/2014/main" id="{55D31FE0-9BEC-4317-868D-536A10A52F0C}"/>
              </a:ext>
            </a:extLst>
          </p:cNvPr>
          <p:cNvSpPr/>
          <p:nvPr/>
        </p:nvSpPr>
        <p:spPr>
          <a:xfrm>
            <a:off x="3101678" y="3658434"/>
            <a:ext cx="6819555" cy="47743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自动可学的精细化通道剪枝超轻量化模型研究</a:t>
            </a:r>
          </a:p>
        </p:txBody>
      </p:sp>
      <p:sp>
        <p:nvSpPr>
          <p:cNvPr id="234" name="椭圆 233">
            <a:extLst>
              <a:ext uri="{FF2B5EF4-FFF2-40B4-BE49-F238E27FC236}">
                <a16:creationId xmlns:a16="http://schemas.microsoft.com/office/drawing/2014/main" id="{30B60EE7-A421-4C5F-888A-7FB839AB5A64}"/>
              </a:ext>
            </a:extLst>
          </p:cNvPr>
          <p:cNvSpPr/>
          <p:nvPr/>
        </p:nvSpPr>
        <p:spPr>
          <a:xfrm>
            <a:off x="8232894" y="3005108"/>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35" name="椭圆 234">
            <a:extLst>
              <a:ext uri="{FF2B5EF4-FFF2-40B4-BE49-F238E27FC236}">
                <a16:creationId xmlns:a16="http://schemas.microsoft.com/office/drawing/2014/main" id="{619464FA-D954-4CA3-A146-6BFA84B60766}"/>
              </a:ext>
            </a:extLst>
          </p:cNvPr>
          <p:cNvSpPr/>
          <p:nvPr/>
        </p:nvSpPr>
        <p:spPr>
          <a:xfrm>
            <a:off x="8503159" y="3005108"/>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36" name="椭圆 235">
            <a:extLst>
              <a:ext uri="{FF2B5EF4-FFF2-40B4-BE49-F238E27FC236}">
                <a16:creationId xmlns:a16="http://schemas.microsoft.com/office/drawing/2014/main" id="{36C70B2C-51FF-421D-949B-038D1A97B687}"/>
              </a:ext>
            </a:extLst>
          </p:cNvPr>
          <p:cNvSpPr/>
          <p:nvPr/>
        </p:nvSpPr>
        <p:spPr>
          <a:xfrm>
            <a:off x="8773425" y="2996207"/>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37" name="椭圆 236">
            <a:extLst>
              <a:ext uri="{FF2B5EF4-FFF2-40B4-BE49-F238E27FC236}">
                <a16:creationId xmlns:a16="http://schemas.microsoft.com/office/drawing/2014/main" id="{47936D31-9D09-4763-B121-54E4E90C435D}"/>
              </a:ext>
            </a:extLst>
          </p:cNvPr>
          <p:cNvSpPr/>
          <p:nvPr/>
        </p:nvSpPr>
        <p:spPr>
          <a:xfrm>
            <a:off x="8211864" y="2198814"/>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38" name="椭圆 237">
            <a:extLst>
              <a:ext uri="{FF2B5EF4-FFF2-40B4-BE49-F238E27FC236}">
                <a16:creationId xmlns:a16="http://schemas.microsoft.com/office/drawing/2014/main" id="{C44D4B04-C49B-4C17-9466-983C7D34204B}"/>
              </a:ext>
            </a:extLst>
          </p:cNvPr>
          <p:cNvSpPr/>
          <p:nvPr/>
        </p:nvSpPr>
        <p:spPr>
          <a:xfrm>
            <a:off x="8482129" y="2198814"/>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39" name="椭圆 238">
            <a:extLst>
              <a:ext uri="{FF2B5EF4-FFF2-40B4-BE49-F238E27FC236}">
                <a16:creationId xmlns:a16="http://schemas.microsoft.com/office/drawing/2014/main" id="{2966B40D-646B-4F9D-A62A-F8BA342AE2EA}"/>
              </a:ext>
            </a:extLst>
          </p:cNvPr>
          <p:cNvSpPr/>
          <p:nvPr/>
        </p:nvSpPr>
        <p:spPr>
          <a:xfrm>
            <a:off x="8752395" y="2189914"/>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0" name="椭圆 239">
            <a:extLst>
              <a:ext uri="{FF2B5EF4-FFF2-40B4-BE49-F238E27FC236}">
                <a16:creationId xmlns:a16="http://schemas.microsoft.com/office/drawing/2014/main" id="{86574E74-C6ED-4272-B9AC-F48966F11F73}"/>
              </a:ext>
            </a:extLst>
          </p:cNvPr>
          <p:cNvSpPr/>
          <p:nvPr/>
        </p:nvSpPr>
        <p:spPr>
          <a:xfrm>
            <a:off x="8370203" y="2478105"/>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1" name="椭圆 240">
            <a:extLst>
              <a:ext uri="{FF2B5EF4-FFF2-40B4-BE49-F238E27FC236}">
                <a16:creationId xmlns:a16="http://schemas.microsoft.com/office/drawing/2014/main" id="{35033621-61AE-46E9-94A2-541445AC6BCC}"/>
              </a:ext>
            </a:extLst>
          </p:cNvPr>
          <p:cNvSpPr/>
          <p:nvPr/>
        </p:nvSpPr>
        <p:spPr>
          <a:xfrm>
            <a:off x="8640469" y="2478105"/>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2" name="椭圆 241">
            <a:extLst>
              <a:ext uri="{FF2B5EF4-FFF2-40B4-BE49-F238E27FC236}">
                <a16:creationId xmlns:a16="http://schemas.microsoft.com/office/drawing/2014/main" id="{C5D42631-274D-4509-AD18-C76F394EAE0B}"/>
              </a:ext>
            </a:extLst>
          </p:cNvPr>
          <p:cNvSpPr/>
          <p:nvPr/>
        </p:nvSpPr>
        <p:spPr>
          <a:xfrm>
            <a:off x="8910734" y="2469204"/>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3" name="椭圆 242">
            <a:extLst>
              <a:ext uri="{FF2B5EF4-FFF2-40B4-BE49-F238E27FC236}">
                <a16:creationId xmlns:a16="http://schemas.microsoft.com/office/drawing/2014/main" id="{95CE709D-79E2-4220-9200-1AB771B0BCCC}"/>
              </a:ext>
            </a:extLst>
          </p:cNvPr>
          <p:cNvSpPr/>
          <p:nvPr/>
        </p:nvSpPr>
        <p:spPr>
          <a:xfrm>
            <a:off x="8370523" y="2715459"/>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4" name="椭圆 243">
            <a:extLst>
              <a:ext uri="{FF2B5EF4-FFF2-40B4-BE49-F238E27FC236}">
                <a16:creationId xmlns:a16="http://schemas.microsoft.com/office/drawing/2014/main" id="{D40B4054-98DF-46A2-B154-92C9A312F95A}"/>
              </a:ext>
            </a:extLst>
          </p:cNvPr>
          <p:cNvSpPr/>
          <p:nvPr/>
        </p:nvSpPr>
        <p:spPr>
          <a:xfrm>
            <a:off x="8640789" y="2715459"/>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5" name="椭圆 244">
            <a:extLst>
              <a:ext uri="{FF2B5EF4-FFF2-40B4-BE49-F238E27FC236}">
                <a16:creationId xmlns:a16="http://schemas.microsoft.com/office/drawing/2014/main" id="{75CE8632-7AD0-4348-9B3B-C89AE363BCC9}"/>
              </a:ext>
            </a:extLst>
          </p:cNvPr>
          <p:cNvSpPr/>
          <p:nvPr/>
        </p:nvSpPr>
        <p:spPr>
          <a:xfrm>
            <a:off x="8911054" y="2706558"/>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6" name="椭圆 245">
            <a:extLst>
              <a:ext uri="{FF2B5EF4-FFF2-40B4-BE49-F238E27FC236}">
                <a16:creationId xmlns:a16="http://schemas.microsoft.com/office/drawing/2014/main" id="{9306B901-3452-4D84-A84A-3B12DC36AB2E}"/>
              </a:ext>
            </a:extLst>
          </p:cNvPr>
          <p:cNvSpPr/>
          <p:nvPr/>
        </p:nvSpPr>
        <p:spPr>
          <a:xfrm>
            <a:off x="8099938" y="2478105"/>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47" name="椭圆 246">
            <a:extLst>
              <a:ext uri="{FF2B5EF4-FFF2-40B4-BE49-F238E27FC236}">
                <a16:creationId xmlns:a16="http://schemas.microsoft.com/office/drawing/2014/main" id="{780C9E1D-2195-4E13-B04C-97D3DED888A4}"/>
              </a:ext>
            </a:extLst>
          </p:cNvPr>
          <p:cNvSpPr/>
          <p:nvPr/>
        </p:nvSpPr>
        <p:spPr>
          <a:xfrm>
            <a:off x="8115780" y="2715459"/>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cxnSp>
        <p:nvCxnSpPr>
          <p:cNvPr id="248" name="直接连接符 247">
            <a:extLst>
              <a:ext uri="{FF2B5EF4-FFF2-40B4-BE49-F238E27FC236}">
                <a16:creationId xmlns:a16="http://schemas.microsoft.com/office/drawing/2014/main" id="{9B26E4C3-851B-4D1B-86A3-636E947C6773}"/>
              </a:ext>
            </a:extLst>
          </p:cNvPr>
          <p:cNvCxnSpPr>
            <a:cxnSpLocks/>
            <a:stCxn id="237" idx="4"/>
            <a:endCxn id="246" idx="0"/>
          </p:cNvCxnSpPr>
          <p:nvPr/>
        </p:nvCxnSpPr>
        <p:spPr>
          <a:xfrm flipH="1">
            <a:off x="8175380" y="2351169"/>
            <a:ext cx="111926"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49" name="直接连接符 248">
            <a:extLst>
              <a:ext uri="{FF2B5EF4-FFF2-40B4-BE49-F238E27FC236}">
                <a16:creationId xmlns:a16="http://schemas.microsoft.com/office/drawing/2014/main" id="{BD1F43C0-D216-4E5A-A04A-070D49488BFD}"/>
              </a:ext>
            </a:extLst>
          </p:cNvPr>
          <p:cNvCxnSpPr>
            <a:cxnSpLocks/>
            <a:stCxn id="237" idx="4"/>
            <a:endCxn id="240" idx="0"/>
          </p:cNvCxnSpPr>
          <p:nvPr/>
        </p:nvCxnSpPr>
        <p:spPr>
          <a:xfrm>
            <a:off x="8287306" y="2351169"/>
            <a:ext cx="158340"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0" name="直接连接符 249">
            <a:extLst>
              <a:ext uri="{FF2B5EF4-FFF2-40B4-BE49-F238E27FC236}">
                <a16:creationId xmlns:a16="http://schemas.microsoft.com/office/drawing/2014/main" id="{0A90FA8B-C0C0-4E00-9E7B-54C2C6D710B2}"/>
              </a:ext>
            </a:extLst>
          </p:cNvPr>
          <p:cNvCxnSpPr>
            <a:cxnSpLocks/>
            <a:stCxn id="237" idx="4"/>
            <a:endCxn id="241" idx="0"/>
          </p:cNvCxnSpPr>
          <p:nvPr/>
        </p:nvCxnSpPr>
        <p:spPr>
          <a:xfrm>
            <a:off x="8287306" y="2351169"/>
            <a:ext cx="428605"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1" name="直接连接符 250">
            <a:extLst>
              <a:ext uri="{FF2B5EF4-FFF2-40B4-BE49-F238E27FC236}">
                <a16:creationId xmlns:a16="http://schemas.microsoft.com/office/drawing/2014/main" id="{0C8E4FB0-59BC-4134-A300-A767671D3AFE}"/>
              </a:ext>
            </a:extLst>
          </p:cNvPr>
          <p:cNvCxnSpPr>
            <a:cxnSpLocks/>
            <a:stCxn id="237" idx="4"/>
            <a:endCxn id="242" idx="0"/>
          </p:cNvCxnSpPr>
          <p:nvPr/>
        </p:nvCxnSpPr>
        <p:spPr>
          <a:xfrm>
            <a:off x="8287306" y="2351169"/>
            <a:ext cx="698871" cy="1180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2" name="直接连接符 251">
            <a:extLst>
              <a:ext uri="{FF2B5EF4-FFF2-40B4-BE49-F238E27FC236}">
                <a16:creationId xmlns:a16="http://schemas.microsoft.com/office/drawing/2014/main" id="{9F4D783A-441D-43EA-9C16-B593AFAA600D}"/>
              </a:ext>
            </a:extLst>
          </p:cNvPr>
          <p:cNvCxnSpPr>
            <a:cxnSpLocks/>
            <a:stCxn id="238" idx="4"/>
            <a:endCxn id="246" idx="0"/>
          </p:cNvCxnSpPr>
          <p:nvPr/>
        </p:nvCxnSpPr>
        <p:spPr>
          <a:xfrm flipH="1">
            <a:off x="8175380" y="2351169"/>
            <a:ext cx="382191"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3" name="直接连接符 252">
            <a:extLst>
              <a:ext uri="{FF2B5EF4-FFF2-40B4-BE49-F238E27FC236}">
                <a16:creationId xmlns:a16="http://schemas.microsoft.com/office/drawing/2014/main" id="{BA4B4CDB-62FA-40B3-A7E6-3A522582E0CE}"/>
              </a:ext>
            </a:extLst>
          </p:cNvPr>
          <p:cNvCxnSpPr>
            <a:cxnSpLocks/>
            <a:stCxn id="238" idx="4"/>
            <a:endCxn id="240" idx="0"/>
          </p:cNvCxnSpPr>
          <p:nvPr/>
        </p:nvCxnSpPr>
        <p:spPr>
          <a:xfrm flipH="1">
            <a:off x="8445646" y="2351169"/>
            <a:ext cx="111926"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4" name="直接连接符 253">
            <a:extLst>
              <a:ext uri="{FF2B5EF4-FFF2-40B4-BE49-F238E27FC236}">
                <a16:creationId xmlns:a16="http://schemas.microsoft.com/office/drawing/2014/main" id="{4377FA0E-9FB2-4892-94B0-E1596DA8A0FB}"/>
              </a:ext>
            </a:extLst>
          </p:cNvPr>
          <p:cNvCxnSpPr>
            <a:cxnSpLocks/>
            <a:stCxn id="238" idx="4"/>
            <a:endCxn id="241" idx="0"/>
          </p:cNvCxnSpPr>
          <p:nvPr/>
        </p:nvCxnSpPr>
        <p:spPr>
          <a:xfrm>
            <a:off x="8557571" y="2351169"/>
            <a:ext cx="158340"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5" name="直接连接符 254">
            <a:extLst>
              <a:ext uri="{FF2B5EF4-FFF2-40B4-BE49-F238E27FC236}">
                <a16:creationId xmlns:a16="http://schemas.microsoft.com/office/drawing/2014/main" id="{DED6685E-C76F-43F4-A1E8-D7692B22F926}"/>
              </a:ext>
            </a:extLst>
          </p:cNvPr>
          <p:cNvCxnSpPr>
            <a:cxnSpLocks/>
            <a:stCxn id="238" idx="4"/>
            <a:endCxn id="242" idx="0"/>
          </p:cNvCxnSpPr>
          <p:nvPr/>
        </p:nvCxnSpPr>
        <p:spPr>
          <a:xfrm>
            <a:off x="8557571" y="2351169"/>
            <a:ext cx="428605" cy="1180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6" name="直接连接符 255">
            <a:extLst>
              <a:ext uri="{FF2B5EF4-FFF2-40B4-BE49-F238E27FC236}">
                <a16:creationId xmlns:a16="http://schemas.microsoft.com/office/drawing/2014/main" id="{F2EE6915-686C-4381-A290-B40546EBC1A6}"/>
              </a:ext>
            </a:extLst>
          </p:cNvPr>
          <p:cNvCxnSpPr>
            <a:cxnSpLocks/>
            <a:stCxn id="239" idx="4"/>
            <a:endCxn id="242" idx="0"/>
          </p:cNvCxnSpPr>
          <p:nvPr/>
        </p:nvCxnSpPr>
        <p:spPr>
          <a:xfrm>
            <a:off x="8827837" y="2342268"/>
            <a:ext cx="158340" cy="1269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7" name="直接连接符 256">
            <a:extLst>
              <a:ext uri="{FF2B5EF4-FFF2-40B4-BE49-F238E27FC236}">
                <a16:creationId xmlns:a16="http://schemas.microsoft.com/office/drawing/2014/main" id="{B8629034-5970-4E7E-AC60-480DD5593E06}"/>
              </a:ext>
            </a:extLst>
          </p:cNvPr>
          <p:cNvCxnSpPr>
            <a:cxnSpLocks/>
            <a:stCxn id="239" idx="4"/>
            <a:endCxn id="241" idx="0"/>
          </p:cNvCxnSpPr>
          <p:nvPr/>
        </p:nvCxnSpPr>
        <p:spPr>
          <a:xfrm flipH="1">
            <a:off x="8715911" y="2342268"/>
            <a:ext cx="111926" cy="1358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8" name="直接连接符 257">
            <a:extLst>
              <a:ext uri="{FF2B5EF4-FFF2-40B4-BE49-F238E27FC236}">
                <a16:creationId xmlns:a16="http://schemas.microsoft.com/office/drawing/2014/main" id="{F23A60AF-0479-4869-9BD3-CF46537E04A8}"/>
              </a:ext>
            </a:extLst>
          </p:cNvPr>
          <p:cNvCxnSpPr>
            <a:cxnSpLocks/>
            <a:stCxn id="239" idx="4"/>
            <a:endCxn id="240" idx="0"/>
          </p:cNvCxnSpPr>
          <p:nvPr/>
        </p:nvCxnSpPr>
        <p:spPr>
          <a:xfrm flipH="1">
            <a:off x="8445646" y="2342268"/>
            <a:ext cx="382191" cy="1358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59" name="直接连接符 258">
            <a:extLst>
              <a:ext uri="{FF2B5EF4-FFF2-40B4-BE49-F238E27FC236}">
                <a16:creationId xmlns:a16="http://schemas.microsoft.com/office/drawing/2014/main" id="{7D3B8F07-8D08-44E2-A044-C0379B60669B}"/>
              </a:ext>
            </a:extLst>
          </p:cNvPr>
          <p:cNvCxnSpPr>
            <a:cxnSpLocks/>
            <a:stCxn id="239" idx="4"/>
            <a:endCxn id="246" idx="0"/>
          </p:cNvCxnSpPr>
          <p:nvPr/>
        </p:nvCxnSpPr>
        <p:spPr>
          <a:xfrm flipH="1">
            <a:off x="8175380" y="2342268"/>
            <a:ext cx="652457" cy="13583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0" name="直接连接符 259">
            <a:extLst>
              <a:ext uri="{FF2B5EF4-FFF2-40B4-BE49-F238E27FC236}">
                <a16:creationId xmlns:a16="http://schemas.microsoft.com/office/drawing/2014/main" id="{9CB5843D-4B74-49CA-A272-35AAB5A42589}"/>
              </a:ext>
            </a:extLst>
          </p:cNvPr>
          <p:cNvCxnSpPr>
            <a:cxnSpLocks/>
            <a:stCxn id="234" idx="0"/>
            <a:endCxn id="244" idx="4"/>
          </p:cNvCxnSpPr>
          <p:nvPr/>
        </p:nvCxnSpPr>
        <p:spPr>
          <a:xfrm flipV="1">
            <a:off x="8308337" y="2867813"/>
            <a:ext cx="407895"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1" name="直接连接符 260">
            <a:extLst>
              <a:ext uri="{FF2B5EF4-FFF2-40B4-BE49-F238E27FC236}">
                <a16:creationId xmlns:a16="http://schemas.microsoft.com/office/drawing/2014/main" id="{4C90128F-558B-4EF7-8D1D-93DA6E91F7B5}"/>
              </a:ext>
            </a:extLst>
          </p:cNvPr>
          <p:cNvCxnSpPr>
            <a:cxnSpLocks/>
            <a:stCxn id="234" idx="0"/>
            <a:endCxn id="243" idx="4"/>
          </p:cNvCxnSpPr>
          <p:nvPr/>
        </p:nvCxnSpPr>
        <p:spPr>
          <a:xfrm flipV="1">
            <a:off x="8308337" y="2867813"/>
            <a:ext cx="137629"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2" name="直接连接符 261">
            <a:extLst>
              <a:ext uri="{FF2B5EF4-FFF2-40B4-BE49-F238E27FC236}">
                <a16:creationId xmlns:a16="http://schemas.microsoft.com/office/drawing/2014/main" id="{8FC609B2-BE3D-4C68-B73F-4040C84A8873}"/>
              </a:ext>
            </a:extLst>
          </p:cNvPr>
          <p:cNvCxnSpPr>
            <a:cxnSpLocks/>
            <a:stCxn id="234" idx="0"/>
            <a:endCxn id="245" idx="4"/>
          </p:cNvCxnSpPr>
          <p:nvPr/>
        </p:nvCxnSpPr>
        <p:spPr>
          <a:xfrm flipV="1">
            <a:off x="8308337" y="2858912"/>
            <a:ext cx="678160" cy="14619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3" name="直接连接符 262">
            <a:extLst>
              <a:ext uri="{FF2B5EF4-FFF2-40B4-BE49-F238E27FC236}">
                <a16:creationId xmlns:a16="http://schemas.microsoft.com/office/drawing/2014/main" id="{09E28F60-CF96-46C2-AF1F-A0613DD2FADA}"/>
              </a:ext>
            </a:extLst>
          </p:cNvPr>
          <p:cNvCxnSpPr>
            <a:cxnSpLocks/>
            <a:stCxn id="234" idx="0"/>
            <a:endCxn id="247" idx="4"/>
          </p:cNvCxnSpPr>
          <p:nvPr/>
        </p:nvCxnSpPr>
        <p:spPr>
          <a:xfrm flipH="1" flipV="1">
            <a:off x="8191223" y="2867813"/>
            <a:ext cx="117114"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4" name="直接连接符 263">
            <a:extLst>
              <a:ext uri="{FF2B5EF4-FFF2-40B4-BE49-F238E27FC236}">
                <a16:creationId xmlns:a16="http://schemas.microsoft.com/office/drawing/2014/main" id="{42DFE0A5-6F42-424B-BBA7-EDC0FBB0589A}"/>
              </a:ext>
            </a:extLst>
          </p:cNvPr>
          <p:cNvCxnSpPr>
            <a:cxnSpLocks/>
            <a:stCxn id="235" idx="0"/>
            <a:endCxn id="245" idx="4"/>
          </p:cNvCxnSpPr>
          <p:nvPr/>
        </p:nvCxnSpPr>
        <p:spPr>
          <a:xfrm flipV="1">
            <a:off x="8578602" y="2858912"/>
            <a:ext cx="407895" cy="146196"/>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5" name="直接连接符 264">
            <a:extLst>
              <a:ext uri="{FF2B5EF4-FFF2-40B4-BE49-F238E27FC236}">
                <a16:creationId xmlns:a16="http://schemas.microsoft.com/office/drawing/2014/main" id="{94653501-3A6A-481B-A220-C7907DED5AEC}"/>
              </a:ext>
            </a:extLst>
          </p:cNvPr>
          <p:cNvCxnSpPr>
            <a:cxnSpLocks/>
            <a:stCxn id="235" idx="0"/>
            <a:endCxn id="244" idx="4"/>
          </p:cNvCxnSpPr>
          <p:nvPr/>
        </p:nvCxnSpPr>
        <p:spPr>
          <a:xfrm flipV="1">
            <a:off x="8578602" y="2867813"/>
            <a:ext cx="137630"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6" name="直接连接符 265">
            <a:extLst>
              <a:ext uri="{FF2B5EF4-FFF2-40B4-BE49-F238E27FC236}">
                <a16:creationId xmlns:a16="http://schemas.microsoft.com/office/drawing/2014/main" id="{F0AA9AA4-1E76-4D52-BDFC-6D3CBA0DB1BC}"/>
              </a:ext>
            </a:extLst>
          </p:cNvPr>
          <p:cNvCxnSpPr>
            <a:cxnSpLocks/>
            <a:stCxn id="235" idx="0"/>
            <a:endCxn id="243" idx="4"/>
          </p:cNvCxnSpPr>
          <p:nvPr/>
        </p:nvCxnSpPr>
        <p:spPr>
          <a:xfrm flipH="1" flipV="1">
            <a:off x="8445966" y="2867813"/>
            <a:ext cx="132636"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7" name="直接连接符 266">
            <a:extLst>
              <a:ext uri="{FF2B5EF4-FFF2-40B4-BE49-F238E27FC236}">
                <a16:creationId xmlns:a16="http://schemas.microsoft.com/office/drawing/2014/main" id="{93AF4229-AE2F-4FA2-9B25-00348047B3D0}"/>
              </a:ext>
            </a:extLst>
          </p:cNvPr>
          <p:cNvCxnSpPr>
            <a:cxnSpLocks/>
            <a:stCxn id="235" idx="0"/>
            <a:endCxn id="247" idx="4"/>
          </p:cNvCxnSpPr>
          <p:nvPr/>
        </p:nvCxnSpPr>
        <p:spPr>
          <a:xfrm flipH="1" flipV="1">
            <a:off x="8191223" y="2867813"/>
            <a:ext cx="387379"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8" name="直接连接符 267">
            <a:extLst>
              <a:ext uri="{FF2B5EF4-FFF2-40B4-BE49-F238E27FC236}">
                <a16:creationId xmlns:a16="http://schemas.microsoft.com/office/drawing/2014/main" id="{9E2958EF-D2F2-44DE-B98D-AE0FB4AE860A}"/>
              </a:ext>
            </a:extLst>
          </p:cNvPr>
          <p:cNvCxnSpPr>
            <a:cxnSpLocks/>
            <a:stCxn id="236" idx="0"/>
            <a:endCxn id="245" idx="4"/>
          </p:cNvCxnSpPr>
          <p:nvPr/>
        </p:nvCxnSpPr>
        <p:spPr>
          <a:xfrm flipV="1">
            <a:off x="8848868" y="2858912"/>
            <a:ext cx="137629" cy="137295"/>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69" name="直接连接符 268">
            <a:extLst>
              <a:ext uri="{FF2B5EF4-FFF2-40B4-BE49-F238E27FC236}">
                <a16:creationId xmlns:a16="http://schemas.microsoft.com/office/drawing/2014/main" id="{079020FE-ADBE-4DC0-9B76-53445BBAF957}"/>
              </a:ext>
            </a:extLst>
          </p:cNvPr>
          <p:cNvCxnSpPr>
            <a:cxnSpLocks/>
            <a:stCxn id="236" idx="0"/>
            <a:endCxn id="244" idx="4"/>
          </p:cNvCxnSpPr>
          <p:nvPr/>
        </p:nvCxnSpPr>
        <p:spPr>
          <a:xfrm flipH="1" flipV="1">
            <a:off x="8716232" y="2867813"/>
            <a:ext cx="132636" cy="128394"/>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0" name="直接连接符 269">
            <a:extLst>
              <a:ext uri="{FF2B5EF4-FFF2-40B4-BE49-F238E27FC236}">
                <a16:creationId xmlns:a16="http://schemas.microsoft.com/office/drawing/2014/main" id="{923EF16A-5CE4-4AC0-AF13-A2E64215ACF3}"/>
              </a:ext>
            </a:extLst>
          </p:cNvPr>
          <p:cNvCxnSpPr>
            <a:cxnSpLocks/>
            <a:stCxn id="236" idx="0"/>
            <a:endCxn id="243" idx="4"/>
          </p:cNvCxnSpPr>
          <p:nvPr/>
        </p:nvCxnSpPr>
        <p:spPr>
          <a:xfrm flipH="1" flipV="1">
            <a:off x="8445966" y="2867813"/>
            <a:ext cx="402902" cy="128394"/>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1" name="直接连接符 270">
            <a:extLst>
              <a:ext uri="{FF2B5EF4-FFF2-40B4-BE49-F238E27FC236}">
                <a16:creationId xmlns:a16="http://schemas.microsoft.com/office/drawing/2014/main" id="{0A4BF592-AA83-4855-BD37-712128EDDEAB}"/>
              </a:ext>
            </a:extLst>
          </p:cNvPr>
          <p:cNvCxnSpPr>
            <a:cxnSpLocks/>
            <a:stCxn id="236" idx="0"/>
            <a:endCxn id="247" idx="4"/>
          </p:cNvCxnSpPr>
          <p:nvPr/>
        </p:nvCxnSpPr>
        <p:spPr>
          <a:xfrm flipH="1" flipV="1">
            <a:off x="8191223" y="2867813"/>
            <a:ext cx="657645" cy="128394"/>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2" name="直接连接符 271">
            <a:extLst>
              <a:ext uri="{FF2B5EF4-FFF2-40B4-BE49-F238E27FC236}">
                <a16:creationId xmlns:a16="http://schemas.microsoft.com/office/drawing/2014/main" id="{9B1CAD7D-1035-44E9-BA35-D21E6C3C5C1D}"/>
              </a:ext>
            </a:extLst>
          </p:cNvPr>
          <p:cNvCxnSpPr>
            <a:cxnSpLocks/>
            <a:stCxn id="245" idx="0"/>
            <a:endCxn id="241" idx="4"/>
          </p:cNvCxnSpPr>
          <p:nvPr/>
        </p:nvCxnSpPr>
        <p:spPr>
          <a:xfrm flipH="1" flipV="1">
            <a:off x="8715911" y="2630459"/>
            <a:ext cx="270585" cy="76099"/>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3" name="直接连接符 272">
            <a:extLst>
              <a:ext uri="{FF2B5EF4-FFF2-40B4-BE49-F238E27FC236}">
                <a16:creationId xmlns:a16="http://schemas.microsoft.com/office/drawing/2014/main" id="{1466976F-6DFC-46C4-97F9-38004DE1B0B1}"/>
              </a:ext>
            </a:extLst>
          </p:cNvPr>
          <p:cNvCxnSpPr>
            <a:cxnSpLocks/>
            <a:stCxn id="245" idx="0"/>
            <a:endCxn id="242" idx="4"/>
          </p:cNvCxnSpPr>
          <p:nvPr/>
        </p:nvCxnSpPr>
        <p:spPr>
          <a:xfrm flipH="1" flipV="1">
            <a:off x="8986177" y="2621559"/>
            <a:ext cx="320"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4" name="直接连接符 273">
            <a:extLst>
              <a:ext uri="{FF2B5EF4-FFF2-40B4-BE49-F238E27FC236}">
                <a16:creationId xmlns:a16="http://schemas.microsoft.com/office/drawing/2014/main" id="{911114F7-897E-466B-A196-0C5AEA90277C}"/>
              </a:ext>
            </a:extLst>
          </p:cNvPr>
          <p:cNvCxnSpPr>
            <a:cxnSpLocks/>
            <a:stCxn id="244" idx="0"/>
            <a:endCxn id="241" idx="4"/>
          </p:cNvCxnSpPr>
          <p:nvPr/>
        </p:nvCxnSpPr>
        <p:spPr>
          <a:xfrm flipH="1" flipV="1">
            <a:off x="8715911" y="2630459"/>
            <a:ext cx="320"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5" name="直接连接符 274">
            <a:extLst>
              <a:ext uri="{FF2B5EF4-FFF2-40B4-BE49-F238E27FC236}">
                <a16:creationId xmlns:a16="http://schemas.microsoft.com/office/drawing/2014/main" id="{9333A712-2FE5-4E44-9C33-9A53A145F01C}"/>
              </a:ext>
            </a:extLst>
          </p:cNvPr>
          <p:cNvCxnSpPr>
            <a:cxnSpLocks/>
            <a:stCxn id="242" idx="4"/>
            <a:endCxn id="244" idx="0"/>
          </p:cNvCxnSpPr>
          <p:nvPr/>
        </p:nvCxnSpPr>
        <p:spPr>
          <a:xfrm flipH="1">
            <a:off x="8716231" y="2621559"/>
            <a:ext cx="269945" cy="939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6" name="直接连接符 275">
            <a:extLst>
              <a:ext uri="{FF2B5EF4-FFF2-40B4-BE49-F238E27FC236}">
                <a16:creationId xmlns:a16="http://schemas.microsoft.com/office/drawing/2014/main" id="{C1CAF5DB-51B1-4449-9EE8-142CE58E62F4}"/>
              </a:ext>
            </a:extLst>
          </p:cNvPr>
          <p:cNvCxnSpPr>
            <a:cxnSpLocks/>
            <a:stCxn id="243" idx="0"/>
            <a:endCxn id="246" idx="4"/>
          </p:cNvCxnSpPr>
          <p:nvPr/>
        </p:nvCxnSpPr>
        <p:spPr>
          <a:xfrm flipH="1" flipV="1">
            <a:off x="8175380" y="2630459"/>
            <a:ext cx="270585"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7" name="直接连接符 276">
            <a:extLst>
              <a:ext uri="{FF2B5EF4-FFF2-40B4-BE49-F238E27FC236}">
                <a16:creationId xmlns:a16="http://schemas.microsoft.com/office/drawing/2014/main" id="{70D3E6FF-484E-4A1E-A229-84E367C5E1AA}"/>
              </a:ext>
            </a:extLst>
          </p:cNvPr>
          <p:cNvCxnSpPr>
            <a:cxnSpLocks/>
            <a:stCxn id="243" idx="0"/>
            <a:endCxn id="240" idx="4"/>
          </p:cNvCxnSpPr>
          <p:nvPr/>
        </p:nvCxnSpPr>
        <p:spPr>
          <a:xfrm flipH="1" flipV="1">
            <a:off x="8445646" y="2630459"/>
            <a:ext cx="320"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8" name="直接连接符 277">
            <a:extLst>
              <a:ext uri="{FF2B5EF4-FFF2-40B4-BE49-F238E27FC236}">
                <a16:creationId xmlns:a16="http://schemas.microsoft.com/office/drawing/2014/main" id="{73915062-C705-466E-8BC4-6F210B08573E}"/>
              </a:ext>
            </a:extLst>
          </p:cNvPr>
          <p:cNvCxnSpPr>
            <a:cxnSpLocks/>
            <a:stCxn id="243" idx="0"/>
            <a:endCxn id="241" idx="4"/>
          </p:cNvCxnSpPr>
          <p:nvPr/>
        </p:nvCxnSpPr>
        <p:spPr>
          <a:xfrm flipV="1">
            <a:off x="8445966" y="2630459"/>
            <a:ext cx="269945"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79" name="直接连接符 278">
            <a:extLst>
              <a:ext uri="{FF2B5EF4-FFF2-40B4-BE49-F238E27FC236}">
                <a16:creationId xmlns:a16="http://schemas.microsoft.com/office/drawing/2014/main" id="{5CF5D206-81F1-4DBA-9DED-01A95846B9F2}"/>
              </a:ext>
            </a:extLst>
          </p:cNvPr>
          <p:cNvCxnSpPr>
            <a:cxnSpLocks/>
            <a:stCxn id="243" idx="0"/>
            <a:endCxn id="242" idx="4"/>
          </p:cNvCxnSpPr>
          <p:nvPr/>
        </p:nvCxnSpPr>
        <p:spPr>
          <a:xfrm flipV="1">
            <a:off x="8445966" y="2621559"/>
            <a:ext cx="540211" cy="939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0" name="直接连接符 279">
            <a:extLst>
              <a:ext uri="{FF2B5EF4-FFF2-40B4-BE49-F238E27FC236}">
                <a16:creationId xmlns:a16="http://schemas.microsoft.com/office/drawing/2014/main" id="{04CBBA15-3FD4-4C4E-89B8-98D5D11ED6B7}"/>
              </a:ext>
            </a:extLst>
          </p:cNvPr>
          <p:cNvCxnSpPr>
            <a:cxnSpLocks/>
            <a:stCxn id="247" idx="0"/>
            <a:endCxn id="246" idx="4"/>
          </p:cNvCxnSpPr>
          <p:nvPr/>
        </p:nvCxnSpPr>
        <p:spPr>
          <a:xfrm flipH="1" flipV="1">
            <a:off x="8175380" y="2630459"/>
            <a:ext cx="15842"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1" name="直接连接符 280">
            <a:extLst>
              <a:ext uri="{FF2B5EF4-FFF2-40B4-BE49-F238E27FC236}">
                <a16:creationId xmlns:a16="http://schemas.microsoft.com/office/drawing/2014/main" id="{DCD6FEA2-4FF7-4AB9-A546-8635DACFD96C}"/>
              </a:ext>
            </a:extLst>
          </p:cNvPr>
          <p:cNvCxnSpPr>
            <a:cxnSpLocks/>
            <a:stCxn id="247" idx="0"/>
            <a:endCxn id="240" idx="4"/>
          </p:cNvCxnSpPr>
          <p:nvPr/>
        </p:nvCxnSpPr>
        <p:spPr>
          <a:xfrm flipV="1">
            <a:off x="8191222" y="2630459"/>
            <a:ext cx="254424"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2" name="直接连接符 281">
            <a:extLst>
              <a:ext uri="{FF2B5EF4-FFF2-40B4-BE49-F238E27FC236}">
                <a16:creationId xmlns:a16="http://schemas.microsoft.com/office/drawing/2014/main" id="{74F470D8-D28D-4D4A-9259-AA81EF47E566}"/>
              </a:ext>
            </a:extLst>
          </p:cNvPr>
          <p:cNvCxnSpPr>
            <a:cxnSpLocks/>
            <a:stCxn id="241" idx="4"/>
            <a:endCxn id="247" idx="0"/>
          </p:cNvCxnSpPr>
          <p:nvPr/>
        </p:nvCxnSpPr>
        <p:spPr>
          <a:xfrm flipH="1">
            <a:off x="8191222" y="2630459"/>
            <a:ext cx="524689"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3" name="直接连接符 282">
            <a:extLst>
              <a:ext uri="{FF2B5EF4-FFF2-40B4-BE49-F238E27FC236}">
                <a16:creationId xmlns:a16="http://schemas.microsoft.com/office/drawing/2014/main" id="{EF2077A9-A0AC-4582-B441-467CA8775838}"/>
              </a:ext>
            </a:extLst>
          </p:cNvPr>
          <p:cNvCxnSpPr>
            <a:cxnSpLocks/>
            <a:stCxn id="247" idx="0"/>
            <a:endCxn id="242" idx="4"/>
          </p:cNvCxnSpPr>
          <p:nvPr/>
        </p:nvCxnSpPr>
        <p:spPr>
          <a:xfrm flipV="1">
            <a:off x="8191222" y="2621559"/>
            <a:ext cx="794955" cy="939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4" name="直接连接符 283">
            <a:extLst>
              <a:ext uri="{FF2B5EF4-FFF2-40B4-BE49-F238E27FC236}">
                <a16:creationId xmlns:a16="http://schemas.microsoft.com/office/drawing/2014/main" id="{2FDC5471-83A2-4B65-AB1E-9FF08CA2CFAC}"/>
              </a:ext>
            </a:extLst>
          </p:cNvPr>
          <p:cNvCxnSpPr>
            <a:cxnSpLocks/>
            <a:stCxn id="244" idx="0"/>
            <a:endCxn id="240" idx="4"/>
          </p:cNvCxnSpPr>
          <p:nvPr/>
        </p:nvCxnSpPr>
        <p:spPr>
          <a:xfrm flipH="1" flipV="1">
            <a:off x="8445646" y="2630459"/>
            <a:ext cx="270585"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5" name="直接连接符 284">
            <a:extLst>
              <a:ext uri="{FF2B5EF4-FFF2-40B4-BE49-F238E27FC236}">
                <a16:creationId xmlns:a16="http://schemas.microsoft.com/office/drawing/2014/main" id="{4DA53DA7-7011-4CD0-9C15-4B58D2E28510}"/>
              </a:ext>
            </a:extLst>
          </p:cNvPr>
          <p:cNvCxnSpPr>
            <a:cxnSpLocks/>
            <a:stCxn id="244" idx="0"/>
            <a:endCxn id="246" idx="4"/>
          </p:cNvCxnSpPr>
          <p:nvPr/>
        </p:nvCxnSpPr>
        <p:spPr>
          <a:xfrm flipH="1" flipV="1">
            <a:off x="8175380" y="2630459"/>
            <a:ext cx="540851" cy="85000"/>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6" name="直接连接符 285">
            <a:extLst>
              <a:ext uri="{FF2B5EF4-FFF2-40B4-BE49-F238E27FC236}">
                <a16:creationId xmlns:a16="http://schemas.microsoft.com/office/drawing/2014/main" id="{F4839742-1B20-4AB5-8289-1380AD1D2B52}"/>
              </a:ext>
            </a:extLst>
          </p:cNvPr>
          <p:cNvCxnSpPr>
            <a:cxnSpLocks/>
            <a:stCxn id="245" idx="0"/>
            <a:endCxn id="246" idx="4"/>
          </p:cNvCxnSpPr>
          <p:nvPr/>
        </p:nvCxnSpPr>
        <p:spPr>
          <a:xfrm flipH="1" flipV="1">
            <a:off x="8175380" y="2630459"/>
            <a:ext cx="811116" cy="76099"/>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7" name="直接连接符 286">
            <a:extLst>
              <a:ext uri="{FF2B5EF4-FFF2-40B4-BE49-F238E27FC236}">
                <a16:creationId xmlns:a16="http://schemas.microsoft.com/office/drawing/2014/main" id="{39709677-BEA9-4ACD-8FF3-806BA3F94E86}"/>
              </a:ext>
            </a:extLst>
          </p:cNvPr>
          <p:cNvCxnSpPr>
            <a:cxnSpLocks/>
            <a:stCxn id="245" idx="0"/>
            <a:endCxn id="240" idx="4"/>
          </p:cNvCxnSpPr>
          <p:nvPr/>
        </p:nvCxnSpPr>
        <p:spPr>
          <a:xfrm flipH="1" flipV="1">
            <a:off x="8445646" y="2630459"/>
            <a:ext cx="540851" cy="76099"/>
          </a:xfrm>
          <a:prstGeom prst="line">
            <a:avLst/>
          </a:prstGeom>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sp>
        <p:nvSpPr>
          <p:cNvPr id="288" name="椭圆 287">
            <a:extLst>
              <a:ext uri="{FF2B5EF4-FFF2-40B4-BE49-F238E27FC236}">
                <a16:creationId xmlns:a16="http://schemas.microsoft.com/office/drawing/2014/main" id="{28E44FF3-3879-425C-ABD5-3FB4683C8812}"/>
              </a:ext>
            </a:extLst>
          </p:cNvPr>
          <p:cNvSpPr/>
          <p:nvPr/>
        </p:nvSpPr>
        <p:spPr>
          <a:xfrm>
            <a:off x="9196317" y="2236523"/>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89" name="椭圆 288">
            <a:extLst>
              <a:ext uri="{FF2B5EF4-FFF2-40B4-BE49-F238E27FC236}">
                <a16:creationId xmlns:a16="http://schemas.microsoft.com/office/drawing/2014/main" id="{FCFD9D9F-93BE-4C9D-89FE-AB7628AB6776}"/>
              </a:ext>
            </a:extLst>
          </p:cNvPr>
          <p:cNvSpPr/>
          <p:nvPr/>
        </p:nvSpPr>
        <p:spPr>
          <a:xfrm>
            <a:off x="9486109" y="2228258"/>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0" name="椭圆 289">
            <a:extLst>
              <a:ext uri="{FF2B5EF4-FFF2-40B4-BE49-F238E27FC236}">
                <a16:creationId xmlns:a16="http://schemas.microsoft.com/office/drawing/2014/main" id="{0FAA9A44-C432-4380-9A47-B325D2BD78ED}"/>
              </a:ext>
            </a:extLst>
          </p:cNvPr>
          <p:cNvSpPr/>
          <p:nvPr/>
        </p:nvSpPr>
        <p:spPr>
          <a:xfrm>
            <a:off x="9759833" y="2231169"/>
            <a:ext cx="150885"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1" name="椭圆 290">
            <a:extLst>
              <a:ext uri="{FF2B5EF4-FFF2-40B4-BE49-F238E27FC236}">
                <a16:creationId xmlns:a16="http://schemas.microsoft.com/office/drawing/2014/main" id="{B9047517-F714-41E5-85B5-9DD37DB24177}"/>
              </a:ext>
            </a:extLst>
          </p:cNvPr>
          <p:cNvSpPr/>
          <p:nvPr/>
        </p:nvSpPr>
        <p:spPr>
          <a:xfrm>
            <a:off x="9219303" y="2625474"/>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2" name="椭圆 291">
            <a:extLst>
              <a:ext uri="{FF2B5EF4-FFF2-40B4-BE49-F238E27FC236}">
                <a16:creationId xmlns:a16="http://schemas.microsoft.com/office/drawing/2014/main" id="{BB4CDC8A-E84C-427C-A62B-6CF021C5F7D4}"/>
              </a:ext>
            </a:extLst>
          </p:cNvPr>
          <p:cNvSpPr/>
          <p:nvPr/>
        </p:nvSpPr>
        <p:spPr>
          <a:xfrm>
            <a:off x="9489568" y="2625474"/>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3" name="椭圆 292">
            <a:extLst>
              <a:ext uri="{FF2B5EF4-FFF2-40B4-BE49-F238E27FC236}">
                <a16:creationId xmlns:a16="http://schemas.microsoft.com/office/drawing/2014/main" id="{A6AFCC4C-4DCF-46A3-A300-2E6A7FFAC426}"/>
              </a:ext>
            </a:extLst>
          </p:cNvPr>
          <p:cNvSpPr/>
          <p:nvPr/>
        </p:nvSpPr>
        <p:spPr>
          <a:xfrm>
            <a:off x="9759834" y="2616574"/>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4" name="椭圆 293">
            <a:extLst>
              <a:ext uri="{FF2B5EF4-FFF2-40B4-BE49-F238E27FC236}">
                <a16:creationId xmlns:a16="http://schemas.microsoft.com/office/drawing/2014/main" id="{4C648DD7-A87C-44D3-8AA6-CB6AB4DB0820}"/>
              </a:ext>
            </a:extLst>
          </p:cNvPr>
          <p:cNvSpPr/>
          <p:nvPr/>
        </p:nvSpPr>
        <p:spPr>
          <a:xfrm>
            <a:off x="9347201" y="2996967"/>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95" name="椭圆 294">
            <a:extLst>
              <a:ext uri="{FF2B5EF4-FFF2-40B4-BE49-F238E27FC236}">
                <a16:creationId xmlns:a16="http://schemas.microsoft.com/office/drawing/2014/main" id="{5869A200-9F91-4DD3-A342-23C981C5E135}"/>
              </a:ext>
            </a:extLst>
          </p:cNvPr>
          <p:cNvSpPr/>
          <p:nvPr/>
        </p:nvSpPr>
        <p:spPr>
          <a:xfrm>
            <a:off x="9646503" y="2997646"/>
            <a:ext cx="150884" cy="152354"/>
          </a:xfrm>
          <a:prstGeom prst="ellipse">
            <a:avLst/>
          </a:prstGeom>
          <a:solidFill>
            <a:srgbClr val="F7890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34"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cxnSp>
        <p:nvCxnSpPr>
          <p:cNvPr id="296" name="直接连接符 295">
            <a:extLst>
              <a:ext uri="{FF2B5EF4-FFF2-40B4-BE49-F238E27FC236}">
                <a16:creationId xmlns:a16="http://schemas.microsoft.com/office/drawing/2014/main" id="{22F709E2-5D31-4D27-BB6C-A95ED8C7F651}"/>
              </a:ext>
            </a:extLst>
          </p:cNvPr>
          <p:cNvCxnSpPr>
            <a:cxnSpLocks/>
            <a:stCxn id="288" idx="4"/>
            <a:endCxn id="291" idx="0"/>
          </p:cNvCxnSpPr>
          <p:nvPr/>
        </p:nvCxnSpPr>
        <p:spPr>
          <a:xfrm>
            <a:off x="9271759" y="2388877"/>
            <a:ext cx="22986" cy="236597"/>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97" name="直接连接符 296">
            <a:extLst>
              <a:ext uri="{FF2B5EF4-FFF2-40B4-BE49-F238E27FC236}">
                <a16:creationId xmlns:a16="http://schemas.microsoft.com/office/drawing/2014/main" id="{8DB437E9-C2C8-43CB-9CA2-D2F58EEB9D5D}"/>
              </a:ext>
            </a:extLst>
          </p:cNvPr>
          <p:cNvCxnSpPr>
            <a:cxnSpLocks/>
            <a:stCxn id="288" idx="4"/>
            <a:endCxn id="293" idx="0"/>
          </p:cNvCxnSpPr>
          <p:nvPr/>
        </p:nvCxnSpPr>
        <p:spPr>
          <a:xfrm>
            <a:off x="9271759" y="2388877"/>
            <a:ext cx="563517" cy="227697"/>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98" name="直接连接符 297">
            <a:extLst>
              <a:ext uri="{FF2B5EF4-FFF2-40B4-BE49-F238E27FC236}">
                <a16:creationId xmlns:a16="http://schemas.microsoft.com/office/drawing/2014/main" id="{8BB1FA5E-AEEC-4A7F-AF06-BBF33BF08296}"/>
              </a:ext>
            </a:extLst>
          </p:cNvPr>
          <p:cNvCxnSpPr>
            <a:cxnSpLocks/>
            <a:stCxn id="288" idx="4"/>
            <a:endCxn id="292" idx="0"/>
          </p:cNvCxnSpPr>
          <p:nvPr/>
        </p:nvCxnSpPr>
        <p:spPr>
          <a:xfrm>
            <a:off x="9271759" y="2388877"/>
            <a:ext cx="293251" cy="236597"/>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99" name="直接连接符 298">
            <a:extLst>
              <a:ext uri="{FF2B5EF4-FFF2-40B4-BE49-F238E27FC236}">
                <a16:creationId xmlns:a16="http://schemas.microsoft.com/office/drawing/2014/main" id="{471BF2F6-EB33-4D7E-8A05-311CB72D98BE}"/>
              </a:ext>
            </a:extLst>
          </p:cNvPr>
          <p:cNvCxnSpPr>
            <a:cxnSpLocks/>
            <a:stCxn id="289" idx="4"/>
            <a:endCxn id="291" idx="0"/>
          </p:cNvCxnSpPr>
          <p:nvPr/>
        </p:nvCxnSpPr>
        <p:spPr>
          <a:xfrm flipH="1">
            <a:off x="9294745" y="2380612"/>
            <a:ext cx="266806" cy="244862"/>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0" name="直接连接符 299">
            <a:extLst>
              <a:ext uri="{FF2B5EF4-FFF2-40B4-BE49-F238E27FC236}">
                <a16:creationId xmlns:a16="http://schemas.microsoft.com/office/drawing/2014/main" id="{5A17E46B-EC54-4D0A-910E-8FA08D74550F}"/>
              </a:ext>
            </a:extLst>
          </p:cNvPr>
          <p:cNvCxnSpPr>
            <a:cxnSpLocks/>
            <a:stCxn id="289" idx="4"/>
            <a:endCxn id="292" idx="0"/>
          </p:cNvCxnSpPr>
          <p:nvPr/>
        </p:nvCxnSpPr>
        <p:spPr>
          <a:xfrm>
            <a:off x="9561551" y="2380612"/>
            <a:ext cx="3459" cy="244862"/>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1" name="直接连接符 300">
            <a:extLst>
              <a:ext uri="{FF2B5EF4-FFF2-40B4-BE49-F238E27FC236}">
                <a16:creationId xmlns:a16="http://schemas.microsoft.com/office/drawing/2014/main" id="{8F87753F-37FA-402D-93DD-E3C6326B7A74}"/>
              </a:ext>
            </a:extLst>
          </p:cNvPr>
          <p:cNvCxnSpPr>
            <a:cxnSpLocks/>
            <a:stCxn id="289" idx="4"/>
            <a:endCxn id="293" idx="0"/>
          </p:cNvCxnSpPr>
          <p:nvPr/>
        </p:nvCxnSpPr>
        <p:spPr>
          <a:xfrm>
            <a:off x="9561551" y="2380612"/>
            <a:ext cx="273724" cy="235961"/>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2" name="直接连接符 301">
            <a:extLst>
              <a:ext uri="{FF2B5EF4-FFF2-40B4-BE49-F238E27FC236}">
                <a16:creationId xmlns:a16="http://schemas.microsoft.com/office/drawing/2014/main" id="{F9C6C411-FD2C-43AA-ABFB-24B20DCE6881}"/>
              </a:ext>
            </a:extLst>
          </p:cNvPr>
          <p:cNvCxnSpPr>
            <a:cxnSpLocks/>
            <a:stCxn id="290" idx="4"/>
            <a:endCxn id="293" idx="0"/>
          </p:cNvCxnSpPr>
          <p:nvPr/>
        </p:nvCxnSpPr>
        <p:spPr>
          <a:xfrm>
            <a:off x="9835276" y="2383523"/>
            <a:ext cx="0" cy="233051"/>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3" name="直接连接符 302">
            <a:extLst>
              <a:ext uri="{FF2B5EF4-FFF2-40B4-BE49-F238E27FC236}">
                <a16:creationId xmlns:a16="http://schemas.microsoft.com/office/drawing/2014/main" id="{0F4E8CE6-D304-499F-84F5-78A5878B8536}"/>
              </a:ext>
            </a:extLst>
          </p:cNvPr>
          <p:cNvCxnSpPr>
            <a:cxnSpLocks/>
            <a:stCxn id="290" idx="4"/>
            <a:endCxn id="291" idx="0"/>
          </p:cNvCxnSpPr>
          <p:nvPr/>
        </p:nvCxnSpPr>
        <p:spPr>
          <a:xfrm flipH="1">
            <a:off x="9294745" y="2383523"/>
            <a:ext cx="540531" cy="241951"/>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4" name="直接连接符 303">
            <a:extLst>
              <a:ext uri="{FF2B5EF4-FFF2-40B4-BE49-F238E27FC236}">
                <a16:creationId xmlns:a16="http://schemas.microsoft.com/office/drawing/2014/main" id="{EBFC11FE-8E5D-4E29-A957-1C4DC03444BF}"/>
              </a:ext>
            </a:extLst>
          </p:cNvPr>
          <p:cNvCxnSpPr>
            <a:cxnSpLocks/>
            <a:stCxn id="290" idx="4"/>
            <a:endCxn id="292" idx="0"/>
          </p:cNvCxnSpPr>
          <p:nvPr/>
        </p:nvCxnSpPr>
        <p:spPr>
          <a:xfrm flipH="1">
            <a:off x="9565010" y="2383523"/>
            <a:ext cx="270266" cy="241951"/>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5" name="直接连接符 304">
            <a:extLst>
              <a:ext uri="{FF2B5EF4-FFF2-40B4-BE49-F238E27FC236}">
                <a16:creationId xmlns:a16="http://schemas.microsoft.com/office/drawing/2014/main" id="{3A712534-1513-49E6-83D3-2164EB4EA981}"/>
              </a:ext>
            </a:extLst>
          </p:cNvPr>
          <p:cNvCxnSpPr>
            <a:cxnSpLocks/>
            <a:stCxn id="294" idx="0"/>
            <a:endCxn id="293" idx="4"/>
          </p:cNvCxnSpPr>
          <p:nvPr/>
        </p:nvCxnSpPr>
        <p:spPr>
          <a:xfrm flipV="1">
            <a:off x="9422644" y="2768928"/>
            <a:ext cx="412632" cy="228039"/>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6" name="直接连接符 305">
            <a:extLst>
              <a:ext uri="{FF2B5EF4-FFF2-40B4-BE49-F238E27FC236}">
                <a16:creationId xmlns:a16="http://schemas.microsoft.com/office/drawing/2014/main" id="{B3C5EF1E-EFF7-4405-8B2E-80058DC40B60}"/>
              </a:ext>
            </a:extLst>
          </p:cNvPr>
          <p:cNvCxnSpPr>
            <a:cxnSpLocks/>
            <a:stCxn id="294" idx="0"/>
            <a:endCxn id="292" idx="4"/>
          </p:cNvCxnSpPr>
          <p:nvPr/>
        </p:nvCxnSpPr>
        <p:spPr>
          <a:xfrm flipV="1">
            <a:off x="9422644" y="2777828"/>
            <a:ext cx="142367" cy="219138"/>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7" name="直接连接符 306">
            <a:extLst>
              <a:ext uri="{FF2B5EF4-FFF2-40B4-BE49-F238E27FC236}">
                <a16:creationId xmlns:a16="http://schemas.microsoft.com/office/drawing/2014/main" id="{B43E13D3-6C21-4849-9D8E-82BB08DDC0E1}"/>
              </a:ext>
            </a:extLst>
          </p:cNvPr>
          <p:cNvCxnSpPr>
            <a:cxnSpLocks/>
            <a:stCxn id="294" idx="0"/>
            <a:endCxn id="291" idx="4"/>
          </p:cNvCxnSpPr>
          <p:nvPr/>
        </p:nvCxnSpPr>
        <p:spPr>
          <a:xfrm flipH="1" flipV="1">
            <a:off x="9294745" y="2777828"/>
            <a:ext cx="127898" cy="219138"/>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8" name="直接连接符 307">
            <a:extLst>
              <a:ext uri="{FF2B5EF4-FFF2-40B4-BE49-F238E27FC236}">
                <a16:creationId xmlns:a16="http://schemas.microsoft.com/office/drawing/2014/main" id="{DE65DB06-909C-4A42-9CF6-8A92F726BD01}"/>
              </a:ext>
            </a:extLst>
          </p:cNvPr>
          <p:cNvCxnSpPr>
            <a:cxnSpLocks/>
            <a:stCxn id="295" idx="0"/>
            <a:endCxn id="293" idx="4"/>
          </p:cNvCxnSpPr>
          <p:nvPr/>
        </p:nvCxnSpPr>
        <p:spPr>
          <a:xfrm flipV="1">
            <a:off x="9721945" y="2768928"/>
            <a:ext cx="113331" cy="228718"/>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09" name="直接连接符 308">
            <a:extLst>
              <a:ext uri="{FF2B5EF4-FFF2-40B4-BE49-F238E27FC236}">
                <a16:creationId xmlns:a16="http://schemas.microsoft.com/office/drawing/2014/main" id="{2A3D43A0-3281-412D-9E77-3172E15B0F62}"/>
              </a:ext>
            </a:extLst>
          </p:cNvPr>
          <p:cNvCxnSpPr>
            <a:cxnSpLocks/>
            <a:stCxn id="295" idx="0"/>
            <a:endCxn id="292" idx="4"/>
          </p:cNvCxnSpPr>
          <p:nvPr/>
        </p:nvCxnSpPr>
        <p:spPr>
          <a:xfrm flipH="1" flipV="1">
            <a:off x="9565010" y="2777828"/>
            <a:ext cx="156935" cy="219818"/>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310" name="直接连接符 309">
            <a:extLst>
              <a:ext uri="{FF2B5EF4-FFF2-40B4-BE49-F238E27FC236}">
                <a16:creationId xmlns:a16="http://schemas.microsoft.com/office/drawing/2014/main" id="{6E50D128-C3D4-4E99-B3ED-66F446A168BD}"/>
              </a:ext>
            </a:extLst>
          </p:cNvPr>
          <p:cNvCxnSpPr>
            <a:cxnSpLocks/>
            <a:stCxn id="295" idx="0"/>
            <a:endCxn id="291" idx="4"/>
          </p:cNvCxnSpPr>
          <p:nvPr/>
        </p:nvCxnSpPr>
        <p:spPr>
          <a:xfrm flipH="1" flipV="1">
            <a:off x="9294745" y="2777828"/>
            <a:ext cx="427200" cy="219818"/>
          </a:xfrm>
          <a:prstGeom prst="line">
            <a:avLst/>
          </a:prstGeom>
          <a:solidFill>
            <a:srgbClr val="F78905"/>
          </a:solidFill>
          <a:ln>
            <a:solidFill>
              <a:schemeClr val="accent5">
                <a:lumMod val="60000"/>
                <a:lumOff val="40000"/>
              </a:schemeClr>
            </a:solidFill>
          </a:ln>
        </p:spPr>
        <p:style>
          <a:lnRef idx="1">
            <a:schemeClr val="accent4"/>
          </a:lnRef>
          <a:fillRef idx="0">
            <a:schemeClr val="accent4"/>
          </a:fillRef>
          <a:effectRef idx="0">
            <a:schemeClr val="accent4"/>
          </a:effectRef>
          <a:fontRef idx="minor">
            <a:schemeClr val="tx1"/>
          </a:fontRef>
        </p:style>
      </p:cxnSp>
      <p:sp>
        <p:nvSpPr>
          <p:cNvPr id="311" name="箭头: 右 310">
            <a:extLst>
              <a:ext uri="{FF2B5EF4-FFF2-40B4-BE49-F238E27FC236}">
                <a16:creationId xmlns:a16="http://schemas.microsoft.com/office/drawing/2014/main" id="{BDA8905C-63DA-43B9-BA05-C52CF31FAB3A}"/>
              </a:ext>
            </a:extLst>
          </p:cNvPr>
          <p:cNvSpPr/>
          <p:nvPr/>
        </p:nvSpPr>
        <p:spPr>
          <a:xfrm>
            <a:off x="9030345" y="2629108"/>
            <a:ext cx="190955" cy="93900"/>
          </a:xfrm>
          <a:prstGeom prst="rightArrow">
            <a:avLst>
              <a:gd name="adj1" fmla="val 50000"/>
              <a:gd name="adj2" fmla="val 100597"/>
            </a:avLst>
          </a:prstGeom>
          <a:solidFill>
            <a:srgbClr val="F78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12" name="矩形 311">
            <a:extLst>
              <a:ext uri="{FF2B5EF4-FFF2-40B4-BE49-F238E27FC236}">
                <a16:creationId xmlns:a16="http://schemas.microsoft.com/office/drawing/2014/main" id="{E525BF22-03B3-4B9E-B878-7AD1459376DC}"/>
              </a:ext>
            </a:extLst>
          </p:cNvPr>
          <p:cNvSpPr/>
          <p:nvPr/>
        </p:nvSpPr>
        <p:spPr>
          <a:xfrm>
            <a:off x="3321172" y="1682035"/>
            <a:ext cx="1076675" cy="2610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模型框架</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3" name="矩形 312">
            <a:extLst>
              <a:ext uri="{FF2B5EF4-FFF2-40B4-BE49-F238E27FC236}">
                <a16:creationId xmlns:a16="http://schemas.microsoft.com/office/drawing/2014/main" id="{D90CF3D6-08CC-42FC-B82C-BD5A98186A0B}"/>
              </a:ext>
            </a:extLst>
          </p:cNvPr>
          <p:cNvSpPr/>
          <p:nvPr/>
        </p:nvSpPr>
        <p:spPr>
          <a:xfrm>
            <a:off x="3310692" y="1975463"/>
            <a:ext cx="1394907" cy="655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网络深度</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卷积核大小</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通道数目</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4" name="矩形 313">
            <a:extLst>
              <a:ext uri="{FF2B5EF4-FFF2-40B4-BE49-F238E27FC236}">
                <a16:creationId xmlns:a16="http://schemas.microsoft.com/office/drawing/2014/main" id="{D10F052A-AC70-4349-B878-7B38065C59BA}"/>
              </a:ext>
            </a:extLst>
          </p:cNvPr>
          <p:cNvSpPr/>
          <p:nvPr/>
        </p:nvSpPr>
        <p:spPr>
          <a:xfrm>
            <a:off x="3101678" y="4136114"/>
            <a:ext cx="6819549" cy="1630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15" name="矩形 314">
            <a:extLst>
              <a:ext uri="{FF2B5EF4-FFF2-40B4-BE49-F238E27FC236}">
                <a16:creationId xmlns:a16="http://schemas.microsoft.com/office/drawing/2014/main" id="{57EE23A1-66A0-4C1E-92C7-1EE0C596BDD4}"/>
              </a:ext>
            </a:extLst>
          </p:cNvPr>
          <p:cNvSpPr/>
          <p:nvPr/>
        </p:nvSpPr>
        <p:spPr>
          <a:xfrm>
            <a:off x="3310692" y="2962936"/>
            <a:ext cx="1625979" cy="655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运算单元数目</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缓冲大小</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6" name="矩形 315">
            <a:extLst>
              <a:ext uri="{FF2B5EF4-FFF2-40B4-BE49-F238E27FC236}">
                <a16:creationId xmlns:a16="http://schemas.microsoft.com/office/drawing/2014/main" id="{2BBA6C44-F562-42A2-AB43-C9F1F9B707D0}"/>
              </a:ext>
            </a:extLst>
          </p:cNvPr>
          <p:cNvSpPr/>
          <p:nvPr/>
        </p:nvSpPr>
        <p:spPr>
          <a:xfrm>
            <a:off x="3310692" y="2657620"/>
            <a:ext cx="1076675" cy="2610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硬件信息</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17" name="直接连接符 316">
            <a:extLst>
              <a:ext uri="{FF2B5EF4-FFF2-40B4-BE49-F238E27FC236}">
                <a16:creationId xmlns:a16="http://schemas.microsoft.com/office/drawing/2014/main" id="{42C8E45A-A378-470E-B06D-EB1FF672805A}"/>
              </a:ext>
            </a:extLst>
          </p:cNvPr>
          <p:cNvCxnSpPr/>
          <p:nvPr/>
        </p:nvCxnSpPr>
        <p:spPr>
          <a:xfrm>
            <a:off x="5642180" y="1650006"/>
            <a:ext cx="0" cy="1781666"/>
          </a:xfrm>
          <a:prstGeom prst="line">
            <a:avLst/>
          </a:prstGeom>
          <a:ln>
            <a:gradFill>
              <a:gsLst>
                <a:gs pos="14000">
                  <a:schemeClr val="accent4"/>
                </a:gs>
                <a:gs pos="38000">
                  <a:schemeClr val="accent4"/>
                </a:gs>
                <a:gs pos="77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FB99A948-7735-40A9-804C-C687F028182B}"/>
              </a:ext>
            </a:extLst>
          </p:cNvPr>
          <p:cNvCxnSpPr/>
          <p:nvPr/>
        </p:nvCxnSpPr>
        <p:spPr>
          <a:xfrm>
            <a:off x="8019906" y="1628776"/>
            <a:ext cx="0" cy="1781666"/>
          </a:xfrm>
          <a:prstGeom prst="line">
            <a:avLst/>
          </a:prstGeom>
          <a:ln>
            <a:gradFill>
              <a:gsLst>
                <a:gs pos="14000">
                  <a:schemeClr val="accent4"/>
                </a:gs>
                <a:gs pos="38000">
                  <a:schemeClr val="accent4"/>
                </a:gs>
                <a:gs pos="77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319" name="矩形 318">
            <a:extLst>
              <a:ext uri="{FF2B5EF4-FFF2-40B4-BE49-F238E27FC236}">
                <a16:creationId xmlns:a16="http://schemas.microsoft.com/office/drawing/2014/main" id="{752CC3D1-D9DA-40D3-AEAB-D86FA64F661E}"/>
              </a:ext>
            </a:extLst>
          </p:cNvPr>
          <p:cNvSpPr/>
          <p:nvPr/>
        </p:nvSpPr>
        <p:spPr>
          <a:xfrm>
            <a:off x="3945783" y="1372889"/>
            <a:ext cx="1076675"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输入信息</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0" name="矩形 319">
            <a:extLst>
              <a:ext uri="{FF2B5EF4-FFF2-40B4-BE49-F238E27FC236}">
                <a16:creationId xmlns:a16="http://schemas.microsoft.com/office/drawing/2014/main" id="{CE91897D-AA1C-4DFB-9414-8696AE63A20E}"/>
              </a:ext>
            </a:extLst>
          </p:cNvPr>
          <p:cNvSpPr/>
          <p:nvPr/>
        </p:nvSpPr>
        <p:spPr>
          <a:xfrm>
            <a:off x="6018015" y="1372889"/>
            <a:ext cx="142507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性能预测模型</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1" name="矩形 320">
            <a:extLst>
              <a:ext uri="{FF2B5EF4-FFF2-40B4-BE49-F238E27FC236}">
                <a16:creationId xmlns:a16="http://schemas.microsoft.com/office/drawing/2014/main" id="{5964C88D-EBED-40F7-88C1-AECD812A46C3}"/>
              </a:ext>
            </a:extLst>
          </p:cNvPr>
          <p:cNvSpPr/>
          <p:nvPr/>
        </p:nvSpPr>
        <p:spPr>
          <a:xfrm>
            <a:off x="8182677" y="1486398"/>
            <a:ext cx="142507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硬件性能反馈的高效剪枝</a:t>
            </a:r>
            <a:endParaRPr kumimoji="0" lang="en-US" altLang="zh-CN" sz="16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22" name="对象 321">
            <a:extLst>
              <a:ext uri="{FF2B5EF4-FFF2-40B4-BE49-F238E27FC236}">
                <a16:creationId xmlns:a16="http://schemas.microsoft.com/office/drawing/2014/main" id="{684EB80F-C2A8-42BC-A7DD-0FFE653BE1E3}"/>
              </a:ext>
            </a:extLst>
          </p:cNvPr>
          <p:cNvGraphicFramePr>
            <a:graphicFrameLocks noChangeAspect="1"/>
          </p:cNvGraphicFramePr>
          <p:nvPr>
            <p:extLst>
              <p:ext uri="{D42A27DB-BD31-4B8C-83A1-F6EECF244321}">
                <p14:modId xmlns:p14="http://schemas.microsoft.com/office/powerpoint/2010/main" val="3292350764"/>
              </p:ext>
            </p:extLst>
          </p:nvPr>
        </p:nvGraphicFramePr>
        <p:xfrm>
          <a:off x="8956746" y="4691993"/>
          <a:ext cx="977900" cy="203200"/>
        </p:xfrm>
        <a:graphic>
          <a:graphicData uri="http://schemas.openxmlformats.org/presentationml/2006/ole">
            <mc:AlternateContent xmlns:mc="http://schemas.openxmlformats.org/markup-compatibility/2006">
              <mc:Choice xmlns:v="urn:schemas-microsoft-com:vml" Requires="v">
                <p:oleObj spid="_x0000_s6186" name="Equation" r:id="rId6" imgW="977760" imgH="203040" progId="Equation.DSMT4">
                  <p:embed/>
                </p:oleObj>
              </mc:Choice>
              <mc:Fallback>
                <p:oleObj name="Equation" r:id="rId6" imgW="977760" imgH="203040" progId="Equation.DSMT4">
                  <p:embed/>
                  <p:pic>
                    <p:nvPicPr>
                      <p:cNvPr id="68" name="对象 67">
                        <a:extLst>
                          <a:ext uri="{FF2B5EF4-FFF2-40B4-BE49-F238E27FC236}">
                            <a16:creationId xmlns:a16="http://schemas.microsoft.com/office/drawing/2014/main" id="{5CB8A38F-FAF0-4D49-8E22-91BD3D9F6F83}"/>
                          </a:ext>
                        </a:extLst>
                      </p:cNvPr>
                      <p:cNvPicPr/>
                      <p:nvPr/>
                    </p:nvPicPr>
                    <p:blipFill>
                      <a:blip r:embed="rId7"/>
                      <a:stretch>
                        <a:fillRect/>
                      </a:stretch>
                    </p:blipFill>
                    <p:spPr>
                      <a:xfrm>
                        <a:off x="8956746" y="4691993"/>
                        <a:ext cx="977900" cy="203200"/>
                      </a:xfrm>
                      <a:prstGeom prst="rect">
                        <a:avLst/>
                      </a:prstGeom>
                    </p:spPr>
                  </p:pic>
                </p:oleObj>
              </mc:Fallback>
            </mc:AlternateContent>
          </a:graphicData>
        </a:graphic>
      </p:graphicFrame>
      <p:cxnSp>
        <p:nvCxnSpPr>
          <p:cNvPr id="323" name="直接连接符 322">
            <a:extLst>
              <a:ext uri="{FF2B5EF4-FFF2-40B4-BE49-F238E27FC236}">
                <a16:creationId xmlns:a16="http://schemas.microsoft.com/office/drawing/2014/main" id="{1D8ECA81-DB85-4295-B065-3F53C86A50D9}"/>
              </a:ext>
            </a:extLst>
          </p:cNvPr>
          <p:cNvCxnSpPr>
            <a:cxnSpLocks/>
          </p:cNvCxnSpPr>
          <p:nvPr/>
        </p:nvCxnSpPr>
        <p:spPr>
          <a:xfrm>
            <a:off x="4835054" y="4325777"/>
            <a:ext cx="0" cy="1403417"/>
          </a:xfrm>
          <a:prstGeom prst="line">
            <a:avLst/>
          </a:prstGeom>
          <a:ln>
            <a:gradFill>
              <a:gsLst>
                <a:gs pos="14000">
                  <a:schemeClr val="accent4"/>
                </a:gs>
                <a:gs pos="38000">
                  <a:schemeClr val="accent4"/>
                </a:gs>
                <a:gs pos="77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324" name="矩形 323">
            <a:extLst>
              <a:ext uri="{FF2B5EF4-FFF2-40B4-BE49-F238E27FC236}">
                <a16:creationId xmlns:a16="http://schemas.microsoft.com/office/drawing/2014/main" id="{EBD67CDC-D41B-4908-B280-10DB9EC3FAC6}"/>
              </a:ext>
            </a:extLst>
          </p:cNvPr>
          <p:cNvSpPr/>
          <p:nvPr/>
        </p:nvSpPr>
        <p:spPr>
          <a:xfrm>
            <a:off x="3166814" y="4846290"/>
            <a:ext cx="1586716" cy="836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基于自动可学的细粒度剪枝</a:t>
            </a:r>
            <a:endParaRPr lang="en-US" altLang="zh-CN"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基于低秩分解细粒度剪枝</a:t>
            </a: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5" name="立方体 324">
            <a:extLst>
              <a:ext uri="{FF2B5EF4-FFF2-40B4-BE49-F238E27FC236}">
                <a16:creationId xmlns:a16="http://schemas.microsoft.com/office/drawing/2014/main" id="{0B871770-BF9A-43D1-B5E0-42DF2D1090C3}"/>
              </a:ext>
            </a:extLst>
          </p:cNvPr>
          <p:cNvSpPr/>
          <p:nvPr/>
        </p:nvSpPr>
        <p:spPr>
          <a:xfrm>
            <a:off x="5022458" y="4585061"/>
            <a:ext cx="335280" cy="368394"/>
          </a:xfrm>
          <a:prstGeom prst="cube">
            <a:avLst>
              <a:gd name="adj" fmla="val 47727"/>
            </a:avLst>
          </a:prstGeom>
          <a:solidFill>
            <a:srgbClr val="F78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立方体 325">
            <a:extLst>
              <a:ext uri="{FF2B5EF4-FFF2-40B4-BE49-F238E27FC236}">
                <a16:creationId xmlns:a16="http://schemas.microsoft.com/office/drawing/2014/main" id="{024CCFFE-7953-4E20-AB2F-2C50D849D05E}"/>
              </a:ext>
            </a:extLst>
          </p:cNvPr>
          <p:cNvSpPr/>
          <p:nvPr/>
        </p:nvSpPr>
        <p:spPr>
          <a:xfrm>
            <a:off x="5022458" y="5212301"/>
            <a:ext cx="335280" cy="368394"/>
          </a:xfrm>
          <a:prstGeom prst="cube">
            <a:avLst>
              <a:gd name="adj" fmla="val 47727"/>
            </a:avLst>
          </a:prstGeom>
          <a:solidFill>
            <a:srgbClr val="F78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文本框 326">
            <a:extLst>
              <a:ext uri="{FF2B5EF4-FFF2-40B4-BE49-F238E27FC236}">
                <a16:creationId xmlns:a16="http://schemas.microsoft.com/office/drawing/2014/main" id="{BDF4217E-EFF9-460C-B831-AC97DE270D8E}"/>
              </a:ext>
            </a:extLst>
          </p:cNvPr>
          <p:cNvSpPr txBox="1"/>
          <p:nvPr/>
        </p:nvSpPr>
        <p:spPr>
          <a:xfrm rot="5400000">
            <a:off x="5049802" y="4836389"/>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28" name="箭头: 右 327">
            <a:extLst>
              <a:ext uri="{FF2B5EF4-FFF2-40B4-BE49-F238E27FC236}">
                <a16:creationId xmlns:a16="http://schemas.microsoft.com/office/drawing/2014/main" id="{BB241FBE-8902-4076-8DEC-9ACCF25D3564}"/>
              </a:ext>
            </a:extLst>
          </p:cNvPr>
          <p:cNvSpPr/>
          <p:nvPr/>
        </p:nvSpPr>
        <p:spPr>
          <a:xfrm>
            <a:off x="5506243" y="4985603"/>
            <a:ext cx="360302" cy="140773"/>
          </a:xfrm>
          <a:prstGeom prst="rightArrow">
            <a:avLst>
              <a:gd name="adj1" fmla="val 50000"/>
              <a:gd name="adj2" fmla="val 1005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29" name="矩形 328">
            <a:extLst>
              <a:ext uri="{FF2B5EF4-FFF2-40B4-BE49-F238E27FC236}">
                <a16:creationId xmlns:a16="http://schemas.microsoft.com/office/drawing/2014/main" id="{3A04CB6E-20FB-4251-B58C-253DF7779091}"/>
              </a:ext>
            </a:extLst>
          </p:cNvPr>
          <p:cNvSpPr/>
          <p:nvPr/>
        </p:nvSpPr>
        <p:spPr>
          <a:xfrm>
            <a:off x="4561728" y="4201753"/>
            <a:ext cx="142507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原始通道</a:t>
            </a:r>
          </a:p>
        </p:txBody>
      </p:sp>
      <p:sp>
        <p:nvSpPr>
          <p:cNvPr id="330" name="立方体 329">
            <a:extLst>
              <a:ext uri="{FF2B5EF4-FFF2-40B4-BE49-F238E27FC236}">
                <a16:creationId xmlns:a16="http://schemas.microsoft.com/office/drawing/2014/main" id="{B0400E7D-2AEA-422F-9E38-6395AC8BD66E}"/>
              </a:ext>
            </a:extLst>
          </p:cNvPr>
          <p:cNvSpPr/>
          <p:nvPr/>
        </p:nvSpPr>
        <p:spPr>
          <a:xfrm>
            <a:off x="5928360" y="4583546"/>
            <a:ext cx="167639" cy="386896"/>
          </a:xfrm>
          <a:prstGeom prst="cube">
            <a:avLst>
              <a:gd name="adj" fmla="val 4772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立方体 330">
            <a:extLst>
              <a:ext uri="{FF2B5EF4-FFF2-40B4-BE49-F238E27FC236}">
                <a16:creationId xmlns:a16="http://schemas.microsoft.com/office/drawing/2014/main" id="{8BBC8CD3-37BE-4301-83A2-55596D1523EB}"/>
              </a:ext>
            </a:extLst>
          </p:cNvPr>
          <p:cNvSpPr/>
          <p:nvPr/>
        </p:nvSpPr>
        <p:spPr>
          <a:xfrm>
            <a:off x="5941815" y="5192471"/>
            <a:ext cx="167639" cy="386896"/>
          </a:xfrm>
          <a:prstGeom prst="cube">
            <a:avLst>
              <a:gd name="adj" fmla="val 4772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文本框 331">
            <a:extLst>
              <a:ext uri="{FF2B5EF4-FFF2-40B4-BE49-F238E27FC236}">
                <a16:creationId xmlns:a16="http://schemas.microsoft.com/office/drawing/2014/main" id="{49A4D21A-03CC-4F88-AAF9-4DD9497DD319}"/>
              </a:ext>
            </a:extLst>
          </p:cNvPr>
          <p:cNvSpPr txBox="1"/>
          <p:nvPr/>
        </p:nvSpPr>
        <p:spPr>
          <a:xfrm rot="5400000">
            <a:off x="5896802" y="4836389"/>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33" name="立方体 332">
            <a:extLst>
              <a:ext uri="{FF2B5EF4-FFF2-40B4-BE49-F238E27FC236}">
                <a16:creationId xmlns:a16="http://schemas.microsoft.com/office/drawing/2014/main" id="{FF9A7270-5693-45CE-9EC8-3EEC90CAB243}"/>
              </a:ext>
            </a:extLst>
          </p:cNvPr>
          <p:cNvSpPr/>
          <p:nvPr/>
        </p:nvSpPr>
        <p:spPr>
          <a:xfrm>
            <a:off x="6457016" y="4583546"/>
            <a:ext cx="167639" cy="386896"/>
          </a:xfrm>
          <a:prstGeom prst="cube">
            <a:avLst>
              <a:gd name="adj" fmla="val 4772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立方体 333">
            <a:extLst>
              <a:ext uri="{FF2B5EF4-FFF2-40B4-BE49-F238E27FC236}">
                <a16:creationId xmlns:a16="http://schemas.microsoft.com/office/drawing/2014/main" id="{4A5C0E3E-6ED0-4499-B9D1-7B2A012AB3AF}"/>
              </a:ext>
            </a:extLst>
          </p:cNvPr>
          <p:cNvSpPr/>
          <p:nvPr/>
        </p:nvSpPr>
        <p:spPr>
          <a:xfrm>
            <a:off x="6470471" y="5192471"/>
            <a:ext cx="167639" cy="386896"/>
          </a:xfrm>
          <a:prstGeom prst="cube">
            <a:avLst>
              <a:gd name="adj" fmla="val 4772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文本框 334">
            <a:extLst>
              <a:ext uri="{FF2B5EF4-FFF2-40B4-BE49-F238E27FC236}">
                <a16:creationId xmlns:a16="http://schemas.microsoft.com/office/drawing/2014/main" id="{6CC1AA26-4548-4386-A680-E6698A14ADED}"/>
              </a:ext>
            </a:extLst>
          </p:cNvPr>
          <p:cNvSpPr txBox="1"/>
          <p:nvPr/>
        </p:nvSpPr>
        <p:spPr>
          <a:xfrm rot="5400000">
            <a:off x="6425458" y="4836389"/>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36" name="立方体 335">
            <a:extLst>
              <a:ext uri="{FF2B5EF4-FFF2-40B4-BE49-F238E27FC236}">
                <a16:creationId xmlns:a16="http://schemas.microsoft.com/office/drawing/2014/main" id="{D92CE8AD-D352-4C2C-825C-79CCE18C8BD5}"/>
              </a:ext>
            </a:extLst>
          </p:cNvPr>
          <p:cNvSpPr/>
          <p:nvPr/>
        </p:nvSpPr>
        <p:spPr>
          <a:xfrm>
            <a:off x="7009489" y="4583546"/>
            <a:ext cx="167639" cy="386896"/>
          </a:xfrm>
          <a:prstGeom prst="cube">
            <a:avLst>
              <a:gd name="adj" fmla="val 4772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立方体 336">
            <a:extLst>
              <a:ext uri="{FF2B5EF4-FFF2-40B4-BE49-F238E27FC236}">
                <a16:creationId xmlns:a16="http://schemas.microsoft.com/office/drawing/2014/main" id="{42900392-D177-47B8-868E-1BC5E0B4087E}"/>
              </a:ext>
            </a:extLst>
          </p:cNvPr>
          <p:cNvSpPr/>
          <p:nvPr/>
        </p:nvSpPr>
        <p:spPr>
          <a:xfrm>
            <a:off x="7022944" y="5192471"/>
            <a:ext cx="167639" cy="386896"/>
          </a:xfrm>
          <a:prstGeom prst="cube">
            <a:avLst>
              <a:gd name="adj" fmla="val 4772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9E024CD1-E5B9-4068-8D83-6F9BF445A871}"/>
              </a:ext>
            </a:extLst>
          </p:cNvPr>
          <p:cNvSpPr txBox="1"/>
          <p:nvPr/>
        </p:nvSpPr>
        <p:spPr>
          <a:xfrm rot="5400000">
            <a:off x="6977931" y="4836389"/>
            <a:ext cx="42530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39" name="矩形 338">
            <a:extLst>
              <a:ext uri="{FF2B5EF4-FFF2-40B4-BE49-F238E27FC236}">
                <a16:creationId xmlns:a16="http://schemas.microsoft.com/office/drawing/2014/main" id="{00125DC8-C9D5-4DF7-AEDD-569059EDC412}"/>
              </a:ext>
            </a:extLst>
          </p:cNvPr>
          <p:cNvSpPr/>
          <p:nvPr/>
        </p:nvSpPr>
        <p:spPr>
          <a:xfrm>
            <a:off x="5849152" y="4201753"/>
            <a:ext cx="142507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低秩分解</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0" name="矩形 339">
            <a:extLst>
              <a:ext uri="{FF2B5EF4-FFF2-40B4-BE49-F238E27FC236}">
                <a16:creationId xmlns:a16="http://schemas.microsoft.com/office/drawing/2014/main" id="{5D80D67B-78F6-4C5B-80C8-20918866B8E9}"/>
              </a:ext>
            </a:extLst>
          </p:cNvPr>
          <p:cNvSpPr/>
          <p:nvPr/>
        </p:nvSpPr>
        <p:spPr>
          <a:xfrm>
            <a:off x="6075500" y="4942116"/>
            <a:ext cx="409961"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lumMod val="95000"/>
                    <a:lumOff val="5000"/>
                  </a:prstClr>
                </a:solidFill>
                <a:effectLst/>
                <a:uLnTx/>
                <a:uFillTx/>
                <a:latin typeface="Tahoma" panose="020B0604030504040204" pitchFamily="34" charset="0"/>
                <a:ea typeface="Tahoma" panose="020B0604030504040204" pitchFamily="34" charset="0"/>
                <a:cs typeface="Tahoma" panose="020B0604030504040204" pitchFamily="34" charset="0"/>
              </a:rPr>
              <a:t>X</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ahoma" panose="020B0604030504040204" pitchFamily="34" charset="0"/>
              <a:ea typeface="楷体" panose="02010609060101010101" pitchFamily="49" charset="-122"/>
              <a:cs typeface="Tahoma" panose="020B0604030504040204" pitchFamily="34" charset="0"/>
            </a:endParaRPr>
          </a:p>
        </p:txBody>
      </p:sp>
      <p:sp>
        <p:nvSpPr>
          <p:cNvPr id="341" name="矩形 340">
            <a:extLst>
              <a:ext uri="{FF2B5EF4-FFF2-40B4-BE49-F238E27FC236}">
                <a16:creationId xmlns:a16="http://schemas.microsoft.com/office/drawing/2014/main" id="{68064AD8-C7C8-4129-B268-35867C4AE580}"/>
              </a:ext>
            </a:extLst>
          </p:cNvPr>
          <p:cNvSpPr/>
          <p:nvPr/>
        </p:nvSpPr>
        <p:spPr>
          <a:xfrm>
            <a:off x="6638212" y="4942116"/>
            <a:ext cx="409961"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lumMod val="95000"/>
                    <a:lumOff val="5000"/>
                  </a:prstClr>
                </a:solidFill>
                <a:effectLst/>
                <a:uLnTx/>
                <a:uFillTx/>
                <a:latin typeface="Tahoma" panose="020B0604030504040204" pitchFamily="34" charset="0"/>
                <a:ea typeface="Tahoma" panose="020B0604030504040204" pitchFamily="34" charset="0"/>
                <a:cs typeface="Tahoma" panose="020B0604030504040204" pitchFamily="34" charset="0"/>
              </a:rPr>
              <a:t>X</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ahoma" panose="020B0604030504040204" pitchFamily="34" charset="0"/>
              <a:ea typeface="楷体" panose="02010609060101010101" pitchFamily="49" charset="-122"/>
              <a:cs typeface="Tahoma" panose="020B0604030504040204" pitchFamily="34" charset="0"/>
            </a:endParaRPr>
          </a:p>
        </p:txBody>
      </p:sp>
      <p:sp>
        <p:nvSpPr>
          <p:cNvPr id="342" name="矩形: 圆角 341">
            <a:extLst>
              <a:ext uri="{FF2B5EF4-FFF2-40B4-BE49-F238E27FC236}">
                <a16:creationId xmlns:a16="http://schemas.microsoft.com/office/drawing/2014/main" id="{505BEB00-5DC2-427D-A4BA-D67481BEA8B3}"/>
              </a:ext>
            </a:extLst>
          </p:cNvPr>
          <p:cNvSpPr/>
          <p:nvPr/>
        </p:nvSpPr>
        <p:spPr>
          <a:xfrm>
            <a:off x="5866546" y="4508367"/>
            <a:ext cx="1457735" cy="122082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圆角 342">
            <a:extLst>
              <a:ext uri="{FF2B5EF4-FFF2-40B4-BE49-F238E27FC236}">
                <a16:creationId xmlns:a16="http://schemas.microsoft.com/office/drawing/2014/main" id="{153562D0-F9FB-47E8-A85D-501AF05D9D1B}"/>
              </a:ext>
            </a:extLst>
          </p:cNvPr>
          <p:cNvSpPr/>
          <p:nvPr/>
        </p:nvSpPr>
        <p:spPr>
          <a:xfrm>
            <a:off x="7598802" y="4630331"/>
            <a:ext cx="284728" cy="249698"/>
          </a:xfrm>
          <a:prstGeom prst="roundRect">
            <a:avLst/>
          </a:prstGeom>
          <a:solidFill>
            <a:schemeClr val="accent4">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圆角 343">
            <a:extLst>
              <a:ext uri="{FF2B5EF4-FFF2-40B4-BE49-F238E27FC236}">
                <a16:creationId xmlns:a16="http://schemas.microsoft.com/office/drawing/2014/main" id="{8A71C8B0-B677-4DC2-AB1E-7B5B207EB2B5}"/>
              </a:ext>
            </a:extLst>
          </p:cNvPr>
          <p:cNvSpPr/>
          <p:nvPr/>
        </p:nvSpPr>
        <p:spPr>
          <a:xfrm>
            <a:off x="7598802" y="4887660"/>
            <a:ext cx="284728" cy="249698"/>
          </a:xfrm>
          <a:prstGeom prst="roundRect">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矩形: 圆角 344">
            <a:extLst>
              <a:ext uri="{FF2B5EF4-FFF2-40B4-BE49-F238E27FC236}">
                <a16:creationId xmlns:a16="http://schemas.microsoft.com/office/drawing/2014/main" id="{C6255B43-A7EB-4164-A119-31D3C197C438}"/>
              </a:ext>
            </a:extLst>
          </p:cNvPr>
          <p:cNvSpPr/>
          <p:nvPr/>
        </p:nvSpPr>
        <p:spPr>
          <a:xfrm>
            <a:off x="7598802" y="5139492"/>
            <a:ext cx="284728" cy="249698"/>
          </a:xfrm>
          <a:prstGeom prst="roundRect">
            <a:avLst/>
          </a:prstGeom>
          <a:solidFill>
            <a:schemeClr val="accent4">
              <a:lumMod val="40000"/>
              <a:lumOff val="6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矩形: 圆角 345">
            <a:extLst>
              <a:ext uri="{FF2B5EF4-FFF2-40B4-BE49-F238E27FC236}">
                <a16:creationId xmlns:a16="http://schemas.microsoft.com/office/drawing/2014/main" id="{AE2E04B1-345A-461B-AC37-726BBB07BC11}"/>
              </a:ext>
            </a:extLst>
          </p:cNvPr>
          <p:cNvSpPr/>
          <p:nvPr/>
        </p:nvSpPr>
        <p:spPr>
          <a:xfrm>
            <a:off x="7598802" y="5391475"/>
            <a:ext cx="284728" cy="249698"/>
          </a:xfrm>
          <a:prstGeom prst="roundRect">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矩形: 圆角 346">
            <a:extLst>
              <a:ext uri="{FF2B5EF4-FFF2-40B4-BE49-F238E27FC236}">
                <a16:creationId xmlns:a16="http://schemas.microsoft.com/office/drawing/2014/main" id="{0A1EE77B-01B0-4DE9-A77F-40E6C6CD25BF}"/>
              </a:ext>
            </a:extLst>
          </p:cNvPr>
          <p:cNvSpPr/>
          <p:nvPr/>
        </p:nvSpPr>
        <p:spPr>
          <a:xfrm>
            <a:off x="8109201" y="4627960"/>
            <a:ext cx="276150" cy="1013213"/>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8" name="对象 347">
            <a:extLst>
              <a:ext uri="{FF2B5EF4-FFF2-40B4-BE49-F238E27FC236}">
                <a16:creationId xmlns:a16="http://schemas.microsoft.com/office/drawing/2014/main" id="{8ECFDED1-A8B4-43F3-9E82-F3E6E83FDDAD}"/>
              </a:ext>
            </a:extLst>
          </p:cNvPr>
          <p:cNvGraphicFramePr>
            <a:graphicFrameLocks noChangeAspect="1"/>
          </p:cNvGraphicFramePr>
          <p:nvPr>
            <p:extLst>
              <p:ext uri="{D42A27DB-BD31-4B8C-83A1-F6EECF244321}">
                <p14:modId xmlns:p14="http://schemas.microsoft.com/office/powerpoint/2010/main" val="3647406904"/>
              </p:ext>
            </p:extLst>
          </p:nvPr>
        </p:nvGraphicFramePr>
        <p:xfrm>
          <a:off x="8579349" y="4282575"/>
          <a:ext cx="165100" cy="177800"/>
        </p:xfrm>
        <a:graphic>
          <a:graphicData uri="http://schemas.openxmlformats.org/presentationml/2006/ole">
            <mc:AlternateContent xmlns:mc="http://schemas.openxmlformats.org/markup-compatibility/2006">
              <mc:Choice xmlns:v="urn:schemas-microsoft-com:vml" Requires="v">
                <p:oleObj spid="_x0000_s6187" name="Equation" r:id="rId8" imgW="164880" imgH="177480" progId="Equation.DSMT4">
                  <p:embed/>
                </p:oleObj>
              </mc:Choice>
              <mc:Fallback>
                <p:oleObj name="Equation" r:id="rId8" imgW="164880" imgH="177480" progId="Equation.DSMT4">
                  <p:embed/>
                  <p:pic>
                    <p:nvPicPr>
                      <p:cNvPr id="76" name="对象 75">
                        <a:extLst>
                          <a:ext uri="{FF2B5EF4-FFF2-40B4-BE49-F238E27FC236}">
                            <a16:creationId xmlns:a16="http://schemas.microsoft.com/office/drawing/2014/main" id="{4EEEB676-15B8-4EB5-BD12-43F21D4CFF61}"/>
                          </a:ext>
                        </a:extLst>
                      </p:cNvPr>
                      <p:cNvPicPr/>
                      <p:nvPr/>
                    </p:nvPicPr>
                    <p:blipFill>
                      <a:blip r:embed="rId9"/>
                      <a:stretch>
                        <a:fillRect/>
                      </a:stretch>
                    </p:blipFill>
                    <p:spPr>
                      <a:xfrm>
                        <a:off x="8579349" y="4282575"/>
                        <a:ext cx="165100" cy="177800"/>
                      </a:xfrm>
                      <a:prstGeom prst="rect">
                        <a:avLst/>
                      </a:prstGeom>
                    </p:spPr>
                  </p:pic>
                </p:oleObj>
              </mc:Fallback>
            </mc:AlternateContent>
          </a:graphicData>
        </a:graphic>
      </p:graphicFrame>
      <p:sp>
        <p:nvSpPr>
          <p:cNvPr id="349" name="矩形 348">
            <a:extLst>
              <a:ext uri="{FF2B5EF4-FFF2-40B4-BE49-F238E27FC236}">
                <a16:creationId xmlns:a16="http://schemas.microsoft.com/office/drawing/2014/main" id="{1ADCF92C-B245-4963-9B85-AA3708D7BE35}"/>
              </a:ext>
            </a:extLst>
          </p:cNvPr>
          <p:cNvSpPr/>
          <p:nvPr/>
        </p:nvSpPr>
        <p:spPr>
          <a:xfrm>
            <a:off x="8060067" y="4638732"/>
            <a:ext cx="39050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0.8</a:t>
            </a:r>
            <a:endPar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0" name="矩形 349">
            <a:extLst>
              <a:ext uri="{FF2B5EF4-FFF2-40B4-BE49-F238E27FC236}">
                <a16:creationId xmlns:a16="http://schemas.microsoft.com/office/drawing/2014/main" id="{878C1429-6703-47C9-B8E5-D1E78A0F678F}"/>
              </a:ext>
            </a:extLst>
          </p:cNvPr>
          <p:cNvSpPr/>
          <p:nvPr/>
        </p:nvSpPr>
        <p:spPr>
          <a:xfrm>
            <a:off x="8060067" y="4890347"/>
            <a:ext cx="39050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0.3</a:t>
            </a:r>
            <a:endPar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1" name="矩形 350">
            <a:extLst>
              <a:ext uri="{FF2B5EF4-FFF2-40B4-BE49-F238E27FC236}">
                <a16:creationId xmlns:a16="http://schemas.microsoft.com/office/drawing/2014/main" id="{BD6FB7F8-7873-4532-93E6-3D3912C39B2F}"/>
              </a:ext>
            </a:extLst>
          </p:cNvPr>
          <p:cNvSpPr/>
          <p:nvPr/>
        </p:nvSpPr>
        <p:spPr>
          <a:xfrm>
            <a:off x="8060067" y="5149347"/>
            <a:ext cx="39050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0.6</a:t>
            </a:r>
            <a:endPar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2" name="矩形 351">
            <a:extLst>
              <a:ext uri="{FF2B5EF4-FFF2-40B4-BE49-F238E27FC236}">
                <a16:creationId xmlns:a16="http://schemas.microsoft.com/office/drawing/2014/main" id="{2F4831DE-A674-4B99-B6B0-ED310396795A}"/>
              </a:ext>
            </a:extLst>
          </p:cNvPr>
          <p:cNvSpPr/>
          <p:nvPr/>
        </p:nvSpPr>
        <p:spPr>
          <a:xfrm>
            <a:off x="8060067" y="5371602"/>
            <a:ext cx="39050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0.3</a:t>
            </a:r>
            <a:endParaRPr kumimoji="0" lang="zh-CN" altLang="en-US" sz="11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53" name="直接箭头连接符 352">
            <a:extLst>
              <a:ext uri="{FF2B5EF4-FFF2-40B4-BE49-F238E27FC236}">
                <a16:creationId xmlns:a16="http://schemas.microsoft.com/office/drawing/2014/main" id="{0170843D-3EB5-4AF4-B2D5-0F971EB05482}"/>
              </a:ext>
            </a:extLst>
          </p:cNvPr>
          <p:cNvCxnSpPr>
            <a:cxnSpLocks/>
            <a:endCxn id="347" idx="1"/>
          </p:cNvCxnSpPr>
          <p:nvPr/>
        </p:nvCxnSpPr>
        <p:spPr>
          <a:xfrm>
            <a:off x="7883530" y="5134567"/>
            <a:ext cx="225671"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54" name="矩形: 圆角 353">
            <a:extLst>
              <a:ext uri="{FF2B5EF4-FFF2-40B4-BE49-F238E27FC236}">
                <a16:creationId xmlns:a16="http://schemas.microsoft.com/office/drawing/2014/main" id="{8041DD3C-75D2-40C2-8510-936A49F95EAB}"/>
              </a:ext>
            </a:extLst>
          </p:cNvPr>
          <p:cNvSpPr/>
          <p:nvPr/>
        </p:nvSpPr>
        <p:spPr>
          <a:xfrm>
            <a:off x="8613619" y="4630331"/>
            <a:ext cx="284728" cy="249698"/>
          </a:xfrm>
          <a:prstGeom prst="roundRect">
            <a:avLst/>
          </a:prstGeom>
          <a:solidFill>
            <a:schemeClr val="accent4">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矩形: 圆角 354">
            <a:extLst>
              <a:ext uri="{FF2B5EF4-FFF2-40B4-BE49-F238E27FC236}">
                <a16:creationId xmlns:a16="http://schemas.microsoft.com/office/drawing/2014/main" id="{7EBCB0F8-6CE4-4882-8A4A-35A12747DC7A}"/>
              </a:ext>
            </a:extLst>
          </p:cNvPr>
          <p:cNvSpPr/>
          <p:nvPr/>
        </p:nvSpPr>
        <p:spPr>
          <a:xfrm>
            <a:off x="8613619" y="4887660"/>
            <a:ext cx="284728" cy="24969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矩形: 圆角 355">
            <a:extLst>
              <a:ext uri="{FF2B5EF4-FFF2-40B4-BE49-F238E27FC236}">
                <a16:creationId xmlns:a16="http://schemas.microsoft.com/office/drawing/2014/main" id="{44A9E5B4-736F-4842-B318-4770B12759CB}"/>
              </a:ext>
            </a:extLst>
          </p:cNvPr>
          <p:cNvSpPr/>
          <p:nvPr/>
        </p:nvSpPr>
        <p:spPr>
          <a:xfrm>
            <a:off x="8613619" y="5139492"/>
            <a:ext cx="284728" cy="249698"/>
          </a:xfrm>
          <a:prstGeom prst="roundRect">
            <a:avLst/>
          </a:prstGeom>
          <a:solidFill>
            <a:schemeClr val="accent4">
              <a:lumMod val="40000"/>
              <a:lumOff val="6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矩形: 圆角 356">
            <a:extLst>
              <a:ext uri="{FF2B5EF4-FFF2-40B4-BE49-F238E27FC236}">
                <a16:creationId xmlns:a16="http://schemas.microsoft.com/office/drawing/2014/main" id="{859A9990-595E-4E4F-8B7D-54D75A6A3A15}"/>
              </a:ext>
            </a:extLst>
          </p:cNvPr>
          <p:cNvSpPr/>
          <p:nvPr/>
        </p:nvSpPr>
        <p:spPr>
          <a:xfrm>
            <a:off x="8613619" y="5391475"/>
            <a:ext cx="284728" cy="24969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8" name="连接符: 曲线 357">
            <a:extLst>
              <a:ext uri="{FF2B5EF4-FFF2-40B4-BE49-F238E27FC236}">
                <a16:creationId xmlns:a16="http://schemas.microsoft.com/office/drawing/2014/main" id="{ABACF472-9C08-4912-ABA5-6EC5BE8C532F}"/>
              </a:ext>
            </a:extLst>
          </p:cNvPr>
          <p:cNvCxnSpPr>
            <a:cxnSpLocks/>
            <a:stCxn id="336" idx="0"/>
            <a:endCxn id="343" idx="0"/>
          </p:cNvCxnSpPr>
          <p:nvPr/>
        </p:nvCxnSpPr>
        <p:spPr>
          <a:xfrm rot="16200000" flipH="1">
            <a:off x="7413846" y="4303012"/>
            <a:ext cx="46785" cy="607853"/>
          </a:xfrm>
          <a:prstGeom prst="curvedConnector3">
            <a:avLst>
              <a:gd name="adj1" fmla="val -488618"/>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9" name="直接箭头连接符 358">
            <a:extLst>
              <a:ext uri="{FF2B5EF4-FFF2-40B4-BE49-F238E27FC236}">
                <a16:creationId xmlns:a16="http://schemas.microsoft.com/office/drawing/2014/main" id="{BF6F11EF-FC2E-4968-83D0-8B239C016C8B}"/>
              </a:ext>
            </a:extLst>
          </p:cNvPr>
          <p:cNvCxnSpPr>
            <a:cxnSpLocks/>
          </p:cNvCxnSpPr>
          <p:nvPr/>
        </p:nvCxnSpPr>
        <p:spPr>
          <a:xfrm>
            <a:off x="8406635" y="5134567"/>
            <a:ext cx="225671"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0" name="矩形 359">
            <a:extLst>
              <a:ext uri="{FF2B5EF4-FFF2-40B4-BE49-F238E27FC236}">
                <a16:creationId xmlns:a16="http://schemas.microsoft.com/office/drawing/2014/main" id="{B72F399A-4582-4511-BEB4-8004966906A9}"/>
              </a:ext>
            </a:extLst>
          </p:cNvPr>
          <p:cNvSpPr/>
          <p:nvPr/>
        </p:nvSpPr>
        <p:spPr>
          <a:xfrm>
            <a:off x="7523003" y="4231787"/>
            <a:ext cx="1425073"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门控函数</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1" name="矩形 360">
            <a:extLst>
              <a:ext uri="{FF2B5EF4-FFF2-40B4-BE49-F238E27FC236}">
                <a16:creationId xmlns:a16="http://schemas.microsoft.com/office/drawing/2014/main" id="{E9B1CA8A-CC53-4E06-B4E4-60715227A261}"/>
              </a:ext>
            </a:extLst>
          </p:cNvPr>
          <p:cNvSpPr/>
          <p:nvPr/>
        </p:nvSpPr>
        <p:spPr>
          <a:xfrm>
            <a:off x="8939296" y="4230913"/>
            <a:ext cx="895980"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优化目标</a:t>
            </a:r>
            <a:endParaRPr kumimoji="0" lang="zh-CN" altLang="en-US" sz="1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62" name="直接连接符 361">
            <a:extLst>
              <a:ext uri="{FF2B5EF4-FFF2-40B4-BE49-F238E27FC236}">
                <a16:creationId xmlns:a16="http://schemas.microsoft.com/office/drawing/2014/main" id="{DEA9347D-B143-4C0E-BFA4-F690E7319375}"/>
              </a:ext>
            </a:extLst>
          </p:cNvPr>
          <p:cNvCxnSpPr>
            <a:cxnSpLocks/>
          </p:cNvCxnSpPr>
          <p:nvPr/>
        </p:nvCxnSpPr>
        <p:spPr>
          <a:xfrm>
            <a:off x="8948076" y="4312335"/>
            <a:ext cx="0" cy="1416859"/>
          </a:xfrm>
          <a:prstGeom prst="line">
            <a:avLst/>
          </a:prstGeom>
          <a:ln>
            <a:gradFill>
              <a:gsLst>
                <a:gs pos="14000">
                  <a:schemeClr val="accent4"/>
                </a:gs>
                <a:gs pos="38000">
                  <a:schemeClr val="accent4"/>
                </a:gs>
                <a:gs pos="77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973EDAC3-7AE8-486B-9DF4-92D248CD31B4}"/>
              </a:ext>
            </a:extLst>
          </p:cNvPr>
          <p:cNvCxnSpPr/>
          <p:nvPr/>
        </p:nvCxnSpPr>
        <p:spPr>
          <a:xfrm>
            <a:off x="8960378" y="4887660"/>
            <a:ext cx="3610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C09A572A-CFCB-4579-900F-BC88A352E8E8}"/>
              </a:ext>
            </a:extLst>
          </p:cNvPr>
          <p:cNvCxnSpPr>
            <a:cxnSpLocks/>
          </p:cNvCxnSpPr>
          <p:nvPr/>
        </p:nvCxnSpPr>
        <p:spPr>
          <a:xfrm flipV="1">
            <a:off x="9508345" y="4887660"/>
            <a:ext cx="370580" cy="7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矩形 364">
            <a:extLst>
              <a:ext uri="{FF2B5EF4-FFF2-40B4-BE49-F238E27FC236}">
                <a16:creationId xmlns:a16="http://schemas.microsoft.com/office/drawing/2014/main" id="{727010B8-9015-48F4-8CF8-F77097EC49ED}"/>
              </a:ext>
            </a:extLst>
          </p:cNvPr>
          <p:cNvSpPr/>
          <p:nvPr/>
        </p:nvSpPr>
        <p:spPr>
          <a:xfrm>
            <a:off x="8847079" y="5091517"/>
            <a:ext cx="642129"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5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原损失</a:t>
            </a:r>
            <a:endPar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6" name="矩形 365">
            <a:extLst>
              <a:ext uri="{FF2B5EF4-FFF2-40B4-BE49-F238E27FC236}">
                <a16:creationId xmlns:a16="http://schemas.microsoft.com/office/drawing/2014/main" id="{CDDC9436-7EEF-41C3-BC73-375469942385}"/>
              </a:ext>
            </a:extLst>
          </p:cNvPr>
          <p:cNvSpPr/>
          <p:nvPr/>
        </p:nvSpPr>
        <p:spPr>
          <a:xfrm>
            <a:off x="9007543" y="5308025"/>
            <a:ext cx="1001604" cy="261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50" b="1"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门控函数损失</a:t>
            </a:r>
            <a:endParaRPr kumimoji="0" lang="zh-CN" alt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67" name="直接箭头连接符 366">
            <a:extLst>
              <a:ext uri="{FF2B5EF4-FFF2-40B4-BE49-F238E27FC236}">
                <a16:creationId xmlns:a16="http://schemas.microsoft.com/office/drawing/2014/main" id="{6AC14930-A3DC-4323-855C-F625C4C3FD80}"/>
              </a:ext>
            </a:extLst>
          </p:cNvPr>
          <p:cNvCxnSpPr>
            <a:cxnSpLocks/>
            <a:endCxn id="365" idx="0"/>
          </p:cNvCxnSpPr>
          <p:nvPr/>
        </p:nvCxnSpPr>
        <p:spPr>
          <a:xfrm>
            <a:off x="9168144" y="4895193"/>
            <a:ext cx="0" cy="1963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直接箭头连接符 367">
            <a:extLst>
              <a:ext uri="{FF2B5EF4-FFF2-40B4-BE49-F238E27FC236}">
                <a16:creationId xmlns:a16="http://schemas.microsoft.com/office/drawing/2014/main" id="{F3F4D07F-1C21-4E29-B5F9-228564036CB9}"/>
              </a:ext>
            </a:extLst>
          </p:cNvPr>
          <p:cNvCxnSpPr>
            <a:cxnSpLocks/>
          </p:cNvCxnSpPr>
          <p:nvPr/>
        </p:nvCxnSpPr>
        <p:spPr>
          <a:xfrm flipH="1">
            <a:off x="9721945" y="4880029"/>
            <a:ext cx="1284" cy="413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2903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6251</TotalTime>
  <Words>2085</Words>
  <Application>Microsoft Office PowerPoint</Application>
  <PresentationFormat>宽屏</PresentationFormat>
  <Paragraphs>402</Paragraphs>
  <Slides>15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等线</vt:lpstr>
      <vt:lpstr>等线 Light</vt:lpstr>
      <vt:lpstr>楷体</vt:lpstr>
      <vt:lpstr>Arial</vt:lpstr>
      <vt:lpstr>Palatino Linotype</vt:lpstr>
      <vt:lpstr>Tahoma</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GuoFeng</dc:creator>
  <cp:lastModifiedBy>GuoFeng</cp:lastModifiedBy>
  <cp:revision>125</cp:revision>
  <dcterms:created xsi:type="dcterms:W3CDTF">2021-12-21T13:20:27Z</dcterms:created>
  <dcterms:modified xsi:type="dcterms:W3CDTF">2022-01-21T00:59:01Z</dcterms:modified>
</cp:coreProperties>
</file>