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9" r:id="rId3"/>
    <p:sldId id="291" r:id="rId4"/>
    <p:sldId id="300" r:id="rId5"/>
    <p:sldId id="292" r:id="rId6"/>
    <p:sldId id="294" r:id="rId7"/>
    <p:sldId id="295" r:id="rId8"/>
    <p:sldId id="301" r:id="rId9"/>
    <p:sldId id="296" r:id="rId10"/>
    <p:sldId id="299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2960" autoAdjust="0"/>
  </p:normalViewPr>
  <p:slideViewPr>
    <p:cSldViewPr>
      <p:cViewPr varScale="1">
        <p:scale>
          <a:sx n="113" d="100"/>
          <a:sy n="113" d="100"/>
        </p:scale>
        <p:origin x="86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Lucida Console"/>
                <a:cs typeface="Lucida Console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F4E7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F4E7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Lucida Console"/>
                <a:cs typeface="Lucida Console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F4E7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Lucida Console"/>
                <a:cs typeface="Lucida Console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F4E7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Lucida Console"/>
                <a:cs typeface="Lucida Console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Lucida Console"/>
                <a:cs typeface="Lucida Console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27526" y="223265"/>
            <a:ext cx="8186384" cy="3205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172025" y="3204972"/>
            <a:ext cx="416559" cy="127000"/>
          </a:xfrm>
          <a:custGeom>
            <a:avLst/>
            <a:gdLst/>
            <a:ahLst/>
            <a:cxnLst/>
            <a:rect l="l" t="t" r="r" b="b"/>
            <a:pathLst>
              <a:path w="416559" h="127000">
                <a:moveTo>
                  <a:pt x="58203" y="68325"/>
                </a:moveTo>
                <a:lnTo>
                  <a:pt x="15680" y="75666"/>
                </a:lnTo>
                <a:lnTo>
                  <a:pt x="0" y="93416"/>
                </a:lnTo>
                <a:lnTo>
                  <a:pt x="8943" y="106044"/>
                </a:lnTo>
                <a:lnTo>
                  <a:pt x="30579" y="116578"/>
                </a:lnTo>
                <a:lnTo>
                  <a:pt x="58203" y="126491"/>
                </a:lnTo>
                <a:lnTo>
                  <a:pt x="100286" y="120874"/>
                </a:lnTo>
                <a:lnTo>
                  <a:pt x="142547" y="114315"/>
                </a:lnTo>
                <a:lnTo>
                  <a:pt x="184451" y="107114"/>
                </a:lnTo>
                <a:lnTo>
                  <a:pt x="225462" y="99567"/>
                </a:lnTo>
                <a:lnTo>
                  <a:pt x="261520" y="86405"/>
                </a:lnTo>
                <a:lnTo>
                  <a:pt x="273214" y="81661"/>
                </a:lnTo>
                <a:lnTo>
                  <a:pt x="74205" y="81661"/>
                </a:lnTo>
                <a:lnTo>
                  <a:pt x="68236" y="77215"/>
                </a:lnTo>
                <a:lnTo>
                  <a:pt x="68236" y="69341"/>
                </a:lnTo>
                <a:lnTo>
                  <a:pt x="58203" y="68325"/>
                </a:lnTo>
                <a:close/>
              </a:path>
              <a:path w="416559" h="127000">
                <a:moveTo>
                  <a:pt x="398563" y="0"/>
                </a:moveTo>
                <a:lnTo>
                  <a:pt x="385865" y="2655"/>
                </a:lnTo>
                <a:lnTo>
                  <a:pt x="366988" y="8667"/>
                </a:lnTo>
                <a:lnTo>
                  <a:pt x="336841" y="19050"/>
                </a:lnTo>
                <a:lnTo>
                  <a:pt x="303849" y="26844"/>
                </a:lnTo>
                <a:lnTo>
                  <a:pt x="266737" y="34543"/>
                </a:lnTo>
                <a:lnTo>
                  <a:pt x="228863" y="41195"/>
                </a:lnTo>
                <a:lnTo>
                  <a:pt x="193585" y="45847"/>
                </a:lnTo>
                <a:lnTo>
                  <a:pt x="169662" y="47704"/>
                </a:lnTo>
                <a:lnTo>
                  <a:pt x="157741" y="48900"/>
                </a:lnTo>
                <a:lnTo>
                  <a:pt x="115956" y="55673"/>
                </a:lnTo>
                <a:lnTo>
                  <a:pt x="80168" y="74757"/>
                </a:lnTo>
                <a:lnTo>
                  <a:pt x="74205" y="81661"/>
                </a:lnTo>
                <a:lnTo>
                  <a:pt x="273214" y="81661"/>
                </a:lnTo>
                <a:lnTo>
                  <a:pt x="286515" y="77914"/>
                </a:lnTo>
                <a:lnTo>
                  <a:pt x="302281" y="75120"/>
                </a:lnTo>
                <a:lnTo>
                  <a:pt x="315452" y="73374"/>
                </a:lnTo>
                <a:lnTo>
                  <a:pt x="320966" y="72770"/>
                </a:lnTo>
                <a:lnTo>
                  <a:pt x="345122" y="60321"/>
                </a:lnTo>
                <a:lnTo>
                  <a:pt x="370957" y="47847"/>
                </a:lnTo>
                <a:lnTo>
                  <a:pt x="395672" y="34944"/>
                </a:lnTo>
                <a:lnTo>
                  <a:pt x="416470" y="21208"/>
                </a:lnTo>
                <a:lnTo>
                  <a:pt x="411690" y="16502"/>
                </a:lnTo>
                <a:lnTo>
                  <a:pt x="408231" y="9366"/>
                </a:lnTo>
                <a:lnTo>
                  <a:pt x="404415" y="2849"/>
                </a:lnTo>
                <a:lnTo>
                  <a:pt x="398563" y="0"/>
                </a:lnTo>
                <a:close/>
              </a:path>
            </a:pathLst>
          </a:custGeom>
          <a:solidFill>
            <a:srgbClr val="FDFDFD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608307" y="3133661"/>
            <a:ext cx="271780" cy="132080"/>
          </a:xfrm>
          <a:custGeom>
            <a:avLst/>
            <a:gdLst/>
            <a:ahLst/>
            <a:cxnLst/>
            <a:rect l="l" t="t" r="r" b="b"/>
            <a:pathLst>
              <a:path w="271779" h="132079">
                <a:moveTo>
                  <a:pt x="176355" y="0"/>
                </a:moveTo>
                <a:lnTo>
                  <a:pt x="127762" y="7556"/>
                </a:lnTo>
                <a:lnTo>
                  <a:pt x="108063" y="28559"/>
                </a:lnTo>
                <a:lnTo>
                  <a:pt x="103759" y="35369"/>
                </a:lnTo>
                <a:lnTo>
                  <a:pt x="90189" y="46110"/>
                </a:lnTo>
                <a:lnTo>
                  <a:pt x="69881" y="55006"/>
                </a:lnTo>
                <a:lnTo>
                  <a:pt x="46573" y="61069"/>
                </a:lnTo>
                <a:lnTo>
                  <a:pt x="24002" y="63309"/>
                </a:lnTo>
                <a:lnTo>
                  <a:pt x="22449" y="70262"/>
                </a:lnTo>
                <a:lnTo>
                  <a:pt x="6476" y="108616"/>
                </a:lnTo>
                <a:lnTo>
                  <a:pt x="0" y="119062"/>
                </a:lnTo>
                <a:lnTo>
                  <a:pt x="18250" y="126368"/>
                </a:lnTo>
                <a:lnTo>
                  <a:pt x="33702" y="130651"/>
                </a:lnTo>
                <a:lnTo>
                  <a:pt x="50274" y="131456"/>
                </a:lnTo>
                <a:lnTo>
                  <a:pt x="71882" y="128333"/>
                </a:lnTo>
                <a:lnTo>
                  <a:pt x="79380" y="114272"/>
                </a:lnTo>
                <a:lnTo>
                  <a:pt x="87893" y="114272"/>
                </a:lnTo>
                <a:lnTo>
                  <a:pt x="103759" y="105092"/>
                </a:lnTo>
                <a:lnTo>
                  <a:pt x="121346" y="89382"/>
                </a:lnTo>
                <a:lnTo>
                  <a:pt x="126470" y="80041"/>
                </a:lnTo>
                <a:lnTo>
                  <a:pt x="127195" y="75461"/>
                </a:lnTo>
                <a:lnTo>
                  <a:pt x="131586" y="74033"/>
                </a:lnTo>
                <a:lnTo>
                  <a:pt x="190235" y="74033"/>
                </a:lnTo>
                <a:lnTo>
                  <a:pt x="247396" y="72580"/>
                </a:lnTo>
                <a:lnTo>
                  <a:pt x="252843" y="68393"/>
                </a:lnTo>
                <a:lnTo>
                  <a:pt x="262397" y="59944"/>
                </a:lnTo>
                <a:lnTo>
                  <a:pt x="270452" y="50827"/>
                </a:lnTo>
                <a:lnTo>
                  <a:pt x="271399" y="44640"/>
                </a:lnTo>
                <a:lnTo>
                  <a:pt x="261113" y="38653"/>
                </a:lnTo>
                <a:lnTo>
                  <a:pt x="248935" y="34083"/>
                </a:lnTo>
                <a:lnTo>
                  <a:pt x="236019" y="30156"/>
                </a:lnTo>
                <a:lnTo>
                  <a:pt x="223520" y="26098"/>
                </a:lnTo>
                <a:lnTo>
                  <a:pt x="216394" y="23203"/>
                </a:lnTo>
                <a:lnTo>
                  <a:pt x="208518" y="20177"/>
                </a:lnTo>
                <a:lnTo>
                  <a:pt x="199517" y="16827"/>
                </a:lnTo>
                <a:lnTo>
                  <a:pt x="186894" y="5591"/>
                </a:lnTo>
                <a:lnTo>
                  <a:pt x="176355" y="0"/>
                </a:lnTo>
                <a:close/>
              </a:path>
              <a:path w="271779" h="132079">
                <a:moveTo>
                  <a:pt x="87893" y="114272"/>
                </a:moveTo>
                <a:lnTo>
                  <a:pt x="79380" y="114272"/>
                </a:lnTo>
                <a:lnTo>
                  <a:pt x="79581" y="114998"/>
                </a:lnTo>
                <a:lnTo>
                  <a:pt x="83901" y="116582"/>
                </a:lnTo>
                <a:lnTo>
                  <a:pt x="87893" y="114272"/>
                </a:lnTo>
                <a:close/>
              </a:path>
              <a:path w="271779" h="132079">
                <a:moveTo>
                  <a:pt x="190235" y="74033"/>
                </a:moveTo>
                <a:lnTo>
                  <a:pt x="131586" y="74033"/>
                </a:lnTo>
                <a:lnTo>
                  <a:pt x="183622" y="74201"/>
                </a:lnTo>
                <a:lnTo>
                  <a:pt x="190235" y="74033"/>
                </a:lnTo>
                <a:close/>
              </a:path>
            </a:pathLst>
          </a:custGeom>
          <a:solidFill>
            <a:srgbClr val="FDFDFD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766157" y="3067811"/>
            <a:ext cx="73025" cy="40005"/>
          </a:xfrm>
          <a:custGeom>
            <a:avLst/>
            <a:gdLst/>
            <a:ahLst/>
            <a:cxnLst/>
            <a:rect l="l" t="t" r="r" b="b"/>
            <a:pathLst>
              <a:path w="73025" h="40005">
                <a:moveTo>
                  <a:pt x="47128" y="0"/>
                </a:moveTo>
                <a:lnTo>
                  <a:pt x="40177" y="7034"/>
                </a:lnTo>
                <a:lnTo>
                  <a:pt x="31142" y="9604"/>
                </a:lnTo>
                <a:lnTo>
                  <a:pt x="19464" y="10483"/>
                </a:lnTo>
                <a:lnTo>
                  <a:pt x="4583" y="12446"/>
                </a:lnTo>
                <a:lnTo>
                  <a:pt x="0" y="22264"/>
                </a:lnTo>
                <a:lnTo>
                  <a:pt x="7155" y="30702"/>
                </a:lnTo>
                <a:lnTo>
                  <a:pt x="21121" y="36806"/>
                </a:lnTo>
                <a:lnTo>
                  <a:pt x="36968" y="39624"/>
                </a:lnTo>
                <a:lnTo>
                  <a:pt x="45140" y="37875"/>
                </a:lnTo>
                <a:lnTo>
                  <a:pt x="52145" y="34972"/>
                </a:lnTo>
                <a:lnTo>
                  <a:pt x="59150" y="31855"/>
                </a:lnTo>
                <a:lnTo>
                  <a:pt x="67321" y="29463"/>
                </a:lnTo>
                <a:lnTo>
                  <a:pt x="72685" y="23413"/>
                </a:lnTo>
                <a:lnTo>
                  <a:pt x="64797" y="14303"/>
                </a:lnTo>
                <a:lnTo>
                  <a:pt x="53123" y="5407"/>
                </a:lnTo>
                <a:lnTo>
                  <a:pt x="47128" y="0"/>
                </a:lnTo>
                <a:close/>
              </a:path>
            </a:pathLst>
          </a:custGeom>
          <a:solidFill>
            <a:srgbClr val="FDFDFD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335295" y="2786445"/>
            <a:ext cx="110309" cy="878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951716" y="2706623"/>
            <a:ext cx="139700" cy="62865"/>
          </a:xfrm>
          <a:custGeom>
            <a:avLst/>
            <a:gdLst/>
            <a:ahLst/>
            <a:cxnLst/>
            <a:rect l="l" t="t" r="r" b="b"/>
            <a:pathLst>
              <a:path w="139700" h="62864">
                <a:moveTo>
                  <a:pt x="23875" y="33527"/>
                </a:moveTo>
                <a:lnTo>
                  <a:pt x="11429" y="34512"/>
                </a:lnTo>
                <a:lnTo>
                  <a:pt x="5175" y="36353"/>
                </a:lnTo>
                <a:lnTo>
                  <a:pt x="2301" y="39957"/>
                </a:lnTo>
                <a:lnTo>
                  <a:pt x="0" y="46227"/>
                </a:lnTo>
                <a:lnTo>
                  <a:pt x="890" y="56044"/>
                </a:lnTo>
                <a:lnTo>
                  <a:pt x="2936" y="61134"/>
                </a:lnTo>
                <a:lnTo>
                  <a:pt x="9483" y="62676"/>
                </a:lnTo>
                <a:lnTo>
                  <a:pt x="23875" y="61849"/>
                </a:lnTo>
                <a:lnTo>
                  <a:pt x="31684" y="57800"/>
                </a:lnTo>
                <a:lnTo>
                  <a:pt x="38147" y="53657"/>
                </a:lnTo>
                <a:lnTo>
                  <a:pt x="44967" y="49704"/>
                </a:lnTo>
                <a:lnTo>
                  <a:pt x="53848" y="46227"/>
                </a:lnTo>
                <a:lnTo>
                  <a:pt x="55937" y="38203"/>
                </a:lnTo>
                <a:lnTo>
                  <a:pt x="57491" y="34024"/>
                </a:lnTo>
                <a:lnTo>
                  <a:pt x="37846" y="34024"/>
                </a:lnTo>
                <a:lnTo>
                  <a:pt x="23875" y="33527"/>
                </a:lnTo>
                <a:close/>
              </a:path>
              <a:path w="139700" h="62864">
                <a:moveTo>
                  <a:pt x="53848" y="24129"/>
                </a:moveTo>
                <a:lnTo>
                  <a:pt x="50022" y="30206"/>
                </a:lnTo>
                <a:lnTo>
                  <a:pt x="45624" y="33210"/>
                </a:lnTo>
                <a:lnTo>
                  <a:pt x="37846" y="34024"/>
                </a:lnTo>
                <a:lnTo>
                  <a:pt x="57491" y="34024"/>
                </a:lnTo>
                <a:lnTo>
                  <a:pt x="58372" y="31654"/>
                </a:lnTo>
                <a:lnTo>
                  <a:pt x="62672" y="28321"/>
                </a:lnTo>
                <a:lnTo>
                  <a:pt x="57911" y="28321"/>
                </a:lnTo>
                <a:lnTo>
                  <a:pt x="60089" y="27399"/>
                </a:lnTo>
                <a:lnTo>
                  <a:pt x="53848" y="24129"/>
                </a:lnTo>
                <a:close/>
              </a:path>
              <a:path w="139700" h="62864">
                <a:moveTo>
                  <a:pt x="78100" y="23512"/>
                </a:moveTo>
                <a:lnTo>
                  <a:pt x="67817" y="24129"/>
                </a:lnTo>
                <a:lnTo>
                  <a:pt x="60089" y="27399"/>
                </a:lnTo>
                <a:lnTo>
                  <a:pt x="61849" y="28321"/>
                </a:lnTo>
                <a:lnTo>
                  <a:pt x="62672" y="28321"/>
                </a:lnTo>
                <a:lnTo>
                  <a:pt x="64545" y="26868"/>
                </a:lnTo>
                <a:lnTo>
                  <a:pt x="77850" y="24129"/>
                </a:lnTo>
                <a:lnTo>
                  <a:pt x="78100" y="23512"/>
                </a:lnTo>
                <a:close/>
              </a:path>
              <a:path w="139700" h="62864">
                <a:moveTo>
                  <a:pt x="107823" y="0"/>
                </a:moveTo>
                <a:lnTo>
                  <a:pt x="94424" y="3913"/>
                </a:lnTo>
                <a:lnTo>
                  <a:pt x="86074" y="9302"/>
                </a:lnTo>
                <a:lnTo>
                  <a:pt x="81105" y="16073"/>
                </a:lnTo>
                <a:lnTo>
                  <a:pt x="78100" y="23512"/>
                </a:lnTo>
                <a:lnTo>
                  <a:pt x="87729" y="22933"/>
                </a:lnTo>
                <a:lnTo>
                  <a:pt x="107473" y="21415"/>
                </a:lnTo>
                <a:lnTo>
                  <a:pt x="125360" y="18111"/>
                </a:lnTo>
                <a:lnTo>
                  <a:pt x="139700" y="11556"/>
                </a:lnTo>
                <a:lnTo>
                  <a:pt x="135862" y="5607"/>
                </a:lnTo>
                <a:lnTo>
                  <a:pt x="129762" y="2635"/>
                </a:lnTo>
                <a:lnTo>
                  <a:pt x="120661" y="1234"/>
                </a:lnTo>
                <a:lnTo>
                  <a:pt x="107823" y="0"/>
                </a:lnTo>
                <a:close/>
              </a:path>
            </a:pathLst>
          </a:custGeom>
          <a:solidFill>
            <a:srgbClr val="FDFDFD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521440" y="2670048"/>
            <a:ext cx="31115" cy="35560"/>
          </a:xfrm>
          <a:custGeom>
            <a:avLst/>
            <a:gdLst/>
            <a:ahLst/>
            <a:cxnLst/>
            <a:rect l="l" t="t" r="r" b="b"/>
            <a:pathLst>
              <a:path w="31115" h="35560">
                <a:moveTo>
                  <a:pt x="17906" y="0"/>
                </a:moveTo>
                <a:lnTo>
                  <a:pt x="15875" y="8127"/>
                </a:lnTo>
                <a:lnTo>
                  <a:pt x="5968" y="9398"/>
                </a:lnTo>
                <a:lnTo>
                  <a:pt x="0" y="16382"/>
                </a:lnTo>
                <a:lnTo>
                  <a:pt x="5123" y="21746"/>
                </a:lnTo>
                <a:lnTo>
                  <a:pt x="11175" y="26146"/>
                </a:lnTo>
                <a:lnTo>
                  <a:pt x="17609" y="30331"/>
                </a:lnTo>
                <a:lnTo>
                  <a:pt x="23875" y="35051"/>
                </a:lnTo>
                <a:lnTo>
                  <a:pt x="30765" y="23663"/>
                </a:lnTo>
                <a:lnTo>
                  <a:pt x="25368" y="14906"/>
                </a:lnTo>
                <a:lnTo>
                  <a:pt x="17732" y="7459"/>
                </a:lnTo>
                <a:lnTo>
                  <a:pt x="17906" y="0"/>
                </a:lnTo>
                <a:close/>
              </a:path>
            </a:pathLst>
          </a:custGeom>
          <a:solidFill>
            <a:srgbClr val="FDFDFD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500104" y="2636520"/>
            <a:ext cx="48260" cy="24130"/>
          </a:xfrm>
          <a:custGeom>
            <a:avLst/>
            <a:gdLst/>
            <a:ahLst/>
            <a:cxnLst/>
            <a:rect l="l" t="t" r="r" b="b"/>
            <a:pathLst>
              <a:path w="48259" h="24130">
                <a:moveTo>
                  <a:pt x="38989" y="0"/>
                </a:moveTo>
                <a:lnTo>
                  <a:pt x="34075" y="7675"/>
                </a:lnTo>
                <a:lnTo>
                  <a:pt x="25685" y="11684"/>
                </a:lnTo>
                <a:lnTo>
                  <a:pt x="14200" y="13787"/>
                </a:lnTo>
                <a:lnTo>
                  <a:pt x="0" y="15747"/>
                </a:lnTo>
                <a:lnTo>
                  <a:pt x="8191" y="21407"/>
                </a:lnTo>
                <a:lnTo>
                  <a:pt x="17716" y="23780"/>
                </a:lnTo>
                <a:lnTo>
                  <a:pt x="29146" y="23820"/>
                </a:lnTo>
                <a:lnTo>
                  <a:pt x="43052" y="22478"/>
                </a:lnTo>
                <a:lnTo>
                  <a:pt x="47918" y="16269"/>
                </a:lnTo>
                <a:lnTo>
                  <a:pt x="47974" y="10810"/>
                </a:lnTo>
                <a:lnTo>
                  <a:pt x="44553" y="5566"/>
                </a:lnTo>
                <a:lnTo>
                  <a:pt x="38989" y="0"/>
                </a:lnTo>
                <a:close/>
              </a:path>
            </a:pathLst>
          </a:custGeom>
          <a:solidFill>
            <a:srgbClr val="FDFDFD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1" y="5936"/>
            <a:ext cx="12191999" cy="544067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6457" y="1564004"/>
            <a:ext cx="487908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0362" y="2289124"/>
            <a:ext cx="8431275" cy="262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81105" y="6440818"/>
            <a:ext cx="233679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Lucida Console"/>
                <a:cs typeface="Lucida Console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16" y="45796"/>
            <a:ext cx="535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3200400"/>
            <a:ext cx="4572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200" dirty="0">
                <a:solidFill>
                  <a:srgbClr val="BA1D20"/>
                </a:solidFill>
                <a:latin typeface="微软雅黑"/>
                <a:cs typeface="微软雅黑"/>
              </a:rPr>
              <a:t>Things on Research</a:t>
            </a:r>
            <a:endParaRPr sz="32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0" name="object 4"/>
          <p:cNvSpPr txBox="1"/>
          <p:nvPr/>
        </p:nvSpPr>
        <p:spPr>
          <a:xfrm>
            <a:off x="8915400" y="5105400"/>
            <a:ext cx="210629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200" dirty="0">
                <a:solidFill>
                  <a:srgbClr val="BA1D20"/>
                </a:solidFill>
                <a:latin typeface="微软雅黑"/>
                <a:cs typeface="微软雅黑"/>
              </a:rPr>
              <a:t>Liu Nianbo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071" y="76200"/>
            <a:ext cx="83225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r>
              <a:rPr lang="en-US" altLang="en-US" kern="0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312" y="914400"/>
            <a:ext cx="6527488" cy="8617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1" i="0">
                <a:solidFill>
                  <a:srgbClr val="1F4E79"/>
                </a:solidFill>
                <a:latin typeface="微软雅黑"/>
                <a:ea typeface="+mn-ea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Improper Direction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Huge Sate Space/Undisclosed Dataset/ Resource-needed…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A direction is too new or too old</a:t>
            </a:r>
          </a:p>
          <a:p>
            <a:pPr lvl="2"/>
            <a:endParaRPr lang="en-US" altLang="en-US" sz="2400" kern="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No Global View/Focus/Time Limits</a:t>
            </a:r>
          </a:p>
          <a:p>
            <a:pPr lvl="2"/>
            <a:r>
              <a:rPr lang="en-US" altLang="en-US" sz="2400" kern="0" dirty="0"/>
              <a:t>Slow start on background/method</a:t>
            </a:r>
          </a:p>
          <a:p>
            <a:pPr lvl="2"/>
            <a:r>
              <a:rPr lang="en-US" altLang="en-US" sz="2400" kern="0" dirty="0"/>
              <a:t>Above some research assumptions</a:t>
            </a:r>
          </a:p>
          <a:p>
            <a:pPr lvl="2"/>
            <a:r>
              <a:rPr lang="en-US" altLang="en-US" sz="2400" kern="0" dirty="0"/>
              <a:t>Unclear target -&gt; target-oriented</a:t>
            </a:r>
          </a:p>
          <a:p>
            <a:pPr lvl="2"/>
            <a:r>
              <a:rPr lang="en-US" altLang="en-US" sz="2400" kern="0" dirty="0"/>
              <a:t>A timetable is necessary</a:t>
            </a:r>
          </a:p>
          <a:p>
            <a:pPr lvl="2"/>
            <a:endParaRPr lang="en-US" altLang="en-US" sz="2400" kern="0" dirty="0"/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Poor Writing</a:t>
            </a:r>
          </a:p>
          <a:p>
            <a:pPr lvl="2"/>
            <a:r>
              <a:rPr lang="en-US" altLang="en-US" sz="2400" kern="0" dirty="0"/>
              <a:t>No area’s terms and fixed expression</a:t>
            </a:r>
          </a:p>
          <a:p>
            <a:pPr lvl="2"/>
            <a:r>
              <a:rPr lang="en-US" altLang="en-US" sz="2400" kern="0" dirty="0"/>
              <a:t>No one can understand/modify</a:t>
            </a:r>
          </a:p>
          <a:p>
            <a:pPr lvl="2"/>
            <a:r>
              <a:rPr lang="en-US" altLang="en-US" sz="2400" kern="0" dirty="0"/>
              <a:t>Write from 3-5 similar papers</a:t>
            </a:r>
          </a:p>
          <a:p>
            <a:pPr lvl="2"/>
            <a:endParaRPr lang="en-US" altLang="en-US" sz="2400" kern="0" dirty="0">
              <a:solidFill>
                <a:srgbClr val="FF0000"/>
              </a:solidFill>
            </a:endParaRPr>
          </a:p>
          <a:p>
            <a:pPr lvl="2"/>
            <a:endParaRPr lang="en-US" altLang="en-US" sz="2400" kern="0" dirty="0"/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      </a:t>
            </a:r>
          </a:p>
          <a:p>
            <a:pPr lvl="2"/>
            <a:endParaRPr lang="en-US" altLang="en-US" sz="2400" kern="0" dirty="0"/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      </a:t>
            </a:r>
          </a:p>
          <a:p>
            <a:endParaRPr lang="en-US" altLang="en-US" kern="0" dirty="0"/>
          </a:p>
          <a:p>
            <a:pPr lvl="2"/>
            <a:endParaRPr lang="en-US" altLang="en-US" sz="2400" kern="0" dirty="0">
              <a:solidFill>
                <a:sysClr val="windowText" lastClr="000000"/>
              </a:solidFill>
            </a:endParaRPr>
          </a:p>
          <a:p>
            <a:endParaRPr lang="en-US" altLang="en-US" kern="0" dirty="0"/>
          </a:p>
        </p:txBody>
      </p:sp>
      <p:pic>
        <p:nvPicPr>
          <p:cNvPr id="1026" name="Picture 2" descr="https://timgsa.baidu.com/timg?image&amp;quality=80&amp;size=b9999_10000&amp;sec=1560452303162&amp;di=d1283c2dfb31b62513448b564b1acaae&amp;imgtype=0&amp;src=http%3A%2F%2Fimg4.cache.netease.com%2Fsports%2F2010%2F3%2F31%2F201003310207100a4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61388"/>
            <a:ext cx="4923209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4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88071" y="76200"/>
            <a:ext cx="4879085" cy="430887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What is research</a:t>
            </a:r>
          </a:p>
        </p:txBody>
      </p:sp>
      <p:pic>
        <p:nvPicPr>
          <p:cNvPr id="7171" name="Picture 16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6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7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8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9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10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11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1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Rectangle 29"/>
          <p:cNvSpPr>
            <a:spLocks noChangeArrowheads="1"/>
          </p:cNvSpPr>
          <p:nvPr/>
        </p:nvSpPr>
        <p:spPr bwMode="auto">
          <a:xfrm>
            <a:off x="3505200" y="5715000"/>
            <a:ext cx="601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http://gizmodo.com/5613794/what-is-exactly-a-doctorate</a:t>
            </a:r>
          </a:p>
        </p:txBody>
      </p:sp>
    </p:spTree>
    <p:extLst>
      <p:ext uri="{BB962C8B-B14F-4D97-AF65-F5344CB8AC3E}">
        <p14:creationId xmlns:p14="http://schemas.microsoft.com/office/powerpoint/2010/main" val="35937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6868"/>
          </a:xfrm>
        </p:spPr>
        <p:txBody>
          <a:bodyPr/>
          <a:lstStyle/>
          <a:p>
            <a:endParaRPr lang="en-US" altLang="en-US" dirty="0"/>
          </a:p>
          <a:p>
            <a:pPr lvl="1"/>
            <a:r>
              <a:rPr lang="en-US" altLang="en-US" sz="2400" dirty="0"/>
              <a:t>Master -&gt; Incremental work on existing work</a:t>
            </a:r>
          </a:p>
          <a:p>
            <a:pPr lvl="1"/>
            <a:r>
              <a:rPr lang="en-US" altLang="en-US" sz="2400" dirty="0"/>
              <a:t>PhD -&gt; Original work to fill research gap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Asking the right question is critical to doing good research</a:t>
            </a:r>
          </a:p>
          <a:p>
            <a:pPr lvl="2"/>
            <a:r>
              <a:rPr lang="en-US" altLang="en-US" sz="2400" dirty="0"/>
              <a:t>The question is the focus of research</a:t>
            </a:r>
          </a:p>
          <a:p>
            <a:pPr lvl="2"/>
            <a:r>
              <a:rPr lang="en-US" altLang="en-US" sz="2400" dirty="0"/>
              <a:t>Solving a problem -&gt; solving a “right” problem</a:t>
            </a:r>
          </a:p>
          <a:p>
            <a:pPr lvl="3"/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Cost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Know a little about a lot or a lot about a little?</a:t>
            </a:r>
          </a:p>
          <a:p>
            <a:pPr lvl="2"/>
            <a:r>
              <a:rPr lang="en-US" altLang="en-US" sz="2400" dirty="0"/>
              <a:t>Keep your research narrow</a:t>
            </a:r>
          </a:p>
          <a:p>
            <a:pPr lvl="2"/>
            <a:r>
              <a:rPr lang="en-US" altLang="en-US" sz="2400" dirty="0"/>
              <a:t>Bring something “new”</a:t>
            </a:r>
          </a:p>
          <a:p>
            <a:pPr lvl="2"/>
            <a:r>
              <a:rPr lang="en-US" altLang="en-US" sz="2400" dirty="0"/>
              <a:t>       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Skill Tree</a:t>
            </a:r>
          </a:p>
          <a:p>
            <a:pPr lvl="2"/>
            <a:endParaRPr lang="en-US" altLang="en-US" sz="2400" dirty="0"/>
          </a:p>
          <a:p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8071" y="76200"/>
            <a:ext cx="48790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r>
              <a:rPr lang="en-US" altLang="en-US" kern="0" dirty="0">
                <a:solidFill>
                  <a:schemeClr val="bg1"/>
                </a:solidFill>
              </a:rPr>
              <a:t>What is </a:t>
            </a:r>
            <a:r>
              <a:rPr lang="en-US" altLang="en-US" kern="0" dirty="0" err="1">
                <a:solidFill>
                  <a:schemeClr val="bg1"/>
                </a:solidFill>
              </a:rPr>
              <a:t>keypoint</a:t>
            </a:r>
            <a:endParaRPr lang="en-US" alt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6401753"/>
          </a:xfrm>
        </p:spPr>
        <p:txBody>
          <a:bodyPr/>
          <a:lstStyle/>
          <a:p>
            <a:pPr lvl="1"/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Explicit knowledge -&gt; Implicit knowledge</a:t>
            </a:r>
          </a:p>
          <a:p>
            <a:pPr lvl="1"/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Explicit knowledge</a:t>
            </a:r>
          </a:p>
          <a:p>
            <a:pPr lvl="2"/>
            <a:r>
              <a:rPr lang="en-US" altLang="en-US" sz="2400" dirty="0"/>
              <a:t>Know what: facts</a:t>
            </a:r>
          </a:p>
          <a:p>
            <a:pPr lvl="2"/>
            <a:r>
              <a:rPr lang="en-US" altLang="en-US" sz="2400" dirty="0"/>
              <a:t>Know why: natural laws, principles</a:t>
            </a:r>
          </a:p>
          <a:p>
            <a:pPr lvl="2"/>
            <a:r>
              <a:rPr lang="en-US" altLang="en-US" sz="2400" dirty="0"/>
              <a:t>Reading and understanding are useful</a:t>
            </a:r>
          </a:p>
          <a:p>
            <a:pPr lvl="2"/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Implicit knowledge</a:t>
            </a:r>
          </a:p>
          <a:p>
            <a:pPr lvl="2"/>
            <a:r>
              <a:rPr lang="en-US" altLang="en-US" sz="2400" dirty="0"/>
              <a:t>Know how: tips, skills, capabilities</a:t>
            </a:r>
          </a:p>
          <a:p>
            <a:pPr lvl="2"/>
            <a:r>
              <a:rPr lang="en-US" altLang="en-US" sz="2400" dirty="0"/>
              <a:t>Know who: who has such knowledge</a:t>
            </a:r>
          </a:p>
          <a:p>
            <a:pPr lvl="2"/>
            <a:r>
              <a:rPr lang="en-US" altLang="en-US" sz="2400" dirty="0"/>
              <a:t>Coding and cooperating are useful</a:t>
            </a:r>
          </a:p>
          <a:p>
            <a:pPr lvl="2"/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Feynman’s learning method</a:t>
            </a:r>
          </a:p>
          <a:p>
            <a:pPr lvl="2"/>
            <a:r>
              <a:rPr lang="en-US" altLang="en-US" sz="2400" dirty="0"/>
              <a:t>Teaching others</a:t>
            </a:r>
          </a:p>
          <a:p>
            <a:endParaRPr lang="en-US" altLang="en-US" dirty="0"/>
          </a:p>
          <a:p>
            <a:pPr lvl="2"/>
            <a:endParaRPr lang="en-US" altLang="en-US" sz="2400" dirty="0"/>
          </a:p>
          <a:p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8071" y="76200"/>
            <a:ext cx="83225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r>
              <a:rPr lang="en-US" altLang="zh-CN" kern="0" dirty="0">
                <a:solidFill>
                  <a:schemeClr val="bg1"/>
                </a:solidFill>
              </a:rPr>
              <a:t>Knowledge types</a:t>
            </a:r>
            <a:endParaRPr lang="en-US" alt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7201972"/>
          </a:xfrm>
        </p:spPr>
        <p:txBody>
          <a:bodyPr/>
          <a:lstStyle/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New approach + New problem</a:t>
            </a:r>
          </a:p>
          <a:p>
            <a:pPr lvl="2"/>
            <a:r>
              <a:rPr lang="en-US" altLang="en-US" sz="2400" dirty="0"/>
              <a:t>Automatic Computing</a:t>
            </a:r>
          </a:p>
          <a:p>
            <a:pPr lvl="2"/>
            <a:r>
              <a:rPr lang="en-US" altLang="en-US" sz="2400" dirty="0"/>
              <a:t>Von Neumann Model -&gt; Computer (information age)</a:t>
            </a:r>
          </a:p>
          <a:p>
            <a:pPr lvl="2"/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Old approach + New problem</a:t>
            </a:r>
          </a:p>
          <a:p>
            <a:pPr lvl="2"/>
            <a:r>
              <a:rPr lang="en-US" altLang="en-US" sz="2400" dirty="0"/>
              <a:t>Deep Learning</a:t>
            </a:r>
          </a:p>
          <a:p>
            <a:pPr lvl="2"/>
            <a:r>
              <a:rPr lang="en-US" altLang="en-US" sz="2400" dirty="0"/>
              <a:t>Vision Imaging -&gt; Deep Neutral Network (universal function fitter)</a:t>
            </a:r>
          </a:p>
          <a:p>
            <a:pPr lvl="2"/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New approach + Known problem</a:t>
            </a:r>
          </a:p>
          <a:p>
            <a:pPr lvl="2"/>
            <a:r>
              <a:rPr lang="en-US" altLang="en-US" sz="2400" dirty="0"/>
              <a:t>T-share</a:t>
            </a:r>
          </a:p>
          <a:p>
            <a:pPr lvl="2"/>
            <a:r>
              <a:rPr lang="en-US" altLang="en-US" sz="2400" dirty="0"/>
              <a:t>Driving Knowledge -&gt; Navigation System (choose a right question)</a:t>
            </a:r>
          </a:p>
          <a:p>
            <a:pPr lvl="2"/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Known approach + Known problem</a:t>
            </a:r>
          </a:p>
          <a:p>
            <a:pPr lvl="2"/>
            <a:r>
              <a:rPr lang="en-US" altLang="en-US" sz="2400" dirty="0"/>
              <a:t>Watering</a:t>
            </a:r>
          </a:p>
          <a:p>
            <a:pPr lvl="2"/>
            <a:r>
              <a:rPr lang="en-US" altLang="en-US" sz="2400" dirty="0"/>
              <a:t>Scene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+ Item </a:t>
            </a:r>
            <a:r>
              <a:rPr lang="en-US" altLang="en-US" sz="2400" i="1" dirty="0"/>
              <a:t>j</a:t>
            </a:r>
            <a:r>
              <a:rPr lang="en-US" altLang="en-US" sz="2400" dirty="0"/>
              <a:t> + Method </a:t>
            </a:r>
            <a:r>
              <a:rPr lang="en-US" altLang="en-US" sz="2400" i="1" dirty="0"/>
              <a:t>k</a:t>
            </a:r>
            <a:r>
              <a:rPr lang="en-US" altLang="en-US" sz="2400" dirty="0"/>
              <a:t> = New ? (change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/</a:t>
            </a:r>
            <a:r>
              <a:rPr lang="en-US" altLang="en-US" sz="2400" i="1" dirty="0"/>
              <a:t>j</a:t>
            </a:r>
            <a:r>
              <a:rPr lang="en-US" altLang="en-US" sz="2400" dirty="0"/>
              <a:t>/</a:t>
            </a:r>
            <a:r>
              <a:rPr lang="en-US" altLang="en-US" sz="2400" i="1" dirty="0"/>
              <a:t>k</a:t>
            </a:r>
            <a:r>
              <a:rPr lang="en-US" altLang="en-US" sz="2400" dirty="0"/>
              <a:t>)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2"/>
            <a:endParaRPr lang="en-US" altLang="en-US" sz="2400" dirty="0"/>
          </a:p>
          <a:p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8071" y="76200"/>
            <a:ext cx="83225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r>
              <a:rPr lang="en-US" altLang="en-US" kern="0" dirty="0">
                <a:solidFill>
                  <a:schemeClr val="bg1"/>
                </a:solidFill>
              </a:rPr>
              <a:t>Research types</a:t>
            </a:r>
          </a:p>
        </p:txBody>
      </p:sp>
    </p:spTree>
    <p:extLst>
      <p:ext uri="{BB962C8B-B14F-4D97-AF65-F5344CB8AC3E}">
        <p14:creationId xmlns:p14="http://schemas.microsoft.com/office/powerpoint/2010/main" val="22599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12039600" cy="6832640"/>
          </a:xfrm>
        </p:spPr>
        <p:txBody>
          <a:bodyPr/>
          <a:lstStyle/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Choose a direction</a:t>
            </a:r>
          </a:p>
          <a:p>
            <a:pPr lvl="2"/>
            <a:r>
              <a:rPr lang="en-US" altLang="en-US" sz="2400" dirty="0"/>
              <a:t>Interest + Skill Tree,</a:t>
            </a:r>
            <a:r>
              <a:rPr lang="zh-CN" altLang="en-US" sz="2400" dirty="0"/>
              <a:t> </a:t>
            </a:r>
            <a:r>
              <a:rPr lang="en-US" altLang="zh-CN" sz="2400" dirty="0"/>
              <a:t>Lab </a:t>
            </a:r>
            <a:r>
              <a:rPr lang="en-US" altLang="en-US" sz="2400" dirty="0"/>
              <a:t>focus</a:t>
            </a:r>
          </a:p>
          <a:p>
            <a:pPr lvl="2"/>
            <a:r>
              <a:rPr lang="en-US" altLang="en-US" sz="2400" dirty="0"/>
              <a:t>Job-oriented, Company/Team focus</a:t>
            </a:r>
          </a:p>
          <a:p>
            <a:pPr lvl="2"/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Build your background FAST</a:t>
            </a:r>
          </a:p>
          <a:p>
            <a:pPr lvl="2"/>
            <a:r>
              <a:rPr lang="en-US" altLang="en-US" sz="2400" dirty="0"/>
              <a:t>Survey/Review Paper (www.deepl.com/translator)</a:t>
            </a:r>
          </a:p>
          <a:p>
            <a:pPr lvl="2"/>
            <a:r>
              <a:rPr lang="en-US" altLang="en-US" sz="2400" dirty="0"/>
              <a:t>CNKI -&gt; </a:t>
            </a:r>
            <a:r>
              <a:rPr lang="en-US" altLang="en-US" sz="2400" dirty="0" err="1"/>
              <a:t>Phd</a:t>
            </a:r>
            <a:r>
              <a:rPr lang="en-US" altLang="en-US" sz="2400" dirty="0"/>
              <a:t> Dissertation -&gt; Related Work</a:t>
            </a:r>
          </a:p>
          <a:p>
            <a:pPr lvl="2"/>
            <a:r>
              <a:rPr lang="en-US" altLang="en-US" sz="2400" dirty="0" err="1"/>
              <a:t>Mindmap</a:t>
            </a:r>
            <a:r>
              <a:rPr lang="en-US" altLang="en-US" sz="2400" dirty="0"/>
              <a:t>, Book Index, Online Open Class (MOOCs, </a:t>
            </a:r>
            <a:r>
              <a:rPr lang="en-US" altLang="en-US" sz="2400" dirty="0" err="1"/>
              <a:t>MeTel</a:t>
            </a:r>
            <a:r>
              <a:rPr lang="en-US" altLang="en-US" sz="2400" dirty="0"/>
              <a:t>, etc.)</a:t>
            </a:r>
          </a:p>
          <a:p>
            <a:pPr lvl="2"/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Learn recent progress IN DETAIL</a:t>
            </a:r>
          </a:p>
          <a:p>
            <a:pPr lvl="2"/>
            <a:r>
              <a:rPr lang="en-US" altLang="en-US" sz="2400" dirty="0"/>
              <a:t>Good Papers (3 years, top conference /journal, most cited, source code)</a:t>
            </a:r>
          </a:p>
          <a:p>
            <a:pPr lvl="2"/>
            <a:r>
              <a:rPr lang="en-US" altLang="en-US" sz="2400" dirty="0"/>
              <a:t>Conference/Journal Ranking in your area (CCF A, JCR 1/2, etc.) </a:t>
            </a:r>
          </a:p>
          <a:p>
            <a:pPr lvl="2"/>
            <a:r>
              <a:rPr lang="en-US" altLang="en-US" sz="2400" dirty="0"/>
              <a:t>(http://www.letpub.com.cn/) </a:t>
            </a:r>
          </a:p>
          <a:p>
            <a:pPr lvl="2"/>
            <a:r>
              <a:rPr lang="en-US" altLang="en-US" sz="2400" dirty="0"/>
              <a:t>How to read a research paper (www.zhihu.com/)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2"/>
            <a:endParaRPr lang="en-US" altLang="en-US" sz="2400" dirty="0"/>
          </a:p>
          <a:p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8071" y="76200"/>
            <a:ext cx="83225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r>
              <a:rPr lang="en-US" altLang="en-US" kern="0" dirty="0">
                <a:solidFill>
                  <a:schemeClr val="bg1"/>
                </a:solidFill>
              </a:rPr>
              <a:t>How to start</a:t>
            </a:r>
          </a:p>
        </p:txBody>
      </p:sp>
    </p:spTree>
    <p:extLst>
      <p:ext uri="{BB962C8B-B14F-4D97-AF65-F5344CB8AC3E}">
        <p14:creationId xmlns:p14="http://schemas.microsoft.com/office/powerpoint/2010/main" val="322090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071" y="76200"/>
            <a:ext cx="83225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r>
              <a:rPr lang="en-US" altLang="en-US" kern="0" dirty="0">
                <a:solidFill>
                  <a:schemeClr val="bg1"/>
                </a:solidFill>
              </a:rPr>
              <a:t>A simple objective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318" y="838200"/>
            <a:ext cx="11910682" cy="7109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1" i="0">
                <a:solidFill>
                  <a:srgbClr val="1F4E79"/>
                </a:solidFill>
                <a:latin typeface="微软雅黑"/>
                <a:ea typeface="+mn-ea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Research = Re-search</a:t>
            </a:r>
            <a:endParaRPr lang="en-US" altLang="en-US" sz="2800" b="1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en-US" sz="2400" kern="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Write a survey paper (to be a researcher)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Copying -&gt; Writing -&gt; New Idea(</a:t>
            </a:r>
            <a:r>
              <a:rPr lang="en-US" altLang="en-US" sz="2400" dirty="0"/>
              <a:t>Scene + Item + Method)</a:t>
            </a:r>
            <a:endParaRPr lang="en-US" altLang="en-US" sz="2400" kern="0" dirty="0">
              <a:solidFill>
                <a:sysClr val="windowText" lastClr="000000"/>
              </a:solidFill>
            </a:endParaRPr>
          </a:p>
          <a:p>
            <a:pPr lvl="2"/>
            <a:r>
              <a:rPr lang="en-US" altLang="en-US" sz="2400" kern="0" dirty="0" err="1">
                <a:solidFill>
                  <a:sysClr val="windowText" lastClr="000000"/>
                </a:solidFill>
              </a:rPr>
              <a:t>Tex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/Visio…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English -&gt; Chinese Survey Paper</a:t>
            </a:r>
          </a:p>
          <a:p>
            <a:pPr lvl="2"/>
            <a:endParaRPr lang="en-US" altLang="en-US" sz="2400" kern="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Replicate a model/algorithm/system…(to be a algorithm/data engineer)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Coding -&gt; Tuning -&gt; I</a:t>
            </a:r>
            <a:r>
              <a:rPr lang="en-US" altLang="en-US" sz="2400" dirty="0"/>
              <a:t>ncremental Work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(Veracity/Universality/</a:t>
            </a:r>
            <a:r>
              <a:rPr lang="en-US" altLang="en-US" sz="2400" kern="0" dirty="0" err="1">
                <a:solidFill>
                  <a:sysClr val="windowText" lastClr="000000"/>
                </a:solidFill>
              </a:rPr>
              <a:t>Replaceability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/ Portability/…</a:t>
            </a:r>
            <a:r>
              <a:rPr lang="en-US" altLang="en-US" sz="2400" dirty="0"/>
              <a:t>)</a:t>
            </a:r>
          </a:p>
          <a:p>
            <a:pPr lvl="2"/>
            <a:r>
              <a:rPr lang="en-US" altLang="en-US" sz="2400" dirty="0" err="1"/>
              <a:t>PyTorch</a:t>
            </a:r>
            <a:r>
              <a:rPr lang="en-US" altLang="en-US" sz="2400" dirty="0"/>
              <a:t>/</a:t>
            </a:r>
            <a:r>
              <a:rPr lang="en-US" altLang="en-US" sz="2400" dirty="0" err="1"/>
              <a:t>TensorFlow</a:t>
            </a:r>
            <a:r>
              <a:rPr lang="en-US" altLang="en-US" sz="2400" dirty="0"/>
              <a:t>…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Open Game(dataset, application, model…)</a:t>
            </a:r>
          </a:p>
          <a:p>
            <a:pPr lvl="2"/>
            <a:endParaRPr lang="en-US" altLang="en-US" kern="0" dirty="0"/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Keep your week meeting and brainstorm </a:t>
            </a:r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	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Paper Reading -&gt; Teaching others -&gt; Rating -&gt; Learning what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Game of A + B                                                      </a:t>
            </a:r>
            <a:r>
              <a:rPr lang="en-US" altLang="en-US" sz="2400" kern="0" dirty="0">
                <a:solidFill>
                  <a:srgbClr val="FF0000"/>
                </a:solidFill>
              </a:rPr>
              <a:t>(…or you can be a software engineer)</a:t>
            </a:r>
          </a:p>
          <a:p>
            <a:endParaRPr lang="en-US" altLang="en-US" kern="0" dirty="0"/>
          </a:p>
          <a:p>
            <a:pPr lvl="2"/>
            <a:endParaRPr lang="en-US" altLang="en-US" sz="2400" kern="0" dirty="0">
              <a:solidFill>
                <a:sysClr val="windowText" lastClr="000000"/>
              </a:solidFill>
            </a:endParaRPr>
          </a:p>
          <a:p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84635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071" y="76200"/>
            <a:ext cx="83225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r>
              <a:rPr lang="en-US" altLang="zh-CN" kern="0" dirty="0">
                <a:solidFill>
                  <a:schemeClr val="bg1"/>
                </a:solidFill>
              </a:rPr>
              <a:t>Check an idea </a:t>
            </a:r>
            <a:endParaRPr lang="en-US" altLang="en-US" kern="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318" y="838200"/>
            <a:ext cx="11910682" cy="683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1" i="0">
                <a:solidFill>
                  <a:srgbClr val="1F4E79"/>
                </a:solidFill>
                <a:latin typeface="微软雅黑"/>
                <a:ea typeface="+mn-ea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 sell, others check</a:t>
            </a:r>
            <a:endParaRPr lang="en-US" altLang="en-US" sz="2800" b="1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en-US" sz="2400" kern="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Make a presentation 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Area-&gt;Direction-&gt;Background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4-5 related papers (paper 1, abstract 1, …, depth first, </a:t>
            </a:r>
            <a:r>
              <a:rPr lang="en-US" altLang="zh-CN" sz="2400" b="1" kern="0" dirty="0">
                <a:solidFill>
                  <a:sysClr val="windowText" lastClr="000000"/>
                </a:solidFill>
              </a:rPr>
              <a:t>problem changes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, 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know why)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Problem, Idea(</a:t>
            </a:r>
            <a:r>
              <a:rPr lang="en-US" altLang="en-US" sz="2400" dirty="0"/>
              <a:t>Scene + Item + Method), 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Framework (know how)</a:t>
            </a:r>
          </a:p>
          <a:p>
            <a:pPr lvl="2"/>
            <a:endParaRPr lang="en-US" altLang="en-US" sz="2400" kern="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Discussions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Is it a proper academic problem (value)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Is it feasible/practical/effective (standpoint)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What’s the key challenge/main contribution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How to improve (more values)</a:t>
            </a:r>
            <a:endParaRPr lang="en-US" altLang="en-US" sz="2400" dirty="0"/>
          </a:p>
          <a:p>
            <a:pPr lvl="2"/>
            <a:r>
              <a:rPr lang="en-US" altLang="en-US" sz="2400" dirty="0"/>
              <a:t>How to implement (cost) </a:t>
            </a:r>
            <a:endParaRPr lang="en-US" altLang="en-US" sz="2400" kern="0" dirty="0">
              <a:solidFill>
                <a:sysClr val="windowText" lastClr="000000"/>
              </a:solidFill>
            </a:endParaRP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Reviewers’ response (enough contributions/how to reject)</a:t>
            </a:r>
            <a:endParaRPr lang="en-US" altLang="en-US" sz="2400" dirty="0"/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SWOT(Strengths Weakness Opportunity Threats)                             </a:t>
            </a:r>
            <a:r>
              <a:rPr lang="en-US" altLang="en-US" sz="2400" kern="0" dirty="0">
                <a:solidFill>
                  <a:srgbClr val="FF0000"/>
                </a:solidFill>
              </a:rPr>
              <a:t>(sell again)</a:t>
            </a:r>
          </a:p>
          <a:p>
            <a:endParaRPr lang="en-US" altLang="en-US" kern="0" dirty="0"/>
          </a:p>
          <a:p>
            <a:pPr lvl="2"/>
            <a:endParaRPr lang="en-US" altLang="en-US" sz="2400" kern="0" dirty="0">
              <a:solidFill>
                <a:sysClr val="windowText" lastClr="000000"/>
              </a:solidFill>
            </a:endParaRPr>
          </a:p>
          <a:p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389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071" y="76200"/>
            <a:ext cx="83225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r>
              <a:rPr lang="en-US" altLang="en-US" kern="0" dirty="0">
                <a:solidFill>
                  <a:schemeClr val="bg1"/>
                </a:solidFill>
              </a:rPr>
              <a:t>Writing and Submitting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380" y="1124120"/>
            <a:ext cx="11292020" cy="65248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1" i="0">
                <a:solidFill>
                  <a:srgbClr val="1F4E79"/>
                </a:solidFill>
                <a:latin typeface="微软雅黑"/>
                <a:ea typeface="+mn-ea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Idea/I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ncremental Work + Problem + Data + Result</a:t>
            </a:r>
            <a:endParaRPr lang="en-US" altLang="en-US" sz="2800" b="1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en-US" sz="2800" b="1" kern="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Introduction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6 Steps: Background and Principles, Previous Approaches, Problem, Abstract(idea, framework, method, performance), Contributions(first, key, state-of-art), Structure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Good Story(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scene+concern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/challenge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) + Good Logic(scientific </a:t>
            </a:r>
            <a:r>
              <a:rPr lang="en-US" altLang="en-US" sz="2400" kern="0" dirty="0" err="1">
                <a:solidFill>
                  <a:sysClr val="windowText" lastClr="000000"/>
                </a:solidFill>
              </a:rPr>
              <a:t>problem+solution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)</a:t>
            </a:r>
          </a:p>
          <a:p>
            <a:pPr lvl="2"/>
            <a:endParaRPr lang="en-US" altLang="en-US" sz="2400" kern="0" dirty="0"/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Grammar Check/Plagiarism Check</a:t>
            </a:r>
          </a:p>
          <a:p>
            <a:pPr lvl="2"/>
            <a:r>
              <a:rPr lang="en-US" altLang="en-US" sz="2400" kern="0" dirty="0" err="1">
                <a:solidFill>
                  <a:sysClr val="windowText" lastClr="000000"/>
                </a:solidFill>
              </a:rPr>
              <a:t>Gingersoftware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, 1Checker, Tutor…/Turnitin, </a:t>
            </a:r>
            <a:r>
              <a:rPr lang="en-US" altLang="en-US" sz="2400" kern="0" dirty="0" err="1">
                <a:solidFill>
                  <a:sysClr val="windowText" lastClr="000000"/>
                </a:solidFill>
              </a:rPr>
              <a:t>Duplichecker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, </a:t>
            </a:r>
            <a:r>
              <a:rPr lang="en-US" altLang="en-US" sz="2400" kern="0" dirty="0" err="1">
                <a:solidFill>
                  <a:sysClr val="windowText" lastClr="000000"/>
                </a:solidFill>
              </a:rPr>
              <a:t>ithenticate</a:t>
            </a:r>
            <a:r>
              <a:rPr lang="en-US" altLang="en-US" sz="2400" kern="0" dirty="0">
                <a:solidFill>
                  <a:sysClr val="windowText" lastClr="000000"/>
                </a:solidFill>
              </a:rPr>
              <a:t>, …</a:t>
            </a:r>
          </a:p>
          <a:p>
            <a:pPr lvl="2"/>
            <a:endParaRPr lang="en-US" altLang="en-US" sz="2400" kern="0" dirty="0">
              <a:solidFill>
                <a:sysClr val="windowText" lastClr="000000"/>
              </a:solidFill>
            </a:endParaRPr>
          </a:p>
          <a:p>
            <a:pPr lvl="1"/>
            <a:r>
              <a:rPr lang="en-US" altLang="en-US" sz="2400" kern="0" dirty="0">
                <a:solidFill>
                  <a:srgbClr val="FF0000"/>
                </a:solidFill>
              </a:rPr>
              <a:t>Submitting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Top Conference/Journal (fast response) -&gt; Revise as Comments</a:t>
            </a:r>
          </a:p>
          <a:p>
            <a:pPr lvl="2"/>
            <a:r>
              <a:rPr lang="en-US" altLang="en-US" sz="2400" kern="0" dirty="0">
                <a:solidFill>
                  <a:sysClr val="windowText" lastClr="000000"/>
                </a:solidFill>
              </a:rPr>
              <a:t>Related Work -&gt; Cite Potential Reviewers’ Papers</a:t>
            </a:r>
          </a:p>
          <a:p>
            <a:pPr lvl="2"/>
            <a:endParaRPr lang="en-US" altLang="en-US" sz="2400" kern="0" dirty="0">
              <a:solidFill>
                <a:sysClr val="windowText" lastClr="000000"/>
              </a:solidFill>
            </a:endParaRPr>
          </a:p>
          <a:p>
            <a:endParaRPr lang="en-US" altLang="en-US" kern="0" dirty="0"/>
          </a:p>
          <a:p>
            <a:pPr lvl="2"/>
            <a:endParaRPr lang="en-US" altLang="en-US" sz="2400" kern="0" dirty="0">
              <a:solidFill>
                <a:sysClr val="windowText" lastClr="000000"/>
              </a:solidFill>
            </a:endParaRPr>
          </a:p>
          <a:p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0549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710</Words>
  <Application>Microsoft Office PowerPoint</Application>
  <PresentationFormat>宽屏</PresentationFormat>
  <Paragraphs>139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Calibri</vt:lpstr>
      <vt:lpstr>Lucida Console</vt:lpstr>
      <vt:lpstr>Office Theme</vt:lpstr>
      <vt:lpstr>PowerPoint 演示文稿</vt:lpstr>
      <vt:lpstr>What is research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yaobin</dc:creator>
  <cp:lastModifiedBy>Liu Nianbo</cp:lastModifiedBy>
  <cp:revision>170</cp:revision>
  <dcterms:created xsi:type="dcterms:W3CDTF">2019-05-21T15:00:26Z</dcterms:created>
  <dcterms:modified xsi:type="dcterms:W3CDTF">2021-07-08T02:39:28Z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2019-05-21T00:00:00Z</vt:filetime>
  </property>
</Properties>
</file>