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60" r:id="rId1"/>
  </p:sldMasterIdLst>
  <p:notesMasterIdLst>
    <p:notesMasterId r:id="rId5"/>
  </p:notesMasterIdLst>
  <p:handoutMasterIdLst>
    <p:handoutMasterId r:id="rId6"/>
  </p:handoutMasterIdLst>
  <p:sldIdLst>
    <p:sldId id="839" r:id="rId2"/>
    <p:sldId id="855" r:id="rId3"/>
    <p:sldId id="860" r:id="rId4"/>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6" clrIdx="0">
    <p:extLst>
      <p:ext uri="{19B8F6BF-5375-455C-9EA6-DF929625EA0E}">
        <p15:presenceInfo xmlns:p15="http://schemas.microsoft.com/office/powerpoint/2012/main" userId="e353416204de62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FE699"/>
    <a:srgbClr val="B4C7E7"/>
    <a:srgbClr val="FFF2CC"/>
    <a:srgbClr val="EDEDED"/>
    <a:srgbClr val="AFABAB"/>
    <a:srgbClr val="F8CBAD"/>
    <a:srgbClr val="0000FF"/>
    <a:srgbClr val="002060"/>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6" autoAdjust="0"/>
    <p:restoredTop sz="92244" autoAdjust="0"/>
  </p:normalViewPr>
  <p:slideViewPr>
    <p:cSldViewPr snapToGrid="0">
      <p:cViewPr>
        <p:scale>
          <a:sx n="100" d="100"/>
          <a:sy n="100" d="100"/>
        </p:scale>
        <p:origin x="888" y="19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0" d="100"/>
          <a:sy n="70" d="100"/>
        </p:scale>
        <p:origin x="2547"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807708-9B43-4B1F-8593-13D45D1FFD83}" type="datetimeFigureOut">
              <a:rPr lang="zh-CN" altLang="en-US" smtClean="0"/>
              <a:t>2021/10/7</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1CEFAF-3F74-475A-8931-2E5CC5277C29}" type="slidenum">
              <a:rPr lang="zh-CN" altLang="en-US" smtClean="0"/>
              <a:t>‹#›</a:t>
            </a:fld>
            <a:endParaRPr lang="zh-CN" altLang="en-US"/>
          </a:p>
        </p:txBody>
      </p:sp>
    </p:spTree>
    <p:extLst>
      <p:ext uri="{BB962C8B-B14F-4D97-AF65-F5344CB8AC3E}">
        <p14:creationId xmlns:p14="http://schemas.microsoft.com/office/powerpoint/2010/main" val="1662908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AB1DE-EADD-4A14-8AB6-F739BEBD6A9F}" type="datetimeFigureOut">
              <a:rPr lang="zh-CN" altLang="en-US" smtClean="0"/>
              <a:t>2021/10/7</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C8F9-9D56-4337-9B06-E0FDF66B361B}" type="slidenum">
              <a:rPr lang="zh-CN" altLang="en-US" smtClean="0"/>
              <a:t>‹#›</a:t>
            </a:fld>
            <a:endParaRPr lang="zh-CN" altLang="en-US"/>
          </a:p>
        </p:txBody>
      </p:sp>
    </p:spTree>
    <p:extLst>
      <p:ext uri="{BB962C8B-B14F-4D97-AF65-F5344CB8AC3E}">
        <p14:creationId xmlns:p14="http://schemas.microsoft.com/office/powerpoint/2010/main" val="327844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0" kern="1200" dirty="0">
                <a:solidFill>
                  <a:schemeClr val="tx1"/>
                </a:solidFill>
                <a:latin typeface="+mj-ea"/>
                <a:ea typeface="+mn-ea"/>
                <a:cs typeface="+mn-cs"/>
              </a:rPr>
              <a:t>人工抽取：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又称为基于规则的方法，人工编写规则</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并分析整理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半自动抽取：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利用一些知识获取工具来辅助知识工程师把知识原材料或专家描述的知识内容经过识别、理解、筛选、格式化后以一定的形式存入知识库中。</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自动抽取：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利用数据挖掘、机器学习、深度学习等人工智能技术通过对应用实例与实际问题进行建模从而自动提取出实体、属性和关系。</a:t>
            </a:r>
            <a:endParaRPr lang="zh-CN" altLang="en-US" sz="1000" b="0" kern="1200" dirty="0">
              <a:solidFill>
                <a:schemeClr val="tx1"/>
              </a:solidFill>
              <a:latin typeface="+mj-ea"/>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FC8F9-9D56-4337-9B06-E0FDF66B361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8066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图数据库以图论为基础，非常适合存储图知识。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Neo4j</a:t>
            </a:r>
            <a:r>
              <a:rPr lang="zh-CN" altLang="en-US" dirty="0"/>
              <a:t>是目前最流行的图数据库，方便使用。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可以直接导入</a:t>
            </a:r>
            <a:r>
              <a:rPr lang="en-US" altLang="zh-CN" dirty="0"/>
              <a:t>CSV</a:t>
            </a:r>
            <a:r>
              <a:rPr lang="zh-CN" altLang="en-US" dirty="0"/>
              <a:t>格式的数据、使用官方提供的批量导入工具、使用官方提供的</a:t>
            </a:r>
            <a:r>
              <a:rPr lang="en-US" altLang="zh-CN" dirty="0"/>
              <a:t>API</a:t>
            </a:r>
            <a:r>
              <a:rPr lang="zh-CN" altLang="en-US" dirty="0"/>
              <a:t>或使用第三方导入工具方便快速地像</a:t>
            </a:r>
            <a:r>
              <a:rPr lang="en-US" altLang="zh-CN" dirty="0"/>
              <a:t>Neo4j</a:t>
            </a:r>
            <a:r>
              <a:rPr lang="zh-CN" altLang="en-US" dirty="0"/>
              <a:t>中导入数据。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FC8F9-9D56-4337-9B06-E0FDF66B361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4273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关系型数据库建立在关系模型基础上，关系模型就表现为二维表的结构，很适合存储表知识。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MySQL</a:t>
            </a:r>
            <a:r>
              <a:rPr lang="zh-CN" altLang="en-US" dirty="0"/>
              <a:t>是目前最流行的关系型数据库，</a:t>
            </a:r>
            <a:r>
              <a:rPr lang="en-US" altLang="zh-CN" dirty="0"/>
              <a:t>SQL</a:t>
            </a:r>
            <a:r>
              <a:rPr lang="zh-CN" altLang="en-US" dirty="0"/>
              <a:t>语言也很成熟，有很多成熟的数据库管理软件可以方便地管理</a:t>
            </a:r>
            <a:r>
              <a:rPr lang="en-US" altLang="zh-CN" dirty="0"/>
              <a:t>MySQL</a:t>
            </a:r>
            <a:r>
              <a:rPr lang="zh-CN" altLang="en-US" dirty="0"/>
              <a:t>数据库。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可以直接导入</a:t>
            </a:r>
            <a:r>
              <a:rPr lang="en-US" altLang="zh-CN" dirty="0"/>
              <a:t>CSV</a:t>
            </a:r>
            <a:r>
              <a:rPr lang="zh-CN" altLang="en-US" dirty="0"/>
              <a:t>、</a:t>
            </a:r>
            <a:r>
              <a:rPr lang="en-US" altLang="zh-CN" sz="1800" kern="0" dirty="0">
                <a:effectLst/>
                <a:latin typeface="Times New Roman" panose="02020603050405020304" pitchFamily="18" charset="0"/>
                <a:ea typeface="Times New Roman" panose="02020603050405020304" pitchFamily="18" charset="0"/>
              </a:rPr>
              <a:t>EXCEL</a:t>
            </a:r>
            <a:r>
              <a:rPr lang="zh-CN" altLang="en-US" sz="1800" kern="0" dirty="0">
                <a:effectLst/>
                <a:latin typeface="Times New Roman" panose="02020603050405020304" pitchFamily="18" charset="0"/>
                <a:ea typeface="Times New Roman" panose="02020603050405020304" pitchFamily="18" charset="0"/>
              </a:rPr>
              <a:t>等多种</a:t>
            </a:r>
            <a:r>
              <a:rPr lang="zh-CN" altLang="en-US" dirty="0"/>
              <a:t>格式的数据。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FC8F9-9D56-4337-9B06-E0FDF66B361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56374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矩形 4"/>
          <p:cNvSpPr/>
          <p:nvPr userDrawn="1"/>
        </p:nvSpPr>
        <p:spPr>
          <a:xfrm>
            <a:off x="0" y="6605200"/>
            <a:ext cx="9144000" cy="252799"/>
          </a:xfrm>
          <a:prstGeom prst="rect">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solidFill>
                <a:schemeClr val="bg1"/>
              </a:solidFill>
              <a:latin typeface="Palatino Linotype" panose="02040502050505030304" pitchFamily="18" charset="0"/>
            </a:endParaRPr>
          </a:p>
        </p:txBody>
      </p:sp>
      <p:sp>
        <p:nvSpPr>
          <p:cNvPr id="6" name="矩形 5"/>
          <p:cNvSpPr/>
          <p:nvPr userDrawn="1"/>
        </p:nvSpPr>
        <p:spPr>
          <a:xfrm>
            <a:off x="0" y="0"/>
            <a:ext cx="9144000"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15"/>
          <p:cNvSpPr/>
          <p:nvPr userDrawn="1"/>
        </p:nvSpPr>
        <p:spPr>
          <a:xfrm>
            <a:off x="223533" y="58339"/>
            <a:ext cx="8919832"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1"/>
          <p:cNvSpPr>
            <a:spLocks noGrp="1"/>
          </p:cNvSpPr>
          <p:nvPr>
            <p:ph type="title"/>
          </p:nvPr>
        </p:nvSpPr>
        <p:spPr>
          <a:xfrm>
            <a:off x="185680" y="-3053"/>
            <a:ext cx="8112026" cy="548640"/>
          </a:xfrm>
        </p:spPr>
        <p:txBody>
          <a:bodyPr>
            <a:normAutofit/>
          </a:bodyPr>
          <a:lstStyle>
            <a:lvl1pPr>
              <a:defRPr sz="2400" b="1">
                <a:solidFill>
                  <a:schemeClr val="bg1"/>
                </a:solidFill>
                <a:latin typeface="Palatino Linotype" panose="02040502050505030304" pitchFamily="18" charset="0"/>
                <a:cs typeface="Arial" panose="020B0604020202020204" pitchFamily="34" charset="0"/>
              </a:defRPr>
            </a:lvl1pPr>
          </a:lstStyle>
          <a:p>
            <a:endParaRPr lang="zh-CN" altLang="en-US" dirty="0"/>
          </a:p>
        </p:txBody>
      </p:sp>
      <p:sp>
        <p:nvSpPr>
          <p:cNvPr id="9" name="Rectangle 17"/>
          <p:cNvSpPr/>
          <p:nvPr userDrawn="1"/>
        </p:nvSpPr>
        <p:spPr>
          <a:xfrm>
            <a:off x="223533" y="-3052"/>
            <a:ext cx="8919832" cy="45719"/>
          </a:xfrm>
          <a:prstGeom prst="rect">
            <a:avLst/>
          </a:prstGeom>
          <a:solidFill>
            <a:srgbClr val="C16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21"/>
          <p:cNvGrpSpPr/>
          <p:nvPr userDrawn="1"/>
        </p:nvGrpSpPr>
        <p:grpSpPr>
          <a:xfrm>
            <a:off x="112528" y="-3053"/>
            <a:ext cx="73152" cy="610032"/>
            <a:chOff x="93478" y="-3053"/>
            <a:chExt cx="91440" cy="610032"/>
          </a:xfrm>
        </p:grpSpPr>
        <p:sp>
          <p:nvSpPr>
            <p:cNvPr id="11" name="Rectangle 6"/>
            <p:cNvSpPr/>
            <p:nvPr userDrawn="1"/>
          </p:nvSpPr>
          <p:spPr>
            <a:xfrm>
              <a:off x="93478" y="58339"/>
              <a:ext cx="91440" cy="548640"/>
            </a:xfrm>
            <a:prstGeom prst="rect">
              <a:avLst/>
            </a:prstGeom>
            <a:solidFill>
              <a:srgbClr val="C16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8"/>
            <p:cNvSpPr/>
            <p:nvPr userDrawn="1"/>
          </p:nvSpPr>
          <p:spPr>
            <a:xfrm>
              <a:off x="93478" y="-3053"/>
              <a:ext cx="91440" cy="457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Group 22"/>
          <p:cNvGrpSpPr/>
          <p:nvPr userDrawn="1"/>
        </p:nvGrpSpPr>
        <p:grpSpPr>
          <a:xfrm>
            <a:off x="-635" y="-3053"/>
            <a:ext cx="73152" cy="610032"/>
            <a:chOff x="93478" y="-3053"/>
            <a:chExt cx="91440" cy="610032"/>
          </a:xfrm>
        </p:grpSpPr>
        <p:sp>
          <p:nvSpPr>
            <p:cNvPr id="14" name="Rectangle 23"/>
            <p:cNvSpPr/>
            <p:nvPr userDrawn="1"/>
          </p:nvSpPr>
          <p:spPr>
            <a:xfrm>
              <a:off x="93478" y="58339"/>
              <a:ext cx="91440"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24"/>
            <p:cNvSpPr/>
            <p:nvPr userDrawn="1"/>
          </p:nvSpPr>
          <p:spPr>
            <a:xfrm>
              <a:off x="93478" y="-3053"/>
              <a:ext cx="91440" cy="45720"/>
            </a:xfrm>
            <a:prstGeom prst="rect">
              <a:avLst/>
            </a:prstGeom>
            <a:solidFill>
              <a:srgbClr val="C16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54654" y="117509"/>
            <a:ext cx="1894174" cy="430299"/>
          </a:xfrm>
          <a:prstGeom prst="rect">
            <a:avLst/>
          </a:prstGeom>
        </p:spPr>
      </p:pic>
      <p:sp>
        <p:nvSpPr>
          <p:cNvPr id="18" name="矩形 17"/>
          <p:cNvSpPr/>
          <p:nvPr userDrawn="1"/>
        </p:nvSpPr>
        <p:spPr>
          <a:xfrm>
            <a:off x="72517" y="6581001"/>
            <a:ext cx="1493870" cy="276999"/>
          </a:xfrm>
          <a:prstGeom prst="rect">
            <a:avLst/>
          </a:prstGeom>
        </p:spPr>
        <p:txBody>
          <a:bodyPr wrap="none">
            <a:spAutoFit/>
          </a:bodyPr>
          <a:lstStyle/>
          <a:p>
            <a:fld id="{4CB9CBE6-6702-47F3-B25A-B33100C6E919}" type="datetime8">
              <a:rPr lang="en-US" altLang="zh-CN" sz="1200" b="0" smtClean="0">
                <a:solidFill>
                  <a:schemeClr val="bg1"/>
                </a:solidFill>
                <a:latin typeface="Times New Roman" panose="02020603050405020304" pitchFamily="18" charset="0"/>
                <a:cs typeface="Times New Roman" panose="02020603050405020304" pitchFamily="18" charset="0"/>
              </a:rPr>
              <a:pPr/>
              <a:t>10/7/2021 10:46 AM</a:t>
            </a:fld>
            <a:endParaRPr lang="zh-CN" altLang="en-US" b="0" dirty="0">
              <a:solidFill>
                <a:schemeClr val="bg1"/>
              </a:solidFill>
              <a:latin typeface="Times New Roman" panose="02020603050405020304" pitchFamily="18" charset="0"/>
              <a:cs typeface="Times New Roman" panose="02020603050405020304" pitchFamily="18" charset="0"/>
            </a:endParaRPr>
          </a:p>
        </p:txBody>
      </p:sp>
      <p:sp>
        <p:nvSpPr>
          <p:cNvPr id="22" name="TextBox 10"/>
          <p:cNvSpPr txBox="1"/>
          <p:nvPr userDrawn="1"/>
        </p:nvSpPr>
        <p:spPr>
          <a:xfrm>
            <a:off x="6989280" y="6600299"/>
            <a:ext cx="2191947" cy="276999"/>
          </a:xfrm>
          <a:prstGeom prst="rect">
            <a:avLst/>
          </a:prstGeom>
          <a:noFill/>
        </p:spPr>
        <p:txBody>
          <a:bodyPr wrap="none" rtlCol="0">
            <a:spAutoFit/>
          </a:bodyPr>
          <a:lstStyle/>
          <a:p>
            <a:r>
              <a:rPr lang="zh-CN" altLang="en-US" sz="1200" b="0" dirty="0">
                <a:solidFill>
                  <a:schemeClr val="bg1"/>
                </a:solidFill>
                <a:latin typeface="微软雅黑" panose="020B0503020204020204" pitchFamily="34" charset="-122"/>
                <a:ea typeface="微软雅黑" panose="020B0503020204020204" pitchFamily="34" charset="-122"/>
              </a:rPr>
              <a:t>系统可靠性与安全性研究中心</a:t>
            </a:r>
            <a:endParaRPr lang="en-US" altLang="zh-CN" sz="1200" b="0" dirty="0">
              <a:solidFill>
                <a:schemeClr val="bg1"/>
              </a:solidFill>
              <a:latin typeface="微软雅黑" panose="020B0503020204020204" pitchFamily="34" charset="-122"/>
              <a:ea typeface="微软雅黑" panose="020B0503020204020204" pitchFamily="34" charset="-122"/>
            </a:endParaRPr>
          </a:p>
        </p:txBody>
      </p:sp>
      <p:sp>
        <p:nvSpPr>
          <p:cNvPr id="28" name="Title 1"/>
          <p:cNvSpPr txBox="1">
            <a:spLocks/>
          </p:cNvSpPr>
          <p:nvPr userDrawn="1"/>
        </p:nvSpPr>
        <p:spPr>
          <a:xfrm>
            <a:off x="712724" y="148697"/>
            <a:ext cx="8112026" cy="548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bg1"/>
                </a:solidFill>
                <a:latin typeface="Palatino Linotype" panose="02040502050505030304" pitchFamily="18" charset="0"/>
                <a:ea typeface="+mj-ea"/>
                <a:cs typeface="Arial" panose="020B0604020202020204" pitchFamily="34" charset="0"/>
              </a:defRPr>
            </a:lvl1pPr>
          </a:lstStyle>
          <a:p>
            <a:endParaRPr lang="zh-CN" altLang="en-US" dirty="0"/>
          </a:p>
        </p:txBody>
      </p:sp>
      <p:sp>
        <p:nvSpPr>
          <p:cNvPr id="3" name="内容占位符 2"/>
          <p:cNvSpPr>
            <a:spLocks noGrp="1"/>
          </p:cNvSpPr>
          <p:nvPr>
            <p:ph sz="quarter" idx="13"/>
          </p:nvPr>
        </p:nvSpPr>
        <p:spPr>
          <a:xfrm>
            <a:off x="639572" y="315198"/>
            <a:ext cx="2471737" cy="291781"/>
          </a:xfrm>
        </p:spPr>
        <p:txBody>
          <a:bodyPr>
            <a:noAutofit/>
          </a:bodyPr>
          <a:lstStyle>
            <a:lvl1pPr marL="0" indent="0">
              <a:buNone/>
              <a:defRPr lang="zh-CN" altLang="en-US" sz="2000" b="1" kern="1200" dirty="0">
                <a:solidFill>
                  <a:schemeClr val="bg1">
                    <a:alpha val="65000"/>
                  </a:schemeClr>
                </a:solidFill>
                <a:latin typeface="Times New Roman" panose="02020603050405020304" pitchFamily="18" charset="0"/>
                <a:ea typeface="+mn-ea"/>
                <a:cs typeface="Times New Roman" panose="02020603050405020304" pitchFamily="18" charset="0"/>
              </a:defRPr>
            </a:lvl1pPr>
          </a:lstStyle>
          <a:p>
            <a:pPr lvl="0"/>
            <a:endParaRPr lang="zh-CN" altLang="en-US" dirty="0"/>
          </a:p>
        </p:txBody>
      </p:sp>
      <p:sp>
        <p:nvSpPr>
          <p:cNvPr id="17" name="文本框 16"/>
          <p:cNvSpPr txBox="1"/>
          <p:nvPr userDrawn="1"/>
        </p:nvSpPr>
        <p:spPr>
          <a:xfrm>
            <a:off x="4253864" y="6591760"/>
            <a:ext cx="636271" cy="276999"/>
          </a:xfrm>
          <a:prstGeom prst="rect">
            <a:avLst/>
          </a:prstGeom>
          <a:noFill/>
        </p:spPr>
        <p:txBody>
          <a:bodyPr wrap="square" rtlCol="0">
            <a:spAutoFit/>
          </a:bodyPr>
          <a:lstStyle/>
          <a:p>
            <a:pPr marL="0" algn="ctr" defTabSz="914400" rtl="0" eaLnBrk="1" latinLnBrk="0" hangingPunct="1"/>
            <a:fld id="{D38326D0-2AD7-469D-88E8-608400A37B91}" type="slidenum">
              <a:rPr lang="zh-CN" altLang="en-US" sz="1200" b="0" kern="1200" smtClean="0">
                <a:solidFill>
                  <a:schemeClr val="bg1"/>
                </a:solidFill>
                <a:latin typeface="Palatino Linotype" panose="02040502050505030304" pitchFamily="18" charset="0"/>
                <a:ea typeface="+mn-ea"/>
                <a:cs typeface="+mn-cs"/>
              </a:rPr>
              <a:pPr marL="0" algn="ctr" defTabSz="914400" rtl="0" eaLnBrk="1" latinLnBrk="0" hangingPunct="1"/>
              <a:t>‹#›</a:t>
            </a:fld>
            <a:r>
              <a:rPr lang="en-US" altLang="zh-CN" sz="1200" b="0" kern="1200" dirty="0">
                <a:solidFill>
                  <a:schemeClr val="bg1"/>
                </a:solidFill>
                <a:latin typeface="Palatino Linotype" panose="02040502050505030304" pitchFamily="18" charset="0"/>
                <a:ea typeface="+mn-ea"/>
                <a:cs typeface="+mn-cs"/>
              </a:rPr>
              <a:t>/38</a:t>
            </a:r>
          </a:p>
        </p:txBody>
      </p:sp>
    </p:spTree>
    <p:extLst>
      <p:ext uri="{BB962C8B-B14F-4D97-AF65-F5344CB8AC3E}">
        <p14:creationId xmlns:p14="http://schemas.microsoft.com/office/powerpoint/2010/main" val="3795729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3EB2B-529E-4418-A725-6E109C81771B}" type="datetime1">
              <a:rPr lang="zh-CN" altLang="en-US" smtClean="0"/>
              <a:t>2021/10/7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326D0-2AD7-469D-88E8-608400A37B91}" type="slidenum">
              <a:rPr lang="zh-CN" altLang="en-US" smtClean="0"/>
              <a:t>‹#›</a:t>
            </a:fld>
            <a:endParaRPr lang="zh-CN" altLang="en-US"/>
          </a:p>
        </p:txBody>
      </p:sp>
    </p:spTree>
    <p:extLst>
      <p:ext uri="{BB962C8B-B14F-4D97-AF65-F5344CB8AC3E}">
        <p14:creationId xmlns:p14="http://schemas.microsoft.com/office/powerpoint/2010/main" val="3186478262"/>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package" Target="../embeddings/Microsoft_Visio_Drawing.vsdx"/><Relationship Id="rId5" Type="http://schemas.openxmlformats.org/officeDocument/2006/relationships/image" Target="../media/image1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FF02BDE1-4063-498D-A987-C13F62DC6DD4}"/>
              </a:ext>
            </a:extLst>
          </p:cNvPr>
          <p:cNvGrpSpPr/>
          <p:nvPr/>
        </p:nvGrpSpPr>
        <p:grpSpPr>
          <a:xfrm>
            <a:off x="4775315" y="1061288"/>
            <a:ext cx="4320204" cy="1469424"/>
            <a:chOff x="109033" y="3645085"/>
            <a:chExt cx="7108008" cy="2208786"/>
          </a:xfrm>
        </p:grpSpPr>
        <p:sp>
          <p:nvSpPr>
            <p:cNvPr id="40" name="矩形: 圆角 39">
              <a:extLst>
                <a:ext uri="{FF2B5EF4-FFF2-40B4-BE49-F238E27FC236}">
                  <a16:creationId xmlns:a16="http://schemas.microsoft.com/office/drawing/2014/main" id="{27512C07-C64A-4525-B88B-8F21337EC5FA}"/>
                </a:ext>
              </a:extLst>
            </p:cNvPr>
            <p:cNvSpPr/>
            <p:nvPr/>
          </p:nvSpPr>
          <p:spPr>
            <a:xfrm>
              <a:off x="2185154" y="3645085"/>
              <a:ext cx="2786079" cy="585588"/>
            </a:xfrm>
            <a:prstGeom prst="roundRect">
              <a:avLst/>
            </a:prstGeom>
            <a:solidFill>
              <a:schemeClr val="accent5">
                <a:lumMod val="40000"/>
                <a:lumOff val="6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知识抽取方式</a:t>
              </a:r>
            </a:p>
          </p:txBody>
        </p:sp>
        <p:sp>
          <p:nvSpPr>
            <p:cNvPr id="41" name="矩形: 圆角 40">
              <a:extLst>
                <a:ext uri="{FF2B5EF4-FFF2-40B4-BE49-F238E27FC236}">
                  <a16:creationId xmlns:a16="http://schemas.microsoft.com/office/drawing/2014/main" id="{0DAB4DC5-2B0B-49BC-AABE-D6D6DEEFCDE1}"/>
                </a:ext>
              </a:extLst>
            </p:cNvPr>
            <p:cNvSpPr/>
            <p:nvPr/>
          </p:nvSpPr>
          <p:spPr>
            <a:xfrm>
              <a:off x="109033" y="4988297"/>
              <a:ext cx="2065451" cy="842821"/>
            </a:xfrm>
            <a:prstGeom prst="roundRect">
              <a:avLst/>
            </a:prstGeom>
            <a:solidFill>
              <a:schemeClr val="accent1">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人工抽取</a:t>
              </a:r>
              <a:endParaRPr lang="zh-CN" altLang="en-US"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2" name="矩形: 圆角 41">
              <a:extLst>
                <a:ext uri="{FF2B5EF4-FFF2-40B4-BE49-F238E27FC236}">
                  <a16:creationId xmlns:a16="http://schemas.microsoft.com/office/drawing/2014/main" id="{E5BF484F-087E-4E34-8A29-F17912706CBF}"/>
                </a:ext>
              </a:extLst>
            </p:cNvPr>
            <p:cNvSpPr/>
            <p:nvPr/>
          </p:nvSpPr>
          <p:spPr>
            <a:xfrm>
              <a:off x="2364789" y="5001076"/>
              <a:ext cx="2409596" cy="842821"/>
            </a:xfrm>
            <a:prstGeom prst="roundRect">
              <a:avLst/>
            </a:prstGeom>
            <a:solidFill>
              <a:schemeClr val="accent1">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半自动抽取</a:t>
              </a:r>
              <a:endParaRPr lang="zh-CN" altLang="en-US"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3" name="矩形: 圆角 42">
              <a:extLst>
                <a:ext uri="{FF2B5EF4-FFF2-40B4-BE49-F238E27FC236}">
                  <a16:creationId xmlns:a16="http://schemas.microsoft.com/office/drawing/2014/main" id="{67CAC201-7611-4335-8A84-5BF13B439E19}"/>
                </a:ext>
              </a:extLst>
            </p:cNvPr>
            <p:cNvSpPr/>
            <p:nvPr/>
          </p:nvSpPr>
          <p:spPr>
            <a:xfrm>
              <a:off x="4939947" y="5011050"/>
              <a:ext cx="2277094" cy="842821"/>
            </a:xfrm>
            <a:prstGeom prst="roundRect">
              <a:avLst/>
            </a:prstGeom>
            <a:solidFill>
              <a:schemeClr val="accent1">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自动抽取</a:t>
              </a:r>
              <a:endParaRPr lang="zh-CN" altLang="en-US"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48" name="连接符: 肘形 47">
              <a:extLst>
                <a:ext uri="{FF2B5EF4-FFF2-40B4-BE49-F238E27FC236}">
                  <a16:creationId xmlns:a16="http://schemas.microsoft.com/office/drawing/2014/main" id="{3FE1DB15-1678-42AE-8F66-9507E22C065A}"/>
                </a:ext>
              </a:extLst>
            </p:cNvPr>
            <p:cNvCxnSpPr>
              <a:cxnSpLocks/>
              <a:endCxn id="41" idx="0"/>
            </p:cNvCxnSpPr>
            <p:nvPr/>
          </p:nvCxnSpPr>
          <p:spPr>
            <a:xfrm rot="10800000" flipV="1">
              <a:off x="1141760" y="4629112"/>
              <a:ext cx="2454852" cy="35918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DA3BFA1F-2DCC-4667-92B2-09DDEA832BC2}"/>
                </a:ext>
              </a:extLst>
            </p:cNvPr>
            <p:cNvCxnSpPr>
              <a:cxnSpLocks/>
              <a:stCxn id="40" idx="2"/>
              <a:endCxn id="42" idx="0"/>
            </p:cNvCxnSpPr>
            <p:nvPr/>
          </p:nvCxnSpPr>
          <p:spPr>
            <a:xfrm rot="5400000">
              <a:off x="3188690" y="4611571"/>
              <a:ext cx="770403" cy="860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A4A27B64-CABE-4667-928E-04DF98A15E9F}"/>
                </a:ext>
              </a:extLst>
            </p:cNvPr>
            <p:cNvCxnSpPr>
              <a:cxnSpLocks/>
              <a:endCxn id="43" idx="0"/>
            </p:cNvCxnSpPr>
            <p:nvPr/>
          </p:nvCxnSpPr>
          <p:spPr>
            <a:xfrm>
              <a:off x="3599677" y="4629112"/>
              <a:ext cx="2478817" cy="38193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pic>
        <p:nvPicPr>
          <p:cNvPr id="12" name="图形 11">
            <a:extLst>
              <a:ext uri="{FF2B5EF4-FFF2-40B4-BE49-F238E27FC236}">
                <a16:creationId xmlns:a16="http://schemas.microsoft.com/office/drawing/2014/main" id="{742301E5-228E-44C8-93A7-4EE18E30A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0383" y="746413"/>
            <a:ext cx="1085550" cy="1085550"/>
          </a:xfrm>
          <a:prstGeom prst="rect">
            <a:avLst/>
          </a:prstGeom>
        </p:spPr>
      </p:pic>
      <p:sp>
        <p:nvSpPr>
          <p:cNvPr id="50" name="Freeform 53">
            <a:extLst>
              <a:ext uri="{FF2B5EF4-FFF2-40B4-BE49-F238E27FC236}">
                <a16:creationId xmlns:a16="http://schemas.microsoft.com/office/drawing/2014/main" id="{B25066A2-F7A8-42A6-A123-2DAF6FB74AB8}"/>
              </a:ext>
            </a:extLst>
          </p:cNvPr>
          <p:cNvSpPr>
            <a:spLocks/>
          </p:cNvSpPr>
          <p:nvPr/>
        </p:nvSpPr>
        <p:spPr bwMode="auto">
          <a:xfrm>
            <a:off x="185683" y="3578021"/>
            <a:ext cx="1745571" cy="2181092"/>
          </a:xfrm>
          <a:custGeom>
            <a:avLst/>
            <a:gdLst>
              <a:gd name="T0" fmla="*/ 302 w 3024"/>
              <a:gd name="T1" fmla="*/ 2570 h 2570"/>
              <a:gd name="T2" fmla="*/ 2721 w 3024"/>
              <a:gd name="T3" fmla="*/ 2570 h 2570"/>
              <a:gd name="T4" fmla="*/ 3024 w 3024"/>
              <a:gd name="T5" fmla="*/ 2267 h 2570"/>
              <a:gd name="T6" fmla="*/ 3024 w 3024"/>
              <a:gd name="T7" fmla="*/ 302 h 2570"/>
              <a:gd name="T8" fmla="*/ 2721 w 3024"/>
              <a:gd name="T9" fmla="*/ 0 h 2570"/>
              <a:gd name="T10" fmla="*/ 302 w 3024"/>
              <a:gd name="T11" fmla="*/ 0 h 2570"/>
              <a:gd name="T12" fmla="*/ 0 w 3024"/>
              <a:gd name="T13" fmla="*/ 302 h 2570"/>
              <a:gd name="T14" fmla="*/ 0 w 3024"/>
              <a:gd name="T15" fmla="*/ 2267 h 2570"/>
              <a:gd name="T16" fmla="*/ 302 w 3024"/>
              <a:gd name="T17" fmla="*/ 257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4" h="2570">
                <a:moveTo>
                  <a:pt x="302" y="2570"/>
                </a:moveTo>
                <a:lnTo>
                  <a:pt x="2721" y="2570"/>
                </a:lnTo>
                <a:cubicBezTo>
                  <a:pt x="2888" y="2570"/>
                  <a:pt x="3024" y="2434"/>
                  <a:pt x="3024" y="2267"/>
                </a:cubicBezTo>
                <a:lnTo>
                  <a:pt x="3024" y="302"/>
                </a:lnTo>
                <a:cubicBezTo>
                  <a:pt x="3024" y="135"/>
                  <a:pt x="2888" y="0"/>
                  <a:pt x="2721" y="0"/>
                </a:cubicBezTo>
                <a:lnTo>
                  <a:pt x="302" y="0"/>
                </a:lnTo>
                <a:cubicBezTo>
                  <a:pt x="135" y="0"/>
                  <a:pt x="0" y="135"/>
                  <a:pt x="0" y="302"/>
                </a:cubicBezTo>
                <a:lnTo>
                  <a:pt x="0" y="2267"/>
                </a:lnTo>
                <a:cubicBezTo>
                  <a:pt x="0" y="2434"/>
                  <a:pt x="135" y="2570"/>
                  <a:pt x="302" y="2570"/>
                </a:cubicBezTo>
                <a:close/>
              </a:path>
            </a:pathLst>
          </a:custGeom>
          <a:solidFill>
            <a:schemeClr val="accent3">
              <a:lumMod val="20000"/>
              <a:lumOff val="80000"/>
            </a:schemeClr>
          </a:solidFill>
          <a:ln w="12700">
            <a:solidFill>
              <a:srgbClr val="000000"/>
            </a:solidFill>
            <a:prstDash val="lgDash"/>
            <a:round/>
            <a:headEnd/>
            <a:tailEnd/>
          </a:ln>
        </p:spPr>
        <p:txBody>
          <a:bodyPr vert="horz" wrap="square" lIns="68580" tIns="34290" rIns="68580" bIns="34290" numCol="1" anchor="t" anchorCtr="0" compatLnSpc="1">
            <a:prstTxWarp prst="textNoShape">
              <a:avLst/>
            </a:prstTxWarp>
          </a:bodyPr>
          <a:lstStyle/>
          <a:p>
            <a:pPr>
              <a:defRPr/>
            </a:pPr>
            <a:endParaRPr lang="zh-CN" altLang="en-US" sz="135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54" name="图片 53">
            <a:extLst>
              <a:ext uri="{FF2B5EF4-FFF2-40B4-BE49-F238E27FC236}">
                <a16:creationId xmlns:a16="http://schemas.microsoft.com/office/drawing/2014/main" id="{048ED25F-3B16-46FC-A56F-516BE7EF732E}"/>
              </a:ext>
            </a:extLst>
          </p:cNvPr>
          <p:cNvPicPr>
            <a:picLocks noChangeAspect="1"/>
          </p:cNvPicPr>
          <p:nvPr/>
        </p:nvPicPr>
        <p:blipFill>
          <a:blip r:embed="rId5"/>
          <a:stretch>
            <a:fillRect/>
          </a:stretch>
        </p:blipFill>
        <p:spPr>
          <a:xfrm>
            <a:off x="330876" y="3545750"/>
            <a:ext cx="339397" cy="339397"/>
          </a:xfrm>
          <a:prstGeom prst="rect">
            <a:avLst/>
          </a:prstGeom>
        </p:spPr>
      </p:pic>
      <p:sp>
        <p:nvSpPr>
          <p:cNvPr id="58" name="Freeform 53">
            <a:extLst>
              <a:ext uri="{FF2B5EF4-FFF2-40B4-BE49-F238E27FC236}">
                <a16:creationId xmlns:a16="http://schemas.microsoft.com/office/drawing/2014/main" id="{4703AE7C-828A-400C-9631-203BA0DFD305}"/>
              </a:ext>
            </a:extLst>
          </p:cNvPr>
          <p:cNvSpPr>
            <a:spLocks/>
          </p:cNvSpPr>
          <p:nvPr/>
        </p:nvSpPr>
        <p:spPr bwMode="auto">
          <a:xfrm>
            <a:off x="3496934" y="3541781"/>
            <a:ext cx="1748226" cy="2217332"/>
          </a:xfrm>
          <a:custGeom>
            <a:avLst/>
            <a:gdLst>
              <a:gd name="T0" fmla="*/ 302 w 3024"/>
              <a:gd name="T1" fmla="*/ 2570 h 2570"/>
              <a:gd name="T2" fmla="*/ 2721 w 3024"/>
              <a:gd name="T3" fmla="*/ 2570 h 2570"/>
              <a:gd name="T4" fmla="*/ 3024 w 3024"/>
              <a:gd name="T5" fmla="*/ 2267 h 2570"/>
              <a:gd name="T6" fmla="*/ 3024 w 3024"/>
              <a:gd name="T7" fmla="*/ 302 h 2570"/>
              <a:gd name="T8" fmla="*/ 2721 w 3024"/>
              <a:gd name="T9" fmla="*/ 0 h 2570"/>
              <a:gd name="T10" fmla="*/ 302 w 3024"/>
              <a:gd name="T11" fmla="*/ 0 h 2570"/>
              <a:gd name="T12" fmla="*/ 0 w 3024"/>
              <a:gd name="T13" fmla="*/ 302 h 2570"/>
              <a:gd name="T14" fmla="*/ 0 w 3024"/>
              <a:gd name="T15" fmla="*/ 2267 h 2570"/>
              <a:gd name="T16" fmla="*/ 302 w 3024"/>
              <a:gd name="T17" fmla="*/ 257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4" h="2570">
                <a:moveTo>
                  <a:pt x="302" y="2570"/>
                </a:moveTo>
                <a:lnTo>
                  <a:pt x="2721" y="2570"/>
                </a:lnTo>
                <a:cubicBezTo>
                  <a:pt x="2888" y="2570"/>
                  <a:pt x="3024" y="2434"/>
                  <a:pt x="3024" y="2267"/>
                </a:cubicBezTo>
                <a:lnTo>
                  <a:pt x="3024" y="302"/>
                </a:lnTo>
                <a:cubicBezTo>
                  <a:pt x="3024" y="135"/>
                  <a:pt x="2888" y="0"/>
                  <a:pt x="2721" y="0"/>
                </a:cubicBezTo>
                <a:lnTo>
                  <a:pt x="302" y="0"/>
                </a:lnTo>
                <a:cubicBezTo>
                  <a:pt x="135" y="0"/>
                  <a:pt x="0" y="135"/>
                  <a:pt x="0" y="302"/>
                </a:cubicBezTo>
                <a:lnTo>
                  <a:pt x="0" y="2267"/>
                </a:lnTo>
                <a:cubicBezTo>
                  <a:pt x="0" y="2434"/>
                  <a:pt x="135" y="2570"/>
                  <a:pt x="302" y="2570"/>
                </a:cubicBezTo>
                <a:close/>
              </a:path>
            </a:pathLst>
          </a:custGeom>
          <a:solidFill>
            <a:schemeClr val="accent4">
              <a:lumMod val="20000"/>
              <a:lumOff val="80000"/>
            </a:schemeClr>
          </a:solidFill>
          <a:ln w="12700">
            <a:solidFill>
              <a:srgbClr val="000000"/>
            </a:solidFill>
            <a:prstDash val="lgDash"/>
            <a:round/>
            <a:headEnd/>
            <a:tailEnd/>
          </a:ln>
        </p:spPr>
        <p:txBody>
          <a:bodyPr vert="horz" wrap="square" lIns="68580" tIns="34290" rIns="68580" bIns="34290" numCol="1" anchor="t" anchorCtr="0" compatLnSpc="1">
            <a:prstTxWarp prst="textNoShape">
              <a:avLst/>
            </a:prstTxWarp>
          </a:bodyPr>
          <a:lstStyle/>
          <a:p>
            <a:pPr>
              <a:defRPr/>
            </a:pPr>
            <a:endParaRPr lang="zh-CN" altLang="en-US" sz="135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0" name="Rectangle 4">
            <a:extLst>
              <a:ext uri="{FF2B5EF4-FFF2-40B4-BE49-F238E27FC236}">
                <a16:creationId xmlns:a16="http://schemas.microsoft.com/office/drawing/2014/main" id="{5E5351C7-E6EE-4C10-AE9E-D88E232774EE}"/>
              </a:ext>
            </a:extLst>
          </p:cNvPr>
          <p:cNvSpPr>
            <a:spLocks noChangeArrowheads="1"/>
          </p:cNvSpPr>
          <p:nvPr/>
        </p:nvSpPr>
        <p:spPr bwMode="auto">
          <a:xfrm>
            <a:off x="3898840" y="3563802"/>
            <a:ext cx="1346320" cy="40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defRP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半自动抽取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 name="Rectangle 4">
            <a:extLst>
              <a:ext uri="{FF2B5EF4-FFF2-40B4-BE49-F238E27FC236}">
                <a16:creationId xmlns:a16="http://schemas.microsoft.com/office/drawing/2014/main" id="{3ECCE380-C425-4294-B146-D4D911F91122}"/>
              </a:ext>
            </a:extLst>
          </p:cNvPr>
          <p:cNvSpPr>
            <a:spLocks noChangeArrowheads="1"/>
          </p:cNvSpPr>
          <p:nvPr/>
        </p:nvSpPr>
        <p:spPr bwMode="auto">
          <a:xfrm>
            <a:off x="3400288" y="4122416"/>
            <a:ext cx="1785339" cy="130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使用工具辅助</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节省人力</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适用于中等规模数据集</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2" name="图片 61">
            <a:extLst>
              <a:ext uri="{FF2B5EF4-FFF2-40B4-BE49-F238E27FC236}">
                <a16:creationId xmlns:a16="http://schemas.microsoft.com/office/drawing/2014/main" id="{B671FD47-29FD-4B39-879B-4D1DDDA14C3E}"/>
              </a:ext>
            </a:extLst>
          </p:cNvPr>
          <p:cNvPicPr>
            <a:picLocks noChangeAspect="1"/>
          </p:cNvPicPr>
          <p:nvPr/>
        </p:nvPicPr>
        <p:blipFill>
          <a:blip r:embed="rId6"/>
          <a:stretch>
            <a:fillRect/>
          </a:stretch>
        </p:blipFill>
        <p:spPr>
          <a:xfrm>
            <a:off x="3636029" y="3565311"/>
            <a:ext cx="357753" cy="357753"/>
          </a:xfrm>
          <a:prstGeom prst="rect">
            <a:avLst/>
          </a:prstGeom>
        </p:spPr>
      </p:pic>
      <p:grpSp>
        <p:nvGrpSpPr>
          <p:cNvPr id="65" name="组合 64">
            <a:extLst>
              <a:ext uri="{FF2B5EF4-FFF2-40B4-BE49-F238E27FC236}">
                <a16:creationId xmlns:a16="http://schemas.microsoft.com/office/drawing/2014/main" id="{7BEF62E9-01B6-4640-B00B-8EC4338AE811}"/>
              </a:ext>
            </a:extLst>
          </p:cNvPr>
          <p:cNvGrpSpPr/>
          <p:nvPr/>
        </p:nvGrpSpPr>
        <p:grpSpPr>
          <a:xfrm>
            <a:off x="6876006" y="3541780"/>
            <a:ext cx="2029927" cy="2217333"/>
            <a:chOff x="103782" y="4134367"/>
            <a:chExt cx="2964292" cy="1375750"/>
          </a:xfrm>
          <a:effectLst>
            <a:outerShdw blurRad="50800" dist="38100" dir="5400000" algn="t" rotWithShape="0">
              <a:prstClr val="black">
                <a:alpha val="40000"/>
              </a:prstClr>
            </a:outerShdw>
          </a:effectLst>
        </p:grpSpPr>
        <p:sp>
          <p:nvSpPr>
            <p:cNvPr id="66" name="Freeform 53">
              <a:extLst>
                <a:ext uri="{FF2B5EF4-FFF2-40B4-BE49-F238E27FC236}">
                  <a16:creationId xmlns:a16="http://schemas.microsoft.com/office/drawing/2014/main" id="{1367E8FB-0A60-4C8B-85BE-DD261CE523E5}"/>
                </a:ext>
              </a:extLst>
            </p:cNvPr>
            <p:cNvSpPr>
              <a:spLocks/>
            </p:cNvSpPr>
            <p:nvPr/>
          </p:nvSpPr>
          <p:spPr bwMode="auto">
            <a:xfrm>
              <a:off x="388259" y="4134367"/>
              <a:ext cx="2639000" cy="1375750"/>
            </a:xfrm>
            <a:custGeom>
              <a:avLst/>
              <a:gdLst>
                <a:gd name="T0" fmla="*/ 302 w 3024"/>
                <a:gd name="T1" fmla="*/ 2570 h 2570"/>
                <a:gd name="T2" fmla="*/ 2721 w 3024"/>
                <a:gd name="T3" fmla="*/ 2570 h 2570"/>
                <a:gd name="T4" fmla="*/ 3024 w 3024"/>
                <a:gd name="T5" fmla="*/ 2267 h 2570"/>
                <a:gd name="T6" fmla="*/ 3024 w 3024"/>
                <a:gd name="T7" fmla="*/ 302 h 2570"/>
                <a:gd name="T8" fmla="*/ 2721 w 3024"/>
                <a:gd name="T9" fmla="*/ 0 h 2570"/>
                <a:gd name="T10" fmla="*/ 302 w 3024"/>
                <a:gd name="T11" fmla="*/ 0 h 2570"/>
                <a:gd name="T12" fmla="*/ 0 w 3024"/>
                <a:gd name="T13" fmla="*/ 302 h 2570"/>
                <a:gd name="T14" fmla="*/ 0 w 3024"/>
                <a:gd name="T15" fmla="*/ 2267 h 2570"/>
                <a:gd name="T16" fmla="*/ 302 w 3024"/>
                <a:gd name="T17" fmla="*/ 257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4" h="2570">
                  <a:moveTo>
                    <a:pt x="302" y="2570"/>
                  </a:moveTo>
                  <a:lnTo>
                    <a:pt x="2721" y="2570"/>
                  </a:lnTo>
                  <a:cubicBezTo>
                    <a:pt x="2888" y="2570"/>
                    <a:pt x="3024" y="2434"/>
                    <a:pt x="3024" y="2267"/>
                  </a:cubicBezTo>
                  <a:lnTo>
                    <a:pt x="3024" y="302"/>
                  </a:lnTo>
                  <a:cubicBezTo>
                    <a:pt x="3024" y="135"/>
                    <a:pt x="2888" y="0"/>
                    <a:pt x="2721" y="0"/>
                  </a:cubicBezTo>
                  <a:lnTo>
                    <a:pt x="302" y="0"/>
                  </a:lnTo>
                  <a:cubicBezTo>
                    <a:pt x="135" y="0"/>
                    <a:pt x="0" y="135"/>
                    <a:pt x="0" y="302"/>
                  </a:cubicBezTo>
                  <a:lnTo>
                    <a:pt x="0" y="2267"/>
                  </a:lnTo>
                  <a:cubicBezTo>
                    <a:pt x="0" y="2434"/>
                    <a:pt x="135" y="2570"/>
                    <a:pt x="302" y="2570"/>
                  </a:cubicBezTo>
                  <a:close/>
                </a:path>
              </a:pathLst>
            </a:custGeom>
            <a:solidFill>
              <a:schemeClr val="accent2">
                <a:lumMod val="20000"/>
                <a:lumOff val="80000"/>
              </a:schemeClr>
            </a:solidFill>
            <a:ln w="12700">
              <a:solidFill>
                <a:srgbClr val="000000"/>
              </a:solidFill>
              <a:prstDash val="lgDash"/>
              <a:round/>
              <a:headEnd/>
              <a:tailEnd/>
            </a:ln>
          </p:spPr>
          <p:txBody>
            <a:bodyPr vert="horz" wrap="square" lIns="68580" tIns="34290" rIns="68580" bIns="34290" numCol="1" anchor="t" anchorCtr="0" compatLnSpc="1">
              <a:prstTxWarp prst="textNoShape">
                <a:avLst/>
              </a:prstTxWarp>
            </a:bodyPr>
            <a:lstStyle/>
            <a:p>
              <a:pPr>
                <a:defRPr/>
              </a:pPr>
              <a:endParaRPr lang="zh-CN" altLang="en-US" sz="135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7" name="Rectangle 4">
              <a:extLst>
                <a:ext uri="{FF2B5EF4-FFF2-40B4-BE49-F238E27FC236}">
                  <a16:creationId xmlns:a16="http://schemas.microsoft.com/office/drawing/2014/main" id="{E10E8E8E-15DF-4C10-8043-734C5932AE13}"/>
                </a:ext>
              </a:extLst>
            </p:cNvPr>
            <p:cNvSpPr>
              <a:spLocks noChangeArrowheads="1"/>
            </p:cNvSpPr>
            <p:nvPr/>
          </p:nvSpPr>
          <p:spPr bwMode="auto">
            <a:xfrm>
              <a:off x="1137421" y="4192488"/>
              <a:ext cx="1771965" cy="27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defRP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自动抽取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8" name="Rectangle 4">
              <a:extLst>
                <a:ext uri="{FF2B5EF4-FFF2-40B4-BE49-F238E27FC236}">
                  <a16:creationId xmlns:a16="http://schemas.microsoft.com/office/drawing/2014/main" id="{5621112F-20BB-4AB3-B3BC-139B436756AF}"/>
                </a:ext>
              </a:extLst>
            </p:cNvPr>
            <p:cNvSpPr>
              <a:spLocks noChangeArrowheads="1"/>
            </p:cNvSpPr>
            <p:nvPr/>
          </p:nvSpPr>
          <p:spPr bwMode="auto">
            <a:xfrm>
              <a:off x="103782" y="4465471"/>
              <a:ext cx="2964292" cy="91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使用人工智能技术建模抽取知识</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数据挖掘、机器学习、深度学习</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适用于大数据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集</a:t>
              </a:r>
              <a:r>
                <a:rPr lang="en-US" altLang="zh-CN" sz="12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p>
          </p:txBody>
        </p:sp>
      </p:grpSp>
      <p:pic>
        <p:nvPicPr>
          <p:cNvPr id="70" name="图片 69">
            <a:extLst>
              <a:ext uri="{FF2B5EF4-FFF2-40B4-BE49-F238E27FC236}">
                <a16:creationId xmlns:a16="http://schemas.microsoft.com/office/drawing/2014/main" id="{570743F8-52EF-425E-9A8A-5AC5DCB555BA}"/>
              </a:ext>
            </a:extLst>
          </p:cNvPr>
          <p:cNvPicPr>
            <a:picLocks noChangeAspect="1"/>
          </p:cNvPicPr>
          <p:nvPr/>
        </p:nvPicPr>
        <p:blipFill>
          <a:blip r:embed="rId7"/>
          <a:stretch>
            <a:fillRect/>
          </a:stretch>
        </p:blipFill>
        <p:spPr>
          <a:xfrm>
            <a:off x="7220471" y="3627594"/>
            <a:ext cx="313150" cy="313150"/>
          </a:xfrm>
          <a:prstGeom prst="rect">
            <a:avLst/>
          </a:prstGeom>
        </p:spPr>
      </p:pic>
      <p:sp>
        <p:nvSpPr>
          <p:cNvPr id="3" name="标题 2">
            <a:extLst>
              <a:ext uri="{FF2B5EF4-FFF2-40B4-BE49-F238E27FC236}">
                <a16:creationId xmlns:a16="http://schemas.microsoft.com/office/drawing/2014/main" id="{CA732D09-90A4-4EF6-9E3C-078BCB1CBB0B}"/>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、知识抽取方式</a:t>
            </a:r>
          </a:p>
        </p:txBody>
      </p:sp>
      <p:sp>
        <p:nvSpPr>
          <p:cNvPr id="32" name="Freeform 53">
            <a:extLst>
              <a:ext uri="{FF2B5EF4-FFF2-40B4-BE49-F238E27FC236}">
                <a16:creationId xmlns:a16="http://schemas.microsoft.com/office/drawing/2014/main" id="{A1201794-13F4-4B06-B047-4D986DF0046E}"/>
              </a:ext>
            </a:extLst>
          </p:cNvPr>
          <p:cNvSpPr>
            <a:spLocks/>
          </p:cNvSpPr>
          <p:nvPr/>
        </p:nvSpPr>
        <p:spPr bwMode="auto">
          <a:xfrm>
            <a:off x="289051" y="1019670"/>
            <a:ext cx="2471072" cy="1453153"/>
          </a:xfrm>
          <a:custGeom>
            <a:avLst/>
            <a:gdLst>
              <a:gd name="T0" fmla="*/ 302 w 3024"/>
              <a:gd name="T1" fmla="*/ 2570 h 2570"/>
              <a:gd name="T2" fmla="*/ 2721 w 3024"/>
              <a:gd name="T3" fmla="*/ 2570 h 2570"/>
              <a:gd name="T4" fmla="*/ 3024 w 3024"/>
              <a:gd name="T5" fmla="*/ 2267 h 2570"/>
              <a:gd name="T6" fmla="*/ 3024 w 3024"/>
              <a:gd name="T7" fmla="*/ 302 h 2570"/>
              <a:gd name="T8" fmla="*/ 2721 w 3024"/>
              <a:gd name="T9" fmla="*/ 0 h 2570"/>
              <a:gd name="T10" fmla="*/ 302 w 3024"/>
              <a:gd name="T11" fmla="*/ 0 h 2570"/>
              <a:gd name="T12" fmla="*/ 0 w 3024"/>
              <a:gd name="T13" fmla="*/ 302 h 2570"/>
              <a:gd name="T14" fmla="*/ 0 w 3024"/>
              <a:gd name="T15" fmla="*/ 2267 h 2570"/>
              <a:gd name="T16" fmla="*/ 302 w 3024"/>
              <a:gd name="T17" fmla="*/ 257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4" h="2570">
                <a:moveTo>
                  <a:pt x="302" y="2570"/>
                </a:moveTo>
                <a:lnTo>
                  <a:pt x="2721" y="2570"/>
                </a:lnTo>
                <a:cubicBezTo>
                  <a:pt x="2888" y="2570"/>
                  <a:pt x="3024" y="2434"/>
                  <a:pt x="3024" y="2267"/>
                </a:cubicBezTo>
                <a:lnTo>
                  <a:pt x="3024" y="302"/>
                </a:lnTo>
                <a:cubicBezTo>
                  <a:pt x="3024" y="135"/>
                  <a:pt x="2888" y="0"/>
                  <a:pt x="2721" y="0"/>
                </a:cubicBezTo>
                <a:lnTo>
                  <a:pt x="302" y="0"/>
                </a:lnTo>
                <a:cubicBezTo>
                  <a:pt x="135" y="0"/>
                  <a:pt x="0" y="135"/>
                  <a:pt x="0" y="302"/>
                </a:cubicBezTo>
                <a:lnTo>
                  <a:pt x="0" y="2267"/>
                </a:lnTo>
                <a:cubicBezTo>
                  <a:pt x="0" y="2434"/>
                  <a:pt x="135" y="2570"/>
                  <a:pt x="302" y="2570"/>
                </a:cubicBezTo>
                <a:close/>
              </a:path>
            </a:pathLst>
          </a:custGeom>
          <a:solidFill>
            <a:schemeClr val="accent4">
              <a:lumMod val="20000"/>
              <a:lumOff val="80000"/>
            </a:schemeClr>
          </a:solidFill>
          <a:ln w="12700">
            <a:solidFill>
              <a:srgbClr val="000000"/>
            </a:solidFill>
            <a:prstDash val="lgDash"/>
            <a:round/>
            <a:headEnd/>
            <a:tailEnd/>
          </a:ln>
          <a:effectLst>
            <a:outerShdw blurRad="50800" dist="38100" dir="5400000" algn="t"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350" dirty="0">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5" name="组合 4">
            <a:extLst>
              <a:ext uri="{FF2B5EF4-FFF2-40B4-BE49-F238E27FC236}">
                <a16:creationId xmlns:a16="http://schemas.microsoft.com/office/drawing/2014/main" id="{C33B7C68-FFE6-4724-939C-5F095A8FEF9A}"/>
              </a:ext>
            </a:extLst>
          </p:cNvPr>
          <p:cNvGrpSpPr/>
          <p:nvPr/>
        </p:nvGrpSpPr>
        <p:grpSpPr>
          <a:xfrm>
            <a:off x="295224" y="1098887"/>
            <a:ext cx="2481323" cy="1221087"/>
            <a:chOff x="742221" y="831927"/>
            <a:chExt cx="2944290" cy="1125198"/>
          </a:xfrm>
        </p:grpSpPr>
        <p:sp>
          <p:nvSpPr>
            <p:cNvPr id="33" name="Rectangle 4">
              <a:extLst>
                <a:ext uri="{FF2B5EF4-FFF2-40B4-BE49-F238E27FC236}">
                  <a16:creationId xmlns:a16="http://schemas.microsoft.com/office/drawing/2014/main" id="{5947787D-6B32-4CD1-95D0-311B75FBB56B}"/>
                </a:ext>
              </a:extLst>
            </p:cNvPr>
            <p:cNvSpPr>
              <a:spLocks noChangeArrowheads="1"/>
            </p:cNvSpPr>
            <p:nvPr/>
          </p:nvSpPr>
          <p:spPr bwMode="auto">
            <a:xfrm>
              <a:off x="1616087" y="831927"/>
              <a:ext cx="1527992" cy="33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pPr>
              <a:r>
                <a:rPr lang="zh-CN" altLang="en-US" sz="2000"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知识抽取</a:t>
              </a:r>
              <a:endParaRPr lang="en-US" altLang="zh-CN" sz="2000"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a:extLst>
                <a:ext uri="{FF2B5EF4-FFF2-40B4-BE49-F238E27FC236}">
                  <a16:creationId xmlns:a16="http://schemas.microsoft.com/office/drawing/2014/main" id="{D634A179-C7F7-47C9-A672-859015252C7E}"/>
                </a:ext>
              </a:extLst>
            </p:cNvPr>
            <p:cNvSpPr/>
            <p:nvPr/>
          </p:nvSpPr>
          <p:spPr>
            <a:xfrm>
              <a:off x="742221" y="1361549"/>
              <a:ext cx="2944290" cy="595576"/>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从大量的数据中抽取出实体、关系、属性等</a:t>
              </a:r>
              <a:endParaRPr lang="zh-CN" altLang="en-US" dirty="0">
                <a:latin typeface="微软雅黑" panose="020B0503020204020204" pitchFamily="34" charset="-122"/>
                <a:ea typeface="微软雅黑" panose="020B0503020204020204" pitchFamily="34" charset="-122"/>
              </a:endParaRPr>
            </a:p>
          </p:txBody>
        </p:sp>
      </p:grpSp>
      <p:sp>
        <p:nvSpPr>
          <p:cNvPr id="36" name="箭头: 右 35">
            <a:extLst>
              <a:ext uri="{FF2B5EF4-FFF2-40B4-BE49-F238E27FC236}">
                <a16:creationId xmlns:a16="http://schemas.microsoft.com/office/drawing/2014/main" id="{17B85E4C-7446-49E1-8977-9C5E0215B4CA}"/>
              </a:ext>
            </a:extLst>
          </p:cNvPr>
          <p:cNvSpPr/>
          <p:nvPr/>
        </p:nvSpPr>
        <p:spPr>
          <a:xfrm>
            <a:off x="2958901" y="1402656"/>
            <a:ext cx="1769538" cy="5419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文本框 36">
            <a:extLst>
              <a:ext uri="{FF2B5EF4-FFF2-40B4-BE49-F238E27FC236}">
                <a16:creationId xmlns:a16="http://schemas.microsoft.com/office/drawing/2014/main" id="{1272FBCA-C14A-4623-9F6B-79F649A3FCE4}"/>
              </a:ext>
            </a:extLst>
          </p:cNvPr>
          <p:cNvSpPr txBox="1"/>
          <p:nvPr/>
        </p:nvSpPr>
        <p:spPr>
          <a:xfrm>
            <a:off x="2805606" y="1941051"/>
            <a:ext cx="2068145" cy="338554"/>
          </a:xfrm>
          <a:prstGeom prst="rect">
            <a:avLst/>
          </a:prstGeom>
          <a:noFill/>
          <a:ln w="12700">
            <a:noFill/>
          </a:ln>
        </p:spPr>
        <p:txBody>
          <a:bodyPr wrap="square" rtlCol="0">
            <a:spAutoFit/>
          </a:bodyPr>
          <a:lstStyle/>
          <a:p>
            <a:pPr algn="ctr"/>
            <a:r>
              <a:rPr lang="zh-CN" altLang="en-US" sz="1600" b="1" dirty="0">
                <a:latin typeface="+mj-ea"/>
                <a:ea typeface="+mj-ea"/>
              </a:rPr>
              <a:t>按照自动化程度区分</a:t>
            </a:r>
          </a:p>
        </p:txBody>
      </p:sp>
      <p:sp>
        <p:nvSpPr>
          <p:cNvPr id="38" name="矩形 37">
            <a:extLst>
              <a:ext uri="{FF2B5EF4-FFF2-40B4-BE49-F238E27FC236}">
                <a16:creationId xmlns:a16="http://schemas.microsoft.com/office/drawing/2014/main" id="{99E10568-F74E-4FCE-8D6F-5E1E5F90E60D}"/>
              </a:ext>
            </a:extLst>
          </p:cNvPr>
          <p:cNvSpPr/>
          <p:nvPr/>
        </p:nvSpPr>
        <p:spPr>
          <a:xfrm>
            <a:off x="91192" y="3032623"/>
            <a:ext cx="8944400" cy="307896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9" name="图片 38">
            <a:extLst>
              <a:ext uri="{FF2B5EF4-FFF2-40B4-BE49-F238E27FC236}">
                <a16:creationId xmlns:a16="http://schemas.microsoft.com/office/drawing/2014/main" id="{8E142457-7096-49A2-B587-F8B6FAE5BA0A}"/>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4237" y="3072687"/>
            <a:ext cx="1402738" cy="3038900"/>
          </a:xfrm>
          <a:prstGeom prst="rect">
            <a:avLst/>
          </a:prstGeom>
          <a:noFill/>
        </p:spPr>
      </p:pic>
      <p:sp>
        <p:nvSpPr>
          <p:cNvPr id="44" name="箭头: 右 43">
            <a:extLst>
              <a:ext uri="{FF2B5EF4-FFF2-40B4-BE49-F238E27FC236}">
                <a16:creationId xmlns:a16="http://schemas.microsoft.com/office/drawing/2014/main" id="{4FD232D2-1C89-4424-9624-B6B984DEAE18}"/>
              </a:ext>
            </a:extLst>
          </p:cNvPr>
          <p:cNvSpPr/>
          <p:nvPr/>
        </p:nvSpPr>
        <p:spPr>
          <a:xfrm>
            <a:off x="1911672" y="4283961"/>
            <a:ext cx="261892" cy="30165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6" name="图片 45" descr="形状&#10;&#10;低可信度描述已自动生成">
            <a:extLst>
              <a:ext uri="{FF2B5EF4-FFF2-40B4-BE49-F238E27FC236}">
                <a16:creationId xmlns:a16="http://schemas.microsoft.com/office/drawing/2014/main" id="{B633A427-CB4D-4EDF-9F1C-E8270BDFDF75}"/>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48438" y="3032623"/>
            <a:ext cx="1562843" cy="3078964"/>
          </a:xfrm>
          <a:prstGeom prst="rect">
            <a:avLst/>
          </a:prstGeom>
          <a:noFill/>
        </p:spPr>
      </p:pic>
      <p:sp>
        <p:nvSpPr>
          <p:cNvPr id="55" name="箭头: 右 54">
            <a:extLst>
              <a:ext uri="{FF2B5EF4-FFF2-40B4-BE49-F238E27FC236}">
                <a16:creationId xmlns:a16="http://schemas.microsoft.com/office/drawing/2014/main" id="{FCBF0ED9-C7B9-4BBC-BD14-7AD4053200C4}"/>
              </a:ext>
            </a:extLst>
          </p:cNvPr>
          <p:cNvSpPr/>
          <p:nvPr/>
        </p:nvSpPr>
        <p:spPr>
          <a:xfrm>
            <a:off x="5207801" y="4283961"/>
            <a:ext cx="240637" cy="301652"/>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6" name="矩形 55">
            <a:extLst>
              <a:ext uri="{FF2B5EF4-FFF2-40B4-BE49-F238E27FC236}">
                <a16:creationId xmlns:a16="http://schemas.microsoft.com/office/drawing/2014/main" id="{5525C2FE-87E3-4B13-82C7-52FB4816B2AC}"/>
              </a:ext>
            </a:extLst>
          </p:cNvPr>
          <p:cNvSpPr/>
          <p:nvPr/>
        </p:nvSpPr>
        <p:spPr>
          <a:xfrm>
            <a:off x="266016" y="3933682"/>
            <a:ext cx="1848015" cy="1520416"/>
          </a:xfrm>
          <a:prstGeom prst="rect">
            <a:avLst/>
          </a:prstGeom>
        </p:spPr>
        <p:txBody>
          <a:bodyPr wrap="square">
            <a:spAutoFit/>
          </a:bodyPr>
          <a:lstStyle/>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人工编写规则</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手动分析</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手动整理</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耗费人力</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a:p>
            <a:pPr indent="-135000">
              <a:spcBef>
                <a:spcPct val="20000"/>
              </a:spcBef>
              <a:buFont typeface="Wingdings" panose="05000000000000000000" pitchFamily="2" charset="2"/>
              <a:buChar char="Ø"/>
              <a:defRPr/>
            </a:pPr>
            <a:r>
              <a:rPr lang="zh-CN" altLang="en-US"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rPr>
              <a:t>适用于小数据集</a:t>
            </a:r>
            <a:endParaRPr lang="en-US" altLang="zh-CN" sz="1600" b="1" dirty="0">
              <a:solidFill>
                <a:prstClr val="black"/>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74" name="矩形 73">
            <a:extLst>
              <a:ext uri="{FF2B5EF4-FFF2-40B4-BE49-F238E27FC236}">
                <a16:creationId xmlns:a16="http://schemas.microsoft.com/office/drawing/2014/main" id="{64203087-AA97-4ED9-88E4-08622B831E37}"/>
              </a:ext>
            </a:extLst>
          </p:cNvPr>
          <p:cNvSpPr/>
          <p:nvPr/>
        </p:nvSpPr>
        <p:spPr>
          <a:xfrm>
            <a:off x="670273" y="3564350"/>
            <a:ext cx="1107996" cy="369332"/>
          </a:xfrm>
          <a:prstGeom prst="rect">
            <a:avLst/>
          </a:prstGeom>
        </p:spPr>
        <p:txBody>
          <a:bodyPr wrap="none">
            <a:spAutoFit/>
          </a:bodyPr>
          <a:lstStyle/>
          <a:p>
            <a:pPr>
              <a:spcBef>
                <a:spcPct val="20000"/>
              </a:spcBef>
              <a:defRP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人工抽取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55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714B93E8-0C91-44C0-BD1B-54E21E7C1A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730" b="19344"/>
          <a:stretch/>
        </p:blipFill>
        <p:spPr bwMode="auto">
          <a:xfrm>
            <a:off x="6091521" y="2579834"/>
            <a:ext cx="2677778" cy="906363"/>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28">
            <a:extLst>
              <a:ext uri="{FF2B5EF4-FFF2-40B4-BE49-F238E27FC236}">
                <a16:creationId xmlns:a16="http://schemas.microsoft.com/office/drawing/2014/main" id="{FF65B3FA-7BA8-4ACC-9743-D60CE90B8430}"/>
              </a:ext>
            </a:extLst>
          </p:cNvPr>
          <p:cNvSpPr/>
          <p:nvPr/>
        </p:nvSpPr>
        <p:spPr>
          <a:xfrm>
            <a:off x="58755" y="659090"/>
            <a:ext cx="9002949" cy="1732162"/>
          </a:xfrm>
          <a:prstGeom prst="rect">
            <a:avLst/>
          </a:prstGeom>
          <a:solidFill>
            <a:schemeClr val="bg1">
              <a:lumMod val="9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endParaRPr>
          </a:p>
        </p:txBody>
      </p:sp>
      <p:sp>
        <p:nvSpPr>
          <p:cNvPr id="6" name="标题 5"/>
          <p:cNvSpPr>
            <a:spLocks noGrp="1"/>
          </p:cNvSpPr>
          <p:nvPr>
            <p:ph type="title"/>
          </p:nvPr>
        </p:nvSpPr>
        <p:spPr>
          <a:xfrm>
            <a:off x="232438" y="51908"/>
            <a:ext cx="8112026" cy="548640"/>
          </a:xfrm>
        </p:spPr>
        <p:txBody>
          <a:bodyPr>
            <a:normAutofit/>
          </a:bodyPr>
          <a:lstStyle/>
          <a:p>
            <a:r>
              <a:rPr lang="en-US" altLang="zh-CN" dirty="0"/>
              <a:t>3</a:t>
            </a:r>
            <a:r>
              <a:rPr lang="zh-CN" altLang="en-US" dirty="0"/>
              <a:t>、模型存储规范</a:t>
            </a:r>
          </a:p>
        </p:txBody>
      </p:sp>
      <p:sp>
        <p:nvSpPr>
          <p:cNvPr id="67" name="TextBox 13">
            <a:extLst>
              <a:ext uri="{FF2B5EF4-FFF2-40B4-BE49-F238E27FC236}">
                <a16:creationId xmlns:a16="http://schemas.microsoft.com/office/drawing/2014/main" id="{2C7FD602-F5C4-430E-8E8E-BBDA58063F08}"/>
              </a:ext>
            </a:extLst>
          </p:cNvPr>
          <p:cNvSpPr txBox="1"/>
          <p:nvPr/>
        </p:nvSpPr>
        <p:spPr>
          <a:xfrm>
            <a:off x="374701" y="771882"/>
            <a:ext cx="2187110" cy="400110"/>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图知识的存储</a:t>
            </a:r>
          </a:p>
        </p:txBody>
      </p:sp>
      <p:sp>
        <p:nvSpPr>
          <p:cNvPr id="143" name="矩形 142">
            <a:extLst>
              <a:ext uri="{FF2B5EF4-FFF2-40B4-BE49-F238E27FC236}">
                <a16:creationId xmlns:a16="http://schemas.microsoft.com/office/drawing/2014/main" id="{4113305B-335D-45CC-A856-ACE45F67A9F4}"/>
              </a:ext>
            </a:extLst>
          </p:cNvPr>
          <p:cNvSpPr/>
          <p:nvPr/>
        </p:nvSpPr>
        <p:spPr>
          <a:xfrm>
            <a:off x="374701" y="1271007"/>
            <a:ext cx="2187109" cy="720000"/>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图知识的逻辑结构</a:t>
            </a:r>
          </a:p>
        </p:txBody>
      </p:sp>
      <p:sp>
        <p:nvSpPr>
          <p:cNvPr id="144" name="矩形 143">
            <a:extLst>
              <a:ext uri="{FF2B5EF4-FFF2-40B4-BE49-F238E27FC236}">
                <a16:creationId xmlns:a16="http://schemas.microsoft.com/office/drawing/2014/main" id="{2BD6BF1E-5791-4A62-93E5-98F69E2D908A}"/>
              </a:ext>
            </a:extLst>
          </p:cNvPr>
          <p:cNvSpPr/>
          <p:nvPr/>
        </p:nvSpPr>
        <p:spPr>
          <a:xfrm>
            <a:off x="232438" y="2670779"/>
            <a:ext cx="3294329" cy="54863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可使用图数据库</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Neo4j</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存储</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Rectangle 2">
            <a:extLst>
              <a:ext uri="{FF2B5EF4-FFF2-40B4-BE49-F238E27FC236}">
                <a16:creationId xmlns:a16="http://schemas.microsoft.com/office/drawing/2014/main" id="{168B685F-13F0-4B50-B844-9E84C48F5D82}"/>
              </a:ext>
            </a:extLst>
          </p:cNvPr>
          <p:cNvSpPr>
            <a:spLocks noChangeArrowheads="1"/>
          </p:cNvSpPr>
          <p:nvPr/>
        </p:nvSpPr>
        <p:spPr bwMode="auto">
          <a:xfrm>
            <a:off x="3989070" y="24199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graphicFrame>
        <p:nvGraphicFramePr>
          <p:cNvPr id="3" name="对象 2">
            <a:extLst>
              <a:ext uri="{FF2B5EF4-FFF2-40B4-BE49-F238E27FC236}">
                <a16:creationId xmlns:a16="http://schemas.microsoft.com/office/drawing/2014/main" id="{6EEFF300-2D20-4573-B89A-1FE86B5B01C6}"/>
              </a:ext>
            </a:extLst>
          </p:cNvPr>
          <p:cNvGraphicFramePr>
            <a:graphicFrameLocks noChangeAspect="1"/>
          </p:cNvGraphicFramePr>
          <p:nvPr>
            <p:extLst>
              <p:ext uri="{D42A27DB-BD31-4B8C-83A1-F6EECF244321}">
                <p14:modId xmlns:p14="http://schemas.microsoft.com/office/powerpoint/2010/main" val="3956761176"/>
              </p:ext>
            </p:extLst>
          </p:nvPr>
        </p:nvGraphicFramePr>
        <p:xfrm>
          <a:off x="3521523" y="741341"/>
          <a:ext cx="1926816" cy="1408204"/>
        </p:xfrm>
        <a:graphic>
          <a:graphicData uri="http://schemas.openxmlformats.org/presentationml/2006/ole">
            <mc:AlternateContent xmlns:mc="http://schemas.openxmlformats.org/markup-compatibility/2006">
              <mc:Choice xmlns:v="urn:schemas-microsoft-com:vml" Requires="v">
                <p:oleObj spid="_x0000_s1034" name="Visio" r:id="rId6" imgW="1609830" imgH="1181267" progId="Visio.Drawing.15">
                  <p:embed/>
                </p:oleObj>
              </mc:Choice>
              <mc:Fallback>
                <p:oleObj name="Visio" r:id="rId6" imgW="1609830" imgH="1181267" progId="Visio.Drawing.15">
                  <p:embed/>
                  <p:pic>
                    <p:nvPicPr>
                      <p:cNvPr id="3" name="对象 2">
                        <a:extLst>
                          <a:ext uri="{FF2B5EF4-FFF2-40B4-BE49-F238E27FC236}">
                            <a16:creationId xmlns:a16="http://schemas.microsoft.com/office/drawing/2014/main" id="{6EEFF300-2D20-4573-B89A-1FE86B5B01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1523" y="741341"/>
                        <a:ext cx="1926816" cy="1408204"/>
                      </a:xfrm>
                      <a:prstGeom prst="rect">
                        <a:avLst/>
                      </a:prstGeom>
                      <a:noFill/>
                    </p:spPr>
                  </p:pic>
                </p:oleObj>
              </mc:Fallback>
            </mc:AlternateContent>
          </a:graphicData>
        </a:graphic>
      </p:graphicFrame>
      <p:sp>
        <p:nvSpPr>
          <p:cNvPr id="12" name="箭头: 右 11">
            <a:extLst>
              <a:ext uri="{FF2B5EF4-FFF2-40B4-BE49-F238E27FC236}">
                <a16:creationId xmlns:a16="http://schemas.microsoft.com/office/drawing/2014/main" id="{CDE2B4F3-3517-4B89-856A-F632BBED2D74}"/>
              </a:ext>
            </a:extLst>
          </p:cNvPr>
          <p:cNvSpPr/>
          <p:nvPr/>
        </p:nvSpPr>
        <p:spPr>
          <a:xfrm>
            <a:off x="2719755" y="1379473"/>
            <a:ext cx="801768" cy="503069"/>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mn-cs"/>
              <a:sym typeface="Times New Roman" panose="02020603050405020304" pitchFamily="18" charset="0"/>
            </a:endParaRPr>
          </a:p>
        </p:txBody>
      </p:sp>
      <p:sp>
        <p:nvSpPr>
          <p:cNvPr id="19" name="文本框 18">
            <a:extLst>
              <a:ext uri="{FF2B5EF4-FFF2-40B4-BE49-F238E27FC236}">
                <a16:creationId xmlns:a16="http://schemas.microsoft.com/office/drawing/2014/main" id="{B492AD35-6942-48CC-B473-0F8A04C26007}"/>
              </a:ext>
            </a:extLst>
          </p:cNvPr>
          <p:cNvSpPr txBox="1"/>
          <p:nvPr/>
        </p:nvSpPr>
        <p:spPr>
          <a:xfrm>
            <a:off x="6446361" y="1169342"/>
            <a:ext cx="2322938" cy="646331"/>
          </a:xfrm>
          <a:prstGeom prst="rect">
            <a:avLst/>
          </a:prstGeom>
          <a:solidFill>
            <a:schemeClr val="accent3">
              <a:lumMod val="40000"/>
              <a:lumOff val="60000"/>
            </a:schemeClr>
          </a:solidFill>
        </p:spPr>
        <p:txBody>
          <a:bodyPr wrap="square">
            <a:spAutoFit/>
          </a:bodyPr>
          <a:lstStyle>
            <a:defPPr>
              <a:defRPr lang="zh-CN"/>
            </a:defPPr>
            <a:lvl1pPr algn="ctr">
              <a:defRPr>
                <a:effectLst/>
                <a:latin typeface="Times New Roman" panose="02020603050405020304" pitchFamily="18" charset="0"/>
                <a:ea typeface="宋体" panose="02010600030101010101" pitchFamily="2" charset="-122"/>
                <a:cs typeface="Times New Roman" panose="02020603050405020304" pitchFamily="18" charset="0"/>
              </a:defRPr>
            </a:lvl1pPr>
          </a:lstStyle>
          <a:p>
            <a:pPr algn="l"/>
            <a:r>
              <a:rPr lang="zh-CN" altLang="en-US" dirty="0">
                <a:ea typeface="微软雅黑" panose="020B0503020204020204" pitchFamily="34" charset="-122"/>
                <a:sym typeface="Times New Roman" panose="02020603050405020304" pitchFamily="18" charset="0"/>
              </a:rPr>
              <a:t>图的节点和边上存储的信息最重要</a:t>
            </a:r>
          </a:p>
        </p:txBody>
      </p:sp>
      <p:sp>
        <p:nvSpPr>
          <p:cNvPr id="20" name="箭头: 右 19">
            <a:extLst>
              <a:ext uri="{FF2B5EF4-FFF2-40B4-BE49-F238E27FC236}">
                <a16:creationId xmlns:a16="http://schemas.microsoft.com/office/drawing/2014/main" id="{76BFC328-7E79-4028-8BE3-2EA5889CC405}"/>
              </a:ext>
            </a:extLst>
          </p:cNvPr>
          <p:cNvSpPr/>
          <p:nvPr/>
        </p:nvSpPr>
        <p:spPr>
          <a:xfrm>
            <a:off x="5477966" y="1379473"/>
            <a:ext cx="801768" cy="503069"/>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mn-cs"/>
              <a:sym typeface="Times New Roman" panose="02020603050405020304" pitchFamily="18" charset="0"/>
            </a:endParaRPr>
          </a:p>
        </p:txBody>
      </p:sp>
      <p:sp>
        <p:nvSpPr>
          <p:cNvPr id="22" name="矩形: 圆角 4">
            <a:extLst>
              <a:ext uri="{FF2B5EF4-FFF2-40B4-BE49-F238E27FC236}">
                <a16:creationId xmlns:a16="http://schemas.microsoft.com/office/drawing/2014/main" id="{556A426D-FCA5-43DA-8236-92E91B727B46}"/>
              </a:ext>
            </a:extLst>
          </p:cNvPr>
          <p:cNvSpPr/>
          <p:nvPr/>
        </p:nvSpPr>
        <p:spPr>
          <a:xfrm>
            <a:off x="58754" y="2514718"/>
            <a:ext cx="9002949" cy="2344224"/>
          </a:xfrm>
          <a:prstGeom prst="roundRect">
            <a:avLst>
              <a:gd name="adj" fmla="val 3741"/>
            </a:avLst>
          </a:prstGeom>
          <a:noFill/>
          <a:ln w="28575">
            <a:solidFill>
              <a:srgbClr val="FFE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箭头: 右 25">
            <a:extLst>
              <a:ext uri="{FF2B5EF4-FFF2-40B4-BE49-F238E27FC236}">
                <a16:creationId xmlns:a16="http://schemas.microsoft.com/office/drawing/2014/main" id="{347F7338-2AE6-44B7-9B92-F9F43983E2BF}"/>
              </a:ext>
            </a:extLst>
          </p:cNvPr>
          <p:cNvSpPr/>
          <p:nvPr/>
        </p:nvSpPr>
        <p:spPr>
          <a:xfrm>
            <a:off x="3869789" y="2693561"/>
            <a:ext cx="801768" cy="503069"/>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mn-cs"/>
              <a:sym typeface="Times New Roman" panose="02020603050405020304" pitchFamily="18" charset="0"/>
            </a:endParaRPr>
          </a:p>
        </p:txBody>
      </p:sp>
      <p:sp>
        <p:nvSpPr>
          <p:cNvPr id="27" name="矩形: 圆角 4">
            <a:extLst>
              <a:ext uri="{FF2B5EF4-FFF2-40B4-BE49-F238E27FC236}">
                <a16:creationId xmlns:a16="http://schemas.microsoft.com/office/drawing/2014/main" id="{165AC20C-0DC6-4D6D-B932-22B71335F1B0}"/>
              </a:ext>
            </a:extLst>
          </p:cNvPr>
          <p:cNvSpPr/>
          <p:nvPr/>
        </p:nvSpPr>
        <p:spPr>
          <a:xfrm>
            <a:off x="58754" y="4928437"/>
            <a:ext cx="8991178" cy="1654590"/>
          </a:xfrm>
          <a:prstGeom prst="roundRect">
            <a:avLst>
              <a:gd name="adj" fmla="val 3741"/>
            </a:avLst>
          </a:prstGeom>
          <a:noFill/>
          <a:ln w="28575">
            <a:solidFill>
              <a:srgbClr val="C5E0B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29" name="直接箭头连接符 28">
            <a:extLst>
              <a:ext uri="{FF2B5EF4-FFF2-40B4-BE49-F238E27FC236}">
                <a16:creationId xmlns:a16="http://schemas.microsoft.com/office/drawing/2014/main" id="{7077AC98-395E-4199-8A92-3CDDD152D2FF}"/>
              </a:ext>
            </a:extLst>
          </p:cNvPr>
          <p:cNvCxnSpPr>
            <a:cxnSpLocks/>
          </p:cNvCxnSpPr>
          <p:nvPr/>
        </p:nvCxnSpPr>
        <p:spPr>
          <a:xfrm flipV="1">
            <a:off x="2130063" y="5813422"/>
            <a:ext cx="408238" cy="1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4F92D1B1-C603-49C5-BE47-4DA7DB73557F}"/>
              </a:ext>
            </a:extLst>
          </p:cNvPr>
          <p:cNvCxnSpPr>
            <a:cxnSpLocks/>
          </p:cNvCxnSpPr>
          <p:nvPr/>
        </p:nvCxnSpPr>
        <p:spPr>
          <a:xfrm rot="10800000" flipV="1">
            <a:off x="2536798" y="5174647"/>
            <a:ext cx="12700" cy="1183309"/>
          </a:xfrm>
          <a:prstGeom prst="bentConnector3">
            <a:avLst>
              <a:gd name="adj1" fmla="val 1512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圆角 3">
            <a:extLst>
              <a:ext uri="{FF2B5EF4-FFF2-40B4-BE49-F238E27FC236}">
                <a16:creationId xmlns:a16="http://schemas.microsoft.com/office/drawing/2014/main" id="{0CEBD5AD-4C43-454C-A8C2-AC56F8860265}"/>
              </a:ext>
            </a:extLst>
          </p:cNvPr>
          <p:cNvSpPr/>
          <p:nvPr/>
        </p:nvSpPr>
        <p:spPr>
          <a:xfrm>
            <a:off x="374701" y="5653654"/>
            <a:ext cx="1742601" cy="308118"/>
          </a:xfrm>
          <a:prstGeom prst="roundRect">
            <a:avLst>
              <a:gd name="adj" fmla="val 22545"/>
            </a:avLst>
          </a:prstGeom>
          <a:solidFill>
            <a:srgbClr val="C5E0B4"/>
          </a:solidFill>
          <a:ln w="19050">
            <a:solidFill>
              <a:srgbClr val="C5E0B4"/>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多种存储方式</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sp>
        <p:nvSpPr>
          <p:cNvPr id="32" name="文本框 31">
            <a:extLst>
              <a:ext uri="{FF2B5EF4-FFF2-40B4-BE49-F238E27FC236}">
                <a16:creationId xmlns:a16="http://schemas.microsoft.com/office/drawing/2014/main" id="{0F04A592-6D23-4DAA-873A-05C8C46E05F3}"/>
              </a:ext>
            </a:extLst>
          </p:cNvPr>
          <p:cNvSpPr txBox="1"/>
          <p:nvPr/>
        </p:nvSpPr>
        <p:spPr>
          <a:xfrm>
            <a:off x="2536796" y="4989893"/>
            <a:ext cx="3882259"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直接导入</a:t>
            </a:r>
            <a:r>
              <a:rPr lang="en-US" altLang="zh-CN" dirty="0">
                <a:solidFill>
                  <a:prstClr val="black"/>
                </a:solidFill>
                <a:latin typeface="微软雅黑" panose="020B0503020204020204" pitchFamily="34" charset="-122"/>
                <a:ea typeface="微软雅黑" panose="020B0503020204020204" pitchFamily="34" charset="-122"/>
              </a:rPr>
              <a:t>CSV</a:t>
            </a:r>
            <a:r>
              <a:rPr lang="zh-CN" altLang="en-US" dirty="0">
                <a:solidFill>
                  <a:prstClr val="black"/>
                </a:solidFill>
                <a:latin typeface="微软雅黑" panose="020B0503020204020204" pitchFamily="34" charset="-122"/>
                <a:ea typeface="微软雅黑" panose="020B0503020204020204" pitchFamily="34" charset="-122"/>
              </a:rPr>
              <a:t>格式数据</a:t>
            </a:r>
          </a:p>
        </p:txBody>
      </p:sp>
      <p:sp>
        <p:nvSpPr>
          <p:cNvPr id="33" name="文本框 32">
            <a:extLst>
              <a:ext uri="{FF2B5EF4-FFF2-40B4-BE49-F238E27FC236}">
                <a16:creationId xmlns:a16="http://schemas.microsoft.com/office/drawing/2014/main" id="{78EA7958-E99B-4C37-943F-1C7A3E23D6EA}"/>
              </a:ext>
            </a:extLst>
          </p:cNvPr>
          <p:cNvSpPr txBox="1"/>
          <p:nvPr/>
        </p:nvSpPr>
        <p:spPr>
          <a:xfrm>
            <a:off x="2538301" y="5579710"/>
            <a:ext cx="3894961"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使用官方提供的工具批量导入数据</a:t>
            </a:r>
          </a:p>
        </p:txBody>
      </p:sp>
      <p:sp>
        <p:nvSpPr>
          <p:cNvPr id="34" name="文本框 33">
            <a:extLst>
              <a:ext uri="{FF2B5EF4-FFF2-40B4-BE49-F238E27FC236}">
                <a16:creationId xmlns:a16="http://schemas.microsoft.com/office/drawing/2014/main" id="{C451E790-415A-401E-9A98-30F6D5BDCE1A}"/>
              </a:ext>
            </a:extLst>
          </p:cNvPr>
          <p:cNvSpPr txBox="1"/>
          <p:nvPr/>
        </p:nvSpPr>
        <p:spPr>
          <a:xfrm>
            <a:off x="2536795" y="6169528"/>
            <a:ext cx="3894961"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使用其它工具导入数据</a:t>
            </a:r>
          </a:p>
        </p:txBody>
      </p:sp>
      <p:sp>
        <p:nvSpPr>
          <p:cNvPr id="35" name="矩形 34">
            <a:extLst>
              <a:ext uri="{FF2B5EF4-FFF2-40B4-BE49-F238E27FC236}">
                <a16:creationId xmlns:a16="http://schemas.microsoft.com/office/drawing/2014/main" id="{5043AEA1-631D-4378-8FD2-46E80E0BDBD7}"/>
              </a:ext>
            </a:extLst>
          </p:cNvPr>
          <p:cNvSpPr/>
          <p:nvPr/>
        </p:nvSpPr>
        <p:spPr>
          <a:xfrm>
            <a:off x="2309750"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以图论为基础</a:t>
            </a:r>
          </a:p>
        </p:txBody>
      </p:sp>
      <p:sp>
        <p:nvSpPr>
          <p:cNvPr id="36" name="矩形 35">
            <a:extLst>
              <a:ext uri="{FF2B5EF4-FFF2-40B4-BE49-F238E27FC236}">
                <a16:creationId xmlns:a16="http://schemas.microsoft.com/office/drawing/2014/main" id="{F2C63274-9291-4007-A527-7AFF2F695285}"/>
              </a:ext>
            </a:extLst>
          </p:cNvPr>
          <p:cNvSpPr/>
          <p:nvPr/>
        </p:nvSpPr>
        <p:spPr>
          <a:xfrm>
            <a:off x="2944222"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灵活适应需求</a:t>
            </a:r>
          </a:p>
        </p:txBody>
      </p:sp>
      <p:sp>
        <p:nvSpPr>
          <p:cNvPr id="37" name="矩形 36">
            <a:extLst>
              <a:ext uri="{FF2B5EF4-FFF2-40B4-BE49-F238E27FC236}">
                <a16:creationId xmlns:a16="http://schemas.microsoft.com/office/drawing/2014/main" id="{3C7A6CB7-34EB-41F2-BF82-BA44D2B69591}"/>
              </a:ext>
            </a:extLst>
          </p:cNvPr>
          <p:cNvSpPr/>
          <p:nvPr/>
        </p:nvSpPr>
        <p:spPr>
          <a:xfrm>
            <a:off x="3578693"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图查询语言</a:t>
            </a:r>
          </a:p>
        </p:txBody>
      </p:sp>
      <p:sp>
        <p:nvSpPr>
          <p:cNvPr id="38" name="矩形 37">
            <a:extLst>
              <a:ext uri="{FF2B5EF4-FFF2-40B4-BE49-F238E27FC236}">
                <a16:creationId xmlns:a16="http://schemas.microsoft.com/office/drawing/2014/main" id="{76CEC2F4-0820-42CB-B5BB-655BFB7F1DCA}"/>
              </a:ext>
            </a:extLst>
          </p:cNvPr>
          <p:cNvSpPr/>
          <p:nvPr/>
        </p:nvSpPr>
        <p:spPr>
          <a:xfrm>
            <a:off x="4213164" y="3309205"/>
            <a:ext cx="717671" cy="14870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遍历关系网络</a:t>
            </a:r>
            <a:r>
              <a:rPr lang="zh-CN" altLang="en-US" sz="1600" dirty="0">
                <a:solidFill>
                  <a:prstClr val="black"/>
                </a:solidFill>
                <a:latin typeface="微软雅黑" panose="020B0503020204020204" pitchFamily="34" charset="-122"/>
                <a:ea typeface="微软雅黑" panose="020B0503020204020204" pitchFamily="34" charset="-122"/>
              </a:rPr>
              <a:t>抽取信息</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矩形 38">
            <a:extLst>
              <a:ext uri="{FF2B5EF4-FFF2-40B4-BE49-F238E27FC236}">
                <a16:creationId xmlns:a16="http://schemas.microsoft.com/office/drawing/2014/main" id="{383A2DD7-7A79-4022-89DF-5DA044E59419}"/>
              </a:ext>
            </a:extLst>
          </p:cNvPr>
          <p:cNvSpPr/>
          <p:nvPr/>
        </p:nvSpPr>
        <p:spPr>
          <a:xfrm>
            <a:off x="5113932"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时间复杂度低</a:t>
            </a:r>
          </a:p>
        </p:txBody>
      </p:sp>
      <p:sp>
        <p:nvSpPr>
          <p:cNvPr id="40" name="矩形 39">
            <a:extLst>
              <a:ext uri="{FF2B5EF4-FFF2-40B4-BE49-F238E27FC236}">
                <a16:creationId xmlns:a16="http://schemas.microsoft.com/office/drawing/2014/main" id="{0F104A5C-4BF2-4C77-8778-7092F91CCC0F}"/>
              </a:ext>
            </a:extLst>
          </p:cNvPr>
          <p:cNvSpPr/>
          <p:nvPr/>
        </p:nvSpPr>
        <p:spPr>
          <a:xfrm>
            <a:off x="5748404"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查询性能高</a:t>
            </a:r>
          </a:p>
        </p:txBody>
      </p:sp>
      <p:sp>
        <p:nvSpPr>
          <p:cNvPr id="41" name="矩形 40">
            <a:extLst>
              <a:ext uri="{FF2B5EF4-FFF2-40B4-BE49-F238E27FC236}">
                <a16:creationId xmlns:a16="http://schemas.microsoft.com/office/drawing/2014/main" id="{6EA0569C-D201-4CBD-B584-8C3315B6C203}"/>
              </a:ext>
            </a:extLst>
          </p:cNvPr>
          <p:cNvSpPr/>
          <p:nvPr/>
        </p:nvSpPr>
        <p:spPr>
          <a:xfrm>
            <a:off x="6382875" y="3300608"/>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可视化</a:t>
            </a:r>
            <a:r>
              <a:rPr lang="zh-CN" altLang="en-US" sz="1600" dirty="0">
                <a:solidFill>
                  <a:prstClr val="black"/>
                </a:solidFill>
                <a:latin typeface="微软雅黑" panose="020B0503020204020204" pitchFamily="34" charset="-122"/>
                <a:ea typeface="微软雅黑" panose="020B0503020204020204" pitchFamily="34" charset="-122"/>
              </a:rPr>
              <a:t>页面</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ustDataLst>
      <p:tags r:id="rId2"/>
    </p:custDataLst>
    <p:extLst>
      <p:ext uri="{BB962C8B-B14F-4D97-AF65-F5344CB8AC3E}">
        <p14:creationId xmlns:p14="http://schemas.microsoft.com/office/powerpoint/2010/main" val="185101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fade">
                                      <p:cBhvr>
                                        <p:cTn id="10" dur="500"/>
                                        <p:tgtEl>
                                          <p:spTgt spid="1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35" grpId="0" animBg="1"/>
      <p:bldP spid="36" grpId="0" animBg="1"/>
      <p:bldP spid="37" grpId="0" animBg="1"/>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8">
            <a:extLst>
              <a:ext uri="{FF2B5EF4-FFF2-40B4-BE49-F238E27FC236}">
                <a16:creationId xmlns:a16="http://schemas.microsoft.com/office/drawing/2014/main" id="{186B1358-28D6-4BA0-9C81-646CBC58CE32}"/>
              </a:ext>
            </a:extLst>
          </p:cNvPr>
          <p:cNvSpPr/>
          <p:nvPr/>
        </p:nvSpPr>
        <p:spPr>
          <a:xfrm>
            <a:off x="58755" y="659090"/>
            <a:ext cx="9002949" cy="2016550"/>
          </a:xfrm>
          <a:prstGeom prst="rect">
            <a:avLst/>
          </a:prstGeom>
          <a:solidFill>
            <a:schemeClr val="bg1">
              <a:lumMod val="9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endParaRPr>
          </a:p>
        </p:txBody>
      </p:sp>
      <p:sp>
        <p:nvSpPr>
          <p:cNvPr id="6" name="标题 5"/>
          <p:cNvSpPr>
            <a:spLocks noGrp="1"/>
          </p:cNvSpPr>
          <p:nvPr>
            <p:ph type="title"/>
          </p:nvPr>
        </p:nvSpPr>
        <p:spPr>
          <a:xfrm>
            <a:off x="232438" y="51908"/>
            <a:ext cx="8112026" cy="548640"/>
          </a:xfrm>
        </p:spPr>
        <p:txBody>
          <a:bodyPr>
            <a:normAutofit/>
          </a:bodyPr>
          <a:lstStyle/>
          <a:p>
            <a:r>
              <a:rPr lang="en-US" altLang="zh-CN" dirty="0"/>
              <a:t>3</a:t>
            </a:r>
            <a:r>
              <a:rPr lang="zh-CN" altLang="en-US" dirty="0"/>
              <a:t>、模型存储规范</a:t>
            </a:r>
          </a:p>
        </p:txBody>
      </p:sp>
      <p:sp>
        <p:nvSpPr>
          <p:cNvPr id="67" name="TextBox 13">
            <a:extLst>
              <a:ext uri="{FF2B5EF4-FFF2-40B4-BE49-F238E27FC236}">
                <a16:creationId xmlns:a16="http://schemas.microsoft.com/office/drawing/2014/main" id="{2C7FD602-F5C4-430E-8E8E-BBDA58063F08}"/>
              </a:ext>
            </a:extLst>
          </p:cNvPr>
          <p:cNvSpPr txBox="1"/>
          <p:nvPr/>
        </p:nvSpPr>
        <p:spPr>
          <a:xfrm>
            <a:off x="374701" y="771882"/>
            <a:ext cx="2187110" cy="400110"/>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表知识的存储</a:t>
            </a:r>
          </a:p>
        </p:txBody>
      </p:sp>
      <p:sp>
        <p:nvSpPr>
          <p:cNvPr id="143" name="矩形 142">
            <a:extLst>
              <a:ext uri="{FF2B5EF4-FFF2-40B4-BE49-F238E27FC236}">
                <a16:creationId xmlns:a16="http://schemas.microsoft.com/office/drawing/2014/main" id="{4113305B-335D-45CC-A856-ACE45F67A9F4}"/>
              </a:ext>
            </a:extLst>
          </p:cNvPr>
          <p:cNvSpPr/>
          <p:nvPr/>
        </p:nvSpPr>
        <p:spPr>
          <a:xfrm>
            <a:off x="374701" y="1349783"/>
            <a:ext cx="2187109" cy="720000"/>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表知识的逻辑结构</a:t>
            </a:r>
          </a:p>
        </p:txBody>
      </p:sp>
      <p:sp>
        <p:nvSpPr>
          <p:cNvPr id="144" name="矩形 143">
            <a:extLst>
              <a:ext uri="{FF2B5EF4-FFF2-40B4-BE49-F238E27FC236}">
                <a16:creationId xmlns:a16="http://schemas.microsoft.com/office/drawing/2014/main" id="{2BD6BF1E-5791-4A62-93E5-98F69E2D908A}"/>
              </a:ext>
            </a:extLst>
          </p:cNvPr>
          <p:cNvSpPr/>
          <p:nvPr/>
        </p:nvSpPr>
        <p:spPr>
          <a:xfrm>
            <a:off x="374701" y="2719814"/>
            <a:ext cx="3905834" cy="54863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可使用</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MySQL</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关系型数据库存储</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Rectangle 2">
            <a:extLst>
              <a:ext uri="{FF2B5EF4-FFF2-40B4-BE49-F238E27FC236}">
                <a16:creationId xmlns:a16="http://schemas.microsoft.com/office/drawing/2014/main" id="{168B685F-13F0-4B50-B844-9E84C48F5D82}"/>
              </a:ext>
            </a:extLst>
          </p:cNvPr>
          <p:cNvSpPr>
            <a:spLocks noChangeArrowheads="1"/>
          </p:cNvSpPr>
          <p:nvPr/>
        </p:nvSpPr>
        <p:spPr bwMode="auto">
          <a:xfrm>
            <a:off x="3989070" y="24199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2" name="箭头: 右 11">
            <a:extLst>
              <a:ext uri="{FF2B5EF4-FFF2-40B4-BE49-F238E27FC236}">
                <a16:creationId xmlns:a16="http://schemas.microsoft.com/office/drawing/2014/main" id="{CDE2B4F3-3517-4B89-856A-F632BBED2D74}"/>
              </a:ext>
            </a:extLst>
          </p:cNvPr>
          <p:cNvSpPr/>
          <p:nvPr/>
        </p:nvSpPr>
        <p:spPr>
          <a:xfrm>
            <a:off x="2926093" y="1521143"/>
            <a:ext cx="1281624" cy="548640"/>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mn-cs"/>
              <a:sym typeface="Times New Roman" panose="02020603050405020304" pitchFamily="18" charset="0"/>
            </a:endParaRPr>
          </a:p>
        </p:txBody>
      </p:sp>
      <p:graphicFrame>
        <p:nvGraphicFramePr>
          <p:cNvPr id="4" name="表格 3">
            <a:extLst>
              <a:ext uri="{FF2B5EF4-FFF2-40B4-BE49-F238E27FC236}">
                <a16:creationId xmlns:a16="http://schemas.microsoft.com/office/drawing/2014/main" id="{4E2B885A-1F52-4D47-AA7C-ABCAD8E7C5D1}"/>
              </a:ext>
            </a:extLst>
          </p:cNvPr>
          <p:cNvGraphicFramePr>
            <a:graphicFrameLocks noGrp="1"/>
          </p:cNvGraphicFramePr>
          <p:nvPr>
            <p:extLst>
              <p:ext uri="{D42A27DB-BD31-4B8C-83A1-F6EECF244321}">
                <p14:modId xmlns:p14="http://schemas.microsoft.com/office/powerpoint/2010/main" val="3022148826"/>
              </p:ext>
            </p:extLst>
          </p:nvPr>
        </p:nvGraphicFramePr>
        <p:xfrm>
          <a:off x="4572000" y="765053"/>
          <a:ext cx="4227297" cy="1818856"/>
        </p:xfrm>
        <a:graphic>
          <a:graphicData uri="http://schemas.openxmlformats.org/drawingml/2006/table">
            <a:tbl>
              <a:tblPr firstRow="1" firstCol="1" bandRow="1">
                <a:tableStyleId>{5C22544A-7EE6-4342-B048-85BDC9FD1C3A}</a:tableStyleId>
              </a:tblPr>
              <a:tblGrid>
                <a:gridCol w="1442353">
                  <a:extLst>
                    <a:ext uri="{9D8B030D-6E8A-4147-A177-3AD203B41FA5}">
                      <a16:colId xmlns:a16="http://schemas.microsoft.com/office/drawing/2014/main" val="381947949"/>
                    </a:ext>
                  </a:extLst>
                </a:gridCol>
                <a:gridCol w="1516754">
                  <a:extLst>
                    <a:ext uri="{9D8B030D-6E8A-4147-A177-3AD203B41FA5}">
                      <a16:colId xmlns:a16="http://schemas.microsoft.com/office/drawing/2014/main" val="3020611512"/>
                    </a:ext>
                  </a:extLst>
                </a:gridCol>
                <a:gridCol w="1268190">
                  <a:extLst>
                    <a:ext uri="{9D8B030D-6E8A-4147-A177-3AD203B41FA5}">
                      <a16:colId xmlns:a16="http://schemas.microsoft.com/office/drawing/2014/main" val="2506880394"/>
                    </a:ext>
                  </a:extLst>
                </a:gridCol>
              </a:tblGrid>
              <a:tr h="452647">
                <a:tc>
                  <a:txBody>
                    <a:bodyPr/>
                    <a:lstStyle/>
                    <a:p>
                      <a:pPr algn="ctr">
                        <a:lnSpc>
                          <a:spcPts val="2000"/>
                        </a:lnSpc>
                        <a:tabLst>
                          <a:tab pos="2700655" algn="ctr"/>
                          <a:tab pos="5400040" algn="r"/>
                        </a:tabLst>
                      </a:pPr>
                      <a:r>
                        <a:rPr lang="zh-CN" sz="1000" dirty="0">
                          <a:effectLst/>
                          <a:latin typeface="微软雅黑" panose="020B0503020204020204" pitchFamily="34" charset="-122"/>
                          <a:ea typeface="微软雅黑" panose="020B0503020204020204" pitchFamily="34" charset="-122"/>
                        </a:rPr>
                        <a:t>字段</a:t>
                      </a:r>
                      <a:r>
                        <a:rPr lang="en-US" sz="1000" dirty="0">
                          <a:effectLst/>
                          <a:latin typeface="微软雅黑" panose="020B0503020204020204" pitchFamily="34" charset="-122"/>
                          <a:ea typeface="微软雅黑" panose="020B0503020204020204" pitchFamily="34" charset="-122"/>
                        </a:rPr>
                        <a:t>1</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000"/>
                        </a:lnSpc>
                        <a:tabLst>
                          <a:tab pos="2700655" algn="ctr"/>
                          <a:tab pos="5400040" algn="r"/>
                        </a:tabLst>
                      </a:pPr>
                      <a:r>
                        <a:rPr lang="zh-CN" sz="1000" dirty="0">
                          <a:effectLst/>
                          <a:latin typeface="微软雅黑" panose="020B0503020204020204" pitchFamily="34" charset="-122"/>
                          <a:ea typeface="微软雅黑" panose="020B0503020204020204" pitchFamily="34" charset="-122"/>
                        </a:rPr>
                        <a:t>字段</a:t>
                      </a:r>
                      <a:r>
                        <a:rPr lang="en-US" sz="1000" dirty="0">
                          <a:effectLst/>
                          <a:latin typeface="微软雅黑" panose="020B0503020204020204" pitchFamily="34" charset="-122"/>
                          <a:ea typeface="微软雅黑" panose="020B0503020204020204" pitchFamily="34" charset="-122"/>
                        </a:rPr>
                        <a:t>2</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000"/>
                        </a:lnSpc>
                        <a:tabLst>
                          <a:tab pos="2700655" algn="ctr"/>
                          <a:tab pos="5400040" algn="r"/>
                        </a:tabLst>
                      </a:pPr>
                      <a:r>
                        <a:rPr lang="zh-CN" sz="1000" dirty="0">
                          <a:effectLst/>
                          <a:latin typeface="微软雅黑" panose="020B0503020204020204" pitchFamily="34" charset="-122"/>
                          <a:ea typeface="微软雅黑" panose="020B0503020204020204" pitchFamily="34" charset="-122"/>
                        </a:rPr>
                        <a:t>字段</a:t>
                      </a:r>
                      <a:r>
                        <a:rPr lang="en-US" sz="1000" dirty="0">
                          <a:effectLst/>
                          <a:latin typeface="微软雅黑" panose="020B0503020204020204" pitchFamily="34" charset="-122"/>
                          <a:ea typeface="微软雅黑" panose="020B0503020204020204" pitchFamily="34" charset="-122"/>
                        </a:rPr>
                        <a:t>3</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5028779"/>
                  </a:ext>
                </a:extLst>
              </a:tr>
              <a:tr h="455403">
                <a:tc>
                  <a:txBody>
                    <a:bodyPr/>
                    <a:lstStyle/>
                    <a:p>
                      <a:pPr algn="ctr">
                        <a:lnSpc>
                          <a:spcPts val="2000"/>
                        </a:lnSpc>
                        <a:tabLst>
                          <a:tab pos="2700655" algn="ctr"/>
                          <a:tab pos="5400040" algn="r"/>
                        </a:tabLst>
                      </a:pPr>
                      <a:r>
                        <a:rPr lang="en-US" sz="1000" b="0" dirty="0">
                          <a:solidFill>
                            <a:schemeClr val="tx1"/>
                          </a:solidFill>
                          <a:effectLst/>
                          <a:latin typeface="微软雅黑" panose="020B0503020204020204" pitchFamily="34" charset="-122"/>
                          <a:ea typeface="微软雅黑" panose="020B0503020204020204" pitchFamily="34" charset="-122"/>
                        </a:rPr>
                        <a:t>A</a:t>
                      </a:r>
                      <a:endParaRPr lang="zh-CN" sz="10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tabLst>
                          <a:tab pos="2700655" algn="ctr"/>
                          <a:tab pos="5400040" algn="r"/>
                        </a:tabLst>
                      </a:pPr>
                      <a:r>
                        <a:rPr lang="en-US" sz="1000" dirty="0">
                          <a:solidFill>
                            <a:schemeClr val="tx1"/>
                          </a:solidFill>
                          <a:effectLst/>
                          <a:latin typeface="微软雅黑" panose="020B0503020204020204" pitchFamily="34" charset="-122"/>
                          <a:ea typeface="微软雅黑" panose="020B0503020204020204" pitchFamily="34" charset="-122"/>
                        </a:rPr>
                        <a:t>E</a:t>
                      </a:r>
                      <a:endParaRPr lang="zh-CN" sz="1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000"/>
                        </a:lnSpc>
                        <a:tabLst>
                          <a:tab pos="2700655" algn="ctr"/>
                          <a:tab pos="5400040" algn="r"/>
                        </a:tabLst>
                      </a:pPr>
                      <a:r>
                        <a:rPr lang="en-US" sz="1000">
                          <a:effectLst/>
                          <a:latin typeface="微软雅黑" panose="020B0503020204020204" pitchFamily="34" charset="-122"/>
                          <a:ea typeface="微软雅黑" panose="020B0503020204020204" pitchFamily="34" charset="-122"/>
                        </a:rPr>
                        <a:t>I</a:t>
                      </a:r>
                      <a:endParaRPr lang="zh-CN" sz="1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780117"/>
                  </a:ext>
                </a:extLst>
              </a:tr>
              <a:tr h="455403">
                <a:tc>
                  <a:txBody>
                    <a:bodyPr/>
                    <a:lstStyle/>
                    <a:p>
                      <a:pPr algn="ctr">
                        <a:lnSpc>
                          <a:spcPts val="2000"/>
                        </a:lnSpc>
                        <a:tabLst>
                          <a:tab pos="2700655" algn="ctr"/>
                          <a:tab pos="5400040" algn="r"/>
                        </a:tabLst>
                      </a:pPr>
                      <a:r>
                        <a:rPr lang="en-US" sz="1000" b="0" dirty="0">
                          <a:solidFill>
                            <a:schemeClr val="tx1"/>
                          </a:solidFill>
                          <a:effectLst/>
                          <a:latin typeface="微软雅黑" panose="020B0503020204020204" pitchFamily="34" charset="-122"/>
                          <a:ea typeface="微软雅黑" panose="020B0503020204020204" pitchFamily="34" charset="-122"/>
                        </a:rPr>
                        <a:t>B</a:t>
                      </a:r>
                      <a:endParaRPr lang="zh-CN" sz="10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EAEFF7"/>
                    </a:solidFill>
                  </a:tcPr>
                </a:tc>
                <a:tc>
                  <a:txBody>
                    <a:bodyPr/>
                    <a:lstStyle/>
                    <a:p>
                      <a:pPr algn="ctr">
                        <a:lnSpc>
                          <a:spcPts val="2000"/>
                        </a:lnSpc>
                        <a:tabLst>
                          <a:tab pos="2700655" algn="ctr"/>
                          <a:tab pos="5400040" algn="r"/>
                        </a:tabLst>
                      </a:pPr>
                      <a:r>
                        <a:rPr lang="en-US" sz="1000" dirty="0">
                          <a:solidFill>
                            <a:schemeClr val="tx1"/>
                          </a:solidFill>
                          <a:effectLst/>
                          <a:latin typeface="微软雅黑" panose="020B0503020204020204" pitchFamily="34" charset="-122"/>
                          <a:ea typeface="微软雅黑" panose="020B0503020204020204" pitchFamily="34" charset="-122"/>
                        </a:rPr>
                        <a:t>F</a:t>
                      </a:r>
                      <a:endParaRPr lang="zh-CN" sz="10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000"/>
                        </a:lnSpc>
                        <a:tabLst>
                          <a:tab pos="2700655" algn="ctr"/>
                          <a:tab pos="5400040" algn="r"/>
                        </a:tabLst>
                      </a:pPr>
                      <a:r>
                        <a:rPr lang="en-US" sz="1000" dirty="0">
                          <a:effectLst/>
                          <a:latin typeface="微软雅黑" panose="020B0503020204020204" pitchFamily="34" charset="-122"/>
                          <a:ea typeface="微软雅黑" panose="020B0503020204020204" pitchFamily="34" charset="-122"/>
                        </a:rPr>
                        <a:t>J</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7440252"/>
                  </a:ext>
                </a:extLst>
              </a:tr>
              <a:tr h="455403">
                <a:tc>
                  <a:txBody>
                    <a:bodyPr/>
                    <a:lstStyle/>
                    <a:p>
                      <a:pPr algn="ctr">
                        <a:lnSpc>
                          <a:spcPts val="2000"/>
                        </a:lnSpc>
                        <a:tabLst>
                          <a:tab pos="2700655" algn="ctr"/>
                          <a:tab pos="5400040" algn="r"/>
                        </a:tabLst>
                      </a:pPr>
                      <a:r>
                        <a:rPr lang="en-US" sz="1000" b="0" dirty="0">
                          <a:solidFill>
                            <a:schemeClr val="tx1"/>
                          </a:solidFill>
                          <a:effectLst/>
                          <a:latin typeface="微软雅黑" panose="020B0503020204020204" pitchFamily="34" charset="-122"/>
                          <a:ea typeface="微软雅黑" panose="020B0503020204020204" pitchFamily="34" charset="-122"/>
                        </a:rPr>
                        <a:t>C</a:t>
                      </a:r>
                      <a:endParaRPr lang="zh-CN" sz="10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tabLst>
                          <a:tab pos="2700655" algn="ctr"/>
                          <a:tab pos="5400040" algn="r"/>
                        </a:tabLst>
                      </a:pPr>
                      <a:r>
                        <a:rPr lang="en-US" sz="1000" dirty="0">
                          <a:effectLst/>
                          <a:latin typeface="微软雅黑" panose="020B0503020204020204" pitchFamily="34" charset="-122"/>
                          <a:ea typeface="微软雅黑" panose="020B0503020204020204" pitchFamily="34" charset="-122"/>
                        </a:rPr>
                        <a:t>G</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2000"/>
                        </a:lnSpc>
                        <a:tabLst>
                          <a:tab pos="2700655" algn="ctr"/>
                          <a:tab pos="5400040" algn="r"/>
                        </a:tabLst>
                      </a:pPr>
                      <a:r>
                        <a:rPr lang="en-US" sz="1000" dirty="0">
                          <a:effectLst/>
                          <a:latin typeface="微软雅黑" panose="020B0503020204020204" pitchFamily="34" charset="-122"/>
                          <a:ea typeface="微软雅黑" panose="020B0503020204020204" pitchFamily="34" charset="-122"/>
                        </a:rPr>
                        <a:t>K</a:t>
                      </a:r>
                      <a:endParaRPr lang="zh-CN" sz="1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2741379"/>
                  </a:ext>
                </a:extLst>
              </a:tr>
            </a:tbl>
          </a:graphicData>
        </a:graphic>
      </p:graphicFrame>
      <p:pic>
        <p:nvPicPr>
          <p:cNvPr id="2050" name="Picture 2" descr="MySql Logo PNG Transparent &amp;amp; SVG Vector - Freebie Supply">
            <a:extLst>
              <a:ext uri="{FF2B5EF4-FFF2-40B4-BE49-F238E27FC236}">
                <a16:creationId xmlns:a16="http://schemas.microsoft.com/office/drawing/2014/main" id="{B80EBDC8-F5D4-45BA-A9F6-BD63C3F50E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61" t="13478" r="13407" b="15351"/>
          <a:stretch/>
        </p:blipFill>
        <p:spPr bwMode="auto">
          <a:xfrm>
            <a:off x="7306324" y="2763505"/>
            <a:ext cx="1335024" cy="882776"/>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圆角 4">
            <a:extLst>
              <a:ext uri="{FF2B5EF4-FFF2-40B4-BE49-F238E27FC236}">
                <a16:creationId xmlns:a16="http://schemas.microsoft.com/office/drawing/2014/main" id="{C98E413B-E262-471B-8AF9-5E1C16784171}"/>
              </a:ext>
            </a:extLst>
          </p:cNvPr>
          <p:cNvSpPr/>
          <p:nvPr/>
        </p:nvSpPr>
        <p:spPr>
          <a:xfrm>
            <a:off x="58754" y="2719806"/>
            <a:ext cx="9002949" cy="2344224"/>
          </a:xfrm>
          <a:prstGeom prst="roundRect">
            <a:avLst>
              <a:gd name="adj" fmla="val 3741"/>
            </a:avLst>
          </a:prstGeom>
          <a:noFill/>
          <a:ln w="28575">
            <a:solidFill>
              <a:srgbClr val="FFE6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2E1F5BBE-BB7A-4C0A-B786-676E2CB1AC8A}"/>
              </a:ext>
            </a:extLst>
          </p:cNvPr>
          <p:cNvSpPr/>
          <p:nvPr/>
        </p:nvSpPr>
        <p:spPr>
          <a:xfrm>
            <a:off x="1835534" y="3311962"/>
            <a:ext cx="451375" cy="15042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关系模型基础</a:t>
            </a:r>
          </a:p>
        </p:txBody>
      </p:sp>
      <p:sp>
        <p:nvSpPr>
          <p:cNvPr id="17" name="矩形 16">
            <a:extLst>
              <a:ext uri="{FF2B5EF4-FFF2-40B4-BE49-F238E27FC236}">
                <a16:creationId xmlns:a16="http://schemas.microsoft.com/office/drawing/2014/main" id="{0E51A6D7-F708-4958-BDBE-0AF5253E8D2E}"/>
              </a:ext>
            </a:extLst>
          </p:cNvPr>
          <p:cNvSpPr/>
          <p:nvPr/>
        </p:nvSpPr>
        <p:spPr>
          <a:xfrm>
            <a:off x="3090924"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表格形式存储</a:t>
            </a:r>
          </a:p>
        </p:txBody>
      </p:sp>
      <p:sp>
        <p:nvSpPr>
          <p:cNvPr id="18" name="矩形 17">
            <a:extLst>
              <a:ext uri="{FF2B5EF4-FFF2-40B4-BE49-F238E27FC236}">
                <a16:creationId xmlns:a16="http://schemas.microsoft.com/office/drawing/2014/main" id="{39F19472-4881-4785-8ACA-BEBB7098AFBD}"/>
              </a:ext>
            </a:extLst>
          </p:cNvPr>
          <p:cNvSpPr/>
          <p:nvPr/>
        </p:nvSpPr>
        <p:spPr>
          <a:xfrm>
            <a:off x="3718619"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结构化存储</a:t>
            </a:r>
          </a:p>
        </p:txBody>
      </p:sp>
      <p:sp>
        <p:nvSpPr>
          <p:cNvPr id="19" name="矩形 18">
            <a:extLst>
              <a:ext uri="{FF2B5EF4-FFF2-40B4-BE49-F238E27FC236}">
                <a16:creationId xmlns:a16="http://schemas.microsoft.com/office/drawing/2014/main" id="{76C69742-1F65-4DD6-AD89-6B72863EEEC0}"/>
              </a:ext>
            </a:extLst>
          </p:cNvPr>
          <p:cNvSpPr/>
          <p:nvPr/>
        </p:nvSpPr>
        <p:spPr>
          <a:xfrm>
            <a:off x="4346314"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prstClr val="black"/>
                </a:solidFill>
                <a:latin typeface="微软雅黑" panose="020B0503020204020204" pitchFamily="34" charset="-122"/>
                <a:ea typeface="微软雅黑" panose="020B0503020204020204" pitchFamily="34" charset="-122"/>
              </a:rPr>
              <a:t>最小关系表</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54CC18A7-FF49-4EDE-AD3C-F2E0DCACE9A1}"/>
              </a:ext>
            </a:extLst>
          </p:cNvPr>
          <p:cNvSpPr/>
          <p:nvPr/>
        </p:nvSpPr>
        <p:spPr>
          <a:xfrm>
            <a:off x="4974009"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结构化查询</a:t>
            </a:r>
          </a:p>
        </p:txBody>
      </p:sp>
      <p:sp>
        <p:nvSpPr>
          <p:cNvPr id="21" name="矩形 20">
            <a:extLst>
              <a:ext uri="{FF2B5EF4-FFF2-40B4-BE49-F238E27FC236}">
                <a16:creationId xmlns:a16="http://schemas.microsoft.com/office/drawing/2014/main" id="{C78C90FA-D837-4FEC-8223-96C09043F399}"/>
              </a:ext>
            </a:extLst>
          </p:cNvPr>
          <p:cNvSpPr/>
          <p:nvPr/>
        </p:nvSpPr>
        <p:spPr>
          <a:xfrm>
            <a:off x="5601704"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良好事务特性</a:t>
            </a:r>
          </a:p>
        </p:txBody>
      </p:sp>
      <p:sp>
        <p:nvSpPr>
          <p:cNvPr id="22" name="矩形 21">
            <a:extLst>
              <a:ext uri="{FF2B5EF4-FFF2-40B4-BE49-F238E27FC236}">
                <a16:creationId xmlns:a16="http://schemas.microsoft.com/office/drawing/2014/main" id="{37C0C37E-4C18-430C-A1DA-5A50F69C5E3F}"/>
              </a:ext>
            </a:extLst>
          </p:cNvPr>
          <p:cNvSpPr/>
          <p:nvPr/>
        </p:nvSpPr>
        <p:spPr>
          <a:xfrm>
            <a:off x="2463229"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以图论为基础</a:t>
            </a:r>
          </a:p>
        </p:txBody>
      </p:sp>
      <p:sp>
        <p:nvSpPr>
          <p:cNvPr id="23" name="矩形 22">
            <a:extLst>
              <a:ext uri="{FF2B5EF4-FFF2-40B4-BE49-F238E27FC236}">
                <a16:creationId xmlns:a16="http://schemas.microsoft.com/office/drawing/2014/main" id="{A22AB392-402C-4B29-A1F3-A11558D8B7A1}"/>
              </a:ext>
            </a:extLst>
          </p:cNvPr>
          <p:cNvSpPr/>
          <p:nvPr/>
        </p:nvSpPr>
        <p:spPr>
          <a:xfrm>
            <a:off x="6229399" y="3311962"/>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数据一致性</a:t>
            </a:r>
          </a:p>
        </p:txBody>
      </p:sp>
      <p:sp>
        <p:nvSpPr>
          <p:cNvPr id="24" name="矩形 23">
            <a:extLst>
              <a:ext uri="{FF2B5EF4-FFF2-40B4-BE49-F238E27FC236}">
                <a16:creationId xmlns:a16="http://schemas.microsoft.com/office/drawing/2014/main" id="{9BC1BDC7-A7DE-446F-8DA0-2FC8DE8DFBD9}"/>
              </a:ext>
            </a:extLst>
          </p:cNvPr>
          <p:cNvSpPr/>
          <p:nvPr/>
        </p:nvSpPr>
        <p:spPr>
          <a:xfrm>
            <a:off x="6857091" y="3311961"/>
            <a:ext cx="451375" cy="15042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体积小速度快</a:t>
            </a:r>
          </a:p>
        </p:txBody>
      </p:sp>
      <p:sp>
        <p:nvSpPr>
          <p:cNvPr id="26" name="矩形: 圆角 4">
            <a:extLst>
              <a:ext uri="{FF2B5EF4-FFF2-40B4-BE49-F238E27FC236}">
                <a16:creationId xmlns:a16="http://schemas.microsoft.com/office/drawing/2014/main" id="{8566F4FB-1819-42F8-AAE5-9243F9F33E06}"/>
              </a:ext>
            </a:extLst>
          </p:cNvPr>
          <p:cNvSpPr/>
          <p:nvPr/>
        </p:nvSpPr>
        <p:spPr>
          <a:xfrm>
            <a:off x="58754" y="5064029"/>
            <a:ext cx="8991178" cy="1518997"/>
          </a:xfrm>
          <a:prstGeom prst="roundRect">
            <a:avLst>
              <a:gd name="adj" fmla="val 3741"/>
            </a:avLst>
          </a:prstGeom>
          <a:noFill/>
          <a:ln w="28575">
            <a:solidFill>
              <a:srgbClr val="C5E0B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矩形: 圆角 3">
            <a:extLst>
              <a:ext uri="{FF2B5EF4-FFF2-40B4-BE49-F238E27FC236}">
                <a16:creationId xmlns:a16="http://schemas.microsoft.com/office/drawing/2014/main" id="{E843306C-0D9D-49E3-A020-4B1608FF1BE1}"/>
              </a:ext>
            </a:extLst>
          </p:cNvPr>
          <p:cNvSpPr/>
          <p:nvPr/>
        </p:nvSpPr>
        <p:spPr>
          <a:xfrm>
            <a:off x="374701" y="5699374"/>
            <a:ext cx="1742601" cy="308118"/>
          </a:xfrm>
          <a:prstGeom prst="roundRect">
            <a:avLst>
              <a:gd name="adj" fmla="val 22545"/>
            </a:avLst>
          </a:prstGeom>
          <a:solidFill>
            <a:srgbClr val="C5E0B4"/>
          </a:solidFill>
          <a:ln w="19050">
            <a:solidFill>
              <a:srgbClr val="C5E0B4"/>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操作方便</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cxnSp>
        <p:nvCxnSpPr>
          <p:cNvPr id="28" name="直接箭头连接符 27">
            <a:extLst>
              <a:ext uri="{FF2B5EF4-FFF2-40B4-BE49-F238E27FC236}">
                <a16:creationId xmlns:a16="http://schemas.microsoft.com/office/drawing/2014/main" id="{1F7B9F9C-DCB6-414C-BF2F-D0CEB13CE6E3}"/>
              </a:ext>
            </a:extLst>
          </p:cNvPr>
          <p:cNvCxnSpPr>
            <a:cxnSpLocks/>
          </p:cNvCxnSpPr>
          <p:nvPr/>
        </p:nvCxnSpPr>
        <p:spPr>
          <a:xfrm>
            <a:off x="2130063" y="5860879"/>
            <a:ext cx="23690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B1FC4059-0D70-472F-959D-AC071E23A5FD}"/>
              </a:ext>
            </a:extLst>
          </p:cNvPr>
          <p:cNvCxnSpPr>
            <a:cxnSpLocks/>
          </p:cNvCxnSpPr>
          <p:nvPr/>
        </p:nvCxnSpPr>
        <p:spPr>
          <a:xfrm rot="10800000" flipV="1">
            <a:off x="2536795" y="5269224"/>
            <a:ext cx="12700" cy="1183309"/>
          </a:xfrm>
          <a:prstGeom prst="bentConnector3">
            <a:avLst>
              <a:gd name="adj1" fmla="val 1512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8BB401A-221D-4B9C-AC9C-148CCF6E7EB4}"/>
              </a:ext>
            </a:extLst>
          </p:cNvPr>
          <p:cNvSpPr txBox="1"/>
          <p:nvPr/>
        </p:nvSpPr>
        <p:spPr>
          <a:xfrm>
            <a:off x="2536796" y="5035613"/>
            <a:ext cx="3882259"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直接导入</a:t>
            </a:r>
            <a:r>
              <a:rPr lang="en-US" altLang="zh-CN" dirty="0">
                <a:solidFill>
                  <a:prstClr val="black"/>
                </a:solidFill>
                <a:latin typeface="微软雅黑" panose="020B0503020204020204" pitchFamily="34" charset="-122"/>
                <a:ea typeface="微软雅黑" panose="020B0503020204020204" pitchFamily="34" charset="-122"/>
              </a:rPr>
              <a:t>CSV</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EXCEL</a:t>
            </a:r>
            <a:r>
              <a:rPr lang="zh-CN" altLang="en-US" dirty="0">
                <a:solidFill>
                  <a:prstClr val="black"/>
                </a:solidFill>
                <a:latin typeface="微软雅黑" panose="020B0503020204020204" pitchFamily="34" charset="-122"/>
                <a:ea typeface="微软雅黑" panose="020B0503020204020204" pitchFamily="34" charset="-122"/>
              </a:rPr>
              <a:t>等格式数据</a:t>
            </a:r>
          </a:p>
        </p:txBody>
      </p:sp>
      <p:sp>
        <p:nvSpPr>
          <p:cNvPr id="31" name="文本框 30">
            <a:extLst>
              <a:ext uri="{FF2B5EF4-FFF2-40B4-BE49-F238E27FC236}">
                <a16:creationId xmlns:a16="http://schemas.microsoft.com/office/drawing/2014/main" id="{6C2E50B7-F420-41D3-89C9-099F64F77727}"/>
              </a:ext>
            </a:extLst>
          </p:cNvPr>
          <p:cNvSpPr txBox="1"/>
          <p:nvPr/>
        </p:nvSpPr>
        <p:spPr>
          <a:xfrm>
            <a:off x="2525024" y="5428825"/>
            <a:ext cx="3893455"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多种数据库管理工具</a:t>
            </a:r>
          </a:p>
        </p:txBody>
      </p:sp>
      <p:sp>
        <p:nvSpPr>
          <p:cNvPr id="32" name="文本框 31">
            <a:extLst>
              <a:ext uri="{FF2B5EF4-FFF2-40B4-BE49-F238E27FC236}">
                <a16:creationId xmlns:a16="http://schemas.microsoft.com/office/drawing/2014/main" id="{E97A3359-4793-446B-A69D-8466BC551F50}"/>
              </a:ext>
            </a:extLst>
          </p:cNvPr>
          <p:cNvSpPr txBox="1"/>
          <p:nvPr/>
        </p:nvSpPr>
        <p:spPr>
          <a:xfrm>
            <a:off x="2536795" y="6215248"/>
            <a:ext cx="3894961" cy="369332"/>
          </a:xfrm>
          <a:prstGeom prst="rect">
            <a:avLst/>
          </a:prstGeom>
          <a:solidFill>
            <a:schemeClr val="accent1">
              <a:lumMod val="20000"/>
              <a:lumOff val="80000"/>
            </a:schemeClr>
          </a:solidFill>
        </p:spPr>
        <p:txBody>
          <a:bodyPr wrap="square">
            <a:spAutoFit/>
          </a:bodyPr>
          <a:lstStyle/>
          <a:p>
            <a:pPr lvl="0" algn="ctr">
              <a:defRPr/>
            </a:pPr>
            <a:r>
              <a:rPr lang="en-US" altLang="zh-CN" dirty="0">
                <a:solidFill>
                  <a:prstClr val="black"/>
                </a:solidFill>
                <a:latin typeface="微软雅黑" panose="020B0503020204020204" pitchFamily="34" charset="-122"/>
                <a:ea typeface="微软雅黑" panose="020B0503020204020204" pitchFamily="34" charset="-122"/>
              </a:rPr>
              <a:t>SQL</a:t>
            </a:r>
            <a:r>
              <a:rPr lang="zh-CN" altLang="en-US" dirty="0">
                <a:solidFill>
                  <a:prstClr val="black"/>
                </a:solidFill>
                <a:latin typeface="微软雅黑" panose="020B0503020204020204" pitchFamily="34" charset="-122"/>
                <a:ea typeface="微软雅黑" panose="020B0503020204020204" pitchFamily="34" charset="-122"/>
              </a:rPr>
              <a:t>语言成熟</a:t>
            </a:r>
          </a:p>
        </p:txBody>
      </p:sp>
      <p:cxnSp>
        <p:nvCxnSpPr>
          <p:cNvPr id="33" name="直接箭头连接符 32">
            <a:extLst>
              <a:ext uri="{FF2B5EF4-FFF2-40B4-BE49-F238E27FC236}">
                <a16:creationId xmlns:a16="http://schemas.microsoft.com/office/drawing/2014/main" id="{5D75B8D9-3AC0-468A-BE75-5A24F0027BD2}"/>
              </a:ext>
            </a:extLst>
          </p:cNvPr>
          <p:cNvCxnSpPr>
            <a:endCxn id="31" idx="1"/>
          </p:cNvCxnSpPr>
          <p:nvPr/>
        </p:nvCxnSpPr>
        <p:spPr>
          <a:xfrm flipV="1">
            <a:off x="2353686" y="5613491"/>
            <a:ext cx="171338" cy="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102F459-90EE-46FB-BEE9-2CAFFA5F9AAA}"/>
              </a:ext>
            </a:extLst>
          </p:cNvPr>
          <p:cNvCxnSpPr/>
          <p:nvPr/>
        </p:nvCxnSpPr>
        <p:spPr>
          <a:xfrm>
            <a:off x="2353686" y="6020286"/>
            <a:ext cx="171338" cy="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5A04846-D10D-4694-8D31-342360360DCA}"/>
              </a:ext>
            </a:extLst>
          </p:cNvPr>
          <p:cNvSpPr txBox="1"/>
          <p:nvPr/>
        </p:nvSpPr>
        <p:spPr>
          <a:xfrm>
            <a:off x="2518750" y="5822037"/>
            <a:ext cx="3893455" cy="369332"/>
          </a:xfrm>
          <a:prstGeom prst="rect">
            <a:avLst/>
          </a:prstGeom>
          <a:solidFill>
            <a:schemeClr val="accent1">
              <a:lumMod val="20000"/>
              <a:lumOff val="80000"/>
            </a:schemeClr>
          </a:solidFill>
        </p:spPr>
        <p:txBody>
          <a:bodyPr wrap="square">
            <a:spAutoFit/>
          </a:bodyPr>
          <a:lstStyle/>
          <a:p>
            <a:pPr lvl="0" algn="ctr">
              <a:defRPr/>
            </a:pPr>
            <a:r>
              <a:rPr lang="zh-CN" altLang="en-US" dirty="0">
                <a:solidFill>
                  <a:prstClr val="black"/>
                </a:solidFill>
                <a:latin typeface="微软雅黑" panose="020B0503020204020204" pitchFamily="34" charset="-122"/>
                <a:ea typeface="微软雅黑" panose="020B0503020204020204" pitchFamily="34" charset="-122"/>
              </a:rPr>
              <a:t>多平台兼容</a:t>
            </a:r>
          </a:p>
        </p:txBody>
      </p:sp>
    </p:spTree>
    <p:custDataLst>
      <p:tags r:id="rId1"/>
    </p:custDataLst>
    <p:extLst>
      <p:ext uri="{BB962C8B-B14F-4D97-AF65-F5344CB8AC3E}">
        <p14:creationId xmlns:p14="http://schemas.microsoft.com/office/powerpoint/2010/main" val="9785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807c3ca-76db-442a-8b45-f44cfcffa775&quot;,&quot;Name&quot;:null,&quot;Kind&quot;:&quot;Custom&quot;,&quot;OldGuidesSetting&quot;:{&quot;HeaderHeight&quot;:0.0,&quot;FooterHeight&quot;:0.0,&quot;SideMargin&quot;:0.0,&quot;TopMargin&quot;:0.0,&quot;BottomMargin&quot;:0.0,&quot;IntervalMargin&quot;:0.0}}"/>
</p:tagLst>
</file>

<file path=ppt/tags/tag2.xml><?xml version="1.0" encoding="utf-8"?>
<p:tagLst xmlns:a="http://schemas.openxmlformats.org/drawingml/2006/main" xmlns:r="http://schemas.openxmlformats.org/officeDocument/2006/relationships" xmlns:p="http://schemas.openxmlformats.org/presentationml/2006/main">
  <p:tag name="ISLIDE.ICON" val="#370698;#88669;#401191;#393845;#90787;#167209;#153749;#393394;#12687;#108190;#169001;#11879;"/>
</p:tagLst>
</file>

<file path=ppt/tags/tag3.xml><?xml version="1.0" encoding="utf-8"?>
<p:tagLst xmlns:a="http://schemas.openxmlformats.org/drawingml/2006/main" xmlns:r="http://schemas.openxmlformats.org/officeDocument/2006/relationships" xmlns:p="http://schemas.openxmlformats.org/presentationml/2006/main">
  <p:tag name="ISLIDE.ICON" val="#370698;#88669;#401191;#393845;#90787;#167209;#153749;#393394;#12687;#108190;#169001;#1187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13630</TotalTime>
  <Words>460</Words>
  <Application>Microsoft Office PowerPoint</Application>
  <PresentationFormat>全屏显示(4:3)</PresentationFormat>
  <Paragraphs>80</Paragraphs>
  <Slides>3</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4" baseType="lpstr">
      <vt:lpstr>黑体</vt:lpstr>
      <vt:lpstr>宋体</vt:lpstr>
      <vt:lpstr>微软雅黑</vt:lpstr>
      <vt:lpstr>Arial</vt:lpstr>
      <vt:lpstr>Arial Black</vt:lpstr>
      <vt:lpstr>Calibri</vt:lpstr>
      <vt:lpstr>Palatino Linotype</vt:lpstr>
      <vt:lpstr>Times New Roman</vt:lpstr>
      <vt:lpstr>Wingdings</vt:lpstr>
      <vt:lpstr>Office Theme</vt:lpstr>
      <vt:lpstr>Visio</vt:lpstr>
      <vt:lpstr>1、知识抽取方式</vt:lpstr>
      <vt:lpstr>3、模型存储规范</vt:lpstr>
      <vt:lpstr>3、模型存储规范</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姬兴亮</dc:creator>
  <cp:lastModifiedBy>hp</cp:lastModifiedBy>
  <cp:revision>2420</cp:revision>
  <dcterms:created xsi:type="dcterms:W3CDTF">2018-01-11T06:29:24Z</dcterms:created>
  <dcterms:modified xsi:type="dcterms:W3CDTF">2021-10-07T04:55:24Z</dcterms:modified>
</cp:coreProperties>
</file>