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6" y="642"/>
      </p:cViewPr>
      <p:guideLst>
        <p:guide pos="416"/>
        <p:guide pos="7256"/>
        <p:guide orient="horz" pos="648"/>
        <p:guide orient="horz" pos="229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66A8-33BF-4629-9758-A565514F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A1C786-7ED0-4FAD-B577-EE1BAC39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B5EA9-D4EE-427B-BD48-4947F15C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464CC-A459-4279-9287-8AB79433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AEEDF-D72F-47C5-ABA0-6B5B619D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6421D-EB70-4495-8ABE-E2A81D8D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F1CB6-208C-458E-87FF-CB602D94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2AE8-4E51-48EB-88CE-E0AEBCC5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1E9DA-4677-4E9A-8865-0E0E53FC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BC3EF-3092-4C5E-BA81-136D3D08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8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7E3AC-9DEA-4134-A6F3-8A769162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34FFF-FAF1-45A6-9E86-21FBEC4E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55C8A-DFBF-4A2D-84E6-7CB1E438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5BEFF-826E-4564-9EED-555E2FB3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09333-8735-4C17-A3A9-C22B1327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04CA-73A6-4446-A1BB-030FAEB5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283DC-6A82-4013-8103-5C688908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B0649-ACB0-4927-B302-3F0033FE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D6792-31C9-4303-ABB0-FC45592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DDDB4-851C-456D-BC3F-DAB59AD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BFAC-655C-48A2-9746-702AB6A7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1BCB5-C21D-4298-86D5-ECB2C173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20D34-1E0D-495C-8A87-7150E7C1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7AACF-593E-4A57-A47E-00E313D9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0E52A-C8D5-47FB-9789-4B9A49A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2722B-953A-46B2-9D49-4F066EFC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E25ED-189C-4ABB-94DE-9FA8C00E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F34E5-A501-42B6-8F40-B8EE59B3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E77D0-2D5C-4F09-B168-59DABF75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08840-4653-4C20-BC14-2189BDF9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6FC52-AE06-49D3-858A-62CB0F14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9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9736-9AEA-40CA-B6E3-49E487BD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93653-2610-4249-ADE2-ABB85013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E4CE8-CB74-4B37-9A0D-90FE654D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D19F8-70A7-4125-BCF4-045218F56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7B2BA-A74D-46AE-A8BB-1A8B568EA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FFDEEC-D62E-48B1-B35E-ACD71C95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0D4D92-9C74-4ABD-8968-04ADE22B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E7D7-35C0-43C9-B6B6-C34CBC6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CE0C4-67E3-47B4-9ADA-7B954F3C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66660-B9B5-459D-9495-15BA690B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8D335-21F4-49C4-8B41-8FC9563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2631C-B850-4A21-908A-4BF13C9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69D1FE-B5A9-4252-BFC8-9773CC19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96EE1A-A8C8-443A-98B7-6441048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20C6B-18DB-4AFE-82BD-AEEDB924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7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3551-3644-4FE7-BA75-E84A4FD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C4130-68F8-4E1E-A4AB-2F15A422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BA322-BEDB-41F9-8EA7-D2F5B3C40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8EE35-3F8D-448A-A4BC-7CE77107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718CF-CEA0-492C-A292-71F8A62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0B1E5-0042-4345-8310-F692BA2C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89D4-52EE-4067-B95C-ED2CABD8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C31B6-D61A-475A-9F28-6F2051FFE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EEB92-73BC-49CC-A8A7-10873AF70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8AFCD-2148-478C-BB00-417C07C4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EEFFD-89CA-4136-83D3-85B893AF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7AD56-23BE-497A-860F-7CC7A9CC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9CFEF8-6970-462B-AB75-8A5A8F40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BF588-8321-4FAA-ABA5-BC7E0279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FFBFC-E450-4615-BD4A-BD71A22FF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25E1-456C-42A2-ABB7-D37677ADAAF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6DABA-DD44-4F9B-941C-FCD08F10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51C40-BC75-4E7D-A594-76372FA0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1E2ACF-DFCA-4D30-80D5-A9D2133BD7AB}"/>
              </a:ext>
            </a:extLst>
          </p:cNvPr>
          <p:cNvGrpSpPr/>
          <p:nvPr/>
        </p:nvGrpSpPr>
        <p:grpSpPr>
          <a:xfrm>
            <a:off x="-4386341" y="967927"/>
            <a:ext cx="20570327" cy="4636406"/>
            <a:chOff x="-4386341" y="967927"/>
            <a:chExt cx="20570327" cy="46364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97CD66A-0784-44E0-B840-867AC5C00812}"/>
                </a:ext>
              </a:extLst>
            </p:cNvPr>
            <p:cNvSpPr/>
            <p:nvPr/>
          </p:nvSpPr>
          <p:spPr>
            <a:xfrm>
              <a:off x="4491058" y="967927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驱动机构故障诊断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82A564-BB6E-4A36-AD66-C12990E6509D}"/>
                </a:ext>
              </a:extLst>
            </p:cNvPr>
            <p:cNvSpPr/>
            <p:nvPr/>
          </p:nvSpPr>
          <p:spPr>
            <a:xfrm>
              <a:off x="-3063087" y="1878811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运行参数数据库研究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821C60E-C7E4-4BEB-97C4-9C1816175D43}"/>
                </a:ext>
              </a:extLst>
            </p:cNvPr>
            <p:cNvSpPr/>
            <p:nvPr/>
          </p:nvSpPr>
          <p:spPr>
            <a:xfrm>
              <a:off x="-48613" y="1878811"/>
              <a:ext cx="2480893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运行参数特征提取研究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AA57BD-6D38-4744-BC59-0914C3C70024}"/>
                </a:ext>
              </a:extLst>
            </p:cNvPr>
            <p:cNvSpPr/>
            <p:nvPr/>
          </p:nvSpPr>
          <p:spPr>
            <a:xfrm>
              <a:off x="3680532" y="1878811"/>
              <a:ext cx="2480893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退化状态表征分析研究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E97264-D9B7-49A7-AA37-1ED76B87B845}"/>
                </a:ext>
              </a:extLst>
            </p:cNvPr>
            <p:cNvSpPr/>
            <p:nvPr/>
          </p:nvSpPr>
          <p:spPr>
            <a:xfrm>
              <a:off x="8004544" y="1878811"/>
              <a:ext cx="3214255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健康状态评估与故障辨识研究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AF9733-C06F-4478-9DE0-6C8BF33180D8}"/>
                </a:ext>
              </a:extLst>
            </p:cNvPr>
            <p:cNvSpPr/>
            <p:nvPr/>
          </p:nvSpPr>
          <p:spPr>
            <a:xfrm>
              <a:off x="12450518" y="1878811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软件模块开发</a:t>
              </a: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EA1ECCE9-7B59-4256-95E9-D8E41873EBC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1643890" y="-2173703"/>
              <a:ext cx="550884" cy="755414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2096774A-69B0-4214-968C-27C424BC845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3168677" y="-648916"/>
              <a:ext cx="550884" cy="450457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633183AE-0270-405E-AD25-C8498627D202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rot="16200000" flipH="1">
              <a:off x="7378596" y="-354265"/>
              <a:ext cx="550884" cy="391526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FD758B76-5D4F-4391-824E-0FB935924451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16200000" flipH="1">
              <a:off x="9400692" y="-2376361"/>
              <a:ext cx="550884" cy="795946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FD9B60-B3D0-467C-8486-945F4D156754}"/>
                </a:ext>
              </a:extLst>
            </p:cNvPr>
            <p:cNvSpPr/>
            <p:nvPr/>
          </p:nvSpPr>
          <p:spPr>
            <a:xfrm>
              <a:off x="-4386341" y="2789695"/>
              <a:ext cx="728658" cy="28146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全寿命周期关键运行参数数据库构建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8D311C-94F7-48ED-BD1E-4F0410040109}"/>
                </a:ext>
              </a:extLst>
            </p:cNvPr>
            <p:cNvSpPr/>
            <p:nvPr/>
          </p:nvSpPr>
          <p:spPr>
            <a:xfrm>
              <a:off x="-306356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驱动机构特征参数和现场运行参数实时收集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9612FB7-B539-4A7A-B863-0BC978723C79}"/>
                </a:ext>
              </a:extLst>
            </p:cNvPr>
            <p:cNvSpPr/>
            <p:nvPr/>
          </p:nvSpPr>
          <p:spPr>
            <a:xfrm>
              <a:off x="-174078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关键运行参数的大数据融合与整理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FF1C4B3-07B6-474A-BBDE-03EFE003F3F3}"/>
                </a:ext>
              </a:extLst>
            </p:cNvPr>
            <p:cNvSpPr/>
            <p:nvPr/>
          </p:nvSpPr>
          <p:spPr>
            <a:xfrm>
              <a:off x="-41800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关键特征参数提取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120E3C-643E-42BA-94E9-22A5A3AC3AD8}"/>
                </a:ext>
              </a:extLst>
            </p:cNvPr>
            <p:cNvSpPr/>
            <p:nvPr/>
          </p:nvSpPr>
          <p:spPr>
            <a:xfrm>
              <a:off x="90477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驱动机构运行机理与典型失效模式研究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34D6C59-D140-4008-89CE-1009195656FE}"/>
                </a:ext>
              </a:extLst>
            </p:cNvPr>
            <p:cNvSpPr/>
            <p:nvPr/>
          </p:nvSpPr>
          <p:spPr>
            <a:xfrm>
              <a:off x="2227549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基于半监督学习的特征参数大数据挖掘分析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9D7165B-DBFC-4F2A-B9EC-3B67CCB6F489}"/>
                </a:ext>
              </a:extLst>
            </p:cNvPr>
            <p:cNvSpPr/>
            <p:nvPr/>
          </p:nvSpPr>
          <p:spPr>
            <a:xfrm>
              <a:off x="355032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关键运行特征量多状态退化模型构建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9F1424C-B15F-4AAB-A193-9F68B20D034D}"/>
                </a:ext>
              </a:extLst>
            </p:cNvPr>
            <p:cNvSpPr/>
            <p:nvPr/>
          </p:nvSpPr>
          <p:spPr>
            <a:xfrm>
              <a:off x="487310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试验工况数据到实际运行工况数据域适应研究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F7425B8-A4A3-4EC9-A7DB-486571F1FD1C}"/>
                </a:ext>
              </a:extLst>
            </p:cNvPr>
            <p:cNvSpPr/>
            <p:nvPr/>
          </p:nvSpPr>
          <p:spPr>
            <a:xfrm>
              <a:off x="619588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关键特征参数与运行寿命映射关系构建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C8871AD-ABD1-40A6-AE40-D020D67B9F5A}"/>
                </a:ext>
              </a:extLst>
            </p:cNvPr>
            <p:cNvSpPr/>
            <p:nvPr/>
          </p:nvSpPr>
          <p:spPr>
            <a:xfrm>
              <a:off x="751866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驱动机构健康状态评估与灵敏度分析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87FBF85-E393-4CFD-8779-7488A5C5F2E2}"/>
                </a:ext>
              </a:extLst>
            </p:cNvPr>
            <p:cNvSpPr/>
            <p:nvPr/>
          </p:nvSpPr>
          <p:spPr>
            <a:xfrm>
              <a:off x="8841439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驱动机构故障辨识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A9BE220-E4C1-4E3C-AF36-10B77FCB72A2}"/>
                </a:ext>
              </a:extLst>
            </p:cNvPr>
            <p:cNvSpPr/>
            <p:nvPr/>
          </p:nvSpPr>
          <p:spPr>
            <a:xfrm>
              <a:off x="1016421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驱动机构故障注入及加速寿命试验方案研究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8BB3C7-FC52-4064-A911-389A1D0FCA2A}"/>
                </a:ext>
              </a:extLst>
            </p:cNvPr>
            <p:cNvSpPr/>
            <p:nvPr/>
          </p:nvSpPr>
          <p:spPr>
            <a:xfrm>
              <a:off x="1148699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全寿命周期数据实时收集与可视化模块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F3AC9DB-407B-4BDF-A537-7BAE7BA6F400}"/>
                </a:ext>
              </a:extLst>
            </p:cNvPr>
            <p:cNvSpPr/>
            <p:nvPr/>
          </p:nvSpPr>
          <p:spPr>
            <a:xfrm>
              <a:off x="1280977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驱动机构特征量自动提取模块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7147BD-1C61-4F51-85CE-82F7F1A37EF8}"/>
                </a:ext>
              </a:extLst>
            </p:cNvPr>
            <p:cNvSpPr/>
            <p:nvPr/>
          </p:nvSpPr>
          <p:spPr>
            <a:xfrm>
              <a:off x="1413255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驱动机构退化状态表征分析模块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76BC7DA-A226-4679-8362-A1982F2578E8}"/>
                </a:ext>
              </a:extLst>
            </p:cNvPr>
            <p:cNvSpPr/>
            <p:nvPr/>
          </p:nvSpPr>
          <p:spPr>
            <a:xfrm>
              <a:off x="15455328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故障辨识与健康状态评估模块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2AB346DA-EC34-43CF-A535-26D1ACC82990}"/>
                </a:ext>
              </a:extLst>
            </p:cNvPr>
            <p:cNvCxnSpPr>
              <a:stCxn id="5" idx="2"/>
              <a:endCxn id="24" idx="0"/>
            </p:cNvCxnSpPr>
            <p:nvPr/>
          </p:nvCxnSpPr>
          <p:spPr>
            <a:xfrm rot="5400000">
              <a:off x="-3215318" y="1432118"/>
              <a:ext cx="550884" cy="216427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9CC72EEA-DB98-4068-9ADA-0E7B4708A689}"/>
                </a:ext>
              </a:extLst>
            </p:cNvPr>
            <p:cNvCxnSpPr>
              <a:stCxn id="5" idx="2"/>
              <a:endCxn id="25" idx="0"/>
            </p:cNvCxnSpPr>
            <p:nvPr/>
          </p:nvCxnSpPr>
          <p:spPr>
            <a:xfrm rot="5400000">
              <a:off x="-2553929" y="2093507"/>
              <a:ext cx="550884" cy="84149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77CC762F-17BC-46A7-9EC7-FAD83DF39454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 rot="5400000">
              <a:off x="-367753" y="1230108"/>
              <a:ext cx="550884" cy="256829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A136A5B8-7072-4C1A-B08A-54A8DA805DA0}"/>
                </a:ext>
              </a:extLst>
            </p:cNvPr>
            <p:cNvCxnSpPr>
              <a:stCxn id="6" idx="2"/>
              <a:endCxn id="29" idx="0"/>
            </p:cNvCxnSpPr>
            <p:nvPr/>
          </p:nvCxnSpPr>
          <p:spPr>
            <a:xfrm rot="5400000">
              <a:off x="293636" y="1891497"/>
              <a:ext cx="550884" cy="124551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D4F18CAE-F6EC-4694-9C12-D6ADFE7E8F4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5400000">
              <a:off x="5033250" y="1215657"/>
              <a:ext cx="550884" cy="77542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DEA84A7-00A8-48E2-ABB0-AC719D9C8933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3480987" y="1349703"/>
              <a:ext cx="550884" cy="232910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BA44BD77-A7B2-46E4-879B-14C41C072AC4}"/>
                </a:ext>
              </a:extLst>
            </p:cNvPr>
            <p:cNvCxnSpPr>
              <a:stCxn id="7" idx="2"/>
              <a:endCxn id="30" idx="0"/>
            </p:cNvCxnSpPr>
            <p:nvPr/>
          </p:nvCxnSpPr>
          <p:spPr>
            <a:xfrm rot="5400000">
              <a:off x="2819598" y="688314"/>
              <a:ext cx="550884" cy="3651879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37EE5A75-1BC9-4893-A508-5482BDF3270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rot="5400000">
              <a:off x="4142376" y="2011092"/>
              <a:ext cx="550884" cy="100632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DCE2961D-28D6-4013-878E-8AD5F723C476}"/>
                </a:ext>
              </a:extLst>
            </p:cNvPr>
            <p:cNvCxnSpPr>
              <a:stCxn id="8" idx="2"/>
              <a:endCxn id="36" idx="0"/>
            </p:cNvCxnSpPr>
            <p:nvPr/>
          </p:nvCxnSpPr>
          <p:spPr>
            <a:xfrm rot="5400000">
              <a:off x="7149111" y="327134"/>
              <a:ext cx="550884" cy="437423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3CBB87DC-45CF-442D-85CD-899AA6695CB5}"/>
                </a:ext>
              </a:extLst>
            </p:cNvPr>
            <p:cNvCxnSpPr>
              <a:stCxn id="8" idx="2"/>
              <a:endCxn id="37" idx="0"/>
            </p:cNvCxnSpPr>
            <p:nvPr/>
          </p:nvCxnSpPr>
          <p:spPr>
            <a:xfrm rot="5400000">
              <a:off x="7810500" y="988523"/>
              <a:ext cx="550884" cy="305146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22EF2480-FDC8-4577-985A-2629033D4358}"/>
                </a:ext>
              </a:extLst>
            </p:cNvPr>
            <p:cNvCxnSpPr>
              <a:stCxn id="8" idx="2"/>
              <a:endCxn id="38" idx="0"/>
            </p:cNvCxnSpPr>
            <p:nvPr/>
          </p:nvCxnSpPr>
          <p:spPr>
            <a:xfrm rot="5400000">
              <a:off x="8471889" y="1649912"/>
              <a:ext cx="550884" cy="172868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F5267EF8-7C35-45BD-8A61-F1DAD909F8A0}"/>
                </a:ext>
              </a:extLst>
            </p:cNvPr>
            <p:cNvCxnSpPr>
              <a:stCxn id="8" idx="2"/>
              <a:endCxn id="40" idx="0"/>
            </p:cNvCxnSpPr>
            <p:nvPr/>
          </p:nvCxnSpPr>
          <p:spPr>
            <a:xfrm rot="5400000">
              <a:off x="9133278" y="2311301"/>
              <a:ext cx="550884" cy="40590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0FA90A22-A574-4182-A8D2-DEECBF3E1193}"/>
                </a:ext>
              </a:extLst>
            </p:cNvPr>
            <p:cNvCxnSpPr>
              <a:stCxn id="8" idx="2"/>
              <a:endCxn id="43" idx="0"/>
            </p:cNvCxnSpPr>
            <p:nvPr/>
          </p:nvCxnSpPr>
          <p:spPr>
            <a:xfrm rot="16200000" flipH="1">
              <a:off x="9794667" y="2055816"/>
              <a:ext cx="550884" cy="91687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5B09600E-DF1C-4DF0-8B0A-C9A4C871E6EC}"/>
                </a:ext>
              </a:extLst>
            </p:cNvPr>
            <p:cNvCxnSpPr>
              <a:stCxn id="9" idx="2"/>
              <a:endCxn id="52" idx="0"/>
            </p:cNvCxnSpPr>
            <p:nvPr/>
          </p:nvCxnSpPr>
          <p:spPr>
            <a:xfrm rot="5400000">
              <a:off x="12478152" y="1611983"/>
              <a:ext cx="550884" cy="180454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45B9212A-44D1-4541-B17E-38D47087A2ED}"/>
                </a:ext>
              </a:extLst>
            </p:cNvPr>
            <p:cNvCxnSpPr>
              <a:stCxn id="9" idx="2"/>
              <a:endCxn id="53" idx="0"/>
            </p:cNvCxnSpPr>
            <p:nvPr/>
          </p:nvCxnSpPr>
          <p:spPr>
            <a:xfrm rot="5400000">
              <a:off x="13139541" y="2273372"/>
              <a:ext cx="550884" cy="48176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362BF180-6D62-4356-A814-D532A2B8947D}"/>
                </a:ext>
              </a:extLst>
            </p:cNvPr>
            <p:cNvCxnSpPr>
              <a:stCxn id="9" idx="2"/>
              <a:endCxn id="54" idx="0"/>
            </p:cNvCxnSpPr>
            <p:nvPr/>
          </p:nvCxnSpPr>
          <p:spPr>
            <a:xfrm rot="16200000" flipH="1">
              <a:off x="13800930" y="2093745"/>
              <a:ext cx="550884" cy="841016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9E603DF0-8383-40F6-A505-89B7293D744B}"/>
                </a:ext>
              </a:extLst>
            </p:cNvPr>
            <p:cNvCxnSpPr>
              <a:stCxn id="9" idx="2"/>
              <a:endCxn id="55" idx="0"/>
            </p:cNvCxnSpPr>
            <p:nvPr/>
          </p:nvCxnSpPr>
          <p:spPr>
            <a:xfrm rot="16200000" flipH="1">
              <a:off x="14462318" y="1432356"/>
              <a:ext cx="550884" cy="216379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5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AA57BD-6D38-4744-BC59-0914C3C70024}"/>
              </a:ext>
            </a:extLst>
          </p:cNvPr>
          <p:cNvSpPr/>
          <p:nvPr/>
        </p:nvSpPr>
        <p:spPr>
          <a:xfrm>
            <a:off x="4503004" y="1289645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退化状态表征分析研究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120E3C-643E-42BA-94E9-22A5A3AC3AD8}"/>
              </a:ext>
            </a:extLst>
          </p:cNvPr>
          <p:cNvSpPr/>
          <p:nvPr/>
        </p:nvSpPr>
        <p:spPr>
          <a:xfrm>
            <a:off x="4056343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驱动机构运行机理与典型失效模式研究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4D6C59-D140-4008-89CE-1009195656FE}"/>
              </a:ext>
            </a:extLst>
          </p:cNvPr>
          <p:cNvSpPr/>
          <p:nvPr/>
        </p:nvSpPr>
        <p:spPr>
          <a:xfrm>
            <a:off x="5379121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驱动机构退化状态特征提取研究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D7165B-DBFC-4F2A-B9EC-3B67CCB6F489}"/>
              </a:ext>
            </a:extLst>
          </p:cNvPr>
          <p:cNvSpPr/>
          <p:nvPr/>
        </p:nvSpPr>
        <p:spPr>
          <a:xfrm>
            <a:off x="6701899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基于半监督学习的多状态退化模型构建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EA84A7-00A8-48E2-ABB0-AC719D9C893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5400000">
            <a:off x="5430879" y="1962217"/>
            <a:ext cx="625145" cy="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A44BD77-A7B2-46E4-879B-14C41C072AC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4769490" y="1300828"/>
            <a:ext cx="625145" cy="132277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7EE5A75-1BC9-4893-A508-5482BDF3270E}"/>
              </a:ext>
            </a:extLst>
          </p:cNvPr>
          <p:cNvCxnSpPr>
            <a:stCxn id="7" idx="2"/>
            <a:endCxn id="35" idx="0"/>
          </p:cNvCxnSpPr>
          <p:nvPr/>
        </p:nvCxnSpPr>
        <p:spPr>
          <a:xfrm rot="16200000" flipH="1">
            <a:off x="6092267" y="1300828"/>
            <a:ext cx="625145" cy="132277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DC94D5-B81A-4689-AD89-E190F7C39729}"/>
              </a:ext>
            </a:extLst>
          </p:cNvPr>
          <p:cNvSpPr txBox="1"/>
          <p:nvPr/>
        </p:nvSpPr>
        <p:spPr>
          <a:xfrm>
            <a:off x="5674906" y="1626304"/>
            <a:ext cx="271712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读取数据库数据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476489-616D-441A-9F10-6F7F83C51423}"/>
              </a:ext>
            </a:extLst>
          </p:cNvPr>
          <p:cNvSpPr txBox="1"/>
          <p:nvPr/>
        </p:nvSpPr>
        <p:spPr>
          <a:xfrm>
            <a:off x="5674906" y="4681556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粒子滤波器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7CB4D-64F5-4D25-9A1A-94F4BACB4FEF}"/>
              </a:ext>
            </a:extLst>
          </p:cNvPr>
          <p:cNvSpPr txBox="1"/>
          <p:nvPr/>
        </p:nvSpPr>
        <p:spPr>
          <a:xfrm>
            <a:off x="7241368" y="3153929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驱动机构机理仿真模型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2295D6-1D40-425D-A952-C10AED475470}"/>
              </a:ext>
            </a:extLst>
          </p:cNvPr>
          <p:cNvGrpSpPr/>
          <p:nvPr/>
        </p:nvGrpSpPr>
        <p:grpSpPr>
          <a:xfrm>
            <a:off x="992326" y="4363047"/>
            <a:ext cx="1908699" cy="585926"/>
            <a:chOff x="4456589" y="5121272"/>
            <a:chExt cx="1908699" cy="585926"/>
          </a:xfrm>
        </p:grpSpPr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4A2148D7-AB78-492C-AD6E-FE6AFF878DDA}"/>
                </a:ext>
              </a:extLst>
            </p:cNvPr>
            <p:cNvSpPr/>
            <p:nvPr/>
          </p:nvSpPr>
          <p:spPr>
            <a:xfrm>
              <a:off x="4456589" y="5121272"/>
              <a:ext cx="1908699" cy="58592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080462E-9896-4C42-8333-53A89D18DCF4}"/>
                </a:ext>
              </a:extLst>
            </p:cNvPr>
            <p:cNvSpPr txBox="1"/>
            <p:nvPr/>
          </p:nvSpPr>
          <p:spPr>
            <a:xfrm>
              <a:off x="4870881" y="5229569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满足需求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8D58C6-17A5-471A-8A6C-012CE778BE79}"/>
              </a:ext>
            </a:extLst>
          </p:cNvPr>
          <p:cNvGrpSpPr/>
          <p:nvPr/>
        </p:nvGrpSpPr>
        <p:grpSpPr>
          <a:xfrm>
            <a:off x="6618178" y="6126436"/>
            <a:ext cx="830580" cy="369332"/>
            <a:chOff x="4346622" y="6858000"/>
            <a:chExt cx="830580" cy="36933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67EC5DA-E636-437D-B9BF-798AAB7ED5A3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E618EC8-4A63-4476-A462-96198B670D73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结束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B9F10D-E7D3-40D7-B328-F38B578A183C}"/>
              </a:ext>
            </a:extLst>
          </p:cNvPr>
          <p:cNvGrpSpPr/>
          <p:nvPr/>
        </p:nvGrpSpPr>
        <p:grpSpPr>
          <a:xfrm>
            <a:off x="6618178" y="862491"/>
            <a:ext cx="830580" cy="369332"/>
            <a:chOff x="4346622" y="6858000"/>
            <a:chExt cx="830580" cy="369332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F4BDC9E-2782-4BEE-A3CA-9D0711D4DDEC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C8C0CD7-E962-4E3B-8271-991CBDCC0180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开始</a:t>
              </a: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44C954-8368-4E23-A092-47ACCA6ED246}"/>
              </a:ext>
            </a:extLst>
          </p:cNvPr>
          <p:cNvCxnSpPr>
            <a:cxnSpLocks/>
            <a:stCxn id="10" idx="2"/>
            <a:endCxn id="86" idx="0"/>
          </p:cNvCxnSpPr>
          <p:nvPr/>
        </p:nvCxnSpPr>
        <p:spPr>
          <a:xfrm>
            <a:off x="7033469" y="5050888"/>
            <a:ext cx="0" cy="394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9AF3188-E5B0-421B-BCBC-08F0B7D4A36E}"/>
              </a:ext>
            </a:extLst>
          </p:cNvPr>
          <p:cNvSpPr txBox="1"/>
          <p:nvPr/>
        </p:nvSpPr>
        <p:spPr>
          <a:xfrm>
            <a:off x="4108699" y="3153930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监测参数大数据挖掘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70CEE86-5200-4339-9A95-B21927D03184}"/>
              </a:ext>
            </a:extLst>
          </p:cNvPr>
          <p:cNvCxnSpPr>
            <a:cxnSpLocks/>
            <a:stCxn id="63" idx="2"/>
            <a:endCxn id="11" idx="0"/>
          </p:cNvCxnSpPr>
          <p:nvPr/>
        </p:nvCxnSpPr>
        <p:spPr>
          <a:xfrm rot="16200000" flipH="1">
            <a:off x="7619459" y="2173458"/>
            <a:ext cx="394480" cy="15664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AE187D6-93F6-409F-B7E8-7207E8354720}"/>
              </a:ext>
            </a:extLst>
          </p:cNvPr>
          <p:cNvCxnSpPr>
            <a:cxnSpLocks/>
            <a:stCxn id="63" idx="2"/>
            <a:endCxn id="45" idx="0"/>
          </p:cNvCxnSpPr>
          <p:nvPr/>
        </p:nvCxnSpPr>
        <p:spPr>
          <a:xfrm rot="5400000">
            <a:off x="6053125" y="2173586"/>
            <a:ext cx="394481" cy="15662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5AA3AED-76DD-4270-B6B6-6CB41D7305A4}"/>
              </a:ext>
            </a:extLst>
          </p:cNvPr>
          <p:cNvSpPr txBox="1"/>
          <p:nvPr/>
        </p:nvSpPr>
        <p:spPr>
          <a:xfrm>
            <a:off x="5674906" y="2390117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参数处理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AFD0A6-0FC3-41C2-A64C-C03E894DAA5B}"/>
              </a:ext>
            </a:extLst>
          </p:cNvPr>
          <p:cNvSpPr txBox="1"/>
          <p:nvPr/>
        </p:nvSpPr>
        <p:spPr>
          <a:xfrm>
            <a:off x="5674906" y="5445371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多状态退化模型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A01608-58B6-4FE4-9F8B-72C548DCEDA7}"/>
              </a:ext>
            </a:extLst>
          </p:cNvPr>
          <p:cNvCxnSpPr>
            <a:cxnSpLocks/>
            <a:stCxn id="86" idx="2"/>
            <a:endCxn id="30" idx="0"/>
          </p:cNvCxnSpPr>
          <p:nvPr/>
        </p:nvCxnSpPr>
        <p:spPr>
          <a:xfrm>
            <a:off x="7033469" y="5814703"/>
            <a:ext cx="0" cy="31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7609F20-A042-4A08-A4D7-839F778CACD5}"/>
              </a:ext>
            </a:extLst>
          </p:cNvPr>
          <p:cNvCxnSpPr>
            <a:cxnSpLocks/>
            <a:stCxn id="34" idx="2"/>
            <a:endCxn id="10" idx="0"/>
          </p:cNvCxnSpPr>
          <p:nvPr/>
        </p:nvCxnSpPr>
        <p:spPr>
          <a:xfrm rot="5400000">
            <a:off x="7619460" y="3701084"/>
            <a:ext cx="394481" cy="15664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75F545C0-1003-4DF3-BB34-6D1FFE51774D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rot="16200000" flipH="1">
            <a:off x="6053125" y="3701211"/>
            <a:ext cx="394481" cy="15662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33D5654-3D50-42D7-9F0B-FF0C0024A15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033468" y="1951615"/>
            <a:ext cx="0" cy="438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ED21D8-5F43-477F-8E4D-8B98B57C310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033468" y="1231823"/>
            <a:ext cx="0" cy="350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19D0577-37B1-4A2C-A45F-EE8B079E2C4C}"/>
              </a:ext>
            </a:extLst>
          </p:cNvPr>
          <p:cNvSpPr txBox="1"/>
          <p:nvPr/>
        </p:nvSpPr>
        <p:spPr>
          <a:xfrm>
            <a:off x="4108698" y="3917743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观测方程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BC0750-1886-4092-B6CC-BD6C2FC3E755}"/>
              </a:ext>
            </a:extLst>
          </p:cNvPr>
          <p:cNvSpPr txBox="1"/>
          <p:nvPr/>
        </p:nvSpPr>
        <p:spPr>
          <a:xfrm>
            <a:off x="7241368" y="3917743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状态方程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642CC7-A677-42D9-97C3-BE764D9BD5D1}"/>
              </a:ext>
            </a:extLst>
          </p:cNvPr>
          <p:cNvCxnSpPr>
            <a:cxnSpLocks/>
            <a:stCxn id="45" idx="2"/>
            <a:endCxn id="33" idx="0"/>
          </p:cNvCxnSpPr>
          <p:nvPr/>
        </p:nvCxnSpPr>
        <p:spPr>
          <a:xfrm>
            <a:off x="5467261" y="3523262"/>
            <a:ext cx="0" cy="39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6F31ED-41D2-43F1-8750-E6366ED837D4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8599930" y="3523261"/>
            <a:ext cx="1" cy="394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1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DC94D5-B81A-4689-AD89-E190F7C39729}"/>
              </a:ext>
            </a:extLst>
          </p:cNvPr>
          <p:cNvSpPr txBox="1"/>
          <p:nvPr/>
        </p:nvSpPr>
        <p:spPr>
          <a:xfrm>
            <a:off x="4206359" y="1024116"/>
            <a:ext cx="271712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锁定数据表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9F8922-A81A-43F9-BD0B-F73B3C38C85B}"/>
              </a:ext>
            </a:extLst>
          </p:cNvPr>
          <p:cNvSpPr txBox="1"/>
          <p:nvPr/>
        </p:nvSpPr>
        <p:spPr>
          <a:xfrm>
            <a:off x="4206360" y="1762780"/>
            <a:ext cx="27171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导出数据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B34824-6FFF-4F97-AA85-8F715DE0E33A}"/>
              </a:ext>
            </a:extLst>
          </p:cNvPr>
          <p:cNvSpPr txBox="1"/>
          <p:nvPr/>
        </p:nvSpPr>
        <p:spPr>
          <a:xfrm>
            <a:off x="4206355" y="2507672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解锁数据表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476489-616D-441A-9F10-6F7F83C51423}"/>
              </a:ext>
            </a:extLst>
          </p:cNvPr>
          <p:cNvSpPr txBox="1"/>
          <p:nvPr/>
        </p:nvSpPr>
        <p:spPr>
          <a:xfrm>
            <a:off x="4206357" y="3806562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使用备份恢复数据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7CB4D-64F5-4D25-9A1A-94F4BACB4FEF}"/>
              </a:ext>
            </a:extLst>
          </p:cNvPr>
          <p:cNvSpPr txBox="1"/>
          <p:nvPr/>
        </p:nvSpPr>
        <p:spPr>
          <a:xfrm>
            <a:off x="4206355" y="3252564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为数据表添加写锁定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2295D6-1D40-425D-A952-C10AED475470}"/>
              </a:ext>
            </a:extLst>
          </p:cNvPr>
          <p:cNvGrpSpPr/>
          <p:nvPr/>
        </p:nvGrpSpPr>
        <p:grpSpPr>
          <a:xfrm>
            <a:off x="9852240" y="842695"/>
            <a:ext cx="1908699" cy="585926"/>
            <a:chOff x="4456589" y="5121272"/>
            <a:chExt cx="1908699" cy="585926"/>
          </a:xfrm>
        </p:grpSpPr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4A2148D7-AB78-492C-AD6E-FE6AFF878DDA}"/>
                </a:ext>
              </a:extLst>
            </p:cNvPr>
            <p:cNvSpPr/>
            <p:nvPr/>
          </p:nvSpPr>
          <p:spPr>
            <a:xfrm>
              <a:off x="4456589" y="5121272"/>
              <a:ext cx="1908699" cy="58592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080462E-9896-4C42-8333-53A89D18DCF4}"/>
                </a:ext>
              </a:extLst>
            </p:cNvPr>
            <p:cNvSpPr txBox="1"/>
            <p:nvPr/>
          </p:nvSpPr>
          <p:spPr>
            <a:xfrm>
              <a:off x="4870881" y="5229569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满足需求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8D58C6-17A5-471A-8A6C-012CE778BE79}"/>
              </a:ext>
            </a:extLst>
          </p:cNvPr>
          <p:cNvGrpSpPr/>
          <p:nvPr/>
        </p:nvGrpSpPr>
        <p:grpSpPr>
          <a:xfrm>
            <a:off x="5149629" y="5290118"/>
            <a:ext cx="830580" cy="369332"/>
            <a:chOff x="4346622" y="6858000"/>
            <a:chExt cx="830580" cy="36933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67EC5DA-E636-437D-B9BF-798AAB7ED5A3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E618EC8-4A63-4476-A462-96198B670D73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结束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B9F10D-E7D3-40D7-B328-F38B578A183C}"/>
              </a:ext>
            </a:extLst>
          </p:cNvPr>
          <p:cNvGrpSpPr/>
          <p:nvPr/>
        </p:nvGrpSpPr>
        <p:grpSpPr>
          <a:xfrm>
            <a:off x="5149629" y="291943"/>
            <a:ext cx="830580" cy="369332"/>
            <a:chOff x="4346622" y="6858000"/>
            <a:chExt cx="830580" cy="369332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F4BDC9E-2782-4BEE-A3CA-9D0711D4DDEC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C8C0CD7-E962-4E3B-8271-991CBDCC0180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开始</a:t>
              </a: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2ED4539-E38E-4CF2-AD04-A36CD0DED5A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5564920" y="661275"/>
            <a:ext cx="0" cy="36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A922B1-B06A-473E-AE8E-366BC625D78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564917" y="2132112"/>
            <a:ext cx="3" cy="375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506B5FE-51C6-4592-9203-0992577E7BB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564917" y="2877004"/>
            <a:ext cx="0" cy="375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048788F-2E91-40F2-BC7B-A5CFB7456402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564917" y="3621896"/>
            <a:ext cx="3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44C954-8368-4E23-A092-47ACCA6ED246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5564918" y="4175894"/>
            <a:ext cx="2" cy="365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2E68E33-13E0-4ED8-B516-AEEC4AC213F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564920" y="1393448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7DA0D4B3-62B0-4A96-90CB-EEA880A967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816457" y="-118874"/>
            <a:ext cx="4742815" cy="309499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D1344C2-06ED-4D03-9228-26E2A0AE56DC}"/>
              </a:ext>
            </a:extLst>
          </p:cNvPr>
          <p:cNvSpPr txBox="1"/>
          <p:nvPr/>
        </p:nvSpPr>
        <p:spPr>
          <a:xfrm>
            <a:off x="4206355" y="4541223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解锁数据表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B061771-2C59-451F-BC15-249691C2FD1C}"/>
              </a:ext>
            </a:extLst>
          </p:cNvPr>
          <p:cNvCxnSpPr>
            <a:cxnSpLocks/>
          </p:cNvCxnSpPr>
          <p:nvPr/>
        </p:nvCxnSpPr>
        <p:spPr>
          <a:xfrm flipH="1">
            <a:off x="5564917" y="4906552"/>
            <a:ext cx="2" cy="365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0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3E5AB15-C904-4FDD-8924-A99E143C97AF}"/>
              </a:ext>
            </a:extLst>
          </p:cNvPr>
          <p:cNvGrpSpPr/>
          <p:nvPr/>
        </p:nvGrpSpPr>
        <p:grpSpPr>
          <a:xfrm>
            <a:off x="-396579" y="2354290"/>
            <a:ext cx="12134083" cy="1554196"/>
            <a:chOff x="-396579" y="2354290"/>
            <a:chExt cx="12134083" cy="155419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A7135DF-1385-4B90-9315-637E76295A63}"/>
                </a:ext>
              </a:extLst>
            </p:cNvPr>
            <p:cNvGrpSpPr/>
            <p:nvPr/>
          </p:nvGrpSpPr>
          <p:grpSpPr>
            <a:xfrm>
              <a:off x="751491" y="2354291"/>
              <a:ext cx="4229100" cy="1554195"/>
              <a:chOff x="2400301" y="2208179"/>
              <a:chExt cx="4229100" cy="1554195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C4D0F68-EF45-47DB-9622-3418F3169CE4}"/>
                  </a:ext>
                </a:extLst>
              </p:cNvPr>
              <p:cNvSpPr/>
              <p:nvPr/>
            </p:nvSpPr>
            <p:spPr>
              <a:xfrm>
                <a:off x="2400301" y="2208179"/>
                <a:ext cx="4229100" cy="155419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0476489-616D-441A-9F10-6F7F83C51423}"/>
                  </a:ext>
                </a:extLst>
              </p:cNvPr>
              <p:cNvSpPr txBox="1"/>
              <p:nvPr/>
            </p:nvSpPr>
            <p:spPr>
              <a:xfrm>
                <a:off x="2618352" y="3244334"/>
                <a:ext cx="159853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归一化处理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42E7D95-C8EA-4928-81AB-3F6970CB36E2}"/>
                  </a:ext>
                </a:extLst>
              </p:cNvPr>
              <p:cNvSpPr txBox="1"/>
              <p:nvPr/>
            </p:nvSpPr>
            <p:spPr>
              <a:xfrm>
                <a:off x="4828893" y="2633588"/>
                <a:ext cx="1598540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标定样本标签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9D3C84E-C9A6-472C-8343-C69AC8FE8706}"/>
                  </a:ext>
                </a:extLst>
              </p:cNvPr>
              <p:cNvSpPr txBox="1"/>
              <p:nvPr/>
            </p:nvSpPr>
            <p:spPr>
              <a:xfrm>
                <a:off x="2618352" y="2646415"/>
                <a:ext cx="159853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数据降噪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F9DA64C-8657-49C7-9EB8-347DA691F462}"/>
                  </a:ext>
                </a:extLst>
              </p:cNvPr>
              <p:cNvSpPr txBox="1"/>
              <p:nvPr/>
            </p:nvSpPr>
            <p:spPr>
              <a:xfrm>
                <a:off x="4828895" y="3243663"/>
                <a:ext cx="159853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数据集划分</a:t>
                </a:r>
              </a:p>
            </p:txBody>
          </p:sp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B0FE2259-B47C-4EFC-98EE-653AFDFCBE79}"/>
                  </a:ext>
                </a:extLst>
              </p:cNvPr>
              <p:cNvCxnSpPr/>
              <p:nvPr/>
            </p:nvCxnSpPr>
            <p:spPr>
              <a:xfrm>
                <a:off x="4276422" y="3129703"/>
                <a:ext cx="4971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2A2E6C0-782F-424E-BD5A-3386E7DE2FF7}"/>
                  </a:ext>
                </a:extLst>
              </p:cNvPr>
              <p:cNvSpPr txBox="1"/>
              <p:nvPr/>
            </p:nvSpPr>
            <p:spPr>
              <a:xfrm>
                <a:off x="3824758" y="2208179"/>
                <a:ext cx="1400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数据预处理</a:t>
                </a:r>
              </a:p>
            </p:txBody>
          </p:sp>
        </p:grp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9950F57-C7A3-45D4-9E70-DA0802A2C12C}"/>
                </a:ext>
              </a:extLst>
            </p:cNvPr>
            <p:cNvSpPr/>
            <p:nvPr/>
          </p:nvSpPr>
          <p:spPr>
            <a:xfrm>
              <a:off x="-396579" y="3033059"/>
              <a:ext cx="781050" cy="4835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D0B8C2D-69B1-482B-BD79-E518E133E7ED}"/>
                </a:ext>
              </a:extLst>
            </p:cNvPr>
            <p:cNvCxnSpPr/>
            <p:nvPr/>
          </p:nvCxnSpPr>
          <p:spPr>
            <a:xfrm>
              <a:off x="408098" y="3274843"/>
              <a:ext cx="497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93759EB-3C68-4E65-8E99-7B2E2174D099}"/>
                </a:ext>
              </a:extLst>
            </p:cNvPr>
            <p:cNvGrpSpPr/>
            <p:nvPr/>
          </p:nvGrpSpPr>
          <p:grpSpPr>
            <a:xfrm>
              <a:off x="5099541" y="2354291"/>
              <a:ext cx="3324499" cy="1554195"/>
              <a:chOff x="2400301" y="2208179"/>
              <a:chExt cx="1992917" cy="155419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EFAAED94-AA50-40D5-A13B-52B07D58DDD4}"/>
                  </a:ext>
                </a:extLst>
              </p:cNvPr>
              <p:cNvSpPr/>
              <p:nvPr/>
            </p:nvSpPr>
            <p:spPr>
              <a:xfrm>
                <a:off x="2400301" y="2208179"/>
                <a:ext cx="1992917" cy="155419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767673F-239C-4DAB-9E42-2344CA282C65}"/>
                  </a:ext>
                </a:extLst>
              </p:cNvPr>
              <p:cNvSpPr txBox="1"/>
              <p:nvPr/>
            </p:nvSpPr>
            <p:spPr>
              <a:xfrm>
                <a:off x="2618352" y="3244334"/>
                <a:ext cx="1598539" cy="36933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多数投票原则</a:t>
                </a: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F46E789-4336-4A6A-BAC0-C455BFEEDBDC}"/>
                  </a:ext>
                </a:extLst>
              </p:cNvPr>
              <p:cNvSpPr txBox="1"/>
              <p:nvPr/>
            </p:nvSpPr>
            <p:spPr>
              <a:xfrm>
                <a:off x="2618352" y="2646415"/>
                <a:ext cx="1598539" cy="36933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距离量度方法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586A5E-7F59-41FA-A205-B88BC7363544}"/>
                  </a:ext>
                </a:extLst>
              </p:cNvPr>
              <p:cNvSpPr txBox="1"/>
              <p:nvPr/>
            </p:nvSpPr>
            <p:spPr>
              <a:xfrm>
                <a:off x="2844227" y="2242631"/>
                <a:ext cx="109440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模型构建与训练</a:t>
                </a:r>
              </a:p>
            </p:txBody>
          </p: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4FF16CA-9765-4663-96D7-843147C36017}"/>
                </a:ext>
              </a:extLst>
            </p:cNvPr>
            <p:cNvCxnSpPr/>
            <p:nvPr/>
          </p:nvCxnSpPr>
          <p:spPr>
            <a:xfrm>
              <a:off x="4844093" y="3274843"/>
              <a:ext cx="497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874110D-1BEC-4832-A923-7404E3E89126}"/>
                </a:ext>
              </a:extLst>
            </p:cNvPr>
            <p:cNvGrpSpPr/>
            <p:nvPr/>
          </p:nvGrpSpPr>
          <p:grpSpPr>
            <a:xfrm>
              <a:off x="8536078" y="2354290"/>
              <a:ext cx="1992917" cy="1554195"/>
              <a:chOff x="2400301" y="2208179"/>
              <a:chExt cx="1992917" cy="15541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6109F9DE-8458-4D2E-B365-DC270E1ADB8C}"/>
                  </a:ext>
                </a:extLst>
              </p:cNvPr>
              <p:cNvSpPr/>
              <p:nvPr/>
            </p:nvSpPr>
            <p:spPr>
              <a:xfrm>
                <a:off x="2400301" y="2208179"/>
                <a:ext cx="1992917" cy="155419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78DC7E7-505F-476F-B601-B0EB010675CB}"/>
                  </a:ext>
                </a:extLst>
              </p:cNvPr>
              <p:cNvSpPr txBox="1"/>
              <p:nvPr/>
            </p:nvSpPr>
            <p:spPr>
              <a:xfrm>
                <a:off x="2648876" y="2886949"/>
                <a:ext cx="1598539" cy="36933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测试样本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9D85469-BFA3-4F78-ACED-C6E67B5C1A48}"/>
                  </a:ext>
                </a:extLst>
              </p:cNvPr>
              <p:cNvSpPr txBox="1"/>
              <p:nvPr/>
            </p:nvSpPr>
            <p:spPr>
              <a:xfrm>
                <a:off x="2838739" y="2251046"/>
                <a:ext cx="112063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故障识别</a:t>
                </a:r>
              </a:p>
            </p:txBody>
          </p:sp>
        </p:grp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89FD347E-FD84-4A49-A74B-681A60B0B13F}"/>
                </a:ext>
              </a:extLst>
            </p:cNvPr>
            <p:cNvSpPr/>
            <p:nvPr/>
          </p:nvSpPr>
          <p:spPr>
            <a:xfrm>
              <a:off x="10956454" y="3033059"/>
              <a:ext cx="781050" cy="4835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4314BE7-C794-4C11-8614-76B84BD642BD}"/>
                </a:ext>
              </a:extLst>
            </p:cNvPr>
            <p:cNvCxnSpPr/>
            <p:nvPr/>
          </p:nvCxnSpPr>
          <p:spPr>
            <a:xfrm>
              <a:off x="8245723" y="3273086"/>
              <a:ext cx="497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BF196D90-94B4-478C-9298-4C9D94758C1D}"/>
                </a:ext>
              </a:extLst>
            </p:cNvPr>
            <p:cNvCxnSpPr/>
            <p:nvPr/>
          </p:nvCxnSpPr>
          <p:spPr>
            <a:xfrm>
              <a:off x="10437204" y="3271330"/>
              <a:ext cx="497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67A0311-4451-4DF6-B0B7-196668269230}"/>
                </a:ext>
              </a:extLst>
            </p:cNvPr>
            <p:cNvCxnSpPr>
              <a:stCxn id="56" idx="0"/>
              <a:endCxn id="60" idx="2"/>
            </p:cNvCxnSpPr>
            <p:nvPr/>
          </p:nvCxnSpPr>
          <p:spPr>
            <a:xfrm flipV="1">
              <a:off x="6796591" y="3161859"/>
              <a:ext cx="0" cy="2285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00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A6B9B217-3A9F-4273-8F2E-16E0BDE01D87}"/>
              </a:ext>
            </a:extLst>
          </p:cNvPr>
          <p:cNvSpPr txBox="1"/>
          <p:nvPr/>
        </p:nvSpPr>
        <p:spPr>
          <a:xfrm>
            <a:off x="1367909" y="138291"/>
            <a:ext cx="366129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标书中正文采用“正文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”样式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5649C3-9B8A-45A9-8E7E-0D8308A2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2" y="1228898"/>
            <a:ext cx="10914286" cy="13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D5D31C-95CE-4F9E-B6A6-BB47D37F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220" y="530166"/>
            <a:ext cx="723810" cy="67619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E64E28B-4D9D-45F4-876A-99C493D64F15}"/>
              </a:ext>
            </a:extLst>
          </p:cNvPr>
          <p:cNvSpPr txBox="1"/>
          <p:nvPr/>
        </p:nvSpPr>
        <p:spPr>
          <a:xfrm>
            <a:off x="1367908" y="2795766"/>
            <a:ext cx="475666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标书中中文</a:t>
            </a:r>
            <a:r>
              <a:rPr lang="zh-CN" altLang="en-US"/>
              <a:t>括号（</a:t>
            </a:r>
            <a:r>
              <a:rPr lang="en-US" altLang="zh-CN" dirty="0"/>
              <a:t>1</a:t>
            </a:r>
            <a:r>
              <a:rPr lang="zh-CN" altLang="en-US" dirty="0"/>
              <a:t>）采用</a:t>
            </a:r>
            <a:r>
              <a:rPr lang="zh-CN" altLang="en-US"/>
              <a:t>“正文</a:t>
            </a:r>
            <a:r>
              <a:rPr lang="en-US" altLang="zh-CN" dirty="0"/>
              <a:t>3</a:t>
            </a:r>
            <a:r>
              <a:rPr lang="zh-CN" altLang="en-US" dirty="0"/>
              <a:t>”样式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CC1193-B98D-44B4-9B0B-9FD495098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89" y="3757644"/>
            <a:ext cx="3028571" cy="5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2963B2-866C-493E-A993-34E381F2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518" y="3331125"/>
            <a:ext cx="685714" cy="58095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B07B2CE-F6FC-4D6D-BC11-86932E7CAD71}"/>
              </a:ext>
            </a:extLst>
          </p:cNvPr>
          <p:cNvSpPr txBox="1"/>
          <p:nvPr/>
        </p:nvSpPr>
        <p:spPr>
          <a:xfrm>
            <a:off x="1367908" y="4366934"/>
            <a:ext cx="475666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标书中连续文本采用</a:t>
            </a:r>
            <a:r>
              <a:rPr lang="zh-CN" altLang="en-US"/>
              <a:t>“正文</a:t>
            </a:r>
            <a:r>
              <a:rPr lang="en-US" altLang="zh-CN" dirty="0"/>
              <a:t>3</a:t>
            </a:r>
            <a:r>
              <a:rPr lang="zh-CN" altLang="en-US" dirty="0"/>
              <a:t>”样式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23AF2C-BD09-4486-A46D-50B31B270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518" y="4823437"/>
            <a:ext cx="685714" cy="5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CB34FE-8A32-4173-A3A2-892EF2B08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91" y="5194751"/>
            <a:ext cx="8066667" cy="580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8CD629-0B24-46E1-8226-F95443B33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055" y="5728464"/>
            <a:ext cx="1066667" cy="5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ECBCB86-0ED7-4DA5-A9CD-E753A3FEB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005" y="6216444"/>
            <a:ext cx="23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0516F72-4A26-4A37-B877-13DBCCB3B04D}"/>
              </a:ext>
            </a:extLst>
          </p:cNvPr>
          <p:cNvSpPr txBox="1"/>
          <p:nvPr/>
        </p:nvSpPr>
        <p:spPr>
          <a:xfrm>
            <a:off x="853558" y="575984"/>
            <a:ext cx="50328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文中标题最多三级，不得出现大于三级节的标题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3301B2-834E-4D02-A2E1-8E087D38BCD8}"/>
              </a:ext>
            </a:extLst>
          </p:cNvPr>
          <p:cNvSpPr txBox="1"/>
          <p:nvPr/>
        </p:nvSpPr>
        <p:spPr>
          <a:xfrm>
            <a:off x="853558" y="1137959"/>
            <a:ext cx="503289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文中公式一律采用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MathType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书写，格式“公式”，公式前后加一位“制表符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B5F2D-32F1-4B11-AD0B-602317DFE8AC}"/>
              </a:ext>
            </a:extLst>
          </p:cNvPr>
          <p:cNvSpPr txBox="1"/>
          <p:nvPr/>
        </p:nvSpPr>
        <p:spPr>
          <a:xfrm>
            <a:off x="853558" y="4147859"/>
            <a:ext cx="5032892" cy="646331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请各章节负责人在每章开头画一个概略分图，画好后发于王福，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周二（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8.10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截止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346D3-39D8-451C-A40D-253161D3AE43}"/>
              </a:ext>
            </a:extLst>
          </p:cNvPr>
          <p:cNvSpPr txBox="1"/>
          <p:nvPr/>
        </p:nvSpPr>
        <p:spPr>
          <a:xfrm>
            <a:off x="853558" y="5073710"/>
            <a:ext cx="5432942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标书修改版请于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周三（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8.11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）中午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之前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48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资料带 3">
            <a:extLst>
              <a:ext uri="{FF2B5EF4-FFF2-40B4-BE49-F238E27FC236}">
                <a16:creationId xmlns:a16="http://schemas.microsoft.com/office/drawing/2014/main" id="{5E66E197-5C24-4A91-B453-EE3C219EE079}"/>
              </a:ext>
            </a:extLst>
          </p:cNvPr>
          <p:cNvSpPr/>
          <p:nvPr/>
        </p:nvSpPr>
        <p:spPr>
          <a:xfrm>
            <a:off x="3421928" y="538900"/>
            <a:ext cx="1117861" cy="771426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文本文件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C358635-1AB8-4DAB-96B7-25191904556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980859" y="1233183"/>
            <a:ext cx="13746" cy="99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FA5D95F-A2E6-45F6-A26F-4AACA7DB095E}"/>
              </a:ext>
            </a:extLst>
          </p:cNvPr>
          <p:cNvSpPr/>
          <p:nvPr/>
        </p:nvSpPr>
        <p:spPr>
          <a:xfrm>
            <a:off x="3370079" y="2224016"/>
            <a:ext cx="1249052" cy="605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java.io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C254BD-D593-417E-AA05-7F34DFC27EF2}"/>
              </a:ext>
            </a:extLst>
          </p:cNvPr>
          <p:cNvSpPr/>
          <p:nvPr/>
        </p:nvSpPr>
        <p:spPr>
          <a:xfrm>
            <a:off x="5132892" y="2224017"/>
            <a:ext cx="1249052" cy="605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Java-COM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Bridge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901E4D-0E35-42B3-A0F7-6D521B097610}"/>
              </a:ext>
            </a:extLst>
          </p:cNvPr>
          <p:cNvSpPr/>
          <p:nvPr/>
        </p:nvSpPr>
        <p:spPr>
          <a:xfrm>
            <a:off x="6895704" y="2224016"/>
            <a:ext cx="1249052" cy="605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java.io</a:t>
            </a:r>
          </a:p>
        </p:txBody>
      </p:sp>
      <p:sp>
        <p:nvSpPr>
          <p:cNvPr id="13" name="流程图: 资料带 12">
            <a:extLst>
              <a:ext uri="{FF2B5EF4-FFF2-40B4-BE49-F238E27FC236}">
                <a16:creationId xmlns:a16="http://schemas.microsoft.com/office/drawing/2014/main" id="{93089901-9AD7-46D0-B4E9-73DAABC1C1B3}"/>
              </a:ext>
            </a:extLst>
          </p:cNvPr>
          <p:cNvSpPr/>
          <p:nvPr/>
        </p:nvSpPr>
        <p:spPr>
          <a:xfrm>
            <a:off x="5191026" y="538900"/>
            <a:ext cx="1117861" cy="771426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216F9E08-E41A-49FF-8BE7-511C62F09547}"/>
              </a:ext>
            </a:extLst>
          </p:cNvPr>
          <p:cNvSpPr/>
          <p:nvPr/>
        </p:nvSpPr>
        <p:spPr>
          <a:xfrm>
            <a:off x="6960124" y="538900"/>
            <a:ext cx="1117861" cy="771426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D8D4333-A206-4A6C-89BC-150C7610248F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5749957" y="1233183"/>
            <a:ext cx="7461" cy="99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0BA3A6-DAD3-47AC-8B02-D12050781543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7519055" y="1233183"/>
            <a:ext cx="1175" cy="99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DE25D3E0-48AC-4F9A-8B78-4312A3260C25}"/>
              </a:ext>
            </a:extLst>
          </p:cNvPr>
          <p:cNvSpPr/>
          <p:nvPr/>
        </p:nvSpPr>
        <p:spPr>
          <a:xfrm>
            <a:off x="4624632" y="3590308"/>
            <a:ext cx="2300142" cy="599942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文件结构与内容提取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60717D5-F177-44D0-97B6-0563B85FD6F1}"/>
              </a:ext>
            </a:extLst>
          </p:cNvPr>
          <p:cNvCxnSpPr>
            <a:stCxn id="9" idx="2"/>
            <a:endCxn id="22" idx="2"/>
          </p:cNvCxnSpPr>
          <p:nvPr/>
        </p:nvCxnSpPr>
        <p:spPr>
          <a:xfrm rot="16200000" flipH="1">
            <a:off x="3894015" y="2929648"/>
            <a:ext cx="1061220" cy="860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A5C336E-2990-4267-957E-B3294314EB22}"/>
              </a:ext>
            </a:extLst>
          </p:cNvPr>
          <p:cNvCxnSpPr>
            <a:cxnSpLocks/>
            <a:stCxn id="10" idx="2"/>
            <a:endCxn id="22" idx="1"/>
          </p:cNvCxnSpPr>
          <p:nvPr/>
        </p:nvCxnSpPr>
        <p:spPr>
          <a:xfrm>
            <a:off x="5757418" y="2829059"/>
            <a:ext cx="17285" cy="76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37EF924-793B-4114-8E52-3A5CB86712A8}"/>
              </a:ext>
            </a:extLst>
          </p:cNvPr>
          <p:cNvCxnSpPr>
            <a:stCxn id="11" idx="2"/>
            <a:endCxn id="22" idx="5"/>
          </p:cNvCxnSpPr>
          <p:nvPr/>
        </p:nvCxnSpPr>
        <p:spPr>
          <a:xfrm rot="5400000">
            <a:off x="6576885" y="2946934"/>
            <a:ext cx="1061220" cy="825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资料带 29">
            <a:extLst>
              <a:ext uri="{FF2B5EF4-FFF2-40B4-BE49-F238E27FC236}">
                <a16:creationId xmlns:a16="http://schemas.microsoft.com/office/drawing/2014/main" id="{402E9190-8697-4FD9-B3DA-D43CAAAF7699}"/>
              </a:ext>
            </a:extLst>
          </p:cNvPr>
          <p:cNvSpPr/>
          <p:nvPr/>
        </p:nvSpPr>
        <p:spPr>
          <a:xfrm>
            <a:off x="4366731" y="4823382"/>
            <a:ext cx="1117861" cy="771426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流程图: 资料带 30">
            <a:extLst>
              <a:ext uri="{FF2B5EF4-FFF2-40B4-BE49-F238E27FC236}">
                <a16:creationId xmlns:a16="http://schemas.microsoft.com/office/drawing/2014/main" id="{463E2EEF-5B44-4879-8646-C8CDD8015B99}"/>
              </a:ext>
            </a:extLst>
          </p:cNvPr>
          <p:cNvSpPr/>
          <p:nvPr/>
        </p:nvSpPr>
        <p:spPr>
          <a:xfrm>
            <a:off x="6135829" y="4823382"/>
            <a:ext cx="1117861" cy="771426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Schema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E5937A01-FD39-4F2E-9200-6043FA7F2E45}"/>
              </a:ext>
            </a:extLst>
          </p:cNvPr>
          <p:cNvCxnSpPr>
            <a:stCxn id="22" idx="4"/>
            <a:endCxn id="30" idx="0"/>
          </p:cNvCxnSpPr>
          <p:nvPr/>
        </p:nvCxnSpPr>
        <p:spPr>
          <a:xfrm rot="5400000">
            <a:off x="4995046" y="4120867"/>
            <a:ext cx="710275" cy="849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82DA892-E731-465A-B198-4D1D81BC52D9}"/>
              </a:ext>
            </a:extLst>
          </p:cNvPr>
          <p:cNvCxnSpPr>
            <a:stCxn id="22" idx="4"/>
            <a:endCxn id="31" idx="0"/>
          </p:cNvCxnSpPr>
          <p:nvPr/>
        </p:nvCxnSpPr>
        <p:spPr>
          <a:xfrm rot="16200000" flipH="1">
            <a:off x="5879594" y="4085358"/>
            <a:ext cx="710275" cy="920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资料带 4">
            <a:extLst>
              <a:ext uri="{FF2B5EF4-FFF2-40B4-BE49-F238E27FC236}">
                <a16:creationId xmlns:a16="http://schemas.microsoft.com/office/drawing/2014/main" id="{89ABBDEC-724C-483F-A517-8A01EC44A32C}"/>
              </a:ext>
            </a:extLst>
          </p:cNvPr>
          <p:cNvSpPr/>
          <p:nvPr/>
        </p:nvSpPr>
        <p:spPr>
          <a:xfrm>
            <a:off x="1760599" y="1513022"/>
            <a:ext cx="1117861" cy="771426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Schema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资料带 5">
            <a:extLst>
              <a:ext uri="{FF2B5EF4-FFF2-40B4-BE49-F238E27FC236}">
                <a16:creationId xmlns:a16="http://schemas.microsoft.com/office/drawing/2014/main" id="{5964B5E7-EE99-453A-B3AA-A212EA70E162}"/>
              </a:ext>
            </a:extLst>
          </p:cNvPr>
          <p:cNvSpPr/>
          <p:nvPr/>
        </p:nvSpPr>
        <p:spPr>
          <a:xfrm>
            <a:off x="1760599" y="3043287"/>
            <a:ext cx="1117861" cy="771426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4DA4FFC4-147B-489E-B2E6-39501B4273CF}"/>
              </a:ext>
            </a:extLst>
          </p:cNvPr>
          <p:cNvSpPr/>
          <p:nvPr/>
        </p:nvSpPr>
        <p:spPr>
          <a:xfrm>
            <a:off x="6439160" y="1678487"/>
            <a:ext cx="1863520" cy="7714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生成表结构数据</a:t>
            </a:r>
          </a:p>
        </p:txBody>
      </p:sp>
      <p:sp>
        <p:nvSpPr>
          <p:cNvPr id="13" name="流程图: 数据 12">
            <a:extLst>
              <a:ext uri="{FF2B5EF4-FFF2-40B4-BE49-F238E27FC236}">
                <a16:creationId xmlns:a16="http://schemas.microsoft.com/office/drawing/2014/main" id="{4EC0BCA8-BDA3-4560-87B9-26B9B2D4BC0F}"/>
              </a:ext>
            </a:extLst>
          </p:cNvPr>
          <p:cNvSpPr/>
          <p:nvPr/>
        </p:nvSpPr>
        <p:spPr>
          <a:xfrm>
            <a:off x="6439160" y="3043287"/>
            <a:ext cx="1863520" cy="7714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生成记录数据</a:t>
            </a:r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79B42E2C-0359-4959-BE39-B8B30E088EDC}"/>
              </a:ext>
            </a:extLst>
          </p:cNvPr>
          <p:cNvSpPr/>
          <p:nvPr/>
        </p:nvSpPr>
        <p:spPr>
          <a:xfrm>
            <a:off x="3496523" y="2077655"/>
            <a:ext cx="2106582" cy="1064871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模型驱动映射</a:t>
            </a:r>
          </a:p>
        </p:txBody>
      </p:sp>
      <p:sp>
        <p:nvSpPr>
          <p:cNvPr id="15" name="圆柱形 14">
            <a:extLst>
              <a:ext uri="{FF2B5EF4-FFF2-40B4-BE49-F238E27FC236}">
                <a16:creationId xmlns:a16="http://schemas.microsoft.com/office/drawing/2014/main" id="{E1A9FC1B-5197-41B4-B2C4-EBAFE994559F}"/>
              </a:ext>
            </a:extLst>
          </p:cNvPr>
          <p:cNvSpPr/>
          <p:nvPr/>
        </p:nvSpPr>
        <p:spPr>
          <a:xfrm rot="5400000">
            <a:off x="9214767" y="1865494"/>
            <a:ext cx="944074" cy="1489193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38B4BE-482F-4CA4-B9A9-3A6AB0C66427}"/>
              </a:ext>
            </a:extLst>
          </p:cNvPr>
          <p:cNvSpPr txBox="1"/>
          <p:nvPr/>
        </p:nvSpPr>
        <p:spPr>
          <a:xfrm>
            <a:off x="8942207" y="24858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关系数据库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A6A0097-7406-4A97-A150-D6B3F118C816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878460" y="1898735"/>
            <a:ext cx="618063" cy="7113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8443FD9-6F21-4BB6-9074-1E3076B22EC7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878460" y="2610091"/>
            <a:ext cx="618063" cy="8189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86703ED-EC3F-4803-95A9-7E1F9E0336A4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V="1">
            <a:off x="5603105" y="2064200"/>
            <a:ext cx="1022407" cy="5458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0C39C15-DBA3-4140-86CC-434C6EF38D4F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>
            <a:off x="5603105" y="2610091"/>
            <a:ext cx="1022407" cy="8189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25EE3A4-8DB9-4CFE-8693-3FDFD20A3825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8116328" y="2064200"/>
            <a:ext cx="825879" cy="6062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BA2F062-1706-421C-8E07-06E76E47F4E5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 flipV="1">
            <a:off x="8116328" y="2670488"/>
            <a:ext cx="825879" cy="7585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393</Words>
  <Application>Microsoft Office PowerPoint</Application>
  <PresentationFormat>宽屏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王福</dc:creator>
  <cp:lastModifiedBy>hp</cp:lastModifiedBy>
  <cp:revision>83</cp:revision>
  <dcterms:created xsi:type="dcterms:W3CDTF">2021-07-27T02:46:16Z</dcterms:created>
  <dcterms:modified xsi:type="dcterms:W3CDTF">2021-11-13T01:41:52Z</dcterms:modified>
</cp:coreProperties>
</file>