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4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839" r:id="rId2"/>
    <p:sldId id="872" r:id="rId3"/>
    <p:sldId id="890" r:id="rId4"/>
    <p:sldId id="612" r:id="rId5"/>
    <p:sldId id="841" r:id="rId6"/>
    <p:sldId id="879" r:id="rId7"/>
    <p:sldId id="888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6" clrIdx="0">
    <p:extLst>
      <p:ext uri="{19B8F6BF-5375-455C-9EA6-DF929625EA0E}">
        <p15:presenceInfo xmlns:p15="http://schemas.microsoft.com/office/powerpoint/2012/main" userId="e353416204de62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2060"/>
    <a:srgbClr val="FFF2CC"/>
    <a:srgbClr val="EDEDED"/>
    <a:srgbClr val="B4C7E7"/>
    <a:srgbClr val="AFABAB"/>
    <a:srgbClr val="F8CBAD"/>
    <a:srgbClr val="C5E0B4"/>
    <a:srgbClr val="FFE699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0129" autoAdjust="0"/>
  </p:normalViewPr>
  <p:slideViewPr>
    <p:cSldViewPr snapToGrid="0">
      <p:cViewPr varScale="1">
        <p:scale>
          <a:sx n="103" d="100"/>
          <a:sy n="103" d="100"/>
        </p:scale>
        <p:origin x="1806" y="72"/>
      </p:cViewPr>
      <p:guideLst>
        <p:guide pos="416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2547" y="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07708-9B43-4B1F-8593-13D45D1FFD83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CEFAF-3F74-475A-8931-2E5CC5277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908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AB1DE-EADD-4A14-8AB6-F739BEBD6A9F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FC8F9-9D56-4337-9B06-E0FDF66B3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44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风洞健康管理一体化平台应具备数据管理功能、模型管理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，每个功能的用处如右边所示。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其中，数据管理、模型管理和知识管理提供基础服务，业务管理以它们为基础，进一步可以提供决策辅助、可视化、系统定制开发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FC8F9-9D56-4337-9B06-E0FDF66B361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87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基地风洞健康管理一体化平台拟采用分布式架构，由中心侧健康管理平台和风洞侧健康管理平台两级组成，功能互补，通过基地网络连接，形成一个有机整体。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网络拓扑结构如图所示。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FC8F9-9D56-4337-9B06-E0FDF66B361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08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风洞健康管理一体化平台采用分布式结构，由基地级健康管理平台和风洞级健康管理平台两级组成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基地级健康管理平台分为数据服务层、上层服务层、业务功能层和访问接入层；风洞级健康管理平台分为数据服务层，业务功能层和访问接入层。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FC8F9-9D56-4337-9B06-E0FDF66B361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746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等前端框架构建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页面，使用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Echarts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Unity3D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实现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可视化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dirty="0"/>
              <a:t>多个平台间可使用单点登录进行管理，后端开发遵循</a:t>
            </a:r>
            <a:r>
              <a:rPr lang="en-US" altLang="zh-CN" dirty="0"/>
              <a:t>REST</a:t>
            </a:r>
            <a:r>
              <a:rPr lang="zh-CN" altLang="en-US" dirty="0"/>
              <a:t>风格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使用</a:t>
            </a:r>
            <a:r>
              <a:rPr lang="en-US" altLang="zh-CN" dirty="0"/>
              <a:t>MySQL</a:t>
            </a:r>
            <a:r>
              <a:rPr lang="zh-CN" altLang="en-US" dirty="0"/>
              <a:t>数据库和</a:t>
            </a:r>
            <a:r>
              <a:rPr lang="en-US" altLang="zh-CN" dirty="0"/>
              <a:t>Presto</a:t>
            </a:r>
            <a:r>
              <a:rPr lang="zh-CN" altLang="en-US" dirty="0"/>
              <a:t>和</a:t>
            </a:r>
            <a:r>
              <a:rPr lang="en-US" altLang="zh-CN" dirty="0"/>
              <a:t>Phoenix</a:t>
            </a:r>
            <a:r>
              <a:rPr lang="zh-CN" altLang="en-US" dirty="0"/>
              <a:t>等查询分析引擎高效查询数据库数据。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FC8F9-9D56-4337-9B06-E0FDF66B361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836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基地级健康管理平台在数据服务层主要使用</a:t>
            </a:r>
            <a:r>
              <a:rPr lang="en-US" altLang="zh-CN" dirty="0"/>
              <a:t>HDFS</a:t>
            </a:r>
            <a:r>
              <a:rPr lang="zh-CN" altLang="en-US" dirty="0"/>
              <a:t>、</a:t>
            </a:r>
            <a:r>
              <a:rPr lang="en-US" altLang="zh-CN" dirty="0"/>
              <a:t>Hive</a:t>
            </a:r>
            <a:r>
              <a:rPr lang="zh-CN" altLang="en-US" dirty="0"/>
              <a:t>、</a:t>
            </a:r>
            <a:r>
              <a:rPr lang="en-US" altLang="zh-CN" dirty="0"/>
              <a:t>Redis</a:t>
            </a:r>
            <a:r>
              <a:rPr lang="zh-CN" altLang="en-US" dirty="0"/>
              <a:t>等数据库来存储，并且使用</a:t>
            </a:r>
            <a:r>
              <a:rPr lang="en-US" altLang="zh-CN" dirty="0" err="1"/>
              <a:t>kafka</a:t>
            </a:r>
            <a:r>
              <a:rPr lang="zh-CN" altLang="en-US" dirty="0"/>
              <a:t>等来辅助。</a:t>
            </a:r>
          </a:p>
          <a:p>
            <a:r>
              <a:rPr lang="zh-CN" altLang="en-US" dirty="0"/>
              <a:t>在上层功能层使用数据挖掘引擎、深度学习引擎和</a:t>
            </a:r>
            <a:r>
              <a:rPr lang="en-US" altLang="zh-CN" dirty="0" err="1"/>
              <a:t>ElasticSearch</a:t>
            </a:r>
            <a:r>
              <a:rPr lang="zh-CN" altLang="en-US" dirty="0"/>
              <a:t>、</a:t>
            </a:r>
            <a:r>
              <a:rPr lang="en-US" altLang="zh-CN" dirty="0"/>
              <a:t>Jena</a:t>
            </a:r>
            <a:r>
              <a:rPr lang="zh-CN" altLang="en-US" dirty="0"/>
              <a:t>等技术对数据服务层的数据加以使用、加速查找。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FC8F9-9D56-4337-9B06-E0FDF66B361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752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风洞侧健康管理平台在数据服务层使用</a:t>
            </a:r>
            <a:r>
              <a:rPr lang="en-US" altLang="zh-CN" dirty="0"/>
              <a:t>Redis</a:t>
            </a:r>
            <a:r>
              <a:rPr lang="zh-CN" altLang="en-US" dirty="0"/>
              <a:t>、</a:t>
            </a:r>
            <a:r>
              <a:rPr lang="en-US" altLang="zh-CN" dirty="0" err="1"/>
              <a:t>PostgreSql</a:t>
            </a:r>
            <a:r>
              <a:rPr lang="zh-CN" altLang="en-US" dirty="0"/>
              <a:t>等数据库对数据进行存储、管理，使用</a:t>
            </a:r>
            <a:r>
              <a:rPr lang="en-US" altLang="zh-CN" dirty="0" err="1"/>
              <a:t>kafka</a:t>
            </a:r>
            <a:r>
              <a:rPr lang="zh-CN" altLang="en-US" dirty="0"/>
              <a:t>等消息缓存技术进行相应的优化。</a:t>
            </a:r>
            <a:endParaRPr lang="en-US" altLang="zh-CN" dirty="0"/>
          </a:p>
          <a:p>
            <a:r>
              <a:rPr lang="zh-CN" altLang="en-US" dirty="0"/>
              <a:t>在业务功能层使用流程引擎</a:t>
            </a:r>
            <a:r>
              <a:rPr lang="en-US" altLang="zh-CN" dirty="0"/>
              <a:t>Activiti</a:t>
            </a:r>
            <a:r>
              <a:rPr lang="zh-CN" altLang="en-US" dirty="0"/>
              <a:t>、知识检索技术、查询分析技术等对数据服务层的数据进行调用。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FC8F9-9D56-4337-9B06-E0FDF66B361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073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FC8F9-9D56-4337-9B06-E0FDF66B361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893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dpi="0" rotWithShape="1">
          <a:blip r:embed="rId2">
            <a:alphaModFix amt="8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内容占位符 2"/>
          <p:cNvSpPr>
            <a:spLocks noGrp="1"/>
          </p:cNvSpPr>
          <p:nvPr>
            <p:ph sz="quarter" idx="12" hasCustomPrompt="1"/>
          </p:nvPr>
        </p:nvSpPr>
        <p:spPr>
          <a:xfrm>
            <a:off x="1686419" y="3069837"/>
            <a:ext cx="825133" cy="475923"/>
          </a:xfrm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None/>
              <a:defRPr lang="zh-CN" altLang="en-US" sz="2200" b="1" kern="1200" dirty="0">
                <a:solidFill>
                  <a:schemeClr val="tx1"/>
                </a:solidFill>
                <a:latin typeface="Palatino Linotype" panose="02040502050505030304" pitchFamily="18" charset="0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1543544" y="3467950"/>
            <a:ext cx="1477" cy="145766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1141863" y="5209780"/>
            <a:ext cx="67665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24"/>
          <p:cNvSpPr/>
          <p:nvPr userDrawn="1"/>
        </p:nvSpPr>
        <p:spPr>
          <a:xfrm>
            <a:off x="0" y="1619459"/>
            <a:ext cx="9144000" cy="1363764"/>
          </a:xfrm>
          <a:prstGeom prst="rect">
            <a:avLst/>
          </a:prstGeom>
          <a:solidFill>
            <a:srgbClr val="2527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Palatino Linotype" panose="02040502050505030304" pitchFamily="18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8" name="Picture 2" descr="http://www.uestcedu.com/img/uestcedu_logo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70"/>
          <a:stretch>
            <a:fillRect/>
          </a:stretch>
        </p:blipFill>
        <p:spPr bwMode="auto">
          <a:xfrm>
            <a:off x="139375" y="123623"/>
            <a:ext cx="3224311" cy="71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3602216" y="1670660"/>
            <a:ext cx="1845853" cy="92385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altLang="en-US" sz="5400" b="1" kern="1200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16" name="内容占位符 2"/>
          <p:cNvSpPr>
            <a:spLocks noGrp="1"/>
          </p:cNvSpPr>
          <p:nvPr>
            <p:ph sz="quarter" idx="11" hasCustomPrompt="1"/>
          </p:nvPr>
        </p:nvSpPr>
        <p:spPr>
          <a:xfrm>
            <a:off x="3186553" y="2435103"/>
            <a:ext cx="2677177" cy="54812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lang="zh-CN" altLang="en-US" sz="2400" b="1" kern="1200" dirty="0">
                <a:solidFill>
                  <a:schemeClr val="bg1">
                    <a:alpha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English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50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4"/>
          <p:cNvSpPr/>
          <p:nvPr userDrawn="1"/>
        </p:nvSpPr>
        <p:spPr>
          <a:xfrm>
            <a:off x="0" y="6605200"/>
            <a:ext cx="9144000" cy="252799"/>
          </a:xfrm>
          <a:prstGeom prst="rect">
            <a:avLst/>
          </a:prstGeom>
          <a:solidFill>
            <a:srgbClr val="1D4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9144000" cy="849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15"/>
          <p:cNvSpPr/>
          <p:nvPr userDrawn="1"/>
        </p:nvSpPr>
        <p:spPr>
          <a:xfrm>
            <a:off x="223533" y="58339"/>
            <a:ext cx="8919832" cy="54864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5680" y="-3053"/>
            <a:ext cx="8112026" cy="548640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9" name="Rectangle 17"/>
          <p:cNvSpPr/>
          <p:nvPr userDrawn="1"/>
        </p:nvSpPr>
        <p:spPr>
          <a:xfrm>
            <a:off x="223533" y="-3052"/>
            <a:ext cx="8919832" cy="45719"/>
          </a:xfrm>
          <a:prstGeom prst="rect">
            <a:avLst/>
          </a:prstGeom>
          <a:solidFill>
            <a:srgbClr val="C16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Group 21"/>
          <p:cNvGrpSpPr/>
          <p:nvPr userDrawn="1"/>
        </p:nvGrpSpPr>
        <p:grpSpPr>
          <a:xfrm>
            <a:off x="112528" y="-3053"/>
            <a:ext cx="73152" cy="610032"/>
            <a:chOff x="93478" y="-3053"/>
            <a:chExt cx="91440" cy="610032"/>
          </a:xfrm>
        </p:grpSpPr>
        <p:sp>
          <p:nvSpPr>
            <p:cNvPr id="11" name="Rectangle 6"/>
            <p:cNvSpPr/>
            <p:nvPr userDrawn="1"/>
          </p:nvSpPr>
          <p:spPr>
            <a:xfrm>
              <a:off x="93478" y="58339"/>
              <a:ext cx="91440" cy="548640"/>
            </a:xfrm>
            <a:prstGeom prst="rect">
              <a:avLst/>
            </a:prstGeom>
            <a:solidFill>
              <a:srgbClr val="C16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Rectangle 18"/>
            <p:cNvSpPr/>
            <p:nvPr userDrawn="1"/>
          </p:nvSpPr>
          <p:spPr>
            <a:xfrm>
              <a:off x="93478" y="-3053"/>
              <a:ext cx="91440" cy="4572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Group 22"/>
          <p:cNvGrpSpPr/>
          <p:nvPr userDrawn="1"/>
        </p:nvGrpSpPr>
        <p:grpSpPr>
          <a:xfrm>
            <a:off x="-635" y="-3053"/>
            <a:ext cx="73152" cy="610032"/>
            <a:chOff x="93478" y="-3053"/>
            <a:chExt cx="91440" cy="610032"/>
          </a:xfrm>
        </p:grpSpPr>
        <p:sp>
          <p:nvSpPr>
            <p:cNvPr id="14" name="Rectangle 23"/>
            <p:cNvSpPr/>
            <p:nvPr userDrawn="1"/>
          </p:nvSpPr>
          <p:spPr>
            <a:xfrm>
              <a:off x="93478" y="58339"/>
              <a:ext cx="91440" cy="54864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ctangle 24"/>
            <p:cNvSpPr/>
            <p:nvPr userDrawn="1"/>
          </p:nvSpPr>
          <p:spPr>
            <a:xfrm>
              <a:off x="93478" y="-3053"/>
              <a:ext cx="91440" cy="45720"/>
            </a:xfrm>
            <a:prstGeom prst="rect">
              <a:avLst/>
            </a:prstGeom>
            <a:solidFill>
              <a:srgbClr val="C16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654" y="117509"/>
            <a:ext cx="1894174" cy="430299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>
            <a:off x="72517" y="6581001"/>
            <a:ext cx="14938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CB9CBE6-6702-47F3-B25A-B33100C6E919}" type="datetime8">
              <a:rPr lang="en-US" altLang="zh-CN" sz="1200" b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12/21/2021 9:56 PM</a:t>
            </a:fld>
            <a:endParaRPr lang="zh-CN" altLang="en-US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10"/>
          <p:cNvSpPr txBox="1"/>
          <p:nvPr userDrawn="1"/>
        </p:nvSpPr>
        <p:spPr>
          <a:xfrm>
            <a:off x="6989280" y="6600299"/>
            <a:ext cx="2191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系统可靠性与安全性研究中心</a:t>
            </a:r>
            <a:endParaRPr lang="en-US" altLang="zh-CN" sz="12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itle 1"/>
          <p:cNvSpPr txBox="1">
            <a:spLocks/>
          </p:cNvSpPr>
          <p:nvPr userDrawn="1"/>
        </p:nvSpPr>
        <p:spPr>
          <a:xfrm>
            <a:off x="712724" y="148697"/>
            <a:ext cx="8112026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Palatino Linotype" panose="02040502050505030304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39572" y="315198"/>
            <a:ext cx="2471737" cy="291781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2000" b="1" kern="1200" dirty="0">
                <a:solidFill>
                  <a:schemeClr val="bg1">
                    <a:alpha val="6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4253864" y="6591760"/>
            <a:ext cx="636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fld id="{D38326D0-2AD7-469D-88E8-608400A37B91}" type="slidenum">
              <a:rPr lang="zh-CN" altLang="en-US" sz="1200" b="0" kern="1200" smtClean="0">
                <a:solidFill>
                  <a:schemeClr val="bg1"/>
                </a:solidFill>
                <a:latin typeface="Palatino Linotype" panose="02040502050505030304" pitchFamily="18" charset="0"/>
                <a:ea typeface="+mn-ea"/>
                <a:cs typeface="+mn-cs"/>
              </a:rPr>
              <a:pPr marL="0" algn="ctr" defTabSz="914400" rtl="0" eaLnBrk="1" latinLnBrk="0" hangingPunct="1"/>
              <a:t>‹#›</a:t>
            </a:fld>
            <a:r>
              <a:rPr lang="en-US" altLang="zh-CN" sz="1200" b="0" kern="1200" dirty="0">
                <a:solidFill>
                  <a:schemeClr val="bg1"/>
                </a:solidFill>
                <a:latin typeface="Palatino Linotype" panose="02040502050505030304" pitchFamily="18" charset="0"/>
                <a:ea typeface="+mn-ea"/>
                <a:cs typeface="+mn-cs"/>
              </a:rPr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37957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223533" y="58339"/>
            <a:ext cx="8919832" cy="54864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33" y="58339"/>
            <a:ext cx="8112026" cy="548640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" name="矩形 4"/>
          <p:cNvSpPr/>
          <p:nvPr userDrawn="1"/>
        </p:nvSpPr>
        <p:spPr>
          <a:xfrm>
            <a:off x="0" y="6605200"/>
            <a:ext cx="9144000" cy="252799"/>
          </a:xfrm>
          <a:prstGeom prst="rect">
            <a:avLst/>
          </a:prstGeom>
          <a:solidFill>
            <a:srgbClr val="1D4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497034" y="659309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0" dirty="0">
                <a:solidFill>
                  <a:schemeClr val="bg1"/>
                </a:solidFill>
                <a:latin typeface="Palatino Linotype" panose="02040502050505030304" pitchFamily="18" charset="0"/>
              </a:rPr>
              <a:t>姬兴亮</a:t>
            </a:r>
            <a:endParaRPr lang="en-US" altLang="zh-CN" sz="1200" b="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253864" y="6606539"/>
            <a:ext cx="636271" cy="27432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</a:lstStyle>
          <a:p>
            <a:fld id="{D38326D0-2AD7-469D-88E8-608400A37B91}" type="slidenum">
              <a:rPr lang="zh-CN" altLang="en-US" smtClean="0"/>
              <a:pPr/>
              <a:t>‹#›</a:t>
            </a:fld>
            <a:r>
              <a:rPr lang="en-US" altLang="zh-CN" dirty="0"/>
              <a:t>/33</a:t>
            </a:r>
            <a:endParaRPr lang="zh-CN" alt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42875" y="6605200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CB9CBE6-6702-47F3-B25A-B33100C6E919}" type="datetime8">
              <a:rPr lang="en-US" altLang="zh-CN" sz="1200" b="0" smtClean="0">
                <a:solidFill>
                  <a:schemeClr val="bg1"/>
                </a:solidFill>
                <a:latin typeface="Palatino Linotype" panose="02040502050505030304" pitchFamily="18" charset="0"/>
              </a:rPr>
              <a:t>12/21/2021 9:56 PM</a:t>
            </a:fld>
            <a:endParaRPr lang="en-US" altLang="zh-CN" sz="1200" b="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223533" y="-3052"/>
            <a:ext cx="8919832" cy="45719"/>
          </a:xfrm>
          <a:prstGeom prst="rect">
            <a:avLst/>
          </a:prstGeom>
          <a:solidFill>
            <a:srgbClr val="C16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12528" y="-3053"/>
            <a:ext cx="73152" cy="610032"/>
            <a:chOff x="93478" y="-3053"/>
            <a:chExt cx="91440" cy="610032"/>
          </a:xfrm>
        </p:grpSpPr>
        <p:sp>
          <p:nvSpPr>
            <p:cNvPr id="7" name="Rectangle 6"/>
            <p:cNvSpPr/>
            <p:nvPr userDrawn="1"/>
          </p:nvSpPr>
          <p:spPr>
            <a:xfrm>
              <a:off x="93478" y="58339"/>
              <a:ext cx="91440" cy="548640"/>
            </a:xfrm>
            <a:prstGeom prst="rect">
              <a:avLst/>
            </a:prstGeom>
            <a:solidFill>
              <a:srgbClr val="C16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93478" y="-3053"/>
              <a:ext cx="91440" cy="4572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-635" y="-3053"/>
            <a:ext cx="73152" cy="610032"/>
            <a:chOff x="93478" y="-3053"/>
            <a:chExt cx="91440" cy="610032"/>
          </a:xfrm>
        </p:grpSpPr>
        <p:sp>
          <p:nvSpPr>
            <p:cNvPr id="24" name="Rectangle 23"/>
            <p:cNvSpPr/>
            <p:nvPr userDrawn="1"/>
          </p:nvSpPr>
          <p:spPr>
            <a:xfrm>
              <a:off x="93478" y="58339"/>
              <a:ext cx="91440" cy="54864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93478" y="-3053"/>
              <a:ext cx="91440" cy="45720"/>
            </a:xfrm>
            <a:prstGeom prst="rect">
              <a:avLst/>
            </a:prstGeom>
            <a:solidFill>
              <a:srgbClr val="C16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654" y="117509"/>
            <a:ext cx="1894174" cy="43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3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/>
          <a:srcRect l="6116" r="8477" b="3674"/>
          <a:stretch/>
        </p:blipFill>
        <p:spPr>
          <a:xfrm>
            <a:off x="457200" y="1065998"/>
            <a:ext cx="3657600" cy="27432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6" name="Rectangle 15"/>
          <p:cNvSpPr/>
          <p:nvPr userDrawn="1"/>
        </p:nvSpPr>
        <p:spPr>
          <a:xfrm>
            <a:off x="219075" y="355376"/>
            <a:ext cx="8686800" cy="548640"/>
          </a:xfrm>
          <a:prstGeom prst="rect">
            <a:avLst/>
          </a:prstGeom>
          <a:solidFill>
            <a:srgbClr val="25276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4"/>
          <p:cNvSpPr/>
          <p:nvPr userDrawn="1"/>
        </p:nvSpPr>
        <p:spPr>
          <a:xfrm>
            <a:off x="223533" y="6338500"/>
            <a:ext cx="8682342" cy="252799"/>
          </a:xfrm>
          <a:prstGeom prst="rect">
            <a:avLst/>
          </a:prstGeom>
          <a:solidFill>
            <a:srgbClr val="1D4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219075" y="6328975"/>
            <a:ext cx="3419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CB9CBE6-6702-47F3-B25A-B33100C6E919}" type="datetime8">
              <a:rPr lang="en-US" altLang="zh-CN" sz="1200" b="0" smtClean="0">
                <a:solidFill>
                  <a:schemeClr val="bg1"/>
                </a:solidFill>
                <a:latin typeface="Palatino Linotype" panose="02040502050505030304" pitchFamily="18" charset="0"/>
              </a:rPr>
              <a:pPr/>
              <a:t>12/21/2021 9:56 PM</a:t>
            </a:fld>
            <a:endParaRPr lang="en-US" altLang="zh-CN" sz="1200" b="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219075" y="293985"/>
            <a:ext cx="8686800" cy="45719"/>
          </a:xfrm>
          <a:prstGeom prst="rect">
            <a:avLst/>
          </a:prstGeom>
          <a:solidFill>
            <a:srgbClr val="C1600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19075" y="339854"/>
            <a:ext cx="8669946" cy="548640"/>
          </a:xfrm>
        </p:spPr>
        <p:txBody>
          <a:bodyPr>
            <a:normAutofit/>
          </a:bodyPr>
          <a:lstStyle>
            <a:lvl1pPr algn="ctr">
              <a:defRPr sz="2400" b="1">
                <a:solidFill>
                  <a:schemeClr val="bg1"/>
                </a:solidFill>
                <a:latin typeface="Palatino Linotype" panose="02040502050505030304" pitchFamily="18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027" y="1065998"/>
            <a:ext cx="3657600" cy="27432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9" name="矩形 5"/>
          <p:cNvSpPr/>
          <p:nvPr userDrawn="1"/>
        </p:nvSpPr>
        <p:spPr>
          <a:xfrm>
            <a:off x="457200" y="3809198"/>
            <a:ext cx="596919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solidFill>
                  <a:srgbClr val="101F69">
                    <a:alpha val="65000"/>
                  </a:srgbClr>
                </a:solidFill>
                <a:effectLst>
                  <a:outerShdw blurRad="101600" dist="50800" dir="5400000" algn="t" rotWithShape="0">
                    <a:prstClr val="black">
                      <a:alpha val="50000"/>
                    </a:prstClr>
                  </a:outerShdw>
                </a:effectLst>
                <a:latin typeface="Palatino Linotype" panose="02040502050505030304" pitchFamily="18" charset="0"/>
              </a:rPr>
              <a:t>成都</a:t>
            </a:r>
            <a:endParaRPr lang="en-US" altLang="zh-CN" sz="1400" b="1" dirty="0">
              <a:solidFill>
                <a:srgbClr val="101F69">
                  <a:alpha val="65000"/>
                </a:srgbClr>
              </a:solidFill>
              <a:effectLst>
                <a:outerShdw blurRad="101600" dist="50800" dir="5400000" algn="t" rotWithShape="0">
                  <a:prstClr val="black">
                    <a:alpha val="50000"/>
                  </a:prst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30" name="矩形 6"/>
          <p:cNvSpPr/>
          <p:nvPr userDrawn="1"/>
        </p:nvSpPr>
        <p:spPr>
          <a:xfrm>
            <a:off x="4887027" y="3809198"/>
            <a:ext cx="1283773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>
                <a:solidFill>
                  <a:srgbClr val="101F69">
                    <a:alpha val="65000"/>
                  </a:srgbClr>
                </a:solidFill>
                <a:effectLst>
                  <a:outerShdw blurRad="101600" dist="50800" dir="5400000" algn="t" rotWithShape="0">
                    <a:prstClr val="black">
                      <a:alpha val="50000"/>
                    </a:prstClr>
                  </a:outerShdw>
                </a:effectLst>
                <a:latin typeface="Palatino Linotype" panose="02040502050505030304" pitchFamily="18" charset="0"/>
              </a:rPr>
              <a:t>电子科技大学</a:t>
            </a:r>
            <a:endParaRPr lang="en-US" altLang="zh-CN" sz="1400" b="1" dirty="0">
              <a:solidFill>
                <a:srgbClr val="101F69">
                  <a:alpha val="65000"/>
                </a:srgbClr>
              </a:solidFill>
              <a:effectLst>
                <a:outerShdw blurRad="101600" dist="50800" dir="5400000" algn="t" rotWithShape="0">
                  <a:prstClr val="black">
                    <a:alpha val="50000"/>
                  </a:prst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4114801" y="4509128"/>
            <a:ext cx="16428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164C8C"/>
                </a:solidFill>
                <a:latin typeface="Palatino Linotype" panose="02040502050505030304" pitchFamily="18" charset="0"/>
              </a:rPr>
              <a:t> </a:t>
            </a:r>
            <a:r>
              <a:rPr lang="zh-CN" altLang="en-US" sz="4400" b="1" dirty="0">
                <a:solidFill>
                  <a:srgbClr val="164C8C"/>
                </a:solidFill>
                <a:latin typeface="Palatino Linotype" panose="02040502050505030304" pitchFamily="18" charset="0"/>
              </a:rPr>
              <a:t>谢谢</a:t>
            </a:r>
            <a:r>
              <a:rPr lang="en-US" altLang="zh-CN" sz="4400" b="1" dirty="0">
                <a:solidFill>
                  <a:srgbClr val="164C8C"/>
                </a:solidFill>
                <a:latin typeface="Palatino Linotype" panose="02040502050505030304" pitchFamily="18" charset="0"/>
              </a:rPr>
              <a:t>!</a:t>
            </a:r>
            <a:endParaRPr lang="zh-CN" altLang="en-US" sz="4400" b="1" dirty="0">
              <a:solidFill>
                <a:srgbClr val="164C8C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930" y="4436649"/>
            <a:ext cx="952870" cy="914400"/>
          </a:xfrm>
          <a:prstGeom prst="rect">
            <a:avLst/>
          </a:prstGeom>
        </p:spPr>
      </p:pic>
      <p:sp>
        <p:nvSpPr>
          <p:cNvPr id="14" name="TextBox 10">
            <a:extLst>
              <a:ext uri="{FF2B5EF4-FFF2-40B4-BE49-F238E27FC236}">
                <a16:creationId xmlns:a16="http://schemas.microsoft.com/office/drawing/2014/main" id="{902C0C0C-FFE9-4EB8-BAA0-58A84B4C51B5}"/>
              </a:ext>
            </a:extLst>
          </p:cNvPr>
          <p:cNvSpPr txBox="1"/>
          <p:nvPr userDrawn="1"/>
        </p:nvSpPr>
        <p:spPr>
          <a:xfrm>
            <a:off x="6728520" y="6328975"/>
            <a:ext cx="2191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系统可靠性与安全性研究中心</a:t>
            </a:r>
            <a:endParaRPr lang="en-US" altLang="zh-CN" sz="12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565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FDAEF-FD11-4DDE-8681-E0C7B0BF4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95" y="102864"/>
            <a:ext cx="8894173" cy="422356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460032-D5A3-4D5F-AD03-843FAC27402E}"/>
              </a:ext>
            </a:extLst>
          </p:cNvPr>
          <p:cNvSpPr/>
          <p:nvPr userDrawn="1"/>
        </p:nvSpPr>
        <p:spPr>
          <a:xfrm>
            <a:off x="0" y="6644639"/>
            <a:ext cx="9144000" cy="252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9752DD5-277B-45DC-AA0A-BE14033F31FE}"/>
              </a:ext>
            </a:extLst>
          </p:cNvPr>
          <p:cNvSpPr/>
          <p:nvPr userDrawn="1"/>
        </p:nvSpPr>
        <p:spPr>
          <a:xfrm>
            <a:off x="-10551" y="598099"/>
            <a:ext cx="9143999" cy="72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0800000" scaled="1"/>
            <a:tileRect/>
          </a:gradFill>
          <a:ln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392773-2895-429E-9DBA-7F895A57316C}"/>
              </a:ext>
            </a:extLst>
          </p:cNvPr>
          <p:cNvSpPr txBox="1"/>
          <p:nvPr userDrawn="1"/>
        </p:nvSpPr>
        <p:spPr>
          <a:xfrm>
            <a:off x="5644117" y="6635029"/>
            <a:ext cx="5613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18D5517-9B33-4686-8641-812DD5E37057}" type="slidenum">
              <a:rPr lang="zh-CN" altLang="en-US" sz="11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‹#›</a:t>
            </a:fld>
            <a:r>
              <a:rPr lang="en-US" altLang="zh-CN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/24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57E8BF-D534-4F5F-9C8E-F035227104BD}"/>
              </a:ext>
            </a:extLst>
          </p:cNvPr>
          <p:cNvSpPr/>
          <p:nvPr userDrawn="1"/>
        </p:nvSpPr>
        <p:spPr>
          <a:xfrm>
            <a:off x="-10551" y="6644639"/>
            <a:ext cx="41809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bg1"/>
                </a:solidFill>
                <a:latin typeface="+mn-ea"/>
                <a:ea typeface="+mn-ea"/>
              </a:rPr>
              <a:t>基于迁移学习的锂离子电池健康状态估计与剩余寿命预测 </a:t>
            </a:r>
            <a:r>
              <a:rPr lang="en-US" altLang="zh-CN" sz="1100" b="1" dirty="0">
                <a:solidFill>
                  <a:schemeClr val="bg1"/>
                </a:solidFill>
                <a:latin typeface="+mn-ea"/>
                <a:ea typeface="+mn-ea"/>
              </a:rPr>
              <a:t>· </a:t>
            </a:r>
            <a:r>
              <a:rPr lang="zh-CN" altLang="en-US" sz="1100" b="1" dirty="0">
                <a:solidFill>
                  <a:schemeClr val="bg1"/>
                </a:solidFill>
                <a:latin typeface="+mn-ea"/>
                <a:ea typeface="+mn-ea"/>
              </a:rPr>
              <a:t>王 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F4686B-7562-4B4E-8A37-936B3FC0F4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2136" y="71455"/>
            <a:ext cx="2001904" cy="453765"/>
          </a:xfrm>
          <a:prstGeom prst="rect">
            <a:avLst/>
          </a:prstGeom>
        </p:spPr>
      </p:pic>
      <p:sp>
        <p:nvSpPr>
          <p:cNvPr id="9" name="TextBox 10">
            <a:extLst>
              <a:ext uri="{FF2B5EF4-FFF2-40B4-BE49-F238E27FC236}">
                <a16:creationId xmlns:a16="http://schemas.microsoft.com/office/drawing/2014/main" id="{B79C78B7-8DD0-48EA-86F5-8EE0423DEDD4}"/>
              </a:ext>
            </a:extLst>
          </p:cNvPr>
          <p:cNvSpPr txBox="1"/>
          <p:nvPr userDrawn="1"/>
        </p:nvSpPr>
        <p:spPr>
          <a:xfrm>
            <a:off x="7679204" y="6635029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求实求真，大气大为</a:t>
            </a:r>
            <a:endParaRPr lang="en-US" altLang="zh-CN" sz="11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56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3EB2B-529E-4418-A725-6E109C81771B}" type="datetime1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326D0-2AD7-469D-88E8-608400A37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47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7" r:id="rId3"/>
    <p:sldLayoutId id="2147483666" r:id="rId4"/>
    <p:sldLayoutId id="214748367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18" Type="http://schemas.openxmlformats.org/officeDocument/2006/relationships/image" Target="../media/image2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svg"/><Relationship Id="rId20" Type="http://schemas.openxmlformats.org/officeDocument/2006/relationships/image" Target="../media/image2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19" Type="http://schemas.openxmlformats.org/officeDocument/2006/relationships/image" Target="../media/image25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5">
            <a:extLst>
              <a:ext uri="{FF2B5EF4-FFF2-40B4-BE49-F238E27FC236}">
                <a16:creationId xmlns:a16="http://schemas.microsoft.com/office/drawing/2014/main" id="{24983295-FC0C-407C-A104-E1B8AC635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38" y="51908"/>
            <a:ext cx="8112026" cy="54864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、平台功能建议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B0661790-8E40-4EEA-85A4-F3E3E1060256}"/>
              </a:ext>
            </a:extLst>
          </p:cNvPr>
          <p:cNvSpPr txBox="1"/>
          <p:nvPr/>
        </p:nvSpPr>
        <p:spPr>
          <a:xfrm>
            <a:off x="3933113" y="1219181"/>
            <a:ext cx="50040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8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研究各类数据的收集、处理、存储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、共享等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5BB8E660-3A00-460A-AD54-91F81574E58D}"/>
              </a:ext>
            </a:extLst>
          </p:cNvPr>
          <p:cNvSpPr txBox="1"/>
          <p:nvPr/>
        </p:nvSpPr>
        <p:spPr>
          <a:xfrm>
            <a:off x="2026946" y="1795398"/>
            <a:ext cx="18241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模型管理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BC63BC25-7F6E-4F5F-9459-F84BCF7785EE}"/>
              </a:ext>
            </a:extLst>
          </p:cNvPr>
          <p:cNvSpPr txBox="1"/>
          <p:nvPr/>
        </p:nvSpPr>
        <p:spPr>
          <a:xfrm>
            <a:off x="2033698" y="1223847"/>
            <a:ext cx="181741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数据管理</a:t>
            </a:r>
            <a:endParaRPr lang="en-US" altLang="zh-CN" sz="18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01042AE9-D003-4BFA-B5F5-C861AA3D8A00}"/>
              </a:ext>
            </a:extLst>
          </p:cNvPr>
          <p:cNvSpPr txBox="1"/>
          <p:nvPr/>
        </p:nvSpPr>
        <p:spPr>
          <a:xfrm>
            <a:off x="2026941" y="2354860"/>
            <a:ext cx="182417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知识管理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53DF64E8-75C1-4F1C-9146-E29B658FF139}"/>
              </a:ext>
            </a:extLst>
          </p:cNvPr>
          <p:cNvSpPr txBox="1"/>
          <p:nvPr/>
        </p:nvSpPr>
        <p:spPr>
          <a:xfrm>
            <a:off x="3933113" y="1795398"/>
            <a:ext cx="50040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zh-CN" altLang="en-US" dirty="0">
                <a:ea typeface="微软雅黑" panose="020B0503020204020204" pitchFamily="34" charset="-122"/>
                <a:sym typeface="Times New Roman" panose="02020603050405020304" pitchFamily="18" charset="0"/>
              </a:rPr>
              <a:t>研究各类模型的存储、更新、调用、运行等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76DC1CBD-34C0-4B59-A2E4-42E0CCB47D0A}"/>
              </a:ext>
            </a:extLst>
          </p:cNvPr>
          <p:cNvSpPr txBox="1"/>
          <p:nvPr/>
        </p:nvSpPr>
        <p:spPr>
          <a:xfrm>
            <a:off x="3933113" y="2354860"/>
            <a:ext cx="50040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8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研究知识分类、录入、存储、维护等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6D2BDC7-3E79-411F-836D-3F8A4CE134B3}"/>
              </a:ext>
            </a:extLst>
          </p:cNvPr>
          <p:cNvCxnSpPr>
            <a:cxnSpLocks/>
            <a:stCxn id="62" idx="3"/>
            <a:endCxn id="39" idx="1"/>
          </p:cNvCxnSpPr>
          <p:nvPr/>
        </p:nvCxnSpPr>
        <p:spPr>
          <a:xfrm flipV="1">
            <a:off x="1714481" y="3097018"/>
            <a:ext cx="312471" cy="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99A265B9-CD93-4409-BDCE-88A76BDD6AA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31705" y="1408513"/>
            <a:ext cx="6757" cy="1125670"/>
          </a:xfrm>
          <a:prstGeom prst="bentConnector3">
            <a:avLst>
              <a:gd name="adj1" fmla="val 3483158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: 圆角 3">
            <a:extLst>
              <a:ext uri="{FF2B5EF4-FFF2-40B4-BE49-F238E27FC236}">
                <a16:creationId xmlns:a16="http://schemas.microsoft.com/office/drawing/2014/main" id="{60E5478B-1D13-47CD-939A-D6D15F17FE22}"/>
              </a:ext>
            </a:extLst>
          </p:cNvPr>
          <p:cNvSpPr/>
          <p:nvPr/>
        </p:nvSpPr>
        <p:spPr>
          <a:xfrm>
            <a:off x="238481" y="2921684"/>
            <a:ext cx="1476000" cy="360000"/>
          </a:xfrm>
          <a:prstGeom prst="roundRect">
            <a:avLst>
              <a:gd name="adj" fmla="val 22545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一体化平台</a:t>
            </a:r>
          </a:p>
        </p:txBody>
      </p:sp>
      <p:sp>
        <p:nvSpPr>
          <p:cNvPr id="66" name="矩形: 圆角 4">
            <a:extLst>
              <a:ext uri="{FF2B5EF4-FFF2-40B4-BE49-F238E27FC236}">
                <a16:creationId xmlns:a16="http://schemas.microsoft.com/office/drawing/2014/main" id="{4122E76B-2A90-43D8-8FFB-33AEF8DC764C}"/>
              </a:ext>
            </a:extLst>
          </p:cNvPr>
          <p:cNvSpPr/>
          <p:nvPr/>
        </p:nvSpPr>
        <p:spPr>
          <a:xfrm>
            <a:off x="150116" y="1151812"/>
            <a:ext cx="8874900" cy="3855680"/>
          </a:xfrm>
          <a:prstGeom prst="roundRect">
            <a:avLst>
              <a:gd name="adj" fmla="val 3741"/>
            </a:avLst>
          </a:prstGeom>
          <a:noFill/>
          <a:ln w="28575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DACF1EC-D62A-42A0-B58D-8B184E6907A9}"/>
              </a:ext>
            </a:extLst>
          </p:cNvPr>
          <p:cNvCxnSpPr>
            <a:cxnSpLocks/>
            <a:stCxn id="85" idx="3"/>
            <a:endCxn id="90" idx="1"/>
          </p:cNvCxnSpPr>
          <p:nvPr/>
        </p:nvCxnSpPr>
        <p:spPr>
          <a:xfrm flipV="1">
            <a:off x="3851112" y="1403847"/>
            <a:ext cx="82001" cy="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E06D540F-2433-4197-8514-0613755C5544}"/>
              </a:ext>
            </a:extLst>
          </p:cNvPr>
          <p:cNvCxnSpPr>
            <a:cxnSpLocks/>
            <a:stCxn id="83" idx="3"/>
            <a:endCxn id="95" idx="1"/>
          </p:cNvCxnSpPr>
          <p:nvPr/>
        </p:nvCxnSpPr>
        <p:spPr>
          <a:xfrm>
            <a:off x="3851112" y="1980064"/>
            <a:ext cx="820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C4511F02-ECA3-4D72-8B29-AC525BB80806}"/>
              </a:ext>
            </a:extLst>
          </p:cNvPr>
          <p:cNvCxnSpPr>
            <a:cxnSpLocks/>
            <a:stCxn id="92" idx="3"/>
            <a:endCxn id="97" idx="1"/>
          </p:cNvCxnSpPr>
          <p:nvPr/>
        </p:nvCxnSpPr>
        <p:spPr>
          <a:xfrm>
            <a:off x="3851112" y="2539526"/>
            <a:ext cx="820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3">
            <a:extLst>
              <a:ext uri="{FF2B5EF4-FFF2-40B4-BE49-F238E27FC236}">
                <a16:creationId xmlns:a16="http://schemas.microsoft.com/office/drawing/2014/main" id="{916EEAC8-83AF-4E92-A58A-8862E59A97EB}"/>
              </a:ext>
            </a:extLst>
          </p:cNvPr>
          <p:cNvSpPr txBox="1"/>
          <p:nvPr/>
        </p:nvSpPr>
        <p:spPr>
          <a:xfrm>
            <a:off x="150116" y="690197"/>
            <a:ext cx="1529765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平台功能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8CD71B0-A2BD-4420-A047-90CE88F98F0D}"/>
              </a:ext>
            </a:extLst>
          </p:cNvPr>
          <p:cNvSpPr txBox="1"/>
          <p:nvPr/>
        </p:nvSpPr>
        <p:spPr>
          <a:xfrm>
            <a:off x="2026952" y="2912352"/>
            <a:ext cx="18241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业务管理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F0592B3-A3DF-46C0-B163-1647127C172C}"/>
              </a:ext>
            </a:extLst>
          </p:cNvPr>
          <p:cNvSpPr txBox="1"/>
          <p:nvPr/>
        </p:nvSpPr>
        <p:spPr>
          <a:xfrm>
            <a:off x="2026952" y="3475187"/>
            <a:ext cx="18241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决策辅助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5960D18-07A4-4DCB-8FB3-2C81D7C8957E}"/>
              </a:ext>
            </a:extLst>
          </p:cNvPr>
          <p:cNvSpPr txBox="1"/>
          <p:nvPr/>
        </p:nvSpPr>
        <p:spPr>
          <a:xfrm>
            <a:off x="2026952" y="4038022"/>
            <a:ext cx="18241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可视化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F183E17-2C4B-4FBC-9762-17DCD2FA6F56}"/>
              </a:ext>
            </a:extLst>
          </p:cNvPr>
          <p:cNvSpPr txBox="1"/>
          <p:nvPr/>
        </p:nvSpPr>
        <p:spPr>
          <a:xfrm>
            <a:off x="2026952" y="4600859"/>
            <a:ext cx="18241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系统定制开发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3126F6D7-32C6-49F3-91A5-41FC2DD1359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34857" y="1971348"/>
            <a:ext cx="6757" cy="1125670"/>
          </a:xfrm>
          <a:prstGeom prst="bentConnector3">
            <a:avLst>
              <a:gd name="adj1" fmla="val 3483158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2FBAB04B-E9DD-4CC2-AA5E-1D8E7AC0CA6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23562" y="3097018"/>
            <a:ext cx="6757" cy="1125670"/>
          </a:xfrm>
          <a:prstGeom prst="bentConnector3">
            <a:avLst>
              <a:gd name="adj1" fmla="val 3271718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1B4ADADF-FAEF-41EC-AADA-1E70916625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35886" y="3659855"/>
            <a:ext cx="6757" cy="1125670"/>
          </a:xfrm>
          <a:prstGeom prst="bentConnector3">
            <a:avLst>
              <a:gd name="adj1" fmla="val 3483158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88C991C-3B81-4D12-8515-36EC348F6602}"/>
              </a:ext>
            </a:extLst>
          </p:cNvPr>
          <p:cNvSpPr txBox="1"/>
          <p:nvPr/>
        </p:nvSpPr>
        <p:spPr>
          <a:xfrm>
            <a:off x="3933113" y="2906124"/>
            <a:ext cx="50040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8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规划设计统一的风洞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PHM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系统架构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59FA44E-2E21-498B-A83D-C7F3252640BD}"/>
              </a:ext>
            </a:extLst>
          </p:cNvPr>
          <p:cNvCxnSpPr>
            <a:cxnSpLocks/>
            <a:stCxn id="39" idx="3"/>
            <a:endCxn id="58" idx="1"/>
          </p:cNvCxnSpPr>
          <p:nvPr/>
        </p:nvCxnSpPr>
        <p:spPr>
          <a:xfrm flipV="1">
            <a:off x="3851112" y="3090790"/>
            <a:ext cx="82001" cy="6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80A38360-F3E4-4BEC-94D7-ECFDB823FD7B}"/>
              </a:ext>
            </a:extLst>
          </p:cNvPr>
          <p:cNvSpPr txBox="1"/>
          <p:nvPr/>
        </p:nvSpPr>
        <p:spPr>
          <a:xfrm>
            <a:off x="3933113" y="3471307"/>
            <a:ext cx="50040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对出现故障的风洞设备快速推荐维修决策方案</a:t>
            </a:r>
            <a:endParaRPr lang="en-US" altLang="zh-CN" dirty="0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8ADF423F-539D-41CD-B270-192DA4BDA764}"/>
              </a:ext>
            </a:extLst>
          </p:cNvPr>
          <p:cNvCxnSpPr>
            <a:cxnSpLocks/>
            <a:stCxn id="40" idx="3"/>
            <a:endCxn id="61" idx="1"/>
          </p:cNvCxnSpPr>
          <p:nvPr/>
        </p:nvCxnSpPr>
        <p:spPr>
          <a:xfrm flipV="1">
            <a:off x="3851112" y="3655973"/>
            <a:ext cx="82001" cy="3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31FBF48D-C220-4123-A44A-EECE8DCED79E}"/>
              </a:ext>
            </a:extLst>
          </p:cNvPr>
          <p:cNvSpPr txBox="1"/>
          <p:nvPr/>
        </p:nvSpPr>
        <p:spPr>
          <a:xfrm>
            <a:off x="3933113" y="4031672"/>
            <a:ext cx="50040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8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增加人机交互的便捷性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6BBFE54-0DD7-4F36-9A44-AFBD8ADFF544}"/>
              </a:ext>
            </a:extLst>
          </p:cNvPr>
          <p:cNvCxnSpPr>
            <a:cxnSpLocks/>
            <a:stCxn id="41" idx="3"/>
            <a:endCxn id="74" idx="1"/>
          </p:cNvCxnSpPr>
          <p:nvPr/>
        </p:nvCxnSpPr>
        <p:spPr>
          <a:xfrm flipV="1">
            <a:off x="3851112" y="4216338"/>
            <a:ext cx="82001" cy="6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7C6BC77D-7C56-4982-8753-C1899D8959BC}"/>
              </a:ext>
            </a:extLst>
          </p:cNvPr>
          <p:cNvSpPr txBox="1"/>
          <p:nvPr/>
        </p:nvSpPr>
        <p:spPr>
          <a:xfrm>
            <a:off x="3933113" y="4600859"/>
            <a:ext cx="500400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8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满足各风洞的定制化需求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B590D4FD-DEE2-4F0E-977F-F26B6B11B7E5}"/>
              </a:ext>
            </a:extLst>
          </p:cNvPr>
          <p:cNvCxnSpPr>
            <a:cxnSpLocks/>
            <a:stCxn id="44" idx="3"/>
            <a:endCxn id="81" idx="1"/>
          </p:cNvCxnSpPr>
          <p:nvPr/>
        </p:nvCxnSpPr>
        <p:spPr>
          <a:xfrm>
            <a:off x="3851112" y="4785525"/>
            <a:ext cx="820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: 圆角 4">
            <a:extLst>
              <a:ext uri="{FF2B5EF4-FFF2-40B4-BE49-F238E27FC236}">
                <a16:creationId xmlns:a16="http://schemas.microsoft.com/office/drawing/2014/main" id="{C73E65AE-1A14-4D3B-8AB3-B9E4D9B937AD}"/>
              </a:ext>
            </a:extLst>
          </p:cNvPr>
          <p:cNvSpPr/>
          <p:nvPr/>
        </p:nvSpPr>
        <p:spPr>
          <a:xfrm>
            <a:off x="144073" y="5079526"/>
            <a:ext cx="8874900" cy="1473673"/>
          </a:xfrm>
          <a:prstGeom prst="roundRect">
            <a:avLst>
              <a:gd name="adj" fmla="val 3741"/>
            </a:avLst>
          </a:prstGeom>
          <a:noFill/>
          <a:ln w="28575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86" name="箭头: 右 85">
            <a:extLst>
              <a:ext uri="{FF2B5EF4-FFF2-40B4-BE49-F238E27FC236}">
                <a16:creationId xmlns:a16="http://schemas.microsoft.com/office/drawing/2014/main" id="{F21957E4-4032-4D76-8D49-7A57A8869CBD}"/>
              </a:ext>
            </a:extLst>
          </p:cNvPr>
          <p:cNvSpPr/>
          <p:nvPr/>
        </p:nvSpPr>
        <p:spPr>
          <a:xfrm>
            <a:off x="2836364" y="5602640"/>
            <a:ext cx="1014748" cy="51368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提供服务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AC54552-9263-429D-A93D-EC86F8936BCA}"/>
              </a:ext>
            </a:extLst>
          </p:cNvPr>
          <p:cNvSpPr/>
          <p:nvPr/>
        </p:nvSpPr>
        <p:spPr>
          <a:xfrm>
            <a:off x="405446" y="5175891"/>
            <a:ext cx="217519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数据管理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1B7054FC-C385-4581-9085-F8020A0E85BF}"/>
              </a:ext>
            </a:extLst>
          </p:cNvPr>
          <p:cNvSpPr/>
          <p:nvPr/>
        </p:nvSpPr>
        <p:spPr>
          <a:xfrm>
            <a:off x="405446" y="5672430"/>
            <a:ext cx="217519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模型管理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50E33555-9E34-41D6-9541-59EB97DC9816}"/>
              </a:ext>
            </a:extLst>
          </p:cNvPr>
          <p:cNvSpPr/>
          <p:nvPr/>
        </p:nvSpPr>
        <p:spPr>
          <a:xfrm>
            <a:off x="405446" y="6150307"/>
            <a:ext cx="217519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知识管理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E4CAE8A7-9B23-4721-A221-59FA61259EDD}"/>
              </a:ext>
            </a:extLst>
          </p:cNvPr>
          <p:cNvSpPr/>
          <p:nvPr/>
        </p:nvSpPr>
        <p:spPr>
          <a:xfrm>
            <a:off x="302122" y="5143718"/>
            <a:ext cx="2430918" cy="137968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200FB4A5-A187-47A4-B8A4-B5225D9606A4}"/>
              </a:ext>
            </a:extLst>
          </p:cNvPr>
          <p:cNvSpPr/>
          <p:nvPr/>
        </p:nvSpPr>
        <p:spPr>
          <a:xfrm>
            <a:off x="3954436" y="5667009"/>
            <a:ext cx="130000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业务管理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EFF2650A-6576-4F7F-8DF7-5CC58EFE857E}"/>
              </a:ext>
            </a:extLst>
          </p:cNvPr>
          <p:cNvSpPr/>
          <p:nvPr/>
        </p:nvSpPr>
        <p:spPr>
          <a:xfrm>
            <a:off x="6521766" y="5170470"/>
            <a:ext cx="217519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决策辅助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6E22854E-2ACF-4B2D-8270-67B374D27FCA}"/>
              </a:ext>
            </a:extLst>
          </p:cNvPr>
          <p:cNvSpPr/>
          <p:nvPr/>
        </p:nvSpPr>
        <p:spPr>
          <a:xfrm>
            <a:off x="6521766" y="5667009"/>
            <a:ext cx="217519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可视化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A2FCA276-62B8-4248-B261-1A085D241A17}"/>
              </a:ext>
            </a:extLst>
          </p:cNvPr>
          <p:cNvSpPr/>
          <p:nvPr/>
        </p:nvSpPr>
        <p:spPr>
          <a:xfrm>
            <a:off x="6521766" y="6144886"/>
            <a:ext cx="217519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系统定制开发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D461F015-1B08-4CED-9591-9034E84DDEB4}"/>
              </a:ext>
            </a:extLst>
          </p:cNvPr>
          <p:cNvSpPr/>
          <p:nvPr/>
        </p:nvSpPr>
        <p:spPr>
          <a:xfrm>
            <a:off x="6418442" y="5138297"/>
            <a:ext cx="2430918" cy="137968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箭头: 右 110">
            <a:extLst>
              <a:ext uri="{FF2B5EF4-FFF2-40B4-BE49-F238E27FC236}">
                <a16:creationId xmlns:a16="http://schemas.microsoft.com/office/drawing/2014/main" id="{B535BBE8-0727-45A9-A2EB-D261698C28A1}"/>
              </a:ext>
            </a:extLst>
          </p:cNvPr>
          <p:cNvSpPr/>
          <p:nvPr/>
        </p:nvSpPr>
        <p:spPr>
          <a:xfrm>
            <a:off x="5356045" y="5611836"/>
            <a:ext cx="1014748" cy="51368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进一步</a:t>
            </a:r>
          </a:p>
        </p:txBody>
      </p:sp>
    </p:spTree>
    <p:extLst>
      <p:ext uri="{BB962C8B-B14F-4D97-AF65-F5344CB8AC3E}">
        <p14:creationId xmlns:p14="http://schemas.microsoft.com/office/powerpoint/2010/main" val="101474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矩形: 圆角 331">
            <a:extLst>
              <a:ext uri="{FF2B5EF4-FFF2-40B4-BE49-F238E27FC236}">
                <a16:creationId xmlns:a16="http://schemas.microsoft.com/office/drawing/2014/main" id="{0BD451B9-E640-4808-8290-C075A277A7DB}"/>
              </a:ext>
            </a:extLst>
          </p:cNvPr>
          <p:cNvSpPr/>
          <p:nvPr/>
        </p:nvSpPr>
        <p:spPr>
          <a:xfrm>
            <a:off x="469925" y="1530465"/>
            <a:ext cx="8309760" cy="4637338"/>
          </a:xfrm>
          <a:prstGeom prst="roundRect">
            <a:avLst/>
          </a:prstGeom>
          <a:solidFill>
            <a:srgbClr val="D8E8F7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标题 5">
            <a:extLst>
              <a:ext uri="{FF2B5EF4-FFF2-40B4-BE49-F238E27FC236}">
                <a16:creationId xmlns:a16="http://schemas.microsoft.com/office/drawing/2014/main" id="{24983295-FC0C-407C-A104-E1B8AC635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38" y="51908"/>
            <a:ext cx="8112026" cy="54864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、平台总体架构建议</a:t>
            </a:r>
          </a:p>
        </p:txBody>
      </p:sp>
      <p:sp>
        <p:nvSpPr>
          <p:cNvPr id="89" name="TextBox 13">
            <a:extLst>
              <a:ext uri="{FF2B5EF4-FFF2-40B4-BE49-F238E27FC236}">
                <a16:creationId xmlns:a16="http://schemas.microsoft.com/office/drawing/2014/main" id="{0608B28B-AEBF-4FF6-98F6-90A95901BE62}"/>
              </a:ext>
            </a:extLst>
          </p:cNvPr>
          <p:cNvSpPr txBox="1"/>
          <p:nvPr/>
        </p:nvSpPr>
        <p:spPr>
          <a:xfrm>
            <a:off x="150116" y="690197"/>
            <a:ext cx="2459192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平台网络拓扑结构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BD8C35C-6B5F-4B7D-94D5-F74B157E2D35}"/>
              </a:ext>
            </a:extLst>
          </p:cNvPr>
          <p:cNvGrpSpPr/>
          <p:nvPr/>
        </p:nvGrpSpPr>
        <p:grpSpPr>
          <a:xfrm>
            <a:off x="432771" y="1703320"/>
            <a:ext cx="8278458" cy="4221964"/>
            <a:chOff x="284673" y="2316592"/>
            <a:chExt cx="8278458" cy="4221964"/>
          </a:xfrm>
        </p:grpSpPr>
        <p:pic>
          <p:nvPicPr>
            <p:cNvPr id="225" name="图形 224">
              <a:extLst>
                <a:ext uri="{FF2B5EF4-FFF2-40B4-BE49-F238E27FC236}">
                  <a16:creationId xmlns:a16="http://schemas.microsoft.com/office/drawing/2014/main" id="{EF23A7E0-8FFE-46EC-BE18-100A403A8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27128" y="4601238"/>
              <a:ext cx="297719" cy="252414"/>
            </a:xfrm>
            <a:prstGeom prst="rect">
              <a:avLst/>
            </a:prstGeom>
          </p:spPr>
        </p:pic>
        <p:pic>
          <p:nvPicPr>
            <p:cNvPr id="226" name="图形 225">
              <a:extLst>
                <a:ext uri="{FF2B5EF4-FFF2-40B4-BE49-F238E27FC236}">
                  <a16:creationId xmlns:a16="http://schemas.microsoft.com/office/drawing/2014/main" id="{4334AFAD-DA50-4C36-8918-E7E5237FC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605251" y="2316593"/>
              <a:ext cx="429872" cy="372935"/>
            </a:xfrm>
            <a:prstGeom prst="rect">
              <a:avLst/>
            </a:prstGeom>
          </p:spPr>
        </p:pic>
        <p:pic>
          <p:nvPicPr>
            <p:cNvPr id="227" name="图形 226">
              <a:extLst>
                <a:ext uri="{FF2B5EF4-FFF2-40B4-BE49-F238E27FC236}">
                  <a16:creationId xmlns:a16="http://schemas.microsoft.com/office/drawing/2014/main" id="{B869A937-AC7E-4DF1-93DB-B18F971D3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15281" y="2316593"/>
              <a:ext cx="483429" cy="380572"/>
            </a:xfrm>
            <a:prstGeom prst="rect">
              <a:avLst/>
            </a:prstGeom>
          </p:spPr>
        </p:pic>
        <p:pic>
          <p:nvPicPr>
            <p:cNvPr id="228" name="图形 227">
              <a:extLst>
                <a:ext uri="{FF2B5EF4-FFF2-40B4-BE49-F238E27FC236}">
                  <a16:creationId xmlns:a16="http://schemas.microsoft.com/office/drawing/2014/main" id="{EBEDD2A1-5B5D-4AE6-831C-8B166E151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174077" y="2316592"/>
              <a:ext cx="365039" cy="380573"/>
            </a:xfrm>
            <a:prstGeom prst="rect">
              <a:avLst/>
            </a:prstGeom>
          </p:spPr>
        </p:pic>
        <p:pic>
          <p:nvPicPr>
            <p:cNvPr id="229" name="图形 228">
              <a:extLst>
                <a:ext uri="{FF2B5EF4-FFF2-40B4-BE49-F238E27FC236}">
                  <a16:creationId xmlns:a16="http://schemas.microsoft.com/office/drawing/2014/main" id="{40DD0BB2-53A4-47CD-AE4F-7438E2154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16579" y="2316592"/>
              <a:ext cx="429873" cy="372936"/>
            </a:xfrm>
            <a:prstGeom prst="rect">
              <a:avLst/>
            </a:prstGeom>
          </p:spPr>
        </p:pic>
        <p:pic>
          <p:nvPicPr>
            <p:cNvPr id="230" name="图形 229">
              <a:extLst>
                <a:ext uri="{FF2B5EF4-FFF2-40B4-BE49-F238E27FC236}">
                  <a16:creationId xmlns:a16="http://schemas.microsoft.com/office/drawing/2014/main" id="{AB3F5253-3213-4BB8-9C15-4D2F22B17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76623" y="2316592"/>
              <a:ext cx="429872" cy="372936"/>
            </a:xfrm>
            <a:prstGeom prst="rect">
              <a:avLst/>
            </a:prstGeom>
          </p:spPr>
        </p:pic>
        <p:sp>
          <p:nvSpPr>
            <p:cNvPr id="231" name="矩形: 圆角 230">
              <a:extLst>
                <a:ext uri="{FF2B5EF4-FFF2-40B4-BE49-F238E27FC236}">
                  <a16:creationId xmlns:a16="http://schemas.microsoft.com/office/drawing/2014/main" id="{CDA8CEF9-0B8F-4A10-BA55-E94E31C87799}"/>
                </a:ext>
              </a:extLst>
            </p:cNvPr>
            <p:cNvSpPr/>
            <p:nvPr/>
          </p:nvSpPr>
          <p:spPr>
            <a:xfrm>
              <a:off x="1825993" y="2856696"/>
              <a:ext cx="5080000" cy="252414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中心侧健康管理平台</a:t>
              </a:r>
            </a:p>
          </p:txBody>
        </p:sp>
        <p:cxnSp>
          <p:nvCxnSpPr>
            <p:cNvPr id="232" name="直接连接符 231">
              <a:extLst>
                <a:ext uri="{FF2B5EF4-FFF2-40B4-BE49-F238E27FC236}">
                  <a16:creationId xmlns:a16="http://schemas.microsoft.com/office/drawing/2014/main" id="{A2A14E33-9B17-4A6F-A46E-B2768D0D71EA}"/>
                </a:ext>
              </a:extLst>
            </p:cNvPr>
            <p:cNvCxnSpPr>
              <a:cxnSpLocks/>
            </p:cNvCxnSpPr>
            <p:nvPr/>
          </p:nvCxnSpPr>
          <p:spPr>
            <a:xfrm>
              <a:off x="2238743" y="2630182"/>
              <a:ext cx="0" cy="2524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直接连接符 232">
              <a:extLst>
                <a:ext uri="{FF2B5EF4-FFF2-40B4-BE49-F238E27FC236}">
                  <a16:creationId xmlns:a16="http://schemas.microsoft.com/office/drawing/2014/main" id="{9F5FECFA-8355-46E5-889E-FA08CF43261C}"/>
                </a:ext>
              </a:extLst>
            </p:cNvPr>
            <p:cNvCxnSpPr>
              <a:cxnSpLocks/>
            </p:cNvCxnSpPr>
            <p:nvPr/>
          </p:nvCxnSpPr>
          <p:spPr>
            <a:xfrm>
              <a:off x="3000743" y="2630182"/>
              <a:ext cx="0" cy="2524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直接连接符 233">
              <a:extLst>
                <a:ext uri="{FF2B5EF4-FFF2-40B4-BE49-F238E27FC236}">
                  <a16:creationId xmlns:a16="http://schemas.microsoft.com/office/drawing/2014/main" id="{0C822B57-7C85-4420-A62D-FDA4250D4099}"/>
                </a:ext>
              </a:extLst>
            </p:cNvPr>
            <p:cNvCxnSpPr>
              <a:cxnSpLocks/>
            </p:cNvCxnSpPr>
            <p:nvPr/>
          </p:nvCxnSpPr>
          <p:spPr>
            <a:xfrm>
              <a:off x="3832927" y="2630182"/>
              <a:ext cx="0" cy="2524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直接连接符 234">
              <a:extLst>
                <a:ext uri="{FF2B5EF4-FFF2-40B4-BE49-F238E27FC236}">
                  <a16:creationId xmlns:a16="http://schemas.microsoft.com/office/drawing/2014/main" id="{62073FF2-87DC-4937-BBA1-584B31D7C528}"/>
                </a:ext>
              </a:extLst>
            </p:cNvPr>
            <p:cNvCxnSpPr>
              <a:cxnSpLocks/>
            </p:cNvCxnSpPr>
            <p:nvPr/>
          </p:nvCxnSpPr>
          <p:spPr>
            <a:xfrm>
              <a:off x="5250645" y="2630182"/>
              <a:ext cx="0" cy="2524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直接连接符 235">
              <a:extLst>
                <a:ext uri="{FF2B5EF4-FFF2-40B4-BE49-F238E27FC236}">
                  <a16:creationId xmlns:a16="http://schemas.microsoft.com/office/drawing/2014/main" id="{9409850F-81DA-465A-AAB6-3FD9FC4F7D97}"/>
                </a:ext>
              </a:extLst>
            </p:cNvPr>
            <p:cNvCxnSpPr>
              <a:cxnSpLocks/>
            </p:cNvCxnSpPr>
            <p:nvPr/>
          </p:nvCxnSpPr>
          <p:spPr>
            <a:xfrm>
              <a:off x="6350246" y="2630182"/>
              <a:ext cx="0" cy="2524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7" name="文本框 236">
              <a:extLst>
                <a:ext uri="{FF2B5EF4-FFF2-40B4-BE49-F238E27FC236}">
                  <a16:creationId xmlns:a16="http://schemas.microsoft.com/office/drawing/2014/main" id="{3ED66532-A119-42E2-9D09-03043E163AC9}"/>
                </a:ext>
              </a:extLst>
            </p:cNvPr>
            <p:cNvSpPr txBox="1"/>
            <p:nvPr/>
          </p:nvSpPr>
          <p:spPr>
            <a:xfrm>
              <a:off x="2228788" y="2667152"/>
              <a:ext cx="4530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领导</a:t>
              </a:r>
              <a:endParaRPr lang="zh-CN" altLang="en-US" sz="1000" dirty="0"/>
            </a:p>
          </p:txBody>
        </p:sp>
        <p:sp>
          <p:nvSpPr>
            <p:cNvPr id="238" name="文本框 237">
              <a:extLst>
                <a:ext uri="{FF2B5EF4-FFF2-40B4-BE49-F238E27FC236}">
                  <a16:creationId xmlns:a16="http://schemas.microsoft.com/office/drawing/2014/main" id="{BCD4AFE2-B8D7-4CFD-B3B1-A8B3E70B6659}"/>
                </a:ext>
              </a:extLst>
            </p:cNvPr>
            <p:cNvSpPr txBox="1"/>
            <p:nvPr/>
          </p:nvSpPr>
          <p:spPr>
            <a:xfrm>
              <a:off x="2930560" y="2667152"/>
              <a:ext cx="8843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运行工程师</a:t>
              </a:r>
              <a:endParaRPr lang="zh-CN" altLang="en-US" sz="1000" dirty="0"/>
            </a:p>
          </p:txBody>
        </p:sp>
        <p:sp>
          <p:nvSpPr>
            <p:cNvPr id="239" name="文本框 238">
              <a:extLst>
                <a:ext uri="{FF2B5EF4-FFF2-40B4-BE49-F238E27FC236}">
                  <a16:creationId xmlns:a16="http://schemas.microsoft.com/office/drawing/2014/main" id="{6D008DEA-62B5-4052-A5A0-3B275693AB75}"/>
                </a:ext>
              </a:extLst>
            </p:cNvPr>
            <p:cNvSpPr txBox="1"/>
            <p:nvPr/>
          </p:nvSpPr>
          <p:spPr>
            <a:xfrm>
              <a:off x="3806878" y="2667152"/>
              <a:ext cx="10588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健康管理专家</a:t>
              </a:r>
              <a:endParaRPr lang="zh-CN" altLang="en-US" sz="1000" dirty="0"/>
            </a:p>
          </p:txBody>
        </p:sp>
        <p:sp>
          <p:nvSpPr>
            <p:cNvPr id="240" name="文本框 239">
              <a:extLst>
                <a:ext uri="{FF2B5EF4-FFF2-40B4-BE49-F238E27FC236}">
                  <a16:creationId xmlns:a16="http://schemas.microsoft.com/office/drawing/2014/main" id="{8E99578C-6E8A-4D7E-927B-BBEE5E9ABFC4}"/>
                </a:ext>
              </a:extLst>
            </p:cNvPr>
            <p:cNvSpPr txBox="1"/>
            <p:nvPr/>
          </p:nvSpPr>
          <p:spPr>
            <a:xfrm>
              <a:off x="5199031" y="2667152"/>
              <a:ext cx="12988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装备健康管理团队</a:t>
              </a:r>
              <a:endParaRPr lang="zh-CN" altLang="en-US" sz="1000" dirty="0"/>
            </a:p>
          </p:txBody>
        </p:sp>
        <p:sp>
          <p:nvSpPr>
            <p:cNvPr id="241" name="文本框 240">
              <a:extLst>
                <a:ext uri="{FF2B5EF4-FFF2-40B4-BE49-F238E27FC236}">
                  <a16:creationId xmlns:a16="http://schemas.microsoft.com/office/drawing/2014/main" id="{105EE889-E303-4F42-8EEF-7B7E1B9DC7E8}"/>
                </a:ext>
              </a:extLst>
            </p:cNvPr>
            <p:cNvSpPr txBox="1"/>
            <p:nvPr/>
          </p:nvSpPr>
          <p:spPr>
            <a:xfrm>
              <a:off x="6315121" y="2667152"/>
              <a:ext cx="8581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外部专家</a:t>
              </a:r>
              <a:endParaRPr lang="zh-CN" altLang="en-US" sz="1000" dirty="0"/>
            </a:p>
          </p:txBody>
        </p:sp>
        <p:pic>
          <p:nvPicPr>
            <p:cNvPr id="242" name="图形 241">
              <a:extLst>
                <a:ext uri="{FF2B5EF4-FFF2-40B4-BE49-F238E27FC236}">
                  <a16:creationId xmlns:a16="http://schemas.microsoft.com/office/drawing/2014/main" id="{11837F97-FEA4-488C-BC17-6EA69B694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990673" y="3264857"/>
              <a:ext cx="400567" cy="386477"/>
            </a:xfrm>
            <a:prstGeom prst="rect">
              <a:avLst/>
            </a:prstGeom>
          </p:spPr>
        </p:pic>
        <p:sp>
          <p:nvSpPr>
            <p:cNvPr id="243" name="文本框 242">
              <a:extLst>
                <a:ext uri="{FF2B5EF4-FFF2-40B4-BE49-F238E27FC236}">
                  <a16:creationId xmlns:a16="http://schemas.microsoft.com/office/drawing/2014/main" id="{FD145200-5235-4A4F-A8E2-9C42D5E9E221}"/>
                </a:ext>
              </a:extLst>
            </p:cNvPr>
            <p:cNvSpPr txBox="1"/>
            <p:nvPr/>
          </p:nvSpPr>
          <p:spPr>
            <a:xfrm>
              <a:off x="3929068" y="3673475"/>
              <a:ext cx="7437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数据中心</a:t>
              </a:r>
            </a:p>
          </p:txBody>
        </p:sp>
        <p:cxnSp>
          <p:nvCxnSpPr>
            <p:cNvPr id="244" name="直接连接符 243">
              <a:extLst>
                <a:ext uri="{FF2B5EF4-FFF2-40B4-BE49-F238E27FC236}">
                  <a16:creationId xmlns:a16="http://schemas.microsoft.com/office/drawing/2014/main" id="{B4C80E8F-E35A-460B-A4EE-1B00C4D980DD}"/>
                </a:ext>
              </a:extLst>
            </p:cNvPr>
            <p:cNvCxnSpPr>
              <a:cxnSpLocks/>
              <a:endCxn id="242" idx="0"/>
            </p:cNvCxnSpPr>
            <p:nvPr/>
          </p:nvCxnSpPr>
          <p:spPr>
            <a:xfrm>
              <a:off x="4190957" y="3109110"/>
              <a:ext cx="0" cy="1557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45" name="图形 244">
              <a:extLst>
                <a:ext uri="{FF2B5EF4-FFF2-40B4-BE49-F238E27FC236}">
                  <a16:creationId xmlns:a16="http://schemas.microsoft.com/office/drawing/2014/main" id="{70465926-2A4C-4D67-9D49-7E2EE9693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64750" y="3547268"/>
              <a:ext cx="297719" cy="252414"/>
            </a:xfrm>
            <a:prstGeom prst="rect">
              <a:avLst/>
            </a:prstGeom>
          </p:spPr>
        </p:pic>
        <p:pic>
          <p:nvPicPr>
            <p:cNvPr id="246" name="图形 245">
              <a:extLst>
                <a:ext uri="{FF2B5EF4-FFF2-40B4-BE49-F238E27FC236}">
                  <a16:creationId xmlns:a16="http://schemas.microsoft.com/office/drawing/2014/main" id="{90E60676-03EF-42CE-8396-7DCFC7703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03205" y="3556918"/>
              <a:ext cx="297719" cy="252414"/>
            </a:xfrm>
            <a:prstGeom prst="rect">
              <a:avLst/>
            </a:prstGeom>
          </p:spPr>
        </p:pic>
        <p:cxnSp>
          <p:nvCxnSpPr>
            <p:cNvPr id="247" name="直接连接符 246">
              <a:extLst>
                <a:ext uri="{FF2B5EF4-FFF2-40B4-BE49-F238E27FC236}">
                  <a16:creationId xmlns:a16="http://schemas.microsoft.com/office/drawing/2014/main" id="{454DC4D5-A0D8-4849-960E-4E8F109C1538}"/>
                </a:ext>
              </a:extLst>
            </p:cNvPr>
            <p:cNvCxnSpPr>
              <a:cxnSpLocks/>
              <a:stCxn id="242" idx="1"/>
              <a:endCxn id="245" idx="3"/>
            </p:cNvCxnSpPr>
            <p:nvPr/>
          </p:nvCxnSpPr>
          <p:spPr>
            <a:xfrm flipH="1">
              <a:off x="2762469" y="3458096"/>
              <a:ext cx="1228204" cy="2153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直接连接符 247">
              <a:extLst>
                <a:ext uri="{FF2B5EF4-FFF2-40B4-BE49-F238E27FC236}">
                  <a16:creationId xmlns:a16="http://schemas.microsoft.com/office/drawing/2014/main" id="{E06961D2-69B1-4A5D-9461-FFDADFC3C071}"/>
                </a:ext>
              </a:extLst>
            </p:cNvPr>
            <p:cNvCxnSpPr>
              <a:cxnSpLocks/>
              <a:endCxn id="246" idx="1"/>
            </p:cNvCxnSpPr>
            <p:nvPr/>
          </p:nvCxnSpPr>
          <p:spPr>
            <a:xfrm>
              <a:off x="4288392" y="3441832"/>
              <a:ext cx="1314813" cy="2412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9" name="文本框 248">
              <a:extLst>
                <a:ext uri="{FF2B5EF4-FFF2-40B4-BE49-F238E27FC236}">
                  <a16:creationId xmlns:a16="http://schemas.microsoft.com/office/drawing/2014/main" id="{6E4C34C1-31FB-4F15-8DAB-01367C902F92}"/>
                </a:ext>
              </a:extLst>
            </p:cNvPr>
            <p:cNvSpPr txBox="1"/>
            <p:nvPr/>
          </p:nvSpPr>
          <p:spPr>
            <a:xfrm>
              <a:off x="2695419" y="3408479"/>
              <a:ext cx="7437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网络冗余</a:t>
              </a:r>
            </a:p>
          </p:txBody>
        </p:sp>
        <p:sp>
          <p:nvSpPr>
            <p:cNvPr id="250" name="文本框 249">
              <a:extLst>
                <a:ext uri="{FF2B5EF4-FFF2-40B4-BE49-F238E27FC236}">
                  <a16:creationId xmlns:a16="http://schemas.microsoft.com/office/drawing/2014/main" id="{F951D94F-103F-40E7-BD12-3D01BEFB11F4}"/>
                </a:ext>
              </a:extLst>
            </p:cNvPr>
            <p:cNvSpPr txBox="1"/>
            <p:nvPr/>
          </p:nvSpPr>
          <p:spPr>
            <a:xfrm>
              <a:off x="2776622" y="3683125"/>
              <a:ext cx="607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交换机</a:t>
              </a:r>
            </a:p>
          </p:txBody>
        </p:sp>
        <p:sp>
          <p:nvSpPr>
            <p:cNvPr id="251" name="文本框 250">
              <a:extLst>
                <a:ext uri="{FF2B5EF4-FFF2-40B4-BE49-F238E27FC236}">
                  <a16:creationId xmlns:a16="http://schemas.microsoft.com/office/drawing/2014/main" id="{5AF37675-0C12-41B5-8526-E3735D34E4BA}"/>
                </a:ext>
              </a:extLst>
            </p:cNvPr>
            <p:cNvSpPr txBox="1"/>
            <p:nvPr/>
          </p:nvSpPr>
          <p:spPr>
            <a:xfrm>
              <a:off x="5015281" y="3658734"/>
              <a:ext cx="607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交换机</a:t>
              </a:r>
            </a:p>
          </p:txBody>
        </p:sp>
        <p:sp>
          <p:nvSpPr>
            <p:cNvPr id="252" name="文本框 251">
              <a:extLst>
                <a:ext uri="{FF2B5EF4-FFF2-40B4-BE49-F238E27FC236}">
                  <a16:creationId xmlns:a16="http://schemas.microsoft.com/office/drawing/2014/main" id="{00DF643C-0E1E-43AD-95B7-2A47057C33D2}"/>
                </a:ext>
              </a:extLst>
            </p:cNvPr>
            <p:cNvSpPr txBox="1"/>
            <p:nvPr/>
          </p:nvSpPr>
          <p:spPr>
            <a:xfrm>
              <a:off x="4979164" y="3378217"/>
              <a:ext cx="8085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网络冗余</a:t>
              </a:r>
            </a:p>
          </p:txBody>
        </p:sp>
        <p:sp>
          <p:nvSpPr>
            <p:cNvPr id="253" name="矩形: 圆角 252">
              <a:extLst>
                <a:ext uri="{FF2B5EF4-FFF2-40B4-BE49-F238E27FC236}">
                  <a16:creationId xmlns:a16="http://schemas.microsoft.com/office/drawing/2014/main" id="{1CBD2351-1FF4-48DC-8C66-06827893B9DD}"/>
                </a:ext>
              </a:extLst>
            </p:cNvPr>
            <p:cNvSpPr/>
            <p:nvPr/>
          </p:nvSpPr>
          <p:spPr>
            <a:xfrm>
              <a:off x="523500" y="3929787"/>
              <a:ext cx="2395043" cy="22741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风洞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健康管理平台</a:t>
              </a:r>
            </a:p>
          </p:txBody>
        </p:sp>
        <p:cxnSp>
          <p:nvCxnSpPr>
            <p:cNvPr id="254" name="直接连接符 253">
              <a:extLst>
                <a:ext uri="{FF2B5EF4-FFF2-40B4-BE49-F238E27FC236}">
                  <a16:creationId xmlns:a16="http://schemas.microsoft.com/office/drawing/2014/main" id="{7F48ED0D-9A9C-4B11-A80A-CD3B9C77820A}"/>
                </a:ext>
              </a:extLst>
            </p:cNvPr>
            <p:cNvCxnSpPr>
              <a:cxnSpLocks/>
              <a:stCxn id="245" idx="1"/>
              <a:endCxn id="253" idx="0"/>
            </p:cNvCxnSpPr>
            <p:nvPr/>
          </p:nvCxnSpPr>
          <p:spPr>
            <a:xfrm flipH="1">
              <a:off x="1721022" y="3673475"/>
              <a:ext cx="743728" cy="2563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55" name="图形 254">
              <a:extLst>
                <a:ext uri="{FF2B5EF4-FFF2-40B4-BE49-F238E27FC236}">
                  <a16:creationId xmlns:a16="http://schemas.microsoft.com/office/drawing/2014/main" id="{03C7467A-711D-46D3-ADE3-526F85887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567215" y="4235071"/>
              <a:ext cx="401106" cy="414749"/>
            </a:xfrm>
            <a:prstGeom prst="rect">
              <a:avLst/>
            </a:prstGeom>
          </p:spPr>
        </p:pic>
        <p:cxnSp>
          <p:nvCxnSpPr>
            <p:cNvPr id="256" name="直接连接符 255">
              <a:extLst>
                <a:ext uri="{FF2B5EF4-FFF2-40B4-BE49-F238E27FC236}">
                  <a16:creationId xmlns:a16="http://schemas.microsoft.com/office/drawing/2014/main" id="{55B0F800-888F-440D-9C00-F790EAB4DB4B}"/>
                </a:ext>
              </a:extLst>
            </p:cNvPr>
            <p:cNvCxnSpPr>
              <a:cxnSpLocks/>
            </p:cNvCxnSpPr>
            <p:nvPr/>
          </p:nvCxnSpPr>
          <p:spPr>
            <a:xfrm>
              <a:off x="1767768" y="4157198"/>
              <a:ext cx="0" cy="1557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7" name="文本框 256">
              <a:extLst>
                <a:ext uri="{FF2B5EF4-FFF2-40B4-BE49-F238E27FC236}">
                  <a16:creationId xmlns:a16="http://schemas.microsoft.com/office/drawing/2014/main" id="{D60572D5-569A-4C08-9723-F402F6CB4235}"/>
                </a:ext>
              </a:extLst>
            </p:cNvPr>
            <p:cNvSpPr txBox="1"/>
            <p:nvPr/>
          </p:nvSpPr>
          <p:spPr>
            <a:xfrm>
              <a:off x="1865311" y="4248496"/>
              <a:ext cx="11549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本地小型服务器</a:t>
              </a:r>
            </a:p>
          </p:txBody>
        </p:sp>
        <p:cxnSp>
          <p:nvCxnSpPr>
            <p:cNvPr id="258" name="直接连接符 257">
              <a:extLst>
                <a:ext uri="{FF2B5EF4-FFF2-40B4-BE49-F238E27FC236}">
                  <a16:creationId xmlns:a16="http://schemas.microsoft.com/office/drawing/2014/main" id="{5B2BFDB3-61C1-4411-B969-3B58C729E1A3}"/>
                </a:ext>
              </a:extLst>
            </p:cNvPr>
            <p:cNvCxnSpPr>
              <a:cxnSpLocks/>
            </p:cNvCxnSpPr>
            <p:nvPr/>
          </p:nvCxnSpPr>
          <p:spPr>
            <a:xfrm>
              <a:off x="1775988" y="4494073"/>
              <a:ext cx="0" cy="1557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9" name="文本框 258">
              <a:extLst>
                <a:ext uri="{FF2B5EF4-FFF2-40B4-BE49-F238E27FC236}">
                  <a16:creationId xmlns:a16="http://schemas.microsoft.com/office/drawing/2014/main" id="{BCF2C2CB-FAF6-4286-BA1A-CF5DE307DBA4}"/>
                </a:ext>
              </a:extLst>
            </p:cNvPr>
            <p:cNvSpPr txBox="1"/>
            <p:nvPr/>
          </p:nvSpPr>
          <p:spPr>
            <a:xfrm>
              <a:off x="1873529" y="4615770"/>
              <a:ext cx="607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交换机</a:t>
              </a:r>
            </a:p>
          </p:txBody>
        </p:sp>
        <p:pic>
          <p:nvPicPr>
            <p:cNvPr id="260" name="图形 259">
              <a:extLst>
                <a:ext uri="{FF2B5EF4-FFF2-40B4-BE49-F238E27FC236}">
                  <a16:creationId xmlns:a16="http://schemas.microsoft.com/office/drawing/2014/main" id="{3D17059C-0889-439E-9A6A-B91F0B54F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20009" y="4285910"/>
              <a:ext cx="314982" cy="389095"/>
            </a:xfrm>
            <a:prstGeom prst="rect">
              <a:avLst/>
            </a:prstGeom>
          </p:spPr>
        </p:pic>
        <p:cxnSp>
          <p:nvCxnSpPr>
            <p:cNvPr id="261" name="直接连接符 260">
              <a:extLst>
                <a:ext uri="{FF2B5EF4-FFF2-40B4-BE49-F238E27FC236}">
                  <a16:creationId xmlns:a16="http://schemas.microsoft.com/office/drawing/2014/main" id="{9B15B65C-8EA9-4663-9E39-FCCA8FDE2BA8}"/>
                </a:ext>
              </a:extLst>
            </p:cNvPr>
            <p:cNvCxnSpPr>
              <a:cxnSpLocks/>
            </p:cNvCxnSpPr>
            <p:nvPr/>
          </p:nvCxnSpPr>
          <p:spPr>
            <a:xfrm>
              <a:off x="777500" y="4166418"/>
              <a:ext cx="0" cy="1557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2" name="文本框 261">
              <a:extLst>
                <a:ext uri="{FF2B5EF4-FFF2-40B4-BE49-F238E27FC236}">
                  <a16:creationId xmlns:a16="http://schemas.microsoft.com/office/drawing/2014/main" id="{3834ADF9-81AF-4DA8-AF33-188477387236}"/>
                </a:ext>
              </a:extLst>
            </p:cNvPr>
            <p:cNvSpPr txBox="1"/>
            <p:nvPr/>
          </p:nvSpPr>
          <p:spPr>
            <a:xfrm>
              <a:off x="472371" y="4573502"/>
              <a:ext cx="8453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风洞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</a:t>
              </a:r>
            </a:p>
          </p:txBody>
        </p:sp>
        <p:sp>
          <p:nvSpPr>
            <p:cNvPr id="263" name="椭圆 262">
              <a:extLst>
                <a:ext uri="{FF2B5EF4-FFF2-40B4-BE49-F238E27FC236}">
                  <a16:creationId xmlns:a16="http://schemas.microsoft.com/office/drawing/2014/main" id="{AA298024-13F3-4E0F-916B-2FA2FFE93360}"/>
                </a:ext>
              </a:extLst>
            </p:cNvPr>
            <p:cNvSpPr/>
            <p:nvPr/>
          </p:nvSpPr>
          <p:spPr>
            <a:xfrm>
              <a:off x="1354669" y="4967138"/>
              <a:ext cx="895696" cy="5437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光纤环网</a:t>
              </a:r>
            </a:p>
          </p:txBody>
        </p:sp>
        <p:cxnSp>
          <p:nvCxnSpPr>
            <p:cNvPr id="264" name="直接连接符 263">
              <a:extLst>
                <a:ext uri="{FF2B5EF4-FFF2-40B4-BE49-F238E27FC236}">
                  <a16:creationId xmlns:a16="http://schemas.microsoft.com/office/drawing/2014/main" id="{28163232-2D7B-406F-A675-E7D94A4F02C2}"/>
                </a:ext>
              </a:extLst>
            </p:cNvPr>
            <p:cNvCxnSpPr>
              <a:cxnSpLocks/>
            </p:cNvCxnSpPr>
            <p:nvPr/>
          </p:nvCxnSpPr>
          <p:spPr>
            <a:xfrm>
              <a:off x="1775987" y="4831214"/>
              <a:ext cx="0" cy="1557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65" name="图形 264">
              <a:extLst>
                <a:ext uri="{FF2B5EF4-FFF2-40B4-BE49-F238E27FC236}">
                  <a16:creationId xmlns:a16="http://schemas.microsoft.com/office/drawing/2014/main" id="{C81CDDFF-7058-4876-8312-5C9BC32BF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934991" y="5019060"/>
              <a:ext cx="206241" cy="252414"/>
            </a:xfrm>
            <a:prstGeom prst="rect">
              <a:avLst/>
            </a:prstGeom>
          </p:spPr>
        </p:pic>
        <p:pic>
          <p:nvPicPr>
            <p:cNvPr id="266" name="图形 265">
              <a:extLst>
                <a:ext uri="{FF2B5EF4-FFF2-40B4-BE49-F238E27FC236}">
                  <a16:creationId xmlns:a16="http://schemas.microsoft.com/office/drawing/2014/main" id="{306E541A-B338-44AF-9D42-6A50C1D5D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026805" y="5463135"/>
              <a:ext cx="206241" cy="252414"/>
            </a:xfrm>
            <a:prstGeom prst="rect">
              <a:avLst/>
            </a:prstGeom>
          </p:spPr>
        </p:pic>
        <p:pic>
          <p:nvPicPr>
            <p:cNvPr id="267" name="图形 266">
              <a:extLst>
                <a:ext uri="{FF2B5EF4-FFF2-40B4-BE49-F238E27FC236}">
                  <a16:creationId xmlns:a16="http://schemas.microsoft.com/office/drawing/2014/main" id="{9CF37BB6-52CA-49F1-B19C-A329D243E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556711" y="5709713"/>
              <a:ext cx="206241" cy="252414"/>
            </a:xfrm>
            <a:prstGeom prst="rect">
              <a:avLst/>
            </a:prstGeom>
          </p:spPr>
        </p:pic>
        <p:pic>
          <p:nvPicPr>
            <p:cNvPr id="268" name="图形 267">
              <a:extLst>
                <a:ext uri="{FF2B5EF4-FFF2-40B4-BE49-F238E27FC236}">
                  <a16:creationId xmlns:a16="http://schemas.microsoft.com/office/drawing/2014/main" id="{9123C56E-E1E1-4E91-BFE6-FE836994B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416997" y="5566216"/>
              <a:ext cx="250789" cy="252414"/>
            </a:xfrm>
            <a:prstGeom prst="rect">
              <a:avLst/>
            </a:prstGeom>
          </p:spPr>
        </p:pic>
        <p:sp>
          <p:nvSpPr>
            <p:cNvPr id="269" name="文本框 268">
              <a:extLst>
                <a:ext uri="{FF2B5EF4-FFF2-40B4-BE49-F238E27FC236}">
                  <a16:creationId xmlns:a16="http://schemas.microsoft.com/office/drawing/2014/main" id="{EB3C3A2C-FB26-4945-91E7-27B63B861096}"/>
                </a:ext>
              </a:extLst>
            </p:cNvPr>
            <p:cNvSpPr txBox="1"/>
            <p:nvPr/>
          </p:nvSpPr>
          <p:spPr>
            <a:xfrm>
              <a:off x="284673" y="4880028"/>
              <a:ext cx="7531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其他信息采集设备</a:t>
              </a:r>
            </a:p>
          </p:txBody>
        </p:sp>
        <p:sp>
          <p:nvSpPr>
            <p:cNvPr id="270" name="文本框 269">
              <a:extLst>
                <a:ext uri="{FF2B5EF4-FFF2-40B4-BE49-F238E27FC236}">
                  <a16:creationId xmlns:a16="http://schemas.microsoft.com/office/drawing/2014/main" id="{EAEAF315-2A32-4192-9B35-4E2B9B8E97ED}"/>
                </a:ext>
              </a:extLst>
            </p:cNvPr>
            <p:cNvSpPr txBox="1"/>
            <p:nvPr/>
          </p:nvSpPr>
          <p:spPr>
            <a:xfrm>
              <a:off x="321827" y="5312902"/>
              <a:ext cx="6943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触发信号采集设备</a:t>
              </a:r>
            </a:p>
          </p:txBody>
        </p:sp>
        <p:sp>
          <p:nvSpPr>
            <p:cNvPr id="271" name="文本框 270">
              <a:extLst>
                <a:ext uri="{FF2B5EF4-FFF2-40B4-BE49-F238E27FC236}">
                  <a16:creationId xmlns:a16="http://schemas.microsoft.com/office/drawing/2014/main" id="{5AE1DE58-0A3D-4AEA-96E1-9EEA2F459707}"/>
                </a:ext>
              </a:extLst>
            </p:cNvPr>
            <p:cNvSpPr txBox="1"/>
            <p:nvPr/>
          </p:nvSpPr>
          <p:spPr>
            <a:xfrm>
              <a:off x="1676810" y="5757320"/>
              <a:ext cx="7400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瞬态量采集设备</a:t>
              </a:r>
            </a:p>
          </p:txBody>
        </p:sp>
        <p:sp>
          <p:nvSpPr>
            <p:cNvPr id="272" name="文本框 271">
              <a:extLst>
                <a:ext uri="{FF2B5EF4-FFF2-40B4-BE49-F238E27FC236}">
                  <a16:creationId xmlns:a16="http://schemas.microsoft.com/office/drawing/2014/main" id="{62B84458-3855-45FC-AC84-3C0BCAF09016}"/>
                </a:ext>
              </a:extLst>
            </p:cNvPr>
            <p:cNvSpPr txBox="1"/>
            <p:nvPr/>
          </p:nvSpPr>
          <p:spPr>
            <a:xfrm>
              <a:off x="2536587" y="5202866"/>
              <a:ext cx="7484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缓变量采集设备</a:t>
              </a:r>
            </a:p>
          </p:txBody>
        </p:sp>
        <p:cxnSp>
          <p:nvCxnSpPr>
            <p:cNvPr id="273" name="直接连接符 272">
              <a:extLst>
                <a:ext uri="{FF2B5EF4-FFF2-40B4-BE49-F238E27FC236}">
                  <a16:creationId xmlns:a16="http://schemas.microsoft.com/office/drawing/2014/main" id="{AED8A6C1-D4A3-4B92-9DF2-E3DE04319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5959" y="5508399"/>
              <a:ext cx="29765" cy="1849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4" name="直接连接符 273">
              <a:extLst>
                <a:ext uri="{FF2B5EF4-FFF2-40B4-BE49-F238E27FC236}">
                  <a16:creationId xmlns:a16="http://schemas.microsoft.com/office/drawing/2014/main" id="{30912E22-1C6C-4538-8D28-518C88BEDDD8}"/>
                </a:ext>
              </a:extLst>
            </p:cNvPr>
            <p:cNvCxnSpPr>
              <a:cxnSpLocks/>
              <a:stCxn id="263" idx="5"/>
              <a:endCxn id="268" idx="0"/>
            </p:cNvCxnSpPr>
            <p:nvPr/>
          </p:nvCxnSpPr>
          <p:spPr>
            <a:xfrm>
              <a:off x="2119193" y="5431254"/>
              <a:ext cx="423199" cy="1349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5" name="直接连接符 274">
              <a:extLst>
                <a:ext uri="{FF2B5EF4-FFF2-40B4-BE49-F238E27FC236}">
                  <a16:creationId xmlns:a16="http://schemas.microsoft.com/office/drawing/2014/main" id="{F3D1EF96-7CCC-4800-A4B5-4738E2CD764D}"/>
                </a:ext>
              </a:extLst>
            </p:cNvPr>
            <p:cNvCxnSpPr>
              <a:cxnSpLocks/>
              <a:stCxn id="263" idx="3"/>
              <a:endCxn id="266" idx="3"/>
            </p:cNvCxnSpPr>
            <p:nvPr/>
          </p:nvCxnSpPr>
          <p:spPr>
            <a:xfrm flipH="1">
              <a:off x="1233046" y="5431254"/>
              <a:ext cx="252795" cy="1580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直接连接符 275">
              <a:extLst>
                <a:ext uri="{FF2B5EF4-FFF2-40B4-BE49-F238E27FC236}">
                  <a16:creationId xmlns:a16="http://schemas.microsoft.com/office/drawing/2014/main" id="{F6071E42-65A2-46CE-8146-59AE706B972C}"/>
                </a:ext>
              </a:extLst>
            </p:cNvPr>
            <p:cNvCxnSpPr>
              <a:cxnSpLocks/>
              <a:stCxn id="263" idx="1"/>
              <a:endCxn id="265" idx="3"/>
            </p:cNvCxnSpPr>
            <p:nvPr/>
          </p:nvCxnSpPr>
          <p:spPr>
            <a:xfrm flipH="1">
              <a:off x="1141232" y="5046768"/>
              <a:ext cx="344609" cy="984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7" name="文本框 276">
              <a:extLst>
                <a:ext uri="{FF2B5EF4-FFF2-40B4-BE49-F238E27FC236}">
                  <a16:creationId xmlns:a16="http://schemas.microsoft.com/office/drawing/2014/main" id="{10B54462-71B2-4F64-92A5-F7C357E29569}"/>
                </a:ext>
              </a:extLst>
            </p:cNvPr>
            <p:cNvSpPr txBox="1"/>
            <p:nvPr/>
          </p:nvSpPr>
          <p:spPr>
            <a:xfrm>
              <a:off x="1057264" y="4871993"/>
              <a:ext cx="5430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OPC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8" name="文本框 277">
              <a:extLst>
                <a:ext uri="{FF2B5EF4-FFF2-40B4-BE49-F238E27FC236}">
                  <a16:creationId xmlns:a16="http://schemas.microsoft.com/office/drawing/2014/main" id="{E22A456D-EFBE-402B-BEA6-D92946095A61}"/>
                </a:ext>
              </a:extLst>
            </p:cNvPr>
            <p:cNvSpPr txBox="1"/>
            <p:nvPr/>
          </p:nvSpPr>
          <p:spPr>
            <a:xfrm>
              <a:off x="899536" y="5202866"/>
              <a:ext cx="5358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OPC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9" name="文本框 278">
              <a:extLst>
                <a:ext uri="{FF2B5EF4-FFF2-40B4-BE49-F238E27FC236}">
                  <a16:creationId xmlns:a16="http://schemas.microsoft.com/office/drawing/2014/main" id="{C92584D8-8242-4D97-8E94-8C2E3FF706D5}"/>
                </a:ext>
              </a:extLst>
            </p:cNvPr>
            <p:cNvSpPr txBox="1"/>
            <p:nvPr/>
          </p:nvSpPr>
          <p:spPr>
            <a:xfrm>
              <a:off x="1290885" y="5530628"/>
              <a:ext cx="6525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OPC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0" name="文本框 279">
              <a:extLst>
                <a:ext uri="{FF2B5EF4-FFF2-40B4-BE49-F238E27FC236}">
                  <a16:creationId xmlns:a16="http://schemas.microsoft.com/office/drawing/2014/main" id="{B910FC02-F57E-416C-B475-72B9A87E1546}"/>
                </a:ext>
              </a:extLst>
            </p:cNvPr>
            <p:cNvSpPr txBox="1"/>
            <p:nvPr/>
          </p:nvSpPr>
          <p:spPr>
            <a:xfrm>
              <a:off x="2156321" y="5283018"/>
              <a:ext cx="5914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OPC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81" name="图形 280">
              <a:extLst>
                <a:ext uri="{FF2B5EF4-FFF2-40B4-BE49-F238E27FC236}">
                  <a16:creationId xmlns:a16="http://schemas.microsoft.com/office/drawing/2014/main" id="{B659E36E-E972-4BD1-AB35-C2EDAE255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227176" y="5309874"/>
              <a:ext cx="219365" cy="219365"/>
            </a:xfrm>
            <a:prstGeom prst="rect">
              <a:avLst/>
            </a:prstGeom>
          </p:spPr>
        </p:pic>
        <p:sp>
          <p:nvSpPr>
            <p:cNvPr id="282" name="文本框 281">
              <a:extLst>
                <a:ext uri="{FF2B5EF4-FFF2-40B4-BE49-F238E27FC236}">
                  <a16:creationId xmlns:a16="http://schemas.microsoft.com/office/drawing/2014/main" id="{ED685CC1-4EB9-4DC4-B8FD-99468E0738FA}"/>
                </a:ext>
              </a:extLst>
            </p:cNvPr>
            <p:cNvSpPr txBox="1"/>
            <p:nvPr/>
          </p:nvSpPr>
          <p:spPr>
            <a:xfrm>
              <a:off x="3055480" y="5566685"/>
              <a:ext cx="5794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IETM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终端</a:t>
              </a:r>
            </a:p>
          </p:txBody>
        </p:sp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43D71879-C462-4684-8038-41997D8819D3}"/>
                </a:ext>
              </a:extLst>
            </p:cNvPr>
            <p:cNvSpPr/>
            <p:nvPr/>
          </p:nvSpPr>
          <p:spPr>
            <a:xfrm>
              <a:off x="472371" y="5925608"/>
              <a:ext cx="852617" cy="277543"/>
            </a:xfrm>
            <a:prstGeom prst="rect">
              <a:avLst/>
            </a:prstGeom>
            <a:solidFill>
              <a:srgbClr val="DEC3C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照相系统外触发信号</a:t>
              </a:r>
            </a:p>
          </p:txBody>
        </p:sp>
        <p:cxnSp>
          <p:nvCxnSpPr>
            <p:cNvPr id="284" name="直接连接符 283">
              <a:extLst>
                <a:ext uri="{FF2B5EF4-FFF2-40B4-BE49-F238E27FC236}">
                  <a16:creationId xmlns:a16="http://schemas.microsoft.com/office/drawing/2014/main" id="{87FA2E94-06F1-4ECE-87DD-7461EBCFE5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4204" y="5616087"/>
              <a:ext cx="94618" cy="2675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id="{D9C22FC2-A48C-4553-8766-C45F1174EF50}"/>
                </a:ext>
              </a:extLst>
            </p:cNvPr>
            <p:cNvSpPr/>
            <p:nvPr/>
          </p:nvSpPr>
          <p:spPr>
            <a:xfrm>
              <a:off x="1327480" y="6203812"/>
              <a:ext cx="726797" cy="277543"/>
            </a:xfrm>
            <a:prstGeom prst="rect">
              <a:avLst/>
            </a:prstGeom>
            <a:solidFill>
              <a:srgbClr val="DEC3C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应变片</a:t>
              </a:r>
            </a:p>
          </p:txBody>
        </p:sp>
        <p:cxnSp>
          <p:nvCxnSpPr>
            <p:cNvPr id="286" name="直接连接符 285">
              <a:extLst>
                <a:ext uri="{FF2B5EF4-FFF2-40B4-BE49-F238E27FC236}">
                  <a16:creationId xmlns:a16="http://schemas.microsoft.com/office/drawing/2014/main" id="{8E48A8CC-1B8D-4EC8-89B2-E948C7024C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5150" y="5788238"/>
              <a:ext cx="85728" cy="38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7" name="矩形 286">
              <a:extLst>
                <a:ext uri="{FF2B5EF4-FFF2-40B4-BE49-F238E27FC236}">
                  <a16:creationId xmlns:a16="http://schemas.microsoft.com/office/drawing/2014/main" id="{811A8324-A773-4B56-AEF6-1D6D794D97E3}"/>
                </a:ext>
              </a:extLst>
            </p:cNvPr>
            <p:cNvSpPr/>
            <p:nvPr/>
          </p:nvSpPr>
          <p:spPr>
            <a:xfrm>
              <a:off x="2277958" y="6102243"/>
              <a:ext cx="1105793" cy="327596"/>
            </a:xfrm>
            <a:prstGeom prst="rect">
              <a:avLst/>
            </a:prstGeom>
            <a:solidFill>
              <a:srgbClr val="DEC3C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温度、液位、电涡流等传感器</a:t>
              </a:r>
            </a:p>
          </p:txBody>
        </p:sp>
        <p:cxnSp>
          <p:nvCxnSpPr>
            <p:cNvPr id="288" name="直接连接符 287">
              <a:extLst>
                <a:ext uri="{FF2B5EF4-FFF2-40B4-BE49-F238E27FC236}">
                  <a16:creationId xmlns:a16="http://schemas.microsoft.com/office/drawing/2014/main" id="{52885C38-83FD-4EB5-88CD-D170A44EDAB3}"/>
                </a:ext>
              </a:extLst>
            </p:cNvPr>
            <p:cNvCxnSpPr>
              <a:cxnSpLocks/>
              <a:endCxn id="287" idx="0"/>
            </p:cNvCxnSpPr>
            <p:nvPr/>
          </p:nvCxnSpPr>
          <p:spPr>
            <a:xfrm>
              <a:off x="2604571" y="5713843"/>
              <a:ext cx="226284" cy="388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9" name="矩形: 圆角 288">
              <a:extLst>
                <a:ext uri="{FF2B5EF4-FFF2-40B4-BE49-F238E27FC236}">
                  <a16:creationId xmlns:a16="http://schemas.microsoft.com/office/drawing/2014/main" id="{B8522571-82AE-4049-A0AE-2E1C0DE640B4}"/>
                </a:ext>
              </a:extLst>
            </p:cNvPr>
            <p:cNvSpPr/>
            <p:nvPr/>
          </p:nvSpPr>
          <p:spPr>
            <a:xfrm>
              <a:off x="5394289" y="3944291"/>
              <a:ext cx="2395043" cy="227411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风洞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健康管理平台</a:t>
              </a:r>
            </a:p>
          </p:txBody>
        </p:sp>
        <p:cxnSp>
          <p:nvCxnSpPr>
            <p:cNvPr id="290" name="直接连接符 289">
              <a:extLst>
                <a:ext uri="{FF2B5EF4-FFF2-40B4-BE49-F238E27FC236}">
                  <a16:creationId xmlns:a16="http://schemas.microsoft.com/office/drawing/2014/main" id="{9DBC455A-508A-47F3-9EB8-D31C242D2D26}"/>
                </a:ext>
              </a:extLst>
            </p:cNvPr>
            <p:cNvCxnSpPr>
              <a:cxnSpLocks/>
              <a:stCxn id="246" idx="3"/>
            </p:cNvCxnSpPr>
            <p:nvPr/>
          </p:nvCxnSpPr>
          <p:spPr>
            <a:xfrm>
              <a:off x="5900924" y="3683125"/>
              <a:ext cx="745853" cy="2611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直接连接符 290">
              <a:extLst>
                <a:ext uri="{FF2B5EF4-FFF2-40B4-BE49-F238E27FC236}">
                  <a16:creationId xmlns:a16="http://schemas.microsoft.com/office/drawing/2014/main" id="{F212D2ED-020E-4ADE-B6D7-C5110C4F719B}"/>
                </a:ext>
              </a:extLst>
            </p:cNvPr>
            <p:cNvCxnSpPr>
              <a:cxnSpLocks/>
            </p:cNvCxnSpPr>
            <p:nvPr/>
          </p:nvCxnSpPr>
          <p:spPr>
            <a:xfrm>
              <a:off x="6638557" y="4171702"/>
              <a:ext cx="0" cy="1557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直接连接符 291">
              <a:extLst>
                <a:ext uri="{FF2B5EF4-FFF2-40B4-BE49-F238E27FC236}">
                  <a16:creationId xmlns:a16="http://schemas.microsoft.com/office/drawing/2014/main" id="{0F6E50ED-2D26-4FBA-A110-B750A89C9F11}"/>
                </a:ext>
              </a:extLst>
            </p:cNvPr>
            <p:cNvCxnSpPr>
              <a:cxnSpLocks/>
            </p:cNvCxnSpPr>
            <p:nvPr/>
          </p:nvCxnSpPr>
          <p:spPr>
            <a:xfrm>
              <a:off x="5648289" y="4180922"/>
              <a:ext cx="0" cy="1557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3" name="椭圆 292">
              <a:extLst>
                <a:ext uri="{FF2B5EF4-FFF2-40B4-BE49-F238E27FC236}">
                  <a16:creationId xmlns:a16="http://schemas.microsoft.com/office/drawing/2014/main" id="{F929B2CC-5928-41AE-B344-BE401079F43A}"/>
                </a:ext>
              </a:extLst>
            </p:cNvPr>
            <p:cNvSpPr/>
            <p:nvPr/>
          </p:nvSpPr>
          <p:spPr>
            <a:xfrm>
              <a:off x="3684831" y="4658449"/>
              <a:ext cx="66417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94" name="椭圆 293">
              <a:extLst>
                <a:ext uri="{FF2B5EF4-FFF2-40B4-BE49-F238E27FC236}">
                  <a16:creationId xmlns:a16="http://schemas.microsoft.com/office/drawing/2014/main" id="{9A8C848D-8D6A-43CC-848F-54D3731FCD70}"/>
                </a:ext>
              </a:extLst>
            </p:cNvPr>
            <p:cNvSpPr/>
            <p:nvPr/>
          </p:nvSpPr>
          <p:spPr>
            <a:xfrm>
              <a:off x="3918851" y="4658449"/>
              <a:ext cx="66417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95" name="椭圆 294">
              <a:extLst>
                <a:ext uri="{FF2B5EF4-FFF2-40B4-BE49-F238E27FC236}">
                  <a16:creationId xmlns:a16="http://schemas.microsoft.com/office/drawing/2014/main" id="{97CAD6E7-D8D5-4216-8E5A-989240382111}"/>
                </a:ext>
              </a:extLst>
            </p:cNvPr>
            <p:cNvSpPr/>
            <p:nvPr/>
          </p:nvSpPr>
          <p:spPr>
            <a:xfrm>
              <a:off x="4152871" y="4658449"/>
              <a:ext cx="66417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96" name="椭圆 295">
              <a:extLst>
                <a:ext uri="{FF2B5EF4-FFF2-40B4-BE49-F238E27FC236}">
                  <a16:creationId xmlns:a16="http://schemas.microsoft.com/office/drawing/2014/main" id="{9948B65D-1A40-4BC8-9408-0225F280945F}"/>
                </a:ext>
              </a:extLst>
            </p:cNvPr>
            <p:cNvSpPr/>
            <p:nvPr/>
          </p:nvSpPr>
          <p:spPr>
            <a:xfrm>
              <a:off x="4386891" y="4658449"/>
              <a:ext cx="66417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97" name="椭圆 296">
              <a:extLst>
                <a:ext uri="{FF2B5EF4-FFF2-40B4-BE49-F238E27FC236}">
                  <a16:creationId xmlns:a16="http://schemas.microsoft.com/office/drawing/2014/main" id="{A06D55BE-DC5D-49E7-8CB3-15E95A9CB6CE}"/>
                </a:ext>
              </a:extLst>
            </p:cNvPr>
            <p:cNvSpPr/>
            <p:nvPr/>
          </p:nvSpPr>
          <p:spPr>
            <a:xfrm>
              <a:off x="4620911" y="4658449"/>
              <a:ext cx="66417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298" name="椭圆 297">
              <a:extLst>
                <a:ext uri="{FF2B5EF4-FFF2-40B4-BE49-F238E27FC236}">
                  <a16:creationId xmlns:a16="http://schemas.microsoft.com/office/drawing/2014/main" id="{91613822-83F8-45B3-9603-A8D464DB9177}"/>
                </a:ext>
              </a:extLst>
            </p:cNvPr>
            <p:cNvSpPr/>
            <p:nvPr/>
          </p:nvSpPr>
          <p:spPr>
            <a:xfrm>
              <a:off x="4854930" y="4658449"/>
              <a:ext cx="66417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pic>
          <p:nvPicPr>
            <p:cNvPr id="299" name="图形 298">
              <a:extLst>
                <a:ext uri="{FF2B5EF4-FFF2-40B4-BE49-F238E27FC236}">
                  <a16:creationId xmlns:a16="http://schemas.microsoft.com/office/drawing/2014/main" id="{A8FCACFE-ED6D-45A1-B809-82D9A90E9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87841" y="4658439"/>
              <a:ext cx="297719" cy="252414"/>
            </a:xfrm>
            <a:prstGeom prst="rect">
              <a:avLst/>
            </a:prstGeom>
          </p:spPr>
        </p:pic>
        <p:pic>
          <p:nvPicPr>
            <p:cNvPr id="300" name="图形 299">
              <a:extLst>
                <a:ext uri="{FF2B5EF4-FFF2-40B4-BE49-F238E27FC236}">
                  <a16:creationId xmlns:a16="http://schemas.microsoft.com/office/drawing/2014/main" id="{C38EA842-CA8D-48F1-8615-EF8C45D1F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427928" y="4292272"/>
              <a:ext cx="401106" cy="414749"/>
            </a:xfrm>
            <a:prstGeom prst="rect">
              <a:avLst/>
            </a:prstGeom>
          </p:spPr>
        </p:pic>
        <p:sp>
          <p:nvSpPr>
            <p:cNvPr id="301" name="文本框 300">
              <a:extLst>
                <a:ext uri="{FF2B5EF4-FFF2-40B4-BE49-F238E27FC236}">
                  <a16:creationId xmlns:a16="http://schemas.microsoft.com/office/drawing/2014/main" id="{5517232A-2109-461D-AB16-C83A2B65356B}"/>
                </a:ext>
              </a:extLst>
            </p:cNvPr>
            <p:cNvSpPr txBox="1"/>
            <p:nvPr/>
          </p:nvSpPr>
          <p:spPr>
            <a:xfrm>
              <a:off x="6726024" y="4305697"/>
              <a:ext cx="11549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本地小型服务器</a:t>
              </a:r>
            </a:p>
          </p:txBody>
        </p:sp>
        <p:cxnSp>
          <p:nvCxnSpPr>
            <p:cNvPr id="302" name="直接连接符 301">
              <a:extLst>
                <a:ext uri="{FF2B5EF4-FFF2-40B4-BE49-F238E27FC236}">
                  <a16:creationId xmlns:a16="http://schemas.microsoft.com/office/drawing/2014/main" id="{529A6BF5-6348-4F88-9109-5E105E698026}"/>
                </a:ext>
              </a:extLst>
            </p:cNvPr>
            <p:cNvCxnSpPr>
              <a:cxnSpLocks/>
            </p:cNvCxnSpPr>
            <p:nvPr/>
          </p:nvCxnSpPr>
          <p:spPr>
            <a:xfrm>
              <a:off x="6636701" y="4551274"/>
              <a:ext cx="0" cy="1557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3" name="文本框 302">
              <a:extLst>
                <a:ext uri="{FF2B5EF4-FFF2-40B4-BE49-F238E27FC236}">
                  <a16:creationId xmlns:a16="http://schemas.microsoft.com/office/drawing/2014/main" id="{5218BA0C-F983-4830-8ABB-F3161F5C5EAF}"/>
                </a:ext>
              </a:extLst>
            </p:cNvPr>
            <p:cNvSpPr txBox="1"/>
            <p:nvPr/>
          </p:nvSpPr>
          <p:spPr>
            <a:xfrm>
              <a:off x="6734242" y="4672971"/>
              <a:ext cx="6071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交换机</a:t>
              </a:r>
            </a:p>
          </p:txBody>
        </p:sp>
        <p:pic>
          <p:nvPicPr>
            <p:cNvPr id="304" name="图形 303">
              <a:extLst>
                <a:ext uri="{FF2B5EF4-FFF2-40B4-BE49-F238E27FC236}">
                  <a16:creationId xmlns:a16="http://schemas.microsoft.com/office/drawing/2014/main" id="{FFD18840-FED9-4D1D-8628-0F21DF3ED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480722" y="4343111"/>
              <a:ext cx="314982" cy="389095"/>
            </a:xfrm>
            <a:prstGeom prst="rect">
              <a:avLst/>
            </a:prstGeom>
          </p:spPr>
        </p:pic>
        <p:sp>
          <p:nvSpPr>
            <p:cNvPr id="305" name="文本框 304">
              <a:extLst>
                <a:ext uri="{FF2B5EF4-FFF2-40B4-BE49-F238E27FC236}">
                  <a16:creationId xmlns:a16="http://schemas.microsoft.com/office/drawing/2014/main" id="{B91711BD-1EA7-4977-A294-380B557882F2}"/>
                </a:ext>
              </a:extLst>
            </p:cNvPr>
            <p:cNvSpPr txBox="1"/>
            <p:nvPr/>
          </p:nvSpPr>
          <p:spPr>
            <a:xfrm>
              <a:off x="5333084" y="4630703"/>
              <a:ext cx="8453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风洞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</a:t>
              </a:r>
            </a:p>
          </p:txBody>
        </p:sp>
        <p:sp>
          <p:nvSpPr>
            <p:cNvPr id="306" name="椭圆 305">
              <a:extLst>
                <a:ext uri="{FF2B5EF4-FFF2-40B4-BE49-F238E27FC236}">
                  <a16:creationId xmlns:a16="http://schemas.microsoft.com/office/drawing/2014/main" id="{4EF5CC58-A236-482E-93A8-35101CC048F3}"/>
                </a:ext>
              </a:extLst>
            </p:cNvPr>
            <p:cNvSpPr/>
            <p:nvPr/>
          </p:nvSpPr>
          <p:spPr>
            <a:xfrm>
              <a:off x="6215382" y="5024339"/>
              <a:ext cx="895696" cy="5437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光纤环网</a:t>
              </a:r>
            </a:p>
          </p:txBody>
        </p:sp>
        <p:cxnSp>
          <p:nvCxnSpPr>
            <p:cNvPr id="307" name="直接连接符 306">
              <a:extLst>
                <a:ext uri="{FF2B5EF4-FFF2-40B4-BE49-F238E27FC236}">
                  <a16:creationId xmlns:a16="http://schemas.microsoft.com/office/drawing/2014/main" id="{15044845-9EB9-4082-A9E8-07E6AC796D20}"/>
                </a:ext>
              </a:extLst>
            </p:cNvPr>
            <p:cNvCxnSpPr>
              <a:cxnSpLocks/>
            </p:cNvCxnSpPr>
            <p:nvPr/>
          </p:nvCxnSpPr>
          <p:spPr>
            <a:xfrm>
              <a:off x="6636700" y="4888415"/>
              <a:ext cx="0" cy="1557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08" name="图形 307">
              <a:extLst>
                <a:ext uri="{FF2B5EF4-FFF2-40B4-BE49-F238E27FC236}">
                  <a16:creationId xmlns:a16="http://schemas.microsoft.com/office/drawing/2014/main" id="{3F9F1B15-B08A-48D3-AF6A-9462826F4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795704" y="5076261"/>
              <a:ext cx="206241" cy="252414"/>
            </a:xfrm>
            <a:prstGeom prst="rect">
              <a:avLst/>
            </a:prstGeom>
          </p:spPr>
        </p:pic>
        <p:pic>
          <p:nvPicPr>
            <p:cNvPr id="309" name="图形 308">
              <a:extLst>
                <a:ext uri="{FF2B5EF4-FFF2-40B4-BE49-F238E27FC236}">
                  <a16:creationId xmlns:a16="http://schemas.microsoft.com/office/drawing/2014/main" id="{BB8A4D56-38E2-445C-A7DB-8E7848AAD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887518" y="5520336"/>
              <a:ext cx="206241" cy="252414"/>
            </a:xfrm>
            <a:prstGeom prst="rect">
              <a:avLst/>
            </a:prstGeom>
          </p:spPr>
        </p:pic>
        <p:pic>
          <p:nvPicPr>
            <p:cNvPr id="310" name="图形 309">
              <a:extLst>
                <a:ext uri="{FF2B5EF4-FFF2-40B4-BE49-F238E27FC236}">
                  <a16:creationId xmlns:a16="http://schemas.microsoft.com/office/drawing/2014/main" id="{8106F0B7-8EBB-4786-A642-367781715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417424" y="5766914"/>
              <a:ext cx="206241" cy="252414"/>
            </a:xfrm>
            <a:prstGeom prst="rect">
              <a:avLst/>
            </a:prstGeom>
          </p:spPr>
        </p:pic>
        <p:pic>
          <p:nvPicPr>
            <p:cNvPr id="311" name="图形 310">
              <a:extLst>
                <a:ext uri="{FF2B5EF4-FFF2-40B4-BE49-F238E27FC236}">
                  <a16:creationId xmlns:a16="http://schemas.microsoft.com/office/drawing/2014/main" id="{46314727-A71F-42AB-AB18-179F8913F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277710" y="5623417"/>
              <a:ext cx="250789" cy="252414"/>
            </a:xfrm>
            <a:prstGeom prst="rect">
              <a:avLst/>
            </a:prstGeom>
          </p:spPr>
        </p:pic>
        <p:sp>
          <p:nvSpPr>
            <p:cNvPr id="312" name="文本框 311">
              <a:extLst>
                <a:ext uri="{FF2B5EF4-FFF2-40B4-BE49-F238E27FC236}">
                  <a16:creationId xmlns:a16="http://schemas.microsoft.com/office/drawing/2014/main" id="{BE08392F-10D6-41CB-8DF6-C271D5168D25}"/>
                </a:ext>
              </a:extLst>
            </p:cNvPr>
            <p:cNvSpPr txBox="1"/>
            <p:nvPr/>
          </p:nvSpPr>
          <p:spPr>
            <a:xfrm>
              <a:off x="5145386" y="4937229"/>
              <a:ext cx="7531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其他信息采集设备</a:t>
              </a:r>
            </a:p>
          </p:txBody>
        </p:sp>
        <p:sp>
          <p:nvSpPr>
            <p:cNvPr id="313" name="文本框 312">
              <a:extLst>
                <a:ext uri="{FF2B5EF4-FFF2-40B4-BE49-F238E27FC236}">
                  <a16:creationId xmlns:a16="http://schemas.microsoft.com/office/drawing/2014/main" id="{29C99926-0A8F-42BC-8C55-9CB7628C60B5}"/>
                </a:ext>
              </a:extLst>
            </p:cNvPr>
            <p:cNvSpPr txBox="1"/>
            <p:nvPr/>
          </p:nvSpPr>
          <p:spPr>
            <a:xfrm>
              <a:off x="5093148" y="5370449"/>
              <a:ext cx="6943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触发信号采集设备</a:t>
              </a:r>
            </a:p>
          </p:txBody>
        </p:sp>
        <p:sp>
          <p:nvSpPr>
            <p:cNvPr id="314" name="文本框 313">
              <a:extLst>
                <a:ext uri="{FF2B5EF4-FFF2-40B4-BE49-F238E27FC236}">
                  <a16:creationId xmlns:a16="http://schemas.microsoft.com/office/drawing/2014/main" id="{B0750A4B-3750-4C74-A19D-153F9EC91325}"/>
                </a:ext>
              </a:extLst>
            </p:cNvPr>
            <p:cNvSpPr txBox="1"/>
            <p:nvPr/>
          </p:nvSpPr>
          <p:spPr>
            <a:xfrm>
              <a:off x="6537523" y="5814521"/>
              <a:ext cx="7400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瞬态量采集设备</a:t>
              </a:r>
            </a:p>
          </p:txBody>
        </p:sp>
        <p:sp>
          <p:nvSpPr>
            <p:cNvPr id="315" name="文本框 314">
              <a:extLst>
                <a:ext uri="{FF2B5EF4-FFF2-40B4-BE49-F238E27FC236}">
                  <a16:creationId xmlns:a16="http://schemas.microsoft.com/office/drawing/2014/main" id="{AFB3244C-B962-40DE-BBD5-0FBCBBA784FE}"/>
                </a:ext>
              </a:extLst>
            </p:cNvPr>
            <p:cNvSpPr txBox="1"/>
            <p:nvPr/>
          </p:nvSpPr>
          <p:spPr>
            <a:xfrm>
              <a:off x="7397300" y="5260067"/>
              <a:ext cx="7484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缓变量采集设备</a:t>
              </a:r>
            </a:p>
          </p:txBody>
        </p:sp>
        <p:cxnSp>
          <p:nvCxnSpPr>
            <p:cNvPr id="316" name="直接连接符 315">
              <a:extLst>
                <a:ext uri="{FF2B5EF4-FFF2-40B4-BE49-F238E27FC236}">
                  <a16:creationId xmlns:a16="http://schemas.microsoft.com/office/drawing/2014/main" id="{A2FE14A1-3F36-4410-9DEA-61E8E37A87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6672" y="5565600"/>
              <a:ext cx="29765" cy="1849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直接连接符 316">
              <a:extLst>
                <a:ext uri="{FF2B5EF4-FFF2-40B4-BE49-F238E27FC236}">
                  <a16:creationId xmlns:a16="http://schemas.microsoft.com/office/drawing/2014/main" id="{DDD962AA-5EB8-4BDD-B762-6A03EFB96B45}"/>
                </a:ext>
              </a:extLst>
            </p:cNvPr>
            <p:cNvCxnSpPr>
              <a:cxnSpLocks/>
              <a:stCxn id="306" idx="5"/>
              <a:endCxn id="311" idx="0"/>
            </p:cNvCxnSpPr>
            <p:nvPr/>
          </p:nvCxnSpPr>
          <p:spPr>
            <a:xfrm>
              <a:off x="6979906" y="5488455"/>
              <a:ext cx="423199" cy="1349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直接连接符 317">
              <a:extLst>
                <a:ext uri="{FF2B5EF4-FFF2-40B4-BE49-F238E27FC236}">
                  <a16:creationId xmlns:a16="http://schemas.microsoft.com/office/drawing/2014/main" id="{5410D1F8-7A4E-43DD-A598-9BC4B73E9DC5}"/>
                </a:ext>
              </a:extLst>
            </p:cNvPr>
            <p:cNvCxnSpPr>
              <a:cxnSpLocks/>
              <a:stCxn id="306" idx="3"/>
              <a:endCxn id="309" idx="3"/>
            </p:cNvCxnSpPr>
            <p:nvPr/>
          </p:nvCxnSpPr>
          <p:spPr>
            <a:xfrm flipH="1">
              <a:off x="6093759" y="5488455"/>
              <a:ext cx="252795" cy="1580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直接连接符 318">
              <a:extLst>
                <a:ext uri="{FF2B5EF4-FFF2-40B4-BE49-F238E27FC236}">
                  <a16:creationId xmlns:a16="http://schemas.microsoft.com/office/drawing/2014/main" id="{BA640418-9B35-480C-B020-4E6056C4F07C}"/>
                </a:ext>
              </a:extLst>
            </p:cNvPr>
            <p:cNvCxnSpPr>
              <a:cxnSpLocks/>
              <a:stCxn id="306" idx="1"/>
              <a:endCxn id="308" idx="3"/>
            </p:cNvCxnSpPr>
            <p:nvPr/>
          </p:nvCxnSpPr>
          <p:spPr>
            <a:xfrm flipH="1">
              <a:off x="6001945" y="5103969"/>
              <a:ext cx="344609" cy="984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0" name="文本框 319">
              <a:extLst>
                <a:ext uri="{FF2B5EF4-FFF2-40B4-BE49-F238E27FC236}">
                  <a16:creationId xmlns:a16="http://schemas.microsoft.com/office/drawing/2014/main" id="{4025AB99-432D-4E75-8106-B2E09BFB8039}"/>
                </a:ext>
              </a:extLst>
            </p:cNvPr>
            <p:cNvSpPr txBox="1"/>
            <p:nvPr/>
          </p:nvSpPr>
          <p:spPr>
            <a:xfrm>
              <a:off x="5917977" y="4929194"/>
              <a:ext cx="5430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OPC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1" name="文本框 320">
              <a:extLst>
                <a:ext uri="{FF2B5EF4-FFF2-40B4-BE49-F238E27FC236}">
                  <a16:creationId xmlns:a16="http://schemas.microsoft.com/office/drawing/2014/main" id="{55EA4D15-EFBC-4CAF-925C-4E8EAE8DDDC7}"/>
                </a:ext>
              </a:extLst>
            </p:cNvPr>
            <p:cNvSpPr txBox="1"/>
            <p:nvPr/>
          </p:nvSpPr>
          <p:spPr>
            <a:xfrm>
              <a:off x="5760249" y="5260067"/>
              <a:ext cx="5358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OPC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2" name="文本框 321">
              <a:extLst>
                <a:ext uri="{FF2B5EF4-FFF2-40B4-BE49-F238E27FC236}">
                  <a16:creationId xmlns:a16="http://schemas.microsoft.com/office/drawing/2014/main" id="{D93153EE-20EF-45B4-A7C6-BD0FBCD5034D}"/>
                </a:ext>
              </a:extLst>
            </p:cNvPr>
            <p:cNvSpPr txBox="1"/>
            <p:nvPr/>
          </p:nvSpPr>
          <p:spPr>
            <a:xfrm>
              <a:off x="6151598" y="5587829"/>
              <a:ext cx="6525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OPC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3" name="文本框 322">
              <a:extLst>
                <a:ext uri="{FF2B5EF4-FFF2-40B4-BE49-F238E27FC236}">
                  <a16:creationId xmlns:a16="http://schemas.microsoft.com/office/drawing/2014/main" id="{50637CF8-B599-4D3F-B775-5D7D5A9C3001}"/>
                </a:ext>
              </a:extLst>
            </p:cNvPr>
            <p:cNvSpPr txBox="1"/>
            <p:nvPr/>
          </p:nvSpPr>
          <p:spPr>
            <a:xfrm>
              <a:off x="7017034" y="5340219"/>
              <a:ext cx="5914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OPC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24" name="图形 323">
              <a:extLst>
                <a:ext uri="{FF2B5EF4-FFF2-40B4-BE49-F238E27FC236}">
                  <a16:creationId xmlns:a16="http://schemas.microsoft.com/office/drawing/2014/main" id="{BEDDC797-B10A-40D8-A0B3-2E8784ACB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8087889" y="5367075"/>
              <a:ext cx="219365" cy="219365"/>
            </a:xfrm>
            <a:prstGeom prst="rect">
              <a:avLst/>
            </a:prstGeom>
          </p:spPr>
        </p:pic>
        <p:sp>
          <p:nvSpPr>
            <p:cNvPr id="325" name="矩形 324">
              <a:extLst>
                <a:ext uri="{FF2B5EF4-FFF2-40B4-BE49-F238E27FC236}">
                  <a16:creationId xmlns:a16="http://schemas.microsoft.com/office/drawing/2014/main" id="{AF89FCF6-F33E-4A7D-81BB-2A0DEAC564AA}"/>
                </a:ext>
              </a:extLst>
            </p:cNvPr>
            <p:cNvSpPr/>
            <p:nvPr/>
          </p:nvSpPr>
          <p:spPr>
            <a:xfrm>
              <a:off x="5333084" y="5982809"/>
              <a:ext cx="852617" cy="277543"/>
            </a:xfrm>
            <a:prstGeom prst="rect">
              <a:avLst/>
            </a:prstGeom>
            <a:solidFill>
              <a:srgbClr val="DEC3C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照相系统外触发信号</a:t>
              </a:r>
            </a:p>
          </p:txBody>
        </p:sp>
        <p:cxnSp>
          <p:nvCxnSpPr>
            <p:cNvPr id="326" name="直接连接符 325">
              <a:extLst>
                <a:ext uri="{FF2B5EF4-FFF2-40B4-BE49-F238E27FC236}">
                  <a16:creationId xmlns:a16="http://schemas.microsoft.com/office/drawing/2014/main" id="{5440BE48-EA78-4F85-9AE3-99B357932F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14917" y="5673288"/>
              <a:ext cx="94618" cy="2675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7" name="矩形 326">
              <a:extLst>
                <a:ext uri="{FF2B5EF4-FFF2-40B4-BE49-F238E27FC236}">
                  <a16:creationId xmlns:a16="http://schemas.microsoft.com/office/drawing/2014/main" id="{B05AE75F-F6A9-4EB2-B475-289FBB59C843}"/>
                </a:ext>
              </a:extLst>
            </p:cNvPr>
            <p:cNvSpPr/>
            <p:nvPr/>
          </p:nvSpPr>
          <p:spPr>
            <a:xfrm>
              <a:off x="6188193" y="6261013"/>
              <a:ext cx="726797" cy="277543"/>
            </a:xfrm>
            <a:prstGeom prst="rect">
              <a:avLst/>
            </a:prstGeom>
            <a:solidFill>
              <a:srgbClr val="DEC3C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应变片</a:t>
              </a:r>
            </a:p>
          </p:txBody>
        </p:sp>
        <p:cxnSp>
          <p:nvCxnSpPr>
            <p:cNvPr id="328" name="直接连接符 327">
              <a:extLst>
                <a:ext uri="{FF2B5EF4-FFF2-40B4-BE49-F238E27FC236}">
                  <a16:creationId xmlns:a16="http://schemas.microsoft.com/office/drawing/2014/main" id="{B4ACC73C-EE0A-4F02-B635-271CA6A652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5863" y="5845439"/>
              <a:ext cx="85728" cy="3874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9" name="矩形 328">
              <a:extLst>
                <a:ext uri="{FF2B5EF4-FFF2-40B4-BE49-F238E27FC236}">
                  <a16:creationId xmlns:a16="http://schemas.microsoft.com/office/drawing/2014/main" id="{3D72580B-5391-4F87-BEAB-19B9048E33AD}"/>
                </a:ext>
              </a:extLst>
            </p:cNvPr>
            <p:cNvSpPr/>
            <p:nvPr/>
          </p:nvSpPr>
          <p:spPr>
            <a:xfrm>
              <a:off x="7138671" y="6159444"/>
              <a:ext cx="1105793" cy="327596"/>
            </a:xfrm>
            <a:prstGeom prst="rect">
              <a:avLst/>
            </a:prstGeom>
            <a:solidFill>
              <a:srgbClr val="DEC3C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温度、液位、电涡流等传感器</a:t>
              </a:r>
            </a:p>
          </p:txBody>
        </p:sp>
        <p:cxnSp>
          <p:nvCxnSpPr>
            <p:cNvPr id="330" name="直接连接符 329">
              <a:extLst>
                <a:ext uri="{FF2B5EF4-FFF2-40B4-BE49-F238E27FC236}">
                  <a16:creationId xmlns:a16="http://schemas.microsoft.com/office/drawing/2014/main" id="{B4C7D002-7531-40FB-B88C-2A04E15F8C58}"/>
                </a:ext>
              </a:extLst>
            </p:cNvPr>
            <p:cNvCxnSpPr>
              <a:cxnSpLocks/>
              <a:endCxn id="329" idx="0"/>
            </p:cNvCxnSpPr>
            <p:nvPr/>
          </p:nvCxnSpPr>
          <p:spPr>
            <a:xfrm>
              <a:off x="7465284" y="5771044"/>
              <a:ext cx="226284" cy="388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1" name="文本框 330">
              <a:extLst>
                <a:ext uri="{FF2B5EF4-FFF2-40B4-BE49-F238E27FC236}">
                  <a16:creationId xmlns:a16="http://schemas.microsoft.com/office/drawing/2014/main" id="{AFAA596A-4BFA-4833-96FB-457D8B390155}"/>
                </a:ext>
              </a:extLst>
            </p:cNvPr>
            <p:cNvSpPr txBox="1"/>
            <p:nvPr/>
          </p:nvSpPr>
          <p:spPr>
            <a:xfrm>
              <a:off x="7983648" y="5600851"/>
              <a:ext cx="5794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IETM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终端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417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5">
            <a:extLst>
              <a:ext uri="{FF2B5EF4-FFF2-40B4-BE49-F238E27FC236}">
                <a16:creationId xmlns:a16="http://schemas.microsoft.com/office/drawing/2014/main" id="{24983295-FC0C-407C-A104-E1B8AC635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38" y="51908"/>
            <a:ext cx="8112026" cy="54864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、平台总体架构建议</a:t>
            </a:r>
          </a:p>
        </p:txBody>
      </p:sp>
      <p:sp>
        <p:nvSpPr>
          <p:cNvPr id="89" name="TextBox 13">
            <a:extLst>
              <a:ext uri="{FF2B5EF4-FFF2-40B4-BE49-F238E27FC236}">
                <a16:creationId xmlns:a16="http://schemas.microsoft.com/office/drawing/2014/main" id="{0608B28B-AEBF-4FF6-98F6-90A95901BE62}"/>
              </a:ext>
            </a:extLst>
          </p:cNvPr>
          <p:cNvSpPr txBox="1"/>
          <p:nvPr/>
        </p:nvSpPr>
        <p:spPr>
          <a:xfrm>
            <a:off x="150116" y="690197"/>
            <a:ext cx="1864880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平台总体架构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8797995-CE7D-45EC-BAF1-F4E9A5338A92}"/>
              </a:ext>
            </a:extLst>
          </p:cNvPr>
          <p:cNvGrpSpPr/>
          <p:nvPr/>
        </p:nvGrpSpPr>
        <p:grpSpPr>
          <a:xfrm>
            <a:off x="188255" y="1348033"/>
            <a:ext cx="8767489" cy="4819769"/>
            <a:chOff x="-66207" y="429718"/>
            <a:chExt cx="13378652" cy="6701556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63E9A28-231F-44D5-869D-1E0DDA668E76}"/>
                </a:ext>
              </a:extLst>
            </p:cNvPr>
            <p:cNvSpPr/>
            <p:nvPr/>
          </p:nvSpPr>
          <p:spPr>
            <a:xfrm>
              <a:off x="0" y="1240372"/>
              <a:ext cx="5950820" cy="40460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0F277878-485F-4DCC-9334-F7310C0AE21C}"/>
                </a:ext>
              </a:extLst>
            </p:cNvPr>
            <p:cNvSpPr txBox="1"/>
            <p:nvPr/>
          </p:nvSpPr>
          <p:spPr>
            <a:xfrm>
              <a:off x="1831505" y="1244868"/>
              <a:ext cx="2395205" cy="385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风洞级健康管理模块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1C4F6C8-A252-4F92-808B-3B3B9B2F0596}"/>
                </a:ext>
              </a:extLst>
            </p:cNvPr>
            <p:cNvSpPr/>
            <p:nvPr/>
          </p:nvSpPr>
          <p:spPr>
            <a:xfrm>
              <a:off x="187328" y="1601128"/>
              <a:ext cx="741515" cy="360218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E21D287A-DE2F-441C-8DE4-C8C16828891B}"/>
                </a:ext>
              </a:extLst>
            </p:cNvPr>
            <p:cNvSpPr txBox="1"/>
            <p:nvPr/>
          </p:nvSpPr>
          <p:spPr>
            <a:xfrm>
              <a:off x="242591" y="1628283"/>
              <a:ext cx="673162" cy="556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系统</a:t>
              </a:r>
              <a:endParaRPr lang="en-US" altLang="zh-CN" sz="1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zh-CN" altLang="en-US" sz="1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管理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CD94051-79E0-4792-AE56-25AA6328A4DE}"/>
                </a:ext>
              </a:extLst>
            </p:cNvPr>
            <p:cNvSpPr/>
            <p:nvPr/>
          </p:nvSpPr>
          <p:spPr>
            <a:xfrm>
              <a:off x="193775" y="2600813"/>
              <a:ext cx="717709" cy="49953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系统运维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B59FA022-E738-4EBE-962F-DC230A89A524}"/>
                </a:ext>
              </a:extLst>
            </p:cNvPr>
            <p:cNvSpPr/>
            <p:nvPr/>
          </p:nvSpPr>
          <p:spPr>
            <a:xfrm>
              <a:off x="219635" y="3450312"/>
              <a:ext cx="681590" cy="5193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服务管理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C17227EF-1449-445E-B5D7-1F2F9F9E98EE}"/>
                </a:ext>
              </a:extLst>
            </p:cNvPr>
            <p:cNvSpPr/>
            <p:nvPr/>
          </p:nvSpPr>
          <p:spPr>
            <a:xfrm>
              <a:off x="230794" y="4296170"/>
              <a:ext cx="672095" cy="5089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信息安全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2E8EF282-9FE8-4C3B-8069-B2A6C0BABBD5}"/>
                </a:ext>
              </a:extLst>
            </p:cNvPr>
            <p:cNvSpPr/>
            <p:nvPr/>
          </p:nvSpPr>
          <p:spPr>
            <a:xfrm>
              <a:off x="1002842" y="1599029"/>
              <a:ext cx="4800195" cy="26785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访问接入层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ECBEA1DE-D431-48DE-A5E2-23F820C9BA31}"/>
                </a:ext>
              </a:extLst>
            </p:cNvPr>
            <p:cNvSpPr/>
            <p:nvPr/>
          </p:nvSpPr>
          <p:spPr>
            <a:xfrm>
              <a:off x="1002842" y="1990421"/>
              <a:ext cx="4800195" cy="13314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A146433F-D32F-4A33-BF9E-45D7A810F963}"/>
                </a:ext>
              </a:extLst>
            </p:cNvPr>
            <p:cNvSpPr/>
            <p:nvPr/>
          </p:nvSpPr>
          <p:spPr>
            <a:xfrm>
              <a:off x="1005659" y="3422617"/>
              <a:ext cx="4797377" cy="178069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84CE7715-78F1-40A2-B5A2-BCDBE2A701F4}"/>
                </a:ext>
              </a:extLst>
            </p:cNvPr>
            <p:cNvSpPr txBox="1"/>
            <p:nvPr/>
          </p:nvSpPr>
          <p:spPr>
            <a:xfrm>
              <a:off x="941937" y="2160827"/>
              <a:ext cx="339041" cy="984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业务功能层</a:t>
              </a: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6FCEAEF4-387D-4451-9F77-3E27761A4EC0}"/>
                </a:ext>
              </a:extLst>
            </p:cNvPr>
            <p:cNvSpPr txBox="1"/>
            <p:nvPr/>
          </p:nvSpPr>
          <p:spPr>
            <a:xfrm>
              <a:off x="927590" y="3789439"/>
              <a:ext cx="339041" cy="984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数据服务层</a:t>
              </a: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F8613A6B-B1B0-4FE3-A652-010A894745E8}"/>
                </a:ext>
              </a:extLst>
            </p:cNvPr>
            <p:cNvSpPr/>
            <p:nvPr/>
          </p:nvSpPr>
          <p:spPr>
            <a:xfrm>
              <a:off x="1280977" y="2124349"/>
              <a:ext cx="3473284" cy="9877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37259B73-3C23-48FC-ABDE-FCCEFC14BEE1}"/>
                </a:ext>
              </a:extLst>
            </p:cNvPr>
            <p:cNvSpPr txBox="1"/>
            <p:nvPr/>
          </p:nvSpPr>
          <p:spPr>
            <a:xfrm>
              <a:off x="2413477" y="2123211"/>
              <a:ext cx="1221085" cy="299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智能诊断应用</a:t>
              </a: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D907A307-FFB6-474D-B646-E2FC2B6A5114}"/>
                </a:ext>
              </a:extLst>
            </p:cNvPr>
            <p:cNvSpPr/>
            <p:nvPr/>
          </p:nvSpPr>
          <p:spPr>
            <a:xfrm>
              <a:off x="1308165" y="2500932"/>
              <a:ext cx="608259" cy="384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状态监测</a:t>
              </a: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C2AC7509-67E0-471D-BE62-60B13541905E}"/>
                </a:ext>
              </a:extLst>
            </p:cNvPr>
            <p:cNvSpPr/>
            <p:nvPr/>
          </p:nvSpPr>
          <p:spPr>
            <a:xfrm>
              <a:off x="1934158" y="2500929"/>
              <a:ext cx="608178" cy="388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故障预测</a:t>
              </a: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6C31BFB4-92B1-4983-906D-AABEA3569E3E}"/>
                </a:ext>
              </a:extLst>
            </p:cNvPr>
            <p:cNvSpPr/>
            <p:nvPr/>
          </p:nvSpPr>
          <p:spPr>
            <a:xfrm>
              <a:off x="2560071" y="2500932"/>
              <a:ext cx="597475" cy="384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故障诊断</a:t>
              </a: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962D7CEF-E594-42FE-9864-BE915BBCEA86}"/>
                </a:ext>
              </a:extLst>
            </p:cNvPr>
            <p:cNvSpPr/>
            <p:nvPr/>
          </p:nvSpPr>
          <p:spPr>
            <a:xfrm>
              <a:off x="3175281" y="2500932"/>
              <a:ext cx="762200" cy="38405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健康状态评估</a:t>
              </a: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D79194D5-FB30-4635-9AAA-7F1456C3633B}"/>
                </a:ext>
              </a:extLst>
            </p:cNvPr>
            <p:cNvSpPr/>
            <p:nvPr/>
          </p:nvSpPr>
          <p:spPr>
            <a:xfrm>
              <a:off x="3955216" y="2500930"/>
              <a:ext cx="766633" cy="38405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维修方案推荐</a:t>
              </a: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4D038C3E-34E8-434B-8FFF-FF6CD6375D0C}"/>
                </a:ext>
              </a:extLst>
            </p:cNvPr>
            <p:cNvSpPr/>
            <p:nvPr/>
          </p:nvSpPr>
          <p:spPr>
            <a:xfrm>
              <a:off x="4767601" y="2123655"/>
              <a:ext cx="1001965" cy="9865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智能模型运行与监控</a:t>
              </a: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C985DC4A-8EF5-4844-BD4F-816448E38C09}"/>
                </a:ext>
              </a:extLst>
            </p:cNvPr>
            <p:cNvSpPr/>
            <p:nvPr/>
          </p:nvSpPr>
          <p:spPr>
            <a:xfrm>
              <a:off x="1301231" y="3676919"/>
              <a:ext cx="3251192" cy="86137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ACDDF35B-F1C6-4F70-88DB-C7899650B188}"/>
                </a:ext>
              </a:extLst>
            </p:cNvPr>
            <p:cNvSpPr txBox="1"/>
            <p:nvPr/>
          </p:nvSpPr>
          <p:spPr>
            <a:xfrm>
              <a:off x="2519997" y="3696465"/>
              <a:ext cx="907987" cy="299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数据存储</a:t>
              </a: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5F46D594-56FF-4A5F-828E-906209D2DF0E}"/>
                </a:ext>
              </a:extLst>
            </p:cNvPr>
            <p:cNvSpPr/>
            <p:nvPr/>
          </p:nvSpPr>
          <p:spPr>
            <a:xfrm>
              <a:off x="4716435" y="3676919"/>
              <a:ext cx="1001965" cy="8613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实时数据计算</a:t>
              </a:r>
            </a:p>
          </p:txBody>
        </p:sp>
        <p:sp>
          <p:nvSpPr>
            <p:cNvPr id="99" name="流程图: 磁盘 98">
              <a:extLst>
                <a:ext uri="{FF2B5EF4-FFF2-40B4-BE49-F238E27FC236}">
                  <a16:creationId xmlns:a16="http://schemas.microsoft.com/office/drawing/2014/main" id="{EA0E7327-CD03-4CBB-8D83-8D174163D214}"/>
                </a:ext>
              </a:extLst>
            </p:cNvPr>
            <p:cNvSpPr/>
            <p:nvPr/>
          </p:nvSpPr>
          <p:spPr>
            <a:xfrm>
              <a:off x="1349565" y="4007835"/>
              <a:ext cx="752042" cy="462637"/>
            </a:xfrm>
            <a:prstGeom prst="flowChartMagneticDisk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风洞数据</a:t>
              </a:r>
            </a:p>
          </p:txBody>
        </p:sp>
        <p:sp>
          <p:nvSpPr>
            <p:cNvPr id="100" name="流程图: 磁盘 99">
              <a:extLst>
                <a:ext uri="{FF2B5EF4-FFF2-40B4-BE49-F238E27FC236}">
                  <a16:creationId xmlns:a16="http://schemas.microsoft.com/office/drawing/2014/main" id="{5A8896C7-152C-4362-A305-A047EE55FCCF}"/>
                </a:ext>
              </a:extLst>
            </p:cNvPr>
            <p:cNvSpPr/>
            <p:nvPr/>
          </p:nvSpPr>
          <p:spPr>
            <a:xfrm>
              <a:off x="2135756" y="4016900"/>
              <a:ext cx="752042" cy="464576"/>
            </a:xfrm>
            <a:prstGeom prst="flowChartMagneticDisk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诊断结果</a:t>
              </a:r>
            </a:p>
          </p:txBody>
        </p:sp>
        <p:sp>
          <p:nvSpPr>
            <p:cNvPr id="101" name="流程图: 磁盘 100">
              <a:extLst>
                <a:ext uri="{FF2B5EF4-FFF2-40B4-BE49-F238E27FC236}">
                  <a16:creationId xmlns:a16="http://schemas.microsoft.com/office/drawing/2014/main" id="{2AEC549D-87D2-48F9-A894-EC88B1D4ED04}"/>
                </a:ext>
              </a:extLst>
            </p:cNvPr>
            <p:cNvSpPr/>
            <p:nvPr/>
          </p:nvSpPr>
          <p:spPr>
            <a:xfrm>
              <a:off x="2921947" y="4025889"/>
              <a:ext cx="752042" cy="464576"/>
            </a:xfrm>
            <a:prstGeom prst="flowChartMagneticDisk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诊断模型</a:t>
              </a:r>
            </a:p>
          </p:txBody>
        </p:sp>
        <p:sp>
          <p:nvSpPr>
            <p:cNvPr id="102" name="流程图: 磁盘 101">
              <a:extLst>
                <a:ext uri="{FF2B5EF4-FFF2-40B4-BE49-F238E27FC236}">
                  <a16:creationId xmlns:a16="http://schemas.microsoft.com/office/drawing/2014/main" id="{12422BC6-970C-46C7-8BA0-C5DC2528AE53}"/>
                </a:ext>
              </a:extLst>
            </p:cNvPr>
            <p:cNvSpPr/>
            <p:nvPr/>
          </p:nvSpPr>
          <p:spPr>
            <a:xfrm>
              <a:off x="3708138" y="4015183"/>
              <a:ext cx="752042" cy="466348"/>
            </a:xfrm>
            <a:prstGeom prst="flowChartMagneticDisk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知识库</a:t>
              </a: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96354F88-8DD2-4476-827D-4841D23ADE70}"/>
                </a:ext>
              </a:extLst>
            </p:cNvPr>
            <p:cNvSpPr/>
            <p:nvPr/>
          </p:nvSpPr>
          <p:spPr>
            <a:xfrm>
              <a:off x="1307588" y="4737019"/>
              <a:ext cx="4410811" cy="42862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441465D7-C982-40A5-8931-4B1D7B23498B}"/>
                </a:ext>
              </a:extLst>
            </p:cNvPr>
            <p:cNvSpPr txBox="1"/>
            <p:nvPr/>
          </p:nvSpPr>
          <p:spPr>
            <a:xfrm>
              <a:off x="3081243" y="4497796"/>
              <a:ext cx="907987" cy="299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统一调度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C8AA0A1C-63A0-4DBE-8393-2325733B5E35}"/>
                </a:ext>
              </a:extLst>
            </p:cNvPr>
            <p:cNvSpPr txBox="1"/>
            <p:nvPr/>
          </p:nvSpPr>
          <p:spPr>
            <a:xfrm>
              <a:off x="1417892" y="4713974"/>
              <a:ext cx="594887" cy="470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</a:t>
              </a:r>
              <a:endParaRPr lang="en-US" altLang="zh-CN" sz="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zh-CN" altLang="en-US" sz="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交换</a:t>
              </a:r>
            </a:p>
          </p:txBody>
        </p:sp>
        <p:sp>
          <p:nvSpPr>
            <p:cNvPr id="107" name="流程图: 过程 106">
              <a:extLst>
                <a:ext uri="{FF2B5EF4-FFF2-40B4-BE49-F238E27FC236}">
                  <a16:creationId xmlns:a16="http://schemas.microsoft.com/office/drawing/2014/main" id="{F7BD8916-7302-4029-B568-4B8358909FBF}"/>
                </a:ext>
              </a:extLst>
            </p:cNvPr>
            <p:cNvSpPr/>
            <p:nvPr/>
          </p:nvSpPr>
          <p:spPr>
            <a:xfrm>
              <a:off x="2015112" y="4805101"/>
              <a:ext cx="1181994" cy="316093"/>
            </a:xfrm>
            <a:prstGeom prst="flowChartProcess">
              <a:avLst/>
            </a:prstGeom>
            <a:solidFill>
              <a:srgbClr val="C9C9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实时数据接入</a:t>
              </a:r>
            </a:p>
          </p:txBody>
        </p:sp>
        <p:sp>
          <p:nvSpPr>
            <p:cNvPr id="108" name="流程图: 过程 107">
              <a:extLst>
                <a:ext uri="{FF2B5EF4-FFF2-40B4-BE49-F238E27FC236}">
                  <a16:creationId xmlns:a16="http://schemas.microsoft.com/office/drawing/2014/main" id="{B7738A95-2C99-472B-9B99-8DDD16DFEA55}"/>
                </a:ext>
              </a:extLst>
            </p:cNvPr>
            <p:cNvSpPr/>
            <p:nvPr/>
          </p:nvSpPr>
          <p:spPr>
            <a:xfrm>
              <a:off x="3237973" y="4805101"/>
              <a:ext cx="1181994" cy="316093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实时数据采集</a:t>
              </a:r>
            </a:p>
          </p:txBody>
        </p:sp>
        <p:sp>
          <p:nvSpPr>
            <p:cNvPr id="109" name="流程图: 过程 108">
              <a:extLst>
                <a:ext uri="{FF2B5EF4-FFF2-40B4-BE49-F238E27FC236}">
                  <a16:creationId xmlns:a16="http://schemas.microsoft.com/office/drawing/2014/main" id="{EF2FF549-E2F9-46C3-BBA7-C520EE09F441}"/>
                </a:ext>
              </a:extLst>
            </p:cNvPr>
            <p:cNvSpPr/>
            <p:nvPr/>
          </p:nvSpPr>
          <p:spPr>
            <a:xfrm>
              <a:off x="4460835" y="4805101"/>
              <a:ext cx="1181994" cy="316093"/>
            </a:xfrm>
            <a:prstGeom prst="flowChartProcess">
              <a:avLst/>
            </a:prstGeom>
            <a:solidFill>
              <a:srgbClr val="C9C9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数据共享</a:t>
              </a: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F4DEA67B-4A57-481B-A6FA-363FF0431FC0}"/>
                </a:ext>
              </a:extLst>
            </p:cNvPr>
            <p:cNvSpPr/>
            <p:nvPr/>
          </p:nvSpPr>
          <p:spPr>
            <a:xfrm>
              <a:off x="6543130" y="1240372"/>
              <a:ext cx="5950820" cy="52669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E4ABA906-F9DA-4AFB-BA2A-232E99D3F0FB}"/>
                </a:ext>
              </a:extLst>
            </p:cNvPr>
            <p:cNvSpPr txBox="1"/>
            <p:nvPr/>
          </p:nvSpPr>
          <p:spPr>
            <a:xfrm>
              <a:off x="8374637" y="1244868"/>
              <a:ext cx="2395205" cy="385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基地级健康管理平台</a:t>
              </a: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FB59F3AE-A2F4-461F-BADC-D4F2748DCDD5}"/>
                </a:ext>
              </a:extLst>
            </p:cNvPr>
            <p:cNvSpPr/>
            <p:nvPr/>
          </p:nvSpPr>
          <p:spPr>
            <a:xfrm>
              <a:off x="6730458" y="1601127"/>
              <a:ext cx="741515" cy="44090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BF8D6E48-3CD2-41E5-9731-77E8CE3FA6A5}"/>
                </a:ext>
              </a:extLst>
            </p:cNvPr>
            <p:cNvSpPr txBox="1"/>
            <p:nvPr/>
          </p:nvSpPr>
          <p:spPr>
            <a:xfrm>
              <a:off x="6738935" y="1613104"/>
              <a:ext cx="751438" cy="641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系统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管理</a:t>
              </a: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968320F7-0E46-435A-9550-AB0B5ECD57EC}"/>
                </a:ext>
              </a:extLst>
            </p:cNvPr>
            <p:cNvSpPr/>
            <p:nvPr/>
          </p:nvSpPr>
          <p:spPr>
            <a:xfrm>
              <a:off x="6764480" y="2600815"/>
              <a:ext cx="667156" cy="4976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系统运维</a:t>
              </a: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8EE3B841-BFCC-4729-8F9F-C5576225FC0F}"/>
                </a:ext>
              </a:extLst>
            </p:cNvPr>
            <p:cNvSpPr/>
            <p:nvPr/>
          </p:nvSpPr>
          <p:spPr>
            <a:xfrm>
              <a:off x="6743899" y="4314611"/>
              <a:ext cx="683120" cy="5413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服务管理</a:t>
              </a: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B5590871-FC30-44D7-B3E5-281A4AFD3530}"/>
                </a:ext>
              </a:extLst>
            </p:cNvPr>
            <p:cNvSpPr/>
            <p:nvPr/>
          </p:nvSpPr>
          <p:spPr>
            <a:xfrm>
              <a:off x="6743899" y="5161462"/>
              <a:ext cx="683120" cy="5413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信息安全</a:t>
              </a: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60FDF599-986C-496A-9BFD-B9E9D1707252}"/>
                </a:ext>
              </a:extLst>
            </p:cNvPr>
            <p:cNvSpPr/>
            <p:nvPr/>
          </p:nvSpPr>
          <p:spPr>
            <a:xfrm>
              <a:off x="7545971" y="1599029"/>
              <a:ext cx="3754199" cy="26785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访问接入层</a:t>
              </a: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DC982F5B-7ED6-4B95-96E6-125259AF645A}"/>
                </a:ext>
              </a:extLst>
            </p:cNvPr>
            <p:cNvSpPr/>
            <p:nvPr/>
          </p:nvSpPr>
          <p:spPr>
            <a:xfrm>
              <a:off x="7545972" y="1990421"/>
              <a:ext cx="3754200" cy="119086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C6E71CF4-5C61-4A4A-86EB-AD39BCB928FE}"/>
                </a:ext>
              </a:extLst>
            </p:cNvPr>
            <p:cNvSpPr/>
            <p:nvPr/>
          </p:nvSpPr>
          <p:spPr>
            <a:xfrm>
              <a:off x="7545972" y="4258692"/>
              <a:ext cx="4887967" cy="164960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C22389C4-4A3F-4A3B-B3E1-115EF9330378}"/>
                </a:ext>
              </a:extLst>
            </p:cNvPr>
            <p:cNvSpPr txBox="1"/>
            <p:nvPr/>
          </p:nvSpPr>
          <p:spPr>
            <a:xfrm>
              <a:off x="7467245" y="2067277"/>
              <a:ext cx="339041" cy="984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业务功能层</a:t>
              </a: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C0EC2130-E2E8-4150-A448-98666F9AF259}"/>
                </a:ext>
              </a:extLst>
            </p:cNvPr>
            <p:cNvSpPr txBox="1"/>
            <p:nvPr/>
          </p:nvSpPr>
          <p:spPr>
            <a:xfrm>
              <a:off x="7460888" y="4433177"/>
              <a:ext cx="339041" cy="984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数据服务层</a:t>
              </a: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CF587CA4-229B-4AD6-8AFA-9D1F4AF1203F}"/>
                </a:ext>
              </a:extLst>
            </p:cNvPr>
            <p:cNvSpPr/>
            <p:nvPr/>
          </p:nvSpPr>
          <p:spPr>
            <a:xfrm>
              <a:off x="7773499" y="2140177"/>
              <a:ext cx="3506589" cy="9877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826A9F1F-C076-4FE8-8F2A-350C8614B05B}"/>
                </a:ext>
              </a:extLst>
            </p:cNvPr>
            <p:cNvSpPr txBox="1"/>
            <p:nvPr/>
          </p:nvSpPr>
          <p:spPr>
            <a:xfrm>
              <a:off x="8903693" y="2139040"/>
              <a:ext cx="1221085" cy="299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智能诊断应用</a:t>
              </a: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2564A222-13E4-4610-B690-BDB9B5D3CF1C}"/>
                </a:ext>
              </a:extLst>
            </p:cNvPr>
            <p:cNvSpPr/>
            <p:nvPr/>
          </p:nvSpPr>
          <p:spPr>
            <a:xfrm>
              <a:off x="7808205" y="2516759"/>
              <a:ext cx="604220" cy="384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数据分析</a:t>
              </a: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5F3860B3-45FD-44C1-ACD5-9B188FDB8DA3}"/>
                </a:ext>
              </a:extLst>
            </p:cNvPr>
            <p:cNvSpPr/>
            <p:nvPr/>
          </p:nvSpPr>
          <p:spPr>
            <a:xfrm>
              <a:off x="8433016" y="2516760"/>
              <a:ext cx="627994" cy="3840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故障预测</a:t>
              </a: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9832BB21-E7A7-4A84-8392-E70CF7C6A5E6}"/>
                </a:ext>
              </a:extLst>
            </p:cNvPr>
            <p:cNvSpPr/>
            <p:nvPr/>
          </p:nvSpPr>
          <p:spPr>
            <a:xfrm>
              <a:off x="9081601" y="2516759"/>
              <a:ext cx="609497" cy="3840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故障诊断</a:t>
              </a: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12E20212-C975-4690-9296-DABA0E20D77C}"/>
                </a:ext>
              </a:extLst>
            </p:cNvPr>
            <p:cNvSpPr/>
            <p:nvPr/>
          </p:nvSpPr>
          <p:spPr>
            <a:xfrm>
              <a:off x="9711690" y="2516759"/>
              <a:ext cx="744872" cy="384050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健康状态评估</a:t>
              </a: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4B9F7976-9970-4C86-AC25-BF1711439BF3}"/>
                </a:ext>
              </a:extLst>
            </p:cNvPr>
            <p:cNvSpPr/>
            <p:nvPr/>
          </p:nvSpPr>
          <p:spPr>
            <a:xfrm>
              <a:off x="10477154" y="2516759"/>
              <a:ext cx="770547" cy="384051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维修方案推荐</a:t>
              </a: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167EB374-B765-4583-8BF3-6836F064FCF2}"/>
                </a:ext>
              </a:extLst>
            </p:cNvPr>
            <p:cNvSpPr/>
            <p:nvPr/>
          </p:nvSpPr>
          <p:spPr>
            <a:xfrm>
              <a:off x="7770858" y="4381908"/>
              <a:ext cx="3359937" cy="86137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044A65D0-5753-4EB6-87B3-3EC0D5A9894D}"/>
                </a:ext>
              </a:extLst>
            </p:cNvPr>
            <p:cNvSpPr txBox="1"/>
            <p:nvPr/>
          </p:nvSpPr>
          <p:spPr>
            <a:xfrm>
              <a:off x="8989625" y="4401453"/>
              <a:ext cx="907987" cy="299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数据存储</a:t>
              </a: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C81D0167-279B-4368-BA8D-67E58F150071}"/>
                </a:ext>
              </a:extLst>
            </p:cNvPr>
            <p:cNvSpPr/>
            <p:nvPr/>
          </p:nvSpPr>
          <p:spPr>
            <a:xfrm>
              <a:off x="11140674" y="4381908"/>
              <a:ext cx="1257941" cy="8613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DBB73F2C-D0B0-4033-A60E-A7BEBFE8067B}"/>
                </a:ext>
              </a:extLst>
            </p:cNvPr>
            <p:cNvSpPr/>
            <p:nvPr/>
          </p:nvSpPr>
          <p:spPr>
            <a:xfrm>
              <a:off x="7806284" y="5442008"/>
              <a:ext cx="4410811" cy="42862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F67741D0-2700-46C2-B2BA-3C0C0ED1C1FE}"/>
                </a:ext>
              </a:extLst>
            </p:cNvPr>
            <p:cNvSpPr txBox="1"/>
            <p:nvPr/>
          </p:nvSpPr>
          <p:spPr>
            <a:xfrm>
              <a:off x="9579939" y="5202785"/>
              <a:ext cx="907987" cy="299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统一调度</a:t>
              </a: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C1BAE0B8-AD69-4321-B380-507733C0295C}"/>
                </a:ext>
              </a:extLst>
            </p:cNvPr>
            <p:cNvSpPr txBox="1"/>
            <p:nvPr/>
          </p:nvSpPr>
          <p:spPr>
            <a:xfrm>
              <a:off x="7916589" y="5418962"/>
              <a:ext cx="594887" cy="470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</a:t>
              </a:r>
              <a:endParaRPr lang="en-US" altLang="zh-CN" sz="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zh-CN" altLang="en-US" sz="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交换</a:t>
              </a:r>
            </a:p>
          </p:txBody>
        </p:sp>
        <p:sp>
          <p:nvSpPr>
            <p:cNvPr id="135" name="流程图: 过程 134">
              <a:extLst>
                <a:ext uri="{FF2B5EF4-FFF2-40B4-BE49-F238E27FC236}">
                  <a16:creationId xmlns:a16="http://schemas.microsoft.com/office/drawing/2014/main" id="{582274B8-0C35-4FB2-87F3-B00DB5D63477}"/>
                </a:ext>
              </a:extLst>
            </p:cNvPr>
            <p:cNvSpPr/>
            <p:nvPr/>
          </p:nvSpPr>
          <p:spPr>
            <a:xfrm>
              <a:off x="8513808" y="5510090"/>
              <a:ext cx="1181994" cy="316093"/>
            </a:xfrm>
            <a:prstGeom prst="flowChartProcess">
              <a:avLst/>
            </a:prstGeom>
            <a:solidFill>
              <a:srgbClr val="C9C9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实时数据接入</a:t>
              </a:r>
            </a:p>
          </p:txBody>
        </p:sp>
        <p:sp>
          <p:nvSpPr>
            <p:cNvPr id="136" name="流程图: 过程 135">
              <a:extLst>
                <a:ext uri="{FF2B5EF4-FFF2-40B4-BE49-F238E27FC236}">
                  <a16:creationId xmlns:a16="http://schemas.microsoft.com/office/drawing/2014/main" id="{CBB35C34-8F1B-4DBB-80EC-940F1B918780}"/>
                </a:ext>
              </a:extLst>
            </p:cNvPr>
            <p:cNvSpPr/>
            <p:nvPr/>
          </p:nvSpPr>
          <p:spPr>
            <a:xfrm>
              <a:off x="9736669" y="5510090"/>
              <a:ext cx="1181994" cy="316093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实时数据采集</a:t>
              </a:r>
            </a:p>
          </p:txBody>
        </p:sp>
        <p:sp>
          <p:nvSpPr>
            <p:cNvPr id="137" name="流程图: 过程 136">
              <a:extLst>
                <a:ext uri="{FF2B5EF4-FFF2-40B4-BE49-F238E27FC236}">
                  <a16:creationId xmlns:a16="http://schemas.microsoft.com/office/drawing/2014/main" id="{CA06C346-7ECE-4941-95CB-DE63F9ACCDA8}"/>
                </a:ext>
              </a:extLst>
            </p:cNvPr>
            <p:cNvSpPr/>
            <p:nvPr/>
          </p:nvSpPr>
          <p:spPr>
            <a:xfrm>
              <a:off x="10959531" y="5510090"/>
              <a:ext cx="1181994" cy="316093"/>
            </a:xfrm>
            <a:prstGeom prst="flowChartProcess">
              <a:avLst/>
            </a:prstGeom>
            <a:solidFill>
              <a:srgbClr val="C9C9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数据共享</a:t>
              </a:r>
            </a:p>
          </p:txBody>
        </p:sp>
        <p:pic>
          <p:nvPicPr>
            <p:cNvPr id="138" name="图形 137" descr="医生">
              <a:extLst>
                <a:ext uri="{FF2B5EF4-FFF2-40B4-BE49-F238E27FC236}">
                  <a16:creationId xmlns:a16="http://schemas.microsoft.com/office/drawing/2014/main" id="{A914BADB-972B-4BD0-84C8-841F89D29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19645" y="458521"/>
              <a:ext cx="509749" cy="509749"/>
            </a:xfrm>
            <a:prstGeom prst="rect">
              <a:avLst/>
            </a:prstGeom>
          </p:spPr>
        </p:pic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AD9AC914-0B1B-4742-B1D7-AA028933EB98}"/>
                </a:ext>
              </a:extLst>
            </p:cNvPr>
            <p:cNvSpPr txBox="1"/>
            <p:nvPr/>
          </p:nvSpPr>
          <p:spPr>
            <a:xfrm>
              <a:off x="852816" y="925030"/>
              <a:ext cx="1221085" cy="299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风洞运维人员</a:t>
              </a:r>
            </a:p>
          </p:txBody>
        </p:sp>
        <p:sp>
          <p:nvSpPr>
            <p:cNvPr id="140" name="箭头: 右 139">
              <a:extLst>
                <a:ext uri="{FF2B5EF4-FFF2-40B4-BE49-F238E27FC236}">
                  <a16:creationId xmlns:a16="http://schemas.microsoft.com/office/drawing/2014/main" id="{95D2160D-3E3F-41C0-85FB-46599DAA0ABE}"/>
                </a:ext>
              </a:extLst>
            </p:cNvPr>
            <p:cNvSpPr/>
            <p:nvPr/>
          </p:nvSpPr>
          <p:spPr>
            <a:xfrm>
              <a:off x="2094382" y="672101"/>
              <a:ext cx="523220" cy="263791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886AD431-48E1-4D24-9BFE-F3B5245244ED}"/>
                </a:ext>
              </a:extLst>
            </p:cNvPr>
            <p:cNvSpPr/>
            <p:nvPr/>
          </p:nvSpPr>
          <p:spPr>
            <a:xfrm>
              <a:off x="2890611" y="474567"/>
              <a:ext cx="6692170" cy="56429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24643E36-60BC-4412-A6D8-AF9BE6DB95F0}"/>
                </a:ext>
              </a:extLst>
            </p:cNvPr>
            <p:cNvSpPr txBox="1"/>
            <p:nvPr/>
          </p:nvSpPr>
          <p:spPr>
            <a:xfrm>
              <a:off x="3217107" y="733294"/>
              <a:ext cx="1690734" cy="299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现场即时监控与诊断</a:t>
              </a:r>
            </a:p>
          </p:txBody>
        </p:sp>
        <p:pic>
          <p:nvPicPr>
            <p:cNvPr id="143" name="图形 142" descr="计算机">
              <a:extLst>
                <a:ext uri="{FF2B5EF4-FFF2-40B4-BE49-F238E27FC236}">
                  <a16:creationId xmlns:a16="http://schemas.microsoft.com/office/drawing/2014/main" id="{C8838474-A3AD-42C2-8947-6F9528029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27587" y="429718"/>
              <a:ext cx="476032" cy="476032"/>
            </a:xfrm>
            <a:prstGeom prst="rect">
              <a:avLst/>
            </a:prstGeom>
          </p:spPr>
        </p:pic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8581724D-9910-40F4-908C-AC116385AA77}"/>
                </a:ext>
              </a:extLst>
            </p:cNvPr>
            <p:cNvSpPr txBox="1"/>
            <p:nvPr/>
          </p:nvSpPr>
          <p:spPr>
            <a:xfrm>
              <a:off x="5628079" y="755971"/>
              <a:ext cx="1221085" cy="299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云端深度诊断</a:t>
              </a:r>
            </a:p>
          </p:txBody>
        </p:sp>
        <p:pic>
          <p:nvPicPr>
            <p:cNvPr id="145" name="图形 144" descr="带箭头的圆圈">
              <a:extLst>
                <a:ext uri="{FF2B5EF4-FFF2-40B4-BE49-F238E27FC236}">
                  <a16:creationId xmlns:a16="http://schemas.microsoft.com/office/drawing/2014/main" id="{4920F07C-67D4-41D1-858F-52976346A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086838" y="456195"/>
              <a:ext cx="429212" cy="429212"/>
            </a:xfrm>
            <a:prstGeom prst="rect">
              <a:avLst/>
            </a:prstGeom>
          </p:spPr>
        </p:pic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95CAA033-A468-42C5-8A5B-0E7046D8D8DB}"/>
                </a:ext>
              </a:extLst>
            </p:cNvPr>
            <p:cNvSpPr txBox="1"/>
            <p:nvPr/>
          </p:nvSpPr>
          <p:spPr>
            <a:xfrm>
              <a:off x="7775417" y="749920"/>
              <a:ext cx="1221085" cy="299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云端模型建立</a:t>
              </a:r>
            </a:p>
          </p:txBody>
        </p:sp>
        <p:pic>
          <p:nvPicPr>
            <p:cNvPr id="147" name="图形 146" descr="云计算">
              <a:extLst>
                <a:ext uri="{FF2B5EF4-FFF2-40B4-BE49-F238E27FC236}">
                  <a16:creationId xmlns:a16="http://schemas.microsoft.com/office/drawing/2014/main" id="{F535E4CB-833E-4D8C-A549-1BA4DCAD1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288893" y="472361"/>
              <a:ext cx="398269" cy="398269"/>
            </a:xfrm>
            <a:prstGeom prst="rect">
              <a:avLst/>
            </a:prstGeom>
          </p:spPr>
        </p:pic>
        <p:pic>
          <p:nvPicPr>
            <p:cNvPr id="148" name="图形 147" descr="用户">
              <a:extLst>
                <a:ext uri="{FF2B5EF4-FFF2-40B4-BE49-F238E27FC236}">
                  <a16:creationId xmlns:a16="http://schemas.microsoft.com/office/drawing/2014/main" id="{A30EF03F-1F25-47EF-9A83-B046C5CEF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518958" y="438966"/>
              <a:ext cx="561714" cy="561714"/>
            </a:xfrm>
            <a:prstGeom prst="rect">
              <a:avLst/>
            </a:prstGeom>
          </p:spPr>
        </p:pic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C92D38D3-F7FB-4ECD-A682-52081D8755D5}"/>
                </a:ext>
              </a:extLst>
            </p:cNvPr>
            <p:cNvSpPr txBox="1"/>
            <p:nvPr/>
          </p:nvSpPr>
          <p:spPr>
            <a:xfrm>
              <a:off x="10372100" y="917441"/>
              <a:ext cx="907987" cy="299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各级领导</a:t>
              </a:r>
            </a:p>
          </p:txBody>
        </p:sp>
        <p:sp>
          <p:nvSpPr>
            <p:cNvPr id="150" name="箭头: 右 149">
              <a:extLst>
                <a:ext uri="{FF2B5EF4-FFF2-40B4-BE49-F238E27FC236}">
                  <a16:creationId xmlns:a16="http://schemas.microsoft.com/office/drawing/2014/main" id="{957B2E1A-C756-4624-BCEB-EAB2C6F2CF5F}"/>
                </a:ext>
              </a:extLst>
            </p:cNvPr>
            <p:cNvSpPr/>
            <p:nvPr/>
          </p:nvSpPr>
          <p:spPr>
            <a:xfrm rot="16200000">
              <a:off x="3655318" y="1041695"/>
              <a:ext cx="267854" cy="258926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1" name="箭头: 右 150">
              <a:extLst>
                <a:ext uri="{FF2B5EF4-FFF2-40B4-BE49-F238E27FC236}">
                  <a16:creationId xmlns:a16="http://schemas.microsoft.com/office/drawing/2014/main" id="{A6BDFDBC-3931-4E6A-B26A-28467A7B0847}"/>
                </a:ext>
              </a:extLst>
            </p:cNvPr>
            <p:cNvSpPr/>
            <p:nvPr/>
          </p:nvSpPr>
          <p:spPr>
            <a:xfrm rot="16200000">
              <a:off x="8111247" y="1056258"/>
              <a:ext cx="267854" cy="258926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2" name="箭头: 右 151">
              <a:extLst>
                <a:ext uri="{FF2B5EF4-FFF2-40B4-BE49-F238E27FC236}">
                  <a16:creationId xmlns:a16="http://schemas.microsoft.com/office/drawing/2014/main" id="{26EBAEB8-8372-46E7-9447-B79998287305}"/>
                </a:ext>
              </a:extLst>
            </p:cNvPr>
            <p:cNvSpPr/>
            <p:nvPr/>
          </p:nvSpPr>
          <p:spPr>
            <a:xfrm rot="10800000">
              <a:off x="9824481" y="672101"/>
              <a:ext cx="523220" cy="263791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CFAE903E-9596-40E7-A53E-259CB9C344E3}"/>
                </a:ext>
              </a:extLst>
            </p:cNvPr>
            <p:cNvSpPr/>
            <p:nvPr/>
          </p:nvSpPr>
          <p:spPr>
            <a:xfrm>
              <a:off x="11464436" y="1439414"/>
              <a:ext cx="969506" cy="560887"/>
            </a:xfrm>
            <a:prstGeom prst="rect">
              <a:avLst/>
            </a:prstGeom>
            <a:solidFill>
              <a:srgbClr val="E3B16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风洞数字化</a:t>
              </a:r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945FC868-7A84-4876-AA1B-6C97077D77CD}"/>
                </a:ext>
              </a:extLst>
            </p:cNvPr>
            <p:cNvSpPr/>
            <p:nvPr/>
          </p:nvSpPr>
          <p:spPr>
            <a:xfrm>
              <a:off x="11477702" y="2409222"/>
              <a:ext cx="969505" cy="560887"/>
            </a:xfrm>
            <a:prstGeom prst="rect">
              <a:avLst/>
            </a:prstGeom>
            <a:solidFill>
              <a:srgbClr val="E3B16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装备管理信息化平台</a:t>
              </a:r>
            </a:p>
          </p:txBody>
        </p:sp>
        <p:sp>
          <p:nvSpPr>
            <p:cNvPr id="155" name="箭头: 右 154">
              <a:extLst>
                <a:ext uri="{FF2B5EF4-FFF2-40B4-BE49-F238E27FC236}">
                  <a16:creationId xmlns:a16="http://schemas.microsoft.com/office/drawing/2014/main" id="{161D2B8B-6065-4844-AC03-2FE99DD1755D}"/>
                </a:ext>
              </a:extLst>
            </p:cNvPr>
            <p:cNvSpPr/>
            <p:nvPr/>
          </p:nvSpPr>
          <p:spPr>
            <a:xfrm>
              <a:off x="11267788" y="2585159"/>
              <a:ext cx="282740" cy="15387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F4718099-7476-4F94-AE3D-2B0F4EFC23B8}"/>
                </a:ext>
              </a:extLst>
            </p:cNvPr>
            <p:cNvSpPr txBox="1"/>
            <p:nvPr/>
          </p:nvSpPr>
          <p:spPr>
            <a:xfrm>
              <a:off x="10906915" y="2134136"/>
              <a:ext cx="907987" cy="299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维修方案</a:t>
              </a:r>
            </a:p>
          </p:txBody>
        </p:sp>
        <p:sp>
          <p:nvSpPr>
            <p:cNvPr id="157" name="箭头: 圆角右 156">
              <a:extLst>
                <a:ext uri="{FF2B5EF4-FFF2-40B4-BE49-F238E27FC236}">
                  <a16:creationId xmlns:a16="http://schemas.microsoft.com/office/drawing/2014/main" id="{DBB758B8-DDDD-4C4D-A3CC-84C59F89D6D5}"/>
                </a:ext>
              </a:extLst>
            </p:cNvPr>
            <p:cNvSpPr/>
            <p:nvPr/>
          </p:nvSpPr>
          <p:spPr>
            <a:xfrm>
              <a:off x="10649717" y="1682282"/>
              <a:ext cx="776907" cy="374831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8E7179EA-FF6B-43F8-941C-6AF15299D1DF}"/>
                </a:ext>
              </a:extLst>
            </p:cNvPr>
            <p:cNvSpPr txBox="1"/>
            <p:nvPr/>
          </p:nvSpPr>
          <p:spPr>
            <a:xfrm>
              <a:off x="10705285" y="1824012"/>
              <a:ext cx="594887" cy="299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调用</a:t>
              </a:r>
            </a:p>
          </p:txBody>
        </p:sp>
        <p:sp>
          <p:nvSpPr>
            <p:cNvPr id="159" name="箭头: 右 158">
              <a:extLst>
                <a:ext uri="{FF2B5EF4-FFF2-40B4-BE49-F238E27FC236}">
                  <a16:creationId xmlns:a16="http://schemas.microsoft.com/office/drawing/2014/main" id="{BEF4FD7F-16FE-48EC-95BD-FF52F046619D}"/>
                </a:ext>
              </a:extLst>
            </p:cNvPr>
            <p:cNvSpPr/>
            <p:nvPr/>
          </p:nvSpPr>
          <p:spPr>
            <a:xfrm rot="16200000">
              <a:off x="2847785" y="3264766"/>
              <a:ext cx="226883" cy="17173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EAB1885B-6296-4DB3-B834-C5FFD60BD00A}"/>
                </a:ext>
              </a:extLst>
            </p:cNvPr>
            <p:cNvSpPr/>
            <p:nvPr/>
          </p:nvSpPr>
          <p:spPr>
            <a:xfrm>
              <a:off x="7545971" y="3217456"/>
              <a:ext cx="4887968" cy="93424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B80E51FA-75DD-46B7-9A50-B45A51E02FFA}"/>
                </a:ext>
              </a:extLst>
            </p:cNvPr>
            <p:cNvSpPr txBox="1"/>
            <p:nvPr/>
          </p:nvSpPr>
          <p:spPr>
            <a:xfrm>
              <a:off x="7485312" y="3206858"/>
              <a:ext cx="339041" cy="984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上层服务层</a:t>
              </a: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1B110301-D3A2-43DF-84BF-21B3DB099048}"/>
                </a:ext>
              </a:extLst>
            </p:cNvPr>
            <p:cNvSpPr/>
            <p:nvPr/>
          </p:nvSpPr>
          <p:spPr>
            <a:xfrm>
              <a:off x="7795384" y="3447705"/>
              <a:ext cx="836395" cy="485548"/>
            </a:xfrm>
            <a:prstGeom prst="rect">
              <a:avLst/>
            </a:prstGeom>
            <a:solidFill>
              <a:srgbClr val="C9C9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查询分析服务</a:t>
              </a: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EE959042-E38D-4CFC-B53B-2AF89941FA29}"/>
                </a:ext>
              </a:extLst>
            </p:cNvPr>
            <p:cNvSpPr/>
            <p:nvPr/>
          </p:nvSpPr>
          <p:spPr>
            <a:xfrm>
              <a:off x="8671551" y="3451216"/>
              <a:ext cx="915821" cy="482037"/>
            </a:xfrm>
            <a:prstGeom prst="rect">
              <a:avLst/>
            </a:prstGeom>
            <a:solidFill>
              <a:srgbClr val="B4C7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知识库与专家系统服务</a:t>
              </a: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D75878AF-1C20-4AC0-8944-9EBC191F0ED4}"/>
                </a:ext>
              </a:extLst>
            </p:cNvPr>
            <p:cNvSpPr/>
            <p:nvPr/>
          </p:nvSpPr>
          <p:spPr>
            <a:xfrm>
              <a:off x="9627144" y="3451216"/>
              <a:ext cx="915820" cy="482037"/>
            </a:xfrm>
            <a:prstGeom prst="rect">
              <a:avLst/>
            </a:prstGeom>
            <a:solidFill>
              <a:srgbClr val="B4C7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物理模型管理与服务</a:t>
              </a: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FE7D35E7-2B56-4341-9FAD-688E3BF7624C}"/>
                </a:ext>
              </a:extLst>
            </p:cNvPr>
            <p:cNvSpPr/>
            <p:nvPr/>
          </p:nvSpPr>
          <p:spPr>
            <a:xfrm>
              <a:off x="10582736" y="3451215"/>
              <a:ext cx="836396" cy="482039"/>
            </a:xfrm>
            <a:prstGeom prst="rect">
              <a:avLst/>
            </a:prstGeom>
            <a:solidFill>
              <a:srgbClr val="B4C7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数据模型服务</a:t>
              </a: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EFB1B494-145F-4875-98CB-91F20035A748}"/>
                </a:ext>
              </a:extLst>
            </p:cNvPr>
            <p:cNvSpPr/>
            <p:nvPr/>
          </p:nvSpPr>
          <p:spPr>
            <a:xfrm>
              <a:off x="11458904" y="3451215"/>
              <a:ext cx="937316" cy="482039"/>
            </a:xfrm>
            <a:prstGeom prst="rect">
              <a:avLst/>
            </a:prstGeom>
            <a:solidFill>
              <a:srgbClr val="B4C7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智能算法建模管理与服务</a:t>
              </a:r>
            </a:p>
          </p:txBody>
        </p:sp>
        <p:sp>
          <p:nvSpPr>
            <p:cNvPr id="167" name="箭头: 右 166">
              <a:extLst>
                <a:ext uri="{FF2B5EF4-FFF2-40B4-BE49-F238E27FC236}">
                  <a16:creationId xmlns:a16="http://schemas.microsoft.com/office/drawing/2014/main" id="{05644C08-741B-482E-8500-E735B0E16CEC}"/>
                </a:ext>
              </a:extLst>
            </p:cNvPr>
            <p:cNvSpPr/>
            <p:nvPr/>
          </p:nvSpPr>
          <p:spPr>
            <a:xfrm rot="16200000">
              <a:off x="8082906" y="3114621"/>
              <a:ext cx="226883" cy="17173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8" name="箭头: 右 167">
              <a:extLst>
                <a:ext uri="{FF2B5EF4-FFF2-40B4-BE49-F238E27FC236}">
                  <a16:creationId xmlns:a16="http://schemas.microsoft.com/office/drawing/2014/main" id="{BF560603-93AE-4218-A468-935FB312FB9F}"/>
                </a:ext>
              </a:extLst>
            </p:cNvPr>
            <p:cNvSpPr/>
            <p:nvPr/>
          </p:nvSpPr>
          <p:spPr>
            <a:xfrm rot="16200000">
              <a:off x="10591843" y="3114620"/>
              <a:ext cx="226883" cy="17173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6CD47D1E-BE58-4B18-A6DA-64D54152E7C5}"/>
                </a:ext>
              </a:extLst>
            </p:cNvPr>
            <p:cNvSpPr txBox="1"/>
            <p:nvPr/>
          </p:nvSpPr>
          <p:spPr>
            <a:xfrm>
              <a:off x="11346934" y="4382149"/>
              <a:ext cx="907987" cy="299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数据计算</a:t>
              </a: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B6D0E2BA-A3FC-4209-B56A-A7BED3AA5EC9}"/>
                </a:ext>
              </a:extLst>
            </p:cNvPr>
            <p:cNvSpPr/>
            <p:nvPr/>
          </p:nvSpPr>
          <p:spPr>
            <a:xfrm>
              <a:off x="11165090" y="4623895"/>
              <a:ext cx="605821" cy="3246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批量计算</a:t>
              </a: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164EE226-E7CF-4B5F-BC36-59B2BA000829}"/>
                </a:ext>
              </a:extLst>
            </p:cNvPr>
            <p:cNvSpPr/>
            <p:nvPr/>
          </p:nvSpPr>
          <p:spPr>
            <a:xfrm>
              <a:off x="11790573" y="4623896"/>
              <a:ext cx="595591" cy="324623"/>
            </a:xfrm>
            <a:prstGeom prst="rect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流计算</a:t>
              </a: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FFD6A074-7F3E-4B9F-8201-22D28B1C9317}"/>
                </a:ext>
              </a:extLst>
            </p:cNvPr>
            <p:cNvSpPr/>
            <p:nvPr/>
          </p:nvSpPr>
          <p:spPr>
            <a:xfrm>
              <a:off x="11203109" y="4986189"/>
              <a:ext cx="1140239" cy="225118"/>
            </a:xfrm>
            <a:prstGeom prst="rect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内存计算</a:t>
              </a: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0D258F16-34AF-4C3A-9AB0-988BE066C967}"/>
                </a:ext>
              </a:extLst>
            </p:cNvPr>
            <p:cNvSpPr/>
            <p:nvPr/>
          </p:nvSpPr>
          <p:spPr>
            <a:xfrm>
              <a:off x="6718691" y="6135720"/>
              <a:ext cx="5624657" cy="26785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云平台</a:t>
              </a: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8D7068E8-3A0C-4F0A-BEE6-0D4DF02FAAF3}"/>
                </a:ext>
              </a:extLst>
            </p:cNvPr>
            <p:cNvSpPr/>
            <p:nvPr/>
          </p:nvSpPr>
          <p:spPr>
            <a:xfrm>
              <a:off x="30153" y="5761608"/>
              <a:ext cx="5833604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5" name="箭头: 右 174">
              <a:extLst>
                <a:ext uri="{FF2B5EF4-FFF2-40B4-BE49-F238E27FC236}">
                  <a16:creationId xmlns:a16="http://schemas.microsoft.com/office/drawing/2014/main" id="{14D721B8-2143-4B47-8439-D4F426F8A504}"/>
                </a:ext>
              </a:extLst>
            </p:cNvPr>
            <p:cNvSpPr/>
            <p:nvPr/>
          </p:nvSpPr>
          <p:spPr>
            <a:xfrm rot="16200000">
              <a:off x="1247570" y="5505416"/>
              <a:ext cx="426516" cy="85869"/>
            </a:xfrm>
            <a:prstGeom prst="rightArrow">
              <a:avLst/>
            </a:prstGeom>
            <a:solidFill>
              <a:srgbClr val="E3B16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6" name="箭头: 右 175">
              <a:extLst>
                <a:ext uri="{FF2B5EF4-FFF2-40B4-BE49-F238E27FC236}">
                  <a16:creationId xmlns:a16="http://schemas.microsoft.com/office/drawing/2014/main" id="{E5A41C8E-19E5-4452-9B38-B74F0B7A17EC}"/>
                </a:ext>
              </a:extLst>
            </p:cNvPr>
            <p:cNvSpPr/>
            <p:nvPr/>
          </p:nvSpPr>
          <p:spPr>
            <a:xfrm rot="16200000">
              <a:off x="3308215" y="5505416"/>
              <a:ext cx="426516" cy="8586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7" name="箭头: 右 176">
              <a:extLst>
                <a:ext uri="{FF2B5EF4-FFF2-40B4-BE49-F238E27FC236}">
                  <a16:creationId xmlns:a16="http://schemas.microsoft.com/office/drawing/2014/main" id="{BB479F11-0E4D-484F-83D9-CC2A2AAAFCA3}"/>
                </a:ext>
              </a:extLst>
            </p:cNvPr>
            <p:cNvSpPr/>
            <p:nvPr/>
          </p:nvSpPr>
          <p:spPr>
            <a:xfrm rot="5400000">
              <a:off x="4941703" y="5505416"/>
              <a:ext cx="426516" cy="85869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8" name="箭头: 右 177">
              <a:extLst>
                <a:ext uri="{FF2B5EF4-FFF2-40B4-BE49-F238E27FC236}">
                  <a16:creationId xmlns:a16="http://schemas.microsoft.com/office/drawing/2014/main" id="{027BFA18-82D6-4529-86E3-5C4B9DFAD4B3}"/>
                </a:ext>
              </a:extLst>
            </p:cNvPr>
            <p:cNvSpPr/>
            <p:nvPr/>
          </p:nvSpPr>
          <p:spPr>
            <a:xfrm rot="16200000">
              <a:off x="1049322" y="5984944"/>
              <a:ext cx="426516" cy="85869"/>
            </a:xfrm>
            <a:prstGeom prst="rightArrow">
              <a:avLst/>
            </a:prstGeom>
            <a:solidFill>
              <a:srgbClr val="E3B16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9" name="箭头: 右 178">
              <a:extLst>
                <a:ext uri="{FF2B5EF4-FFF2-40B4-BE49-F238E27FC236}">
                  <a16:creationId xmlns:a16="http://schemas.microsoft.com/office/drawing/2014/main" id="{EFDAED61-0ACC-437B-B8CA-1ADB401679E3}"/>
                </a:ext>
              </a:extLst>
            </p:cNvPr>
            <p:cNvSpPr/>
            <p:nvPr/>
          </p:nvSpPr>
          <p:spPr>
            <a:xfrm rot="16200000">
              <a:off x="3515332" y="5991093"/>
              <a:ext cx="426516" cy="8586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0" name="箭头: 右 179">
              <a:extLst>
                <a:ext uri="{FF2B5EF4-FFF2-40B4-BE49-F238E27FC236}">
                  <a16:creationId xmlns:a16="http://schemas.microsoft.com/office/drawing/2014/main" id="{991F0E64-E5DF-4973-ADBE-401E8E434A27}"/>
                </a:ext>
              </a:extLst>
            </p:cNvPr>
            <p:cNvSpPr/>
            <p:nvPr/>
          </p:nvSpPr>
          <p:spPr>
            <a:xfrm rot="5400000">
              <a:off x="5104203" y="6009076"/>
              <a:ext cx="426516" cy="85869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2922B58C-B827-4FA7-B398-9A77A33EEFDC}"/>
                </a:ext>
              </a:extLst>
            </p:cNvPr>
            <p:cNvSpPr txBox="1"/>
            <p:nvPr/>
          </p:nvSpPr>
          <p:spPr>
            <a:xfrm>
              <a:off x="99576" y="5422682"/>
              <a:ext cx="1534183" cy="299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风洞设备运行数据</a:t>
              </a:r>
            </a:p>
          </p:txBody>
        </p: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CF16591E-F1B2-4078-8E32-4A291B2B035E}"/>
                </a:ext>
              </a:extLst>
            </p:cNvPr>
            <p:cNvSpPr txBox="1"/>
            <p:nvPr/>
          </p:nvSpPr>
          <p:spPr>
            <a:xfrm>
              <a:off x="-66207" y="5922355"/>
              <a:ext cx="1534183" cy="299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风洞设备运行数据</a:t>
              </a:r>
            </a:p>
          </p:txBody>
        </p: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27645F56-E5B6-4C15-A5E5-95745D496B09}"/>
                </a:ext>
              </a:extLst>
            </p:cNvPr>
            <p:cNvSpPr txBox="1"/>
            <p:nvPr/>
          </p:nvSpPr>
          <p:spPr>
            <a:xfrm>
              <a:off x="2461373" y="5430289"/>
              <a:ext cx="1221085" cy="299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风洞测控信号</a:t>
              </a:r>
            </a:p>
          </p:txBody>
        </p: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0A4FEFCA-BBE2-4B89-8124-5A99C6784E96}"/>
                </a:ext>
              </a:extLst>
            </p:cNvPr>
            <p:cNvSpPr txBox="1"/>
            <p:nvPr/>
          </p:nvSpPr>
          <p:spPr>
            <a:xfrm>
              <a:off x="2693289" y="5923776"/>
              <a:ext cx="1221085" cy="299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风洞测控信号</a:t>
              </a:r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81A018C9-35A8-4DF7-AAA9-21B38D4AC676}"/>
                </a:ext>
              </a:extLst>
            </p:cNvPr>
            <p:cNvSpPr txBox="1"/>
            <p:nvPr/>
          </p:nvSpPr>
          <p:spPr>
            <a:xfrm>
              <a:off x="3661540" y="5438098"/>
              <a:ext cx="1690734" cy="299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监控、诊断结果数据</a:t>
              </a:r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7AD2ED90-A311-4A51-984D-B6CDD0532B2B}"/>
                </a:ext>
              </a:extLst>
            </p:cNvPr>
            <p:cNvSpPr txBox="1"/>
            <p:nvPr/>
          </p:nvSpPr>
          <p:spPr>
            <a:xfrm>
              <a:off x="3833160" y="5857101"/>
              <a:ext cx="1690734" cy="299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监控、诊断结果数据</a:t>
              </a:r>
            </a:p>
          </p:txBody>
        </p:sp>
        <p:sp>
          <p:nvSpPr>
            <p:cNvPr id="187" name="流程图: 过程 186">
              <a:extLst>
                <a:ext uri="{FF2B5EF4-FFF2-40B4-BE49-F238E27FC236}">
                  <a16:creationId xmlns:a16="http://schemas.microsoft.com/office/drawing/2014/main" id="{BED472B2-F248-4D90-8CB2-FBB3276CA763}"/>
                </a:ext>
              </a:extLst>
            </p:cNvPr>
            <p:cNvSpPr/>
            <p:nvPr/>
          </p:nvSpPr>
          <p:spPr>
            <a:xfrm>
              <a:off x="30153" y="6273800"/>
              <a:ext cx="5950820" cy="844761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1288452B-E99D-4727-98EE-4B172E163F31}"/>
                </a:ext>
              </a:extLst>
            </p:cNvPr>
            <p:cNvSpPr txBox="1"/>
            <p:nvPr/>
          </p:nvSpPr>
          <p:spPr>
            <a:xfrm>
              <a:off x="-33366" y="6442856"/>
              <a:ext cx="886181" cy="470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数据源（风洞）</a:t>
              </a:r>
            </a:p>
          </p:txBody>
        </p:sp>
        <p:sp>
          <p:nvSpPr>
            <p:cNvPr id="189" name="流程图: 过程 188">
              <a:extLst>
                <a:ext uri="{FF2B5EF4-FFF2-40B4-BE49-F238E27FC236}">
                  <a16:creationId xmlns:a16="http://schemas.microsoft.com/office/drawing/2014/main" id="{10000C42-6E4B-4C4A-9962-BA8FDCEACBB4}"/>
                </a:ext>
              </a:extLst>
            </p:cNvPr>
            <p:cNvSpPr/>
            <p:nvPr/>
          </p:nvSpPr>
          <p:spPr>
            <a:xfrm>
              <a:off x="1097109" y="6356166"/>
              <a:ext cx="1949987" cy="720767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0" name="流程图: 磁盘 189">
              <a:extLst>
                <a:ext uri="{FF2B5EF4-FFF2-40B4-BE49-F238E27FC236}">
                  <a16:creationId xmlns:a16="http://schemas.microsoft.com/office/drawing/2014/main" id="{33CEBB2A-3EB3-41FA-8780-51AEE0AC3107}"/>
                </a:ext>
              </a:extLst>
            </p:cNvPr>
            <p:cNvSpPr/>
            <p:nvPr/>
          </p:nvSpPr>
          <p:spPr>
            <a:xfrm>
              <a:off x="1515347" y="6428332"/>
              <a:ext cx="1154137" cy="244259"/>
            </a:xfrm>
            <a:prstGeom prst="flowChartMagneticDisk">
              <a:avLst/>
            </a:prstGeom>
            <a:solidFill>
              <a:srgbClr val="E3B16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传感器数据</a:t>
              </a:r>
            </a:p>
          </p:txBody>
        </p:sp>
        <p:sp>
          <p:nvSpPr>
            <p:cNvPr id="191" name="流程图: 磁盘 190">
              <a:extLst>
                <a:ext uri="{FF2B5EF4-FFF2-40B4-BE49-F238E27FC236}">
                  <a16:creationId xmlns:a16="http://schemas.microsoft.com/office/drawing/2014/main" id="{F4C48221-8AA2-4065-8BAD-5427C0BD8613}"/>
                </a:ext>
              </a:extLst>
            </p:cNvPr>
            <p:cNvSpPr/>
            <p:nvPr/>
          </p:nvSpPr>
          <p:spPr>
            <a:xfrm>
              <a:off x="1515346" y="6795314"/>
              <a:ext cx="1154137" cy="244259"/>
            </a:xfrm>
            <a:prstGeom prst="flowChartMagneticDisk">
              <a:avLst/>
            </a:prstGeom>
            <a:solidFill>
              <a:srgbClr val="E3B16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任务数据</a:t>
              </a:r>
            </a:p>
          </p:txBody>
        </p:sp>
        <p:sp>
          <p:nvSpPr>
            <p:cNvPr id="192" name="流程图: 过程 191">
              <a:extLst>
                <a:ext uri="{FF2B5EF4-FFF2-40B4-BE49-F238E27FC236}">
                  <a16:creationId xmlns:a16="http://schemas.microsoft.com/office/drawing/2014/main" id="{D646748A-0319-46D5-875D-A12910199096}"/>
                </a:ext>
              </a:extLst>
            </p:cNvPr>
            <p:cNvSpPr/>
            <p:nvPr/>
          </p:nvSpPr>
          <p:spPr>
            <a:xfrm>
              <a:off x="3503408" y="6332432"/>
              <a:ext cx="1949987" cy="720767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3" name="流程图: 磁盘 192">
              <a:extLst>
                <a:ext uri="{FF2B5EF4-FFF2-40B4-BE49-F238E27FC236}">
                  <a16:creationId xmlns:a16="http://schemas.microsoft.com/office/drawing/2014/main" id="{9D0CDB2A-B460-4CBD-B81E-153403229EC5}"/>
                </a:ext>
              </a:extLst>
            </p:cNvPr>
            <p:cNvSpPr/>
            <p:nvPr/>
          </p:nvSpPr>
          <p:spPr>
            <a:xfrm>
              <a:off x="3919660" y="6600779"/>
              <a:ext cx="1265527" cy="365504"/>
            </a:xfrm>
            <a:prstGeom prst="flowChartMagneticDisk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控制系统数据</a:t>
              </a:r>
            </a:p>
          </p:txBody>
        </p:sp>
        <p:sp>
          <p:nvSpPr>
            <p:cNvPr id="194" name="文本框 193">
              <a:extLst>
                <a:ext uri="{FF2B5EF4-FFF2-40B4-BE49-F238E27FC236}">
                  <a16:creationId xmlns:a16="http://schemas.microsoft.com/office/drawing/2014/main" id="{A3AFB6BC-B029-40BF-BBFA-A4361BACA375}"/>
                </a:ext>
              </a:extLst>
            </p:cNvPr>
            <p:cNvSpPr txBox="1"/>
            <p:nvPr/>
          </p:nvSpPr>
          <p:spPr>
            <a:xfrm>
              <a:off x="3945773" y="6341545"/>
              <a:ext cx="1221085" cy="299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风洞测控系统</a:t>
              </a:r>
            </a:p>
          </p:txBody>
        </p:sp>
        <p:sp>
          <p:nvSpPr>
            <p:cNvPr id="195" name="流程图: 过程 194">
              <a:extLst>
                <a:ext uri="{FF2B5EF4-FFF2-40B4-BE49-F238E27FC236}">
                  <a16:creationId xmlns:a16="http://schemas.microsoft.com/office/drawing/2014/main" id="{70F751DF-6AF1-4F07-9327-54F619F6A0C8}"/>
                </a:ext>
              </a:extLst>
            </p:cNvPr>
            <p:cNvSpPr/>
            <p:nvPr/>
          </p:nvSpPr>
          <p:spPr>
            <a:xfrm>
              <a:off x="6543130" y="6542720"/>
              <a:ext cx="5950820" cy="575841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6" name="流程图: 过程 195">
              <a:extLst>
                <a:ext uri="{FF2B5EF4-FFF2-40B4-BE49-F238E27FC236}">
                  <a16:creationId xmlns:a16="http://schemas.microsoft.com/office/drawing/2014/main" id="{021848D2-1DF2-4550-A3BC-3F5A6C66E7BF}"/>
                </a:ext>
              </a:extLst>
            </p:cNvPr>
            <p:cNvSpPr/>
            <p:nvPr/>
          </p:nvSpPr>
          <p:spPr>
            <a:xfrm>
              <a:off x="7154008" y="6591244"/>
              <a:ext cx="5214626" cy="478792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A8375645-0799-4615-8A3C-CC23E8699FAA}"/>
                </a:ext>
              </a:extLst>
            </p:cNvPr>
            <p:cNvSpPr txBox="1"/>
            <p:nvPr/>
          </p:nvSpPr>
          <p:spPr>
            <a:xfrm>
              <a:off x="6429838" y="6702091"/>
              <a:ext cx="886181" cy="299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数据源</a:t>
              </a:r>
            </a:p>
          </p:txBody>
        </p:sp>
        <p:sp>
          <p:nvSpPr>
            <p:cNvPr id="198" name="流程图: 磁盘 197">
              <a:extLst>
                <a:ext uri="{FF2B5EF4-FFF2-40B4-BE49-F238E27FC236}">
                  <a16:creationId xmlns:a16="http://schemas.microsoft.com/office/drawing/2014/main" id="{FA2E28EF-5FF2-4069-9E2D-812E9B6E4A69}"/>
                </a:ext>
              </a:extLst>
            </p:cNvPr>
            <p:cNvSpPr/>
            <p:nvPr/>
          </p:nvSpPr>
          <p:spPr>
            <a:xfrm>
              <a:off x="7252222" y="6724115"/>
              <a:ext cx="1154138" cy="244258"/>
            </a:xfrm>
            <a:prstGeom prst="flowChartMagneticDisk">
              <a:avLst/>
            </a:prstGeom>
            <a:solidFill>
              <a:srgbClr val="E3B16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设计数据</a:t>
              </a:r>
            </a:p>
          </p:txBody>
        </p:sp>
        <p:sp>
          <p:nvSpPr>
            <p:cNvPr id="199" name="流程图: 磁盘 198">
              <a:extLst>
                <a:ext uri="{FF2B5EF4-FFF2-40B4-BE49-F238E27FC236}">
                  <a16:creationId xmlns:a16="http://schemas.microsoft.com/office/drawing/2014/main" id="{D7115D8F-562E-4571-83EA-83C050E845BF}"/>
                </a:ext>
              </a:extLst>
            </p:cNvPr>
            <p:cNvSpPr/>
            <p:nvPr/>
          </p:nvSpPr>
          <p:spPr>
            <a:xfrm>
              <a:off x="8508747" y="6724115"/>
              <a:ext cx="1227230" cy="244258"/>
            </a:xfrm>
            <a:prstGeom prst="flowChartMagneticDisk">
              <a:avLst/>
            </a:prstGeom>
            <a:solidFill>
              <a:srgbClr val="E3B16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厂家试验数据</a:t>
              </a:r>
            </a:p>
          </p:txBody>
        </p:sp>
        <p:sp>
          <p:nvSpPr>
            <p:cNvPr id="200" name="流程图: 磁盘 199">
              <a:extLst>
                <a:ext uri="{FF2B5EF4-FFF2-40B4-BE49-F238E27FC236}">
                  <a16:creationId xmlns:a16="http://schemas.microsoft.com/office/drawing/2014/main" id="{9802E557-1436-43A9-9B2B-D51C39306CC7}"/>
                </a:ext>
              </a:extLst>
            </p:cNvPr>
            <p:cNvSpPr/>
            <p:nvPr/>
          </p:nvSpPr>
          <p:spPr>
            <a:xfrm>
              <a:off x="9838364" y="6724115"/>
              <a:ext cx="1154138" cy="244258"/>
            </a:xfrm>
            <a:prstGeom prst="flowChartMagneticDisk">
              <a:avLst/>
            </a:prstGeom>
            <a:solidFill>
              <a:srgbClr val="E3B16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维修手册</a:t>
              </a:r>
            </a:p>
          </p:txBody>
        </p:sp>
        <p:sp>
          <p:nvSpPr>
            <p:cNvPr id="201" name="流程图: 磁盘 200">
              <a:extLst>
                <a:ext uri="{FF2B5EF4-FFF2-40B4-BE49-F238E27FC236}">
                  <a16:creationId xmlns:a16="http://schemas.microsoft.com/office/drawing/2014/main" id="{E5C8948D-6A9B-4065-AE43-0DEABD3615AE}"/>
                </a:ext>
              </a:extLst>
            </p:cNvPr>
            <p:cNvSpPr/>
            <p:nvPr/>
          </p:nvSpPr>
          <p:spPr>
            <a:xfrm>
              <a:off x="11094891" y="6724115"/>
              <a:ext cx="1154138" cy="244258"/>
            </a:xfrm>
            <a:prstGeom prst="flowChartMagneticDisk">
              <a:avLst/>
            </a:prstGeom>
            <a:solidFill>
              <a:srgbClr val="E3B16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技术手册</a:t>
              </a:r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45DF29D9-7D6F-4037-BDB8-AB6E2D2DC097}"/>
                </a:ext>
              </a:extLst>
            </p:cNvPr>
            <p:cNvSpPr txBox="1"/>
            <p:nvPr/>
          </p:nvSpPr>
          <p:spPr>
            <a:xfrm>
              <a:off x="5846277" y="1947485"/>
              <a:ext cx="907987" cy="299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诊断结果</a:t>
              </a:r>
            </a:p>
          </p:txBody>
        </p:sp>
        <p:sp>
          <p:nvSpPr>
            <p:cNvPr id="203" name="箭头: 左右 202">
              <a:extLst>
                <a:ext uri="{FF2B5EF4-FFF2-40B4-BE49-F238E27FC236}">
                  <a16:creationId xmlns:a16="http://schemas.microsoft.com/office/drawing/2014/main" id="{3CB61EB6-07F4-4282-A36C-FF7C357C130A}"/>
                </a:ext>
              </a:extLst>
            </p:cNvPr>
            <p:cNvSpPr/>
            <p:nvPr/>
          </p:nvSpPr>
          <p:spPr>
            <a:xfrm>
              <a:off x="6021952" y="2197629"/>
              <a:ext cx="448866" cy="125085"/>
            </a:xfrm>
            <a:prstGeom prst="leftRightArrow">
              <a:avLst/>
            </a:prstGeom>
            <a:solidFill>
              <a:srgbClr val="548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A0CB9613-9375-4357-A1B5-9B9D69E1D011}"/>
                </a:ext>
              </a:extLst>
            </p:cNvPr>
            <p:cNvSpPr txBox="1"/>
            <p:nvPr/>
          </p:nvSpPr>
          <p:spPr>
            <a:xfrm>
              <a:off x="5846277" y="2409800"/>
              <a:ext cx="907987" cy="299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模型调用</a:t>
              </a:r>
            </a:p>
          </p:txBody>
        </p:sp>
        <p:sp>
          <p:nvSpPr>
            <p:cNvPr id="205" name="箭头: 左右 204">
              <a:extLst>
                <a:ext uri="{FF2B5EF4-FFF2-40B4-BE49-F238E27FC236}">
                  <a16:creationId xmlns:a16="http://schemas.microsoft.com/office/drawing/2014/main" id="{60524417-450E-45AA-BFDE-2E612EC0FF63}"/>
                </a:ext>
              </a:extLst>
            </p:cNvPr>
            <p:cNvSpPr/>
            <p:nvPr/>
          </p:nvSpPr>
          <p:spPr>
            <a:xfrm>
              <a:off x="6021952" y="2624785"/>
              <a:ext cx="448866" cy="125085"/>
            </a:xfrm>
            <a:prstGeom prst="leftRightArrow">
              <a:avLst/>
            </a:prstGeom>
            <a:solidFill>
              <a:srgbClr val="54823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B3CFAD6E-888D-4950-914C-D7350F0434FC}"/>
                </a:ext>
              </a:extLst>
            </p:cNvPr>
            <p:cNvSpPr txBox="1"/>
            <p:nvPr/>
          </p:nvSpPr>
          <p:spPr>
            <a:xfrm>
              <a:off x="5846277" y="2810672"/>
              <a:ext cx="907987" cy="299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模型发布</a:t>
              </a:r>
            </a:p>
          </p:txBody>
        </p:sp>
        <p:sp>
          <p:nvSpPr>
            <p:cNvPr id="207" name="箭头: 右 206">
              <a:extLst>
                <a:ext uri="{FF2B5EF4-FFF2-40B4-BE49-F238E27FC236}">
                  <a16:creationId xmlns:a16="http://schemas.microsoft.com/office/drawing/2014/main" id="{DB95C8F7-CD92-43DB-BC70-3F70A003AA13}"/>
                </a:ext>
              </a:extLst>
            </p:cNvPr>
            <p:cNvSpPr/>
            <p:nvPr/>
          </p:nvSpPr>
          <p:spPr>
            <a:xfrm rot="10800000">
              <a:off x="6033127" y="3014254"/>
              <a:ext cx="426516" cy="134219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8" name="箭头: 左右 207">
              <a:extLst>
                <a:ext uri="{FF2B5EF4-FFF2-40B4-BE49-F238E27FC236}">
                  <a16:creationId xmlns:a16="http://schemas.microsoft.com/office/drawing/2014/main" id="{BE048DC1-F967-44B7-933F-44B58AB48AF7}"/>
                </a:ext>
              </a:extLst>
            </p:cNvPr>
            <p:cNvSpPr/>
            <p:nvPr/>
          </p:nvSpPr>
          <p:spPr>
            <a:xfrm>
              <a:off x="5995905" y="3787900"/>
              <a:ext cx="500961" cy="10665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0E533C90-F1C7-43AC-B5CB-DBD31FF16375}"/>
                </a:ext>
              </a:extLst>
            </p:cNvPr>
            <p:cNvSpPr txBox="1"/>
            <p:nvPr/>
          </p:nvSpPr>
          <p:spPr>
            <a:xfrm>
              <a:off x="5846277" y="3532206"/>
              <a:ext cx="907987" cy="299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测控数据</a:t>
              </a:r>
            </a:p>
          </p:txBody>
        </p:sp>
        <p:sp>
          <p:nvSpPr>
            <p:cNvPr id="210" name="箭头: 左右 209">
              <a:extLst>
                <a:ext uri="{FF2B5EF4-FFF2-40B4-BE49-F238E27FC236}">
                  <a16:creationId xmlns:a16="http://schemas.microsoft.com/office/drawing/2014/main" id="{00DF2865-1755-4B82-AD42-E98F426E3072}"/>
                </a:ext>
              </a:extLst>
            </p:cNvPr>
            <p:cNvSpPr/>
            <p:nvPr/>
          </p:nvSpPr>
          <p:spPr>
            <a:xfrm>
              <a:off x="5995905" y="4259564"/>
              <a:ext cx="500961" cy="10665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6BB80F76-6995-4AA3-941F-67E3A81D25B3}"/>
                </a:ext>
              </a:extLst>
            </p:cNvPr>
            <p:cNvSpPr txBox="1"/>
            <p:nvPr/>
          </p:nvSpPr>
          <p:spPr>
            <a:xfrm>
              <a:off x="5692387" y="4013486"/>
              <a:ext cx="1221085" cy="299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设备运行数据</a:t>
              </a:r>
            </a:p>
          </p:txBody>
        </p:sp>
        <p:sp>
          <p:nvSpPr>
            <p:cNvPr id="212" name="箭头: 左右 211">
              <a:extLst>
                <a:ext uri="{FF2B5EF4-FFF2-40B4-BE49-F238E27FC236}">
                  <a16:creationId xmlns:a16="http://schemas.microsoft.com/office/drawing/2014/main" id="{C3D4EA5C-7E2C-4BD4-B009-F0EA8A38CDAF}"/>
                </a:ext>
              </a:extLst>
            </p:cNvPr>
            <p:cNvSpPr/>
            <p:nvPr/>
          </p:nvSpPr>
          <p:spPr>
            <a:xfrm>
              <a:off x="5995905" y="4776310"/>
              <a:ext cx="500961" cy="90999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60C52B2F-6615-4B9B-8D5E-FFBAA0FA13A8}"/>
                </a:ext>
              </a:extLst>
            </p:cNvPr>
            <p:cNvSpPr txBox="1"/>
            <p:nvPr/>
          </p:nvSpPr>
          <p:spPr>
            <a:xfrm>
              <a:off x="5846277" y="4520613"/>
              <a:ext cx="907987" cy="299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任务数据</a:t>
              </a:r>
            </a:p>
          </p:txBody>
        </p:sp>
        <p:cxnSp>
          <p:nvCxnSpPr>
            <p:cNvPr id="214" name="连接符: 肘形 213">
              <a:extLst>
                <a:ext uri="{FF2B5EF4-FFF2-40B4-BE49-F238E27FC236}">
                  <a16:creationId xmlns:a16="http://schemas.microsoft.com/office/drawing/2014/main" id="{21A98CA1-CFF0-4962-AFCE-8C3392466276}"/>
                </a:ext>
              </a:extLst>
            </p:cNvPr>
            <p:cNvCxnSpPr>
              <a:cxnSpLocks/>
            </p:cNvCxnSpPr>
            <p:nvPr/>
          </p:nvCxnSpPr>
          <p:spPr>
            <a:xfrm>
              <a:off x="12398615" y="1711746"/>
              <a:ext cx="205046" cy="3054938"/>
            </a:xfrm>
            <a:prstGeom prst="bentConnector2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箭头连接符 214">
              <a:extLst>
                <a:ext uri="{FF2B5EF4-FFF2-40B4-BE49-F238E27FC236}">
                  <a16:creationId xmlns:a16="http://schemas.microsoft.com/office/drawing/2014/main" id="{ACC93B7E-528F-425E-850B-4777259C90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343350" y="4760143"/>
              <a:ext cx="255034" cy="654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箭头连接符 215">
              <a:extLst>
                <a:ext uri="{FF2B5EF4-FFF2-40B4-BE49-F238E27FC236}">
                  <a16:creationId xmlns:a16="http://schemas.microsoft.com/office/drawing/2014/main" id="{AEEA5287-6EF0-4D6D-92FD-017822D87A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343350" y="2694536"/>
              <a:ext cx="255034" cy="654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id="{F75345BF-3012-458D-BBDF-6C1A37C9CF85}"/>
                </a:ext>
              </a:extLst>
            </p:cNvPr>
            <p:cNvSpPr txBox="1"/>
            <p:nvPr/>
          </p:nvSpPr>
          <p:spPr>
            <a:xfrm>
              <a:off x="12459819" y="3087915"/>
              <a:ext cx="355651" cy="813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数据交互</a:t>
              </a:r>
            </a:p>
          </p:txBody>
        </p:sp>
        <p:sp>
          <p:nvSpPr>
            <p:cNvPr id="218" name="流程图: 过程 217">
              <a:extLst>
                <a:ext uri="{FF2B5EF4-FFF2-40B4-BE49-F238E27FC236}">
                  <a16:creationId xmlns:a16="http://schemas.microsoft.com/office/drawing/2014/main" id="{5FC40224-0348-4F73-928B-EB6B5FADE981}"/>
                </a:ext>
              </a:extLst>
            </p:cNvPr>
            <p:cNvSpPr/>
            <p:nvPr/>
          </p:nvSpPr>
          <p:spPr>
            <a:xfrm>
              <a:off x="12785463" y="1238375"/>
              <a:ext cx="240614" cy="5880186"/>
            </a:xfrm>
            <a:prstGeom prst="flowChartProcess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装备管理制度、标准规范</a:t>
              </a:r>
            </a:p>
          </p:txBody>
        </p:sp>
        <p:sp>
          <p:nvSpPr>
            <p:cNvPr id="219" name="流程图: 过程 218">
              <a:extLst>
                <a:ext uri="{FF2B5EF4-FFF2-40B4-BE49-F238E27FC236}">
                  <a16:creationId xmlns:a16="http://schemas.microsoft.com/office/drawing/2014/main" id="{18E2681D-8006-49BE-8EE8-F52A1A5897AF}"/>
                </a:ext>
              </a:extLst>
            </p:cNvPr>
            <p:cNvSpPr/>
            <p:nvPr/>
          </p:nvSpPr>
          <p:spPr>
            <a:xfrm>
              <a:off x="13071831" y="1251088"/>
              <a:ext cx="240614" cy="5880186"/>
            </a:xfrm>
            <a:prstGeom prst="flowChartProcess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软件系统建设规范</a:t>
              </a:r>
            </a:p>
          </p:txBody>
        </p:sp>
        <p:sp>
          <p:nvSpPr>
            <p:cNvPr id="220" name="流程图: 磁盘 219">
              <a:extLst>
                <a:ext uri="{FF2B5EF4-FFF2-40B4-BE49-F238E27FC236}">
                  <a16:creationId xmlns:a16="http://schemas.microsoft.com/office/drawing/2014/main" id="{0D457DEF-E73D-4879-9748-070A37286EC4}"/>
                </a:ext>
              </a:extLst>
            </p:cNvPr>
            <p:cNvSpPr/>
            <p:nvPr/>
          </p:nvSpPr>
          <p:spPr>
            <a:xfrm>
              <a:off x="9503171" y="4732579"/>
              <a:ext cx="752042" cy="462637"/>
            </a:xfrm>
            <a:prstGeom prst="flowChartMagneticDisk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风洞数据</a:t>
              </a:r>
            </a:p>
          </p:txBody>
        </p:sp>
        <p:sp>
          <p:nvSpPr>
            <p:cNvPr id="221" name="流程图: 磁盘 220">
              <a:extLst>
                <a:ext uri="{FF2B5EF4-FFF2-40B4-BE49-F238E27FC236}">
                  <a16:creationId xmlns:a16="http://schemas.microsoft.com/office/drawing/2014/main" id="{B0B93D1E-252C-4796-BAA1-5CB796F2379B}"/>
                </a:ext>
              </a:extLst>
            </p:cNvPr>
            <p:cNvSpPr/>
            <p:nvPr/>
          </p:nvSpPr>
          <p:spPr>
            <a:xfrm>
              <a:off x="10349852" y="4730639"/>
              <a:ext cx="752042" cy="464576"/>
            </a:xfrm>
            <a:prstGeom prst="flowChartMagneticDisk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诊断结果</a:t>
              </a:r>
            </a:p>
          </p:txBody>
        </p:sp>
        <p:sp>
          <p:nvSpPr>
            <p:cNvPr id="222" name="流程图: 磁盘 221">
              <a:extLst>
                <a:ext uri="{FF2B5EF4-FFF2-40B4-BE49-F238E27FC236}">
                  <a16:creationId xmlns:a16="http://schemas.microsoft.com/office/drawing/2014/main" id="{45473024-C9A6-49FC-9693-426DB9352D49}"/>
                </a:ext>
              </a:extLst>
            </p:cNvPr>
            <p:cNvSpPr/>
            <p:nvPr/>
          </p:nvSpPr>
          <p:spPr>
            <a:xfrm>
              <a:off x="7809807" y="4730639"/>
              <a:ext cx="752042" cy="464576"/>
            </a:xfrm>
            <a:prstGeom prst="flowChartMagneticDisk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诊断模型</a:t>
              </a:r>
            </a:p>
          </p:txBody>
        </p:sp>
        <p:sp>
          <p:nvSpPr>
            <p:cNvPr id="223" name="流程图: 磁盘 222">
              <a:extLst>
                <a:ext uri="{FF2B5EF4-FFF2-40B4-BE49-F238E27FC236}">
                  <a16:creationId xmlns:a16="http://schemas.microsoft.com/office/drawing/2014/main" id="{C03EE677-7A16-4F9E-B968-BE02AFD91463}"/>
                </a:ext>
              </a:extLst>
            </p:cNvPr>
            <p:cNvSpPr/>
            <p:nvPr/>
          </p:nvSpPr>
          <p:spPr>
            <a:xfrm>
              <a:off x="8656488" y="4728868"/>
              <a:ext cx="752042" cy="466348"/>
            </a:xfrm>
            <a:prstGeom prst="flowChartMagneticDisk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知识库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97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32435" y="64482"/>
            <a:ext cx="8112026" cy="54864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sym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sym typeface="Times New Roman" panose="02020603050405020304" pitchFamily="18" charset="0"/>
              </a:rPr>
              <a:t>、平台功能架构建议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28DD829-43E7-4D2B-A942-7A2396AC8570}"/>
              </a:ext>
            </a:extLst>
          </p:cNvPr>
          <p:cNvSpPr txBox="1"/>
          <p:nvPr/>
        </p:nvSpPr>
        <p:spPr>
          <a:xfrm>
            <a:off x="442219" y="1176498"/>
            <a:ext cx="8330306" cy="1077218"/>
          </a:xfrm>
          <a:prstGeom prst="rect">
            <a:avLst/>
          </a:prstGeom>
          <a:solidFill>
            <a:srgbClr val="B4C7E7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defRPr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  <a:latin typeface="Palatino Linotype" panose="02040502050505030304" pitchFamily="18" charset="0"/>
              </a:rPr>
              <a:t>Web</a:t>
            </a:r>
            <a:r>
              <a:rPr lang="zh-CN" altLang="en-US" dirty="0">
                <a:solidFill>
                  <a:srgbClr val="0000FF"/>
                </a:solidFill>
              </a:rPr>
              <a:t>页面</a:t>
            </a:r>
            <a:r>
              <a:rPr lang="zh-CN" altLang="en-US" dirty="0"/>
              <a:t>：</a:t>
            </a:r>
            <a:r>
              <a:rPr lang="en-US" altLang="zh-CN" b="0" dirty="0">
                <a:latin typeface="Palatino Linotype" panose="02040502050505030304" pitchFamily="18" charset="0"/>
              </a:rPr>
              <a:t>VUE</a:t>
            </a:r>
            <a:r>
              <a:rPr lang="zh-CN" altLang="en-US" b="0" dirty="0"/>
              <a:t>、</a:t>
            </a:r>
            <a:r>
              <a:rPr lang="en-US" altLang="zh-CN" b="0" dirty="0" err="1">
                <a:latin typeface="Palatino Linotype" panose="02040502050505030304" pitchFamily="18" charset="0"/>
              </a:rPr>
              <a:t>Echarts</a:t>
            </a:r>
            <a:r>
              <a:rPr lang="zh-CN" altLang="en-US" b="0" dirty="0"/>
              <a:t>、</a:t>
            </a:r>
            <a:r>
              <a:rPr lang="en-US" altLang="zh-CN" b="0" dirty="0">
                <a:latin typeface="Palatino Linotype" panose="02040502050505030304" pitchFamily="18" charset="0"/>
              </a:rPr>
              <a:t>Unity3D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FF"/>
                </a:solidFill>
              </a:rPr>
              <a:t>后端</a:t>
            </a:r>
            <a:r>
              <a:rPr lang="zh-CN" altLang="en-US" dirty="0"/>
              <a:t>：</a:t>
            </a:r>
            <a:r>
              <a:rPr lang="en-US" altLang="zh-CN" b="0" dirty="0">
                <a:latin typeface="Palatino Linotype" panose="02040502050505030304" pitchFamily="18" charset="0"/>
              </a:rPr>
              <a:t>Java</a:t>
            </a:r>
            <a:r>
              <a:rPr lang="zh-CN" altLang="en-US" b="0" dirty="0"/>
              <a:t>语言、</a:t>
            </a:r>
            <a:r>
              <a:rPr lang="en-US" altLang="zh-CN" b="0" dirty="0">
                <a:latin typeface="Palatino Linotype" panose="02040502050505030304" pitchFamily="18" charset="0"/>
              </a:rPr>
              <a:t>Docker</a:t>
            </a:r>
            <a:r>
              <a:rPr lang="zh-CN" altLang="en-US" b="0" dirty="0"/>
              <a:t>容器、</a:t>
            </a:r>
            <a:r>
              <a:rPr lang="en-US" altLang="zh-CN" b="0" dirty="0"/>
              <a:t> </a:t>
            </a:r>
            <a:r>
              <a:rPr lang="en-US" altLang="zh-CN" b="0" dirty="0">
                <a:latin typeface="Palatino Linotype" panose="02040502050505030304" pitchFamily="18" charset="0"/>
              </a:rPr>
              <a:t>REST</a:t>
            </a:r>
            <a:r>
              <a:rPr lang="zh-CN" altLang="en-US" b="0" dirty="0"/>
              <a:t>风格</a:t>
            </a:r>
            <a:endParaRPr lang="en-US" altLang="zh-CN" b="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FF"/>
                </a:solidFill>
              </a:rPr>
              <a:t>数据库</a:t>
            </a:r>
            <a:r>
              <a:rPr lang="zh-CN" altLang="en-US" dirty="0"/>
              <a:t>：</a:t>
            </a:r>
            <a:r>
              <a:rPr lang="en-US" altLang="zh-CN" b="0" dirty="0">
                <a:latin typeface="Palatino Linotype" panose="02040502050505030304" pitchFamily="18" charset="0"/>
              </a:rPr>
              <a:t>MySQL</a:t>
            </a:r>
            <a:r>
              <a:rPr lang="zh-CN" altLang="en-US" b="0" dirty="0"/>
              <a:t>数据库、</a:t>
            </a:r>
            <a:r>
              <a:rPr lang="en-US" altLang="zh-CN" b="0" dirty="0">
                <a:latin typeface="Palatino Linotype" panose="02040502050505030304" pitchFamily="18" charset="0"/>
              </a:rPr>
              <a:t>Presto</a:t>
            </a:r>
            <a:r>
              <a:rPr lang="zh-CN" altLang="en-US" b="0" dirty="0"/>
              <a:t>引擎、</a:t>
            </a:r>
            <a:r>
              <a:rPr lang="en-US" altLang="zh-CN" b="0" dirty="0">
                <a:latin typeface="Palatino Linotype" panose="02040502050505030304" pitchFamily="18" charset="0"/>
              </a:rPr>
              <a:t>Phoenix</a:t>
            </a:r>
            <a:r>
              <a:rPr lang="zh-CN" altLang="en-US" b="0" dirty="0"/>
              <a:t>引擎</a:t>
            </a:r>
            <a:endParaRPr lang="en-US" altLang="zh-CN" b="0" dirty="0"/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36962015-8932-470F-804C-330DC707BD2D}"/>
              </a:ext>
            </a:extLst>
          </p:cNvPr>
          <p:cNvSpPr txBox="1"/>
          <p:nvPr/>
        </p:nvSpPr>
        <p:spPr>
          <a:xfrm>
            <a:off x="442219" y="694755"/>
            <a:ext cx="1414462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技术路线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46CB08F-5C58-4A56-94BA-223B3361E135}"/>
              </a:ext>
            </a:extLst>
          </p:cNvPr>
          <p:cNvGrpSpPr/>
          <p:nvPr/>
        </p:nvGrpSpPr>
        <p:grpSpPr>
          <a:xfrm>
            <a:off x="261286" y="2335349"/>
            <a:ext cx="8511240" cy="4217852"/>
            <a:chOff x="261285" y="1364455"/>
            <a:chExt cx="11748153" cy="518874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700E33E-57B8-45A6-B09C-25373E20B9AD}"/>
                </a:ext>
              </a:extLst>
            </p:cNvPr>
            <p:cNvSpPr/>
            <p:nvPr/>
          </p:nvSpPr>
          <p:spPr bwMode="auto">
            <a:xfrm>
              <a:off x="312738" y="4353918"/>
              <a:ext cx="10153650" cy="1742875"/>
            </a:xfrm>
            <a:prstGeom prst="rect">
              <a:avLst/>
            </a:prstGeom>
            <a:solidFill>
              <a:srgbClr val="DBF5F9">
                <a:lumMod val="50000"/>
                <a:alpha val="40000"/>
              </a:srgbClr>
            </a:solidFill>
            <a:ln w="3175" algn="ctr">
              <a:noFill/>
              <a:prstDash val="solid"/>
              <a:miter lim="800000"/>
            </a:ln>
          </p:spPr>
          <p:txBody>
            <a:bodyPr vert="eaVert" wrap="none" lIns="100126" tIns="50063" rIns="100126" bIns="50063" anchor="b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500" b="1" i="0" u="none" strike="noStrike" kern="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数据服务层</a:t>
              </a:r>
              <a:endParaRPr kumimoji="0" lang="en-US" altLang="zh-CN" sz="500" b="1" i="0" u="none" strike="noStrike" kern="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955D5AA-7D1A-4F09-B827-3B16FDA7647F}"/>
                </a:ext>
              </a:extLst>
            </p:cNvPr>
            <p:cNvSpPr/>
            <p:nvPr/>
          </p:nvSpPr>
          <p:spPr bwMode="auto">
            <a:xfrm>
              <a:off x="682625" y="5072855"/>
              <a:ext cx="5603875" cy="358775"/>
            </a:xfrm>
            <a:prstGeom prst="rect">
              <a:avLst/>
            </a:prstGeom>
            <a:solidFill>
              <a:srgbClr val="DBF5F9">
                <a:lumMod val="50000"/>
                <a:alpha val="40000"/>
              </a:srgbClr>
            </a:solidFill>
            <a:ln w="3175" algn="ctr">
              <a:noFill/>
              <a:prstDash val="solid"/>
              <a:miter lim="800000"/>
            </a:ln>
          </p:spPr>
          <p:txBody>
            <a:bodyPr wrap="none" lIns="100126" tIns="50063" rIns="100126" bIns="50063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00" b="1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数据存储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C3BEB44-027C-47D8-AA03-69F25CC63DDB}"/>
                </a:ext>
              </a:extLst>
            </p:cNvPr>
            <p:cNvSpPr/>
            <p:nvPr/>
          </p:nvSpPr>
          <p:spPr bwMode="auto">
            <a:xfrm>
              <a:off x="682625" y="4744243"/>
              <a:ext cx="5603875" cy="309562"/>
            </a:xfrm>
            <a:prstGeom prst="rect">
              <a:avLst/>
            </a:prstGeom>
            <a:solidFill>
              <a:srgbClr val="DBF5F9">
                <a:lumMod val="50000"/>
                <a:alpha val="40000"/>
              </a:srgbClr>
            </a:solidFill>
            <a:ln w="3175" algn="ctr">
              <a:noFill/>
              <a:prstDash val="solid"/>
              <a:miter lim="800000"/>
            </a:ln>
          </p:spPr>
          <p:txBody>
            <a:bodyPr wrap="none" lIns="100126" tIns="50063" rIns="100126" bIns="50063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数据计算</a:t>
              </a:r>
            </a:p>
          </p:txBody>
        </p:sp>
        <p:grpSp>
          <p:nvGrpSpPr>
            <p:cNvPr id="11" name="组 440">
              <a:extLst>
                <a:ext uri="{FF2B5EF4-FFF2-40B4-BE49-F238E27FC236}">
                  <a16:creationId xmlns:a16="http://schemas.microsoft.com/office/drawing/2014/main" id="{DC82AA2C-ACD9-4871-9A46-0F43CFFA89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8438" y="4812505"/>
              <a:ext cx="4682681" cy="538163"/>
              <a:chOff x="2161743" y="3969788"/>
              <a:chExt cx="4551586" cy="632273"/>
            </a:xfrm>
          </p:grpSpPr>
          <p:grpSp>
            <p:nvGrpSpPr>
              <p:cNvPr id="210" name="组合 205">
                <a:extLst>
                  <a:ext uri="{FF2B5EF4-FFF2-40B4-BE49-F238E27FC236}">
                    <a16:creationId xmlns:a16="http://schemas.microsoft.com/office/drawing/2014/main" id="{EC16808B-A0D2-4C1B-A86D-6B169E47CE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1743" y="3969788"/>
                <a:ext cx="4546185" cy="225934"/>
                <a:chOff x="3271022" y="4650450"/>
                <a:chExt cx="6072921" cy="338901"/>
              </a:xfrm>
            </p:grpSpPr>
            <p:sp>
              <p:nvSpPr>
                <p:cNvPr id="215" name="圆角矩形 227">
                  <a:extLst>
                    <a:ext uri="{FF2B5EF4-FFF2-40B4-BE49-F238E27FC236}">
                      <a16:creationId xmlns:a16="http://schemas.microsoft.com/office/drawing/2014/main" id="{E89D5A4B-ACED-43BE-BD41-23E27E6AB72E}"/>
                    </a:ext>
                  </a:extLst>
                </p:cNvPr>
                <p:cNvSpPr/>
                <p:nvPr/>
              </p:nvSpPr>
              <p:spPr>
                <a:xfrm>
                  <a:off x="3271022" y="4650450"/>
                  <a:ext cx="2933170" cy="324529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F6FC6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5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实时数据计算</a:t>
                  </a:r>
                </a:p>
              </p:txBody>
            </p:sp>
            <p:sp>
              <p:nvSpPr>
                <p:cNvPr id="216" name="圆角矩形 228">
                  <a:extLst>
                    <a:ext uri="{FF2B5EF4-FFF2-40B4-BE49-F238E27FC236}">
                      <a16:creationId xmlns:a16="http://schemas.microsoft.com/office/drawing/2014/main" id="{0BD92B92-2580-400C-9661-2A801102513E}"/>
                    </a:ext>
                  </a:extLst>
                </p:cNvPr>
                <p:cNvSpPr/>
                <p:nvPr/>
              </p:nvSpPr>
              <p:spPr>
                <a:xfrm>
                  <a:off x="6410773" y="4664822"/>
                  <a:ext cx="2933170" cy="324529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F6FC6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5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离线数据计算</a:t>
                  </a:r>
                </a:p>
              </p:txBody>
            </p:sp>
          </p:grpSp>
          <p:grpSp>
            <p:nvGrpSpPr>
              <p:cNvPr id="211" name="组合 204">
                <a:extLst>
                  <a:ext uri="{FF2B5EF4-FFF2-40B4-BE49-F238E27FC236}">
                    <a16:creationId xmlns:a16="http://schemas.microsoft.com/office/drawing/2014/main" id="{02E93FAE-85AA-4A70-9AC1-4F6EB58FE4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1743" y="4377651"/>
                <a:ext cx="4551586" cy="224410"/>
                <a:chOff x="2462353" y="3458010"/>
                <a:chExt cx="4374257" cy="336615"/>
              </a:xfrm>
            </p:grpSpPr>
            <p:sp>
              <p:nvSpPr>
                <p:cNvPr id="212" name="圆角矩形 209">
                  <a:extLst>
                    <a:ext uri="{FF2B5EF4-FFF2-40B4-BE49-F238E27FC236}">
                      <a16:creationId xmlns:a16="http://schemas.microsoft.com/office/drawing/2014/main" id="{D5AAE278-040D-47EE-8DAB-50721F0DD7F2}"/>
                    </a:ext>
                  </a:extLst>
                </p:cNvPr>
                <p:cNvSpPr/>
                <p:nvPr/>
              </p:nvSpPr>
              <p:spPr>
                <a:xfrm>
                  <a:off x="2462353" y="3470096"/>
                  <a:ext cx="1414724" cy="324529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F6FC6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5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接口数据层</a:t>
                  </a:r>
                </a:p>
              </p:txBody>
            </p:sp>
            <p:sp>
              <p:nvSpPr>
                <p:cNvPr id="213" name="圆角矩形 210">
                  <a:extLst>
                    <a:ext uri="{FF2B5EF4-FFF2-40B4-BE49-F238E27FC236}">
                      <a16:creationId xmlns:a16="http://schemas.microsoft.com/office/drawing/2014/main" id="{0DD82A91-EEA8-4852-B1F9-1C56DAB658AD}"/>
                    </a:ext>
                  </a:extLst>
                </p:cNvPr>
                <p:cNvSpPr/>
                <p:nvPr/>
              </p:nvSpPr>
              <p:spPr>
                <a:xfrm>
                  <a:off x="3960657" y="3464053"/>
                  <a:ext cx="1407309" cy="324529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F6FC6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5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标准数据层</a:t>
                  </a:r>
                </a:p>
              </p:txBody>
            </p:sp>
            <p:sp>
              <p:nvSpPr>
                <p:cNvPr id="214" name="圆角矩形 211">
                  <a:extLst>
                    <a:ext uri="{FF2B5EF4-FFF2-40B4-BE49-F238E27FC236}">
                      <a16:creationId xmlns:a16="http://schemas.microsoft.com/office/drawing/2014/main" id="{5DB27D00-DCCB-4545-A3DB-194BB3236B8D}"/>
                    </a:ext>
                  </a:extLst>
                </p:cNvPr>
                <p:cNvSpPr/>
                <p:nvPr/>
              </p:nvSpPr>
              <p:spPr>
                <a:xfrm>
                  <a:off x="5451545" y="3458010"/>
                  <a:ext cx="1385065" cy="324529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F6FC6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5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分析数据层</a:t>
                  </a:r>
                </a:p>
              </p:txBody>
            </p:sp>
          </p:grp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8E7A785-10EB-4D67-90A0-EA0F435DCBD9}"/>
                </a:ext>
              </a:extLst>
            </p:cNvPr>
            <p:cNvSpPr/>
            <p:nvPr/>
          </p:nvSpPr>
          <p:spPr bwMode="auto">
            <a:xfrm>
              <a:off x="6337300" y="4744243"/>
              <a:ext cx="2528888" cy="687387"/>
            </a:xfrm>
            <a:prstGeom prst="rect">
              <a:avLst/>
            </a:prstGeom>
            <a:solidFill>
              <a:srgbClr val="DBF5F9">
                <a:lumMod val="50000"/>
                <a:alpha val="40000"/>
              </a:srgbClr>
            </a:solidFill>
            <a:ln w="3175" algn="ctr">
              <a:noFill/>
              <a:prstDash val="solid"/>
              <a:miter lim="800000"/>
            </a:ln>
          </p:spPr>
          <p:txBody>
            <a:bodyPr wrap="none" lIns="100126" tIns="50063" rIns="100126" bIns="50063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微软雅黑" charset="-122"/>
                </a:rPr>
                <a:t>数据管理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EE905EF-4FEB-48CF-815B-4DF2890DD9FC}"/>
                </a:ext>
              </a:extLst>
            </p:cNvPr>
            <p:cNvSpPr/>
            <p:nvPr/>
          </p:nvSpPr>
          <p:spPr bwMode="auto">
            <a:xfrm>
              <a:off x="8915400" y="4742655"/>
              <a:ext cx="1471613" cy="687388"/>
            </a:xfrm>
            <a:prstGeom prst="rect">
              <a:avLst/>
            </a:prstGeom>
            <a:solidFill>
              <a:srgbClr val="DBF5F9">
                <a:lumMod val="50000"/>
                <a:alpha val="40000"/>
              </a:srgbClr>
            </a:solidFill>
            <a:ln w="3175" algn="ctr">
              <a:noFill/>
              <a:prstDash val="solid"/>
              <a:miter lim="800000"/>
            </a:ln>
          </p:spPr>
          <p:txBody>
            <a:bodyPr wrap="none" lIns="100126" tIns="50063" rIns="100126" bIns="50063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00" b="1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统一调度</a:t>
              </a:r>
            </a:p>
          </p:txBody>
        </p:sp>
        <p:grpSp>
          <p:nvGrpSpPr>
            <p:cNvPr id="14" name="组 446">
              <a:extLst>
                <a:ext uri="{FF2B5EF4-FFF2-40B4-BE49-F238E27FC236}">
                  <a16:creationId xmlns:a16="http://schemas.microsoft.com/office/drawing/2014/main" id="{BBCCE88B-8EFD-45A0-A8F3-77ED3BC3F4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94339" y="4945100"/>
              <a:ext cx="1073121" cy="423013"/>
              <a:chOff x="6726606" y="4470202"/>
              <a:chExt cx="1076144" cy="418254"/>
            </a:xfrm>
          </p:grpSpPr>
          <p:sp>
            <p:nvSpPr>
              <p:cNvPr id="208" name="圆角矩形 240">
                <a:extLst>
                  <a:ext uri="{FF2B5EF4-FFF2-40B4-BE49-F238E27FC236}">
                    <a16:creationId xmlns:a16="http://schemas.microsoft.com/office/drawing/2014/main" id="{FE8290FC-1194-446D-BC96-809087998398}"/>
                  </a:ext>
                </a:extLst>
              </p:cNvPr>
              <p:cNvSpPr/>
              <p:nvPr/>
            </p:nvSpPr>
            <p:spPr>
              <a:xfrm>
                <a:off x="6726730" y="4470949"/>
                <a:ext cx="1076173" cy="191496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数据质量管理</a:t>
                </a:r>
              </a:p>
            </p:txBody>
          </p:sp>
          <p:sp>
            <p:nvSpPr>
              <p:cNvPr id="209" name="圆角矩形 240">
                <a:extLst>
                  <a:ext uri="{FF2B5EF4-FFF2-40B4-BE49-F238E27FC236}">
                    <a16:creationId xmlns:a16="http://schemas.microsoft.com/office/drawing/2014/main" id="{512121A0-28FF-4E7E-8C25-B56A32E36C51}"/>
                  </a:ext>
                </a:extLst>
              </p:cNvPr>
              <p:cNvSpPr/>
              <p:nvPr/>
            </p:nvSpPr>
            <p:spPr>
              <a:xfrm>
                <a:off x="6726730" y="4696977"/>
                <a:ext cx="1076173" cy="191496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数据生命周期</a:t>
                </a:r>
              </a:p>
            </p:txBody>
          </p:sp>
        </p:grpSp>
        <p:grpSp>
          <p:nvGrpSpPr>
            <p:cNvPr id="16" name="组 449">
              <a:extLst>
                <a:ext uri="{FF2B5EF4-FFF2-40B4-BE49-F238E27FC236}">
                  <a16:creationId xmlns:a16="http://schemas.microsoft.com/office/drawing/2014/main" id="{A0E015C9-2832-48FB-87EE-8DAA7B86C6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18052" y="4940445"/>
              <a:ext cx="1073121" cy="423013"/>
              <a:chOff x="6726606" y="4470202"/>
              <a:chExt cx="1076144" cy="418254"/>
            </a:xfrm>
          </p:grpSpPr>
          <p:sp>
            <p:nvSpPr>
              <p:cNvPr id="206" name="圆角矩形 240">
                <a:extLst>
                  <a:ext uri="{FF2B5EF4-FFF2-40B4-BE49-F238E27FC236}">
                    <a16:creationId xmlns:a16="http://schemas.microsoft.com/office/drawing/2014/main" id="{EF2330B8-1B28-4199-9E91-CDC4EBAEB23B}"/>
                  </a:ext>
                </a:extLst>
              </p:cNvPr>
              <p:cNvSpPr/>
              <p:nvPr/>
            </p:nvSpPr>
            <p:spPr>
              <a:xfrm>
                <a:off x="6726968" y="4470843"/>
                <a:ext cx="1076173" cy="191496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元数据管理</a:t>
                </a:r>
              </a:p>
            </p:txBody>
          </p:sp>
          <p:sp>
            <p:nvSpPr>
              <p:cNvPr id="207" name="圆角矩形 240">
                <a:extLst>
                  <a:ext uri="{FF2B5EF4-FFF2-40B4-BE49-F238E27FC236}">
                    <a16:creationId xmlns:a16="http://schemas.microsoft.com/office/drawing/2014/main" id="{B1697DDA-B93E-4368-BB5D-C210844C7774}"/>
                  </a:ext>
                </a:extLst>
              </p:cNvPr>
              <p:cNvSpPr/>
              <p:nvPr/>
            </p:nvSpPr>
            <p:spPr>
              <a:xfrm>
                <a:off x="6726968" y="4696871"/>
                <a:ext cx="1076173" cy="191496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数据导入导出</a:t>
                </a:r>
              </a:p>
            </p:txBody>
          </p:sp>
        </p:grpSp>
        <p:sp>
          <p:nvSpPr>
            <p:cNvPr id="17" name="矩形 69">
              <a:extLst>
                <a:ext uri="{FF2B5EF4-FFF2-40B4-BE49-F238E27FC236}">
                  <a16:creationId xmlns:a16="http://schemas.microsoft.com/office/drawing/2014/main" id="{43DD1495-D3E3-428D-AC08-7B27A0638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37619" y="1364455"/>
              <a:ext cx="1471819" cy="5188745"/>
            </a:xfrm>
            <a:prstGeom prst="rect">
              <a:avLst/>
            </a:prstGeom>
            <a:solidFill>
              <a:srgbClr val="0EAE84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126" tIns="50063" rIns="100126" bIns="50063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00" b="1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系统管理</a:t>
              </a:r>
            </a:p>
          </p:txBody>
        </p:sp>
        <p:sp>
          <p:nvSpPr>
            <p:cNvPr id="19" name="矩形 70">
              <a:extLst>
                <a:ext uri="{FF2B5EF4-FFF2-40B4-BE49-F238E27FC236}">
                  <a16:creationId xmlns:a16="http://schemas.microsoft.com/office/drawing/2014/main" id="{14BE0B2D-7211-45BC-BC93-72F2284F68E0}"/>
                </a:ext>
              </a:extLst>
            </p:cNvPr>
            <p:cNvSpPr/>
            <p:nvPr/>
          </p:nvSpPr>
          <p:spPr bwMode="auto">
            <a:xfrm>
              <a:off x="10679113" y="2788839"/>
              <a:ext cx="1208087" cy="2189957"/>
            </a:xfrm>
            <a:prstGeom prst="rect">
              <a:avLst/>
            </a:prstGeom>
            <a:solidFill>
              <a:srgbClr val="009DD9">
                <a:lumMod val="75000"/>
                <a:alpha val="20784"/>
              </a:srgbClr>
            </a:solidFill>
            <a:ln w="3175" algn="ctr">
              <a:noFill/>
              <a:prstDash val="solid"/>
              <a:miter lim="800000"/>
            </a:ln>
          </p:spPr>
          <p:txBody>
            <a:bodyPr wrap="none" lIns="100126" tIns="50063" rIns="100126" bIns="50063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00" b="1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系统运维</a:t>
              </a:r>
            </a:p>
          </p:txBody>
        </p:sp>
        <p:sp>
          <p:nvSpPr>
            <p:cNvPr id="20" name="矩形 71">
              <a:extLst>
                <a:ext uri="{FF2B5EF4-FFF2-40B4-BE49-F238E27FC236}">
                  <a16:creationId xmlns:a16="http://schemas.microsoft.com/office/drawing/2014/main" id="{C58E17CB-BAA0-423C-A8DD-C032F80B343F}"/>
                </a:ext>
              </a:extLst>
            </p:cNvPr>
            <p:cNvSpPr/>
            <p:nvPr/>
          </p:nvSpPr>
          <p:spPr bwMode="auto">
            <a:xfrm>
              <a:off x="10675938" y="5015307"/>
              <a:ext cx="1211262" cy="1461295"/>
            </a:xfrm>
            <a:prstGeom prst="rect">
              <a:avLst/>
            </a:prstGeom>
            <a:solidFill>
              <a:srgbClr val="009DD9">
                <a:lumMod val="75000"/>
                <a:alpha val="20784"/>
              </a:srgbClr>
            </a:solidFill>
            <a:ln w="3175" algn="ctr">
              <a:noFill/>
              <a:prstDash val="solid"/>
              <a:miter lim="800000"/>
            </a:ln>
          </p:spPr>
          <p:txBody>
            <a:bodyPr wrap="none" lIns="100126" tIns="50063" rIns="100126" bIns="50063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00" b="1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服务管理</a:t>
              </a:r>
            </a:p>
          </p:txBody>
        </p:sp>
        <p:grpSp>
          <p:nvGrpSpPr>
            <p:cNvPr id="21" name="组 390">
              <a:extLst>
                <a:ext uri="{FF2B5EF4-FFF2-40B4-BE49-F238E27FC236}">
                  <a16:creationId xmlns:a16="http://schemas.microsoft.com/office/drawing/2014/main" id="{708C70FA-5E40-4E38-BF3D-C3C4903AC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17290" y="5266017"/>
              <a:ext cx="956430" cy="1150691"/>
              <a:chOff x="10955490" y="4297611"/>
              <a:chExt cx="925186" cy="1242231"/>
            </a:xfrm>
          </p:grpSpPr>
          <p:grpSp>
            <p:nvGrpSpPr>
              <p:cNvPr id="199" name="组 410">
                <a:extLst>
                  <a:ext uri="{FF2B5EF4-FFF2-40B4-BE49-F238E27FC236}">
                    <a16:creationId xmlns:a16="http://schemas.microsoft.com/office/drawing/2014/main" id="{5BC15788-AF1F-4A82-AD71-C09E6D7D91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960347" y="4297611"/>
                <a:ext cx="920329" cy="991744"/>
                <a:chOff x="9497592" y="2541891"/>
                <a:chExt cx="991930" cy="936461"/>
              </a:xfrm>
            </p:grpSpPr>
            <p:grpSp>
              <p:nvGrpSpPr>
                <p:cNvPr id="201" name="组合 246">
                  <a:extLst>
                    <a:ext uri="{FF2B5EF4-FFF2-40B4-BE49-F238E27FC236}">
                      <a16:creationId xmlns:a16="http://schemas.microsoft.com/office/drawing/2014/main" id="{F614BA8B-4E3E-42A2-8294-AC01AC6DF23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99299" y="2541891"/>
                  <a:ext cx="990223" cy="695144"/>
                  <a:chOff x="1086917" y="3059698"/>
                  <a:chExt cx="1269306" cy="821644"/>
                </a:xfrm>
              </p:grpSpPr>
              <p:sp>
                <p:nvSpPr>
                  <p:cNvPr id="203" name="圆角矩形 216">
                    <a:extLst>
                      <a:ext uri="{FF2B5EF4-FFF2-40B4-BE49-F238E27FC236}">
                        <a16:creationId xmlns:a16="http://schemas.microsoft.com/office/drawing/2014/main" id="{BA293098-B2D2-490C-8BBA-53966937DC9E}"/>
                      </a:ext>
                    </a:extLst>
                  </p:cNvPr>
                  <p:cNvSpPr/>
                  <p:nvPr/>
                </p:nvSpPr>
                <p:spPr>
                  <a:xfrm>
                    <a:off x="1086419" y="3626008"/>
                    <a:ext cx="1270831" cy="283086"/>
                  </a:xfrm>
                  <a:prstGeom prst="roundRect">
                    <a:avLst/>
                  </a:prstGeom>
                  <a:solidFill>
                    <a:sysClr val="window" lastClr="FFFFFF"/>
                  </a:solidFill>
                  <a:ln w="3175" cap="flat" cmpd="sng" algn="ctr">
                    <a:solidFill>
                      <a:srgbClr val="0F6FC6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anchor="ctr"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5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服务发现</a:t>
                    </a:r>
                  </a:p>
                </p:txBody>
              </p:sp>
              <p:sp>
                <p:nvSpPr>
                  <p:cNvPr id="204" name="圆角矩形 221">
                    <a:extLst>
                      <a:ext uri="{FF2B5EF4-FFF2-40B4-BE49-F238E27FC236}">
                        <a16:creationId xmlns:a16="http://schemas.microsoft.com/office/drawing/2014/main" id="{DF73569F-9B57-4640-8D06-0E7856BB1EEB}"/>
                      </a:ext>
                    </a:extLst>
                  </p:cNvPr>
                  <p:cNvSpPr/>
                  <p:nvPr/>
                </p:nvSpPr>
                <p:spPr>
                  <a:xfrm>
                    <a:off x="1086419" y="3059837"/>
                    <a:ext cx="1270831" cy="256307"/>
                  </a:xfrm>
                  <a:prstGeom prst="roundRect">
                    <a:avLst/>
                  </a:prstGeom>
                  <a:solidFill>
                    <a:sysClr val="window" lastClr="FFFFFF"/>
                  </a:solidFill>
                  <a:ln w="3175" cap="flat" cmpd="sng" algn="ctr">
                    <a:solidFill>
                      <a:srgbClr val="0F6FC6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anchor="ctr"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5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服务注册</a:t>
                    </a:r>
                  </a:p>
                </p:txBody>
              </p:sp>
              <p:sp>
                <p:nvSpPr>
                  <p:cNvPr id="205" name="圆角矩形 222">
                    <a:extLst>
                      <a:ext uri="{FF2B5EF4-FFF2-40B4-BE49-F238E27FC236}">
                        <a16:creationId xmlns:a16="http://schemas.microsoft.com/office/drawing/2014/main" id="{356AE690-EB78-41F7-9914-FBAFB6DB2CA9}"/>
                      </a:ext>
                    </a:extLst>
                  </p:cNvPr>
                  <p:cNvSpPr/>
                  <p:nvPr/>
                </p:nvSpPr>
                <p:spPr>
                  <a:xfrm>
                    <a:off x="1086419" y="3337185"/>
                    <a:ext cx="1270831" cy="256307"/>
                  </a:xfrm>
                  <a:prstGeom prst="roundRect">
                    <a:avLst/>
                  </a:prstGeom>
                  <a:solidFill>
                    <a:sysClr val="window" lastClr="FFFFFF"/>
                  </a:solidFill>
                  <a:ln w="3175" cap="flat" cmpd="sng" algn="ctr">
                    <a:solidFill>
                      <a:srgbClr val="0F6FC6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anchor="ctr"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5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服务编排</a:t>
                    </a:r>
                  </a:p>
                </p:txBody>
              </p:sp>
            </p:grpSp>
            <p:sp>
              <p:nvSpPr>
                <p:cNvPr id="202" name="圆角矩形 153">
                  <a:extLst>
                    <a:ext uri="{FF2B5EF4-FFF2-40B4-BE49-F238E27FC236}">
                      <a16:creationId xmlns:a16="http://schemas.microsoft.com/office/drawing/2014/main" id="{76FDF796-0EEA-435F-BE1C-1A2DF456DC1E}"/>
                    </a:ext>
                  </a:extLst>
                </p:cNvPr>
                <p:cNvSpPr/>
                <p:nvPr/>
              </p:nvSpPr>
              <p:spPr>
                <a:xfrm>
                  <a:off x="9497255" y="3262133"/>
                  <a:ext cx="991412" cy="216847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F6FC6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5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服务降级</a:t>
                  </a:r>
                </a:p>
              </p:txBody>
            </p:sp>
          </p:grpSp>
          <p:sp>
            <p:nvSpPr>
              <p:cNvPr id="200" name="圆角矩形 153">
                <a:extLst>
                  <a:ext uri="{FF2B5EF4-FFF2-40B4-BE49-F238E27FC236}">
                    <a16:creationId xmlns:a16="http://schemas.microsoft.com/office/drawing/2014/main" id="{AD3B7B1E-74F9-4D18-A4E2-451FB3D330F7}"/>
                  </a:ext>
                </a:extLst>
              </p:cNvPr>
              <p:cNvSpPr/>
              <p:nvPr/>
            </p:nvSpPr>
            <p:spPr>
              <a:xfrm>
                <a:off x="10955427" y="5314013"/>
                <a:ext cx="925992" cy="226220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服务监控</a:t>
                </a:r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5C1523A-5340-4402-8426-053FC6114B78}"/>
                </a:ext>
              </a:extLst>
            </p:cNvPr>
            <p:cNvSpPr/>
            <p:nvPr/>
          </p:nvSpPr>
          <p:spPr bwMode="auto">
            <a:xfrm>
              <a:off x="10668000" y="1627981"/>
              <a:ext cx="1211263" cy="1129508"/>
            </a:xfrm>
            <a:prstGeom prst="rect">
              <a:avLst/>
            </a:prstGeom>
            <a:solidFill>
              <a:srgbClr val="009DD9">
                <a:lumMod val="75000"/>
                <a:alpha val="20784"/>
              </a:srgbClr>
            </a:solidFill>
            <a:ln w="3175" algn="ctr">
              <a:noFill/>
              <a:prstDash val="solid"/>
              <a:miter lim="800000"/>
            </a:ln>
          </p:spPr>
          <p:txBody>
            <a:bodyPr wrap="none" lIns="100126" tIns="50063" rIns="100126" bIns="50063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微软雅黑" charset="-122"/>
                </a:rPr>
                <a:t>信息安全</a:t>
              </a:r>
            </a:p>
          </p:txBody>
        </p:sp>
        <p:grpSp>
          <p:nvGrpSpPr>
            <p:cNvPr id="23" name="组合 246">
              <a:extLst>
                <a:ext uri="{FF2B5EF4-FFF2-40B4-BE49-F238E27FC236}">
                  <a16:creationId xmlns:a16="http://schemas.microsoft.com/office/drawing/2014/main" id="{56D0F60A-5014-4A72-AE44-F3B478298E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16663" y="1861036"/>
              <a:ext cx="949064" cy="377671"/>
              <a:chOff x="1087862" y="2993589"/>
              <a:chExt cx="1268361" cy="553984"/>
            </a:xfrm>
          </p:grpSpPr>
          <p:sp>
            <p:nvSpPr>
              <p:cNvPr id="197" name="圆角矩形 221">
                <a:extLst>
                  <a:ext uri="{FF2B5EF4-FFF2-40B4-BE49-F238E27FC236}">
                    <a16:creationId xmlns:a16="http://schemas.microsoft.com/office/drawing/2014/main" id="{90200FC8-AA80-4DBF-BC40-A19DF3507C0A}"/>
                  </a:ext>
                </a:extLst>
              </p:cNvPr>
              <p:cNvSpPr/>
              <p:nvPr/>
            </p:nvSpPr>
            <p:spPr>
              <a:xfrm>
                <a:off x="1088613" y="2994039"/>
                <a:ext cx="1277196" cy="256147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系统安全</a:t>
                </a:r>
              </a:p>
            </p:txBody>
          </p:sp>
          <p:sp>
            <p:nvSpPr>
              <p:cNvPr id="198" name="圆角矩形 222">
                <a:extLst>
                  <a:ext uri="{FF2B5EF4-FFF2-40B4-BE49-F238E27FC236}">
                    <a16:creationId xmlns:a16="http://schemas.microsoft.com/office/drawing/2014/main" id="{D2C44D01-88B6-4C27-8CA5-D3CE6EC01BD8}"/>
                  </a:ext>
                </a:extLst>
              </p:cNvPr>
              <p:cNvSpPr/>
              <p:nvPr/>
            </p:nvSpPr>
            <p:spPr>
              <a:xfrm>
                <a:off x="1088613" y="3292102"/>
                <a:ext cx="1277196" cy="256147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网络安全</a:t>
                </a:r>
              </a:p>
            </p:txBody>
          </p:sp>
        </p:grpSp>
        <p:sp>
          <p:nvSpPr>
            <p:cNvPr id="24" name="圆角矩形 222">
              <a:extLst>
                <a:ext uri="{FF2B5EF4-FFF2-40B4-BE49-F238E27FC236}">
                  <a16:creationId xmlns:a16="http://schemas.microsoft.com/office/drawing/2014/main" id="{738E9765-708C-4559-9F47-32CC37240D14}"/>
                </a:ext>
              </a:extLst>
            </p:cNvPr>
            <p:cNvSpPr/>
            <p:nvPr/>
          </p:nvSpPr>
          <p:spPr bwMode="auto">
            <a:xfrm>
              <a:off x="10815638" y="2264568"/>
              <a:ext cx="947737" cy="200025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数据安全</a:t>
              </a:r>
            </a:p>
          </p:txBody>
        </p:sp>
        <p:sp>
          <p:nvSpPr>
            <p:cNvPr id="25" name="圆角矩形 222">
              <a:extLst>
                <a:ext uri="{FF2B5EF4-FFF2-40B4-BE49-F238E27FC236}">
                  <a16:creationId xmlns:a16="http://schemas.microsoft.com/office/drawing/2014/main" id="{2949BFE8-D68F-41CD-8958-7212692ED9A8}"/>
                </a:ext>
              </a:extLst>
            </p:cNvPr>
            <p:cNvSpPr/>
            <p:nvPr/>
          </p:nvSpPr>
          <p:spPr bwMode="auto">
            <a:xfrm>
              <a:off x="10815638" y="2491580"/>
              <a:ext cx="947737" cy="200025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模型安全</a:t>
              </a:r>
            </a:p>
          </p:txBody>
        </p:sp>
        <p:sp>
          <p:nvSpPr>
            <p:cNvPr id="26" name="Rectangle 159">
              <a:extLst>
                <a:ext uri="{FF2B5EF4-FFF2-40B4-BE49-F238E27FC236}">
                  <a16:creationId xmlns:a16="http://schemas.microsoft.com/office/drawing/2014/main" id="{A865479C-7CF9-497F-8E04-E6F90D665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38" y="1364456"/>
              <a:ext cx="10152944" cy="423979"/>
            </a:xfrm>
            <a:prstGeom prst="rect">
              <a:avLst/>
            </a:prstGeom>
            <a:solidFill>
              <a:srgbClr val="F89708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126" tIns="50063" rIns="100126" bIns="50063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访问接入层</a:t>
              </a:r>
              <a:endParaRPr kumimoji="0" lang="en-US" altLang="zh-CN" sz="500" b="1" i="0" u="none" strike="noStrike" kern="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" name="组 198">
              <a:extLst>
                <a:ext uri="{FF2B5EF4-FFF2-40B4-BE49-F238E27FC236}">
                  <a16:creationId xmlns:a16="http://schemas.microsoft.com/office/drawing/2014/main" id="{A0E4E20C-9607-4855-9DD9-4C51281B21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2290" y="1464701"/>
              <a:ext cx="9004148" cy="241432"/>
              <a:chOff x="1447322" y="1180504"/>
              <a:chExt cx="8826966" cy="262219"/>
            </a:xfrm>
          </p:grpSpPr>
          <p:grpSp>
            <p:nvGrpSpPr>
              <p:cNvPr id="188" name="组 288">
                <a:extLst>
                  <a:ext uri="{FF2B5EF4-FFF2-40B4-BE49-F238E27FC236}">
                    <a16:creationId xmlns:a16="http://schemas.microsoft.com/office/drawing/2014/main" id="{8203CCA0-EDC4-4A77-907E-DDE6ADDD6E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11669" y="1180504"/>
                <a:ext cx="7562619" cy="262219"/>
                <a:chOff x="1971330" y="1128344"/>
                <a:chExt cx="8558664" cy="219481"/>
              </a:xfrm>
            </p:grpSpPr>
            <p:grpSp>
              <p:nvGrpSpPr>
                <p:cNvPr id="190" name="组 291">
                  <a:extLst>
                    <a:ext uri="{FF2B5EF4-FFF2-40B4-BE49-F238E27FC236}">
                      <a16:creationId xmlns:a16="http://schemas.microsoft.com/office/drawing/2014/main" id="{73653C48-97EB-4821-94C6-05EB028719F4}"/>
                    </a:ext>
                  </a:extLst>
                </p:cNvPr>
                <p:cNvGrpSpPr/>
                <p:nvPr/>
              </p:nvGrpSpPr>
              <p:grpSpPr>
                <a:xfrm>
                  <a:off x="1971330" y="1131825"/>
                  <a:ext cx="7104919" cy="216000"/>
                  <a:chOff x="1771665" y="1339797"/>
                  <a:chExt cx="5460992" cy="260554"/>
                </a:xfrm>
                <a:solidFill>
                  <a:sysClr val="window" lastClr="FFFFFF"/>
                </a:solidFill>
              </p:grpSpPr>
              <p:sp>
                <p:nvSpPr>
                  <p:cNvPr id="192" name="圆角矩形 141">
                    <a:extLst>
                      <a:ext uri="{FF2B5EF4-FFF2-40B4-BE49-F238E27FC236}">
                        <a16:creationId xmlns:a16="http://schemas.microsoft.com/office/drawing/2014/main" id="{370A7E16-F88C-447B-AF5A-C1725A4646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771665" y="1339797"/>
                    <a:ext cx="1018716" cy="252103"/>
                  </a:xfrm>
                  <a:prstGeom prst="roundRect">
                    <a:avLst/>
                  </a:prstGeom>
                  <a:grpFill/>
                  <a:ln w="31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5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"/>
                        <a:ea typeface="Microsoft YaHei"/>
                        <a:cs typeface="+mn-cs"/>
                      </a:rPr>
                      <a:t>统一</a:t>
                    </a:r>
                    <a:r>
                      <a:rPr kumimoji="1" lang="en-US" altLang="zh-CN" sz="5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"/>
                        <a:ea typeface="Microsoft YaHei"/>
                        <a:cs typeface="+mn-cs"/>
                      </a:rPr>
                      <a:t>4A</a:t>
                    </a:r>
                    <a:r>
                      <a:rPr kumimoji="1" lang="zh-CN" altLang="en-US" sz="5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"/>
                        <a:ea typeface="Microsoft YaHei"/>
                        <a:cs typeface="+mn-cs"/>
                      </a:rPr>
                      <a:t>管理</a:t>
                    </a:r>
                  </a:p>
                </p:txBody>
              </p:sp>
              <p:sp>
                <p:nvSpPr>
                  <p:cNvPr id="193" name="圆角矩形 142">
                    <a:extLst>
                      <a:ext uri="{FF2B5EF4-FFF2-40B4-BE49-F238E27FC236}">
                        <a16:creationId xmlns:a16="http://schemas.microsoft.com/office/drawing/2014/main" id="{F8EDF89B-C26D-4AC9-8A53-DC7DFB591B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871462" y="1339797"/>
                    <a:ext cx="1018716" cy="256480"/>
                  </a:xfrm>
                  <a:prstGeom prst="roundRect">
                    <a:avLst/>
                  </a:prstGeom>
                  <a:grpFill/>
                  <a:ln w="31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5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"/>
                        <a:ea typeface="Microsoft YaHei"/>
                        <a:cs typeface="+mn-cs"/>
                      </a:rPr>
                      <a:t>登录认证</a:t>
                    </a:r>
                  </a:p>
                </p:txBody>
              </p:sp>
              <p:sp>
                <p:nvSpPr>
                  <p:cNvPr id="194" name="圆角矩形 151">
                    <a:extLst>
                      <a:ext uri="{FF2B5EF4-FFF2-40B4-BE49-F238E27FC236}">
                        <a16:creationId xmlns:a16="http://schemas.microsoft.com/office/drawing/2014/main" id="{89BAE05D-6EA0-4C67-8FE2-56874F06FC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81816" y="1339797"/>
                    <a:ext cx="1018716" cy="253910"/>
                  </a:xfrm>
                  <a:prstGeom prst="roundRect">
                    <a:avLst/>
                  </a:prstGeom>
                  <a:grpFill/>
                  <a:ln w="31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5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"/>
                        <a:ea typeface="Microsoft YaHei"/>
                        <a:cs typeface="+mn-cs"/>
                      </a:rPr>
                      <a:t>数据可视化</a:t>
                    </a:r>
                  </a:p>
                </p:txBody>
              </p:sp>
              <p:sp>
                <p:nvSpPr>
                  <p:cNvPr id="195" name="圆角矩形 152">
                    <a:extLst>
                      <a:ext uri="{FF2B5EF4-FFF2-40B4-BE49-F238E27FC236}">
                        <a16:creationId xmlns:a16="http://schemas.microsoft.com/office/drawing/2014/main" id="{A4D1314F-51C6-46D3-9AB2-80164D3776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093470" y="1339797"/>
                    <a:ext cx="1018716" cy="260554"/>
                  </a:xfrm>
                  <a:prstGeom prst="roundRect">
                    <a:avLst/>
                  </a:prstGeom>
                  <a:grpFill/>
                  <a:ln w="31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5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"/>
                        <a:ea typeface="Microsoft YaHei"/>
                        <a:cs typeface="+mn-cs"/>
                      </a:rPr>
                      <a:t>消息推送</a:t>
                    </a:r>
                  </a:p>
                </p:txBody>
              </p:sp>
              <p:sp>
                <p:nvSpPr>
                  <p:cNvPr id="196" name="圆角矩形 140">
                    <a:extLst>
                      <a:ext uri="{FF2B5EF4-FFF2-40B4-BE49-F238E27FC236}">
                        <a16:creationId xmlns:a16="http://schemas.microsoft.com/office/drawing/2014/main" id="{96FF4FA8-2A6F-4183-9976-CE43AEFC91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13941" y="1339797"/>
                    <a:ext cx="1018716" cy="260554"/>
                  </a:xfrm>
                  <a:prstGeom prst="roundRect">
                    <a:avLst/>
                  </a:prstGeom>
                  <a:grpFill/>
                  <a:ln w="31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5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"/>
                        <a:ea typeface="Microsoft YaHei"/>
                        <a:cs typeface="+mn-cs"/>
                      </a:rPr>
                      <a:t>访问接入</a:t>
                    </a:r>
                  </a:p>
                </p:txBody>
              </p:sp>
            </p:grpSp>
            <p:sp>
              <p:nvSpPr>
                <p:cNvPr id="191" name="圆角矩形 152">
                  <a:extLst>
                    <a:ext uri="{FF2B5EF4-FFF2-40B4-BE49-F238E27FC236}">
                      <a16:creationId xmlns:a16="http://schemas.microsoft.com/office/drawing/2014/main" id="{138CB121-FB97-42F2-A2E8-C1A0284A450A}"/>
                    </a:ext>
                  </a:extLst>
                </p:cNvPr>
                <p:cNvSpPr/>
                <p:nvPr/>
              </p:nvSpPr>
              <p:spPr bwMode="auto">
                <a:xfrm>
                  <a:off x="9204411" y="1128132"/>
                  <a:ext cx="1326206" cy="216475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5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个性化定制</a:t>
                  </a:r>
                </a:p>
              </p:txBody>
            </p:sp>
          </p:grpSp>
          <p:sp>
            <p:nvSpPr>
              <p:cNvPr id="189" name="圆角矩形 141">
                <a:extLst>
                  <a:ext uri="{FF2B5EF4-FFF2-40B4-BE49-F238E27FC236}">
                    <a16:creationId xmlns:a16="http://schemas.microsoft.com/office/drawing/2014/main" id="{47CDCBA1-0904-4571-A046-E823A723E2CC}"/>
                  </a:ext>
                </a:extLst>
              </p:cNvPr>
              <p:cNvSpPr/>
              <p:nvPr/>
            </p:nvSpPr>
            <p:spPr bwMode="auto">
              <a:xfrm>
                <a:off x="1447724" y="1188871"/>
                <a:ext cx="1171865" cy="250007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统一网关</a:t>
                </a:r>
              </a:p>
            </p:txBody>
          </p:sp>
        </p:grpSp>
        <p:sp>
          <p:nvSpPr>
            <p:cNvPr id="28" name="矩形 112">
              <a:extLst>
                <a:ext uri="{FF2B5EF4-FFF2-40B4-BE49-F238E27FC236}">
                  <a16:creationId xmlns:a16="http://schemas.microsoft.com/office/drawing/2014/main" id="{76CE073D-395D-4CD1-88F1-E957146A4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063" y="1858895"/>
              <a:ext cx="10152944" cy="1080204"/>
            </a:xfrm>
            <a:prstGeom prst="rect">
              <a:avLst/>
            </a:prstGeom>
            <a:solidFill>
              <a:srgbClr val="FFC000">
                <a:alpha val="20784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100126" tIns="50063" rIns="100126" bIns="50063" anchor="b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业务功能层</a:t>
              </a:r>
            </a:p>
          </p:txBody>
        </p:sp>
        <p:sp>
          <p:nvSpPr>
            <p:cNvPr id="29" name="矩形 147">
              <a:extLst>
                <a:ext uri="{FF2B5EF4-FFF2-40B4-BE49-F238E27FC236}">
                  <a16:creationId xmlns:a16="http://schemas.microsoft.com/office/drawing/2014/main" id="{66570FAA-1C53-4744-97ED-020ABE89F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666" y="1913805"/>
              <a:ext cx="1092403" cy="975065"/>
            </a:xfrm>
            <a:prstGeom prst="rect">
              <a:avLst/>
            </a:prstGeom>
            <a:solidFill>
              <a:srgbClr val="FFC000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126" tIns="50063" rIns="100126" bIns="50063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00" b="1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状态监测</a:t>
              </a:r>
            </a:p>
          </p:txBody>
        </p:sp>
        <p:sp>
          <p:nvSpPr>
            <p:cNvPr id="30" name="矩形 173">
              <a:extLst>
                <a:ext uri="{FF2B5EF4-FFF2-40B4-BE49-F238E27FC236}">
                  <a16:creationId xmlns:a16="http://schemas.microsoft.com/office/drawing/2014/main" id="{C609CE78-32F4-43F7-9EEE-31ACD6743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2949" y="1916473"/>
              <a:ext cx="1127084" cy="965047"/>
            </a:xfrm>
            <a:prstGeom prst="rect">
              <a:avLst/>
            </a:prstGeom>
            <a:solidFill>
              <a:srgbClr val="FFC000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126" tIns="50063" rIns="100126" bIns="50063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健康评估</a:t>
              </a:r>
            </a:p>
          </p:txBody>
        </p:sp>
        <p:sp>
          <p:nvSpPr>
            <p:cNvPr id="31" name="圆角矩形 239">
              <a:extLst>
                <a:ext uri="{FF2B5EF4-FFF2-40B4-BE49-F238E27FC236}">
                  <a16:creationId xmlns:a16="http://schemas.microsoft.com/office/drawing/2014/main" id="{49FA5BC6-1BB4-4C37-AE76-A7231B774C5B}"/>
                </a:ext>
              </a:extLst>
            </p:cNvPr>
            <p:cNvSpPr/>
            <p:nvPr/>
          </p:nvSpPr>
          <p:spPr bwMode="auto">
            <a:xfrm>
              <a:off x="5575491" y="2203517"/>
              <a:ext cx="1029680" cy="236537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健康评估体系构建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2C22634-BA3A-4226-B1B0-F07871207D60}"/>
                </a:ext>
              </a:extLst>
            </p:cNvPr>
            <p:cNvSpPr/>
            <p:nvPr/>
          </p:nvSpPr>
          <p:spPr bwMode="auto">
            <a:xfrm>
              <a:off x="312738" y="6133305"/>
              <a:ext cx="10153650" cy="419895"/>
            </a:xfrm>
            <a:prstGeom prst="rect">
              <a:avLst/>
            </a:prstGeom>
            <a:solidFill>
              <a:srgbClr val="0F6FC6">
                <a:lumMod val="75000"/>
                <a:alpha val="28000"/>
              </a:srgbClr>
            </a:solidFill>
            <a:ln w="9525" cap="flat" cmpd="sng" algn="ctr">
              <a:noFill/>
              <a:prstDash val="dash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00" b="1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数据源层</a:t>
              </a:r>
            </a:p>
          </p:txBody>
        </p:sp>
        <p:sp>
          <p:nvSpPr>
            <p:cNvPr id="33" name="圆角矩形 200">
              <a:extLst>
                <a:ext uri="{FF2B5EF4-FFF2-40B4-BE49-F238E27FC236}">
                  <a16:creationId xmlns:a16="http://schemas.microsoft.com/office/drawing/2014/main" id="{249DAA76-AD35-4A06-B77B-B91DBAAA9E83}"/>
                </a:ext>
              </a:extLst>
            </p:cNvPr>
            <p:cNvSpPr/>
            <p:nvPr/>
          </p:nvSpPr>
          <p:spPr bwMode="auto">
            <a:xfrm>
              <a:off x="1174357" y="6239494"/>
              <a:ext cx="659524" cy="198438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设计数据</a:t>
              </a:r>
            </a:p>
          </p:txBody>
        </p:sp>
        <p:sp>
          <p:nvSpPr>
            <p:cNvPr id="34" name="圆角矩形 196">
              <a:extLst>
                <a:ext uri="{FF2B5EF4-FFF2-40B4-BE49-F238E27FC236}">
                  <a16:creationId xmlns:a16="http://schemas.microsoft.com/office/drawing/2014/main" id="{028EAE6F-9E0A-4C87-8584-28B567AF8EA4}"/>
                </a:ext>
              </a:extLst>
            </p:cNvPr>
            <p:cNvSpPr/>
            <p:nvPr/>
          </p:nvSpPr>
          <p:spPr bwMode="auto">
            <a:xfrm>
              <a:off x="2181309" y="6239494"/>
              <a:ext cx="934679" cy="198438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厂家试验数据</a:t>
              </a:r>
            </a:p>
          </p:txBody>
        </p:sp>
        <p:sp>
          <p:nvSpPr>
            <p:cNvPr id="35" name="圆角矩形 196">
              <a:extLst>
                <a:ext uri="{FF2B5EF4-FFF2-40B4-BE49-F238E27FC236}">
                  <a16:creationId xmlns:a16="http://schemas.microsoft.com/office/drawing/2014/main" id="{E3CB4098-2289-451F-BC75-DC3A8511448C}"/>
                </a:ext>
              </a:extLst>
            </p:cNvPr>
            <p:cNvSpPr/>
            <p:nvPr/>
          </p:nvSpPr>
          <p:spPr bwMode="auto">
            <a:xfrm>
              <a:off x="3463416" y="6239494"/>
              <a:ext cx="742186" cy="198438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各类手册</a:t>
              </a:r>
            </a:p>
          </p:txBody>
        </p:sp>
        <p:grpSp>
          <p:nvGrpSpPr>
            <p:cNvPr id="36" name="组 299">
              <a:extLst>
                <a:ext uri="{FF2B5EF4-FFF2-40B4-BE49-F238E27FC236}">
                  <a16:creationId xmlns:a16="http://schemas.microsoft.com/office/drawing/2014/main" id="{38724659-A2D6-40B5-96EC-F1A12B3EF1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36775" y="4948333"/>
              <a:ext cx="1187596" cy="469071"/>
              <a:chOff x="9220266" y="4616426"/>
              <a:chExt cx="1187486" cy="468952"/>
            </a:xfrm>
          </p:grpSpPr>
          <p:grpSp>
            <p:nvGrpSpPr>
              <p:cNvPr id="184" name="组 424">
                <a:extLst>
                  <a:ext uri="{FF2B5EF4-FFF2-40B4-BE49-F238E27FC236}">
                    <a16:creationId xmlns:a16="http://schemas.microsoft.com/office/drawing/2014/main" id="{449FAE86-978E-4972-9187-23571FF805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20266" y="4616426"/>
                <a:ext cx="1187486" cy="307187"/>
                <a:chOff x="6726606" y="4470202"/>
                <a:chExt cx="1076144" cy="405801"/>
              </a:xfrm>
            </p:grpSpPr>
            <p:sp>
              <p:nvSpPr>
                <p:cNvPr id="186" name="圆角矩形 240">
                  <a:extLst>
                    <a:ext uri="{FF2B5EF4-FFF2-40B4-BE49-F238E27FC236}">
                      <a16:creationId xmlns:a16="http://schemas.microsoft.com/office/drawing/2014/main" id="{425D58C3-7B37-44D0-998B-9A28A0360E44}"/>
                    </a:ext>
                  </a:extLst>
                </p:cNvPr>
                <p:cNvSpPr/>
                <p:nvPr/>
              </p:nvSpPr>
              <p:spPr>
                <a:xfrm>
                  <a:off x="6725949" y="4471123"/>
                  <a:ext cx="1077451" cy="190790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F6FC6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5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5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任务管理</a:t>
                  </a:r>
                </a:p>
              </p:txBody>
            </p:sp>
            <p:sp>
              <p:nvSpPr>
                <p:cNvPr id="187" name="圆角矩形 240">
                  <a:extLst>
                    <a:ext uri="{FF2B5EF4-FFF2-40B4-BE49-F238E27FC236}">
                      <a16:creationId xmlns:a16="http://schemas.microsoft.com/office/drawing/2014/main" id="{DBC1B2AB-6CBD-454E-9EE7-D6626DB9F902}"/>
                    </a:ext>
                  </a:extLst>
                </p:cNvPr>
                <p:cNvSpPr/>
                <p:nvPr/>
              </p:nvSpPr>
              <p:spPr>
                <a:xfrm>
                  <a:off x="6725949" y="4684975"/>
                  <a:ext cx="1077451" cy="190790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F6FC6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5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5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运行调度</a:t>
                  </a:r>
                </a:p>
              </p:txBody>
            </p:sp>
          </p:grpSp>
          <p:sp>
            <p:nvSpPr>
              <p:cNvPr id="185" name="圆角矩形 240">
                <a:extLst>
                  <a:ext uri="{FF2B5EF4-FFF2-40B4-BE49-F238E27FC236}">
                    <a16:creationId xmlns:a16="http://schemas.microsoft.com/office/drawing/2014/main" id="{18F6ADD7-AE7B-4E70-957F-DE166797B3B3}"/>
                  </a:ext>
                </a:extLst>
              </p:cNvPr>
              <p:cNvSpPr/>
              <p:nvPr/>
            </p:nvSpPr>
            <p:spPr>
              <a:xfrm>
                <a:off x="9219541" y="4940891"/>
                <a:ext cx="1188928" cy="144426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运行监控</a:t>
                </a:r>
              </a:p>
            </p:txBody>
          </p:sp>
        </p:grpSp>
        <p:grpSp>
          <p:nvGrpSpPr>
            <p:cNvPr id="37" name="组 245">
              <a:extLst>
                <a:ext uri="{FF2B5EF4-FFF2-40B4-BE49-F238E27FC236}">
                  <a16:creationId xmlns:a16="http://schemas.microsoft.com/office/drawing/2014/main" id="{3BA8AC73-B6A0-4BC2-B029-2E176CA2F7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0903" y="2109980"/>
              <a:ext cx="1020289" cy="718463"/>
              <a:chOff x="1344703" y="2137172"/>
              <a:chExt cx="1008639" cy="649015"/>
            </a:xfrm>
          </p:grpSpPr>
          <p:sp>
            <p:nvSpPr>
              <p:cNvPr id="181" name="圆角矩形 239">
                <a:extLst>
                  <a:ext uri="{FF2B5EF4-FFF2-40B4-BE49-F238E27FC236}">
                    <a16:creationId xmlns:a16="http://schemas.microsoft.com/office/drawing/2014/main" id="{8CB7ED5A-5AEF-4F36-B7CB-0C62ED89A68F}"/>
                  </a:ext>
                </a:extLst>
              </p:cNvPr>
              <p:cNvSpPr/>
              <p:nvPr/>
            </p:nvSpPr>
            <p:spPr>
              <a:xfrm>
                <a:off x="1344703" y="2632744"/>
                <a:ext cx="1008639" cy="153443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诊断结果监测</a:t>
                </a:r>
              </a:p>
            </p:txBody>
          </p:sp>
          <p:sp>
            <p:nvSpPr>
              <p:cNvPr id="182" name="圆角矩形 239">
                <a:extLst>
                  <a:ext uri="{FF2B5EF4-FFF2-40B4-BE49-F238E27FC236}">
                    <a16:creationId xmlns:a16="http://schemas.microsoft.com/office/drawing/2014/main" id="{DC9CD92C-BFD1-4224-89E7-9296EA4DC3B6}"/>
                  </a:ext>
                </a:extLst>
              </p:cNvPr>
              <p:cNvSpPr/>
              <p:nvPr/>
            </p:nvSpPr>
            <p:spPr>
              <a:xfrm>
                <a:off x="1344703" y="2137172"/>
                <a:ext cx="1008639" cy="149141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核心部件数据监测</a:t>
                </a:r>
              </a:p>
            </p:txBody>
          </p:sp>
          <p:sp>
            <p:nvSpPr>
              <p:cNvPr id="183" name="圆角矩形 239">
                <a:extLst>
                  <a:ext uri="{FF2B5EF4-FFF2-40B4-BE49-F238E27FC236}">
                    <a16:creationId xmlns:a16="http://schemas.microsoft.com/office/drawing/2014/main" id="{04597FB2-8AC5-4A2F-8537-998C84848A2A}"/>
                  </a:ext>
                </a:extLst>
              </p:cNvPr>
              <p:cNvSpPr/>
              <p:nvPr/>
            </p:nvSpPr>
            <p:spPr>
              <a:xfrm>
                <a:off x="1344703" y="2394217"/>
                <a:ext cx="1008639" cy="136235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核心部件状态告警</a:t>
                </a:r>
              </a:p>
            </p:txBody>
          </p:sp>
        </p:grpSp>
        <p:sp>
          <p:nvSpPr>
            <p:cNvPr id="38" name="矩形 445">
              <a:extLst>
                <a:ext uri="{FF2B5EF4-FFF2-40B4-BE49-F238E27FC236}">
                  <a16:creationId xmlns:a16="http://schemas.microsoft.com/office/drawing/2014/main" id="{D5BF4884-FC03-4951-B8F0-745666A11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669" y="1916102"/>
              <a:ext cx="1145138" cy="970470"/>
            </a:xfrm>
            <a:prstGeom prst="rect">
              <a:avLst/>
            </a:prstGeom>
            <a:solidFill>
              <a:srgbClr val="FFC000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126" tIns="50063" rIns="100126" bIns="50063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00" b="1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历史数据分析</a:t>
              </a:r>
            </a:p>
          </p:txBody>
        </p:sp>
        <p:grpSp>
          <p:nvGrpSpPr>
            <p:cNvPr id="39" name="组 275">
              <a:extLst>
                <a:ext uri="{FF2B5EF4-FFF2-40B4-BE49-F238E27FC236}">
                  <a16:creationId xmlns:a16="http://schemas.microsoft.com/office/drawing/2014/main" id="{E9BE1A17-29BC-42CE-BE85-9C6959BCC8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5624" y="2108108"/>
              <a:ext cx="1026168" cy="739680"/>
              <a:chOff x="1835505" y="1952621"/>
              <a:chExt cx="1058509" cy="739680"/>
            </a:xfrm>
          </p:grpSpPr>
          <p:grpSp>
            <p:nvGrpSpPr>
              <p:cNvPr id="176" name="组 244">
                <a:extLst>
                  <a:ext uri="{FF2B5EF4-FFF2-40B4-BE49-F238E27FC236}">
                    <a16:creationId xmlns:a16="http://schemas.microsoft.com/office/drawing/2014/main" id="{191D1349-43ED-49BE-BAB6-9C1389ED21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36739" y="1952621"/>
                <a:ext cx="1057275" cy="554393"/>
                <a:chOff x="2417817" y="2023581"/>
                <a:chExt cx="1033446" cy="500784"/>
              </a:xfrm>
            </p:grpSpPr>
            <p:sp>
              <p:nvSpPr>
                <p:cNvPr id="178" name="圆角矩形 239">
                  <a:extLst>
                    <a:ext uri="{FF2B5EF4-FFF2-40B4-BE49-F238E27FC236}">
                      <a16:creationId xmlns:a16="http://schemas.microsoft.com/office/drawing/2014/main" id="{D8DB3960-108D-4298-AD3C-7D365F72E1AF}"/>
                    </a:ext>
                  </a:extLst>
                </p:cNvPr>
                <p:cNvSpPr/>
                <p:nvPr/>
              </p:nvSpPr>
              <p:spPr>
                <a:xfrm>
                  <a:off x="2425856" y="2023265"/>
                  <a:ext cx="1026001" cy="160607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F6FC6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5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关键参数分析</a:t>
                  </a:r>
                </a:p>
              </p:txBody>
            </p:sp>
            <p:sp>
              <p:nvSpPr>
                <p:cNvPr id="179" name="圆角矩形 239">
                  <a:extLst>
                    <a:ext uri="{FF2B5EF4-FFF2-40B4-BE49-F238E27FC236}">
                      <a16:creationId xmlns:a16="http://schemas.microsoft.com/office/drawing/2014/main" id="{D35EEAB6-1AF3-4F6F-86F7-0D372571042F}"/>
                    </a:ext>
                  </a:extLst>
                </p:cNvPr>
                <p:cNvSpPr/>
                <p:nvPr/>
              </p:nvSpPr>
              <p:spPr>
                <a:xfrm>
                  <a:off x="2417853" y="2203948"/>
                  <a:ext cx="1034004" cy="150569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F6FC6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5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核心指标分析</a:t>
                  </a:r>
                </a:p>
              </p:txBody>
            </p:sp>
            <p:sp>
              <p:nvSpPr>
                <p:cNvPr id="180" name="圆角矩形 239">
                  <a:extLst>
                    <a:ext uri="{FF2B5EF4-FFF2-40B4-BE49-F238E27FC236}">
                      <a16:creationId xmlns:a16="http://schemas.microsoft.com/office/drawing/2014/main" id="{2CBD1821-C67B-48C7-8856-A600B11098E2}"/>
                    </a:ext>
                  </a:extLst>
                </p:cNvPr>
                <p:cNvSpPr/>
                <p:nvPr/>
              </p:nvSpPr>
              <p:spPr>
                <a:xfrm>
                  <a:off x="2417853" y="2374592"/>
                  <a:ext cx="1034004" cy="149135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F6FC6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5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运行态势分析</a:t>
                  </a:r>
                </a:p>
              </p:txBody>
            </p:sp>
          </p:grpSp>
          <p:sp>
            <p:nvSpPr>
              <p:cNvPr id="177" name="圆角矩形 239">
                <a:extLst>
                  <a:ext uri="{FF2B5EF4-FFF2-40B4-BE49-F238E27FC236}">
                    <a16:creationId xmlns:a16="http://schemas.microsoft.com/office/drawing/2014/main" id="{717F0A86-A834-4FA6-A30D-49928F4FEE6D}"/>
                  </a:ext>
                </a:extLst>
              </p:cNvPr>
              <p:cNvSpPr/>
              <p:nvPr/>
            </p:nvSpPr>
            <p:spPr bwMode="auto">
              <a:xfrm>
                <a:off x="1835138" y="2526946"/>
                <a:ext cx="1057846" cy="165100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故障统计</a:t>
                </a:r>
                <a:r>
                  <a:rPr kumimoji="1" lang="en-US" altLang="zh-CN" sz="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/</a:t>
                </a:r>
                <a:r>
                  <a:rPr kumimoji="1" lang="zh-CN" alt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关联分析</a:t>
                </a:r>
              </a:p>
            </p:txBody>
          </p:sp>
        </p:grpSp>
        <p:grpSp>
          <p:nvGrpSpPr>
            <p:cNvPr id="40" name="组 276">
              <a:extLst>
                <a:ext uri="{FF2B5EF4-FFF2-40B4-BE49-F238E27FC236}">
                  <a16:creationId xmlns:a16="http://schemas.microsoft.com/office/drawing/2014/main" id="{1A602F69-6988-4FB9-8155-BFAC2CC370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19045" y="1920285"/>
              <a:ext cx="1155168" cy="968585"/>
              <a:chOff x="6139993" y="1750139"/>
              <a:chExt cx="1155168" cy="968585"/>
            </a:xfrm>
          </p:grpSpPr>
          <p:sp>
            <p:nvSpPr>
              <p:cNvPr id="168" name="矩形 425">
                <a:extLst>
                  <a:ext uri="{FF2B5EF4-FFF2-40B4-BE49-F238E27FC236}">
                    <a16:creationId xmlns:a16="http://schemas.microsoft.com/office/drawing/2014/main" id="{F7CDFD53-4F4C-4E8F-A2DB-734D5A0F7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9993" y="1750139"/>
                <a:ext cx="1155168" cy="968585"/>
              </a:xfrm>
              <a:prstGeom prst="rect">
                <a:avLst/>
              </a:prstGeom>
              <a:solidFill>
                <a:srgbClr val="FFC000">
                  <a:alpha val="39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0126" tIns="50063" rIns="100126" bIns="50063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4617B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维修方案推荐</a:t>
                </a:r>
              </a:p>
            </p:txBody>
          </p:sp>
          <p:grpSp>
            <p:nvGrpSpPr>
              <p:cNvPr id="169" name="组 324">
                <a:extLst>
                  <a:ext uri="{FF2B5EF4-FFF2-40B4-BE49-F238E27FC236}">
                    <a16:creationId xmlns:a16="http://schemas.microsoft.com/office/drawing/2014/main" id="{C136F050-50BB-4301-BA08-4B97E25AA5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82080" y="1939928"/>
                <a:ext cx="1061684" cy="741401"/>
                <a:chOff x="6182080" y="1939928"/>
                <a:chExt cx="1061684" cy="905096"/>
              </a:xfrm>
            </p:grpSpPr>
            <p:grpSp>
              <p:nvGrpSpPr>
                <p:cNvPr id="170" name="组 242">
                  <a:extLst>
                    <a:ext uri="{FF2B5EF4-FFF2-40B4-BE49-F238E27FC236}">
                      <a16:creationId xmlns:a16="http://schemas.microsoft.com/office/drawing/2014/main" id="{79BE1467-F431-4701-A0A2-09A37F260DB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183314" y="1939928"/>
                  <a:ext cx="1060450" cy="727787"/>
                  <a:chOff x="7061560" y="2128921"/>
                  <a:chExt cx="1028513" cy="657411"/>
                </a:xfrm>
              </p:grpSpPr>
              <p:sp>
                <p:nvSpPr>
                  <p:cNvPr id="172" name="圆角矩形 239">
                    <a:extLst>
                      <a:ext uri="{FF2B5EF4-FFF2-40B4-BE49-F238E27FC236}">
                        <a16:creationId xmlns:a16="http://schemas.microsoft.com/office/drawing/2014/main" id="{3B0B695D-8D1B-4E8F-8260-A8F78524D6A6}"/>
                      </a:ext>
                    </a:extLst>
                  </p:cNvPr>
                  <p:cNvSpPr/>
                  <p:nvPr/>
                </p:nvSpPr>
                <p:spPr>
                  <a:xfrm>
                    <a:off x="7064638" y="2128918"/>
                    <a:ext cx="1025434" cy="161056"/>
                  </a:xfrm>
                  <a:prstGeom prst="roundRect">
                    <a:avLst/>
                  </a:prstGeom>
                  <a:solidFill>
                    <a:sysClr val="window" lastClr="FFFFFF"/>
                  </a:solidFill>
                  <a:ln w="3175" cap="flat" cmpd="sng" algn="ctr">
                    <a:solidFill>
                      <a:srgbClr val="0F6FC6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anchor="ctr"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5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故障诊断报告</a:t>
                    </a:r>
                  </a:p>
                </p:txBody>
              </p:sp>
              <p:sp>
                <p:nvSpPr>
                  <p:cNvPr id="173" name="圆角矩形 239">
                    <a:extLst>
                      <a:ext uri="{FF2B5EF4-FFF2-40B4-BE49-F238E27FC236}">
                        <a16:creationId xmlns:a16="http://schemas.microsoft.com/office/drawing/2014/main" id="{C93BB43F-C3FB-4C6D-ACC2-6C73ED9B30FD}"/>
                      </a:ext>
                    </a:extLst>
                  </p:cNvPr>
                  <p:cNvSpPr/>
                  <p:nvPr/>
                </p:nvSpPr>
                <p:spPr>
                  <a:xfrm>
                    <a:off x="7064638" y="2475537"/>
                    <a:ext cx="1025434" cy="145301"/>
                  </a:xfrm>
                  <a:prstGeom prst="roundRect">
                    <a:avLst/>
                  </a:prstGeom>
                  <a:solidFill>
                    <a:sysClr val="window" lastClr="FFFFFF"/>
                  </a:solidFill>
                  <a:ln w="3175" cap="flat" cmpd="sng" algn="ctr">
                    <a:solidFill>
                      <a:srgbClr val="0F6FC6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anchor="ctr"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5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状态评估报告</a:t>
                    </a:r>
                  </a:p>
                </p:txBody>
              </p:sp>
              <p:sp>
                <p:nvSpPr>
                  <p:cNvPr id="174" name="圆角矩形 239">
                    <a:extLst>
                      <a:ext uri="{FF2B5EF4-FFF2-40B4-BE49-F238E27FC236}">
                        <a16:creationId xmlns:a16="http://schemas.microsoft.com/office/drawing/2014/main" id="{2589BF27-4AD5-4AEC-AA22-BFE3E1ADFCAF}"/>
                      </a:ext>
                    </a:extLst>
                  </p:cNvPr>
                  <p:cNvSpPr/>
                  <p:nvPr/>
                </p:nvSpPr>
                <p:spPr>
                  <a:xfrm>
                    <a:off x="7064638" y="2309230"/>
                    <a:ext cx="1025434" cy="150552"/>
                  </a:xfrm>
                  <a:prstGeom prst="roundRect">
                    <a:avLst/>
                  </a:prstGeom>
                  <a:solidFill>
                    <a:sysClr val="window" lastClr="FFFFFF"/>
                  </a:solidFill>
                  <a:ln w="3175" cap="flat" cmpd="sng" algn="ctr">
                    <a:solidFill>
                      <a:srgbClr val="0F6FC6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anchor="ctr"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5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维修建议报告</a:t>
                    </a:r>
                  </a:p>
                </p:txBody>
              </p:sp>
              <p:sp>
                <p:nvSpPr>
                  <p:cNvPr id="175" name="圆角矩形 239">
                    <a:extLst>
                      <a:ext uri="{FF2B5EF4-FFF2-40B4-BE49-F238E27FC236}">
                        <a16:creationId xmlns:a16="http://schemas.microsoft.com/office/drawing/2014/main" id="{D4F6203A-AADD-483D-A65B-C376BFDF6A99}"/>
                      </a:ext>
                    </a:extLst>
                  </p:cNvPr>
                  <p:cNvSpPr/>
                  <p:nvPr/>
                </p:nvSpPr>
                <p:spPr>
                  <a:xfrm>
                    <a:off x="7061559" y="2645346"/>
                    <a:ext cx="1023893" cy="141798"/>
                  </a:xfrm>
                  <a:prstGeom prst="roundRect">
                    <a:avLst/>
                  </a:prstGeom>
                  <a:solidFill>
                    <a:sysClr val="window" lastClr="FFFFFF"/>
                  </a:solidFill>
                  <a:ln w="3175" cap="flat" cmpd="sng" algn="ctr">
                    <a:solidFill>
                      <a:srgbClr val="0F6FC6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anchor="ctr"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5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威胁等级评估报告</a:t>
                    </a:r>
                  </a:p>
                </p:txBody>
              </p:sp>
            </p:grpSp>
            <p:sp>
              <p:nvSpPr>
                <p:cNvPr id="171" name="圆角矩形 239">
                  <a:extLst>
                    <a:ext uri="{FF2B5EF4-FFF2-40B4-BE49-F238E27FC236}">
                      <a16:creationId xmlns:a16="http://schemas.microsoft.com/office/drawing/2014/main" id="{E5C0FFC0-BD98-4D92-B12B-EA52166338C7}"/>
                    </a:ext>
                  </a:extLst>
                </p:cNvPr>
                <p:cNvSpPr/>
                <p:nvPr/>
              </p:nvSpPr>
              <p:spPr bwMode="auto">
                <a:xfrm>
                  <a:off x="6181725" y="2687995"/>
                  <a:ext cx="1055688" cy="156979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F6FC6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5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故障引导处理</a:t>
                  </a:r>
                </a:p>
              </p:txBody>
            </p:sp>
          </p:grpSp>
        </p:grpSp>
        <p:sp>
          <p:nvSpPr>
            <p:cNvPr id="41" name="圆角矩形 239">
              <a:extLst>
                <a:ext uri="{FF2B5EF4-FFF2-40B4-BE49-F238E27FC236}">
                  <a16:creationId xmlns:a16="http://schemas.microsoft.com/office/drawing/2014/main" id="{85601C50-FD92-47BC-919A-11E3267B22F3}"/>
                </a:ext>
              </a:extLst>
            </p:cNvPr>
            <p:cNvSpPr/>
            <p:nvPr/>
          </p:nvSpPr>
          <p:spPr bwMode="auto">
            <a:xfrm>
              <a:off x="5575491" y="2567847"/>
              <a:ext cx="1029680" cy="240871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设备健康评估</a:t>
              </a:r>
            </a:p>
          </p:txBody>
        </p:sp>
        <p:grpSp>
          <p:nvGrpSpPr>
            <p:cNvPr id="42" name="组 395">
              <a:extLst>
                <a:ext uri="{FF2B5EF4-FFF2-40B4-BE49-F238E27FC236}">
                  <a16:creationId xmlns:a16="http://schemas.microsoft.com/office/drawing/2014/main" id="{966CB089-7919-4443-A7B3-0E057D311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66435" y="3005970"/>
              <a:ext cx="908179" cy="1915592"/>
              <a:chOff x="11003041" y="2548110"/>
              <a:chExt cx="878511" cy="1870584"/>
            </a:xfrm>
          </p:grpSpPr>
          <p:grpSp>
            <p:nvGrpSpPr>
              <p:cNvPr id="156" name="组 396">
                <a:extLst>
                  <a:ext uri="{FF2B5EF4-FFF2-40B4-BE49-F238E27FC236}">
                    <a16:creationId xmlns:a16="http://schemas.microsoft.com/office/drawing/2014/main" id="{85484C5F-8DF2-476D-B5DB-50D81D66CF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003041" y="4029246"/>
                <a:ext cx="875315" cy="389448"/>
                <a:chOff x="5902282" y="209940"/>
                <a:chExt cx="875315" cy="529314"/>
              </a:xfrm>
            </p:grpSpPr>
            <p:sp>
              <p:nvSpPr>
                <p:cNvPr id="166" name="圆角矩形 153">
                  <a:extLst>
                    <a:ext uri="{FF2B5EF4-FFF2-40B4-BE49-F238E27FC236}">
                      <a16:creationId xmlns:a16="http://schemas.microsoft.com/office/drawing/2014/main" id="{6878B766-3D2C-4075-8B42-CCF80FB3D222}"/>
                    </a:ext>
                  </a:extLst>
                </p:cNvPr>
                <p:cNvSpPr/>
                <p:nvPr/>
              </p:nvSpPr>
              <p:spPr>
                <a:xfrm>
                  <a:off x="5902285" y="209469"/>
                  <a:ext cx="875315" cy="233870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F6FC6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5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系统优化</a:t>
                  </a:r>
                </a:p>
              </p:txBody>
            </p:sp>
            <p:sp>
              <p:nvSpPr>
                <p:cNvPr id="167" name="圆角矩形 153">
                  <a:extLst>
                    <a:ext uri="{FF2B5EF4-FFF2-40B4-BE49-F238E27FC236}">
                      <a16:creationId xmlns:a16="http://schemas.microsoft.com/office/drawing/2014/main" id="{745FA72B-A46F-443D-9FA2-02B7E29B1A6F}"/>
                    </a:ext>
                  </a:extLst>
                </p:cNvPr>
                <p:cNvSpPr/>
                <p:nvPr/>
              </p:nvSpPr>
              <p:spPr>
                <a:xfrm>
                  <a:off x="5902285" y="462302"/>
                  <a:ext cx="875315" cy="276009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F6FC6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5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持续集成</a:t>
                  </a:r>
                </a:p>
              </p:txBody>
            </p:sp>
          </p:grpSp>
          <p:grpSp>
            <p:nvGrpSpPr>
              <p:cNvPr id="157" name="组 397">
                <a:extLst>
                  <a:ext uri="{FF2B5EF4-FFF2-40B4-BE49-F238E27FC236}">
                    <a16:creationId xmlns:a16="http://schemas.microsoft.com/office/drawing/2014/main" id="{24F0AEC1-9C9B-4526-B5FA-75A955EBF2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003041" y="2548110"/>
                <a:ext cx="878511" cy="1460986"/>
                <a:chOff x="11003041" y="2548109"/>
                <a:chExt cx="878511" cy="1720441"/>
              </a:xfrm>
            </p:grpSpPr>
            <p:grpSp>
              <p:nvGrpSpPr>
                <p:cNvPr id="158" name="组合 246">
                  <a:extLst>
                    <a:ext uri="{FF2B5EF4-FFF2-40B4-BE49-F238E27FC236}">
                      <a16:creationId xmlns:a16="http://schemas.microsoft.com/office/drawing/2014/main" id="{4390CD9B-2EB2-4038-B2EA-73BAD3346AF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004540" y="2548109"/>
                  <a:ext cx="877012" cy="742113"/>
                  <a:chOff x="1086917" y="3014160"/>
                  <a:chExt cx="1269306" cy="809928"/>
                </a:xfrm>
              </p:grpSpPr>
              <p:sp>
                <p:nvSpPr>
                  <p:cNvPr id="163" name="圆角矩形 216">
                    <a:extLst>
                      <a:ext uri="{FF2B5EF4-FFF2-40B4-BE49-F238E27FC236}">
                        <a16:creationId xmlns:a16="http://schemas.microsoft.com/office/drawing/2014/main" id="{9D1F4499-F926-4641-B893-1F86591D28B4}"/>
                      </a:ext>
                    </a:extLst>
                  </p:cNvPr>
                  <p:cNvSpPr/>
                  <p:nvPr/>
                </p:nvSpPr>
                <p:spPr>
                  <a:xfrm>
                    <a:off x="1086973" y="3568470"/>
                    <a:ext cx="1269074" cy="255016"/>
                  </a:xfrm>
                  <a:prstGeom prst="roundRect">
                    <a:avLst/>
                  </a:prstGeom>
                  <a:solidFill>
                    <a:sysClr val="window" lastClr="FFFFFF"/>
                  </a:solidFill>
                  <a:ln w="3175" cap="flat" cmpd="sng" algn="ctr">
                    <a:solidFill>
                      <a:srgbClr val="0F6FC6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anchor="ctr"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5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故障处理</a:t>
                    </a:r>
                  </a:p>
                </p:txBody>
              </p:sp>
              <p:sp>
                <p:nvSpPr>
                  <p:cNvPr id="164" name="圆角矩形 221">
                    <a:extLst>
                      <a:ext uri="{FF2B5EF4-FFF2-40B4-BE49-F238E27FC236}">
                        <a16:creationId xmlns:a16="http://schemas.microsoft.com/office/drawing/2014/main" id="{66A2B2BF-E4EC-4610-91B1-0EDEAEE65A85}"/>
                      </a:ext>
                    </a:extLst>
                  </p:cNvPr>
                  <p:cNvSpPr/>
                  <p:nvPr/>
                </p:nvSpPr>
                <p:spPr>
                  <a:xfrm>
                    <a:off x="1086973" y="3014607"/>
                    <a:ext cx="1269074" cy="255016"/>
                  </a:xfrm>
                  <a:prstGeom prst="roundRect">
                    <a:avLst/>
                  </a:prstGeom>
                  <a:solidFill>
                    <a:sysClr val="window" lastClr="FFFFFF"/>
                  </a:solidFill>
                  <a:ln w="3175" cap="flat" cmpd="sng" algn="ctr">
                    <a:solidFill>
                      <a:srgbClr val="0F6FC6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5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安装部署</a:t>
                    </a:r>
                  </a:p>
                </p:txBody>
              </p:sp>
              <p:sp>
                <p:nvSpPr>
                  <p:cNvPr id="165" name="圆角矩形 222">
                    <a:extLst>
                      <a:ext uri="{FF2B5EF4-FFF2-40B4-BE49-F238E27FC236}">
                        <a16:creationId xmlns:a16="http://schemas.microsoft.com/office/drawing/2014/main" id="{D54B722A-E994-4A8B-8503-C2B51FE5E91A}"/>
                      </a:ext>
                    </a:extLst>
                  </p:cNvPr>
                  <p:cNvSpPr/>
                  <p:nvPr/>
                </p:nvSpPr>
                <p:spPr>
                  <a:xfrm>
                    <a:off x="1086973" y="3291539"/>
                    <a:ext cx="1269074" cy="255016"/>
                  </a:xfrm>
                  <a:prstGeom prst="roundRect">
                    <a:avLst/>
                  </a:prstGeom>
                  <a:solidFill>
                    <a:sysClr val="window" lastClr="FFFFFF"/>
                  </a:solidFill>
                  <a:ln w="3175" cap="flat" cmpd="sng" algn="ctr">
                    <a:solidFill>
                      <a:srgbClr val="0F6FC6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anchor="ctr"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5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运行监控</a:t>
                    </a:r>
                  </a:p>
                </p:txBody>
              </p:sp>
            </p:grpSp>
            <p:sp>
              <p:nvSpPr>
                <p:cNvPr id="159" name="圆角矩形 153">
                  <a:extLst>
                    <a:ext uri="{FF2B5EF4-FFF2-40B4-BE49-F238E27FC236}">
                      <a16:creationId xmlns:a16="http://schemas.microsoft.com/office/drawing/2014/main" id="{8964619C-92B6-4B73-AC94-E07402CF5B74}"/>
                    </a:ext>
                  </a:extLst>
                </p:cNvPr>
                <p:cNvSpPr/>
                <p:nvPr/>
              </p:nvSpPr>
              <p:spPr>
                <a:xfrm>
                  <a:off x="11004579" y="3559845"/>
                  <a:ext cx="873780" cy="211758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F6FC6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5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日志分析</a:t>
                  </a:r>
                </a:p>
              </p:txBody>
            </p:sp>
            <p:sp>
              <p:nvSpPr>
                <p:cNvPr id="160" name="圆角矩形 153">
                  <a:extLst>
                    <a:ext uri="{FF2B5EF4-FFF2-40B4-BE49-F238E27FC236}">
                      <a16:creationId xmlns:a16="http://schemas.microsoft.com/office/drawing/2014/main" id="{23BFFED4-FE46-4694-855E-22068AD75EC3}"/>
                    </a:ext>
                  </a:extLst>
                </p:cNvPr>
                <p:cNvSpPr/>
                <p:nvPr/>
              </p:nvSpPr>
              <p:spPr>
                <a:xfrm>
                  <a:off x="11003044" y="3795335"/>
                  <a:ext cx="875315" cy="224536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F6FC6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5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资源管理</a:t>
                  </a:r>
                </a:p>
              </p:txBody>
            </p:sp>
            <p:sp>
              <p:nvSpPr>
                <p:cNvPr id="161" name="圆角矩形 153">
                  <a:extLst>
                    <a:ext uri="{FF2B5EF4-FFF2-40B4-BE49-F238E27FC236}">
                      <a16:creationId xmlns:a16="http://schemas.microsoft.com/office/drawing/2014/main" id="{0890D8EF-CA33-43AA-B4A2-8CDAEC092AEA}"/>
                    </a:ext>
                  </a:extLst>
                </p:cNvPr>
                <p:cNvSpPr/>
                <p:nvPr/>
              </p:nvSpPr>
              <p:spPr>
                <a:xfrm>
                  <a:off x="11003044" y="4043603"/>
                  <a:ext cx="875315" cy="224536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F6FC6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5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租户管理</a:t>
                  </a:r>
                </a:p>
              </p:txBody>
            </p:sp>
            <p:sp>
              <p:nvSpPr>
                <p:cNvPr id="162" name="圆角矩形 153">
                  <a:extLst>
                    <a:ext uri="{FF2B5EF4-FFF2-40B4-BE49-F238E27FC236}">
                      <a16:creationId xmlns:a16="http://schemas.microsoft.com/office/drawing/2014/main" id="{E3D05EB1-D3DD-4448-BE90-DE5A2CBBC804}"/>
                    </a:ext>
                  </a:extLst>
                </p:cNvPr>
                <p:cNvSpPr/>
                <p:nvPr/>
              </p:nvSpPr>
              <p:spPr>
                <a:xfrm>
                  <a:off x="11004579" y="3315228"/>
                  <a:ext cx="873780" cy="222711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F6FC6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5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自动灾备</a:t>
                  </a:r>
                </a:p>
              </p:txBody>
            </p:sp>
          </p:grpSp>
        </p:grpSp>
        <p:sp>
          <p:nvSpPr>
            <p:cNvPr id="43" name="圆角矩形 196">
              <a:extLst>
                <a:ext uri="{FF2B5EF4-FFF2-40B4-BE49-F238E27FC236}">
                  <a16:creationId xmlns:a16="http://schemas.microsoft.com/office/drawing/2014/main" id="{0B2DEBA6-C4D7-4267-AF4C-2E98EBF16713}"/>
                </a:ext>
              </a:extLst>
            </p:cNvPr>
            <p:cNvSpPr/>
            <p:nvPr/>
          </p:nvSpPr>
          <p:spPr bwMode="auto">
            <a:xfrm>
              <a:off x="4553030" y="6239494"/>
              <a:ext cx="659524" cy="198438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图片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3402999-89A3-4CBB-94BC-358644F0EB8B}"/>
                </a:ext>
              </a:extLst>
            </p:cNvPr>
            <p:cNvSpPr/>
            <p:nvPr/>
          </p:nvSpPr>
          <p:spPr bwMode="auto">
            <a:xfrm>
              <a:off x="312738" y="2979256"/>
              <a:ext cx="10153650" cy="1351343"/>
            </a:xfrm>
            <a:prstGeom prst="rect">
              <a:avLst/>
            </a:prstGeom>
            <a:solidFill>
              <a:srgbClr val="0F6FC6">
                <a:lumMod val="60000"/>
                <a:lumOff val="40000"/>
                <a:alpha val="40000"/>
              </a:srgbClr>
            </a:solidFill>
            <a:ln w="3175" algn="ctr">
              <a:noFill/>
              <a:prstDash val="solid"/>
              <a:miter lim="800000"/>
            </a:ln>
          </p:spPr>
          <p:txBody>
            <a:bodyPr vert="eaVert" wrap="none" lIns="100126" tIns="50063" rIns="100126" bIns="50063" anchor="b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上层服务层</a:t>
              </a:r>
            </a:p>
          </p:txBody>
        </p:sp>
        <p:sp>
          <p:nvSpPr>
            <p:cNvPr id="45" name="矩形 260">
              <a:extLst>
                <a:ext uri="{FF2B5EF4-FFF2-40B4-BE49-F238E27FC236}">
                  <a16:creationId xmlns:a16="http://schemas.microsoft.com/office/drawing/2014/main" id="{FE54B397-2C7E-4859-8981-9074BD6EC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1036" y="3020974"/>
              <a:ext cx="2394345" cy="1285319"/>
            </a:xfrm>
            <a:prstGeom prst="rect">
              <a:avLst/>
            </a:prstGeom>
            <a:solidFill>
              <a:srgbClr val="0F6FC6">
                <a:lumMod val="60000"/>
                <a:lumOff val="40000"/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126" tIns="50063" rIns="100126" bIns="50063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500" b="1" i="0" u="none" strike="noStrike" kern="0" cap="none" spc="0" normalizeH="0" baseline="0" noProof="0" dirty="0">
                  <a:ln>
                    <a:noFill/>
                  </a:ln>
                  <a:solidFill>
                    <a:srgbClr val="0F6FC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智能算法建模管理与服务</a:t>
              </a:r>
            </a:p>
          </p:txBody>
        </p:sp>
        <p:sp>
          <p:nvSpPr>
            <p:cNvPr id="46" name="矩形 130">
              <a:extLst>
                <a:ext uri="{FF2B5EF4-FFF2-40B4-BE49-F238E27FC236}">
                  <a16:creationId xmlns:a16="http://schemas.microsoft.com/office/drawing/2014/main" id="{1674DAE2-65CC-459C-B65A-F6AAE8601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0243" y="3434149"/>
              <a:ext cx="2303968" cy="204965"/>
            </a:xfrm>
            <a:prstGeom prst="rect">
              <a:avLst/>
            </a:prstGeom>
            <a:noFill/>
            <a:ln w="3175">
              <a:solidFill>
                <a:sysClr val="windowText" lastClr="00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5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智能算法模型管理</a:t>
              </a:r>
            </a:p>
          </p:txBody>
        </p:sp>
        <p:sp>
          <p:nvSpPr>
            <p:cNvPr id="47" name="圆角矩形 221">
              <a:extLst>
                <a:ext uri="{FF2B5EF4-FFF2-40B4-BE49-F238E27FC236}">
                  <a16:creationId xmlns:a16="http://schemas.microsoft.com/office/drawing/2014/main" id="{4FC0B466-28F7-4E2A-8758-7C2CD26AAD13}"/>
                </a:ext>
              </a:extLst>
            </p:cNvPr>
            <p:cNvSpPr/>
            <p:nvPr/>
          </p:nvSpPr>
          <p:spPr bwMode="auto">
            <a:xfrm>
              <a:off x="9067702" y="3457424"/>
              <a:ext cx="578468" cy="151539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模型下载</a:t>
              </a:r>
            </a:p>
          </p:txBody>
        </p:sp>
        <p:sp>
          <p:nvSpPr>
            <p:cNvPr id="48" name="圆角矩形 222">
              <a:extLst>
                <a:ext uri="{FF2B5EF4-FFF2-40B4-BE49-F238E27FC236}">
                  <a16:creationId xmlns:a16="http://schemas.microsoft.com/office/drawing/2014/main" id="{54A749E7-7723-4FD7-994A-1F09D702A706}"/>
                </a:ext>
              </a:extLst>
            </p:cNvPr>
            <p:cNvSpPr/>
            <p:nvPr/>
          </p:nvSpPr>
          <p:spPr bwMode="auto">
            <a:xfrm>
              <a:off x="9768408" y="3448774"/>
              <a:ext cx="578468" cy="151539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模型维护</a:t>
              </a:r>
            </a:p>
          </p:txBody>
        </p:sp>
        <p:sp>
          <p:nvSpPr>
            <p:cNvPr id="49" name="矩形 133">
              <a:extLst>
                <a:ext uri="{FF2B5EF4-FFF2-40B4-BE49-F238E27FC236}">
                  <a16:creationId xmlns:a16="http://schemas.microsoft.com/office/drawing/2014/main" id="{5C01D8A3-073F-40FE-94D3-242F41B24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0243" y="3657703"/>
              <a:ext cx="2303969" cy="608049"/>
            </a:xfrm>
            <a:prstGeom prst="rect">
              <a:avLst/>
            </a:prstGeom>
            <a:noFill/>
            <a:ln w="3175">
              <a:solidFill>
                <a:sysClr val="windowText" lastClr="00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5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智能算法模型运行与监控</a:t>
              </a:r>
            </a:p>
          </p:txBody>
        </p:sp>
        <p:sp>
          <p:nvSpPr>
            <p:cNvPr id="50" name="圆角矩形 222">
              <a:extLst>
                <a:ext uri="{FF2B5EF4-FFF2-40B4-BE49-F238E27FC236}">
                  <a16:creationId xmlns:a16="http://schemas.microsoft.com/office/drawing/2014/main" id="{51F2814F-78E7-44F2-A0B0-4F8EDCC2A711}"/>
                </a:ext>
              </a:extLst>
            </p:cNvPr>
            <p:cNvSpPr/>
            <p:nvPr/>
          </p:nvSpPr>
          <p:spPr bwMode="auto">
            <a:xfrm>
              <a:off x="8102586" y="3855117"/>
              <a:ext cx="734032" cy="168400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运行参数配置</a:t>
              </a:r>
            </a:p>
          </p:txBody>
        </p:sp>
        <p:sp>
          <p:nvSpPr>
            <p:cNvPr id="51" name="圆角矩形 222">
              <a:extLst>
                <a:ext uri="{FF2B5EF4-FFF2-40B4-BE49-F238E27FC236}">
                  <a16:creationId xmlns:a16="http://schemas.microsoft.com/office/drawing/2014/main" id="{C82E077C-576B-4341-BF5B-50C8227B2A67}"/>
                </a:ext>
              </a:extLst>
            </p:cNvPr>
            <p:cNvSpPr/>
            <p:nvPr/>
          </p:nvSpPr>
          <p:spPr bwMode="auto">
            <a:xfrm>
              <a:off x="8104512" y="4069150"/>
              <a:ext cx="734032" cy="166104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运行控制</a:t>
              </a:r>
            </a:p>
          </p:txBody>
        </p:sp>
        <p:sp>
          <p:nvSpPr>
            <p:cNvPr id="52" name="圆角矩形 222">
              <a:extLst>
                <a:ext uri="{FF2B5EF4-FFF2-40B4-BE49-F238E27FC236}">
                  <a16:creationId xmlns:a16="http://schemas.microsoft.com/office/drawing/2014/main" id="{36516A09-F67A-406E-9377-F08A7AC03EAD}"/>
                </a:ext>
              </a:extLst>
            </p:cNvPr>
            <p:cNvSpPr/>
            <p:nvPr/>
          </p:nvSpPr>
          <p:spPr bwMode="auto">
            <a:xfrm>
              <a:off x="8869512" y="4073766"/>
              <a:ext cx="683474" cy="166104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运行监控</a:t>
              </a:r>
            </a:p>
          </p:txBody>
        </p:sp>
        <p:sp>
          <p:nvSpPr>
            <p:cNvPr id="53" name="圆角矩形 222">
              <a:extLst>
                <a:ext uri="{FF2B5EF4-FFF2-40B4-BE49-F238E27FC236}">
                  <a16:creationId xmlns:a16="http://schemas.microsoft.com/office/drawing/2014/main" id="{C0B8476A-A9B0-4B25-B5A5-81BE8867BEBD}"/>
                </a:ext>
              </a:extLst>
            </p:cNvPr>
            <p:cNvSpPr/>
            <p:nvPr/>
          </p:nvSpPr>
          <p:spPr bwMode="auto">
            <a:xfrm>
              <a:off x="9583953" y="3848425"/>
              <a:ext cx="750887" cy="172386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模型信息查看</a:t>
              </a:r>
            </a:p>
          </p:txBody>
        </p:sp>
        <p:sp>
          <p:nvSpPr>
            <p:cNvPr id="54" name="圆角矩形 222">
              <a:extLst>
                <a:ext uri="{FF2B5EF4-FFF2-40B4-BE49-F238E27FC236}">
                  <a16:creationId xmlns:a16="http://schemas.microsoft.com/office/drawing/2014/main" id="{7CD64619-1706-4A8B-8FDB-D28648DDA047}"/>
                </a:ext>
              </a:extLst>
            </p:cNvPr>
            <p:cNvSpPr/>
            <p:nvPr/>
          </p:nvSpPr>
          <p:spPr bwMode="auto">
            <a:xfrm>
              <a:off x="9583953" y="4058253"/>
              <a:ext cx="750887" cy="172386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模型数据查看</a:t>
              </a:r>
            </a:p>
          </p:txBody>
        </p:sp>
        <p:sp>
          <p:nvSpPr>
            <p:cNvPr id="55" name="圆角矩形 222">
              <a:extLst>
                <a:ext uri="{FF2B5EF4-FFF2-40B4-BE49-F238E27FC236}">
                  <a16:creationId xmlns:a16="http://schemas.microsoft.com/office/drawing/2014/main" id="{18C4D007-0587-4142-B1E0-E44F360CFD44}"/>
                </a:ext>
              </a:extLst>
            </p:cNvPr>
            <p:cNvSpPr/>
            <p:nvPr/>
          </p:nvSpPr>
          <p:spPr bwMode="auto">
            <a:xfrm>
              <a:off x="8873950" y="3851627"/>
              <a:ext cx="672671" cy="162493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模型升级</a:t>
              </a:r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7FB7545B-089A-44C0-BCF6-2D4A4DA1EBFA}"/>
                </a:ext>
              </a:extLst>
            </p:cNvPr>
            <p:cNvGrpSpPr/>
            <p:nvPr/>
          </p:nvGrpSpPr>
          <p:grpSpPr>
            <a:xfrm>
              <a:off x="5287481" y="3019266"/>
              <a:ext cx="2681265" cy="1278043"/>
              <a:chOff x="5075260" y="2752819"/>
              <a:chExt cx="2681265" cy="1278043"/>
            </a:xfrm>
          </p:grpSpPr>
          <p:sp>
            <p:nvSpPr>
              <p:cNvPr id="145" name="矩形 314">
                <a:extLst>
                  <a:ext uri="{FF2B5EF4-FFF2-40B4-BE49-F238E27FC236}">
                    <a16:creationId xmlns:a16="http://schemas.microsoft.com/office/drawing/2014/main" id="{25CBF4F8-BA1F-4456-9FF5-F0ADCCEC5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5260" y="2752819"/>
                <a:ext cx="2681265" cy="1278043"/>
              </a:xfrm>
              <a:prstGeom prst="rect">
                <a:avLst/>
              </a:prstGeom>
              <a:solidFill>
                <a:srgbClr val="0F6FC6">
                  <a:lumMod val="60000"/>
                  <a:lumOff val="40000"/>
                  <a:alpha val="39999"/>
                </a:srgbClr>
              </a:solidFill>
              <a:ln>
                <a:noFill/>
              </a:ln>
            </p:spPr>
            <p:txBody>
              <a:bodyPr wrap="none" lIns="100126" tIns="50063" rIns="100126" bIns="50063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F6FC6">
                        <a:lumMod val="7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物理模型管理与服务</a:t>
                </a:r>
              </a:p>
            </p:txBody>
          </p:sp>
          <p:sp>
            <p:nvSpPr>
              <p:cNvPr id="146" name="矩形 270">
                <a:extLst>
                  <a:ext uri="{FF2B5EF4-FFF2-40B4-BE49-F238E27FC236}">
                    <a16:creationId xmlns:a16="http://schemas.microsoft.com/office/drawing/2014/main" id="{58F75962-09D2-4DB2-B05B-A540D7B17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138" y="2943324"/>
                <a:ext cx="2577645" cy="519927"/>
              </a:xfrm>
              <a:prstGeom prst="rect">
                <a:avLst/>
              </a:prstGeom>
              <a:noFill/>
              <a:ln w="3175">
                <a:solidFill>
                  <a:sysClr val="windowText" lastClr="000000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4617B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机械物理模型</a:t>
                </a:r>
              </a:p>
            </p:txBody>
          </p:sp>
          <p:sp>
            <p:nvSpPr>
              <p:cNvPr id="147" name="圆角矩形 265">
                <a:extLst>
                  <a:ext uri="{FF2B5EF4-FFF2-40B4-BE49-F238E27FC236}">
                    <a16:creationId xmlns:a16="http://schemas.microsoft.com/office/drawing/2014/main" id="{7D66CD28-8282-4442-A549-8FF650914F43}"/>
                  </a:ext>
                </a:extLst>
              </p:cNvPr>
              <p:cNvSpPr/>
              <p:nvPr/>
            </p:nvSpPr>
            <p:spPr bwMode="auto">
              <a:xfrm>
                <a:off x="5208559" y="3113999"/>
                <a:ext cx="1026925" cy="157163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磨损寿命计算模型</a:t>
                </a:r>
              </a:p>
            </p:txBody>
          </p:sp>
          <p:sp>
            <p:nvSpPr>
              <p:cNvPr id="148" name="圆角矩形 266">
                <a:extLst>
                  <a:ext uri="{FF2B5EF4-FFF2-40B4-BE49-F238E27FC236}">
                    <a16:creationId xmlns:a16="http://schemas.microsoft.com/office/drawing/2014/main" id="{07457637-6C98-49B6-9310-3A13AA267651}"/>
                  </a:ext>
                </a:extLst>
              </p:cNvPr>
              <p:cNvSpPr/>
              <p:nvPr/>
            </p:nvSpPr>
            <p:spPr bwMode="auto">
              <a:xfrm>
                <a:off x="6294361" y="3114286"/>
                <a:ext cx="1339762" cy="153987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疲劳寿命计算模型</a:t>
                </a:r>
              </a:p>
            </p:txBody>
          </p:sp>
          <p:sp>
            <p:nvSpPr>
              <p:cNvPr id="149" name="圆角矩形 266">
                <a:extLst>
                  <a:ext uri="{FF2B5EF4-FFF2-40B4-BE49-F238E27FC236}">
                    <a16:creationId xmlns:a16="http://schemas.microsoft.com/office/drawing/2014/main" id="{C1A28AF2-8727-4D44-B7C7-D780A8D188BD}"/>
                  </a:ext>
                </a:extLst>
              </p:cNvPr>
              <p:cNvSpPr/>
              <p:nvPr/>
            </p:nvSpPr>
            <p:spPr bwMode="auto">
              <a:xfrm>
                <a:off x="5208559" y="3291424"/>
                <a:ext cx="1026925" cy="153987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老化寿命计算模型</a:t>
                </a:r>
              </a:p>
            </p:txBody>
          </p:sp>
          <p:sp>
            <p:nvSpPr>
              <p:cNvPr id="150" name="圆角矩形 266">
                <a:extLst>
                  <a:ext uri="{FF2B5EF4-FFF2-40B4-BE49-F238E27FC236}">
                    <a16:creationId xmlns:a16="http://schemas.microsoft.com/office/drawing/2014/main" id="{915C8F0A-4957-47E2-9E9A-D300F63BD269}"/>
                  </a:ext>
                </a:extLst>
              </p:cNvPr>
              <p:cNvSpPr/>
              <p:nvPr/>
            </p:nvSpPr>
            <p:spPr bwMode="auto">
              <a:xfrm>
                <a:off x="6294176" y="3284310"/>
                <a:ext cx="1339762" cy="153987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应力松弛寿命计算模型</a:t>
                </a:r>
              </a:p>
            </p:txBody>
          </p:sp>
          <p:sp>
            <p:nvSpPr>
              <p:cNvPr id="151" name="矩形 270">
                <a:extLst>
                  <a:ext uri="{FF2B5EF4-FFF2-40B4-BE49-F238E27FC236}">
                    <a16:creationId xmlns:a16="http://schemas.microsoft.com/office/drawing/2014/main" id="{C17EE3A4-FBB0-454F-A5E7-98CCAE24C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138" y="3476808"/>
                <a:ext cx="2577645" cy="527859"/>
              </a:xfrm>
              <a:prstGeom prst="rect">
                <a:avLst/>
              </a:prstGeom>
              <a:noFill/>
              <a:ln w="3175">
                <a:solidFill>
                  <a:sysClr val="windowText" lastClr="000000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4617B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电子物理模型</a:t>
                </a:r>
              </a:p>
            </p:txBody>
          </p:sp>
          <p:sp>
            <p:nvSpPr>
              <p:cNvPr id="152" name="圆角矩形 266">
                <a:extLst>
                  <a:ext uri="{FF2B5EF4-FFF2-40B4-BE49-F238E27FC236}">
                    <a16:creationId xmlns:a16="http://schemas.microsoft.com/office/drawing/2014/main" id="{8CF14D5C-6C9D-4FB1-B0F4-8B994D0E8D15}"/>
                  </a:ext>
                </a:extLst>
              </p:cNvPr>
              <p:cNvSpPr/>
              <p:nvPr/>
            </p:nvSpPr>
            <p:spPr bwMode="auto">
              <a:xfrm>
                <a:off x="5215580" y="3645237"/>
                <a:ext cx="1026925" cy="153987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疲劳寿命计算模型</a:t>
                </a:r>
              </a:p>
            </p:txBody>
          </p:sp>
          <p:sp>
            <p:nvSpPr>
              <p:cNvPr id="153" name="圆角矩形 266">
                <a:extLst>
                  <a:ext uri="{FF2B5EF4-FFF2-40B4-BE49-F238E27FC236}">
                    <a16:creationId xmlns:a16="http://schemas.microsoft.com/office/drawing/2014/main" id="{BF5C73E9-5C6D-4B32-B1B5-9B0040358227}"/>
                  </a:ext>
                </a:extLst>
              </p:cNvPr>
              <p:cNvSpPr/>
              <p:nvPr/>
            </p:nvSpPr>
            <p:spPr bwMode="auto">
              <a:xfrm>
                <a:off x="5215580" y="3819784"/>
                <a:ext cx="1026925" cy="153987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腐蚀寿命计算模型</a:t>
                </a:r>
              </a:p>
            </p:txBody>
          </p:sp>
          <p:sp>
            <p:nvSpPr>
              <p:cNvPr id="154" name="圆角矩形 266">
                <a:extLst>
                  <a:ext uri="{FF2B5EF4-FFF2-40B4-BE49-F238E27FC236}">
                    <a16:creationId xmlns:a16="http://schemas.microsoft.com/office/drawing/2014/main" id="{A4D1610D-23C0-48D7-84C4-D12BED734665}"/>
                  </a:ext>
                </a:extLst>
              </p:cNvPr>
              <p:cNvSpPr/>
              <p:nvPr/>
            </p:nvSpPr>
            <p:spPr bwMode="auto">
              <a:xfrm>
                <a:off x="6300688" y="3816744"/>
                <a:ext cx="1335138" cy="153987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扩散与迁移寿命计算模型</a:t>
                </a:r>
              </a:p>
            </p:txBody>
          </p:sp>
          <p:sp>
            <p:nvSpPr>
              <p:cNvPr id="155" name="圆角矩形 266">
                <a:extLst>
                  <a:ext uri="{FF2B5EF4-FFF2-40B4-BE49-F238E27FC236}">
                    <a16:creationId xmlns:a16="http://schemas.microsoft.com/office/drawing/2014/main" id="{2B3DD997-57D6-4FB6-9B2F-97588889754F}"/>
                  </a:ext>
                </a:extLst>
              </p:cNvPr>
              <p:cNvSpPr/>
              <p:nvPr/>
            </p:nvSpPr>
            <p:spPr bwMode="auto">
              <a:xfrm>
                <a:off x="6298985" y="3645236"/>
                <a:ext cx="1335138" cy="153987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过应力寿命计算模型</a:t>
                </a:r>
              </a:p>
            </p:txBody>
          </p:sp>
        </p:grpSp>
        <p:sp>
          <p:nvSpPr>
            <p:cNvPr id="57" name="圆角矩形 200">
              <a:extLst>
                <a:ext uri="{FF2B5EF4-FFF2-40B4-BE49-F238E27FC236}">
                  <a16:creationId xmlns:a16="http://schemas.microsoft.com/office/drawing/2014/main" id="{BA04C07F-3483-4A66-92C9-801B3408645E}"/>
                </a:ext>
              </a:extLst>
            </p:cNvPr>
            <p:cNvSpPr/>
            <p:nvPr/>
          </p:nvSpPr>
          <p:spPr bwMode="auto">
            <a:xfrm>
              <a:off x="6566934" y="6239494"/>
              <a:ext cx="659524" cy="198438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风洞 </a:t>
              </a:r>
              <a:r>
                <a:rPr kumimoji="1" lang="en-US" altLang="zh-CN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1" lang="zh-CN" alt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8" name="圆角矩形 200">
              <a:extLst>
                <a:ext uri="{FF2B5EF4-FFF2-40B4-BE49-F238E27FC236}">
                  <a16:creationId xmlns:a16="http://schemas.microsoft.com/office/drawing/2014/main" id="{3B74A335-D564-4275-8907-DF807D2BE392}"/>
                </a:ext>
              </a:extLst>
            </p:cNvPr>
            <p:cNvSpPr/>
            <p:nvPr/>
          </p:nvSpPr>
          <p:spPr bwMode="auto">
            <a:xfrm>
              <a:off x="7573886" y="6239494"/>
              <a:ext cx="659524" cy="198438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风洞 </a:t>
              </a:r>
              <a:r>
                <a:rPr kumimoji="1" lang="en-US" altLang="zh-CN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1" lang="zh-CN" alt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9" name="圆角矩形 200">
              <a:extLst>
                <a:ext uri="{FF2B5EF4-FFF2-40B4-BE49-F238E27FC236}">
                  <a16:creationId xmlns:a16="http://schemas.microsoft.com/office/drawing/2014/main" id="{66449486-DF46-4006-B9EE-F7BC9757A14C}"/>
                </a:ext>
              </a:extLst>
            </p:cNvPr>
            <p:cNvSpPr/>
            <p:nvPr/>
          </p:nvSpPr>
          <p:spPr bwMode="auto">
            <a:xfrm>
              <a:off x="8580838" y="6239494"/>
              <a:ext cx="659524" cy="198438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风洞 </a:t>
              </a:r>
              <a:r>
                <a:rPr kumimoji="1" lang="en-US" altLang="zh-CN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endParaRPr kumimoji="1" lang="zh-CN" alt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0" name="圆角矩形 200">
              <a:extLst>
                <a:ext uri="{FF2B5EF4-FFF2-40B4-BE49-F238E27FC236}">
                  <a16:creationId xmlns:a16="http://schemas.microsoft.com/office/drawing/2014/main" id="{D2C26E1D-B932-4B1F-BE5A-6637EEDE8905}"/>
                </a:ext>
              </a:extLst>
            </p:cNvPr>
            <p:cNvSpPr/>
            <p:nvPr/>
          </p:nvSpPr>
          <p:spPr bwMode="auto">
            <a:xfrm>
              <a:off x="9587789" y="6239494"/>
              <a:ext cx="659524" cy="198438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……</a:t>
              </a:r>
              <a:endParaRPr kumimoji="1" lang="zh-CN" alt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65B9EBE1-3B5A-463D-8970-E0720F6EFC88}"/>
                </a:ext>
              </a:extLst>
            </p:cNvPr>
            <p:cNvSpPr/>
            <p:nvPr/>
          </p:nvSpPr>
          <p:spPr bwMode="auto">
            <a:xfrm>
              <a:off x="689450" y="5468366"/>
              <a:ext cx="9704388" cy="552450"/>
            </a:xfrm>
            <a:prstGeom prst="rect">
              <a:avLst/>
            </a:prstGeom>
            <a:solidFill>
              <a:srgbClr val="DBF5F9">
                <a:lumMod val="50000"/>
                <a:alpha val="40000"/>
              </a:srgbClr>
            </a:solidFill>
            <a:ln w="3175" algn="ctr">
              <a:noFill/>
              <a:prstDash val="solid"/>
              <a:miter lim="800000"/>
            </a:ln>
          </p:spPr>
          <p:txBody>
            <a:bodyPr wrap="none" lIns="100126" tIns="50063" rIns="100126" bIns="50063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00" b="1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数据交换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3ADA7BD-5D81-4929-B9EA-D73FEF48DA6A}"/>
                </a:ext>
              </a:extLst>
            </p:cNvPr>
            <p:cNvSpPr/>
            <p:nvPr/>
          </p:nvSpPr>
          <p:spPr bwMode="auto">
            <a:xfrm>
              <a:off x="1368900" y="5508053"/>
              <a:ext cx="3549650" cy="501650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00" b="0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实时数据采集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CCD92403-1A75-4CF2-9A23-7450F4345FFC}"/>
                </a:ext>
              </a:extLst>
            </p:cNvPr>
            <p:cNvSpPr/>
            <p:nvPr/>
          </p:nvSpPr>
          <p:spPr bwMode="auto">
            <a:xfrm>
              <a:off x="7844313" y="5508053"/>
              <a:ext cx="2474912" cy="508000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00" b="0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数据共享</a:t>
              </a:r>
            </a:p>
          </p:txBody>
        </p:sp>
        <p:sp>
          <p:nvSpPr>
            <p:cNvPr id="64" name="圆角矩形 193">
              <a:extLst>
                <a:ext uri="{FF2B5EF4-FFF2-40B4-BE49-F238E27FC236}">
                  <a16:creationId xmlns:a16="http://schemas.microsoft.com/office/drawing/2014/main" id="{D73C4AE4-6F1A-418E-8C6D-056CB6EA31E3}"/>
                </a:ext>
              </a:extLst>
            </p:cNvPr>
            <p:cNvSpPr/>
            <p:nvPr/>
          </p:nvSpPr>
          <p:spPr bwMode="auto">
            <a:xfrm>
              <a:off x="7912575" y="5741416"/>
              <a:ext cx="774700" cy="211137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共享配置</a:t>
              </a:r>
            </a:p>
          </p:txBody>
        </p:sp>
        <p:sp>
          <p:nvSpPr>
            <p:cNvPr id="65" name="圆角矩形 193">
              <a:extLst>
                <a:ext uri="{FF2B5EF4-FFF2-40B4-BE49-F238E27FC236}">
                  <a16:creationId xmlns:a16="http://schemas.microsoft.com/office/drawing/2014/main" id="{27F8E133-3062-42F4-97E0-8D09C1919041}"/>
                </a:ext>
              </a:extLst>
            </p:cNvPr>
            <p:cNvSpPr/>
            <p:nvPr/>
          </p:nvSpPr>
          <p:spPr bwMode="auto">
            <a:xfrm>
              <a:off x="8731725" y="5741416"/>
              <a:ext cx="754063" cy="211137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共享过程</a:t>
              </a:r>
            </a:p>
          </p:txBody>
        </p:sp>
        <p:sp>
          <p:nvSpPr>
            <p:cNvPr id="66" name="圆角矩形 193">
              <a:extLst>
                <a:ext uri="{FF2B5EF4-FFF2-40B4-BE49-F238E27FC236}">
                  <a16:creationId xmlns:a16="http://schemas.microsoft.com/office/drawing/2014/main" id="{A78B6F03-D29E-484D-8CC7-2334D9477946}"/>
                </a:ext>
              </a:extLst>
            </p:cNvPr>
            <p:cNvSpPr/>
            <p:nvPr/>
          </p:nvSpPr>
          <p:spPr bwMode="auto">
            <a:xfrm>
              <a:off x="9522300" y="5741416"/>
              <a:ext cx="731838" cy="211137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共享管控</a:t>
              </a: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8F28D4AD-84DC-42B9-B09D-2EA0FDA1160C}"/>
                </a:ext>
              </a:extLst>
            </p:cNvPr>
            <p:cNvSpPr/>
            <p:nvPr/>
          </p:nvSpPr>
          <p:spPr bwMode="auto">
            <a:xfrm>
              <a:off x="4986813" y="5508053"/>
              <a:ext cx="2776537" cy="503238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00" b="0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数据接入</a:t>
              </a:r>
            </a:p>
          </p:txBody>
        </p:sp>
        <p:sp>
          <p:nvSpPr>
            <p:cNvPr id="68" name="圆角矩形 193">
              <a:extLst>
                <a:ext uri="{FF2B5EF4-FFF2-40B4-BE49-F238E27FC236}">
                  <a16:creationId xmlns:a16="http://schemas.microsoft.com/office/drawing/2014/main" id="{A24C10C7-F932-45F6-B81A-F6EB3612376F}"/>
                </a:ext>
              </a:extLst>
            </p:cNvPr>
            <p:cNvSpPr/>
            <p:nvPr/>
          </p:nvSpPr>
          <p:spPr bwMode="auto">
            <a:xfrm>
              <a:off x="5051900" y="5736653"/>
              <a:ext cx="917575" cy="211138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实时数据接入</a:t>
              </a:r>
            </a:p>
          </p:txBody>
        </p:sp>
        <p:sp>
          <p:nvSpPr>
            <p:cNvPr id="69" name="圆角矩形 193">
              <a:extLst>
                <a:ext uri="{FF2B5EF4-FFF2-40B4-BE49-F238E27FC236}">
                  <a16:creationId xmlns:a16="http://schemas.microsoft.com/office/drawing/2014/main" id="{43BBDE56-7E40-474D-83A2-F24A1FDC9B9B}"/>
                </a:ext>
              </a:extLst>
            </p:cNvPr>
            <p:cNvSpPr/>
            <p:nvPr/>
          </p:nvSpPr>
          <p:spPr bwMode="auto">
            <a:xfrm>
              <a:off x="5986938" y="5736653"/>
              <a:ext cx="850900" cy="211138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离线数据接入</a:t>
              </a:r>
            </a:p>
          </p:txBody>
        </p:sp>
        <p:sp>
          <p:nvSpPr>
            <p:cNvPr id="70" name="圆角矩形 193">
              <a:extLst>
                <a:ext uri="{FF2B5EF4-FFF2-40B4-BE49-F238E27FC236}">
                  <a16:creationId xmlns:a16="http://schemas.microsoft.com/office/drawing/2014/main" id="{A2188633-4EB6-4FB3-8DAB-49387AEB22F5}"/>
                </a:ext>
              </a:extLst>
            </p:cNvPr>
            <p:cNvSpPr/>
            <p:nvPr/>
          </p:nvSpPr>
          <p:spPr bwMode="auto">
            <a:xfrm>
              <a:off x="6869588" y="5736653"/>
              <a:ext cx="827087" cy="211138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手工数据导入</a:t>
              </a:r>
            </a:p>
          </p:txBody>
        </p:sp>
        <p:grpSp>
          <p:nvGrpSpPr>
            <p:cNvPr id="71" name="组 217">
              <a:extLst>
                <a:ext uri="{FF2B5EF4-FFF2-40B4-BE49-F238E27FC236}">
                  <a16:creationId xmlns:a16="http://schemas.microsoft.com/office/drawing/2014/main" id="{F5FECF16-91DC-496B-BEEB-3EC1083D89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333" y="5752174"/>
              <a:ext cx="3472629" cy="199740"/>
              <a:chOff x="1386176" y="5390360"/>
              <a:chExt cx="4328891" cy="202623"/>
            </a:xfrm>
          </p:grpSpPr>
          <p:sp>
            <p:nvSpPr>
              <p:cNvPr id="140" name="圆角矩形 193">
                <a:extLst>
                  <a:ext uri="{FF2B5EF4-FFF2-40B4-BE49-F238E27FC236}">
                    <a16:creationId xmlns:a16="http://schemas.microsoft.com/office/drawing/2014/main" id="{EBE88649-063D-4931-A712-448E24F1FD83}"/>
                  </a:ext>
                </a:extLst>
              </p:cNvPr>
              <p:cNvSpPr/>
              <p:nvPr/>
            </p:nvSpPr>
            <p:spPr>
              <a:xfrm>
                <a:off x="1386650" y="5392330"/>
                <a:ext cx="860837" cy="198080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实时数据采集</a:t>
                </a:r>
              </a:p>
            </p:txBody>
          </p:sp>
          <p:sp>
            <p:nvSpPr>
              <p:cNvPr id="141" name="圆角矩形 193">
                <a:extLst>
                  <a:ext uri="{FF2B5EF4-FFF2-40B4-BE49-F238E27FC236}">
                    <a16:creationId xmlns:a16="http://schemas.microsoft.com/office/drawing/2014/main" id="{9D80F969-7C60-4670-8811-15EF24D9DD72}"/>
                  </a:ext>
                </a:extLst>
              </p:cNvPr>
              <p:cNvSpPr/>
              <p:nvPr/>
            </p:nvSpPr>
            <p:spPr>
              <a:xfrm>
                <a:off x="2265298" y="5392330"/>
                <a:ext cx="918227" cy="198080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实时数据预处理</a:t>
                </a:r>
              </a:p>
            </p:txBody>
          </p:sp>
          <p:sp>
            <p:nvSpPr>
              <p:cNvPr id="142" name="圆角矩形 193">
                <a:extLst>
                  <a:ext uri="{FF2B5EF4-FFF2-40B4-BE49-F238E27FC236}">
                    <a16:creationId xmlns:a16="http://schemas.microsoft.com/office/drawing/2014/main" id="{7573AA9C-C1C7-4CF0-BB95-F8897A9EB3F6}"/>
                  </a:ext>
                </a:extLst>
              </p:cNvPr>
              <p:cNvSpPr/>
              <p:nvPr/>
            </p:nvSpPr>
            <p:spPr>
              <a:xfrm>
                <a:off x="3203314" y="5390719"/>
                <a:ext cx="819280" cy="199691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实时数据缓存</a:t>
                </a:r>
              </a:p>
            </p:txBody>
          </p:sp>
          <p:sp>
            <p:nvSpPr>
              <p:cNvPr id="143" name="圆角矩形 193">
                <a:extLst>
                  <a:ext uri="{FF2B5EF4-FFF2-40B4-BE49-F238E27FC236}">
                    <a16:creationId xmlns:a16="http://schemas.microsoft.com/office/drawing/2014/main" id="{0022CE92-6384-4096-948D-00B461B464AE}"/>
                  </a:ext>
                </a:extLst>
              </p:cNvPr>
              <p:cNvSpPr/>
              <p:nvPr/>
            </p:nvSpPr>
            <p:spPr>
              <a:xfrm>
                <a:off x="4052277" y="5390719"/>
                <a:ext cx="815322" cy="199691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实时数据传输</a:t>
                </a:r>
              </a:p>
            </p:txBody>
          </p:sp>
          <p:sp>
            <p:nvSpPr>
              <p:cNvPr id="144" name="圆角矩形 193">
                <a:extLst>
                  <a:ext uri="{FF2B5EF4-FFF2-40B4-BE49-F238E27FC236}">
                    <a16:creationId xmlns:a16="http://schemas.microsoft.com/office/drawing/2014/main" id="{656EA23C-AFB0-4267-AA0E-83046079D568}"/>
                  </a:ext>
                </a:extLst>
              </p:cNvPr>
              <p:cNvSpPr/>
              <p:nvPr/>
            </p:nvSpPr>
            <p:spPr>
              <a:xfrm>
                <a:off x="4899262" y="5393940"/>
                <a:ext cx="815322" cy="199691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实时数据发送</a:t>
                </a:r>
              </a:p>
            </p:txBody>
          </p:sp>
        </p:grp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03F95F6F-E868-40C5-91A2-4957567F2658}"/>
                </a:ext>
              </a:extLst>
            </p:cNvPr>
            <p:cNvSpPr txBox="1"/>
            <p:nvPr/>
          </p:nvSpPr>
          <p:spPr>
            <a:xfrm>
              <a:off x="261285" y="5521420"/>
              <a:ext cx="476681" cy="208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500" b="1" dirty="0" err="1">
                  <a:solidFill>
                    <a:srgbClr val="0F6FC6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DaaS</a:t>
              </a:r>
              <a:endParaRPr kumimoji="1" lang="zh-CN" altLang="en-US" sz="500" b="1" dirty="0">
                <a:solidFill>
                  <a:srgbClr val="0F6FC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449A075E-192E-4C06-8B52-B644EA467C55}"/>
                </a:ext>
              </a:extLst>
            </p:cNvPr>
            <p:cNvSpPr txBox="1"/>
            <p:nvPr/>
          </p:nvSpPr>
          <p:spPr>
            <a:xfrm>
              <a:off x="265830" y="3958827"/>
              <a:ext cx="463513" cy="208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500" b="1" dirty="0">
                  <a:solidFill>
                    <a:srgbClr val="0F6FC6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PaaS</a:t>
              </a:r>
              <a:endParaRPr kumimoji="1" lang="zh-CN" altLang="en-US" sz="500" b="1" dirty="0">
                <a:solidFill>
                  <a:srgbClr val="0F6FC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7A2805C0-90A7-4F25-9C14-656CE4F5A7EF}"/>
                </a:ext>
              </a:extLst>
            </p:cNvPr>
            <p:cNvSpPr txBox="1"/>
            <p:nvPr/>
          </p:nvSpPr>
          <p:spPr>
            <a:xfrm>
              <a:off x="273266" y="2698970"/>
              <a:ext cx="459123" cy="208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500" b="1" dirty="0">
                  <a:solidFill>
                    <a:srgbClr val="0F6FC6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SaaS</a:t>
              </a:r>
              <a:endParaRPr kumimoji="1" lang="zh-CN" altLang="en-US" sz="500" b="1" dirty="0">
                <a:solidFill>
                  <a:srgbClr val="0F6FC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圆角矩形 196">
              <a:extLst>
                <a:ext uri="{FF2B5EF4-FFF2-40B4-BE49-F238E27FC236}">
                  <a16:creationId xmlns:a16="http://schemas.microsoft.com/office/drawing/2014/main" id="{186AAB48-C8A2-4C24-AAF3-B654B8762857}"/>
                </a:ext>
              </a:extLst>
            </p:cNvPr>
            <p:cNvSpPr/>
            <p:nvPr/>
          </p:nvSpPr>
          <p:spPr bwMode="auto">
            <a:xfrm>
              <a:off x="5559982" y="6239494"/>
              <a:ext cx="659524" cy="198438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视频</a:t>
              </a:r>
            </a:p>
          </p:txBody>
        </p:sp>
        <p:sp>
          <p:nvSpPr>
            <p:cNvPr id="76" name="矩形 170">
              <a:extLst>
                <a:ext uri="{FF2B5EF4-FFF2-40B4-BE49-F238E27FC236}">
                  <a16:creationId xmlns:a16="http://schemas.microsoft.com/office/drawing/2014/main" id="{CF14B4AC-A0D5-4FA3-8271-103CA2C4D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2024" y="1913805"/>
              <a:ext cx="2439699" cy="972634"/>
            </a:xfrm>
            <a:prstGeom prst="rect">
              <a:avLst/>
            </a:prstGeom>
            <a:solidFill>
              <a:srgbClr val="FFC000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126" tIns="50063" rIns="100126" bIns="50063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00" b="1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故障诊断</a:t>
              </a:r>
            </a:p>
          </p:txBody>
        </p:sp>
        <p:sp>
          <p:nvSpPr>
            <p:cNvPr id="77" name="矩形 270">
              <a:extLst>
                <a:ext uri="{FF2B5EF4-FFF2-40B4-BE49-F238E27FC236}">
                  <a16:creationId xmlns:a16="http://schemas.microsoft.com/office/drawing/2014/main" id="{CCC195EA-209F-46FE-8D08-0AC33C2C7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0598" y="2099161"/>
              <a:ext cx="1389472" cy="745409"/>
            </a:xfrm>
            <a:prstGeom prst="rect">
              <a:avLst/>
            </a:prstGeom>
            <a:noFill/>
            <a:ln w="3175">
              <a:solidFill>
                <a:sysClr val="windowText" lastClr="00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压缩机</a:t>
              </a:r>
            </a:p>
          </p:txBody>
        </p:sp>
        <p:sp>
          <p:nvSpPr>
            <p:cNvPr id="78" name="矩形 270">
              <a:extLst>
                <a:ext uri="{FF2B5EF4-FFF2-40B4-BE49-F238E27FC236}">
                  <a16:creationId xmlns:a16="http://schemas.microsoft.com/office/drawing/2014/main" id="{94E560D3-B32F-4A55-BCF0-907E232A8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2235" y="2096016"/>
              <a:ext cx="891224" cy="558354"/>
            </a:xfrm>
            <a:prstGeom prst="rect">
              <a:avLst/>
            </a:prstGeom>
            <a:noFill/>
            <a:ln w="3175">
              <a:solidFill>
                <a:sysClr val="windowText" lastClr="00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5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洞体结构</a:t>
              </a:r>
            </a:p>
          </p:txBody>
        </p:sp>
        <p:sp>
          <p:nvSpPr>
            <p:cNvPr id="79" name="圆角矩形 239">
              <a:extLst>
                <a:ext uri="{FF2B5EF4-FFF2-40B4-BE49-F238E27FC236}">
                  <a16:creationId xmlns:a16="http://schemas.microsoft.com/office/drawing/2014/main" id="{0E653214-FC8F-4D75-B53E-9B04D52298E7}"/>
                </a:ext>
              </a:extLst>
            </p:cNvPr>
            <p:cNvSpPr/>
            <p:nvPr/>
          </p:nvSpPr>
          <p:spPr bwMode="auto">
            <a:xfrm>
              <a:off x="3128498" y="2257797"/>
              <a:ext cx="1333873" cy="132681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阀门执行机构回路诊断</a:t>
              </a:r>
            </a:p>
          </p:txBody>
        </p:sp>
        <p:sp>
          <p:nvSpPr>
            <p:cNvPr id="80" name="圆角矩形 239">
              <a:extLst>
                <a:ext uri="{FF2B5EF4-FFF2-40B4-BE49-F238E27FC236}">
                  <a16:creationId xmlns:a16="http://schemas.microsoft.com/office/drawing/2014/main" id="{46F6283D-86A0-4CAF-BB50-92B971479303}"/>
                </a:ext>
              </a:extLst>
            </p:cNvPr>
            <p:cNvSpPr/>
            <p:nvPr/>
          </p:nvSpPr>
          <p:spPr bwMode="auto">
            <a:xfrm>
              <a:off x="3126936" y="2404062"/>
              <a:ext cx="1335436" cy="132681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抗燃油供油系统状态诊断</a:t>
              </a:r>
            </a:p>
          </p:txBody>
        </p:sp>
        <p:sp>
          <p:nvSpPr>
            <p:cNvPr id="81" name="圆角矩形 239">
              <a:extLst>
                <a:ext uri="{FF2B5EF4-FFF2-40B4-BE49-F238E27FC236}">
                  <a16:creationId xmlns:a16="http://schemas.microsoft.com/office/drawing/2014/main" id="{0747A3A8-764B-4B37-8236-A1F8B866065E}"/>
                </a:ext>
              </a:extLst>
            </p:cNvPr>
            <p:cNvSpPr/>
            <p:nvPr/>
          </p:nvSpPr>
          <p:spPr bwMode="auto">
            <a:xfrm>
              <a:off x="3126936" y="2549844"/>
              <a:ext cx="1335436" cy="132681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润滑油系统故障诊断</a:t>
              </a:r>
            </a:p>
          </p:txBody>
        </p:sp>
        <p:sp>
          <p:nvSpPr>
            <p:cNvPr id="82" name="圆角矩形 239">
              <a:extLst>
                <a:ext uri="{FF2B5EF4-FFF2-40B4-BE49-F238E27FC236}">
                  <a16:creationId xmlns:a16="http://schemas.microsoft.com/office/drawing/2014/main" id="{8C39C376-6AE4-4B76-94EC-59C5BA75B842}"/>
                </a:ext>
              </a:extLst>
            </p:cNvPr>
            <p:cNvSpPr/>
            <p:nvPr/>
          </p:nvSpPr>
          <p:spPr bwMode="auto">
            <a:xfrm>
              <a:off x="3126936" y="2695379"/>
              <a:ext cx="1335436" cy="132681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n-US" altLang="zh-CN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……</a:t>
              </a:r>
              <a:endParaRPr kumimoji="1" lang="zh-CN" alt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3" name="圆角矩形 239">
              <a:extLst>
                <a:ext uri="{FF2B5EF4-FFF2-40B4-BE49-F238E27FC236}">
                  <a16:creationId xmlns:a16="http://schemas.microsoft.com/office/drawing/2014/main" id="{98282E4F-0432-4547-9125-42934337089F}"/>
                </a:ext>
              </a:extLst>
            </p:cNvPr>
            <p:cNvSpPr/>
            <p:nvPr/>
          </p:nvSpPr>
          <p:spPr bwMode="auto">
            <a:xfrm>
              <a:off x="4567711" y="2257796"/>
              <a:ext cx="823744" cy="132681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结构疲劳诊断</a:t>
              </a:r>
            </a:p>
          </p:txBody>
        </p:sp>
        <p:sp>
          <p:nvSpPr>
            <p:cNvPr id="84" name="圆角矩形 239">
              <a:extLst>
                <a:ext uri="{FF2B5EF4-FFF2-40B4-BE49-F238E27FC236}">
                  <a16:creationId xmlns:a16="http://schemas.microsoft.com/office/drawing/2014/main" id="{5031353E-D382-42D1-B038-31B4E276FDA7}"/>
                </a:ext>
              </a:extLst>
            </p:cNvPr>
            <p:cNvSpPr/>
            <p:nvPr/>
          </p:nvSpPr>
          <p:spPr bwMode="auto">
            <a:xfrm>
              <a:off x="4567711" y="2404072"/>
              <a:ext cx="823744" cy="229747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耦合振动裂纹诊断</a:t>
              </a:r>
            </a:p>
          </p:txBody>
        </p:sp>
        <p:sp>
          <p:nvSpPr>
            <p:cNvPr id="85" name="矩形 270">
              <a:extLst>
                <a:ext uri="{FF2B5EF4-FFF2-40B4-BE49-F238E27FC236}">
                  <a16:creationId xmlns:a16="http://schemas.microsoft.com/office/drawing/2014/main" id="{25A91485-8917-4FD3-B5A0-EDF426240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2235" y="2675047"/>
              <a:ext cx="891224" cy="169524"/>
            </a:xfrm>
            <a:prstGeom prst="rect">
              <a:avLst/>
            </a:prstGeom>
            <a:noFill/>
            <a:ln w="3175">
              <a:solidFill>
                <a:sysClr val="windowText" lastClr="00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5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kumimoji="0" lang="zh-CN" altLang="en-US" sz="500" b="1" i="0" u="none" strike="noStrike" kern="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矩形 174">
              <a:extLst>
                <a:ext uri="{FF2B5EF4-FFF2-40B4-BE49-F238E27FC236}">
                  <a16:creationId xmlns:a16="http://schemas.microsoft.com/office/drawing/2014/main" id="{AACB8D9D-108D-4DED-9B68-ABC8F397A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9920" y="1915193"/>
              <a:ext cx="2494148" cy="972633"/>
            </a:xfrm>
            <a:prstGeom prst="rect">
              <a:avLst/>
            </a:prstGeom>
            <a:solidFill>
              <a:srgbClr val="FFC000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126" tIns="50063" rIns="100126" bIns="50063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故障预测</a:t>
              </a:r>
            </a:p>
          </p:txBody>
        </p:sp>
        <p:sp>
          <p:nvSpPr>
            <p:cNvPr id="87" name="矩形 270">
              <a:extLst>
                <a:ext uri="{FF2B5EF4-FFF2-40B4-BE49-F238E27FC236}">
                  <a16:creationId xmlns:a16="http://schemas.microsoft.com/office/drawing/2014/main" id="{800DD702-C60C-43E6-8539-EF2B050D8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8801" y="2116332"/>
              <a:ext cx="1150857" cy="727474"/>
            </a:xfrm>
            <a:prstGeom prst="rect">
              <a:avLst/>
            </a:prstGeom>
            <a:noFill/>
            <a:ln w="3175">
              <a:solidFill>
                <a:sysClr val="windowText" lastClr="00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压缩机</a:t>
              </a:r>
            </a:p>
          </p:txBody>
        </p:sp>
        <p:sp>
          <p:nvSpPr>
            <p:cNvPr id="88" name="矩形 270">
              <a:extLst>
                <a:ext uri="{FF2B5EF4-FFF2-40B4-BE49-F238E27FC236}">
                  <a16:creationId xmlns:a16="http://schemas.microsoft.com/office/drawing/2014/main" id="{4752E96D-95C1-4B6E-BA7B-55F0FAECC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0106" y="2113736"/>
              <a:ext cx="1177734" cy="536443"/>
            </a:xfrm>
            <a:prstGeom prst="rect">
              <a:avLst/>
            </a:prstGeom>
            <a:noFill/>
            <a:ln w="3175">
              <a:solidFill>
                <a:sysClr val="windowText" lastClr="00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5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洞体结构</a:t>
              </a:r>
            </a:p>
          </p:txBody>
        </p:sp>
        <p:sp>
          <p:nvSpPr>
            <p:cNvPr id="89" name="圆角矩形 239">
              <a:extLst>
                <a:ext uri="{FF2B5EF4-FFF2-40B4-BE49-F238E27FC236}">
                  <a16:creationId xmlns:a16="http://schemas.microsoft.com/office/drawing/2014/main" id="{6EB627D8-E237-4243-96A6-CF5955E5FC6F}"/>
                </a:ext>
              </a:extLst>
            </p:cNvPr>
            <p:cNvSpPr/>
            <p:nvPr/>
          </p:nvSpPr>
          <p:spPr bwMode="auto">
            <a:xfrm>
              <a:off x="6804692" y="2309256"/>
              <a:ext cx="1032796" cy="151954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n-US" altLang="zh-CN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MTBF</a:t>
              </a:r>
              <a:r>
                <a:rPr kumimoji="1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预测</a:t>
              </a:r>
            </a:p>
          </p:txBody>
        </p:sp>
        <p:sp>
          <p:nvSpPr>
            <p:cNvPr id="90" name="圆角矩形 239">
              <a:extLst>
                <a:ext uri="{FF2B5EF4-FFF2-40B4-BE49-F238E27FC236}">
                  <a16:creationId xmlns:a16="http://schemas.microsoft.com/office/drawing/2014/main" id="{82669E1E-3DFF-48A4-A865-D4CC12E7A21C}"/>
                </a:ext>
              </a:extLst>
            </p:cNvPr>
            <p:cNvSpPr/>
            <p:nvPr/>
          </p:nvSpPr>
          <p:spPr bwMode="auto">
            <a:xfrm>
              <a:off x="6804692" y="2491832"/>
              <a:ext cx="1036180" cy="151954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故障发生时间预测</a:t>
              </a:r>
            </a:p>
          </p:txBody>
        </p:sp>
        <p:sp>
          <p:nvSpPr>
            <p:cNvPr id="91" name="圆角矩形 239">
              <a:extLst>
                <a:ext uri="{FF2B5EF4-FFF2-40B4-BE49-F238E27FC236}">
                  <a16:creationId xmlns:a16="http://schemas.microsoft.com/office/drawing/2014/main" id="{A8365FDD-6553-4401-8084-CC0602C24FE2}"/>
                </a:ext>
              </a:extLst>
            </p:cNvPr>
            <p:cNvSpPr/>
            <p:nvPr/>
          </p:nvSpPr>
          <p:spPr bwMode="auto">
            <a:xfrm>
              <a:off x="6804692" y="2673494"/>
              <a:ext cx="1032796" cy="151954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n-US" altLang="zh-CN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……</a:t>
              </a:r>
              <a:endParaRPr kumimoji="1" lang="zh-CN" altLang="en-US" sz="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2" name="圆角矩形 239">
              <a:extLst>
                <a:ext uri="{FF2B5EF4-FFF2-40B4-BE49-F238E27FC236}">
                  <a16:creationId xmlns:a16="http://schemas.microsoft.com/office/drawing/2014/main" id="{3359C7F2-CFBF-4AA3-B674-1E45DFCD438C}"/>
                </a:ext>
              </a:extLst>
            </p:cNvPr>
            <p:cNvSpPr/>
            <p:nvPr/>
          </p:nvSpPr>
          <p:spPr bwMode="auto">
            <a:xfrm>
              <a:off x="8021037" y="2288163"/>
              <a:ext cx="1032796" cy="151954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n-US" altLang="zh-CN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MTBF</a:t>
              </a:r>
              <a:r>
                <a:rPr kumimoji="1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预测</a:t>
              </a:r>
            </a:p>
          </p:txBody>
        </p:sp>
        <p:sp>
          <p:nvSpPr>
            <p:cNvPr id="93" name="圆角矩形 239">
              <a:extLst>
                <a:ext uri="{FF2B5EF4-FFF2-40B4-BE49-F238E27FC236}">
                  <a16:creationId xmlns:a16="http://schemas.microsoft.com/office/drawing/2014/main" id="{89AA1E36-375C-4C55-825C-FF4D9300E7E7}"/>
                </a:ext>
              </a:extLst>
            </p:cNvPr>
            <p:cNvSpPr/>
            <p:nvPr/>
          </p:nvSpPr>
          <p:spPr bwMode="auto">
            <a:xfrm>
              <a:off x="8021037" y="2470739"/>
              <a:ext cx="1036180" cy="151954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故障发生时间预测</a:t>
              </a:r>
            </a:p>
          </p:txBody>
        </p:sp>
        <p:sp>
          <p:nvSpPr>
            <p:cNvPr id="94" name="矩形 270">
              <a:extLst>
                <a:ext uri="{FF2B5EF4-FFF2-40B4-BE49-F238E27FC236}">
                  <a16:creationId xmlns:a16="http://schemas.microsoft.com/office/drawing/2014/main" id="{6484464D-EB7C-4DAD-9F25-6609CE177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6994" y="2695257"/>
              <a:ext cx="1177734" cy="156308"/>
            </a:xfrm>
            <a:prstGeom prst="rect">
              <a:avLst/>
            </a:prstGeom>
            <a:noFill/>
            <a:ln w="3175">
              <a:solidFill>
                <a:sysClr val="windowText" lastClr="00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5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7C6B343C-24C0-45E7-A92C-F8C3B8FDA7DD}"/>
                </a:ext>
              </a:extLst>
            </p:cNvPr>
            <p:cNvSpPr/>
            <p:nvPr/>
          </p:nvSpPr>
          <p:spPr bwMode="auto">
            <a:xfrm>
              <a:off x="683951" y="4398153"/>
              <a:ext cx="4642418" cy="309562"/>
            </a:xfrm>
            <a:prstGeom prst="rect">
              <a:avLst/>
            </a:prstGeom>
            <a:solidFill>
              <a:srgbClr val="DBF5F9">
                <a:lumMod val="50000"/>
                <a:alpha val="40000"/>
              </a:srgbClr>
            </a:solidFill>
            <a:ln w="3175" algn="ctr">
              <a:noFill/>
              <a:prstDash val="solid"/>
              <a:miter lim="800000"/>
            </a:ln>
          </p:spPr>
          <p:txBody>
            <a:bodyPr wrap="none" lIns="100126" tIns="50063" rIns="100126" bIns="50063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模型库</a:t>
              </a: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E5BA3A4A-4B8E-4ABF-988D-3DB589C55ED8}"/>
                </a:ext>
              </a:extLst>
            </p:cNvPr>
            <p:cNvSpPr/>
            <p:nvPr/>
          </p:nvSpPr>
          <p:spPr bwMode="auto">
            <a:xfrm>
              <a:off x="9082389" y="4395461"/>
              <a:ext cx="1304624" cy="309562"/>
            </a:xfrm>
            <a:prstGeom prst="rect">
              <a:avLst/>
            </a:prstGeom>
            <a:solidFill>
              <a:srgbClr val="DBF5F9">
                <a:lumMod val="50000"/>
                <a:alpha val="40000"/>
              </a:srgbClr>
            </a:solidFill>
            <a:ln w="3175" algn="ctr">
              <a:noFill/>
              <a:prstDash val="solid"/>
              <a:miter lim="800000"/>
            </a:ln>
          </p:spPr>
          <p:txBody>
            <a:bodyPr wrap="none" lIns="100126" tIns="50063" rIns="100126" bIns="50063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</a:t>
              </a:r>
              <a:r>
                <a:rPr kumimoji="0" lang="en-US" altLang="zh-CN" sz="5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BOM</a:t>
              </a:r>
              <a:r>
                <a:rPr kumimoji="0" lang="zh-CN" altLang="en-US" sz="5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库</a:t>
              </a: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8C222AC4-3789-4F1B-B170-292712C48D67}"/>
                </a:ext>
              </a:extLst>
            </p:cNvPr>
            <p:cNvSpPr/>
            <p:nvPr/>
          </p:nvSpPr>
          <p:spPr bwMode="auto">
            <a:xfrm>
              <a:off x="5397600" y="4398153"/>
              <a:ext cx="3638449" cy="309562"/>
            </a:xfrm>
            <a:prstGeom prst="rect">
              <a:avLst/>
            </a:prstGeom>
            <a:solidFill>
              <a:srgbClr val="DBF5F9">
                <a:lumMod val="50000"/>
                <a:alpha val="40000"/>
              </a:srgbClr>
            </a:solidFill>
            <a:ln w="3175" algn="ctr">
              <a:noFill/>
              <a:prstDash val="solid"/>
              <a:miter lim="800000"/>
            </a:ln>
          </p:spPr>
          <p:txBody>
            <a:bodyPr wrap="none" lIns="100126" tIns="50063" rIns="100126" bIns="50063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知识库</a:t>
              </a:r>
            </a:p>
          </p:txBody>
        </p:sp>
        <p:sp>
          <p:nvSpPr>
            <p:cNvPr id="98" name="圆角矩形 209">
              <a:extLst>
                <a:ext uri="{FF2B5EF4-FFF2-40B4-BE49-F238E27FC236}">
                  <a16:creationId xmlns:a16="http://schemas.microsoft.com/office/drawing/2014/main" id="{53849E3D-9984-4087-B9C8-599B981C363D}"/>
                </a:ext>
              </a:extLst>
            </p:cNvPr>
            <p:cNvSpPr/>
            <p:nvPr/>
          </p:nvSpPr>
          <p:spPr bwMode="auto">
            <a:xfrm>
              <a:off x="5988202" y="4450354"/>
              <a:ext cx="863954" cy="184150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方案库</a:t>
              </a:r>
            </a:p>
          </p:txBody>
        </p:sp>
        <p:sp>
          <p:nvSpPr>
            <p:cNvPr id="99" name="圆角矩形 209">
              <a:extLst>
                <a:ext uri="{FF2B5EF4-FFF2-40B4-BE49-F238E27FC236}">
                  <a16:creationId xmlns:a16="http://schemas.microsoft.com/office/drawing/2014/main" id="{FA70BB67-827B-4096-A03A-BED759B5641F}"/>
                </a:ext>
              </a:extLst>
            </p:cNvPr>
            <p:cNvSpPr/>
            <p:nvPr/>
          </p:nvSpPr>
          <p:spPr bwMode="auto">
            <a:xfrm>
              <a:off x="7046357" y="4450354"/>
              <a:ext cx="863954" cy="184150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规则库</a:t>
              </a:r>
            </a:p>
          </p:txBody>
        </p:sp>
        <p:sp>
          <p:nvSpPr>
            <p:cNvPr id="100" name="圆角矩形 209">
              <a:extLst>
                <a:ext uri="{FF2B5EF4-FFF2-40B4-BE49-F238E27FC236}">
                  <a16:creationId xmlns:a16="http://schemas.microsoft.com/office/drawing/2014/main" id="{6BD8FC16-8DBE-4AE5-8FAA-9277C2321F25}"/>
                </a:ext>
              </a:extLst>
            </p:cNvPr>
            <p:cNvSpPr/>
            <p:nvPr/>
          </p:nvSpPr>
          <p:spPr bwMode="auto">
            <a:xfrm>
              <a:off x="8104512" y="4450354"/>
              <a:ext cx="863954" cy="184150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案例库</a:t>
              </a:r>
            </a:p>
          </p:txBody>
        </p:sp>
        <p:sp>
          <p:nvSpPr>
            <p:cNvPr id="101" name="圆角矩形 209">
              <a:extLst>
                <a:ext uri="{FF2B5EF4-FFF2-40B4-BE49-F238E27FC236}">
                  <a16:creationId xmlns:a16="http://schemas.microsoft.com/office/drawing/2014/main" id="{65D3AC58-88BF-413C-A3D5-DD9D0B0E6F34}"/>
                </a:ext>
              </a:extLst>
            </p:cNvPr>
            <p:cNvSpPr/>
            <p:nvPr/>
          </p:nvSpPr>
          <p:spPr bwMode="auto">
            <a:xfrm>
              <a:off x="1466909" y="4456790"/>
              <a:ext cx="796711" cy="184150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数据模型</a:t>
              </a:r>
            </a:p>
          </p:txBody>
        </p:sp>
        <p:sp>
          <p:nvSpPr>
            <p:cNvPr id="102" name="圆角矩形 209">
              <a:extLst>
                <a:ext uri="{FF2B5EF4-FFF2-40B4-BE49-F238E27FC236}">
                  <a16:creationId xmlns:a16="http://schemas.microsoft.com/office/drawing/2014/main" id="{3F73227C-19EB-40C7-B0AF-8DC3C5872559}"/>
                </a:ext>
              </a:extLst>
            </p:cNvPr>
            <p:cNvSpPr/>
            <p:nvPr/>
          </p:nvSpPr>
          <p:spPr bwMode="auto">
            <a:xfrm>
              <a:off x="2418688" y="4456790"/>
              <a:ext cx="796711" cy="184150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物理模型</a:t>
              </a:r>
            </a:p>
          </p:txBody>
        </p:sp>
        <p:sp>
          <p:nvSpPr>
            <p:cNvPr id="103" name="圆角矩形 209">
              <a:extLst>
                <a:ext uri="{FF2B5EF4-FFF2-40B4-BE49-F238E27FC236}">
                  <a16:creationId xmlns:a16="http://schemas.microsoft.com/office/drawing/2014/main" id="{B21363EE-2B1E-498B-86ED-B557E5DDC549}"/>
                </a:ext>
              </a:extLst>
            </p:cNvPr>
            <p:cNvSpPr/>
            <p:nvPr/>
          </p:nvSpPr>
          <p:spPr bwMode="auto">
            <a:xfrm>
              <a:off x="3370467" y="4456790"/>
              <a:ext cx="796711" cy="184150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诊断规则</a:t>
              </a:r>
            </a:p>
          </p:txBody>
        </p:sp>
        <p:sp>
          <p:nvSpPr>
            <p:cNvPr id="104" name="圆角矩形 209">
              <a:extLst>
                <a:ext uri="{FF2B5EF4-FFF2-40B4-BE49-F238E27FC236}">
                  <a16:creationId xmlns:a16="http://schemas.microsoft.com/office/drawing/2014/main" id="{8FD70E21-6554-4969-B882-2AF39324FF3D}"/>
                </a:ext>
              </a:extLst>
            </p:cNvPr>
            <p:cNvSpPr/>
            <p:nvPr/>
          </p:nvSpPr>
          <p:spPr bwMode="auto">
            <a:xfrm>
              <a:off x="4322247" y="4456790"/>
              <a:ext cx="796711" cy="184150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维修案例</a:t>
              </a:r>
            </a:p>
          </p:txBody>
        </p:sp>
        <p:sp>
          <p:nvSpPr>
            <p:cNvPr id="105" name="矩形 270">
              <a:extLst>
                <a:ext uri="{FF2B5EF4-FFF2-40B4-BE49-F238E27FC236}">
                  <a16:creationId xmlns:a16="http://schemas.microsoft.com/office/drawing/2014/main" id="{46AB10C2-2A80-4482-BABD-06F024534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0243" y="3226713"/>
              <a:ext cx="2303968" cy="179467"/>
            </a:xfrm>
            <a:prstGeom prst="rect">
              <a:avLst/>
            </a:prstGeom>
            <a:noFill/>
            <a:ln w="3175">
              <a:solidFill>
                <a:sysClr val="windowText" lastClr="00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5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智能算法建模服务</a:t>
              </a:r>
            </a:p>
          </p:txBody>
        </p: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1D16E087-1FB0-43C6-BE2D-5C8FB49ADAC9}"/>
                </a:ext>
              </a:extLst>
            </p:cNvPr>
            <p:cNvGrpSpPr/>
            <p:nvPr/>
          </p:nvGrpSpPr>
          <p:grpSpPr>
            <a:xfrm>
              <a:off x="2609286" y="3018185"/>
              <a:ext cx="2625905" cy="1275408"/>
              <a:chOff x="2404297" y="2757715"/>
              <a:chExt cx="2625905" cy="1275408"/>
            </a:xfrm>
          </p:grpSpPr>
          <p:sp>
            <p:nvSpPr>
              <p:cNvPr id="124" name="矩形 260">
                <a:extLst>
                  <a:ext uri="{FF2B5EF4-FFF2-40B4-BE49-F238E27FC236}">
                    <a16:creationId xmlns:a16="http://schemas.microsoft.com/office/drawing/2014/main" id="{B4C792EF-8527-4E9E-88E0-3A1C9136D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4297" y="2757715"/>
                <a:ext cx="2625905" cy="1275408"/>
              </a:xfrm>
              <a:prstGeom prst="rect">
                <a:avLst/>
              </a:prstGeom>
              <a:solidFill>
                <a:srgbClr val="0F6FC6">
                  <a:lumMod val="60000"/>
                  <a:lumOff val="40000"/>
                  <a:alpha val="39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0126" tIns="50063" rIns="100126" bIns="50063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F6FC6">
                        <a:lumMod val="7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知识库与专家系统服务</a:t>
                </a:r>
              </a:p>
            </p:txBody>
          </p:sp>
          <p:grpSp>
            <p:nvGrpSpPr>
              <p:cNvPr id="125" name="组 301">
                <a:extLst>
                  <a:ext uri="{FF2B5EF4-FFF2-40B4-BE49-F238E27FC236}">
                    <a16:creationId xmlns:a16="http://schemas.microsoft.com/office/drawing/2014/main" id="{C24CA92D-3696-496A-8875-DAD3C803C4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77572" y="3124295"/>
                <a:ext cx="1434605" cy="133053"/>
                <a:chOff x="8104180" y="3046692"/>
                <a:chExt cx="2315049" cy="180491"/>
              </a:xfrm>
            </p:grpSpPr>
            <p:sp>
              <p:nvSpPr>
                <p:cNvPr id="138" name="圆角矩形 265">
                  <a:extLst>
                    <a:ext uri="{FF2B5EF4-FFF2-40B4-BE49-F238E27FC236}">
                      <a16:creationId xmlns:a16="http://schemas.microsoft.com/office/drawing/2014/main" id="{1D24F374-0C4D-4FDF-8106-1C9EFAD770C5}"/>
                    </a:ext>
                  </a:extLst>
                </p:cNvPr>
                <p:cNvSpPr/>
                <p:nvPr/>
              </p:nvSpPr>
              <p:spPr>
                <a:xfrm>
                  <a:off x="8104180" y="3046692"/>
                  <a:ext cx="1000494" cy="180491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F6FC6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5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定性分析</a:t>
                  </a:r>
                </a:p>
              </p:txBody>
            </p:sp>
            <p:sp>
              <p:nvSpPr>
                <p:cNvPr id="139" name="圆角矩形 266">
                  <a:extLst>
                    <a:ext uri="{FF2B5EF4-FFF2-40B4-BE49-F238E27FC236}">
                      <a16:creationId xmlns:a16="http://schemas.microsoft.com/office/drawing/2014/main" id="{20EBBBC4-0027-4B87-B3C5-3525F8F3F594}"/>
                    </a:ext>
                  </a:extLst>
                </p:cNvPr>
                <p:cNvSpPr/>
                <p:nvPr/>
              </p:nvSpPr>
              <p:spPr>
                <a:xfrm>
                  <a:off x="9418733" y="3050994"/>
                  <a:ext cx="1000496" cy="171542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F6FC6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5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定量分析</a:t>
                  </a:r>
                </a:p>
              </p:txBody>
            </p:sp>
          </p:grpSp>
          <p:sp>
            <p:nvSpPr>
              <p:cNvPr id="126" name="圆角矩形 266">
                <a:extLst>
                  <a:ext uri="{FF2B5EF4-FFF2-40B4-BE49-F238E27FC236}">
                    <a16:creationId xmlns:a16="http://schemas.microsoft.com/office/drawing/2014/main" id="{54210E53-653D-425A-84C6-F5CBBD6EB74B}"/>
                  </a:ext>
                </a:extLst>
              </p:cNvPr>
              <p:cNvSpPr/>
              <p:nvPr/>
            </p:nvSpPr>
            <p:spPr bwMode="auto">
              <a:xfrm>
                <a:off x="4181920" y="3127465"/>
                <a:ext cx="710988" cy="126457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故障树构建</a:t>
                </a:r>
              </a:p>
            </p:txBody>
          </p:sp>
          <p:sp>
            <p:nvSpPr>
              <p:cNvPr id="127" name="矩形 270">
                <a:extLst>
                  <a:ext uri="{FF2B5EF4-FFF2-40B4-BE49-F238E27FC236}">
                    <a16:creationId xmlns:a16="http://schemas.microsoft.com/office/drawing/2014/main" id="{9F0CC2A2-80CE-44E5-A44F-617AC0D2BF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9477" y="2960084"/>
                <a:ext cx="2538435" cy="328423"/>
              </a:xfrm>
              <a:prstGeom prst="rect">
                <a:avLst/>
              </a:prstGeom>
              <a:noFill/>
              <a:ln w="3175">
                <a:solidFill>
                  <a:sysClr val="windowText" lastClr="000000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4617B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基于故障树诊断</a:t>
                </a:r>
              </a:p>
            </p:txBody>
          </p:sp>
          <p:sp>
            <p:nvSpPr>
              <p:cNvPr id="128" name="矩形 271">
                <a:extLst>
                  <a:ext uri="{FF2B5EF4-FFF2-40B4-BE49-F238E27FC236}">
                    <a16:creationId xmlns:a16="http://schemas.microsoft.com/office/drawing/2014/main" id="{A7F9519C-0E21-489E-A274-31EF4857D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9477" y="3318985"/>
                <a:ext cx="2538435" cy="346633"/>
              </a:xfrm>
              <a:prstGeom prst="rect">
                <a:avLst/>
              </a:prstGeom>
              <a:noFill/>
              <a:ln w="3175">
                <a:solidFill>
                  <a:sysClr val="windowText" lastClr="000000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4617B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基于规则推理</a:t>
                </a:r>
              </a:p>
            </p:txBody>
          </p:sp>
          <p:sp>
            <p:nvSpPr>
              <p:cNvPr id="129" name="矩形 275">
                <a:extLst>
                  <a:ext uri="{FF2B5EF4-FFF2-40B4-BE49-F238E27FC236}">
                    <a16:creationId xmlns:a16="http://schemas.microsoft.com/office/drawing/2014/main" id="{A1745C7A-6159-4FBD-9E6A-C5BD086D95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9477" y="3698600"/>
                <a:ext cx="2538435" cy="300501"/>
              </a:xfrm>
              <a:prstGeom prst="rect">
                <a:avLst/>
              </a:prstGeom>
              <a:noFill/>
              <a:ln w="3175">
                <a:solidFill>
                  <a:sysClr val="windowText" lastClr="000000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4617B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知识库服务</a:t>
                </a:r>
              </a:p>
            </p:txBody>
          </p:sp>
          <p:sp>
            <p:nvSpPr>
              <p:cNvPr id="130" name="圆角矩形 265">
                <a:extLst>
                  <a:ext uri="{FF2B5EF4-FFF2-40B4-BE49-F238E27FC236}">
                    <a16:creationId xmlns:a16="http://schemas.microsoft.com/office/drawing/2014/main" id="{8C443397-C14B-4E7E-9E0D-ED8753CE267E}"/>
                  </a:ext>
                </a:extLst>
              </p:cNvPr>
              <p:cNvSpPr/>
              <p:nvPr/>
            </p:nvSpPr>
            <p:spPr bwMode="auto">
              <a:xfrm>
                <a:off x="2467368" y="3854343"/>
                <a:ext cx="607393" cy="121035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知识创建</a:t>
                </a:r>
              </a:p>
            </p:txBody>
          </p:sp>
          <p:sp>
            <p:nvSpPr>
              <p:cNvPr id="131" name="圆角矩形 266">
                <a:extLst>
                  <a:ext uri="{FF2B5EF4-FFF2-40B4-BE49-F238E27FC236}">
                    <a16:creationId xmlns:a16="http://schemas.microsoft.com/office/drawing/2014/main" id="{14BB60A7-0ECE-480B-B50C-11B3C1F32F53}"/>
                  </a:ext>
                </a:extLst>
              </p:cNvPr>
              <p:cNvSpPr/>
              <p:nvPr/>
            </p:nvSpPr>
            <p:spPr bwMode="auto">
              <a:xfrm>
                <a:off x="3722208" y="3854343"/>
                <a:ext cx="607393" cy="121035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知识管理</a:t>
                </a:r>
              </a:p>
            </p:txBody>
          </p:sp>
          <p:sp>
            <p:nvSpPr>
              <p:cNvPr id="132" name="圆角矩形 266">
                <a:extLst>
                  <a:ext uri="{FF2B5EF4-FFF2-40B4-BE49-F238E27FC236}">
                    <a16:creationId xmlns:a16="http://schemas.microsoft.com/office/drawing/2014/main" id="{14580E79-B59B-4492-B8C2-723C0AB7AB3C}"/>
                  </a:ext>
                </a:extLst>
              </p:cNvPr>
              <p:cNvSpPr/>
              <p:nvPr/>
            </p:nvSpPr>
            <p:spPr bwMode="auto">
              <a:xfrm>
                <a:off x="3094788" y="3854343"/>
                <a:ext cx="607393" cy="121034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知识检索</a:t>
                </a:r>
              </a:p>
            </p:txBody>
          </p:sp>
          <p:sp>
            <p:nvSpPr>
              <p:cNvPr id="133" name="圆角矩形 266">
                <a:extLst>
                  <a:ext uri="{FF2B5EF4-FFF2-40B4-BE49-F238E27FC236}">
                    <a16:creationId xmlns:a16="http://schemas.microsoft.com/office/drawing/2014/main" id="{8C019603-3D5A-4ED1-B8E3-0844A0C49755}"/>
                  </a:ext>
                </a:extLst>
              </p:cNvPr>
              <p:cNvSpPr/>
              <p:nvPr/>
            </p:nvSpPr>
            <p:spPr bwMode="auto">
              <a:xfrm>
                <a:off x="4349628" y="3854343"/>
                <a:ext cx="607392" cy="121036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知识推荐</a:t>
                </a:r>
              </a:p>
            </p:txBody>
          </p:sp>
          <p:sp>
            <p:nvSpPr>
              <p:cNvPr id="134" name="圆角矩形 265">
                <a:extLst>
                  <a:ext uri="{FF2B5EF4-FFF2-40B4-BE49-F238E27FC236}">
                    <a16:creationId xmlns:a16="http://schemas.microsoft.com/office/drawing/2014/main" id="{C16A52C9-8A0C-41BB-86E9-ADE91E969E0F}"/>
                  </a:ext>
                </a:extLst>
              </p:cNvPr>
              <p:cNvSpPr/>
              <p:nvPr/>
            </p:nvSpPr>
            <p:spPr bwMode="auto">
              <a:xfrm>
                <a:off x="2467635" y="3502889"/>
                <a:ext cx="608829" cy="115178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对象创建</a:t>
                </a:r>
              </a:p>
            </p:txBody>
          </p:sp>
          <p:sp>
            <p:nvSpPr>
              <p:cNvPr id="135" name="圆角矩形 266">
                <a:extLst>
                  <a:ext uri="{FF2B5EF4-FFF2-40B4-BE49-F238E27FC236}">
                    <a16:creationId xmlns:a16="http://schemas.microsoft.com/office/drawing/2014/main" id="{9F1C6791-77B0-42C2-BFED-57420D5D3A4A}"/>
                  </a:ext>
                </a:extLst>
              </p:cNvPr>
              <p:cNvSpPr/>
              <p:nvPr/>
            </p:nvSpPr>
            <p:spPr bwMode="auto">
              <a:xfrm>
                <a:off x="4348495" y="3502889"/>
                <a:ext cx="605838" cy="117291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冲突消解</a:t>
                </a:r>
              </a:p>
            </p:txBody>
          </p:sp>
          <p:sp>
            <p:nvSpPr>
              <p:cNvPr id="136" name="圆角矩形 266">
                <a:extLst>
                  <a:ext uri="{FF2B5EF4-FFF2-40B4-BE49-F238E27FC236}">
                    <a16:creationId xmlns:a16="http://schemas.microsoft.com/office/drawing/2014/main" id="{9E29EB99-165B-4792-AE8C-BF8429C76CF4}"/>
                  </a:ext>
                </a:extLst>
              </p:cNvPr>
              <p:cNvSpPr/>
              <p:nvPr/>
            </p:nvSpPr>
            <p:spPr bwMode="auto">
              <a:xfrm>
                <a:off x="3095569" y="3502889"/>
                <a:ext cx="608829" cy="112008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规则创建</a:t>
                </a:r>
              </a:p>
            </p:txBody>
          </p:sp>
          <p:sp>
            <p:nvSpPr>
              <p:cNvPr id="137" name="圆角矩形 266">
                <a:extLst>
                  <a:ext uri="{FF2B5EF4-FFF2-40B4-BE49-F238E27FC236}">
                    <a16:creationId xmlns:a16="http://schemas.microsoft.com/office/drawing/2014/main" id="{07533EEF-61CD-42FF-9895-0B01D600A7E6}"/>
                  </a:ext>
                </a:extLst>
              </p:cNvPr>
              <p:cNvSpPr/>
              <p:nvPr/>
            </p:nvSpPr>
            <p:spPr bwMode="auto">
              <a:xfrm>
                <a:off x="3723503" y="3502889"/>
                <a:ext cx="605888" cy="123631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规则调用</a:t>
                </a:r>
              </a:p>
            </p:txBody>
          </p:sp>
        </p:grpSp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80846042-4A66-4B85-9556-AA335A5B222A}"/>
                </a:ext>
              </a:extLst>
            </p:cNvPr>
            <p:cNvGrpSpPr/>
            <p:nvPr/>
          </p:nvGrpSpPr>
          <p:grpSpPr>
            <a:xfrm>
              <a:off x="705652" y="3590088"/>
              <a:ext cx="815173" cy="696233"/>
              <a:chOff x="705652" y="3314657"/>
              <a:chExt cx="815173" cy="696233"/>
            </a:xfrm>
          </p:grpSpPr>
          <p:sp>
            <p:nvSpPr>
              <p:cNvPr id="119" name="矩形 314">
                <a:extLst>
                  <a:ext uri="{FF2B5EF4-FFF2-40B4-BE49-F238E27FC236}">
                    <a16:creationId xmlns:a16="http://schemas.microsoft.com/office/drawing/2014/main" id="{5A059BC7-A877-4261-9478-6B71B11B2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652" y="3314657"/>
                <a:ext cx="815173" cy="696233"/>
              </a:xfrm>
              <a:prstGeom prst="rect">
                <a:avLst/>
              </a:prstGeom>
              <a:solidFill>
                <a:srgbClr val="0F6FC6">
                  <a:lumMod val="60000"/>
                  <a:lumOff val="40000"/>
                  <a:alpha val="39999"/>
                </a:srgbClr>
              </a:solidFill>
              <a:ln>
                <a:noFill/>
              </a:ln>
            </p:spPr>
            <p:txBody>
              <a:bodyPr wrap="none" lIns="100126" tIns="50063" rIns="100126" bIns="50063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F6FC6">
                        <a:lumMod val="7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数据模型服务</a:t>
                </a:r>
              </a:p>
            </p:txBody>
          </p:sp>
          <p:grpSp>
            <p:nvGrpSpPr>
              <p:cNvPr id="120" name="组 282">
                <a:extLst>
                  <a:ext uri="{FF2B5EF4-FFF2-40B4-BE49-F238E27FC236}">
                    <a16:creationId xmlns:a16="http://schemas.microsoft.com/office/drawing/2014/main" id="{67ACB7EF-3DD5-45B2-BC87-0324C4493D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0578" y="3506460"/>
                <a:ext cx="694479" cy="459277"/>
                <a:chOff x="1771764" y="2974474"/>
                <a:chExt cx="880091" cy="448326"/>
              </a:xfrm>
            </p:grpSpPr>
            <p:sp>
              <p:nvSpPr>
                <p:cNvPr id="121" name="圆角矩形 249">
                  <a:extLst>
                    <a:ext uri="{FF2B5EF4-FFF2-40B4-BE49-F238E27FC236}">
                      <a16:creationId xmlns:a16="http://schemas.microsoft.com/office/drawing/2014/main" id="{FCC068F1-9D0A-4035-970D-17BCF621CF71}"/>
                    </a:ext>
                  </a:extLst>
                </p:cNvPr>
                <p:cNvSpPr/>
                <p:nvPr/>
              </p:nvSpPr>
              <p:spPr bwMode="auto">
                <a:xfrm>
                  <a:off x="1771764" y="2974474"/>
                  <a:ext cx="876300" cy="136023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F6FC6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5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模型构建</a:t>
                  </a:r>
                </a:p>
              </p:txBody>
            </p:sp>
            <p:sp>
              <p:nvSpPr>
                <p:cNvPr id="122" name="圆角矩形 249">
                  <a:extLst>
                    <a:ext uri="{FF2B5EF4-FFF2-40B4-BE49-F238E27FC236}">
                      <a16:creationId xmlns:a16="http://schemas.microsoft.com/office/drawing/2014/main" id="{709D4537-1FA6-470E-B3E5-F5523CEF4F18}"/>
                    </a:ext>
                  </a:extLst>
                </p:cNvPr>
                <p:cNvSpPr/>
                <p:nvPr/>
              </p:nvSpPr>
              <p:spPr bwMode="auto">
                <a:xfrm>
                  <a:off x="1775555" y="3128709"/>
                  <a:ext cx="876300" cy="138328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F6FC6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5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模型训练</a:t>
                  </a:r>
                </a:p>
              </p:txBody>
            </p:sp>
            <p:sp>
              <p:nvSpPr>
                <p:cNvPr id="123" name="圆角矩形 249">
                  <a:extLst>
                    <a:ext uri="{FF2B5EF4-FFF2-40B4-BE49-F238E27FC236}">
                      <a16:creationId xmlns:a16="http://schemas.microsoft.com/office/drawing/2014/main" id="{1D5FE7F1-19A5-4FDA-B6CC-5B1928C7D14C}"/>
                    </a:ext>
                  </a:extLst>
                </p:cNvPr>
                <p:cNvSpPr/>
                <p:nvPr/>
              </p:nvSpPr>
              <p:spPr bwMode="auto">
                <a:xfrm>
                  <a:off x="1775555" y="3286777"/>
                  <a:ext cx="876300" cy="136023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F6FC6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5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模型评价</a:t>
                  </a:r>
                </a:p>
              </p:txBody>
            </p:sp>
          </p:grpSp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2B58EF78-27DC-4F14-89A1-5E7BFDDF954F}"/>
                </a:ext>
              </a:extLst>
            </p:cNvPr>
            <p:cNvGrpSpPr/>
            <p:nvPr/>
          </p:nvGrpSpPr>
          <p:grpSpPr>
            <a:xfrm>
              <a:off x="698735" y="3016235"/>
              <a:ext cx="815173" cy="553631"/>
              <a:chOff x="698735" y="2740804"/>
              <a:chExt cx="815173" cy="553631"/>
            </a:xfrm>
          </p:grpSpPr>
          <p:sp>
            <p:nvSpPr>
              <p:cNvPr id="116" name="矩形 256">
                <a:extLst>
                  <a:ext uri="{FF2B5EF4-FFF2-40B4-BE49-F238E27FC236}">
                    <a16:creationId xmlns:a16="http://schemas.microsoft.com/office/drawing/2014/main" id="{20C7875E-1CBC-4BA2-876C-FCFE2599B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735" y="2740804"/>
                <a:ext cx="815173" cy="553631"/>
              </a:xfrm>
              <a:prstGeom prst="rect">
                <a:avLst/>
              </a:prstGeom>
              <a:solidFill>
                <a:srgbClr val="0F6FC6">
                  <a:lumMod val="60000"/>
                  <a:lumOff val="40000"/>
                  <a:alpha val="39999"/>
                </a:srgbClr>
              </a:solidFill>
              <a:ln>
                <a:noFill/>
              </a:ln>
            </p:spPr>
            <p:txBody>
              <a:bodyPr wrap="none" lIns="100126" tIns="50063" rIns="100126" bIns="50063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F6FC6">
                        <a:lumMod val="7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查询分析服务</a:t>
                </a:r>
              </a:p>
            </p:txBody>
          </p:sp>
          <p:sp>
            <p:nvSpPr>
              <p:cNvPr id="117" name="圆角矩形 249">
                <a:extLst>
                  <a:ext uri="{FF2B5EF4-FFF2-40B4-BE49-F238E27FC236}">
                    <a16:creationId xmlns:a16="http://schemas.microsoft.com/office/drawing/2014/main" id="{9295ED3F-9891-472F-862A-B9169EA26DE5}"/>
                  </a:ext>
                </a:extLst>
              </p:cNvPr>
              <p:cNvSpPr/>
              <p:nvPr/>
            </p:nvSpPr>
            <p:spPr bwMode="auto">
              <a:xfrm>
                <a:off x="785096" y="2934879"/>
                <a:ext cx="656283" cy="139007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数据查询</a:t>
                </a:r>
              </a:p>
            </p:txBody>
          </p:sp>
          <p:sp>
            <p:nvSpPr>
              <p:cNvPr id="118" name="圆角矩形 249">
                <a:extLst>
                  <a:ext uri="{FF2B5EF4-FFF2-40B4-BE49-F238E27FC236}">
                    <a16:creationId xmlns:a16="http://schemas.microsoft.com/office/drawing/2014/main" id="{50291298-1D03-4939-96F9-C0D236C57610}"/>
                  </a:ext>
                </a:extLst>
              </p:cNvPr>
              <p:cNvSpPr/>
              <p:nvPr/>
            </p:nvSpPr>
            <p:spPr bwMode="auto">
              <a:xfrm>
                <a:off x="785096" y="3088543"/>
                <a:ext cx="656283" cy="151909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数据分析</a:t>
                </a:r>
              </a:p>
            </p:txBody>
          </p:sp>
        </p:grpSp>
        <p:sp>
          <p:nvSpPr>
            <p:cNvPr id="109" name="矩形 314">
              <a:extLst>
                <a:ext uri="{FF2B5EF4-FFF2-40B4-BE49-F238E27FC236}">
                  <a16:creationId xmlns:a16="http://schemas.microsoft.com/office/drawing/2014/main" id="{6C3D74F8-8DE8-4ABB-90C6-023D7D2CC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680" y="3017712"/>
              <a:ext cx="997912" cy="1269431"/>
            </a:xfrm>
            <a:prstGeom prst="rect">
              <a:avLst/>
            </a:prstGeom>
            <a:solidFill>
              <a:srgbClr val="0F6FC6">
                <a:lumMod val="60000"/>
                <a:lumOff val="40000"/>
                <a:alpha val="39999"/>
              </a:srgbClr>
            </a:solidFill>
            <a:ln>
              <a:noFill/>
            </a:ln>
          </p:spPr>
          <p:txBody>
            <a:bodyPr wrap="none" lIns="100126" tIns="50063" rIns="100126" bIns="50063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1" i="0" u="none" strike="noStrike" kern="0" cap="none" spc="0" normalizeH="0" baseline="0" noProof="0" dirty="0">
                  <a:ln>
                    <a:noFill/>
                  </a:ln>
                  <a:solidFill>
                    <a:srgbClr val="0F6FC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FMECA</a:t>
              </a:r>
              <a:endParaRPr kumimoji="0" lang="zh-CN" altLang="en-US" sz="500" b="1" i="0" u="none" strike="noStrike" kern="0" cap="none" spc="0" normalizeH="0" baseline="0" noProof="0" dirty="0">
                <a:ln>
                  <a:noFill/>
                </a:ln>
                <a:solidFill>
                  <a:srgbClr val="0F6FC6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圆角矩形 249">
              <a:extLst>
                <a:ext uri="{FF2B5EF4-FFF2-40B4-BE49-F238E27FC236}">
                  <a16:creationId xmlns:a16="http://schemas.microsoft.com/office/drawing/2014/main" id="{F34B3A3D-1305-4068-9829-FD7BBD63B088}"/>
                </a:ext>
              </a:extLst>
            </p:cNvPr>
            <p:cNvSpPr/>
            <p:nvPr/>
          </p:nvSpPr>
          <p:spPr bwMode="auto">
            <a:xfrm>
              <a:off x="1610104" y="3743569"/>
              <a:ext cx="904465" cy="146200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失效模式分析</a:t>
              </a:r>
            </a:p>
          </p:txBody>
        </p:sp>
        <p:sp>
          <p:nvSpPr>
            <p:cNvPr id="111" name="圆角矩形 249">
              <a:extLst>
                <a:ext uri="{FF2B5EF4-FFF2-40B4-BE49-F238E27FC236}">
                  <a16:creationId xmlns:a16="http://schemas.microsoft.com/office/drawing/2014/main" id="{C8DB153E-1176-4A4E-94BE-153325CF1058}"/>
                </a:ext>
              </a:extLst>
            </p:cNvPr>
            <p:cNvSpPr/>
            <p:nvPr/>
          </p:nvSpPr>
          <p:spPr bwMode="auto">
            <a:xfrm>
              <a:off x="1610104" y="3922270"/>
              <a:ext cx="904465" cy="148677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风险分析</a:t>
              </a:r>
            </a:p>
          </p:txBody>
        </p:sp>
        <p:sp>
          <p:nvSpPr>
            <p:cNvPr id="112" name="圆角矩形 249">
              <a:extLst>
                <a:ext uri="{FF2B5EF4-FFF2-40B4-BE49-F238E27FC236}">
                  <a16:creationId xmlns:a16="http://schemas.microsoft.com/office/drawing/2014/main" id="{EBB8D9C8-6972-4F1D-B81E-6D32E3CF3835}"/>
                </a:ext>
              </a:extLst>
            </p:cNvPr>
            <p:cNvSpPr/>
            <p:nvPr/>
          </p:nvSpPr>
          <p:spPr bwMode="auto">
            <a:xfrm>
              <a:off x="1610104" y="3564866"/>
              <a:ext cx="904465" cy="146200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影响模式分析</a:t>
              </a:r>
            </a:p>
          </p:txBody>
        </p:sp>
        <p:sp>
          <p:nvSpPr>
            <p:cNvPr id="113" name="圆角矩形 249">
              <a:extLst>
                <a:ext uri="{FF2B5EF4-FFF2-40B4-BE49-F238E27FC236}">
                  <a16:creationId xmlns:a16="http://schemas.microsoft.com/office/drawing/2014/main" id="{3BFAC96A-967C-4D13-9A3B-084F66430972}"/>
                </a:ext>
              </a:extLst>
            </p:cNvPr>
            <p:cNvSpPr/>
            <p:nvPr/>
          </p:nvSpPr>
          <p:spPr bwMode="auto">
            <a:xfrm>
              <a:off x="1610104" y="3386163"/>
              <a:ext cx="904465" cy="146200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故障概率分析</a:t>
              </a:r>
            </a:p>
          </p:txBody>
        </p:sp>
        <p:sp>
          <p:nvSpPr>
            <p:cNvPr id="114" name="圆角矩形 249">
              <a:extLst>
                <a:ext uri="{FF2B5EF4-FFF2-40B4-BE49-F238E27FC236}">
                  <a16:creationId xmlns:a16="http://schemas.microsoft.com/office/drawing/2014/main" id="{8CB954B0-C1A8-4E4A-9D39-91BE5F33DCC8}"/>
                </a:ext>
              </a:extLst>
            </p:cNvPr>
            <p:cNvSpPr/>
            <p:nvPr/>
          </p:nvSpPr>
          <p:spPr bwMode="auto">
            <a:xfrm>
              <a:off x="1610104" y="4103723"/>
              <a:ext cx="904465" cy="148677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解决</a:t>
              </a:r>
              <a:r>
                <a:rPr kumimoji="1" lang="en-US" altLang="zh-CN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/</a:t>
              </a:r>
              <a:r>
                <a:rPr kumimoji="1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规避措施</a:t>
              </a:r>
            </a:p>
          </p:txBody>
        </p:sp>
        <p:sp>
          <p:nvSpPr>
            <p:cNvPr id="115" name="圆角矩形 249">
              <a:extLst>
                <a:ext uri="{FF2B5EF4-FFF2-40B4-BE49-F238E27FC236}">
                  <a16:creationId xmlns:a16="http://schemas.microsoft.com/office/drawing/2014/main" id="{BB35AB37-FA2A-4DF2-AB61-D685136B0A2D}"/>
                </a:ext>
              </a:extLst>
            </p:cNvPr>
            <p:cNvSpPr/>
            <p:nvPr/>
          </p:nvSpPr>
          <p:spPr bwMode="auto">
            <a:xfrm>
              <a:off x="1610104" y="3207460"/>
              <a:ext cx="904465" cy="146200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表单创建管理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019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5">
            <a:extLst>
              <a:ext uri="{FF2B5EF4-FFF2-40B4-BE49-F238E27FC236}">
                <a16:creationId xmlns:a16="http://schemas.microsoft.com/office/drawing/2014/main" id="{24983295-FC0C-407C-A104-E1B8AC635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38" y="51908"/>
            <a:ext cx="8112026" cy="54864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、平台技术架构建议</a:t>
            </a:r>
          </a:p>
        </p:txBody>
      </p:sp>
      <p:sp>
        <p:nvSpPr>
          <p:cNvPr id="33" name="TextBox 13">
            <a:extLst>
              <a:ext uri="{FF2B5EF4-FFF2-40B4-BE49-F238E27FC236}">
                <a16:creationId xmlns:a16="http://schemas.microsoft.com/office/drawing/2014/main" id="{BDCEA262-24B5-480B-9FF3-1EE7EE2F0553}"/>
              </a:ext>
            </a:extLst>
          </p:cNvPr>
          <p:cNvSpPr txBox="1"/>
          <p:nvPr/>
        </p:nvSpPr>
        <p:spPr>
          <a:xfrm>
            <a:off x="150116" y="690197"/>
            <a:ext cx="3729428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基地级健康管理平台技术架构</a:t>
            </a:r>
          </a:p>
        </p:txBody>
      </p: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B5255496-829A-4982-A9F9-64C979790B3F}"/>
              </a:ext>
            </a:extLst>
          </p:cNvPr>
          <p:cNvGrpSpPr/>
          <p:nvPr/>
        </p:nvGrpSpPr>
        <p:grpSpPr>
          <a:xfrm>
            <a:off x="167941" y="1398482"/>
            <a:ext cx="8923726" cy="4582596"/>
            <a:chOff x="279400" y="1295400"/>
            <a:chExt cx="11690350" cy="5310187"/>
          </a:xfrm>
        </p:grpSpPr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F4BF202C-1C20-4BE8-B7CE-15FA203F75EA}"/>
                </a:ext>
              </a:extLst>
            </p:cNvPr>
            <p:cNvSpPr/>
            <p:nvPr/>
          </p:nvSpPr>
          <p:spPr bwMode="auto">
            <a:xfrm>
              <a:off x="279400" y="2479675"/>
              <a:ext cx="10460038" cy="1606370"/>
            </a:xfrm>
            <a:prstGeom prst="rect">
              <a:avLst/>
            </a:prstGeom>
            <a:solidFill>
              <a:srgbClr val="0076A3">
                <a:alpha val="28000"/>
              </a:srgbClr>
            </a:solidFill>
            <a:ln w="9525" cap="flat" cmpd="sng" algn="ctr">
              <a:noFill/>
              <a:prstDash val="dash"/>
              <a:miter lim="800000"/>
            </a:ln>
            <a:effectLst/>
          </p:spPr>
          <p:txBody>
            <a:bodyPr vert="eaVert" anchor="b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6686D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上层功能层</a:t>
              </a: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48324948-1584-40CB-BE4F-4D5F5D6394AB}"/>
                </a:ext>
              </a:extLst>
            </p:cNvPr>
            <p:cNvSpPr/>
            <p:nvPr/>
          </p:nvSpPr>
          <p:spPr bwMode="auto">
            <a:xfrm>
              <a:off x="652958" y="2544762"/>
              <a:ext cx="10000757" cy="1485720"/>
            </a:xfrm>
            <a:prstGeom prst="rect">
              <a:avLst/>
            </a:prstGeom>
            <a:solidFill>
              <a:srgbClr val="7CCA62">
                <a:lumMod val="75000"/>
                <a:alpha val="28000"/>
              </a:srgbClr>
            </a:solidFill>
            <a:ln w="9525" cap="flat" cmpd="sng" algn="ctr">
              <a:noFill/>
              <a:prstDash val="dash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状态监测</a:t>
              </a:r>
              <a:endParaRPr kumimoji="0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故障诊断</a:t>
              </a:r>
              <a:endParaRPr kumimoji="0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b="1" kern="0" noProof="0" dirty="0">
                  <a:solidFill>
                    <a:srgbClr val="04617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故障预测</a:t>
              </a:r>
              <a:endParaRPr lang="en-US" altLang="zh-CN" sz="1000" b="1" kern="0" noProof="0" dirty="0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状态评估</a:t>
              </a:r>
              <a:endParaRPr kumimoji="0" lang="en-US" altLang="zh-CN" sz="1000" b="1" i="0" u="none" strike="noStrike" kern="0" cap="none" spc="0" normalizeH="0" baseline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00" b="1" kern="0" dirty="0">
                  <a:solidFill>
                    <a:srgbClr val="04617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可靠性评估</a:t>
              </a:r>
              <a:endParaRPr kumimoji="0" lang="en-US" altLang="zh-CN" sz="1000" b="1" i="0" u="none" strike="noStrike" kern="0" cap="none" spc="0" normalizeH="0" baseline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辅助维修决策</a:t>
              </a: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2B601787-C966-4CF5-9371-330BFEEEF570}"/>
                </a:ext>
              </a:extLst>
            </p:cNvPr>
            <p:cNvSpPr/>
            <p:nvPr/>
          </p:nvSpPr>
          <p:spPr bwMode="auto">
            <a:xfrm>
              <a:off x="1595435" y="2598737"/>
              <a:ext cx="7433469" cy="1378010"/>
            </a:xfrm>
            <a:prstGeom prst="rect">
              <a:avLst/>
            </a:prstGeom>
            <a:solidFill>
              <a:srgbClr val="DBF5F9">
                <a:lumMod val="50000"/>
                <a:alpha val="28000"/>
              </a:srgbClr>
            </a:solidFill>
            <a:ln w="9525" cap="flat" cmpd="sng" algn="ctr">
              <a:noFill/>
              <a:prstDash val="dash"/>
              <a:miter lim="800000"/>
            </a:ln>
            <a:effectLst/>
          </p:spPr>
          <p:txBody>
            <a:bodyPr vert="eaVert" anchor="b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BFC32340-BFCD-47B3-91B7-CEA64B161466}"/>
                </a:ext>
              </a:extLst>
            </p:cNvPr>
            <p:cNvSpPr/>
            <p:nvPr/>
          </p:nvSpPr>
          <p:spPr bwMode="auto">
            <a:xfrm>
              <a:off x="279400" y="1295400"/>
              <a:ext cx="10460038" cy="1109662"/>
            </a:xfrm>
            <a:prstGeom prst="rect">
              <a:avLst/>
            </a:prstGeom>
            <a:solidFill>
              <a:srgbClr val="0076A3">
                <a:alpha val="28000"/>
              </a:srgbClr>
            </a:solidFill>
            <a:ln w="9525" cap="flat" cmpd="sng" algn="ctr">
              <a:noFill/>
              <a:prstDash val="dash"/>
              <a:miter lim="800000"/>
            </a:ln>
            <a:effectLst/>
          </p:spPr>
          <p:txBody>
            <a:bodyPr vert="eaVert" anchor="b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B5395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访问接口层</a:t>
              </a: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7B8A2449-A042-4C4E-972E-91726B456E8E}"/>
                </a:ext>
              </a:extLst>
            </p:cNvPr>
            <p:cNvSpPr/>
            <p:nvPr/>
          </p:nvSpPr>
          <p:spPr bwMode="auto">
            <a:xfrm>
              <a:off x="654050" y="1377950"/>
              <a:ext cx="9998075" cy="517525"/>
            </a:xfrm>
            <a:prstGeom prst="rect">
              <a:avLst/>
            </a:prstGeom>
            <a:solidFill>
              <a:srgbClr val="0F6FC6">
                <a:lumMod val="75000"/>
                <a:alpha val="28000"/>
              </a:srgbClr>
            </a:solidFill>
            <a:ln w="9525" cap="flat" cmpd="sng" algn="ctr">
              <a:noFill/>
              <a:prstDash val="dash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应用门户</a:t>
              </a:r>
            </a:p>
          </p:txBody>
        </p:sp>
        <p:sp>
          <p:nvSpPr>
            <p:cNvPr id="140" name="object 22">
              <a:extLst>
                <a:ext uri="{FF2B5EF4-FFF2-40B4-BE49-F238E27FC236}">
                  <a16:creationId xmlns:a16="http://schemas.microsoft.com/office/drawing/2014/main" id="{32956E36-6AD8-4305-9FA2-862D4029D3C7}"/>
                </a:ext>
              </a:extLst>
            </p:cNvPr>
            <p:cNvSpPr txBox="1"/>
            <p:nvPr/>
          </p:nvSpPr>
          <p:spPr bwMode="auto">
            <a:xfrm>
              <a:off x="1574800" y="1470664"/>
              <a:ext cx="2106614" cy="320979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 w="9534">
              <a:noFill/>
            </a:ln>
          </p:spPr>
          <p:txBody>
            <a:bodyPr lIns="0" tIns="0" rIns="0" bIns="0" anchor="ctr">
              <a:spAutoFit/>
            </a:bodyPr>
            <a:lstStyle>
              <a:defPPr>
                <a:defRPr lang="zh-CN"/>
              </a:defPPr>
              <a:lvl1pPr marL="11430" algn="ctr">
                <a:lnSpc>
                  <a:spcPct val="100000"/>
                </a:lnSpc>
                <a:defRPr sz="900" spc="25">
                  <a:latin typeface="微软雅黑"/>
                  <a:cs typeface="微软雅黑"/>
                </a:defRPr>
              </a:lvl1pPr>
            </a:lstStyle>
            <a:p>
              <a:pPr>
                <a:defRPr/>
              </a:pPr>
              <a:r>
                <a:rPr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跨平台展示</a:t>
              </a:r>
            </a:p>
            <a:p>
              <a:pPr>
                <a:defRPr/>
              </a:pPr>
              <a:r>
                <a:rPr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（Android、IOS、PC、大屏）</a:t>
              </a:r>
            </a:p>
          </p:txBody>
        </p:sp>
        <p:sp>
          <p:nvSpPr>
            <p:cNvPr id="141" name="object 113">
              <a:extLst>
                <a:ext uri="{FF2B5EF4-FFF2-40B4-BE49-F238E27FC236}">
                  <a16:creationId xmlns:a16="http://schemas.microsoft.com/office/drawing/2014/main" id="{25A4636B-F418-475F-9C2A-8756D82466F7}"/>
                </a:ext>
              </a:extLst>
            </p:cNvPr>
            <p:cNvSpPr txBox="1"/>
            <p:nvPr/>
          </p:nvSpPr>
          <p:spPr bwMode="auto">
            <a:xfrm>
              <a:off x="4006850" y="1470666"/>
              <a:ext cx="1779588" cy="320979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 w="9534">
              <a:noFill/>
            </a:ln>
          </p:spPr>
          <p:txBody>
            <a:bodyPr lIns="0" tIns="0" rIns="0" bIns="0" anchor="ctr">
              <a:spAutoFit/>
            </a:bodyPr>
            <a:lstStyle>
              <a:defPPr>
                <a:defRPr lang="zh-CN"/>
              </a:defPPr>
              <a:lvl1pPr marL="11430" algn="ctr">
                <a:lnSpc>
                  <a:spcPct val="100000"/>
                </a:lnSpc>
                <a:defRPr sz="900" spc="25">
                  <a:latin typeface="微软雅黑"/>
                  <a:cs typeface="微软雅黑"/>
                </a:defRPr>
              </a:lvl1pPr>
            </a:lstStyle>
            <a:p>
              <a:pPr>
                <a:defRPr/>
              </a:pPr>
              <a:r>
                <a:rPr lang="zh-CN" altLang="fr-FR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消息推送</a:t>
              </a:r>
              <a:endParaRPr lang="fr-FR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zh-CN" altLang="fr-FR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kafka</a:t>
              </a:r>
              <a:r>
                <a:rPr lang="zh-CN" alt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quartz</a:t>
              </a:r>
              <a:r>
                <a:rPr lang="zh-CN" alt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endParaRPr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object 113">
              <a:extLst>
                <a:ext uri="{FF2B5EF4-FFF2-40B4-BE49-F238E27FC236}">
                  <a16:creationId xmlns:a16="http://schemas.microsoft.com/office/drawing/2014/main" id="{6A2D4866-A1A9-473E-9944-E17656378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3813" y="1390422"/>
              <a:ext cx="2619374" cy="481468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34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marL="11113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11113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数据可视化</a:t>
              </a:r>
            </a:p>
            <a:p>
              <a:pPr marL="11113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HTML5</a:t>
              </a: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kumimoji="0" lang="en-US" altLang="zh-CN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Echarts</a:t>
              </a: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、 </a:t>
              </a: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Unity3D </a:t>
              </a: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3DSMax</a:t>
              </a: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endParaRPr kumimoji="0" lang="zh-CN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object 113">
              <a:extLst>
                <a:ext uri="{FF2B5EF4-FFF2-40B4-BE49-F238E27FC236}">
                  <a16:creationId xmlns:a16="http://schemas.microsoft.com/office/drawing/2014/main" id="{5D092B06-C046-425C-A2F4-C1D00A78E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48800" y="1470666"/>
              <a:ext cx="1036638" cy="320979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34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marL="11113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11113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mr-IN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安全管理</a:t>
              </a:r>
              <a:endParaRPr kumimoji="0" lang="mr-IN" altLang="zh-CN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  <a:p>
              <a:pPr marL="11113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r-IN" altLang="zh-CN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 (4A</a:t>
              </a:r>
              <a:r>
                <a:rPr kumimoji="0" lang="zh-CN" altLang="mr-IN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kumimoji="0" lang="mr-IN" altLang="zh-CN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SSO)</a:t>
              </a: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2FCE7078-1D9B-4EBE-BB40-D3BCBDD92858}"/>
                </a:ext>
              </a:extLst>
            </p:cNvPr>
            <p:cNvSpPr/>
            <p:nvPr/>
          </p:nvSpPr>
          <p:spPr bwMode="auto">
            <a:xfrm>
              <a:off x="10795000" y="1295400"/>
              <a:ext cx="1174750" cy="5310187"/>
            </a:xfrm>
            <a:prstGeom prst="rect">
              <a:avLst/>
            </a:prstGeom>
            <a:solidFill>
              <a:srgbClr val="0076A3">
                <a:alpha val="28000"/>
              </a:srgbClr>
            </a:solidFill>
            <a:ln w="9525" cap="flat" cmpd="sng" algn="ctr">
              <a:noFill/>
              <a:prstDash val="dash"/>
              <a:miter lim="800000"/>
            </a:ln>
            <a:effec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系统管理</a:t>
              </a: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BF3BDF94-518A-42AD-8646-4392EFE7A08C}"/>
                </a:ext>
              </a:extLst>
            </p:cNvPr>
            <p:cNvSpPr/>
            <p:nvPr/>
          </p:nvSpPr>
          <p:spPr bwMode="auto">
            <a:xfrm>
              <a:off x="654050" y="1946275"/>
              <a:ext cx="9998075" cy="387350"/>
            </a:xfrm>
            <a:prstGeom prst="rect">
              <a:avLst/>
            </a:prstGeom>
            <a:solidFill>
              <a:srgbClr val="0F6FC6">
                <a:lumMod val="75000"/>
                <a:alpha val="28000"/>
              </a:srgbClr>
            </a:solidFill>
            <a:ln w="9525" cap="flat" cmpd="sng" algn="ctr">
              <a:noFill/>
              <a:prstDash val="dash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统一网关</a:t>
              </a:r>
            </a:p>
          </p:txBody>
        </p:sp>
        <p:sp>
          <p:nvSpPr>
            <p:cNvPr id="146" name="object 75">
              <a:extLst>
                <a:ext uri="{FF2B5EF4-FFF2-40B4-BE49-F238E27FC236}">
                  <a16:creationId xmlns:a16="http://schemas.microsoft.com/office/drawing/2014/main" id="{76D86DB5-B724-4951-B7B4-80EDE2621054}"/>
                </a:ext>
              </a:extLst>
            </p:cNvPr>
            <p:cNvSpPr/>
            <p:nvPr/>
          </p:nvSpPr>
          <p:spPr bwMode="auto">
            <a:xfrm>
              <a:off x="3636963" y="2027237"/>
              <a:ext cx="1295400" cy="215900"/>
            </a:xfrm>
            <a:custGeom>
              <a:avLst/>
              <a:gdLst/>
              <a:ahLst/>
              <a:cxnLst/>
              <a:rect l="l" t="t" r="r" b="b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 lIns="0" tIns="0" rIns="0" bIns="0" anchor="b"/>
            <a:lstStyle/>
            <a:p>
              <a:pPr algn="ctr">
                <a:defRPr/>
              </a:pPr>
              <a:r>
                <a:rPr lang="en-US" altLang="zh-CN" sz="1000" spc="5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Hystrix</a:t>
              </a:r>
              <a:r>
                <a: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47" name="object 75">
              <a:extLst>
                <a:ext uri="{FF2B5EF4-FFF2-40B4-BE49-F238E27FC236}">
                  <a16:creationId xmlns:a16="http://schemas.microsoft.com/office/drawing/2014/main" id="{2F08F222-1C57-413B-A2B1-76D641DD605B}"/>
                </a:ext>
              </a:extLst>
            </p:cNvPr>
            <p:cNvSpPr/>
            <p:nvPr/>
          </p:nvSpPr>
          <p:spPr bwMode="auto">
            <a:xfrm>
              <a:off x="1572612" y="2036594"/>
              <a:ext cx="1408113" cy="215900"/>
            </a:xfrm>
            <a:custGeom>
              <a:avLst/>
              <a:gdLst/>
              <a:ahLst/>
              <a:cxnLst/>
              <a:rect l="l" t="t" r="r" b="b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 lIns="0" tIns="0" rIns="0" bIns="0" anchor="ctr"/>
            <a:lstStyle/>
            <a:p>
              <a:pPr marL="12700" algn="ctr">
                <a:defRPr/>
              </a:pPr>
              <a:r>
                <a:rPr lang="en-US" altLang="zh-CN" sz="1000" spc="5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Zuul</a:t>
              </a:r>
              <a:endParaRPr lang="en-US" altLang="zh-CN" sz="1000" spc="5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" name="object 75">
              <a:extLst>
                <a:ext uri="{FF2B5EF4-FFF2-40B4-BE49-F238E27FC236}">
                  <a16:creationId xmlns:a16="http://schemas.microsoft.com/office/drawing/2014/main" id="{75A6E57E-877D-47F5-B640-61C97AD34623}"/>
                </a:ext>
              </a:extLst>
            </p:cNvPr>
            <p:cNvSpPr/>
            <p:nvPr/>
          </p:nvSpPr>
          <p:spPr bwMode="auto">
            <a:xfrm>
              <a:off x="7339013" y="2027237"/>
              <a:ext cx="1295400" cy="215900"/>
            </a:xfrm>
            <a:custGeom>
              <a:avLst/>
              <a:gdLst/>
              <a:ahLst/>
              <a:cxnLst/>
              <a:rect l="l" t="t" r="r" b="b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 lIns="0" tIns="0" rIns="0" bIns="0" anchor="ctr"/>
            <a:lstStyle/>
            <a:p>
              <a:pPr marL="12700" algn="ctr">
                <a:defRPr/>
              </a:pPr>
              <a:r>
                <a:rPr lang="en-US" altLang="zh-CN" sz="1000" spc="5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Ribbon</a:t>
              </a:r>
            </a:p>
          </p:txBody>
        </p:sp>
        <p:sp>
          <p:nvSpPr>
            <p:cNvPr id="149" name="object 75">
              <a:extLst>
                <a:ext uri="{FF2B5EF4-FFF2-40B4-BE49-F238E27FC236}">
                  <a16:creationId xmlns:a16="http://schemas.microsoft.com/office/drawing/2014/main" id="{CD4F7494-A470-4C11-84B3-DDCC1B2B52CC}"/>
                </a:ext>
              </a:extLst>
            </p:cNvPr>
            <p:cNvSpPr/>
            <p:nvPr/>
          </p:nvSpPr>
          <p:spPr bwMode="auto">
            <a:xfrm>
              <a:off x="5487988" y="2027237"/>
              <a:ext cx="1295400" cy="215900"/>
            </a:xfrm>
            <a:custGeom>
              <a:avLst/>
              <a:gdLst/>
              <a:ahLst/>
              <a:cxnLst/>
              <a:rect l="l" t="t" r="r" b="b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 lIns="0" tIns="0" rIns="0" bIns="0" anchor="b"/>
            <a:lstStyle/>
            <a:p>
              <a:pPr algn="ctr">
                <a:defRPr/>
              </a:pPr>
              <a:r>
                <a:rPr lang="en-US" altLang="zh-CN" sz="1000" spc="5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Restful</a:t>
              </a:r>
              <a:r>
                <a: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50" name="object 75">
              <a:extLst>
                <a:ext uri="{FF2B5EF4-FFF2-40B4-BE49-F238E27FC236}">
                  <a16:creationId xmlns:a16="http://schemas.microsoft.com/office/drawing/2014/main" id="{DAF1C3FF-C8C4-4B92-8E96-0DE6532C2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0038" y="2027237"/>
              <a:ext cx="1295400" cy="215900"/>
            </a:xfrm>
            <a:custGeom>
              <a:avLst/>
              <a:gdLst>
                <a:gd name="T0" fmla="*/ 0 w 1009650"/>
                <a:gd name="T1" fmla="*/ 0 h 462915"/>
                <a:gd name="T2" fmla="*/ 1009650 w 1009650"/>
                <a:gd name="T3" fmla="*/ 462915 h 462915"/>
              </a:gdLst>
              <a:ahLst/>
              <a:cxnLst/>
              <a:rect l="T0" t="T1" r="T2" b="T3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127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1270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灰度发布技术</a:t>
              </a:r>
              <a:endPara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object 190">
              <a:extLst>
                <a:ext uri="{FF2B5EF4-FFF2-40B4-BE49-F238E27FC236}">
                  <a16:creationId xmlns:a16="http://schemas.microsoft.com/office/drawing/2014/main" id="{DCC1FE70-0978-4D0E-94CB-EB800A615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8633" y="2359135"/>
              <a:ext cx="259793" cy="180575"/>
            </a:xfrm>
            <a:custGeom>
              <a:avLst/>
              <a:gdLst>
                <a:gd name="T0" fmla="*/ 40868 w 288289"/>
                <a:gd name="T1" fmla="*/ 211650 h 172084"/>
                <a:gd name="T2" fmla="*/ 13622 w 288289"/>
                <a:gd name="T3" fmla="*/ 211650 h 172084"/>
                <a:gd name="T4" fmla="*/ 13622 w 288289"/>
                <a:gd name="T5" fmla="*/ 370455 h 172084"/>
                <a:gd name="T6" fmla="*/ 40868 w 288289"/>
                <a:gd name="T7" fmla="*/ 370455 h 172084"/>
                <a:gd name="T8" fmla="*/ 40868 w 288289"/>
                <a:gd name="T9" fmla="*/ 211650 h 172084"/>
                <a:gd name="T10" fmla="*/ 27245 w 288289"/>
                <a:gd name="T11" fmla="*/ 0 h 172084"/>
                <a:gd name="T12" fmla="*/ 0 w 288289"/>
                <a:gd name="T13" fmla="*/ 211650 h 172084"/>
                <a:gd name="T14" fmla="*/ 54490 w 288289"/>
                <a:gd name="T15" fmla="*/ 211650 h 172084"/>
                <a:gd name="T16" fmla="*/ 27245 w 288289"/>
                <a:gd name="T17" fmla="*/ 0 h 1720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289"/>
                <a:gd name="T28" fmla="*/ 0 h 172084"/>
                <a:gd name="T29" fmla="*/ 288289 w 288289"/>
                <a:gd name="T30" fmla="*/ 172084 h 1720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289" h="172084">
                  <a:moveTo>
                    <a:pt x="216026" y="98170"/>
                  </a:moveTo>
                  <a:lnTo>
                    <a:pt x="72009" y="98170"/>
                  </a:lnTo>
                  <a:lnTo>
                    <a:pt x="72009" y="171830"/>
                  </a:lnTo>
                  <a:lnTo>
                    <a:pt x="216026" y="171830"/>
                  </a:lnTo>
                  <a:lnTo>
                    <a:pt x="216026" y="98170"/>
                  </a:lnTo>
                  <a:close/>
                </a:path>
                <a:path w="288289" h="172084">
                  <a:moveTo>
                    <a:pt x="144018" y="0"/>
                  </a:moveTo>
                  <a:lnTo>
                    <a:pt x="0" y="98170"/>
                  </a:lnTo>
                  <a:lnTo>
                    <a:pt x="288036" y="98170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009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2" name="object 190">
              <a:extLst>
                <a:ext uri="{FF2B5EF4-FFF2-40B4-BE49-F238E27FC236}">
                  <a16:creationId xmlns:a16="http://schemas.microsoft.com/office/drawing/2014/main" id="{ABDE3B85-D721-4D7E-BB9B-5446C0F45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3537" y="2339529"/>
              <a:ext cx="259793" cy="180575"/>
            </a:xfrm>
            <a:custGeom>
              <a:avLst/>
              <a:gdLst>
                <a:gd name="T0" fmla="*/ 40868 w 288289"/>
                <a:gd name="T1" fmla="*/ 211650 h 172084"/>
                <a:gd name="T2" fmla="*/ 13622 w 288289"/>
                <a:gd name="T3" fmla="*/ 211650 h 172084"/>
                <a:gd name="T4" fmla="*/ 13622 w 288289"/>
                <a:gd name="T5" fmla="*/ 370455 h 172084"/>
                <a:gd name="T6" fmla="*/ 40868 w 288289"/>
                <a:gd name="T7" fmla="*/ 370455 h 172084"/>
                <a:gd name="T8" fmla="*/ 40868 w 288289"/>
                <a:gd name="T9" fmla="*/ 211650 h 172084"/>
                <a:gd name="T10" fmla="*/ 27245 w 288289"/>
                <a:gd name="T11" fmla="*/ 0 h 172084"/>
                <a:gd name="T12" fmla="*/ 0 w 288289"/>
                <a:gd name="T13" fmla="*/ 211650 h 172084"/>
                <a:gd name="T14" fmla="*/ 54490 w 288289"/>
                <a:gd name="T15" fmla="*/ 211650 h 172084"/>
                <a:gd name="T16" fmla="*/ 27245 w 288289"/>
                <a:gd name="T17" fmla="*/ 0 h 1720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289"/>
                <a:gd name="T28" fmla="*/ 0 h 172084"/>
                <a:gd name="T29" fmla="*/ 288289 w 288289"/>
                <a:gd name="T30" fmla="*/ 172084 h 1720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289" h="172084">
                  <a:moveTo>
                    <a:pt x="216026" y="98170"/>
                  </a:moveTo>
                  <a:lnTo>
                    <a:pt x="72009" y="98170"/>
                  </a:lnTo>
                  <a:lnTo>
                    <a:pt x="72009" y="171830"/>
                  </a:lnTo>
                  <a:lnTo>
                    <a:pt x="216026" y="171830"/>
                  </a:lnTo>
                  <a:lnTo>
                    <a:pt x="216026" y="98170"/>
                  </a:lnTo>
                  <a:close/>
                </a:path>
                <a:path w="288289" h="172084">
                  <a:moveTo>
                    <a:pt x="144018" y="0"/>
                  </a:moveTo>
                  <a:lnTo>
                    <a:pt x="0" y="98170"/>
                  </a:lnTo>
                  <a:lnTo>
                    <a:pt x="288036" y="98170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009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D0CFD9D0-47BE-4A9A-98DE-DEA725BAC213}"/>
                </a:ext>
              </a:extLst>
            </p:cNvPr>
            <p:cNvSpPr/>
            <p:nvPr/>
          </p:nvSpPr>
          <p:spPr bwMode="auto">
            <a:xfrm>
              <a:off x="10852150" y="1641475"/>
              <a:ext cx="1041400" cy="1965325"/>
            </a:xfrm>
            <a:prstGeom prst="rect">
              <a:avLst/>
            </a:prstGeom>
            <a:solidFill>
              <a:srgbClr val="0076A3">
                <a:alpha val="28000"/>
              </a:srgbClr>
            </a:solidFill>
            <a:ln w="9525" cap="flat" cmpd="sng" algn="ctr">
              <a:noFill/>
              <a:prstDash val="dash"/>
              <a:miter lim="800000"/>
            </a:ln>
            <a:effec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系统运维</a:t>
              </a:r>
            </a:p>
          </p:txBody>
        </p:sp>
        <p:sp>
          <p:nvSpPr>
            <p:cNvPr id="154" name="object 75">
              <a:extLst>
                <a:ext uri="{FF2B5EF4-FFF2-40B4-BE49-F238E27FC236}">
                  <a16:creationId xmlns:a16="http://schemas.microsoft.com/office/drawing/2014/main" id="{6AF5F0C4-0B30-4227-8D88-0A5A9CA1DDBC}"/>
                </a:ext>
              </a:extLst>
            </p:cNvPr>
            <p:cNvSpPr/>
            <p:nvPr/>
          </p:nvSpPr>
          <p:spPr bwMode="auto">
            <a:xfrm>
              <a:off x="10963275" y="1897062"/>
              <a:ext cx="850900" cy="252413"/>
            </a:xfrm>
            <a:custGeom>
              <a:avLst/>
              <a:gdLst/>
              <a:ahLst/>
              <a:cxnLst/>
              <a:rect l="l" t="t" r="r" b="b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96D1E6"/>
            </a:solidFill>
          </p:spPr>
          <p:txBody>
            <a:bodyPr lIns="0" tIns="0" rIns="0" bIns="0" anchor="ctr"/>
            <a:lstStyle/>
            <a:p>
              <a:pPr marL="12700" algn="ctr">
                <a:defRPr/>
              </a:pPr>
              <a:r>
                <a:rPr lang="en-US" altLang="zh-CN" sz="1000" spc="5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ELK</a:t>
              </a: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8D9BF1B8-3839-4D0E-B318-B6A2E70527F2}"/>
                </a:ext>
              </a:extLst>
            </p:cNvPr>
            <p:cNvSpPr/>
            <p:nvPr/>
          </p:nvSpPr>
          <p:spPr bwMode="auto">
            <a:xfrm>
              <a:off x="10852150" y="5114925"/>
              <a:ext cx="1047750" cy="1428750"/>
            </a:xfrm>
            <a:prstGeom prst="rect">
              <a:avLst/>
            </a:prstGeom>
            <a:solidFill>
              <a:srgbClr val="0076A3">
                <a:alpha val="28000"/>
              </a:srgbClr>
            </a:solidFill>
            <a:ln w="9525" cap="flat" cmpd="sng" algn="ctr">
              <a:noFill/>
              <a:prstDash val="dash"/>
              <a:miter lim="800000"/>
            </a:ln>
            <a:effec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服务管理</a:t>
              </a:r>
            </a:p>
          </p:txBody>
        </p:sp>
        <p:sp>
          <p:nvSpPr>
            <p:cNvPr id="156" name="object 75">
              <a:extLst>
                <a:ext uri="{FF2B5EF4-FFF2-40B4-BE49-F238E27FC236}">
                  <a16:creationId xmlns:a16="http://schemas.microsoft.com/office/drawing/2014/main" id="{4804CBB7-21B2-4CAF-BA8F-29B739BC12A8}"/>
                </a:ext>
              </a:extLst>
            </p:cNvPr>
            <p:cNvSpPr/>
            <p:nvPr/>
          </p:nvSpPr>
          <p:spPr bwMode="auto">
            <a:xfrm>
              <a:off x="10936288" y="6210300"/>
              <a:ext cx="890587" cy="234950"/>
            </a:xfrm>
            <a:custGeom>
              <a:avLst/>
              <a:gdLst/>
              <a:ahLst/>
              <a:cxnLst/>
              <a:rect l="l" t="t" r="r" b="b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96D1E6"/>
            </a:solidFill>
          </p:spPr>
          <p:txBody>
            <a:bodyPr lIns="0" tIns="0" rIns="0" bIns="0" anchor="ctr"/>
            <a:lstStyle/>
            <a:p>
              <a:pPr marL="12700" algn="ctr">
                <a:defRPr/>
              </a:pPr>
              <a:r>
                <a:rPr lang="en-US" altLang="zh-CN" sz="1000" spc="5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Zookeeper</a:t>
              </a:r>
            </a:p>
          </p:txBody>
        </p:sp>
        <p:sp>
          <p:nvSpPr>
            <p:cNvPr id="157" name="object 75">
              <a:extLst>
                <a:ext uri="{FF2B5EF4-FFF2-40B4-BE49-F238E27FC236}">
                  <a16:creationId xmlns:a16="http://schemas.microsoft.com/office/drawing/2014/main" id="{94DCA059-4CEF-409B-B8A8-9B1162787B5B}"/>
                </a:ext>
              </a:extLst>
            </p:cNvPr>
            <p:cNvSpPr/>
            <p:nvPr/>
          </p:nvSpPr>
          <p:spPr bwMode="auto">
            <a:xfrm>
              <a:off x="10936288" y="5376862"/>
              <a:ext cx="890587" cy="234950"/>
            </a:xfrm>
            <a:custGeom>
              <a:avLst/>
              <a:gdLst/>
              <a:ahLst/>
              <a:cxnLst/>
              <a:rect l="l" t="t" r="r" b="b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96D1E6"/>
            </a:solidFill>
          </p:spPr>
          <p:txBody>
            <a:bodyPr lIns="0" tIns="0" rIns="0" bIns="0" anchor="ctr"/>
            <a:lstStyle/>
            <a:p>
              <a:pPr marL="12700" algn="ctr">
                <a:defRPr/>
              </a:pPr>
              <a:r>
                <a:rPr lang="en-US" altLang="zh-CN" sz="1000" spc="5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Eureka</a:t>
              </a:r>
            </a:p>
          </p:txBody>
        </p:sp>
        <p:sp>
          <p:nvSpPr>
            <p:cNvPr id="158" name="object 75">
              <a:extLst>
                <a:ext uri="{FF2B5EF4-FFF2-40B4-BE49-F238E27FC236}">
                  <a16:creationId xmlns:a16="http://schemas.microsoft.com/office/drawing/2014/main" id="{D25B843E-F7E0-41BA-ADD0-129FC1FA286A}"/>
                </a:ext>
              </a:extLst>
            </p:cNvPr>
            <p:cNvSpPr/>
            <p:nvPr/>
          </p:nvSpPr>
          <p:spPr bwMode="auto">
            <a:xfrm>
              <a:off x="10936288" y="5654675"/>
              <a:ext cx="890587" cy="234950"/>
            </a:xfrm>
            <a:custGeom>
              <a:avLst/>
              <a:gdLst/>
              <a:ahLst/>
              <a:cxnLst/>
              <a:rect l="l" t="t" r="r" b="b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96D1E6"/>
            </a:solidFill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1000" spc="5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Feign</a:t>
              </a:r>
              <a:r>
                <a:rPr lang="en-US" altLang="zh-CN" sz="10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59" name="object 75">
              <a:extLst>
                <a:ext uri="{FF2B5EF4-FFF2-40B4-BE49-F238E27FC236}">
                  <a16:creationId xmlns:a16="http://schemas.microsoft.com/office/drawing/2014/main" id="{EEAF3FFB-EC08-4F38-B2D0-652CB875063E}"/>
                </a:ext>
              </a:extLst>
            </p:cNvPr>
            <p:cNvSpPr/>
            <p:nvPr/>
          </p:nvSpPr>
          <p:spPr bwMode="auto">
            <a:xfrm>
              <a:off x="10936288" y="5932487"/>
              <a:ext cx="890587" cy="234950"/>
            </a:xfrm>
            <a:custGeom>
              <a:avLst/>
              <a:gdLst/>
              <a:ahLst/>
              <a:cxnLst/>
              <a:rect l="l" t="t" r="r" b="b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96D1E6"/>
            </a:solidFill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1000" spc="5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Config</a:t>
              </a: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0B7880AC-DDF4-4F0C-BECC-3AF494EEC74B}"/>
                </a:ext>
              </a:extLst>
            </p:cNvPr>
            <p:cNvSpPr/>
            <p:nvPr/>
          </p:nvSpPr>
          <p:spPr bwMode="auto">
            <a:xfrm>
              <a:off x="10963275" y="2497137"/>
              <a:ext cx="850900" cy="1038225"/>
            </a:xfrm>
            <a:prstGeom prst="rect">
              <a:avLst/>
            </a:prstGeom>
            <a:solidFill>
              <a:srgbClr val="96D1E6"/>
            </a:solidFill>
            <a:ln w="9525" cap="flat" cmpd="sng" algn="ctr">
              <a:noFill/>
              <a:prstDash val="sysDot"/>
              <a:miter lim="800000"/>
            </a:ln>
            <a:effec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持续集成</a:t>
              </a:r>
            </a:p>
          </p:txBody>
        </p:sp>
        <p:sp>
          <p:nvSpPr>
            <p:cNvPr id="161" name="object 75">
              <a:extLst>
                <a:ext uri="{FF2B5EF4-FFF2-40B4-BE49-F238E27FC236}">
                  <a16:creationId xmlns:a16="http://schemas.microsoft.com/office/drawing/2014/main" id="{FCDBE3A7-EA6D-41D4-AAE3-8EBA5F3979ED}"/>
                </a:ext>
              </a:extLst>
            </p:cNvPr>
            <p:cNvSpPr/>
            <p:nvPr/>
          </p:nvSpPr>
          <p:spPr bwMode="auto">
            <a:xfrm>
              <a:off x="11061700" y="2786062"/>
              <a:ext cx="671513" cy="198438"/>
            </a:xfrm>
            <a:custGeom>
              <a:avLst/>
              <a:gdLst/>
              <a:ahLst/>
              <a:cxnLst/>
              <a:rect l="l" t="t" r="r" b="b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FFFFFF">
                <a:alpha val="45098"/>
              </a:srgbClr>
            </a:solidFill>
          </p:spPr>
          <p:txBody>
            <a:bodyPr lIns="0" tIns="0" rIns="0" bIns="0" anchor="ctr"/>
            <a:lstStyle/>
            <a:p>
              <a:pPr marL="12700" algn="ctr">
                <a:defRPr/>
              </a:pPr>
              <a:r>
                <a:rPr lang="en-US" altLang="zh-CN" sz="1000" spc="5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Jenkins</a:t>
              </a:r>
            </a:p>
          </p:txBody>
        </p:sp>
        <p:sp>
          <p:nvSpPr>
            <p:cNvPr id="162" name="object 75">
              <a:extLst>
                <a:ext uri="{FF2B5EF4-FFF2-40B4-BE49-F238E27FC236}">
                  <a16:creationId xmlns:a16="http://schemas.microsoft.com/office/drawing/2014/main" id="{BA4CE529-C486-49DE-B07B-D9C67B71568C}"/>
                </a:ext>
              </a:extLst>
            </p:cNvPr>
            <p:cNvSpPr/>
            <p:nvPr/>
          </p:nvSpPr>
          <p:spPr bwMode="auto">
            <a:xfrm>
              <a:off x="11061700" y="3014662"/>
              <a:ext cx="671513" cy="198438"/>
            </a:xfrm>
            <a:custGeom>
              <a:avLst/>
              <a:gdLst/>
              <a:ahLst/>
              <a:cxnLst/>
              <a:rect l="l" t="t" r="r" b="b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FFFFFF">
                <a:alpha val="45098"/>
              </a:srgbClr>
            </a:solidFill>
          </p:spPr>
          <p:txBody>
            <a:bodyPr lIns="0" tIns="0" rIns="0" bIns="0" anchor="ctr"/>
            <a:lstStyle/>
            <a:p>
              <a:pPr marL="12700" algn="ctr">
                <a:defRPr/>
              </a:pPr>
              <a:r>
                <a:rPr lang="en-US" altLang="zh-CN" sz="1000" spc="5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Docker</a:t>
              </a:r>
            </a:p>
          </p:txBody>
        </p:sp>
        <p:grpSp>
          <p:nvGrpSpPr>
            <p:cNvPr id="163" name="组合 5">
              <a:extLst>
                <a:ext uri="{FF2B5EF4-FFF2-40B4-BE49-F238E27FC236}">
                  <a16:creationId xmlns:a16="http://schemas.microsoft.com/office/drawing/2014/main" id="{1E53E992-9E4F-47E3-8B80-4E507FC40F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51411" y="3705038"/>
              <a:ext cx="1041642" cy="1332921"/>
              <a:chOff x="10850816" y="3414651"/>
              <a:chExt cx="1041655" cy="1332718"/>
            </a:xfrm>
          </p:grpSpPr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306D0FDF-64DB-4199-BFEB-2CADF8C2F148}"/>
                  </a:ext>
                </a:extLst>
              </p:cNvPr>
              <p:cNvSpPr/>
              <p:nvPr/>
            </p:nvSpPr>
            <p:spPr>
              <a:xfrm>
                <a:off x="10851555" y="3414838"/>
                <a:ext cx="1041413" cy="1333297"/>
              </a:xfrm>
              <a:prstGeom prst="rect">
                <a:avLst/>
              </a:prstGeom>
              <a:solidFill>
                <a:srgbClr val="0076A3">
                  <a:alpha val="28000"/>
                </a:srgbClr>
              </a:solidFill>
              <a:ln w="9525" cap="flat" cmpd="sng" algn="ctr">
                <a:noFill/>
                <a:prstDash val="dash"/>
                <a:miter lim="800000"/>
              </a:ln>
              <a:effec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00" b="1" i="0" u="none" strike="noStrike" kern="0" cap="none" spc="0" normalizeH="0" baseline="0" noProof="0">
                    <a:ln>
                      <a:noFill/>
                    </a:ln>
                    <a:solidFill>
                      <a:srgbClr val="04617B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信息安全</a:t>
                </a:r>
              </a:p>
            </p:txBody>
          </p:sp>
          <p:sp>
            <p:nvSpPr>
              <p:cNvPr id="234" name="object 75">
                <a:extLst>
                  <a:ext uri="{FF2B5EF4-FFF2-40B4-BE49-F238E27FC236}">
                    <a16:creationId xmlns:a16="http://schemas.microsoft.com/office/drawing/2014/main" id="{1405E4E9-4BB1-4A76-94E5-4E2F31650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46806" y="3948157"/>
                <a:ext cx="877899" cy="198407"/>
              </a:xfrm>
              <a:custGeom>
                <a:avLst/>
                <a:gdLst>
                  <a:gd name="T0" fmla="*/ 0 w 1009650"/>
                  <a:gd name="T1" fmla="*/ 0 h 462915"/>
                  <a:gd name="T2" fmla="*/ 1009650 w 1009650"/>
                  <a:gd name="T3" fmla="*/ 462915 h 462915"/>
                </a:gdLst>
                <a:ahLst/>
                <a:cxnLst/>
                <a:rect l="T0" t="T1" r="T2" b="T3"/>
                <a:pathLst>
                  <a:path w="1009650" h="462915">
                    <a:moveTo>
                      <a:pt x="0" y="462775"/>
                    </a:moveTo>
                    <a:lnTo>
                      <a:pt x="1009205" y="462775"/>
                    </a:lnTo>
                    <a:lnTo>
                      <a:pt x="1009205" y="0"/>
                    </a:lnTo>
                    <a:lnTo>
                      <a:pt x="0" y="0"/>
                    </a:lnTo>
                    <a:lnTo>
                      <a:pt x="0" y="462775"/>
                    </a:lnTo>
                    <a:close/>
                  </a:path>
                </a:pathLst>
              </a:custGeom>
              <a:solidFill>
                <a:srgbClr val="96D1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marL="127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1270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稽核技术</a:t>
                </a:r>
                <a:endParaRPr kumimoji="0" lang="en-US" altLang="zh-CN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" name="object 75">
                <a:extLst>
                  <a:ext uri="{FF2B5EF4-FFF2-40B4-BE49-F238E27FC236}">
                    <a16:creationId xmlns:a16="http://schemas.microsoft.com/office/drawing/2014/main" id="{33482577-11FD-4CA8-9223-4E3999FE4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46806" y="3671974"/>
                <a:ext cx="877899" cy="239675"/>
              </a:xfrm>
              <a:custGeom>
                <a:avLst/>
                <a:gdLst>
                  <a:gd name="T0" fmla="*/ 0 w 1009650"/>
                  <a:gd name="T1" fmla="*/ 0 h 462915"/>
                  <a:gd name="T2" fmla="*/ 1009650 w 1009650"/>
                  <a:gd name="T3" fmla="*/ 462915 h 462915"/>
                </a:gdLst>
                <a:ahLst/>
                <a:cxnLst/>
                <a:rect l="T0" t="T1" r="T2" b="T3"/>
                <a:pathLst>
                  <a:path w="1009650" h="462915">
                    <a:moveTo>
                      <a:pt x="0" y="462775"/>
                    </a:moveTo>
                    <a:lnTo>
                      <a:pt x="1009205" y="462775"/>
                    </a:lnTo>
                    <a:lnTo>
                      <a:pt x="1009205" y="0"/>
                    </a:lnTo>
                    <a:lnTo>
                      <a:pt x="0" y="0"/>
                    </a:lnTo>
                    <a:lnTo>
                      <a:pt x="0" y="462775"/>
                    </a:lnTo>
                    <a:close/>
                  </a:path>
                </a:pathLst>
              </a:custGeom>
              <a:solidFill>
                <a:srgbClr val="96D1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marL="127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1270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脱敏技术</a:t>
                </a:r>
                <a:endParaRPr kumimoji="0" lang="en-US" altLang="zh-CN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" name="object 75">
                <a:extLst>
                  <a:ext uri="{FF2B5EF4-FFF2-40B4-BE49-F238E27FC236}">
                    <a16:creationId xmlns:a16="http://schemas.microsoft.com/office/drawing/2014/main" id="{D2BC5470-ACB8-4105-810D-031A476B4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48394" y="4437032"/>
                <a:ext cx="877898" cy="198407"/>
              </a:xfrm>
              <a:custGeom>
                <a:avLst/>
                <a:gdLst>
                  <a:gd name="T0" fmla="*/ 0 w 1009650"/>
                  <a:gd name="T1" fmla="*/ 0 h 462915"/>
                  <a:gd name="T2" fmla="*/ 1009650 w 1009650"/>
                  <a:gd name="T3" fmla="*/ 462915 h 462915"/>
                </a:gdLst>
                <a:ahLst/>
                <a:cxnLst/>
                <a:rect l="T0" t="T1" r="T2" b="T3"/>
                <a:pathLst>
                  <a:path w="1009650" h="462915">
                    <a:moveTo>
                      <a:pt x="0" y="462775"/>
                    </a:moveTo>
                    <a:lnTo>
                      <a:pt x="1009205" y="462775"/>
                    </a:lnTo>
                    <a:lnTo>
                      <a:pt x="1009205" y="0"/>
                    </a:lnTo>
                    <a:lnTo>
                      <a:pt x="0" y="0"/>
                    </a:lnTo>
                    <a:lnTo>
                      <a:pt x="0" y="462775"/>
                    </a:lnTo>
                    <a:close/>
                  </a:path>
                </a:pathLst>
              </a:custGeom>
              <a:solidFill>
                <a:srgbClr val="96D1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marL="127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1270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审计技术</a:t>
                </a:r>
                <a:endParaRPr kumimoji="0" lang="en-US" altLang="zh-CN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" name="object 75">
                <a:extLst>
                  <a:ext uri="{FF2B5EF4-FFF2-40B4-BE49-F238E27FC236}">
                    <a16:creationId xmlns:a16="http://schemas.microsoft.com/office/drawing/2014/main" id="{E12B01B4-C7C6-419F-88E7-B83250036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48394" y="4170373"/>
                <a:ext cx="876311" cy="239675"/>
              </a:xfrm>
              <a:custGeom>
                <a:avLst/>
                <a:gdLst>
                  <a:gd name="T0" fmla="*/ 0 w 1009650"/>
                  <a:gd name="T1" fmla="*/ 0 h 462915"/>
                  <a:gd name="T2" fmla="*/ 1009650 w 1009650"/>
                  <a:gd name="T3" fmla="*/ 462915 h 462915"/>
                </a:gdLst>
                <a:ahLst/>
                <a:cxnLst/>
                <a:rect l="T0" t="T1" r="T2" b="T3"/>
                <a:pathLst>
                  <a:path w="1009650" h="462915">
                    <a:moveTo>
                      <a:pt x="0" y="462775"/>
                    </a:moveTo>
                    <a:lnTo>
                      <a:pt x="1009205" y="462775"/>
                    </a:lnTo>
                    <a:lnTo>
                      <a:pt x="1009205" y="0"/>
                    </a:lnTo>
                    <a:lnTo>
                      <a:pt x="0" y="0"/>
                    </a:lnTo>
                    <a:lnTo>
                      <a:pt x="0" y="462775"/>
                    </a:lnTo>
                    <a:close/>
                  </a:path>
                </a:pathLst>
              </a:custGeom>
              <a:solidFill>
                <a:srgbClr val="96D1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marL="127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1270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加密技术</a:t>
                </a:r>
                <a:endParaRPr kumimoji="0" lang="en-US" altLang="zh-CN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4" name="object 75">
              <a:extLst>
                <a:ext uri="{FF2B5EF4-FFF2-40B4-BE49-F238E27FC236}">
                  <a16:creationId xmlns:a16="http://schemas.microsoft.com/office/drawing/2014/main" id="{4EBFD09F-130D-4950-B73A-E24E0F9A6E7F}"/>
                </a:ext>
              </a:extLst>
            </p:cNvPr>
            <p:cNvSpPr/>
            <p:nvPr/>
          </p:nvSpPr>
          <p:spPr bwMode="auto">
            <a:xfrm>
              <a:off x="11058525" y="3238500"/>
              <a:ext cx="674688" cy="195262"/>
            </a:xfrm>
            <a:custGeom>
              <a:avLst/>
              <a:gdLst/>
              <a:ahLst/>
              <a:cxnLst/>
              <a:rect l="l" t="t" r="r" b="b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FFFFFF">
                <a:alpha val="45098"/>
              </a:srgbClr>
            </a:solidFill>
          </p:spPr>
          <p:txBody>
            <a:bodyPr lIns="0" tIns="0" rIns="0" bIns="0" anchor="ctr"/>
            <a:lstStyle/>
            <a:p>
              <a:pPr marL="12700" algn="ctr">
                <a:defRPr/>
              </a:pPr>
              <a:r>
                <a:rPr lang="en-US" altLang="zh-CN" sz="1000" spc="5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K8S</a:t>
              </a:r>
            </a:p>
          </p:txBody>
        </p:sp>
        <p:sp>
          <p:nvSpPr>
            <p:cNvPr id="165" name="object 190">
              <a:extLst>
                <a:ext uri="{FF2B5EF4-FFF2-40B4-BE49-F238E27FC236}">
                  <a16:creationId xmlns:a16="http://schemas.microsoft.com/office/drawing/2014/main" id="{B5D85753-A540-4F47-AB26-4681323DD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954" y="4009050"/>
              <a:ext cx="259793" cy="180575"/>
            </a:xfrm>
            <a:custGeom>
              <a:avLst/>
              <a:gdLst>
                <a:gd name="T0" fmla="*/ 40868 w 288289"/>
                <a:gd name="T1" fmla="*/ 211650 h 172084"/>
                <a:gd name="T2" fmla="*/ 13622 w 288289"/>
                <a:gd name="T3" fmla="*/ 211650 h 172084"/>
                <a:gd name="T4" fmla="*/ 13622 w 288289"/>
                <a:gd name="T5" fmla="*/ 370455 h 172084"/>
                <a:gd name="T6" fmla="*/ 40868 w 288289"/>
                <a:gd name="T7" fmla="*/ 370455 h 172084"/>
                <a:gd name="T8" fmla="*/ 40868 w 288289"/>
                <a:gd name="T9" fmla="*/ 211650 h 172084"/>
                <a:gd name="T10" fmla="*/ 27245 w 288289"/>
                <a:gd name="T11" fmla="*/ 0 h 172084"/>
                <a:gd name="T12" fmla="*/ 0 w 288289"/>
                <a:gd name="T13" fmla="*/ 211650 h 172084"/>
                <a:gd name="T14" fmla="*/ 54490 w 288289"/>
                <a:gd name="T15" fmla="*/ 211650 h 172084"/>
                <a:gd name="T16" fmla="*/ 27245 w 288289"/>
                <a:gd name="T17" fmla="*/ 0 h 1720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289"/>
                <a:gd name="T28" fmla="*/ 0 h 172084"/>
                <a:gd name="T29" fmla="*/ 288289 w 288289"/>
                <a:gd name="T30" fmla="*/ 172084 h 1720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289" h="172084">
                  <a:moveTo>
                    <a:pt x="216026" y="98170"/>
                  </a:moveTo>
                  <a:lnTo>
                    <a:pt x="72009" y="98170"/>
                  </a:lnTo>
                  <a:lnTo>
                    <a:pt x="72009" y="171830"/>
                  </a:lnTo>
                  <a:lnTo>
                    <a:pt x="216026" y="171830"/>
                  </a:lnTo>
                  <a:lnTo>
                    <a:pt x="216026" y="98170"/>
                  </a:lnTo>
                  <a:close/>
                </a:path>
                <a:path w="288289" h="172084">
                  <a:moveTo>
                    <a:pt x="144018" y="0"/>
                  </a:moveTo>
                  <a:lnTo>
                    <a:pt x="0" y="98170"/>
                  </a:lnTo>
                  <a:lnTo>
                    <a:pt x="288036" y="98170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009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6" name="object 190">
              <a:extLst>
                <a:ext uri="{FF2B5EF4-FFF2-40B4-BE49-F238E27FC236}">
                  <a16:creationId xmlns:a16="http://schemas.microsoft.com/office/drawing/2014/main" id="{465C039A-7643-4FA0-B394-8CBEE3269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999" y="4009050"/>
              <a:ext cx="259793" cy="180575"/>
            </a:xfrm>
            <a:custGeom>
              <a:avLst/>
              <a:gdLst>
                <a:gd name="T0" fmla="*/ 40868 w 288289"/>
                <a:gd name="T1" fmla="*/ 211650 h 172084"/>
                <a:gd name="T2" fmla="*/ 13622 w 288289"/>
                <a:gd name="T3" fmla="*/ 211650 h 172084"/>
                <a:gd name="T4" fmla="*/ 13622 w 288289"/>
                <a:gd name="T5" fmla="*/ 370455 h 172084"/>
                <a:gd name="T6" fmla="*/ 40868 w 288289"/>
                <a:gd name="T7" fmla="*/ 370455 h 172084"/>
                <a:gd name="T8" fmla="*/ 40868 w 288289"/>
                <a:gd name="T9" fmla="*/ 211650 h 172084"/>
                <a:gd name="T10" fmla="*/ 27245 w 288289"/>
                <a:gd name="T11" fmla="*/ 0 h 172084"/>
                <a:gd name="T12" fmla="*/ 0 w 288289"/>
                <a:gd name="T13" fmla="*/ 211650 h 172084"/>
                <a:gd name="T14" fmla="*/ 54490 w 288289"/>
                <a:gd name="T15" fmla="*/ 211650 h 172084"/>
                <a:gd name="T16" fmla="*/ 27245 w 288289"/>
                <a:gd name="T17" fmla="*/ 0 h 1720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289"/>
                <a:gd name="T28" fmla="*/ 0 h 172084"/>
                <a:gd name="T29" fmla="*/ 288289 w 288289"/>
                <a:gd name="T30" fmla="*/ 172084 h 1720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289" h="172084">
                  <a:moveTo>
                    <a:pt x="216026" y="98170"/>
                  </a:moveTo>
                  <a:lnTo>
                    <a:pt x="72009" y="98170"/>
                  </a:lnTo>
                  <a:lnTo>
                    <a:pt x="72009" y="171830"/>
                  </a:lnTo>
                  <a:lnTo>
                    <a:pt x="216026" y="171830"/>
                  </a:lnTo>
                  <a:lnTo>
                    <a:pt x="216026" y="98170"/>
                  </a:lnTo>
                  <a:close/>
                </a:path>
                <a:path w="288289" h="172084">
                  <a:moveTo>
                    <a:pt x="144018" y="0"/>
                  </a:moveTo>
                  <a:lnTo>
                    <a:pt x="0" y="98170"/>
                  </a:lnTo>
                  <a:lnTo>
                    <a:pt x="288036" y="98170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009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7" name="object 190">
              <a:extLst>
                <a:ext uri="{FF2B5EF4-FFF2-40B4-BE49-F238E27FC236}">
                  <a16:creationId xmlns:a16="http://schemas.microsoft.com/office/drawing/2014/main" id="{F10ACCDC-9199-460C-BD27-64728AE32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3439" y="4009050"/>
              <a:ext cx="259793" cy="180575"/>
            </a:xfrm>
            <a:custGeom>
              <a:avLst/>
              <a:gdLst>
                <a:gd name="T0" fmla="*/ 40868 w 288289"/>
                <a:gd name="T1" fmla="*/ 211650 h 172084"/>
                <a:gd name="T2" fmla="*/ 13622 w 288289"/>
                <a:gd name="T3" fmla="*/ 211650 h 172084"/>
                <a:gd name="T4" fmla="*/ 13622 w 288289"/>
                <a:gd name="T5" fmla="*/ 370455 h 172084"/>
                <a:gd name="T6" fmla="*/ 40868 w 288289"/>
                <a:gd name="T7" fmla="*/ 370455 h 172084"/>
                <a:gd name="T8" fmla="*/ 40868 w 288289"/>
                <a:gd name="T9" fmla="*/ 211650 h 172084"/>
                <a:gd name="T10" fmla="*/ 27245 w 288289"/>
                <a:gd name="T11" fmla="*/ 0 h 172084"/>
                <a:gd name="T12" fmla="*/ 0 w 288289"/>
                <a:gd name="T13" fmla="*/ 211650 h 172084"/>
                <a:gd name="T14" fmla="*/ 54490 w 288289"/>
                <a:gd name="T15" fmla="*/ 211650 h 172084"/>
                <a:gd name="T16" fmla="*/ 27245 w 288289"/>
                <a:gd name="T17" fmla="*/ 0 h 1720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289"/>
                <a:gd name="T28" fmla="*/ 0 h 172084"/>
                <a:gd name="T29" fmla="*/ 288289 w 288289"/>
                <a:gd name="T30" fmla="*/ 172084 h 1720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289" h="172084">
                  <a:moveTo>
                    <a:pt x="216026" y="98170"/>
                  </a:moveTo>
                  <a:lnTo>
                    <a:pt x="72009" y="98170"/>
                  </a:lnTo>
                  <a:lnTo>
                    <a:pt x="72009" y="171830"/>
                  </a:lnTo>
                  <a:lnTo>
                    <a:pt x="216026" y="171830"/>
                  </a:lnTo>
                  <a:lnTo>
                    <a:pt x="216026" y="98170"/>
                  </a:lnTo>
                  <a:close/>
                </a:path>
                <a:path w="288289" h="172084">
                  <a:moveTo>
                    <a:pt x="144018" y="0"/>
                  </a:moveTo>
                  <a:lnTo>
                    <a:pt x="0" y="98170"/>
                  </a:lnTo>
                  <a:lnTo>
                    <a:pt x="288036" y="98170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009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68" name="组合 167">
              <a:extLst>
                <a:ext uri="{FF2B5EF4-FFF2-40B4-BE49-F238E27FC236}">
                  <a16:creationId xmlns:a16="http://schemas.microsoft.com/office/drawing/2014/main" id="{73BD338E-42EA-4560-AECB-C9CF6D1CC7FF}"/>
                </a:ext>
              </a:extLst>
            </p:cNvPr>
            <p:cNvGrpSpPr/>
            <p:nvPr/>
          </p:nvGrpSpPr>
          <p:grpSpPr>
            <a:xfrm>
              <a:off x="2155832" y="2601028"/>
              <a:ext cx="1868488" cy="1363663"/>
              <a:chOff x="1538287" y="2598737"/>
              <a:chExt cx="1868488" cy="1363663"/>
            </a:xfrm>
          </p:grpSpPr>
          <p:sp>
            <p:nvSpPr>
              <p:cNvPr id="230" name="object 138">
                <a:extLst>
                  <a:ext uri="{FF2B5EF4-FFF2-40B4-BE49-F238E27FC236}">
                    <a16:creationId xmlns:a16="http://schemas.microsoft.com/office/drawing/2014/main" id="{77994E92-1700-4DDC-AF89-739BDA0197A0}"/>
                  </a:ext>
                </a:extLst>
              </p:cNvPr>
              <p:cNvSpPr/>
              <p:nvPr/>
            </p:nvSpPr>
            <p:spPr bwMode="auto">
              <a:xfrm>
                <a:off x="1538287" y="2598737"/>
                <a:ext cx="1868488" cy="1363663"/>
              </a:xfrm>
              <a:custGeom>
                <a:avLst/>
                <a:gdLst/>
                <a:ahLst/>
                <a:cxnLst/>
                <a:rect l="l" t="t" r="r" b="b"/>
                <a:pathLst>
                  <a:path w="2250440" h="873759">
                    <a:moveTo>
                      <a:pt x="0" y="873391"/>
                    </a:moveTo>
                    <a:lnTo>
                      <a:pt x="2250059" y="873391"/>
                    </a:lnTo>
                    <a:lnTo>
                      <a:pt x="2250059" y="0"/>
                    </a:lnTo>
                    <a:lnTo>
                      <a:pt x="0" y="0"/>
                    </a:lnTo>
                    <a:lnTo>
                      <a:pt x="0" y="873391"/>
                    </a:lnTo>
                    <a:close/>
                  </a:path>
                </a:pathLst>
              </a:custGeom>
              <a:solidFill>
                <a:srgbClr val="DCEFF4">
                  <a:alpha val="34902"/>
                </a:srgbClr>
              </a:solidFill>
              <a:ln w="3175" cap="flat" cmpd="sng" algn="ctr">
                <a:noFill/>
                <a:prstDash val="sysDot"/>
                <a:miter lim="800000"/>
              </a:ln>
              <a:effectLst/>
            </p:spPr>
            <p:txBody>
              <a:bodyPr vert="eaVert" anchor="b"/>
              <a:lstStyle>
                <a:lvl1pPr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4617B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数据驱动</a:t>
                </a:r>
              </a:p>
            </p:txBody>
          </p:sp>
          <p:sp>
            <p:nvSpPr>
              <p:cNvPr id="231" name="object 17">
                <a:extLst>
                  <a:ext uri="{FF2B5EF4-FFF2-40B4-BE49-F238E27FC236}">
                    <a16:creationId xmlns:a16="http://schemas.microsoft.com/office/drawing/2014/main" id="{14443B0E-6CD9-4841-B545-7E157763A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9239" y="2679700"/>
                <a:ext cx="1508959" cy="334962"/>
              </a:xfrm>
              <a:prstGeom prst="rect">
                <a:avLst/>
              </a:prstGeom>
              <a:solidFill>
                <a:sysClr val="window" lastClr="FFFFFF">
                  <a:alpha val="50195"/>
                </a:sys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algn="ctr" eaLnBrk="1" fontAlgn="auto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lang="zh-CN" altLang="zh-CN" sz="9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数据挖掘引擎（Spar</a:t>
                </a:r>
                <a:r>
                  <a:rPr lang="en-US" altLang="zh-CN" sz="9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zh-CN" sz="9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Mlib）</a:t>
                </a:r>
              </a:p>
            </p:txBody>
          </p:sp>
          <p:sp>
            <p:nvSpPr>
              <p:cNvPr id="232" name="object 117">
                <a:extLst>
                  <a:ext uri="{FF2B5EF4-FFF2-40B4-BE49-F238E27FC236}">
                    <a16:creationId xmlns:a16="http://schemas.microsoft.com/office/drawing/2014/main" id="{61455D49-1E3E-4E9D-989F-9D6881A1E8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40706" y="3293867"/>
                <a:ext cx="1492730" cy="432490"/>
              </a:xfrm>
              <a:prstGeom prst="rect">
                <a:avLst/>
              </a:prstGeom>
              <a:solidFill>
                <a:sysClr val="window" lastClr="FFFFFF">
                  <a:alpha val="50195"/>
                </a:sys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深度学习引擎</a:t>
                </a:r>
                <a:endPara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kumimoji="0" lang="en-US" altLang="zh-CN" sz="9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TesorFlow</a:t>
                </a:r>
                <a:r>
                  <a:rPr kumimoji="0" lang="en-US" altLang="zh-CN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kumimoji="0" lang="en-US" altLang="zh-CN" sz="9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Keras</a:t>
                </a:r>
                <a:r>
                  <a:rPr kumimoji="0" lang="en-US" altLang="zh-CN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/Caffe</a:t>
                </a:r>
                <a:r>
                  <a:rPr kumimoji="0" lang="zh-CN" altLang="zh-CN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</a:p>
            </p:txBody>
          </p:sp>
        </p:grpSp>
        <p:grpSp>
          <p:nvGrpSpPr>
            <p:cNvPr id="169" name="组合 168">
              <a:extLst>
                <a:ext uri="{FF2B5EF4-FFF2-40B4-BE49-F238E27FC236}">
                  <a16:creationId xmlns:a16="http://schemas.microsoft.com/office/drawing/2014/main" id="{6D1A7636-94C9-4F66-9FB7-D5654CD564FC}"/>
                </a:ext>
              </a:extLst>
            </p:cNvPr>
            <p:cNvGrpSpPr/>
            <p:nvPr/>
          </p:nvGrpSpPr>
          <p:grpSpPr>
            <a:xfrm>
              <a:off x="7389019" y="2597762"/>
              <a:ext cx="1593056" cy="1384038"/>
              <a:chOff x="6963569" y="2585767"/>
              <a:chExt cx="1593056" cy="1384038"/>
            </a:xfrm>
          </p:grpSpPr>
          <p:sp>
            <p:nvSpPr>
              <p:cNvPr id="226" name="object 13">
                <a:extLst>
                  <a:ext uri="{FF2B5EF4-FFF2-40B4-BE49-F238E27FC236}">
                    <a16:creationId xmlns:a16="http://schemas.microsoft.com/office/drawing/2014/main" id="{284BD6AD-0980-4116-96A4-AAAE32204659}"/>
                  </a:ext>
                </a:extLst>
              </p:cNvPr>
              <p:cNvSpPr/>
              <p:nvPr/>
            </p:nvSpPr>
            <p:spPr bwMode="auto">
              <a:xfrm>
                <a:off x="6963569" y="2585767"/>
                <a:ext cx="1593056" cy="1384038"/>
              </a:xfrm>
              <a:custGeom>
                <a:avLst/>
                <a:gdLst/>
                <a:ahLst/>
                <a:cxnLst/>
                <a:rect l="l" t="t" r="r" b="b"/>
                <a:pathLst>
                  <a:path w="2979420" h="1673860">
                    <a:moveTo>
                      <a:pt x="0" y="1673859"/>
                    </a:moveTo>
                    <a:lnTo>
                      <a:pt x="2979420" y="1673859"/>
                    </a:lnTo>
                    <a:lnTo>
                      <a:pt x="2979420" y="0"/>
                    </a:lnTo>
                    <a:lnTo>
                      <a:pt x="0" y="0"/>
                    </a:lnTo>
                    <a:lnTo>
                      <a:pt x="0" y="1673859"/>
                    </a:lnTo>
                    <a:close/>
                  </a:path>
                </a:pathLst>
              </a:custGeom>
              <a:solidFill>
                <a:srgbClr val="DCEFF4">
                  <a:alpha val="34902"/>
                </a:srgbClr>
              </a:solidFill>
              <a:ln w="3175" cap="flat" cmpd="sng" algn="ctr">
                <a:noFill/>
                <a:prstDash val="sysDot"/>
                <a:miter lim="800000"/>
              </a:ln>
              <a:effectLst/>
            </p:spPr>
            <p:txBody>
              <a:bodyPr vert="eaVert" anchor="b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4617B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查询分析</a:t>
                </a:r>
                <a:endParaRPr kumimoji="0" lang="zh-CN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" name="object 18">
                <a:extLst>
                  <a:ext uri="{FF2B5EF4-FFF2-40B4-BE49-F238E27FC236}">
                    <a16:creationId xmlns:a16="http://schemas.microsoft.com/office/drawing/2014/main" id="{B5D7A46D-885F-4E33-A6CA-3F986700C4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60432" y="2681900"/>
                <a:ext cx="1201486" cy="334980"/>
              </a:xfrm>
              <a:prstGeom prst="rect">
                <a:avLst/>
              </a:prstGeom>
              <a:solidFill>
                <a:sysClr val="window" lastClr="FFFFFF">
                  <a:alpha val="50195"/>
                </a:sys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查询分析引擎Presto</a:t>
                </a:r>
              </a:p>
            </p:txBody>
          </p:sp>
          <p:sp>
            <p:nvSpPr>
              <p:cNvPr id="228" name="object 106">
                <a:extLst>
                  <a:ext uri="{FF2B5EF4-FFF2-40B4-BE49-F238E27FC236}">
                    <a16:creationId xmlns:a16="http://schemas.microsoft.com/office/drawing/2014/main" id="{B81AF948-CBFA-4B78-9ED0-67785C4348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60432" y="3108462"/>
                <a:ext cx="1201486" cy="334980"/>
              </a:xfrm>
              <a:prstGeom prst="rect">
                <a:avLst/>
              </a:prstGeom>
              <a:solidFill>
                <a:sysClr val="window" lastClr="FFFFFF">
                  <a:alpha val="50195"/>
                </a:sys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实时查询引擎</a:t>
                </a:r>
                <a:r>
                  <a:rPr kumimoji="0" lang="en-US" altLang="zh-CN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Phoenix</a:t>
                </a:r>
                <a:endParaRPr kumimoji="0" lang="zh-CN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9" name="object 113">
                <a:extLst>
                  <a:ext uri="{FF2B5EF4-FFF2-40B4-BE49-F238E27FC236}">
                    <a16:creationId xmlns:a16="http://schemas.microsoft.com/office/drawing/2014/main" id="{AD62D3F5-1EEA-43CC-A925-ACC04FAA9F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60432" y="3535023"/>
                <a:ext cx="1201486" cy="324000"/>
              </a:xfrm>
              <a:prstGeom prst="rect">
                <a:avLst/>
              </a:prstGeom>
              <a:solidFill>
                <a:sysClr val="window" lastClr="FFFFFF">
                  <a:alpha val="50195"/>
                </a:sys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SQL引擎</a:t>
                </a:r>
              </a:p>
            </p:txBody>
          </p:sp>
        </p:grpSp>
        <p:sp>
          <p:nvSpPr>
            <p:cNvPr id="170" name="object 13">
              <a:extLst>
                <a:ext uri="{FF2B5EF4-FFF2-40B4-BE49-F238E27FC236}">
                  <a16:creationId xmlns:a16="http://schemas.microsoft.com/office/drawing/2014/main" id="{248AA07C-4C07-4BFC-914E-3028464E3B0A}"/>
                </a:ext>
              </a:extLst>
            </p:cNvPr>
            <p:cNvSpPr/>
            <p:nvPr/>
          </p:nvSpPr>
          <p:spPr bwMode="auto">
            <a:xfrm>
              <a:off x="5822609" y="2601027"/>
              <a:ext cx="1506166" cy="1363663"/>
            </a:xfrm>
            <a:custGeom>
              <a:avLst/>
              <a:gdLst/>
              <a:ahLst/>
              <a:cxnLst/>
              <a:rect l="l" t="t" r="r" b="b"/>
              <a:pathLst>
                <a:path w="2979420" h="1673860">
                  <a:moveTo>
                    <a:pt x="0" y="1673859"/>
                  </a:moveTo>
                  <a:lnTo>
                    <a:pt x="2979420" y="1673859"/>
                  </a:lnTo>
                  <a:lnTo>
                    <a:pt x="2979420" y="0"/>
                  </a:lnTo>
                  <a:lnTo>
                    <a:pt x="0" y="0"/>
                  </a:lnTo>
                  <a:lnTo>
                    <a:pt x="0" y="1673859"/>
                  </a:lnTo>
                  <a:close/>
                </a:path>
              </a:pathLst>
            </a:custGeom>
            <a:solidFill>
              <a:srgbClr val="DCEFF4">
                <a:alpha val="34902"/>
              </a:srgbClr>
            </a:solidFill>
            <a:ln w="3175" cap="flat" cmpd="sng" algn="ctr">
              <a:noFill/>
              <a:prstDash val="sysDot"/>
              <a:miter lim="800000"/>
            </a:ln>
            <a:effectLst/>
          </p:spPr>
          <p:txBody>
            <a:bodyPr vert="eaVert" anchor="b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知识驱动</a:t>
              </a:r>
              <a:endParaRPr kumimoji="0" lang="zh-CN" altLang="zh-CN" sz="1000" b="1" i="0" u="none" strike="noStrike" kern="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object 113">
              <a:extLst>
                <a:ext uri="{FF2B5EF4-FFF2-40B4-BE49-F238E27FC236}">
                  <a16:creationId xmlns:a16="http://schemas.microsoft.com/office/drawing/2014/main" id="{C2237B84-B175-44FA-A174-87C9D52562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9400" y="2779870"/>
              <a:ext cx="1034367" cy="142658"/>
            </a:xfrm>
            <a:prstGeom prst="rect">
              <a:avLst/>
            </a:prstGeom>
            <a:solidFill>
              <a:sysClr val="window" lastClr="FFFFFF">
                <a:alpha val="50195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34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marL="20638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20638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ElasticSearch</a:t>
              </a:r>
              <a:endParaRPr kumimoji="0" lang="zh-CN" altLang="zh-CN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object 108">
              <a:extLst>
                <a:ext uri="{FF2B5EF4-FFF2-40B4-BE49-F238E27FC236}">
                  <a16:creationId xmlns:a16="http://schemas.microsoft.com/office/drawing/2014/main" id="{86B85D01-B703-4DAE-98FC-7B3E2A9EC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9399" y="3066886"/>
              <a:ext cx="1034368" cy="142658"/>
            </a:xfrm>
            <a:prstGeom prst="rect">
              <a:avLst/>
            </a:prstGeom>
            <a:solidFill>
              <a:sysClr val="window" lastClr="FFFFFF">
                <a:alpha val="50195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34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marL="1905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1905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知识引擎</a:t>
              </a: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Jena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3B226AA6-7C82-42A6-AE4C-0393078E1CF1}"/>
                </a:ext>
              </a:extLst>
            </p:cNvPr>
            <p:cNvGrpSpPr/>
            <p:nvPr/>
          </p:nvGrpSpPr>
          <p:grpSpPr>
            <a:xfrm>
              <a:off x="9108281" y="2637129"/>
              <a:ext cx="1525587" cy="1313475"/>
              <a:chOff x="8993188" y="2647268"/>
              <a:chExt cx="1525587" cy="1313475"/>
            </a:xfrm>
          </p:grpSpPr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038E9852-CD4F-4CB3-8DDD-C0F8E992D62D}"/>
                  </a:ext>
                </a:extLst>
              </p:cNvPr>
              <p:cNvSpPr/>
              <p:nvPr/>
            </p:nvSpPr>
            <p:spPr bwMode="auto">
              <a:xfrm>
                <a:off x="8993188" y="2647268"/>
                <a:ext cx="1525587" cy="1313475"/>
              </a:xfrm>
              <a:prstGeom prst="rect">
                <a:avLst/>
              </a:prstGeom>
              <a:solidFill>
                <a:srgbClr val="DBF5F9">
                  <a:lumMod val="50000"/>
                  <a:alpha val="28000"/>
                </a:srgbClr>
              </a:solidFill>
              <a:ln w="9525" cap="flat" cmpd="sng" algn="ctr">
                <a:noFill/>
                <a:prstDash val="dash"/>
                <a:miter lim="800000"/>
              </a:ln>
              <a:effectLst/>
            </p:spPr>
            <p:txBody>
              <a:bodyPr vert="eaVert" anchor="b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4617B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智能建模管理与运行监控</a:t>
                </a:r>
              </a:p>
            </p:txBody>
          </p:sp>
          <p:sp>
            <p:nvSpPr>
              <p:cNvPr id="225" name="object 107">
                <a:extLst>
                  <a:ext uri="{FF2B5EF4-FFF2-40B4-BE49-F238E27FC236}">
                    <a16:creationId xmlns:a16="http://schemas.microsoft.com/office/drawing/2014/main" id="{5C288333-3A3D-4DCE-8B1D-C3D320EBF6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28812" y="2898759"/>
                <a:ext cx="959164" cy="730249"/>
              </a:xfrm>
              <a:prstGeom prst="rect">
                <a:avLst/>
              </a:prstGeom>
              <a:solidFill>
                <a:sysClr val="window" lastClr="FFFFFF">
                  <a:alpha val="50195"/>
                </a:sys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建模语言</a:t>
                </a:r>
                <a:r>
                  <a:rPr kumimoji="0" lang="zh-CN" alt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接口</a:t>
                </a:r>
                <a:endPara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Python</a:t>
                </a:r>
                <a:r>
                  <a:rPr kumimoji="0" lang="zh-CN" alt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kumimoji="0" lang="zh-CN" altLang="zh-CN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Java</a:t>
                </a:r>
              </a:p>
            </p:txBody>
          </p:sp>
        </p:grp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2D5585B3-EF89-49AA-BE6D-4D3A9E7E64FF}"/>
                </a:ext>
              </a:extLst>
            </p:cNvPr>
            <p:cNvSpPr/>
            <p:nvPr/>
          </p:nvSpPr>
          <p:spPr bwMode="auto">
            <a:xfrm>
              <a:off x="279400" y="4147957"/>
              <a:ext cx="10450513" cy="2457630"/>
            </a:xfrm>
            <a:prstGeom prst="rect">
              <a:avLst/>
            </a:prstGeom>
            <a:solidFill>
              <a:srgbClr val="0076A3">
                <a:alpha val="28000"/>
              </a:srgbClr>
            </a:solidFill>
            <a:ln w="9525" cap="flat" cmpd="sng" algn="ctr">
              <a:noFill/>
              <a:prstDash val="dash"/>
              <a:miter lim="800000"/>
            </a:ln>
            <a:effectLst/>
          </p:spPr>
          <p:txBody>
            <a:bodyPr vert="eaVert" anchor="b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3495C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数据服务层</a:t>
              </a: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65818968-EB73-4AFD-BFB8-A6DD263FEA1B}"/>
                </a:ext>
              </a:extLst>
            </p:cNvPr>
            <p:cNvSpPr/>
            <p:nvPr/>
          </p:nvSpPr>
          <p:spPr bwMode="auto">
            <a:xfrm>
              <a:off x="654050" y="4235604"/>
              <a:ext cx="9999663" cy="367077"/>
            </a:xfrm>
            <a:prstGeom prst="rect">
              <a:avLst/>
            </a:prstGeom>
            <a:solidFill>
              <a:srgbClr val="00B0F0">
                <a:alpha val="28000"/>
              </a:srgbClr>
            </a:solidFill>
            <a:ln w="9525" cap="flat" cmpd="sng" algn="ctr">
              <a:noFill/>
              <a:prstDash val="dash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数据服务</a:t>
              </a: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1320432C-A649-47A3-A4A3-FB097DC0CF2F}"/>
                </a:ext>
              </a:extLst>
            </p:cNvPr>
            <p:cNvSpPr/>
            <p:nvPr/>
          </p:nvSpPr>
          <p:spPr bwMode="auto">
            <a:xfrm>
              <a:off x="654050" y="5530941"/>
              <a:ext cx="9998075" cy="1012734"/>
            </a:xfrm>
            <a:prstGeom prst="rect">
              <a:avLst/>
            </a:prstGeom>
            <a:solidFill>
              <a:srgbClr val="7CC5E0"/>
            </a:solidFill>
            <a:ln w="9525" cap="flat" cmpd="sng" algn="ctr">
              <a:noFill/>
              <a:prstDash val="dash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数据交换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E6192647-9003-475B-8B12-F525B59AA24A}"/>
                </a:ext>
              </a:extLst>
            </p:cNvPr>
            <p:cNvSpPr/>
            <p:nvPr/>
          </p:nvSpPr>
          <p:spPr bwMode="auto">
            <a:xfrm>
              <a:off x="654050" y="4650306"/>
              <a:ext cx="7707313" cy="827088"/>
            </a:xfrm>
            <a:prstGeom prst="rect">
              <a:avLst/>
            </a:prstGeom>
            <a:solidFill>
              <a:srgbClr val="7CC5E0"/>
            </a:solidFill>
            <a:ln w="9525" cap="flat" cmpd="sng" algn="ctr">
              <a:noFill/>
              <a:prstDash val="dash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 数据存</a:t>
              </a:r>
              <a:endParaRPr kumimoji="0" lang="en-US" altLang="zh-CN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 储计算</a:t>
              </a:r>
            </a:p>
          </p:txBody>
        </p:sp>
        <p:sp>
          <p:nvSpPr>
            <p:cNvPr id="178" name="object 75">
              <a:extLst>
                <a:ext uri="{FF2B5EF4-FFF2-40B4-BE49-F238E27FC236}">
                  <a16:creationId xmlns:a16="http://schemas.microsoft.com/office/drawing/2014/main" id="{3A5AACF7-5080-48E3-869F-50548BD4466D}"/>
                </a:ext>
              </a:extLst>
            </p:cNvPr>
            <p:cNvSpPr/>
            <p:nvPr/>
          </p:nvSpPr>
          <p:spPr bwMode="auto">
            <a:xfrm>
              <a:off x="1572612" y="4281642"/>
              <a:ext cx="2083401" cy="239712"/>
            </a:xfrm>
            <a:custGeom>
              <a:avLst/>
              <a:gdLst/>
              <a:ahLst/>
              <a:cxnLst/>
              <a:rect l="l" t="t" r="r" b="b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B3EAF2">
                <a:alpha val="50196"/>
              </a:srgbClr>
            </a:solidFill>
          </p:spPr>
          <p:txBody>
            <a:bodyPr lIns="0" tIns="0" rIns="0" bIns="0" anchor="ctr"/>
            <a:lstStyle/>
            <a:p>
              <a:pPr marL="12700" algn="ctr">
                <a:defRPr/>
              </a:pPr>
              <a:r>
                <a:rPr lang="en-US" altLang="zh-CN" sz="1000" spc="5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kafka</a:t>
              </a:r>
              <a:endParaRPr lang="en-US" altLang="zh-CN" sz="1000" spc="5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9" name="object 75">
              <a:extLst>
                <a:ext uri="{FF2B5EF4-FFF2-40B4-BE49-F238E27FC236}">
                  <a16:creationId xmlns:a16="http://schemas.microsoft.com/office/drawing/2014/main" id="{88C5D32B-EFCC-44E6-A229-1A26CC1A9443}"/>
                </a:ext>
              </a:extLst>
            </p:cNvPr>
            <p:cNvSpPr/>
            <p:nvPr/>
          </p:nvSpPr>
          <p:spPr bwMode="auto">
            <a:xfrm>
              <a:off x="3794125" y="4281642"/>
              <a:ext cx="2243138" cy="239712"/>
            </a:xfrm>
            <a:custGeom>
              <a:avLst/>
              <a:gdLst/>
              <a:ahLst/>
              <a:cxnLst/>
              <a:rect l="l" t="t" r="r" b="b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B3EAF2">
                <a:alpha val="50196"/>
              </a:srgbClr>
            </a:solidFill>
          </p:spPr>
          <p:txBody>
            <a:bodyPr lIns="0" tIns="0" rIns="0" bIns="0" anchor="ctr"/>
            <a:lstStyle/>
            <a:p>
              <a:pPr marL="12700" algn="ctr">
                <a:defRPr/>
              </a:pPr>
              <a:r>
                <a:rPr lang="en-US" altLang="zh-CN" sz="1000" spc="5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webservice</a:t>
              </a:r>
              <a:endParaRPr lang="en-US" altLang="zh-CN" sz="1000" spc="5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0" name="object 75">
              <a:extLst>
                <a:ext uri="{FF2B5EF4-FFF2-40B4-BE49-F238E27FC236}">
                  <a16:creationId xmlns:a16="http://schemas.microsoft.com/office/drawing/2014/main" id="{C110CAAC-4424-4D9C-AA21-644C94C5E7F5}"/>
                </a:ext>
              </a:extLst>
            </p:cNvPr>
            <p:cNvSpPr/>
            <p:nvPr/>
          </p:nvSpPr>
          <p:spPr bwMode="auto">
            <a:xfrm>
              <a:off x="6175375" y="4281642"/>
              <a:ext cx="2243138" cy="238125"/>
            </a:xfrm>
            <a:custGeom>
              <a:avLst/>
              <a:gdLst/>
              <a:ahLst/>
              <a:cxnLst/>
              <a:rect l="l" t="t" r="r" b="b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B3EAF2">
                <a:alpha val="50196"/>
              </a:srgbClr>
            </a:solidFill>
          </p:spPr>
          <p:txBody>
            <a:bodyPr lIns="0" tIns="0" rIns="0" bIns="0" anchor="ctr"/>
            <a:lstStyle/>
            <a:p>
              <a:pPr marL="12700" algn="ctr">
                <a:defRPr/>
              </a:pPr>
              <a:r>
                <a:rPr lang="en-US" altLang="zh-CN" sz="1000" spc="5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WebSocket</a:t>
              </a:r>
              <a:endParaRPr lang="en-US" altLang="zh-CN" sz="1000" spc="5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1" name="object 75">
              <a:extLst>
                <a:ext uri="{FF2B5EF4-FFF2-40B4-BE49-F238E27FC236}">
                  <a16:creationId xmlns:a16="http://schemas.microsoft.com/office/drawing/2014/main" id="{299C7426-6F2B-44A0-9A03-7A4B03F0B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6625" y="4280054"/>
              <a:ext cx="1944688" cy="239713"/>
            </a:xfrm>
            <a:custGeom>
              <a:avLst/>
              <a:gdLst>
                <a:gd name="T0" fmla="*/ 0 w 1009650"/>
                <a:gd name="T1" fmla="*/ 0 h 462915"/>
                <a:gd name="T2" fmla="*/ 1009650 w 1009650"/>
                <a:gd name="T3" fmla="*/ 462915 h 462915"/>
              </a:gdLst>
              <a:ahLst/>
              <a:cxnLst/>
              <a:rect l="T0" t="T1" r="T2" b="T3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B3EAF2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127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1270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数据库技术</a:t>
              </a:r>
              <a:endParaRPr kumimoji="0" lang="en-US" altLang="zh-CN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object 190">
              <a:extLst>
                <a:ext uri="{FF2B5EF4-FFF2-40B4-BE49-F238E27FC236}">
                  <a16:creationId xmlns:a16="http://schemas.microsoft.com/office/drawing/2014/main" id="{5A26419E-9A89-4984-BCE9-AED0BF6E04B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9464709" y="4889599"/>
              <a:ext cx="215930" cy="348388"/>
            </a:xfrm>
            <a:prstGeom prst="upDownArrow">
              <a:avLst>
                <a:gd name="adj1" fmla="val 50000"/>
                <a:gd name="adj2" fmla="val 50002"/>
              </a:avLst>
            </a:prstGeom>
            <a:solidFill>
              <a:srgbClr val="009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object 138">
              <a:extLst>
                <a:ext uri="{FF2B5EF4-FFF2-40B4-BE49-F238E27FC236}">
                  <a16:creationId xmlns:a16="http://schemas.microsoft.com/office/drawing/2014/main" id="{0D511BC0-70D2-477F-B8F7-28E3372FDB03}"/>
                </a:ext>
              </a:extLst>
            </p:cNvPr>
            <p:cNvSpPr/>
            <p:nvPr/>
          </p:nvSpPr>
          <p:spPr bwMode="auto">
            <a:xfrm>
              <a:off x="6802438" y="4724919"/>
              <a:ext cx="1468437" cy="700087"/>
            </a:xfrm>
            <a:custGeom>
              <a:avLst/>
              <a:gdLst/>
              <a:ahLst/>
              <a:cxnLst/>
              <a:rect l="l" t="t" r="r" b="b"/>
              <a:pathLst>
                <a:path w="2250440" h="873759">
                  <a:moveTo>
                    <a:pt x="0" y="873391"/>
                  </a:moveTo>
                  <a:lnTo>
                    <a:pt x="2250059" y="873391"/>
                  </a:lnTo>
                  <a:lnTo>
                    <a:pt x="2250059" y="0"/>
                  </a:lnTo>
                  <a:lnTo>
                    <a:pt x="0" y="0"/>
                  </a:lnTo>
                  <a:lnTo>
                    <a:pt x="0" y="873391"/>
                  </a:lnTo>
                  <a:close/>
                </a:path>
              </a:pathLst>
            </a:custGeom>
            <a:solidFill>
              <a:srgbClr val="B3EAF2">
                <a:alpha val="50196"/>
              </a:srgbClr>
            </a:solidFill>
            <a:ln w="3175" cap="flat" cmpd="sng" algn="ctr">
              <a:noFill/>
              <a:prstDash val="sysDot"/>
              <a:miter lim="800000"/>
            </a:ln>
            <a:effec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离线计算</a:t>
              </a:r>
              <a:endParaRPr kumimoji="0" lang="zh-CN" altLang="zh-CN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object 138">
              <a:extLst>
                <a:ext uri="{FF2B5EF4-FFF2-40B4-BE49-F238E27FC236}">
                  <a16:creationId xmlns:a16="http://schemas.microsoft.com/office/drawing/2014/main" id="{3994F653-65CD-4128-963D-3E5EE9C9DC9B}"/>
                </a:ext>
              </a:extLst>
            </p:cNvPr>
            <p:cNvSpPr/>
            <p:nvPr/>
          </p:nvSpPr>
          <p:spPr bwMode="auto">
            <a:xfrm>
              <a:off x="1412875" y="4724919"/>
              <a:ext cx="3954463" cy="700087"/>
            </a:xfrm>
            <a:custGeom>
              <a:avLst/>
              <a:gdLst/>
              <a:ahLst/>
              <a:cxnLst/>
              <a:rect l="l" t="t" r="r" b="b"/>
              <a:pathLst>
                <a:path w="2250440" h="873759">
                  <a:moveTo>
                    <a:pt x="0" y="873391"/>
                  </a:moveTo>
                  <a:lnTo>
                    <a:pt x="2250059" y="873391"/>
                  </a:lnTo>
                  <a:lnTo>
                    <a:pt x="2250059" y="0"/>
                  </a:lnTo>
                  <a:lnTo>
                    <a:pt x="0" y="0"/>
                  </a:lnTo>
                  <a:lnTo>
                    <a:pt x="0" y="873391"/>
                  </a:lnTo>
                  <a:close/>
                </a:path>
              </a:pathLst>
            </a:custGeom>
            <a:solidFill>
              <a:srgbClr val="B3EAF2">
                <a:alpha val="50196"/>
              </a:srgbClr>
            </a:solidFill>
            <a:ln w="3175" cap="flat" cmpd="sng" algn="ctr">
              <a:noFill/>
              <a:prstDash val="sysDot"/>
              <a:miter lim="800000"/>
            </a:ln>
            <a:effec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数据存储</a:t>
              </a:r>
              <a:endParaRPr kumimoji="0" lang="zh-CN" altLang="zh-CN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object 75">
              <a:extLst>
                <a:ext uri="{FF2B5EF4-FFF2-40B4-BE49-F238E27FC236}">
                  <a16:creationId xmlns:a16="http://schemas.microsoft.com/office/drawing/2014/main" id="{6D813617-DA7E-4571-92F0-7FC462EC0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3088" y="5070994"/>
              <a:ext cx="557212" cy="233362"/>
            </a:xfrm>
            <a:custGeom>
              <a:avLst/>
              <a:gdLst>
                <a:gd name="T0" fmla="*/ 0 w 1009650"/>
                <a:gd name="T1" fmla="*/ 0 h 462915"/>
                <a:gd name="T2" fmla="*/ 1009650 w 1009650"/>
                <a:gd name="T3" fmla="*/ 462915 h 462915"/>
              </a:gdLst>
              <a:ahLst/>
              <a:cxnLst/>
              <a:rect l="T0" t="T1" r="T2" b="T3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Spark</a:t>
              </a:r>
            </a:p>
          </p:txBody>
        </p:sp>
        <p:sp>
          <p:nvSpPr>
            <p:cNvPr id="186" name="object 75">
              <a:extLst>
                <a:ext uri="{FF2B5EF4-FFF2-40B4-BE49-F238E27FC236}">
                  <a16:creationId xmlns:a16="http://schemas.microsoft.com/office/drawing/2014/main" id="{A534202B-F2AC-4CDC-9F82-9EF3AE059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8088" y="5070994"/>
              <a:ext cx="619125" cy="239712"/>
            </a:xfrm>
            <a:custGeom>
              <a:avLst/>
              <a:gdLst>
                <a:gd name="T0" fmla="*/ 0 w 1009650"/>
                <a:gd name="T1" fmla="*/ 0 h 462915"/>
                <a:gd name="T2" fmla="*/ 1009650 w 1009650"/>
                <a:gd name="T3" fmla="*/ 462915 h 462915"/>
              </a:gdLst>
              <a:ahLst/>
              <a:cxnLst/>
              <a:rect l="T0" t="T1" r="T2" b="T3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Tez</a:t>
              </a:r>
            </a:p>
          </p:txBody>
        </p:sp>
        <p:sp>
          <p:nvSpPr>
            <p:cNvPr id="187" name="object 138">
              <a:extLst>
                <a:ext uri="{FF2B5EF4-FFF2-40B4-BE49-F238E27FC236}">
                  <a16:creationId xmlns:a16="http://schemas.microsoft.com/office/drawing/2014/main" id="{C59B4683-8B00-4B50-9F87-8101B3DC7A21}"/>
                </a:ext>
              </a:extLst>
            </p:cNvPr>
            <p:cNvSpPr/>
            <p:nvPr/>
          </p:nvSpPr>
          <p:spPr bwMode="auto">
            <a:xfrm>
              <a:off x="5446713" y="4724919"/>
              <a:ext cx="1279525" cy="700087"/>
            </a:xfrm>
            <a:custGeom>
              <a:avLst/>
              <a:gdLst/>
              <a:ahLst/>
              <a:cxnLst/>
              <a:rect l="l" t="t" r="r" b="b"/>
              <a:pathLst>
                <a:path w="2250440" h="873759">
                  <a:moveTo>
                    <a:pt x="0" y="873391"/>
                  </a:moveTo>
                  <a:lnTo>
                    <a:pt x="2250059" y="873391"/>
                  </a:lnTo>
                  <a:lnTo>
                    <a:pt x="2250059" y="0"/>
                  </a:lnTo>
                  <a:lnTo>
                    <a:pt x="0" y="0"/>
                  </a:lnTo>
                  <a:lnTo>
                    <a:pt x="0" y="873391"/>
                  </a:lnTo>
                  <a:close/>
                </a:path>
              </a:pathLst>
            </a:custGeom>
            <a:solidFill>
              <a:srgbClr val="B3EAF2">
                <a:alpha val="50196"/>
              </a:srgbClr>
            </a:solidFill>
            <a:ln w="3175" cap="flat" cmpd="sng" algn="ctr">
              <a:noFill/>
              <a:prstDash val="sysDot"/>
              <a:miter lim="800000"/>
            </a:ln>
            <a:effec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实时计算</a:t>
              </a:r>
              <a:endParaRPr kumimoji="0" lang="zh-CN" altLang="zh-CN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" name="object 75">
              <a:extLst>
                <a:ext uri="{FF2B5EF4-FFF2-40B4-BE49-F238E27FC236}">
                  <a16:creationId xmlns:a16="http://schemas.microsoft.com/office/drawing/2014/main" id="{DD734C4C-239C-43F3-9662-5C1D9A6D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138" y="5070994"/>
              <a:ext cx="487362" cy="236537"/>
            </a:xfrm>
            <a:custGeom>
              <a:avLst/>
              <a:gdLst>
                <a:gd name="T0" fmla="*/ 0 w 1009650"/>
                <a:gd name="T1" fmla="*/ 0 h 462915"/>
                <a:gd name="T2" fmla="*/ 1009650 w 1009650"/>
                <a:gd name="T3" fmla="*/ 462915 h 462915"/>
              </a:gdLst>
              <a:ahLst/>
              <a:cxnLst/>
              <a:rect l="T0" t="T1" r="T2" b="T3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HDFS</a:t>
              </a:r>
            </a:p>
          </p:txBody>
        </p:sp>
        <p:sp>
          <p:nvSpPr>
            <p:cNvPr id="189" name="object 75">
              <a:extLst>
                <a:ext uri="{FF2B5EF4-FFF2-40B4-BE49-F238E27FC236}">
                  <a16:creationId xmlns:a16="http://schemas.microsoft.com/office/drawing/2014/main" id="{BA56B442-284C-4D76-BF7C-BB597597D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5263" y="5070994"/>
              <a:ext cx="487362" cy="236537"/>
            </a:xfrm>
            <a:custGeom>
              <a:avLst/>
              <a:gdLst>
                <a:gd name="T0" fmla="*/ 0 w 1009650"/>
                <a:gd name="T1" fmla="*/ 0 h 462915"/>
                <a:gd name="T2" fmla="*/ 1009650 w 1009650"/>
                <a:gd name="T3" fmla="*/ 462915 h 462915"/>
              </a:gdLst>
              <a:ahLst/>
              <a:cxnLst/>
              <a:rect l="T0" t="T1" r="T2" b="T3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Hive</a:t>
              </a:r>
            </a:p>
          </p:txBody>
        </p:sp>
        <p:sp>
          <p:nvSpPr>
            <p:cNvPr id="190" name="object 75">
              <a:extLst>
                <a:ext uri="{FF2B5EF4-FFF2-40B4-BE49-F238E27FC236}">
                  <a16:creationId xmlns:a16="http://schemas.microsoft.com/office/drawing/2014/main" id="{F2661F8D-DB1F-4CBB-9914-BAED355F9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8825" y="5070994"/>
              <a:ext cx="708025" cy="236537"/>
            </a:xfrm>
            <a:custGeom>
              <a:avLst/>
              <a:gdLst>
                <a:gd name="T0" fmla="*/ 0 w 1009650"/>
                <a:gd name="T1" fmla="*/ 0 h 462915"/>
                <a:gd name="T2" fmla="*/ 1009650 w 1009650"/>
                <a:gd name="T3" fmla="*/ 462915 h 462915"/>
              </a:gdLst>
              <a:ahLst/>
              <a:cxnLst/>
              <a:rect l="T0" t="T1" r="T2" b="T3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Opentsdb</a:t>
              </a:r>
              <a:endParaRPr kumimoji="0" lang="en-US" altLang="zh-CN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object 75">
              <a:extLst>
                <a:ext uri="{FF2B5EF4-FFF2-40B4-BE49-F238E27FC236}">
                  <a16:creationId xmlns:a16="http://schemas.microsoft.com/office/drawing/2014/main" id="{5997171B-5AFC-4EF1-82F1-DBC32F16F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050" y="5070994"/>
              <a:ext cx="519113" cy="236537"/>
            </a:xfrm>
            <a:custGeom>
              <a:avLst/>
              <a:gdLst>
                <a:gd name="T0" fmla="*/ 0 w 1009650"/>
                <a:gd name="T1" fmla="*/ 0 h 462915"/>
                <a:gd name="T2" fmla="*/ 1009650 w 1009650"/>
                <a:gd name="T3" fmla="*/ 462915 h 462915"/>
              </a:gdLst>
              <a:ahLst/>
              <a:cxnLst/>
              <a:rect l="T0" t="T1" r="T2" b="T3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Redis</a:t>
              </a:r>
            </a:p>
          </p:txBody>
        </p:sp>
        <p:sp>
          <p:nvSpPr>
            <p:cNvPr id="192" name="object 75">
              <a:extLst>
                <a:ext uri="{FF2B5EF4-FFF2-40B4-BE49-F238E27FC236}">
                  <a16:creationId xmlns:a16="http://schemas.microsoft.com/office/drawing/2014/main" id="{8FAC9C84-2777-4F28-A3FE-A15F172BF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8363" y="5070994"/>
              <a:ext cx="550862" cy="236537"/>
            </a:xfrm>
            <a:custGeom>
              <a:avLst/>
              <a:gdLst>
                <a:gd name="T0" fmla="*/ 0 w 1009650"/>
                <a:gd name="T1" fmla="*/ 0 h 462915"/>
                <a:gd name="T2" fmla="*/ 1009650 w 1009650"/>
                <a:gd name="T3" fmla="*/ 462915 h 462915"/>
              </a:gdLst>
              <a:ahLst/>
              <a:cxnLst/>
              <a:rect l="T0" t="T1" r="T2" b="T3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Mysql</a:t>
              </a:r>
            </a:p>
          </p:txBody>
        </p:sp>
        <p:sp>
          <p:nvSpPr>
            <p:cNvPr id="193" name="object 75">
              <a:extLst>
                <a:ext uri="{FF2B5EF4-FFF2-40B4-BE49-F238E27FC236}">
                  <a16:creationId xmlns:a16="http://schemas.microsoft.com/office/drawing/2014/main" id="{8D12AC80-47B3-4629-927E-2C6EB8479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1700" y="5070994"/>
              <a:ext cx="487363" cy="236537"/>
            </a:xfrm>
            <a:custGeom>
              <a:avLst/>
              <a:gdLst>
                <a:gd name="T0" fmla="*/ 0 w 1009650"/>
                <a:gd name="T1" fmla="*/ 0 h 462915"/>
                <a:gd name="T2" fmla="*/ 1009650 w 1009650"/>
                <a:gd name="T3" fmla="*/ 462915 h 462915"/>
              </a:gdLst>
              <a:ahLst/>
              <a:cxnLst/>
              <a:rect l="T0" t="T1" r="T2" b="T3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HBase</a:t>
              </a:r>
            </a:p>
          </p:txBody>
        </p:sp>
        <p:sp>
          <p:nvSpPr>
            <p:cNvPr id="194" name="object 75">
              <a:extLst>
                <a:ext uri="{FF2B5EF4-FFF2-40B4-BE49-F238E27FC236}">
                  <a16:creationId xmlns:a16="http://schemas.microsoft.com/office/drawing/2014/main" id="{054CBFAD-66A6-4E14-BB70-96EA9A2AF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0375" y="5070994"/>
              <a:ext cx="1084263" cy="233362"/>
            </a:xfrm>
            <a:custGeom>
              <a:avLst/>
              <a:gdLst>
                <a:gd name="T0" fmla="*/ 0 w 1009650"/>
                <a:gd name="T1" fmla="*/ 0 h 462915"/>
                <a:gd name="T2" fmla="*/ 1009650 w 1009650"/>
                <a:gd name="T3" fmla="*/ 462915 h 462915"/>
              </a:gdLst>
              <a:ahLst/>
              <a:cxnLst/>
              <a:rect l="T0" t="T1" r="T2" b="T3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SparkStreaming</a:t>
              </a: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42E88BE7-2D1B-470A-AE55-065A74F75312}"/>
                </a:ext>
              </a:extLst>
            </p:cNvPr>
            <p:cNvSpPr/>
            <p:nvPr/>
          </p:nvSpPr>
          <p:spPr bwMode="auto">
            <a:xfrm>
              <a:off x="9605963" y="4650306"/>
              <a:ext cx="1035050" cy="827088"/>
            </a:xfrm>
            <a:prstGeom prst="rect">
              <a:avLst/>
            </a:prstGeom>
            <a:solidFill>
              <a:srgbClr val="DBF5F9">
                <a:lumMod val="50000"/>
                <a:alpha val="28000"/>
              </a:srgbClr>
            </a:solidFill>
            <a:ln w="9525" cap="flat" cmpd="sng" algn="ctr">
              <a:noFill/>
              <a:prstDash val="dash"/>
              <a:miter lim="800000"/>
            </a:ln>
            <a:effec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统一调度</a:t>
              </a:r>
            </a:p>
          </p:txBody>
        </p:sp>
        <p:sp>
          <p:nvSpPr>
            <p:cNvPr id="196" name="object 75">
              <a:extLst>
                <a:ext uri="{FF2B5EF4-FFF2-40B4-BE49-F238E27FC236}">
                  <a16:creationId xmlns:a16="http://schemas.microsoft.com/office/drawing/2014/main" id="{60415824-4055-4088-A6A2-F5E45AEFF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1075" y="4874144"/>
              <a:ext cx="647700" cy="179387"/>
            </a:xfrm>
            <a:custGeom>
              <a:avLst/>
              <a:gdLst>
                <a:gd name="T0" fmla="*/ 0 w 1009650"/>
                <a:gd name="T1" fmla="*/ 0 h 462915"/>
                <a:gd name="T2" fmla="*/ 1009650 w 1009650"/>
                <a:gd name="T3" fmla="*/ 462915 h 462915"/>
              </a:gdLst>
              <a:ahLst/>
              <a:cxnLst/>
              <a:rect l="T0" t="T1" r="T2" b="T3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Oozie</a:t>
              </a:r>
              <a:endParaRPr kumimoji="0" lang="en-US" altLang="zh-CN" sz="1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object 75">
              <a:extLst>
                <a:ext uri="{FF2B5EF4-FFF2-40B4-BE49-F238E27FC236}">
                  <a16:creationId xmlns:a16="http://schemas.microsoft.com/office/drawing/2014/main" id="{653D84B6-2F25-46CD-9899-7B88263C5FA4}"/>
                </a:ext>
              </a:extLst>
            </p:cNvPr>
            <p:cNvSpPr/>
            <p:nvPr/>
          </p:nvSpPr>
          <p:spPr bwMode="auto">
            <a:xfrm>
              <a:off x="9863138" y="5075008"/>
              <a:ext cx="647700" cy="180975"/>
            </a:xfrm>
            <a:custGeom>
              <a:avLst/>
              <a:gdLst/>
              <a:ahLst/>
              <a:cxnLst/>
              <a:rect l="l" t="t" r="r" b="b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</p:spPr>
          <p:txBody>
            <a:bodyPr lIns="0" tIns="0" rIns="0" bIns="0" anchor="ctr"/>
            <a:lstStyle/>
            <a:p>
              <a:pPr marL="12700" algn="ctr">
                <a:defRPr/>
              </a:pPr>
              <a:r>
                <a:rPr lang="en-US" altLang="zh-CN" sz="1000" spc="5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YARN</a:t>
              </a: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EDDA5D85-2AD1-4B62-A144-3F2C5618A2A4}"/>
                </a:ext>
              </a:extLst>
            </p:cNvPr>
            <p:cNvSpPr/>
            <p:nvPr/>
          </p:nvSpPr>
          <p:spPr bwMode="auto">
            <a:xfrm>
              <a:off x="8442325" y="4650306"/>
              <a:ext cx="1079500" cy="827088"/>
            </a:xfrm>
            <a:prstGeom prst="rect">
              <a:avLst/>
            </a:prstGeom>
            <a:solidFill>
              <a:srgbClr val="DBF5F9">
                <a:lumMod val="50000"/>
                <a:alpha val="28000"/>
              </a:srgbClr>
            </a:solidFill>
            <a:ln w="9525" cap="flat" cmpd="sng" algn="ctr">
              <a:noFill/>
              <a:prstDash val="dash"/>
              <a:miter lim="800000"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数据管理</a:t>
              </a:r>
            </a:p>
          </p:txBody>
        </p:sp>
        <p:sp>
          <p:nvSpPr>
            <p:cNvPr id="199" name="object 75">
              <a:extLst>
                <a:ext uri="{FF2B5EF4-FFF2-40B4-BE49-F238E27FC236}">
                  <a16:creationId xmlns:a16="http://schemas.microsoft.com/office/drawing/2014/main" id="{903E1F18-CD8B-4B18-89E4-C97EA3EBF73F}"/>
                </a:ext>
              </a:extLst>
            </p:cNvPr>
            <p:cNvSpPr/>
            <p:nvPr/>
          </p:nvSpPr>
          <p:spPr bwMode="auto">
            <a:xfrm>
              <a:off x="8578850" y="4880494"/>
              <a:ext cx="730250" cy="252412"/>
            </a:xfrm>
            <a:custGeom>
              <a:avLst/>
              <a:gdLst/>
              <a:ahLst/>
              <a:cxnLst/>
              <a:rect l="l" t="t" r="r" b="b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</p:spPr>
          <p:txBody>
            <a:bodyPr lIns="0" tIns="0" rIns="0" bIns="0" anchor="ctr"/>
            <a:lstStyle/>
            <a:p>
              <a:pPr marL="12700" algn="ctr">
                <a:defRPr/>
              </a:pPr>
              <a:r>
                <a:rPr lang="en-US" altLang="zh-CN" sz="1000" spc="5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Kerberos</a:t>
              </a:r>
            </a:p>
          </p:txBody>
        </p:sp>
        <p:sp>
          <p:nvSpPr>
            <p:cNvPr id="200" name="object 75">
              <a:extLst>
                <a:ext uri="{FF2B5EF4-FFF2-40B4-BE49-F238E27FC236}">
                  <a16:creationId xmlns:a16="http://schemas.microsoft.com/office/drawing/2014/main" id="{1DD726B7-ACB9-4DB7-B86D-0EDAA38E692D}"/>
                </a:ext>
              </a:extLst>
            </p:cNvPr>
            <p:cNvSpPr/>
            <p:nvPr/>
          </p:nvSpPr>
          <p:spPr bwMode="auto">
            <a:xfrm>
              <a:off x="8578850" y="5177356"/>
              <a:ext cx="730250" cy="252413"/>
            </a:xfrm>
            <a:custGeom>
              <a:avLst/>
              <a:gdLst/>
              <a:ahLst/>
              <a:cxnLst/>
              <a:rect l="l" t="t" r="r" b="b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</p:spPr>
          <p:txBody>
            <a:bodyPr lIns="0" tIns="0" rIns="0" bIns="0" anchor="ctr"/>
            <a:lstStyle/>
            <a:p>
              <a:pPr marL="12700" algn="ctr">
                <a:defRPr/>
              </a:pPr>
              <a:r>
                <a:rPr lang="en-US" altLang="zh-CN" sz="1000" spc="5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Ranger</a:t>
              </a:r>
              <a:endParaRPr lang="en-US" altLang="zh-CN" sz="1000" spc="5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1" name="object 75">
              <a:extLst>
                <a:ext uri="{FF2B5EF4-FFF2-40B4-BE49-F238E27FC236}">
                  <a16:creationId xmlns:a16="http://schemas.microsoft.com/office/drawing/2014/main" id="{B723C19C-DEDA-4C1D-8D28-918CE7AA1097}"/>
                </a:ext>
              </a:extLst>
            </p:cNvPr>
            <p:cNvSpPr/>
            <p:nvPr/>
          </p:nvSpPr>
          <p:spPr bwMode="auto">
            <a:xfrm>
              <a:off x="9863138" y="5277834"/>
              <a:ext cx="647700" cy="179388"/>
            </a:xfrm>
            <a:custGeom>
              <a:avLst/>
              <a:gdLst/>
              <a:ahLst/>
              <a:cxnLst/>
              <a:rect l="l" t="t" r="r" b="b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</p:spPr>
          <p:txBody>
            <a:bodyPr lIns="0" tIns="0" rIns="0" bIns="0" anchor="ctr"/>
            <a:lstStyle/>
            <a:p>
              <a:pPr marL="12700" algn="ctr">
                <a:defRPr/>
              </a:pPr>
              <a:r>
                <a:rPr lang="en-US" altLang="zh-CN" sz="1000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Ganglia</a:t>
              </a:r>
              <a:endParaRPr lang="en-US" altLang="zh-CN" sz="1000" spc="5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B7A4C878-5A61-4FED-9262-BA8FBB7DB763}"/>
                </a:ext>
              </a:extLst>
            </p:cNvPr>
            <p:cNvSpPr/>
            <p:nvPr/>
          </p:nvSpPr>
          <p:spPr bwMode="auto">
            <a:xfrm>
              <a:off x="1412875" y="5583237"/>
              <a:ext cx="6364288" cy="879475"/>
            </a:xfrm>
            <a:prstGeom prst="rect">
              <a:avLst/>
            </a:prstGeom>
            <a:solidFill>
              <a:srgbClr val="B3EAF2">
                <a:alpha val="50196"/>
              </a:srgbClr>
            </a:solidFill>
            <a:ln w="3175" cap="flat" cmpd="sng" algn="ctr">
              <a:noFill/>
              <a:prstDash val="sysDot"/>
              <a:miter lim="800000"/>
            </a:ln>
            <a:effectLst/>
          </p:spPr>
          <p:txBody>
            <a:bodyPr vert="eaVert" lIns="144000" anchor="b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数据接入</a:t>
              </a:r>
            </a:p>
          </p:txBody>
        </p:sp>
        <p:sp>
          <p:nvSpPr>
            <p:cNvPr id="203" name="object 138">
              <a:extLst>
                <a:ext uri="{FF2B5EF4-FFF2-40B4-BE49-F238E27FC236}">
                  <a16:creationId xmlns:a16="http://schemas.microsoft.com/office/drawing/2014/main" id="{3C070EE1-32A7-4E74-8C05-463AC6585930}"/>
                </a:ext>
              </a:extLst>
            </p:cNvPr>
            <p:cNvSpPr/>
            <p:nvPr/>
          </p:nvSpPr>
          <p:spPr bwMode="auto">
            <a:xfrm>
              <a:off x="1933575" y="5689600"/>
              <a:ext cx="1747838" cy="700087"/>
            </a:xfrm>
            <a:custGeom>
              <a:avLst/>
              <a:gdLst/>
              <a:ahLst/>
              <a:cxnLst/>
              <a:rect l="l" t="t" r="r" b="b"/>
              <a:pathLst>
                <a:path w="2250440" h="873759">
                  <a:moveTo>
                    <a:pt x="0" y="873391"/>
                  </a:moveTo>
                  <a:lnTo>
                    <a:pt x="2250059" y="873391"/>
                  </a:lnTo>
                  <a:lnTo>
                    <a:pt x="2250059" y="0"/>
                  </a:lnTo>
                  <a:lnTo>
                    <a:pt x="0" y="0"/>
                  </a:lnTo>
                  <a:lnTo>
                    <a:pt x="0" y="873391"/>
                  </a:lnTo>
                  <a:close/>
                </a:path>
              </a:pathLst>
            </a:custGeom>
            <a:solidFill>
              <a:srgbClr val="04617B">
                <a:lumMod val="20000"/>
                <a:lumOff val="80000"/>
              </a:srgbClr>
            </a:solidFill>
            <a:ln>
              <a:noFill/>
              <a:prstDash val="sysDot"/>
            </a:ln>
          </p:spPr>
          <p:txBody>
            <a:bodyPr lIns="0" tIns="0" rIns="0" bIns="0"/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流数据采集</a:t>
              </a:r>
              <a:endParaRPr kumimoji="0" sz="1000" b="1" i="0" u="none" strike="noStrike" kern="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04" name="组 302">
              <a:extLst>
                <a:ext uri="{FF2B5EF4-FFF2-40B4-BE49-F238E27FC236}">
                  <a16:creationId xmlns:a16="http://schemas.microsoft.com/office/drawing/2014/main" id="{687D95D7-6926-449C-BE27-DD8163009825}"/>
                </a:ext>
              </a:extLst>
            </p:cNvPr>
            <p:cNvGrpSpPr/>
            <p:nvPr/>
          </p:nvGrpSpPr>
          <p:grpSpPr bwMode="auto">
            <a:xfrm>
              <a:off x="2082949" y="5943540"/>
              <a:ext cx="1465306" cy="375976"/>
              <a:chOff x="1570131" y="4686645"/>
              <a:chExt cx="715708" cy="480145"/>
            </a:xfrm>
            <a:solidFill>
              <a:sysClr val="window" lastClr="FFFFFF"/>
            </a:solidFill>
          </p:grpSpPr>
          <p:sp>
            <p:nvSpPr>
              <p:cNvPr id="222" name="object 75">
                <a:extLst>
                  <a:ext uri="{FF2B5EF4-FFF2-40B4-BE49-F238E27FC236}">
                    <a16:creationId xmlns:a16="http://schemas.microsoft.com/office/drawing/2014/main" id="{E0482442-5646-4EEC-B2CD-8BFE1A31047F}"/>
                  </a:ext>
                </a:extLst>
              </p:cNvPr>
              <p:cNvSpPr/>
              <p:nvPr/>
            </p:nvSpPr>
            <p:spPr>
              <a:xfrm>
                <a:off x="1570131" y="4686645"/>
                <a:ext cx="715707" cy="216000"/>
              </a:xfrm>
              <a:custGeom>
                <a:avLst/>
                <a:gdLst/>
                <a:ahLst/>
                <a:cxnLst/>
                <a:rect l="l" t="t" r="r" b="b"/>
                <a:pathLst>
                  <a:path w="1009650" h="462915">
                    <a:moveTo>
                      <a:pt x="0" y="462775"/>
                    </a:moveTo>
                    <a:lnTo>
                      <a:pt x="1009205" y="462775"/>
                    </a:lnTo>
                    <a:lnTo>
                      <a:pt x="1009205" y="0"/>
                    </a:lnTo>
                    <a:lnTo>
                      <a:pt x="0" y="0"/>
                    </a:lnTo>
                    <a:lnTo>
                      <a:pt x="0" y="462775"/>
                    </a:lnTo>
                    <a:close/>
                  </a:path>
                </a:pathLst>
              </a:custGeom>
              <a:grpFill/>
            </p:spPr>
            <p:txBody>
              <a:bodyPr lIns="0" tIns="0" rIns="0" bIns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Flume</a:t>
                </a:r>
              </a:p>
            </p:txBody>
          </p:sp>
          <p:sp>
            <p:nvSpPr>
              <p:cNvPr id="223" name="object 75">
                <a:extLst>
                  <a:ext uri="{FF2B5EF4-FFF2-40B4-BE49-F238E27FC236}">
                    <a16:creationId xmlns:a16="http://schemas.microsoft.com/office/drawing/2014/main" id="{7867CAD5-84DA-4243-AE12-8BF48CE94E6F}"/>
                  </a:ext>
                </a:extLst>
              </p:cNvPr>
              <p:cNvSpPr/>
              <p:nvPr/>
            </p:nvSpPr>
            <p:spPr>
              <a:xfrm>
                <a:off x="1570131" y="4950790"/>
                <a:ext cx="715708" cy="216000"/>
              </a:xfrm>
              <a:custGeom>
                <a:avLst/>
                <a:gdLst/>
                <a:ahLst/>
                <a:cxnLst/>
                <a:rect l="l" t="t" r="r" b="b"/>
                <a:pathLst>
                  <a:path w="1009650" h="462915">
                    <a:moveTo>
                      <a:pt x="0" y="462775"/>
                    </a:moveTo>
                    <a:lnTo>
                      <a:pt x="1009205" y="462775"/>
                    </a:lnTo>
                    <a:lnTo>
                      <a:pt x="1009205" y="0"/>
                    </a:lnTo>
                    <a:lnTo>
                      <a:pt x="0" y="0"/>
                    </a:lnTo>
                    <a:lnTo>
                      <a:pt x="0" y="462775"/>
                    </a:lnTo>
                    <a:close/>
                  </a:path>
                </a:pathLst>
              </a:custGeom>
              <a:grpFill/>
            </p:spPr>
            <p:txBody>
              <a:bodyPr lIns="0" tIns="0" rIns="0" bIns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Kafka</a:t>
                </a:r>
              </a:p>
            </p:txBody>
          </p:sp>
        </p:grpSp>
        <p:sp>
          <p:nvSpPr>
            <p:cNvPr id="205" name="object 138">
              <a:extLst>
                <a:ext uri="{FF2B5EF4-FFF2-40B4-BE49-F238E27FC236}">
                  <a16:creationId xmlns:a16="http://schemas.microsoft.com/office/drawing/2014/main" id="{EE7A0ED4-A9E7-4B3B-AD0D-7F3987DAE669}"/>
                </a:ext>
              </a:extLst>
            </p:cNvPr>
            <p:cNvSpPr/>
            <p:nvPr/>
          </p:nvSpPr>
          <p:spPr bwMode="auto">
            <a:xfrm>
              <a:off x="3768725" y="5684837"/>
              <a:ext cx="1781175" cy="700088"/>
            </a:xfrm>
            <a:custGeom>
              <a:avLst/>
              <a:gdLst/>
              <a:ahLst/>
              <a:cxnLst/>
              <a:rect l="l" t="t" r="r" b="b"/>
              <a:pathLst>
                <a:path w="2250440" h="873759">
                  <a:moveTo>
                    <a:pt x="0" y="873391"/>
                  </a:moveTo>
                  <a:lnTo>
                    <a:pt x="2250059" y="873391"/>
                  </a:lnTo>
                  <a:lnTo>
                    <a:pt x="2250059" y="0"/>
                  </a:lnTo>
                  <a:lnTo>
                    <a:pt x="0" y="0"/>
                  </a:lnTo>
                  <a:lnTo>
                    <a:pt x="0" y="873391"/>
                  </a:lnTo>
                  <a:close/>
                </a:path>
              </a:pathLst>
            </a:custGeom>
            <a:solidFill>
              <a:srgbClr val="04617B">
                <a:lumMod val="20000"/>
                <a:lumOff val="80000"/>
              </a:srgbClr>
            </a:solidFill>
            <a:ln>
              <a:noFill/>
              <a:prstDash val="sysDot"/>
            </a:ln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2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数据库数据采集</a:t>
              </a:r>
              <a:endParaRPr kumimoji="0" lang="zh-CN" altLang="zh-CN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object 138">
              <a:extLst>
                <a:ext uri="{FF2B5EF4-FFF2-40B4-BE49-F238E27FC236}">
                  <a16:creationId xmlns:a16="http://schemas.microsoft.com/office/drawing/2014/main" id="{4FB822BF-0894-4BE9-B278-D503DBC11A0F}"/>
                </a:ext>
              </a:extLst>
            </p:cNvPr>
            <p:cNvSpPr/>
            <p:nvPr/>
          </p:nvSpPr>
          <p:spPr bwMode="auto">
            <a:xfrm>
              <a:off x="5619750" y="5689600"/>
              <a:ext cx="1924050" cy="700087"/>
            </a:xfrm>
            <a:custGeom>
              <a:avLst/>
              <a:gdLst/>
              <a:ahLst/>
              <a:cxnLst/>
              <a:rect l="l" t="t" r="r" b="b"/>
              <a:pathLst>
                <a:path w="2250440" h="873759">
                  <a:moveTo>
                    <a:pt x="0" y="873391"/>
                  </a:moveTo>
                  <a:lnTo>
                    <a:pt x="2250059" y="873391"/>
                  </a:lnTo>
                  <a:lnTo>
                    <a:pt x="2250059" y="0"/>
                  </a:lnTo>
                  <a:lnTo>
                    <a:pt x="0" y="0"/>
                  </a:lnTo>
                  <a:lnTo>
                    <a:pt x="0" y="873391"/>
                  </a:lnTo>
                  <a:close/>
                </a:path>
              </a:pathLst>
            </a:custGeom>
            <a:solidFill>
              <a:srgbClr val="04617B">
                <a:lumMod val="20000"/>
                <a:lumOff val="80000"/>
              </a:srgbClr>
            </a:solidFill>
            <a:ln>
              <a:noFill/>
              <a:prstDash val="sysDot"/>
            </a:ln>
          </p:spPr>
          <p:txBody>
            <a:bodyPr lIns="0" tIns="0" rIns="0" bIns="0"/>
            <a:lstStyle/>
            <a:p>
              <a:pPr marL="0" marR="0" lvl="0" indent="0" algn="ctr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文件采集</a:t>
              </a:r>
              <a:endParaRPr kumimoji="0" sz="1000" b="1" i="0" u="none" strike="noStrike" kern="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7" name="object 75">
              <a:extLst>
                <a:ext uri="{FF2B5EF4-FFF2-40B4-BE49-F238E27FC236}">
                  <a16:creationId xmlns:a16="http://schemas.microsoft.com/office/drawing/2014/main" id="{995E01A7-333A-4659-B79C-F053A409E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3825" y="6021387"/>
              <a:ext cx="1474788" cy="250825"/>
            </a:xfrm>
            <a:custGeom>
              <a:avLst/>
              <a:gdLst>
                <a:gd name="T0" fmla="*/ 0 w 1009650"/>
                <a:gd name="T1" fmla="*/ 0 h 462915"/>
                <a:gd name="T2" fmla="*/ 1009650 w 1009650"/>
                <a:gd name="T3" fmla="*/ 462915 h 462915"/>
              </a:gdLst>
              <a:ahLst/>
              <a:cxnLst/>
              <a:rect l="T0" t="T1" r="T2" b="T3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Sqoop</a:t>
              </a:r>
            </a:p>
          </p:txBody>
        </p:sp>
        <p:sp>
          <p:nvSpPr>
            <p:cNvPr id="208" name="object 75">
              <a:extLst>
                <a:ext uri="{FF2B5EF4-FFF2-40B4-BE49-F238E27FC236}">
                  <a16:creationId xmlns:a16="http://schemas.microsoft.com/office/drawing/2014/main" id="{E34262E5-F98E-476F-A6B1-6C9386D41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8338" y="6021387"/>
              <a:ext cx="1630362" cy="250825"/>
            </a:xfrm>
            <a:custGeom>
              <a:avLst/>
              <a:gdLst>
                <a:gd name="T0" fmla="*/ 0 w 1009650"/>
                <a:gd name="T1" fmla="*/ 0 h 462915"/>
                <a:gd name="T2" fmla="*/ 1009650 w 1009650"/>
                <a:gd name="T3" fmla="*/ 462915 h 462915"/>
              </a:gdLst>
              <a:ahLst/>
              <a:cxnLst/>
              <a:rect l="T0" t="T1" r="T2" b="T3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Flume</a:t>
              </a: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7E911F63-68EA-481A-ACE8-0E5A70714AAA}"/>
                </a:ext>
              </a:extLst>
            </p:cNvPr>
            <p:cNvSpPr/>
            <p:nvPr/>
          </p:nvSpPr>
          <p:spPr bwMode="auto">
            <a:xfrm>
              <a:off x="7940675" y="5583237"/>
              <a:ext cx="2559050" cy="874713"/>
            </a:xfrm>
            <a:prstGeom prst="rect">
              <a:avLst/>
            </a:prstGeom>
            <a:solidFill>
              <a:srgbClr val="B3EAF2">
                <a:alpha val="50196"/>
              </a:srgbClr>
            </a:solidFill>
            <a:ln w="3175" cap="flat" cmpd="sng" algn="ctr">
              <a:noFill/>
              <a:prstDash val="sysDot"/>
              <a:miter lim="800000"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数据共享</a:t>
              </a:r>
            </a:p>
          </p:txBody>
        </p:sp>
        <p:sp>
          <p:nvSpPr>
            <p:cNvPr id="210" name="object 75">
              <a:extLst>
                <a:ext uri="{FF2B5EF4-FFF2-40B4-BE49-F238E27FC236}">
                  <a16:creationId xmlns:a16="http://schemas.microsoft.com/office/drawing/2014/main" id="{F5EFE78D-E40A-4D39-8100-ABF2D7A37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0225" y="5991225"/>
              <a:ext cx="2211388" cy="254000"/>
            </a:xfrm>
            <a:custGeom>
              <a:avLst/>
              <a:gdLst>
                <a:gd name="T0" fmla="*/ 0 w 1009650"/>
                <a:gd name="T1" fmla="*/ 0 h 462915"/>
                <a:gd name="T2" fmla="*/ 1009650 w 1009650"/>
                <a:gd name="T3" fmla="*/ 462915 h 462915"/>
              </a:gdLst>
              <a:ahLst/>
              <a:cxnLst/>
              <a:rect l="T0" t="T1" r="T2" b="T3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基于表、视图、</a:t>
              </a:r>
              <a:r>
                <a:rPr kumimoji="0" lang="en-US" altLang="zh-CN" sz="9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API</a:t>
              </a:r>
              <a:r>
                <a:rPr kumimoji="0" lang="zh-CN" altLang="en-US" sz="9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的数据共享技术</a:t>
              </a:r>
              <a:endParaRPr kumimoji="0" lang="en-US" altLang="zh-CN" sz="9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object 75">
              <a:extLst>
                <a:ext uri="{FF2B5EF4-FFF2-40B4-BE49-F238E27FC236}">
                  <a16:creationId xmlns:a16="http://schemas.microsoft.com/office/drawing/2014/main" id="{4BE7984D-E29A-49DE-821D-1FB5CD719050}"/>
                </a:ext>
              </a:extLst>
            </p:cNvPr>
            <p:cNvSpPr/>
            <p:nvPr/>
          </p:nvSpPr>
          <p:spPr bwMode="auto">
            <a:xfrm>
              <a:off x="10963275" y="2197100"/>
              <a:ext cx="850900" cy="250825"/>
            </a:xfrm>
            <a:custGeom>
              <a:avLst/>
              <a:gdLst/>
              <a:ahLst/>
              <a:cxnLst/>
              <a:rect l="l" t="t" r="r" b="b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96D1E6"/>
            </a:solidFill>
          </p:spPr>
          <p:txBody>
            <a:bodyPr lIns="0" tIns="0" rIns="0" bIns="0" anchor="ctr"/>
            <a:lstStyle/>
            <a:p>
              <a:pPr marL="12700" algn="ctr">
                <a:defRPr/>
              </a:pPr>
              <a:r>
                <a:rPr lang="en-US" altLang="zh-CN" sz="1000" spc="5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Ambari</a:t>
              </a:r>
              <a:endParaRPr lang="en-US" altLang="zh-CN" sz="1000" spc="5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12" name="组合 211">
              <a:extLst>
                <a:ext uri="{FF2B5EF4-FFF2-40B4-BE49-F238E27FC236}">
                  <a16:creationId xmlns:a16="http://schemas.microsoft.com/office/drawing/2014/main" id="{A0306C39-E31D-4556-B35C-C4079C1EB5CF}"/>
                </a:ext>
              </a:extLst>
            </p:cNvPr>
            <p:cNvGrpSpPr/>
            <p:nvPr/>
          </p:nvGrpSpPr>
          <p:grpSpPr>
            <a:xfrm>
              <a:off x="4093798" y="2601029"/>
              <a:ext cx="1654489" cy="1370896"/>
              <a:chOff x="3444561" y="2571691"/>
              <a:chExt cx="1654489" cy="1370896"/>
            </a:xfrm>
          </p:grpSpPr>
          <p:sp>
            <p:nvSpPr>
              <p:cNvPr id="216" name="object 138">
                <a:extLst>
                  <a:ext uri="{FF2B5EF4-FFF2-40B4-BE49-F238E27FC236}">
                    <a16:creationId xmlns:a16="http://schemas.microsoft.com/office/drawing/2014/main" id="{6664D2B1-7A5C-4E86-BFDC-5C4F5E97F51F}"/>
                  </a:ext>
                </a:extLst>
              </p:cNvPr>
              <p:cNvSpPr/>
              <p:nvPr/>
            </p:nvSpPr>
            <p:spPr bwMode="auto">
              <a:xfrm>
                <a:off x="3444561" y="2571691"/>
                <a:ext cx="1654489" cy="1370896"/>
              </a:xfrm>
              <a:custGeom>
                <a:avLst/>
                <a:gdLst/>
                <a:ahLst/>
                <a:cxnLst/>
                <a:rect l="l" t="t" r="r" b="b"/>
                <a:pathLst>
                  <a:path w="2250440" h="873759">
                    <a:moveTo>
                      <a:pt x="0" y="873391"/>
                    </a:moveTo>
                    <a:lnTo>
                      <a:pt x="2250059" y="873391"/>
                    </a:lnTo>
                    <a:lnTo>
                      <a:pt x="2250059" y="0"/>
                    </a:lnTo>
                    <a:lnTo>
                      <a:pt x="0" y="0"/>
                    </a:lnTo>
                    <a:lnTo>
                      <a:pt x="0" y="873391"/>
                    </a:lnTo>
                    <a:close/>
                  </a:path>
                </a:pathLst>
              </a:custGeom>
              <a:solidFill>
                <a:srgbClr val="DCEFF4">
                  <a:alpha val="34902"/>
                </a:srgbClr>
              </a:solidFill>
              <a:ln w="3175" cap="flat" cmpd="sng" algn="ctr">
                <a:noFill/>
                <a:prstDash val="sysDot"/>
                <a:miter lim="800000"/>
              </a:ln>
              <a:effectLst/>
            </p:spPr>
            <p:txBody>
              <a:bodyPr vert="eaVert" anchor="b"/>
              <a:lstStyle>
                <a:lvl1pPr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4617B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模型驱动</a:t>
                </a:r>
              </a:p>
            </p:txBody>
          </p:sp>
          <p:sp>
            <p:nvSpPr>
              <p:cNvPr id="217" name="object 17">
                <a:extLst>
                  <a:ext uri="{FF2B5EF4-FFF2-40B4-BE49-F238E27FC236}">
                    <a16:creationId xmlns:a16="http://schemas.microsoft.com/office/drawing/2014/main" id="{F93BFC76-77A7-4AF5-A659-0CB23FCCC4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1025" y="2659886"/>
                <a:ext cx="1297350" cy="211198"/>
              </a:xfrm>
              <a:prstGeom prst="rect">
                <a:avLst/>
              </a:prstGeom>
              <a:solidFill>
                <a:sysClr val="window" lastClr="FFFFFF">
                  <a:alpha val="50195"/>
                </a:sys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有限元分析（</a:t>
                </a:r>
                <a:r>
                  <a:rPr kumimoji="0" lang="en-US" altLang="zh-CN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ANSYS</a:t>
                </a:r>
                <a:r>
                  <a:rPr kumimoji="0" lang="zh-CN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kumimoji="0" lang="zh-CN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" name="object 117">
                <a:extLst>
                  <a:ext uri="{FF2B5EF4-FFF2-40B4-BE49-F238E27FC236}">
                    <a16:creationId xmlns:a16="http://schemas.microsoft.com/office/drawing/2014/main" id="{971DFB23-EAD6-4F5C-8FD5-8029D37A25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7182" y="2909645"/>
                <a:ext cx="1285036" cy="211198"/>
              </a:xfrm>
              <a:prstGeom prst="rect">
                <a:avLst/>
              </a:prstGeom>
              <a:solidFill>
                <a:sysClr val="window" lastClr="FFFFFF">
                  <a:alpha val="50195"/>
                </a:sys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运动学仿真</a:t>
                </a:r>
                <a:r>
                  <a:rPr kumimoji="0" lang="en-US" altLang="zh-CN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kumimoji="0" lang="en-US" altLang="zh-CN" sz="8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Simpack</a:t>
                </a:r>
                <a:r>
                  <a:rPr kumimoji="0" lang="en-US" altLang="zh-CN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kumimoji="0" lang="zh-CN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" name="object 117">
                <a:extLst>
                  <a:ext uri="{FF2B5EF4-FFF2-40B4-BE49-F238E27FC236}">
                    <a16:creationId xmlns:a16="http://schemas.microsoft.com/office/drawing/2014/main" id="{6928A757-0257-4BC9-87A3-8F9A5EE9A4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7182" y="3409163"/>
                <a:ext cx="1285036" cy="252038"/>
              </a:xfrm>
              <a:prstGeom prst="rect">
                <a:avLst/>
              </a:prstGeom>
              <a:solidFill>
                <a:sysClr val="window" lastClr="FFFFFF">
                  <a:alpha val="50195"/>
                </a:sys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三维建模</a:t>
                </a:r>
                <a:r>
                  <a:rPr kumimoji="0" lang="en-US" altLang="zh-CN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(CAD/</a:t>
                </a:r>
                <a:r>
                  <a:rPr kumimoji="0" lang="en-US" altLang="zh-CN" sz="8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Solidworks</a:t>
                </a:r>
                <a:r>
                  <a:rPr kumimoji="0" lang="en-US" altLang="zh-CN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/UG)</a:t>
                </a:r>
                <a:endParaRPr kumimoji="0" lang="zh-CN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0" name="object 117">
                <a:extLst>
                  <a:ext uri="{FF2B5EF4-FFF2-40B4-BE49-F238E27FC236}">
                    <a16:creationId xmlns:a16="http://schemas.microsoft.com/office/drawing/2014/main" id="{833B9D6D-7729-4D1C-999F-8097CC9401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7182" y="3699762"/>
                <a:ext cx="1285036" cy="198179"/>
              </a:xfrm>
              <a:prstGeom prst="rect">
                <a:avLst/>
              </a:prstGeom>
              <a:solidFill>
                <a:sysClr val="window" lastClr="FFFFFF">
                  <a:alpha val="50195"/>
                </a:sys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zh-CN" altLang="en-US" sz="8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气动一维管流模型</a:t>
                </a:r>
                <a:endParaRPr kumimoji="0" lang="zh-CN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" name="object 117">
                <a:extLst>
                  <a:ext uri="{FF2B5EF4-FFF2-40B4-BE49-F238E27FC236}">
                    <a16:creationId xmlns:a16="http://schemas.microsoft.com/office/drawing/2014/main" id="{A4CDA648-28A6-4C8A-87AB-8385C500D9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7182" y="3159404"/>
                <a:ext cx="1285036" cy="211198"/>
              </a:xfrm>
              <a:prstGeom prst="rect">
                <a:avLst/>
              </a:prstGeom>
              <a:solidFill>
                <a:sysClr val="window" lastClr="FFFFFF">
                  <a:alpha val="50195"/>
                </a:sys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控制动态机理模型</a:t>
                </a:r>
                <a:endParaRPr kumimoji="0" lang="zh-CN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99BA2479-BB98-492C-8F15-1DFC57C6C9C3}"/>
                </a:ext>
              </a:extLst>
            </p:cNvPr>
            <p:cNvSpPr/>
            <p:nvPr/>
          </p:nvSpPr>
          <p:spPr>
            <a:xfrm>
              <a:off x="1499896" y="3031474"/>
              <a:ext cx="757562" cy="6419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eaLnBrk="1" fontAlgn="auto" hangingPunct="1">
                <a:spcAft>
                  <a:spcPts val="0"/>
                </a:spcAft>
                <a:defRPr/>
              </a:pPr>
              <a:r>
                <a:rPr lang="zh-CN" altLang="en-US" sz="1000" b="1" kern="0" dirty="0">
                  <a:solidFill>
                    <a:srgbClr val="04617B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模型库</a:t>
              </a:r>
              <a:endParaRPr lang="en-US" altLang="zh-CN" sz="1000" b="1" kern="0" dirty="0">
                <a:solidFill>
                  <a:srgbClr val="04617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lvl="0" algn="ctr" eaLnBrk="1" fontAlgn="auto" hangingPunct="1">
                <a:spcAft>
                  <a:spcPts val="0"/>
                </a:spcAft>
                <a:defRPr/>
              </a:pPr>
              <a:r>
                <a:rPr lang="zh-CN" altLang="en-US" sz="1000" b="1" kern="0" dirty="0">
                  <a:solidFill>
                    <a:srgbClr val="04617B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知识库</a:t>
              </a:r>
              <a:endParaRPr lang="en-US" altLang="zh-CN" sz="1000" b="1" kern="0" dirty="0">
                <a:solidFill>
                  <a:srgbClr val="04617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lvl="0" algn="ctr" eaLnBrk="1" fontAlgn="auto" hangingPunct="1">
                <a:spcAft>
                  <a:spcPts val="0"/>
                </a:spcAft>
                <a:defRPr/>
              </a:pPr>
              <a:r>
                <a:rPr lang="zh-CN" altLang="en-US" sz="1000" b="1" kern="0" dirty="0">
                  <a:solidFill>
                    <a:srgbClr val="04617B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数据库</a:t>
              </a:r>
            </a:p>
          </p:txBody>
        </p:sp>
        <p:sp>
          <p:nvSpPr>
            <p:cNvPr id="214" name="object 113">
              <a:extLst>
                <a:ext uri="{FF2B5EF4-FFF2-40B4-BE49-F238E27FC236}">
                  <a16:creationId xmlns:a16="http://schemas.microsoft.com/office/drawing/2014/main" id="{6955C285-C8D2-489A-9654-5982BF6D0A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9399" y="3353904"/>
              <a:ext cx="1034368" cy="142658"/>
            </a:xfrm>
            <a:prstGeom prst="rect">
              <a:avLst/>
            </a:prstGeom>
            <a:solidFill>
              <a:sysClr val="window" lastClr="FFFFFF">
                <a:alpha val="50195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34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marL="20638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20638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规则引擎</a:t>
              </a: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Drools</a:t>
              </a:r>
              <a:endParaRPr kumimoji="0" lang="zh-CN" altLang="zh-CN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" name="object 108">
              <a:extLst>
                <a:ext uri="{FF2B5EF4-FFF2-40B4-BE49-F238E27FC236}">
                  <a16:creationId xmlns:a16="http://schemas.microsoft.com/office/drawing/2014/main" id="{A8FB55A3-FBF3-4E41-8E3F-7390B9E4743C}"/>
                </a:ext>
              </a:extLst>
            </p:cNvPr>
            <p:cNvSpPr txBox="1"/>
            <p:nvPr/>
          </p:nvSpPr>
          <p:spPr bwMode="auto">
            <a:xfrm>
              <a:off x="6148681" y="3640920"/>
              <a:ext cx="1035804" cy="142658"/>
            </a:xfrm>
            <a:prstGeom prst="rect">
              <a:avLst/>
            </a:prstGeom>
            <a:solidFill>
              <a:sysClr val="window" lastClr="FFFFFF">
                <a:alpha val="50195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34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defPPr>
                <a:defRPr lang="zh-CN"/>
              </a:defPPr>
              <a:lvl1pPr marL="19050" marR="0" lvl="0" indent="0"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0" sz="900" b="0" i="0" u="none" strike="noStrike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1905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流程引擎</a:t>
              </a: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Activiti</a:t>
              </a:r>
              <a:endParaRPr kumimoji="0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9341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5">
            <a:extLst>
              <a:ext uri="{FF2B5EF4-FFF2-40B4-BE49-F238E27FC236}">
                <a16:creationId xmlns:a16="http://schemas.microsoft.com/office/drawing/2014/main" id="{24983295-FC0C-407C-A104-E1B8AC635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38" y="51908"/>
            <a:ext cx="8112026" cy="54864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、平台技术架构建议</a:t>
            </a:r>
          </a:p>
        </p:txBody>
      </p:sp>
      <p:sp>
        <p:nvSpPr>
          <p:cNvPr id="33" name="TextBox 13">
            <a:extLst>
              <a:ext uri="{FF2B5EF4-FFF2-40B4-BE49-F238E27FC236}">
                <a16:creationId xmlns:a16="http://schemas.microsoft.com/office/drawing/2014/main" id="{BDCEA262-24B5-480B-9FF3-1EE7EE2F0553}"/>
              </a:ext>
            </a:extLst>
          </p:cNvPr>
          <p:cNvSpPr txBox="1"/>
          <p:nvPr/>
        </p:nvSpPr>
        <p:spPr>
          <a:xfrm>
            <a:off x="150116" y="690197"/>
            <a:ext cx="3729428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风洞级健康管理平台技术架构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C85999D-C763-4EF4-AF60-40DC1BDBBDCB}"/>
              </a:ext>
            </a:extLst>
          </p:cNvPr>
          <p:cNvGrpSpPr/>
          <p:nvPr/>
        </p:nvGrpSpPr>
        <p:grpSpPr>
          <a:xfrm>
            <a:off x="72036" y="1471832"/>
            <a:ext cx="8999927" cy="4530158"/>
            <a:chOff x="76200" y="1371968"/>
            <a:chExt cx="11690350" cy="5310187"/>
          </a:xfrm>
        </p:grpSpPr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EEC3FA20-F3B9-43EC-A910-D0359345961F}"/>
                </a:ext>
              </a:extLst>
            </p:cNvPr>
            <p:cNvSpPr/>
            <p:nvPr/>
          </p:nvSpPr>
          <p:spPr bwMode="auto">
            <a:xfrm>
              <a:off x="76200" y="1371968"/>
              <a:ext cx="10460038" cy="1109662"/>
            </a:xfrm>
            <a:prstGeom prst="rect">
              <a:avLst/>
            </a:prstGeom>
            <a:solidFill>
              <a:srgbClr val="0076A3">
                <a:alpha val="28000"/>
              </a:srgbClr>
            </a:solidFill>
            <a:ln w="9525" cap="flat" cmpd="sng" algn="ctr">
              <a:noFill/>
              <a:prstDash val="dash"/>
              <a:miter lim="800000"/>
            </a:ln>
            <a:effectLst/>
          </p:spPr>
          <p:txBody>
            <a:bodyPr vert="eaVert" anchor="b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B5395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访问接口层</a:t>
              </a: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65CC3C32-1BE3-4545-B8CB-F8E036D71FB0}"/>
                </a:ext>
              </a:extLst>
            </p:cNvPr>
            <p:cNvSpPr/>
            <p:nvPr/>
          </p:nvSpPr>
          <p:spPr bwMode="auto">
            <a:xfrm>
              <a:off x="76200" y="3575418"/>
              <a:ext cx="10450513" cy="3106737"/>
            </a:xfrm>
            <a:prstGeom prst="rect">
              <a:avLst/>
            </a:prstGeom>
            <a:solidFill>
              <a:srgbClr val="0076A3">
                <a:alpha val="28000"/>
              </a:srgbClr>
            </a:solidFill>
            <a:ln w="9525" cap="flat" cmpd="sng" algn="ctr">
              <a:noFill/>
              <a:prstDash val="dash"/>
              <a:miter lim="800000"/>
            </a:ln>
            <a:effectLst/>
          </p:spPr>
          <p:txBody>
            <a:bodyPr vert="eaVert" anchor="b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3495C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数据服务层</a:t>
              </a: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46724337-991F-48F5-AEDD-8832912FB107}"/>
                </a:ext>
              </a:extLst>
            </p:cNvPr>
            <p:cNvSpPr/>
            <p:nvPr/>
          </p:nvSpPr>
          <p:spPr bwMode="auto">
            <a:xfrm>
              <a:off x="76200" y="2556243"/>
              <a:ext cx="10460038" cy="942975"/>
            </a:xfrm>
            <a:prstGeom prst="rect">
              <a:avLst/>
            </a:prstGeom>
            <a:solidFill>
              <a:srgbClr val="0076A3">
                <a:alpha val="28000"/>
              </a:srgbClr>
            </a:solidFill>
            <a:ln w="9525" cap="flat" cmpd="sng" algn="ctr">
              <a:noFill/>
              <a:prstDash val="dash"/>
              <a:miter lim="800000"/>
            </a:ln>
            <a:effectLst/>
          </p:spPr>
          <p:txBody>
            <a:bodyPr vert="eaVert" anchor="b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1" i="0" u="none" strike="noStrike" kern="0" cap="none" spc="0" normalizeH="0" baseline="0" noProof="0">
                  <a:ln>
                    <a:noFill/>
                  </a:ln>
                  <a:solidFill>
                    <a:srgbClr val="06686D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业务功能层</a:t>
              </a: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6E943E33-63FC-4ACF-A299-37B3ACE63C50}"/>
                </a:ext>
              </a:extLst>
            </p:cNvPr>
            <p:cNvSpPr/>
            <p:nvPr/>
          </p:nvSpPr>
          <p:spPr bwMode="auto">
            <a:xfrm>
              <a:off x="452438" y="2621330"/>
              <a:ext cx="9998075" cy="800100"/>
            </a:xfrm>
            <a:prstGeom prst="rect">
              <a:avLst/>
            </a:prstGeom>
            <a:solidFill>
              <a:srgbClr val="7CCA62">
                <a:lumMod val="75000"/>
                <a:alpha val="28000"/>
              </a:srgbClr>
            </a:solidFill>
            <a:ln w="9525" cap="flat" cmpd="sng" algn="ctr">
              <a:noFill/>
              <a:prstDash val="dash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 健康管理</a:t>
              </a:r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AFFD8D0E-59A1-4B4F-B696-9DFB440D5DD4}"/>
                </a:ext>
              </a:extLst>
            </p:cNvPr>
            <p:cNvSpPr/>
            <p:nvPr/>
          </p:nvSpPr>
          <p:spPr bwMode="auto">
            <a:xfrm>
              <a:off x="450850" y="1424355"/>
              <a:ext cx="9998075" cy="517525"/>
            </a:xfrm>
            <a:prstGeom prst="rect">
              <a:avLst/>
            </a:prstGeom>
            <a:solidFill>
              <a:srgbClr val="0F6FC6">
                <a:lumMod val="75000"/>
                <a:alpha val="28000"/>
              </a:srgbClr>
            </a:solidFill>
            <a:ln w="9525" cap="flat" cmpd="sng" algn="ctr">
              <a:noFill/>
              <a:prstDash val="dash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 应用门户</a:t>
              </a:r>
            </a:p>
          </p:txBody>
        </p:sp>
        <p:sp>
          <p:nvSpPr>
            <p:cNvPr id="223" name="object 22">
              <a:extLst>
                <a:ext uri="{FF2B5EF4-FFF2-40B4-BE49-F238E27FC236}">
                  <a16:creationId xmlns:a16="http://schemas.microsoft.com/office/drawing/2014/main" id="{C6546217-6F3E-474A-A2E4-E37C38EDA487}"/>
                </a:ext>
              </a:extLst>
            </p:cNvPr>
            <p:cNvSpPr txBox="1"/>
            <p:nvPr/>
          </p:nvSpPr>
          <p:spPr bwMode="auto">
            <a:xfrm>
              <a:off x="1448682" y="1558871"/>
              <a:ext cx="2095707" cy="324694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 w="9534">
              <a:noFill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zh-CN"/>
              </a:defPPr>
              <a:lvl1pPr marL="11430" algn="ctr">
                <a:lnSpc>
                  <a:spcPct val="100000"/>
                </a:lnSpc>
                <a:defRPr sz="900" spc="25">
                  <a:latin typeface="微软雅黑"/>
                  <a:cs typeface="微软雅黑"/>
                </a:defRPr>
              </a:lvl1pPr>
            </a:lstStyle>
            <a:p>
              <a:pPr marL="1143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900" b="0" i="0" u="none" strike="noStrike" kern="1200" cap="none" spc="2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跨平台展示</a:t>
              </a:r>
            </a:p>
            <a:p>
              <a:pPr marL="1143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900" b="0" i="0" u="none" strike="noStrike" kern="1200" cap="none" spc="2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（Android、IOS、PC、大屏）</a:t>
              </a:r>
            </a:p>
          </p:txBody>
        </p:sp>
        <p:sp>
          <p:nvSpPr>
            <p:cNvPr id="224" name="object 113">
              <a:extLst>
                <a:ext uri="{FF2B5EF4-FFF2-40B4-BE49-F238E27FC236}">
                  <a16:creationId xmlns:a16="http://schemas.microsoft.com/office/drawing/2014/main" id="{F859ADF7-C489-4575-9FF9-34234945E729}"/>
                </a:ext>
              </a:extLst>
            </p:cNvPr>
            <p:cNvSpPr txBox="1"/>
            <p:nvPr/>
          </p:nvSpPr>
          <p:spPr bwMode="auto">
            <a:xfrm>
              <a:off x="4087813" y="1558871"/>
              <a:ext cx="1495425" cy="324694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 w="9534">
              <a:noFill/>
            </a:ln>
          </p:spPr>
          <p:txBody>
            <a:bodyPr lIns="0" tIns="0" rIns="0" bIns="0" anchor="ctr">
              <a:spAutoFit/>
            </a:bodyPr>
            <a:lstStyle>
              <a:defPPr>
                <a:defRPr lang="zh-CN"/>
              </a:defPPr>
              <a:lvl1pPr marL="11430" algn="ctr">
                <a:lnSpc>
                  <a:spcPct val="100000"/>
                </a:lnSpc>
                <a:defRPr sz="900" spc="25">
                  <a:latin typeface="微软雅黑"/>
                  <a:cs typeface="微软雅黑"/>
                </a:defRPr>
              </a:lvl1pPr>
            </a:lstStyle>
            <a:p>
              <a:pPr marL="1143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fr-FR" sz="900" b="0" i="0" u="none" strike="noStrike" kern="1200" cap="none" spc="2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消息推送</a:t>
              </a:r>
              <a:endParaRPr kumimoji="0" lang="fr-FR" altLang="zh-CN" sz="9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1143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fr-FR" sz="900" b="0" i="0" u="none" strike="noStrike" kern="1200" cap="none" spc="2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kumimoji="0" lang="en-US" altLang="zh-CN" sz="900" b="0" i="0" u="none" strike="noStrike" kern="1200" cap="none" spc="25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kafka</a:t>
              </a:r>
              <a:r>
                <a:rPr kumimoji="0" lang="zh-CN" altLang="en-US" sz="900" b="0" i="0" u="none" strike="noStrike" kern="1200" cap="none" spc="2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、</a:t>
              </a:r>
              <a:r>
                <a:rPr kumimoji="0" lang="en-US" altLang="zh-CN" sz="900" b="0" i="0" u="none" strike="noStrike" kern="1200" cap="none" spc="2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quartz</a:t>
              </a:r>
              <a:r>
                <a:rPr kumimoji="0" lang="zh-CN" altLang="en-US" sz="900" b="0" i="0" u="none" strike="noStrike" kern="1200" cap="none" spc="2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endParaRPr kumimoji="0" sz="9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" name="object 113">
              <a:extLst>
                <a:ext uri="{FF2B5EF4-FFF2-40B4-BE49-F238E27FC236}">
                  <a16:creationId xmlns:a16="http://schemas.microsoft.com/office/drawing/2014/main" id="{F37F95A9-4E4D-4E08-8732-81BED5A2FD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4725" y="1459761"/>
              <a:ext cx="2619375" cy="487041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34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marL="11113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11113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数据可视化</a:t>
              </a:r>
            </a:p>
            <a:p>
              <a:pPr marL="11113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HTML5</a:t>
              </a: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kumimoji="0" lang="en-US" altLang="zh-CN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Echarts</a:t>
              </a: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、 </a:t>
              </a: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Unity3D </a:t>
              </a: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3DSMax</a:t>
              </a: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endParaRPr kumimoji="0" lang="zh-CN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" name="object 113">
              <a:extLst>
                <a:ext uri="{FF2B5EF4-FFF2-40B4-BE49-F238E27FC236}">
                  <a16:creationId xmlns:a16="http://schemas.microsoft.com/office/drawing/2014/main" id="{5003F906-6F36-429C-806C-EC77D5CD6D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45600" y="1558871"/>
              <a:ext cx="1036639" cy="324694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34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marL="11113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11113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mr-IN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安全管理</a:t>
              </a:r>
              <a:endParaRPr kumimoji="0" lang="mr-IN" altLang="zh-CN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  <a:p>
              <a:pPr marL="11113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r-IN" altLang="zh-CN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 (4A</a:t>
              </a:r>
              <a:r>
                <a:rPr kumimoji="0" lang="zh-CN" altLang="mr-IN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kumimoji="0" lang="mr-IN" altLang="zh-CN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SSO)</a:t>
              </a:r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3A847AD1-5509-4546-AB4A-FC15DF6BFE67}"/>
                </a:ext>
              </a:extLst>
            </p:cNvPr>
            <p:cNvSpPr/>
            <p:nvPr/>
          </p:nvSpPr>
          <p:spPr bwMode="auto">
            <a:xfrm>
              <a:off x="10591800" y="1371968"/>
              <a:ext cx="1174750" cy="5310187"/>
            </a:xfrm>
            <a:prstGeom prst="rect">
              <a:avLst/>
            </a:prstGeom>
            <a:solidFill>
              <a:srgbClr val="0076A3">
                <a:alpha val="28000"/>
              </a:srgbClr>
            </a:solidFill>
            <a:ln w="9525" cap="flat" cmpd="sng" algn="ctr">
              <a:noFill/>
              <a:prstDash val="dash"/>
              <a:miter lim="800000"/>
            </a:ln>
            <a:effec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系统管理</a:t>
              </a:r>
            </a:p>
          </p:txBody>
        </p:sp>
        <p:grpSp>
          <p:nvGrpSpPr>
            <p:cNvPr id="228" name="组合 2">
              <a:extLst>
                <a:ext uri="{FF2B5EF4-FFF2-40B4-BE49-F238E27FC236}">
                  <a16:creationId xmlns:a16="http://schemas.microsoft.com/office/drawing/2014/main" id="{34457E3D-734E-46C5-82E5-470108D194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850" y="2022843"/>
              <a:ext cx="9998075" cy="387350"/>
              <a:chOff x="653328" y="1656156"/>
              <a:chExt cx="9998200" cy="387291"/>
            </a:xfrm>
          </p:grpSpPr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A4A629BC-5E96-49B8-9942-6D8BBF025057}"/>
                  </a:ext>
                </a:extLst>
              </p:cNvPr>
              <p:cNvSpPr/>
              <p:nvPr/>
            </p:nvSpPr>
            <p:spPr>
              <a:xfrm>
                <a:off x="653328" y="1656156"/>
                <a:ext cx="9998200" cy="387291"/>
              </a:xfrm>
              <a:prstGeom prst="rect">
                <a:avLst/>
              </a:prstGeom>
              <a:solidFill>
                <a:srgbClr val="0F6FC6">
                  <a:lumMod val="75000"/>
                  <a:alpha val="28000"/>
                </a:srgbClr>
              </a:solidFill>
              <a:ln w="9525" cap="flat" cmpd="sng" algn="ctr">
                <a:noFill/>
                <a:prstDash val="dash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00" b="1" i="0" u="none" strike="noStrike" kern="0" cap="none" spc="0" normalizeH="0" baseline="0" noProof="0">
                    <a:ln>
                      <a:noFill/>
                    </a:ln>
                    <a:solidFill>
                      <a:srgbClr val="04617B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统一网关</a:t>
                </a:r>
              </a:p>
            </p:txBody>
          </p:sp>
          <p:sp>
            <p:nvSpPr>
              <p:cNvPr id="230" name="object 75">
                <a:extLst>
                  <a:ext uri="{FF2B5EF4-FFF2-40B4-BE49-F238E27FC236}">
                    <a16:creationId xmlns:a16="http://schemas.microsoft.com/office/drawing/2014/main" id="{93FAD9B9-AA05-42B2-8459-D01F25CDB889}"/>
                  </a:ext>
                </a:extLst>
              </p:cNvPr>
              <p:cNvSpPr/>
              <p:nvPr/>
            </p:nvSpPr>
            <p:spPr>
              <a:xfrm>
                <a:off x="3441013" y="1759327"/>
                <a:ext cx="1295416" cy="207931"/>
              </a:xfrm>
              <a:custGeom>
                <a:avLst/>
                <a:gdLst/>
                <a:ahLst/>
                <a:cxnLst/>
                <a:rect l="l" t="t" r="r" b="b"/>
                <a:pathLst>
                  <a:path w="1009650" h="462915">
                    <a:moveTo>
                      <a:pt x="0" y="462775"/>
                    </a:moveTo>
                    <a:lnTo>
                      <a:pt x="1009205" y="462775"/>
                    </a:lnTo>
                    <a:lnTo>
                      <a:pt x="1009205" y="0"/>
                    </a:lnTo>
                    <a:lnTo>
                      <a:pt x="0" y="0"/>
                    </a:lnTo>
                    <a:lnTo>
                      <a:pt x="0" y="462775"/>
                    </a:lnTo>
                    <a:close/>
                  </a:path>
                </a:pathLst>
              </a:custGeom>
              <a:solidFill>
                <a:srgbClr val="FFFFFF">
                  <a:alpha val="50196"/>
                </a:srgbClr>
              </a:solidFill>
            </p:spPr>
            <p:txBody>
              <a:bodyPr lIns="0" tIns="0" rIns="0" bIns="0" anchor="b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5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Hystrix</a:t>
                </a: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1" name="object 75">
                <a:extLst>
                  <a:ext uri="{FF2B5EF4-FFF2-40B4-BE49-F238E27FC236}">
                    <a16:creationId xmlns:a16="http://schemas.microsoft.com/office/drawing/2014/main" id="{B814594A-D89C-4C3E-ABFC-196A37A071DB}"/>
                  </a:ext>
                </a:extLst>
              </p:cNvPr>
              <p:cNvSpPr/>
              <p:nvPr/>
            </p:nvSpPr>
            <p:spPr>
              <a:xfrm>
                <a:off x="1651172" y="1759327"/>
                <a:ext cx="1297004" cy="211105"/>
              </a:xfrm>
              <a:custGeom>
                <a:avLst/>
                <a:gdLst/>
                <a:ahLst/>
                <a:cxnLst/>
                <a:rect l="l" t="t" r="r" b="b"/>
                <a:pathLst>
                  <a:path w="1009650" h="462915">
                    <a:moveTo>
                      <a:pt x="0" y="462775"/>
                    </a:moveTo>
                    <a:lnTo>
                      <a:pt x="1009205" y="462775"/>
                    </a:lnTo>
                    <a:lnTo>
                      <a:pt x="1009205" y="0"/>
                    </a:lnTo>
                    <a:lnTo>
                      <a:pt x="0" y="0"/>
                    </a:lnTo>
                    <a:lnTo>
                      <a:pt x="0" y="462775"/>
                    </a:lnTo>
                    <a:close/>
                  </a:path>
                </a:pathLst>
              </a:custGeom>
              <a:solidFill>
                <a:srgbClr val="FFFFFF">
                  <a:alpha val="50196"/>
                </a:srgbClr>
              </a:solidFill>
            </p:spPr>
            <p:txBody>
              <a:bodyPr lIns="0" tIns="0" rIns="0" bIns="0" anchor="ctr"/>
              <a:lstStyle/>
              <a:p>
                <a:pPr marL="1270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5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Zuul</a:t>
                </a:r>
                <a:endParaRPr kumimoji="0" lang="en-US" altLang="zh-CN" sz="1000" b="0" i="0" u="none" strike="noStrike" kern="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2" name="object 75">
                <a:extLst>
                  <a:ext uri="{FF2B5EF4-FFF2-40B4-BE49-F238E27FC236}">
                    <a16:creationId xmlns:a16="http://schemas.microsoft.com/office/drawing/2014/main" id="{533D70AB-5201-4175-A600-B283DE3CB8A4}"/>
                  </a:ext>
                </a:extLst>
              </p:cNvPr>
              <p:cNvSpPr/>
              <p:nvPr/>
            </p:nvSpPr>
            <p:spPr>
              <a:xfrm>
                <a:off x="7273285" y="1759327"/>
                <a:ext cx="1295416" cy="207931"/>
              </a:xfrm>
              <a:custGeom>
                <a:avLst/>
                <a:gdLst/>
                <a:ahLst/>
                <a:cxnLst/>
                <a:rect l="l" t="t" r="r" b="b"/>
                <a:pathLst>
                  <a:path w="1009650" h="462915">
                    <a:moveTo>
                      <a:pt x="0" y="462775"/>
                    </a:moveTo>
                    <a:lnTo>
                      <a:pt x="1009205" y="462775"/>
                    </a:lnTo>
                    <a:lnTo>
                      <a:pt x="1009205" y="0"/>
                    </a:lnTo>
                    <a:lnTo>
                      <a:pt x="0" y="0"/>
                    </a:lnTo>
                    <a:lnTo>
                      <a:pt x="0" y="462775"/>
                    </a:lnTo>
                    <a:close/>
                  </a:path>
                </a:pathLst>
              </a:custGeom>
              <a:solidFill>
                <a:srgbClr val="FFFFFF">
                  <a:alpha val="50196"/>
                </a:srgbClr>
              </a:solidFill>
            </p:spPr>
            <p:txBody>
              <a:bodyPr lIns="0" tIns="0" rIns="0" bIns="0" anchor="ctr"/>
              <a:lstStyle/>
              <a:p>
                <a:pPr marL="1270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5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Ribbon</a:t>
                </a:r>
              </a:p>
            </p:txBody>
          </p:sp>
          <p:sp>
            <p:nvSpPr>
              <p:cNvPr id="233" name="object 75">
                <a:extLst>
                  <a:ext uri="{FF2B5EF4-FFF2-40B4-BE49-F238E27FC236}">
                    <a16:creationId xmlns:a16="http://schemas.microsoft.com/office/drawing/2014/main" id="{B374A859-A533-4357-901B-3CBFCC241B61}"/>
                  </a:ext>
                </a:extLst>
              </p:cNvPr>
              <p:cNvSpPr/>
              <p:nvPr/>
            </p:nvSpPr>
            <p:spPr>
              <a:xfrm>
                <a:off x="5357149" y="1759327"/>
                <a:ext cx="1295416" cy="201582"/>
              </a:xfrm>
              <a:custGeom>
                <a:avLst/>
                <a:gdLst/>
                <a:ahLst/>
                <a:cxnLst/>
                <a:rect l="l" t="t" r="r" b="b"/>
                <a:pathLst>
                  <a:path w="1009650" h="462915">
                    <a:moveTo>
                      <a:pt x="0" y="462775"/>
                    </a:moveTo>
                    <a:lnTo>
                      <a:pt x="1009205" y="462775"/>
                    </a:lnTo>
                    <a:lnTo>
                      <a:pt x="1009205" y="0"/>
                    </a:lnTo>
                    <a:lnTo>
                      <a:pt x="0" y="0"/>
                    </a:lnTo>
                    <a:lnTo>
                      <a:pt x="0" y="462775"/>
                    </a:lnTo>
                    <a:close/>
                  </a:path>
                </a:pathLst>
              </a:custGeom>
              <a:solidFill>
                <a:srgbClr val="FFFFFF">
                  <a:alpha val="50196"/>
                </a:srgbClr>
              </a:solidFill>
            </p:spPr>
            <p:txBody>
              <a:bodyPr lIns="0" tIns="0" rIns="0" bIns="0" anchor="b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5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Restful</a:t>
                </a: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234" name="object 75">
                <a:extLst>
                  <a:ext uri="{FF2B5EF4-FFF2-40B4-BE49-F238E27FC236}">
                    <a16:creationId xmlns:a16="http://schemas.microsoft.com/office/drawing/2014/main" id="{B1A322A4-7FD0-48EC-A99F-D93DDB4F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89423" y="1759327"/>
                <a:ext cx="1295416" cy="207931"/>
              </a:xfrm>
              <a:custGeom>
                <a:avLst/>
                <a:gdLst>
                  <a:gd name="T0" fmla="*/ 0 w 1009650"/>
                  <a:gd name="T1" fmla="*/ 0 h 462915"/>
                  <a:gd name="T2" fmla="*/ 1009650 w 1009650"/>
                  <a:gd name="T3" fmla="*/ 462915 h 462915"/>
                </a:gdLst>
                <a:ahLst/>
                <a:cxnLst/>
                <a:rect l="T0" t="T1" r="T2" b="T3"/>
                <a:pathLst>
                  <a:path w="1009650" h="462915">
                    <a:moveTo>
                      <a:pt x="0" y="462775"/>
                    </a:moveTo>
                    <a:lnTo>
                      <a:pt x="1009205" y="462775"/>
                    </a:lnTo>
                    <a:lnTo>
                      <a:pt x="1009205" y="0"/>
                    </a:lnTo>
                    <a:lnTo>
                      <a:pt x="0" y="0"/>
                    </a:lnTo>
                    <a:lnTo>
                      <a:pt x="0" y="462775"/>
                    </a:lnTo>
                    <a:close/>
                  </a:path>
                </a:pathLst>
              </a:custGeom>
              <a:solidFill>
                <a:srgbClr val="FFFF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marL="127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1270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灰度发布技术</a:t>
                </a:r>
                <a:endPara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00B0BFAF-3646-486A-8E4B-D4EA5C805405}"/>
                </a:ext>
              </a:extLst>
            </p:cNvPr>
            <p:cNvSpPr/>
            <p:nvPr/>
          </p:nvSpPr>
          <p:spPr bwMode="auto">
            <a:xfrm>
              <a:off x="450850" y="3659555"/>
              <a:ext cx="9999663" cy="425450"/>
            </a:xfrm>
            <a:prstGeom prst="rect">
              <a:avLst/>
            </a:prstGeom>
            <a:solidFill>
              <a:srgbClr val="00B0F0">
                <a:alpha val="28000"/>
              </a:srgbClr>
            </a:solidFill>
            <a:ln w="9525" cap="flat" cmpd="sng" algn="ctr">
              <a:noFill/>
              <a:prstDash val="dash"/>
              <a:miter lim="800000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 数据封装</a:t>
              </a:r>
            </a:p>
          </p:txBody>
        </p:sp>
        <p:sp>
          <p:nvSpPr>
            <p:cNvPr id="236" name="object 75">
              <a:extLst>
                <a:ext uri="{FF2B5EF4-FFF2-40B4-BE49-F238E27FC236}">
                  <a16:creationId xmlns:a16="http://schemas.microsoft.com/office/drawing/2014/main" id="{7E801601-F9DD-45AE-9AEE-ED9580C90DE5}"/>
                </a:ext>
              </a:extLst>
            </p:cNvPr>
            <p:cNvSpPr/>
            <p:nvPr/>
          </p:nvSpPr>
          <p:spPr bwMode="auto">
            <a:xfrm>
              <a:off x="1397440" y="3783380"/>
              <a:ext cx="1723583" cy="215900"/>
            </a:xfrm>
            <a:custGeom>
              <a:avLst/>
              <a:gdLst/>
              <a:ahLst/>
              <a:cxnLst/>
              <a:rect l="l" t="t" r="r" b="b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 lIns="0" tIns="0" rIns="0" bIns="0" anchor="ctr"/>
            <a:lstStyle/>
            <a:p>
              <a:pPr marL="1270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Kafka</a:t>
              </a:r>
            </a:p>
          </p:txBody>
        </p:sp>
        <p:sp>
          <p:nvSpPr>
            <p:cNvPr id="237" name="object 75">
              <a:extLst>
                <a:ext uri="{FF2B5EF4-FFF2-40B4-BE49-F238E27FC236}">
                  <a16:creationId xmlns:a16="http://schemas.microsoft.com/office/drawing/2014/main" id="{BBA5745B-CEC5-4085-A24C-BBAB0D43B411}"/>
                </a:ext>
              </a:extLst>
            </p:cNvPr>
            <p:cNvSpPr/>
            <p:nvPr/>
          </p:nvSpPr>
          <p:spPr bwMode="auto">
            <a:xfrm>
              <a:off x="3708400" y="3783380"/>
              <a:ext cx="1800225" cy="215900"/>
            </a:xfrm>
            <a:custGeom>
              <a:avLst/>
              <a:gdLst/>
              <a:ahLst/>
              <a:cxnLst/>
              <a:rect l="l" t="t" r="r" b="b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 lIns="0" tIns="0" rIns="0" bIns="0" anchor="ctr"/>
            <a:lstStyle/>
            <a:p>
              <a:pPr marL="1270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Webservice</a:t>
              </a:r>
            </a:p>
          </p:txBody>
        </p:sp>
        <p:sp>
          <p:nvSpPr>
            <p:cNvPr id="238" name="object 75">
              <a:extLst>
                <a:ext uri="{FF2B5EF4-FFF2-40B4-BE49-F238E27FC236}">
                  <a16:creationId xmlns:a16="http://schemas.microsoft.com/office/drawing/2014/main" id="{B5085DD4-5090-4051-9109-E18C261EA753}"/>
                </a:ext>
              </a:extLst>
            </p:cNvPr>
            <p:cNvSpPr/>
            <p:nvPr/>
          </p:nvSpPr>
          <p:spPr bwMode="auto">
            <a:xfrm>
              <a:off x="6096000" y="3781793"/>
              <a:ext cx="1798638" cy="215900"/>
            </a:xfrm>
            <a:custGeom>
              <a:avLst/>
              <a:gdLst/>
              <a:ahLst/>
              <a:cxnLst/>
              <a:rect l="l" t="t" r="r" b="b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 lIns="0" tIns="0" rIns="0" bIns="0" anchor="ctr"/>
            <a:lstStyle/>
            <a:p>
              <a:pPr marL="1270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5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WebSocket</a:t>
              </a:r>
              <a:endParaRPr kumimoji="0" lang="en-US" altLang="zh-CN" sz="1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9" name="object 75">
              <a:extLst>
                <a:ext uri="{FF2B5EF4-FFF2-40B4-BE49-F238E27FC236}">
                  <a16:creationId xmlns:a16="http://schemas.microsoft.com/office/drawing/2014/main" id="{D7BC2C8A-EAC6-4E7C-83FE-EEF9205C1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2013" y="3781793"/>
              <a:ext cx="1800225" cy="215900"/>
            </a:xfrm>
            <a:custGeom>
              <a:avLst/>
              <a:gdLst>
                <a:gd name="T0" fmla="*/ 0 w 1009650"/>
                <a:gd name="T1" fmla="*/ 0 h 462915"/>
                <a:gd name="T2" fmla="*/ 1009650 w 1009650"/>
                <a:gd name="T3" fmla="*/ 462915 h 462915"/>
              </a:gdLst>
              <a:ahLst/>
              <a:cxnLst/>
              <a:rect l="T0" t="T1" r="T2" b="T3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127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1270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数据库技术</a:t>
              </a:r>
              <a:endParaRPr kumimoji="0" lang="en-US" altLang="zh-CN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76D668BA-2A21-475D-AF25-3CFD3B7210EB}"/>
                </a:ext>
              </a:extLst>
            </p:cNvPr>
            <p:cNvSpPr/>
            <p:nvPr/>
          </p:nvSpPr>
          <p:spPr bwMode="auto">
            <a:xfrm>
              <a:off x="450850" y="5096243"/>
              <a:ext cx="7566025" cy="1531937"/>
            </a:xfrm>
            <a:prstGeom prst="rect">
              <a:avLst/>
            </a:prstGeom>
            <a:solidFill>
              <a:srgbClr val="7CC5E0"/>
            </a:solidFill>
            <a:ln w="9525" cap="flat" cmpd="sng" algn="ctr">
              <a:noFill/>
              <a:prstDash val="dash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  实时数</a:t>
              </a:r>
              <a:endParaRPr kumimoji="0" lang="en-US" altLang="zh-CN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kumimoji="0" lang="zh-CN" alt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据采集</a:t>
              </a: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1F2C6884-B43A-4C93-A563-14F800C6C78F}"/>
                </a:ext>
              </a:extLst>
            </p:cNvPr>
            <p:cNvSpPr/>
            <p:nvPr/>
          </p:nvSpPr>
          <p:spPr bwMode="auto">
            <a:xfrm>
              <a:off x="5224463" y="5202605"/>
              <a:ext cx="1138237" cy="90170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 w="3175" cap="flat" cmpd="sng" algn="ctr">
              <a:noFill/>
              <a:prstDash val="sysDot"/>
              <a:miter lim="800000"/>
            </a:ln>
            <a:effectLst/>
          </p:spPr>
          <p:txBody>
            <a:bodyPr vert="eaVert" anchor="b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数据缓存</a:t>
              </a: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51CD2D3D-22B9-43A5-A601-FC9C01FC4871}"/>
                </a:ext>
              </a:extLst>
            </p:cNvPr>
            <p:cNvSpPr/>
            <p:nvPr/>
          </p:nvSpPr>
          <p:spPr bwMode="auto">
            <a:xfrm>
              <a:off x="1303338" y="5197843"/>
              <a:ext cx="3829050" cy="906462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 w="3175" cap="flat" cmpd="sng" algn="ctr">
              <a:noFill/>
              <a:prstDash val="sysDot"/>
              <a:miter lim="800000"/>
            </a:ln>
            <a:effectLst/>
          </p:spPr>
          <p:txBody>
            <a:bodyPr vert="eaVert" lIns="180000" anchor="b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数据采集</a:t>
              </a:r>
            </a:p>
          </p:txBody>
        </p:sp>
        <p:sp>
          <p:nvSpPr>
            <p:cNvPr id="243" name="object 44">
              <a:extLst>
                <a:ext uri="{FF2B5EF4-FFF2-40B4-BE49-F238E27FC236}">
                  <a16:creationId xmlns:a16="http://schemas.microsoft.com/office/drawing/2014/main" id="{CF582ACE-AE56-48AD-ABD1-FBC6B1D94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3766" y="6192958"/>
              <a:ext cx="6570706" cy="352780"/>
            </a:xfrm>
            <a:custGeom>
              <a:avLst/>
              <a:gdLst>
                <a:gd name="T0" fmla="*/ 0 w 1102360"/>
                <a:gd name="T1" fmla="*/ 0 h 1249679"/>
                <a:gd name="T2" fmla="*/ 1102360 w 1102360"/>
                <a:gd name="T3" fmla="*/ 1249679 h 1249679"/>
              </a:gdLst>
              <a:ahLst/>
              <a:cxnLst/>
              <a:rect l="T0" t="T1" r="T2" b="T3"/>
              <a:pathLst>
                <a:path w="1102360" h="1249679">
                  <a:moveTo>
                    <a:pt x="0" y="1249197"/>
                  </a:moveTo>
                  <a:lnTo>
                    <a:pt x="1102334" y="1249197"/>
                  </a:lnTo>
                  <a:lnTo>
                    <a:pt x="1102334" y="0"/>
                  </a:lnTo>
                  <a:lnTo>
                    <a:pt x="0" y="0"/>
                  </a:lnTo>
                  <a:lnTo>
                    <a:pt x="0" y="1249197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采集管理</a:t>
              </a:r>
            </a:p>
          </p:txBody>
        </p:sp>
        <p:sp>
          <p:nvSpPr>
            <p:cNvPr id="244" name="object 46">
              <a:extLst>
                <a:ext uri="{FF2B5EF4-FFF2-40B4-BE49-F238E27FC236}">
                  <a16:creationId xmlns:a16="http://schemas.microsoft.com/office/drawing/2014/main" id="{179647D5-4101-499C-88E1-61CBD9D80D0A}"/>
                </a:ext>
              </a:extLst>
            </p:cNvPr>
            <p:cNvSpPr/>
            <p:nvPr/>
          </p:nvSpPr>
          <p:spPr bwMode="auto">
            <a:xfrm>
              <a:off x="4179888" y="6267818"/>
              <a:ext cx="1712912" cy="215900"/>
            </a:xfrm>
            <a:custGeom>
              <a:avLst/>
              <a:gdLst/>
              <a:ahLst/>
              <a:cxnLst/>
              <a:rect l="l" t="t" r="r" b="b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FFFFFF">
                <a:alpha val="54902"/>
              </a:srgbClr>
            </a:solidFill>
          </p:spPr>
          <p:txBody>
            <a:bodyPr lIns="0" tIns="0" rIns="0" b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日志管理</a:t>
              </a:r>
              <a:r>
                <a:rPr kumimoji="0" lang="zh-CN" altLang="en-US" sz="9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kumimoji="0" lang="en-US" altLang="zh-CN" sz="900" b="0" i="0" u="none" strike="noStrike" kern="1200" cap="none" spc="-1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Lo</a:t>
              </a:r>
              <a:r>
                <a:rPr kumimoji="0" lang="en-US" altLang="zh-CN" sz="900" b="0" i="0" u="none" strike="noStrike" kern="1200" cap="none" spc="2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g</a:t>
              </a:r>
              <a:r>
                <a:rPr kumimoji="0" lang="en-US" altLang="zh-CN" sz="9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245" name="object 75">
              <a:extLst>
                <a:ext uri="{FF2B5EF4-FFF2-40B4-BE49-F238E27FC236}">
                  <a16:creationId xmlns:a16="http://schemas.microsoft.com/office/drawing/2014/main" id="{9687A9CA-D11A-49E7-B990-9E914726A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1075" y="6267818"/>
              <a:ext cx="1698625" cy="215900"/>
            </a:xfrm>
            <a:custGeom>
              <a:avLst/>
              <a:gdLst>
                <a:gd name="T0" fmla="*/ 0 w 1009650"/>
                <a:gd name="T1" fmla="*/ 0 h 462915"/>
                <a:gd name="T2" fmla="*/ 1009650 w 1009650"/>
                <a:gd name="T3" fmla="*/ 462915 h 462915"/>
              </a:gdLst>
              <a:ahLst/>
              <a:cxnLst/>
              <a:rect l="T0" t="T1" r="T2" b="T3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FFFFFF">
                <a:alpha val="549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服务控制（</a:t>
              </a:r>
              <a:r>
                <a:rPr kumimoji="0" lang="en-US" altLang="zh-CN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RPC</a:t>
              </a:r>
              <a:r>
                <a:rPr kumimoji="0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246" name="object 44">
              <a:extLst>
                <a:ext uri="{FF2B5EF4-FFF2-40B4-BE49-F238E27FC236}">
                  <a16:creationId xmlns:a16="http://schemas.microsoft.com/office/drawing/2014/main" id="{E35B324C-3D6B-46F5-8F48-124E77B00564}"/>
                </a:ext>
              </a:extLst>
            </p:cNvPr>
            <p:cNvSpPr/>
            <p:nvPr/>
          </p:nvSpPr>
          <p:spPr bwMode="auto">
            <a:xfrm>
              <a:off x="1820863" y="5293093"/>
              <a:ext cx="3233737" cy="323850"/>
            </a:xfrm>
            <a:custGeom>
              <a:avLst/>
              <a:gdLst/>
              <a:ahLst/>
              <a:cxnLst/>
              <a:rect l="l" t="t" r="r" b="b"/>
              <a:pathLst>
                <a:path w="1102360" h="1249679">
                  <a:moveTo>
                    <a:pt x="0" y="1249197"/>
                  </a:moveTo>
                  <a:lnTo>
                    <a:pt x="1102334" y="1249197"/>
                  </a:lnTo>
                  <a:lnTo>
                    <a:pt x="1102334" y="0"/>
                  </a:lnTo>
                  <a:lnTo>
                    <a:pt x="0" y="0"/>
                  </a:lnTo>
                  <a:lnTo>
                    <a:pt x="0" y="1249197"/>
                  </a:lnTo>
                  <a:close/>
                </a:path>
              </a:pathLst>
            </a:custGeom>
            <a:solidFill>
              <a:srgbClr val="C8E3FB"/>
            </a:solidFill>
            <a:ln>
              <a:noFill/>
              <a:prstDash val="sysDot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1200" cap="none" spc="25" normalizeH="0" baseline="0" noProof="0" dirty="0">
                  <a:ln>
                    <a:noFill/>
                  </a:ln>
                  <a:solidFill>
                    <a:srgbClr val="04617B">
                      <a:lumMod val="5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传输协议</a:t>
              </a:r>
            </a:p>
          </p:txBody>
        </p:sp>
        <p:sp>
          <p:nvSpPr>
            <p:cNvPr id="247" name="object 75">
              <a:extLst>
                <a:ext uri="{FF2B5EF4-FFF2-40B4-BE49-F238E27FC236}">
                  <a16:creationId xmlns:a16="http://schemas.microsoft.com/office/drawing/2014/main" id="{B332C1B4-D8BC-4F9D-ADF1-7F887BC202F3}"/>
                </a:ext>
              </a:extLst>
            </p:cNvPr>
            <p:cNvSpPr/>
            <p:nvPr/>
          </p:nvSpPr>
          <p:spPr bwMode="auto">
            <a:xfrm>
              <a:off x="2636838" y="5364530"/>
              <a:ext cx="1081087" cy="193675"/>
            </a:xfrm>
            <a:custGeom>
              <a:avLst/>
              <a:gdLst/>
              <a:ahLst/>
              <a:cxnLst/>
              <a:rect l="l" t="t" r="r" b="b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FFFFFF">
                <a:alpha val="69804"/>
              </a:srgbClr>
            </a:solidFill>
          </p:spPr>
          <p:txBody>
            <a:bodyPr lIns="0" tIns="0" rIns="0" bIns="0" anchor="ctr"/>
            <a:lstStyle/>
            <a:p>
              <a:pPr marL="1270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0" lang="en-US" altLang="zh-CN" sz="1000" b="0" i="0" u="none" strike="noStrike" kern="1200" cap="none" spc="1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kumimoji="0" lang="en-US" altLang="zh-CN" sz="1000" b="0" i="0" u="none" strike="noStrike" kern="1200" cap="none" spc="-1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r>
                <a:rPr kumimoji="0" lang="zh-CN" altLang="en-US" sz="10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、</a:t>
              </a:r>
              <a:r>
                <a:rPr kumimoji="0" lang="en-US" altLang="zh-CN" sz="1000" b="0" i="0" u="none" strike="noStrike" kern="1200" cap="none" spc="2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</a:t>
              </a:r>
              <a:r>
                <a:rPr kumimoji="0" lang="en-US" altLang="zh-CN" sz="1000" b="0" i="0" u="none" strike="noStrike" kern="1200" cap="none" spc="-1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0" lang="en-US" altLang="zh-CN" sz="1000" b="0" i="0" u="none" strike="noStrike" kern="1200" cap="none" spc="-2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db</a:t>
              </a:r>
              <a:r>
                <a:rPr kumimoji="0" lang="en-US" altLang="zh-CN" sz="10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248" name="object 75">
              <a:extLst>
                <a:ext uri="{FF2B5EF4-FFF2-40B4-BE49-F238E27FC236}">
                  <a16:creationId xmlns:a16="http://schemas.microsoft.com/office/drawing/2014/main" id="{93B0AC5E-E6B8-47E9-A9AD-32D9538C1D0B}"/>
                </a:ext>
              </a:extLst>
            </p:cNvPr>
            <p:cNvSpPr/>
            <p:nvPr/>
          </p:nvSpPr>
          <p:spPr bwMode="auto">
            <a:xfrm>
              <a:off x="3814763" y="5366118"/>
              <a:ext cx="1081087" cy="195262"/>
            </a:xfrm>
            <a:custGeom>
              <a:avLst/>
              <a:gdLst/>
              <a:ahLst/>
              <a:cxnLst/>
              <a:rect l="l" t="t" r="r" b="b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FFFFFF">
                <a:alpha val="69804"/>
              </a:srgbClr>
            </a:solidFill>
          </p:spPr>
          <p:txBody>
            <a:bodyPr lIns="0" tIns="0" rIns="0" bIns="0" anchor="ctr"/>
            <a:lstStyle/>
            <a:p>
              <a:pPr marL="1270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2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Q</a:t>
              </a:r>
              <a:r>
                <a:rPr kumimoji="0" lang="en-US" altLang="zh-CN" sz="1000" b="0" i="0" u="none" strike="noStrike" kern="1200" cap="none" spc="-1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1000" b="0" i="0" u="none" strike="noStrike" kern="1200" cap="none" spc="-2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0" lang="zh-CN" altLang="en-US" sz="10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、</a:t>
              </a:r>
              <a:r>
                <a:rPr kumimoji="0" lang="en-US" altLang="zh-CN" sz="1000" b="0" i="0" u="none" strike="noStrike" kern="1200" cap="none" spc="-3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  <a:r>
                <a:rPr kumimoji="0" lang="en-US" altLang="zh-CN" sz="1000" b="0" i="0" u="none" strike="noStrike" kern="1200" cap="none" spc="5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1000" b="0" i="0" u="none" strike="noStrike" kern="1200" cap="none" spc="-1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D2CB7EDF-C4DF-43EB-A3FF-06372F134EDC}"/>
                </a:ext>
              </a:extLst>
            </p:cNvPr>
            <p:cNvSpPr/>
            <p:nvPr/>
          </p:nvSpPr>
          <p:spPr bwMode="auto">
            <a:xfrm>
              <a:off x="6454775" y="5197843"/>
              <a:ext cx="1419225" cy="9032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 w="3175" cap="flat" cmpd="sng" algn="ctr">
              <a:noFill/>
              <a:prstDash val="sysDot"/>
              <a:miter lim="800000"/>
            </a:ln>
            <a:effectLst/>
          </p:spPr>
          <p:txBody>
            <a:bodyPr vert="eaVert" anchor="b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数据发送</a:t>
              </a:r>
            </a:p>
          </p:txBody>
        </p:sp>
        <p:sp>
          <p:nvSpPr>
            <p:cNvPr id="250" name="object 75">
              <a:extLst>
                <a:ext uri="{FF2B5EF4-FFF2-40B4-BE49-F238E27FC236}">
                  <a16:creationId xmlns:a16="http://schemas.microsoft.com/office/drawing/2014/main" id="{D8A6D061-821D-4EEC-9BB7-FB43EDD127F6}"/>
                </a:ext>
              </a:extLst>
            </p:cNvPr>
            <p:cNvSpPr/>
            <p:nvPr/>
          </p:nvSpPr>
          <p:spPr bwMode="auto">
            <a:xfrm>
              <a:off x="6818313" y="5559793"/>
              <a:ext cx="946150" cy="204787"/>
            </a:xfrm>
            <a:custGeom>
              <a:avLst/>
              <a:gdLst/>
              <a:ahLst/>
              <a:cxnLst/>
              <a:rect l="l" t="t" r="r" b="b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FFFFFF">
                <a:alpha val="54902"/>
              </a:srgbClr>
            </a:solidFill>
            <a:ln>
              <a:noFill/>
            </a:ln>
          </p:spPr>
          <p:txBody>
            <a:bodyPr lIns="0" tIns="0" rIns="0" bIns="0" anchor="ctr"/>
            <a:lstStyle/>
            <a:p>
              <a:pPr marL="1270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0" lang="en-US" altLang="zh-CN" sz="1000" b="0" i="0" u="none" strike="noStrike" kern="1200" cap="none" spc="-2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kumimoji="0" lang="en-US" altLang="zh-CN" sz="1000" b="0" i="0" u="none" strike="noStrike" kern="1200" cap="none" spc="-1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kumimoji="0" lang="en-US" altLang="zh-CN" sz="10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1000" b="0" i="0" u="none" strike="noStrike" kern="1200" cap="none" spc="-2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kumimoji="0" lang="en-US" altLang="zh-CN" sz="1000" b="0" i="0" u="none" strike="noStrike" kern="1200" cap="none" spc="5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251" name="object 75">
              <a:extLst>
                <a:ext uri="{FF2B5EF4-FFF2-40B4-BE49-F238E27FC236}">
                  <a16:creationId xmlns:a16="http://schemas.microsoft.com/office/drawing/2014/main" id="{A4401595-8055-4431-8BDE-7E8FF92CDAFC}"/>
                </a:ext>
              </a:extLst>
            </p:cNvPr>
            <p:cNvSpPr/>
            <p:nvPr/>
          </p:nvSpPr>
          <p:spPr bwMode="auto">
            <a:xfrm>
              <a:off x="6818313" y="5315318"/>
              <a:ext cx="946150" cy="219075"/>
            </a:xfrm>
            <a:custGeom>
              <a:avLst/>
              <a:gdLst/>
              <a:ahLst/>
              <a:cxnLst/>
              <a:rect l="l" t="t" r="r" b="b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FFFFFF">
                <a:alpha val="54902"/>
              </a:srgbClr>
            </a:solidFill>
            <a:ln>
              <a:noFill/>
            </a:ln>
          </p:spPr>
          <p:txBody>
            <a:bodyPr lIns="0" tIns="0" rIns="0" bIns="0" anchor="ctr"/>
            <a:lstStyle/>
            <a:p>
              <a:pPr marL="1270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G</a:t>
              </a:r>
              <a:r>
                <a:rPr kumimoji="0" lang="en-US" altLang="zh-CN" sz="1000" b="0" i="0" u="none" strike="noStrike" kern="1200" cap="none" spc="5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z</a:t>
              </a:r>
              <a:r>
                <a:rPr kumimoji="0" lang="en-US" altLang="zh-CN" sz="1000" b="0" i="0" u="none" strike="noStrike" kern="1200" cap="none" spc="-25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sz="1000" b="0" i="0" u="none" strike="noStrike" kern="1200" cap="none" spc="5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kumimoji="0" lang="en-US" altLang="zh-CN" sz="10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</a:t>
              </a:r>
              <a:r>
                <a:rPr kumimoji="0" lang="en-US" altLang="zh-CN" sz="1000" b="0" i="0" u="none" strike="noStrike" kern="1200" cap="none" spc="-2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kumimoji="0" lang="en-US" altLang="zh-CN" sz="1000" b="0" i="0" u="none" strike="noStrike" kern="1200" cap="none" spc="1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na</a:t>
              </a:r>
              <a:r>
                <a:rPr kumimoji="0" lang="en-US" altLang="zh-CN" sz="1000" b="0" i="0" u="none" strike="noStrike" kern="1200" cap="none" spc="-2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pp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52" name="object 75">
              <a:extLst>
                <a:ext uri="{FF2B5EF4-FFF2-40B4-BE49-F238E27FC236}">
                  <a16:creationId xmlns:a16="http://schemas.microsoft.com/office/drawing/2014/main" id="{ACFC7BB2-40C6-4E63-BEFF-BFD423D90886}"/>
                </a:ext>
              </a:extLst>
            </p:cNvPr>
            <p:cNvSpPr/>
            <p:nvPr/>
          </p:nvSpPr>
          <p:spPr bwMode="auto">
            <a:xfrm>
              <a:off x="6818313" y="5788393"/>
              <a:ext cx="946150" cy="220662"/>
            </a:xfrm>
            <a:custGeom>
              <a:avLst/>
              <a:gdLst/>
              <a:ahLst/>
              <a:cxnLst/>
              <a:rect l="l" t="t" r="r" b="b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FFFFFF">
                <a:alpha val="54902"/>
              </a:srgbClr>
            </a:solidFill>
            <a:ln>
              <a:noFill/>
            </a:ln>
          </p:spPr>
          <p:txBody>
            <a:bodyPr lIns="0" tIns="0" rIns="0" bIns="0" anchor="ctr"/>
            <a:lstStyle/>
            <a:p>
              <a:pPr marL="1270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-1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1000" b="0" i="0" u="none" strike="noStrike" kern="1200" cap="none" spc="2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r>
                <a:rPr kumimoji="0" lang="en-US" altLang="zh-CN" sz="1000" b="0" i="0" u="none" strike="noStrike" kern="1200" cap="none" spc="-1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</a:t>
              </a:r>
              <a:r>
                <a:rPr kumimoji="0" lang="en-US" altLang="zh-CN" sz="1000" b="0" i="0" u="none" strike="noStrike" kern="1200" cap="none" spc="1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IP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53" name="object 75">
              <a:extLst>
                <a:ext uri="{FF2B5EF4-FFF2-40B4-BE49-F238E27FC236}">
                  <a16:creationId xmlns:a16="http://schemas.microsoft.com/office/drawing/2014/main" id="{5B0EA8D7-8DC2-48AA-A0E6-D7085F898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7" y="5555638"/>
              <a:ext cx="628385" cy="300756"/>
            </a:xfrm>
            <a:custGeom>
              <a:avLst/>
              <a:gdLst>
                <a:gd name="T0" fmla="*/ 0 w 1009650"/>
                <a:gd name="T1" fmla="*/ 0 h 462915"/>
                <a:gd name="T2" fmla="*/ 1009650 w 1009650"/>
                <a:gd name="T3" fmla="*/ 462915 h 462915"/>
              </a:gdLst>
              <a:ahLst/>
              <a:cxnLst/>
              <a:rect l="T0" t="T1" r="T2" b="T3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FFFFFF">
                <a:alpha val="549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127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1270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afka</a:t>
              </a:r>
              <a:endPara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4" name="object 75">
              <a:extLst>
                <a:ext uri="{FF2B5EF4-FFF2-40B4-BE49-F238E27FC236}">
                  <a16:creationId xmlns:a16="http://schemas.microsoft.com/office/drawing/2014/main" id="{AF534948-6D03-445D-9B34-B66B757B3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0288" y="6266230"/>
              <a:ext cx="1671637" cy="215900"/>
            </a:xfrm>
            <a:custGeom>
              <a:avLst/>
              <a:gdLst>
                <a:gd name="T0" fmla="*/ 0 w 1009650"/>
                <a:gd name="T1" fmla="*/ 0 h 462915"/>
                <a:gd name="T2" fmla="*/ 1009650 w 1009650"/>
                <a:gd name="T3" fmla="*/ 462915 h 462915"/>
              </a:gdLst>
              <a:ahLst/>
              <a:cxnLst/>
              <a:rect l="T0" t="T1" r="T2" b="T3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FFFFFF">
                <a:alpha val="549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负载均衡</a:t>
              </a:r>
              <a:r>
                <a:rPr kumimoji="0" lang="en-US" altLang="zh-CN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Nginx</a:t>
              </a:r>
            </a:p>
          </p:txBody>
        </p:sp>
        <p:sp>
          <p:nvSpPr>
            <p:cNvPr id="255" name="object 44">
              <a:extLst>
                <a:ext uri="{FF2B5EF4-FFF2-40B4-BE49-F238E27FC236}">
                  <a16:creationId xmlns:a16="http://schemas.microsoft.com/office/drawing/2014/main" id="{6ED2DCA9-0E09-47FB-AC46-840AF0972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0863" y="5661393"/>
              <a:ext cx="3233737" cy="322262"/>
            </a:xfrm>
            <a:custGeom>
              <a:avLst/>
              <a:gdLst>
                <a:gd name="T0" fmla="*/ 0 w 1102360"/>
                <a:gd name="T1" fmla="*/ 0 h 1249679"/>
                <a:gd name="T2" fmla="*/ 1102360 w 1102360"/>
                <a:gd name="T3" fmla="*/ 1249679 h 1249679"/>
              </a:gdLst>
              <a:ahLst/>
              <a:cxnLst/>
              <a:rect l="T0" t="T1" r="T2" b="T3"/>
              <a:pathLst>
                <a:path w="1102360" h="1249679">
                  <a:moveTo>
                    <a:pt x="0" y="1249197"/>
                  </a:moveTo>
                  <a:lnTo>
                    <a:pt x="1102334" y="1249197"/>
                  </a:lnTo>
                  <a:lnTo>
                    <a:pt x="1102334" y="0"/>
                  </a:lnTo>
                  <a:lnTo>
                    <a:pt x="0" y="0"/>
                  </a:lnTo>
                  <a:lnTo>
                    <a:pt x="0" y="1249197"/>
                  </a:lnTo>
                  <a:close/>
                </a:path>
              </a:pathLst>
            </a:custGeom>
            <a:solidFill>
              <a:srgbClr val="C8E3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srgbClr val="02303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采集技术</a:t>
              </a:r>
            </a:p>
          </p:txBody>
        </p:sp>
        <p:sp>
          <p:nvSpPr>
            <p:cNvPr id="256" name="object 75">
              <a:extLst>
                <a:ext uri="{FF2B5EF4-FFF2-40B4-BE49-F238E27FC236}">
                  <a16:creationId xmlns:a16="http://schemas.microsoft.com/office/drawing/2014/main" id="{7CD85D0E-1AE9-4F82-8764-504CB35D754D}"/>
                </a:ext>
              </a:extLst>
            </p:cNvPr>
            <p:cNvSpPr/>
            <p:nvPr/>
          </p:nvSpPr>
          <p:spPr bwMode="auto">
            <a:xfrm>
              <a:off x="2636838" y="5731243"/>
              <a:ext cx="1081087" cy="193675"/>
            </a:xfrm>
            <a:custGeom>
              <a:avLst/>
              <a:gdLst/>
              <a:ahLst/>
              <a:cxnLst/>
              <a:rect l="l" t="t" r="r" b="b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FFFFFF">
                <a:alpha val="69804"/>
              </a:srgbClr>
            </a:solidFill>
          </p:spPr>
          <p:txBody>
            <a:bodyPr lIns="0" tIns="0" rIns="0" bIns="0" anchor="ctr"/>
            <a:lstStyle/>
            <a:p>
              <a:pPr marL="1270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-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PI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57" name="object 75">
              <a:extLst>
                <a:ext uri="{FF2B5EF4-FFF2-40B4-BE49-F238E27FC236}">
                  <a16:creationId xmlns:a16="http://schemas.microsoft.com/office/drawing/2014/main" id="{2E8AABA9-2696-4766-8C45-EF9A1882D396}"/>
                </a:ext>
              </a:extLst>
            </p:cNvPr>
            <p:cNvSpPr/>
            <p:nvPr/>
          </p:nvSpPr>
          <p:spPr bwMode="auto">
            <a:xfrm>
              <a:off x="3814763" y="5734418"/>
              <a:ext cx="1081087" cy="195262"/>
            </a:xfrm>
            <a:custGeom>
              <a:avLst/>
              <a:gdLst/>
              <a:ahLst/>
              <a:cxnLst/>
              <a:rect l="l" t="t" r="r" b="b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FFFFFF">
                <a:alpha val="69804"/>
              </a:srgbClr>
            </a:solidFill>
          </p:spPr>
          <p:txBody>
            <a:bodyPr lIns="0" tIns="0" rIns="0" bIns="0" anchor="ctr"/>
            <a:lstStyle/>
            <a:p>
              <a:pPr marL="1270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2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TDM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F8AD9982-680F-4146-A9E5-11EF6902EDF1}"/>
                </a:ext>
              </a:extLst>
            </p:cNvPr>
            <p:cNvSpPr/>
            <p:nvPr/>
          </p:nvSpPr>
          <p:spPr bwMode="auto">
            <a:xfrm>
              <a:off x="8091488" y="5089894"/>
              <a:ext cx="1079500" cy="866776"/>
            </a:xfrm>
            <a:prstGeom prst="rect">
              <a:avLst/>
            </a:prstGeom>
            <a:solidFill>
              <a:srgbClr val="7CC5E0"/>
            </a:solidFill>
            <a:ln w="9525" cap="flat" cmpd="sng" algn="ctr">
              <a:noFill/>
              <a:prstDash val="dash"/>
              <a:miter lim="800000"/>
            </a:ln>
            <a:effec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实时数据接入</a:t>
              </a:r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7363E196-0D65-49C8-B191-B9A1AD1FE8ED}"/>
                </a:ext>
              </a:extLst>
            </p:cNvPr>
            <p:cNvSpPr/>
            <p:nvPr/>
          </p:nvSpPr>
          <p:spPr bwMode="auto">
            <a:xfrm>
              <a:off x="9245600" y="5089893"/>
              <a:ext cx="1204913" cy="866775"/>
            </a:xfrm>
            <a:prstGeom prst="rect">
              <a:avLst/>
            </a:prstGeom>
            <a:solidFill>
              <a:srgbClr val="7CC5E0"/>
            </a:solidFill>
            <a:ln w="9525" cap="flat" cmpd="sng" algn="ctr">
              <a:noFill/>
              <a:prstDash val="dash"/>
              <a:miter lim="800000"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标签定义</a:t>
              </a:r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1C3B7701-CFC4-45C2-9E5A-3CD51E62190E}"/>
                </a:ext>
              </a:extLst>
            </p:cNvPr>
            <p:cNvSpPr/>
            <p:nvPr/>
          </p:nvSpPr>
          <p:spPr bwMode="auto">
            <a:xfrm>
              <a:off x="450850" y="4153268"/>
              <a:ext cx="7051675" cy="858837"/>
            </a:xfrm>
            <a:prstGeom prst="rect">
              <a:avLst/>
            </a:prstGeom>
            <a:solidFill>
              <a:srgbClr val="7CC5E0"/>
            </a:solidFill>
            <a:ln w="9525" cap="flat" cmpd="sng" algn="ctr">
              <a:noFill/>
              <a:prstDash val="dash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  数据存</a:t>
              </a:r>
              <a:endParaRPr kumimoji="0" lang="en-US" altLang="zh-CN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  储计算</a:t>
              </a:r>
            </a:p>
          </p:txBody>
        </p:sp>
        <p:sp>
          <p:nvSpPr>
            <p:cNvPr id="261" name="object 138">
              <a:extLst>
                <a:ext uri="{FF2B5EF4-FFF2-40B4-BE49-F238E27FC236}">
                  <a16:creationId xmlns:a16="http://schemas.microsoft.com/office/drawing/2014/main" id="{848BED37-3BD6-460F-87BD-2DDAD8E948E5}"/>
                </a:ext>
              </a:extLst>
            </p:cNvPr>
            <p:cNvSpPr/>
            <p:nvPr/>
          </p:nvSpPr>
          <p:spPr bwMode="auto">
            <a:xfrm>
              <a:off x="4678363" y="4234230"/>
              <a:ext cx="2678112" cy="684213"/>
            </a:xfrm>
            <a:custGeom>
              <a:avLst/>
              <a:gdLst/>
              <a:ahLst/>
              <a:cxnLst/>
              <a:rect l="l" t="t" r="r" b="b"/>
              <a:pathLst>
                <a:path w="2250440" h="873759">
                  <a:moveTo>
                    <a:pt x="0" y="873391"/>
                  </a:moveTo>
                  <a:lnTo>
                    <a:pt x="2250059" y="873391"/>
                  </a:lnTo>
                  <a:lnTo>
                    <a:pt x="2250059" y="0"/>
                  </a:lnTo>
                  <a:lnTo>
                    <a:pt x="0" y="0"/>
                  </a:lnTo>
                  <a:lnTo>
                    <a:pt x="0" y="873391"/>
                  </a:lnTo>
                  <a:close/>
                </a:path>
              </a:pathLst>
            </a:custGeom>
            <a:solidFill>
              <a:srgbClr val="DCEFF4">
                <a:alpha val="28000"/>
              </a:srgbClr>
            </a:solidFill>
            <a:ln w="3175" cap="flat" cmpd="sng" algn="ctr">
              <a:noFill/>
              <a:prstDash val="sysDot"/>
              <a:miter lim="800000"/>
            </a:ln>
            <a:effec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实时计算</a:t>
              </a:r>
              <a:endParaRPr kumimoji="0" lang="zh-CN" altLang="zh-CN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object 138">
              <a:extLst>
                <a:ext uri="{FF2B5EF4-FFF2-40B4-BE49-F238E27FC236}">
                  <a16:creationId xmlns:a16="http://schemas.microsoft.com/office/drawing/2014/main" id="{7FCA9558-26BE-4A80-A417-87E7CC22AD61}"/>
                </a:ext>
              </a:extLst>
            </p:cNvPr>
            <p:cNvSpPr/>
            <p:nvPr/>
          </p:nvSpPr>
          <p:spPr bwMode="auto">
            <a:xfrm>
              <a:off x="1303338" y="4234230"/>
              <a:ext cx="3284537" cy="684213"/>
            </a:xfrm>
            <a:custGeom>
              <a:avLst/>
              <a:gdLst/>
              <a:ahLst/>
              <a:cxnLst/>
              <a:rect l="l" t="t" r="r" b="b"/>
              <a:pathLst>
                <a:path w="2250440" h="873759">
                  <a:moveTo>
                    <a:pt x="0" y="873391"/>
                  </a:moveTo>
                  <a:lnTo>
                    <a:pt x="2250059" y="873391"/>
                  </a:lnTo>
                  <a:lnTo>
                    <a:pt x="2250059" y="0"/>
                  </a:lnTo>
                  <a:lnTo>
                    <a:pt x="0" y="0"/>
                  </a:lnTo>
                  <a:lnTo>
                    <a:pt x="0" y="873391"/>
                  </a:lnTo>
                  <a:close/>
                </a:path>
              </a:pathLst>
            </a:custGeom>
            <a:solidFill>
              <a:srgbClr val="DCEFF4">
                <a:alpha val="28000"/>
              </a:srgbClr>
            </a:solidFill>
            <a:ln w="3175" cap="flat" cmpd="sng" algn="ctr">
              <a:noFill/>
              <a:prstDash val="sysDot"/>
              <a:miter lim="800000"/>
            </a:ln>
            <a:effec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数据存储</a:t>
              </a:r>
              <a:endParaRPr kumimoji="0" lang="zh-CN" altLang="zh-CN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3" name="object 75">
              <a:extLst>
                <a:ext uri="{FF2B5EF4-FFF2-40B4-BE49-F238E27FC236}">
                  <a16:creationId xmlns:a16="http://schemas.microsoft.com/office/drawing/2014/main" id="{1AF5D4C4-4407-4362-8E3C-58D3D8790A85}"/>
                </a:ext>
              </a:extLst>
            </p:cNvPr>
            <p:cNvSpPr/>
            <p:nvPr/>
          </p:nvSpPr>
          <p:spPr bwMode="auto">
            <a:xfrm>
              <a:off x="1617663" y="4553318"/>
              <a:ext cx="1231900" cy="252412"/>
            </a:xfrm>
            <a:custGeom>
              <a:avLst/>
              <a:gdLst/>
              <a:ahLst/>
              <a:cxnLst/>
              <a:rect l="l" t="t" r="r" b="b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0F6FC6">
                <a:lumMod val="20000"/>
                <a:lumOff val="80000"/>
              </a:srgbClr>
            </a:solidFill>
          </p:spPr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Redis</a:t>
              </a:r>
            </a:p>
          </p:txBody>
        </p:sp>
        <p:sp>
          <p:nvSpPr>
            <p:cNvPr id="264" name="object 75">
              <a:extLst>
                <a:ext uri="{FF2B5EF4-FFF2-40B4-BE49-F238E27FC236}">
                  <a16:creationId xmlns:a16="http://schemas.microsoft.com/office/drawing/2014/main" id="{20C29926-0F30-4694-AD15-EC522663CD7B}"/>
                </a:ext>
              </a:extLst>
            </p:cNvPr>
            <p:cNvSpPr/>
            <p:nvPr/>
          </p:nvSpPr>
          <p:spPr bwMode="auto">
            <a:xfrm>
              <a:off x="2989263" y="4553318"/>
              <a:ext cx="1300162" cy="252412"/>
            </a:xfrm>
            <a:custGeom>
              <a:avLst/>
              <a:gdLst/>
              <a:ahLst/>
              <a:cxnLst/>
              <a:rect l="l" t="t" r="r" b="b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0F6FC6">
                <a:lumMod val="20000"/>
                <a:lumOff val="80000"/>
              </a:srgbClr>
            </a:solidFill>
            <a:ln>
              <a:noFill/>
            </a:ln>
          </p:spPr>
          <p:txBody>
            <a:bodyPr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PostgreSql</a:t>
              </a:r>
              <a:endPara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6A5ACD2B-7DD1-44CA-ABEF-73565FC60486}"/>
                </a:ext>
              </a:extLst>
            </p:cNvPr>
            <p:cNvSpPr/>
            <p:nvPr/>
          </p:nvSpPr>
          <p:spPr bwMode="auto">
            <a:xfrm>
              <a:off x="9245600" y="4153268"/>
              <a:ext cx="1204913" cy="866775"/>
            </a:xfrm>
            <a:prstGeom prst="rect">
              <a:avLst/>
            </a:prstGeom>
            <a:solidFill>
              <a:srgbClr val="7CC5E0"/>
            </a:solidFill>
            <a:ln w="9525" cap="flat" cmpd="sng" algn="ctr">
              <a:noFill/>
              <a:prstDash val="dash"/>
              <a:miter lim="800000"/>
            </a:ln>
            <a:effec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统一调度</a:t>
              </a:r>
            </a:p>
          </p:txBody>
        </p:sp>
        <p:sp>
          <p:nvSpPr>
            <p:cNvPr id="266" name="object 75">
              <a:extLst>
                <a:ext uri="{FF2B5EF4-FFF2-40B4-BE49-F238E27FC236}">
                  <a16:creationId xmlns:a16="http://schemas.microsoft.com/office/drawing/2014/main" id="{E3A590E0-F7E6-4D84-932E-7FC976999FC5}"/>
                </a:ext>
              </a:extLst>
            </p:cNvPr>
            <p:cNvSpPr/>
            <p:nvPr/>
          </p:nvSpPr>
          <p:spPr bwMode="auto">
            <a:xfrm>
              <a:off x="9450388" y="4553318"/>
              <a:ext cx="822325" cy="252412"/>
            </a:xfrm>
            <a:custGeom>
              <a:avLst/>
              <a:gdLst/>
              <a:ahLst/>
              <a:cxnLst/>
              <a:rect l="l" t="t" r="r" b="b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0F6FC6">
                <a:lumMod val="20000"/>
                <a:lumOff val="80000"/>
              </a:srgbClr>
            </a:solidFill>
          </p:spPr>
          <p:txBody>
            <a:bodyPr lIns="0" tIns="0" rIns="0" bIns="0" anchor="ctr"/>
            <a:lstStyle/>
            <a:p>
              <a:pPr marL="1270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Linux</a:t>
              </a:r>
              <a:r>
                <a:rPr kumimoji="0" lang="zh-CN" altLang="en-US" sz="1000" b="0" i="0" u="none" strike="noStrike" kern="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1000" b="0" i="0" u="none" strike="noStrike" kern="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shell</a:t>
              </a:r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E75DCAEF-E253-4949-B77B-92C554301444}"/>
                </a:ext>
              </a:extLst>
            </p:cNvPr>
            <p:cNvSpPr/>
            <p:nvPr/>
          </p:nvSpPr>
          <p:spPr bwMode="auto">
            <a:xfrm>
              <a:off x="7599363" y="4153268"/>
              <a:ext cx="1577975" cy="866775"/>
            </a:xfrm>
            <a:prstGeom prst="rect">
              <a:avLst/>
            </a:prstGeom>
            <a:solidFill>
              <a:srgbClr val="7CC5E0"/>
            </a:solidFill>
            <a:ln w="9525" cap="flat" cmpd="sng" algn="ctr">
              <a:noFill/>
              <a:prstDash val="dash"/>
              <a:miter lim="800000"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数据管理</a:t>
              </a:r>
            </a:p>
          </p:txBody>
        </p:sp>
        <p:sp>
          <p:nvSpPr>
            <p:cNvPr id="268" name="object 75">
              <a:extLst>
                <a:ext uri="{FF2B5EF4-FFF2-40B4-BE49-F238E27FC236}">
                  <a16:creationId xmlns:a16="http://schemas.microsoft.com/office/drawing/2014/main" id="{DCC0132D-8F99-4E7A-A457-20E7E3849F03}"/>
                </a:ext>
              </a:extLst>
            </p:cNvPr>
            <p:cNvSpPr/>
            <p:nvPr/>
          </p:nvSpPr>
          <p:spPr bwMode="auto">
            <a:xfrm>
              <a:off x="7797800" y="4553318"/>
              <a:ext cx="1216025" cy="252412"/>
            </a:xfrm>
            <a:custGeom>
              <a:avLst/>
              <a:gdLst/>
              <a:ahLst/>
              <a:cxnLst/>
              <a:rect l="l" t="t" r="r" b="b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0F6FC6">
                <a:lumMod val="20000"/>
                <a:lumOff val="80000"/>
              </a:srgbClr>
            </a:solidFill>
          </p:spPr>
          <p:txBody>
            <a:bodyPr lIns="0" tIns="0" rIns="0" bIns="0" anchor="ctr"/>
            <a:lstStyle>
              <a:lvl1pPr marL="127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1270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数据库管理技术</a:t>
              </a:r>
              <a:endParaRPr kumimoji="0" lang="en-US" altLang="zh-CN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object 75">
              <a:extLst>
                <a:ext uri="{FF2B5EF4-FFF2-40B4-BE49-F238E27FC236}">
                  <a16:creationId xmlns:a16="http://schemas.microsoft.com/office/drawing/2014/main" id="{D83B8743-A012-42DA-822E-FC3429A6D039}"/>
                </a:ext>
              </a:extLst>
            </p:cNvPr>
            <p:cNvSpPr/>
            <p:nvPr/>
          </p:nvSpPr>
          <p:spPr bwMode="auto">
            <a:xfrm>
              <a:off x="4921250" y="4553318"/>
              <a:ext cx="2275315" cy="252411"/>
            </a:xfrm>
            <a:custGeom>
              <a:avLst/>
              <a:gdLst/>
              <a:ahLst/>
              <a:cxnLst/>
              <a:rect l="l" t="t" r="r" b="b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0F6FC6">
                <a:lumMod val="20000"/>
                <a:lumOff val="80000"/>
              </a:srgbClr>
            </a:solidFill>
            <a:ln>
              <a:noFill/>
            </a:ln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基于</a:t>
              </a:r>
              <a:r>
                <a:rPr kumimoji="0" lang="en-US" altLang="zh-CN" sz="9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JavaAPI</a:t>
              </a: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的实时数据处理技术</a:t>
              </a:r>
              <a:endPara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0" name="组合 269">
              <a:extLst>
                <a:ext uri="{FF2B5EF4-FFF2-40B4-BE49-F238E27FC236}">
                  <a16:creationId xmlns:a16="http://schemas.microsoft.com/office/drawing/2014/main" id="{967E7E34-8048-43C9-907E-C196BFCA545E}"/>
                </a:ext>
              </a:extLst>
            </p:cNvPr>
            <p:cNvGrpSpPr/>
            <p:nvPr/>
          </p:nvGrpSpPr>
          <p:grpSpPr>
            <a:xfrm>
              <a:off x="8623575" y="2744397"/>
              <a:ext cx="1625050" cy="618613"/>
              <a:chOff x="8623575" y="2717891"/>
              <a:chExt cx="1625050" cy="618613"/>
            </a:xfrm>
          </p:grpSpPr>
          <p:sp>
            <p:nvSpPr>
              <p:cNvPr id="271" name="object 13">
                <a:extLst>
                  <a:ext uri="{FF2B5EF4-FFF2-40B4-BE49-F238E27FC236}">
                    <a16:creationId xmlns:a16="http://schemas.microsoft.com/office/drawing/2014/main" id="{0EE2C20D-303E-471C-BF49-E1C7A3E90EDF}"/>
                  </a:ext>
                </a:extLst>
              </p:cNvPr>
              <p:cNvSpPr/>
              <p:nvPr/>
            </p:nvSpPr>
            <p:spPr bwMode="auto">
              <a:xfrm>
                <a:off x="8623575" y="2717891"/>
                <a:ext cx="1625050" cy="618613"/>
              </a:xfrm>
              <a:custGeom>
                <a:avLst/>
                <a:gdLst/>
                <a:ahLst/>
                <a:cxnLst/>
                <a:rect l="l" t="t" r="r" b="b"/>
                <a:pathLst>
                  <a:path w="2979420" h="1673860">
                    <a:moveTo>
                      <a:pt x="0" y="1673859"/>
                    </a:moveTo>
                    <a:lnTo>
                      <a:pt x="2979420" y="1673859"/>
                    </a:lnTo>
                    <a:lnTo>
                      <a:pt x="2979420" y="0"/>
                    </a:lnTo>
                    <a:lnTo>
                      <a:pt x="0" y="0"/>
                    </a:lnTo>
                    <a:lnTo>
                      <a:pt x="0" y="1673859"/>
                    </a:lnTo>
                    <a:close/>
                  </a:path>
                </a:pathLst>
              </a:custGeom>
              <a:solidFill>
                <a:srgbClr val="DCEFF4">
                  <a:alpha val="40000"/>
                </a:srgbClr>
              </a:solidFill>
              <a:ln w="3175" cap="flat" cmpd="sng" algn="ctr">
                <a:noFill/>
                <a:prstDash val="sysDot"/>
                <a:miter lim="800000"/>
              </a:ln>
              <a:effectLst/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4617B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查询分析</a:t>
                </a:r>
                <a:endParaRPr kumimoji="0" lang="zh-CN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" name="object 113">
                <a:extLst>
                  <a:ext uri="{FF2B5EF4-FFF2-40B4-BE49-F238E27FC236}">
                    <a16:creationId xmlns:a16="http://schemas.microsoft.com/office/drawing/2014/main" id="{FCFAC5EC-C73E-4D9A-A3A3-8C12D75A78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34100" y="2992582"/>
                <a:ext cx="1485431" cy="220293"/>
              </a:xfrm>
              <a:prstGeom prst="rect">
                <a:avLst/>
              </a:prstGeom>
              <a:solidFill>
                <a:srgbClr val="FFFFFF">
                  <a:alpha val="69803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基于</a:t>
                </a:r>
                <a:r>
                  <a:rPr kumimoji="0" lang="zh-CN" altLang="zh-CN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SQL引擎</a:t>
                </a:r>
                <a:r>
                  <a:rPr kumimoji="0" lang="zh-CN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的技术</a:t>
                </a:r>
                <a:endParaRPr kumimoji="0" lang="zh-CN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" name="组合 272">
              <a:extLst>
                <a:ext uri="{FF2B5EF4-FFF2-40B4-BE49-F238E27FC236}">
                  <a16:creationId xmlns:a16="http://schemas.microsoft.com/office/drawing/2014/main" id="{27203A10-3075-418B-AA8B-72E5C5F30617}"/>
                </a:ext>
              </a:extLst>
            </p:cNvPr>
            <p:cNvGrpSpPr/>
            <p:nvPr/>
          </p:nvGrpSpPr>
          <p:grpSpPr>
            <a:xfrm>
              <a:off x="4935173" y="2738841"/>
              <a:ext cx="1806797" cy="624170"/>
              <a:chOff x="6087841" y="2712335"/>
              <a:chExt cx="1806797" cy="624170"/>
            </a:xfrm>
          </p:grpSpPr>
          <p:sp>
            <p:nvSpPr>
              <p:cNvPr id="274" name="object 13">
                <a:extLst>
                  <a:ext uri="{FF2B5EF4-FFF2-40B4-BE49-F238E27FC236}">
                    <a16:creationId xmlns:a16="http://schemas.microsoft.com/office/drawing/2014/main" id="{15164EB2-02C5-42C7-BBD4-01C8EDB98CB5}"/>
                  </a:ext>
                </a:extLst>
              </p:cNvPr>
              <p:cNvSpPr/>
              <p:nvPr/>
            </p:nvSpPr>
            <p:spPr bwMode="auto">
              <a:xfrm>
                <a:off x="6096000" y="2712335"/>
                <a:ext cx="1798638" cy="624170"/>
              </a:xfrm>
              <a:custGeom>
                <a:avLst/>
                <a:gdLst/>
                <a:ahLst/>
                <a:cxnLst/>
                <a:rect l="l" t="t" r="r" b="b"/>
                <a:pathLst>
                  <a:path w="2979420" h="1673860">
                    <a:moveTo>
                      <a:pt x="0" y="1673859"/>
                    </a:moveTo>
                    <a:lnTo>
                      <a:pt x="2979420" y="1673859"/>
                    </a:lnTo>
                    <a:lnTo>
                      <a:pt x="2979420" y="0"/>
                    </a:lnTo>
                    <a:lnTo>
                      <a:pt x="0" y="0"/>
                    </a:lnTo>
                    <a:lnTo>
                      <a:pt x="0" y="1673859"/>
                    </a:lnTo>
                    <a:close/>
                  </a:path>
                </a:pathLst>
              </a:custGeom>
              <a:solidFill>
                <a:srgbClr val="DCEFF4">
                  <a:alpha val="40000"/>
                </a:srgbClr>
              </a:solidFill>
              <a:ln w="3175" cap="flat" cmpd="sng" algn="ctr">
                <a:noFill/>
                <a:prstDash val="sysDot"/>
                <a:miter lim="800000"/>
              </a:ln>
              <a:effectLst/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4617B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知识规则化描述</a:t>
                </a:r>
                <a:endParaRPr kumimoji="0" lang="zh-CN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5" name="object 113">
                <a:extLst>
                  <a:ext uri="{FF2B5EF4-FFF2-40B4-BE49-F238E27FC236}">
                    <a16:creationId xmlns:a16="http://schemas.microsoft.com/office/drawing/2014/main" id="{B2B2B7F1-EDCD-4AA9-8F0C-1B4F03DE4A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87841" y="2955595"/>
                <a:ext cx="1806794" cy="252413"/>
              </a:xfrm>
              <a:prstGeom prst="rect">
                <a:avLst/>
              </a:prstGeom>
              <a:solidFill>
                <a:srgbClr val="FFFFFF">
                  <a:alpha val="69803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marL="127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1270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Jena</a:t>
                </a:r>
                <a:r>
                  <a:rPr kumimoji="0" lang="zh-CN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kumimoji="0" lang="en-US" altLang="zh-CN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Neo4j</a:t>
                </a:r>
                <a:r>
                  <a:rPr kumimoji="0" lang="zh-CN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kumimoji="0" lang="en-US" altLang="zh-CN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MySQL</a:t>
                </a:r>
                <a:r>
                  <a:rPr kumimoji="0" lang="zh-CN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等</a:t>
                </a:r>
              </a:p>
            </p:txBody>
          </p:sp>
        </p:grpSp>
        <p:grpSp>
          <p:nvGrpSpPr>
            <p:cNvPr id="276" name="组合 275">
              <a:extLst>
                <a:ext uri="{FF2B5EF4-FFF2-40B4-BE49-F238E27FC236}">
                  <a16:creationId xmlns:a16="http://schemas.microsoft.com/office/drawing/2014/main" id="{57688DF1-EE26-4545-9281-3CB4499C70FA}"/>
                </a:ext>
              </a:extLst>
            </p:cNvPr>
            <p:cNvGrpSpPr/>
            <p:nvPr/>
          </p:nvGrpSpPr>
          <p:grpSpPr>
            <a:xfrm>
              <a:off x="6860654" y="2741223"/>
              <a:ext cx="1720579" cy="629072"/>
              <a:chOff x="4291575" y="2711036"/>
              <a:chExt cx="1720579" cy="629072"/>
            </a:xfrm>
          </p:grpSpPr>
          <p:sp>
            <p:nvSpPr>
              <p:cNvPr id="277" name="object 13">
                <a:extLst>
                  <a:ext uri="{FF2B5EF4-FFF2-40B4-BE49-F238E27FC236}">
                    <a16:creationId xmlns:a16="http://schemas.microsoft.com/office/drawing/2014/main" id="{DF82F26D-331F-420B-AB96-4F914891A878}"/>
                  </a:ext>
                </a:extLst>
              </p:cNvPr>
              <p:cNvSpPr/>
              <p:nvPr/>
            </p:nvSpPr>
            <p:spPr bwMode="auto">
              <a:xfrm>
                <a:off x="4291575" y="2711036"/>
                <a:ext cx="1720579" cy="629072"/>
              </a:xfrm>
              <a:custGeom>
                <a:avLst/>
                <a:gdLst/>
                <a:ahLst/>
                <a:cxnLst/>
                <a:rect l="l" t="t" r="r" b="b"/>
                <a:pathLst>
                  <a:path w="2979420" h="1673860">
                    <a:moveTo>
                      <a:pt x="0" y="1673859"/>
                    </a:moveTo>
                    <a:lnTo>
                      <a:pt x="2979420" y="1673859"/>
                    </a:lnTo>
                    <a:lnTo>
                      <a:pt x="2979420" y="0"/>
                    </a:lnTo>
                    <a:lnTo>
                      <a:pt x="0" y="0"/>
                    </a:lnTo>
                    <a:lnTo>
                      <a:pt x="0" y="1673859"/>
                    </a:lnTo>
                    <a:close/>
                  </a:path>
                </a:pathLst>
              </a:custGeom>
              <a:solidFill>
                <a:srgbClr val="DCEFF4">
                  <a:alpha val="40000"/>
                </a:srgbClr>
              </a:solidFill>
              <a:ln w="3175" cap="flat" cmpd="sng" algn="ctr">
                <a:noFill/>
                <a:prstDash val="sysDot"/>
                <a:miter lim="800000"/>
              </a:ln>
              <a:effec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4617B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决策辅助</a:t>
                </a:r>
              </a:p>
            </p:txBody>
          </p:sp>
          <p:sp>
            <p:nvSpPr>
              <p:cNvPr id="278" name="object 108">
                <a:extLst>
                  <a:ext uri="{FF2B5EF4-FFF2-40B4-BE49-F238E27FC236}">
                    <a16:creationId xmlns:a16="http://schemas.microsoft.com/office/drawing/2014/main" id="{8C642C4E-03CB-4DBF-B6B1-799E62CC126D}"/>
                  </a:ext>
                </a:extLst>
              </p:cNvPr>
              <p:cNvSpPr txBox="1"/>
              <p:nvPr/>
            </p:nvSpPr>
            <p:spPr bwMode="auto">
              <a:xfrm>
                <a:off x="4309433" y="2984960"/>
                <a:ext cx="1683314" cy="225367"/>
              </a:xfrm>
              <a:prstGeom prst="rect">
                <a:avLst/>
              </a:prstGeom>
              <a:solidFill>
                <a:srgbClr val="FFFFFF">
                  <a:alpha val="69804"/>
                </a:srgbClr>
              </a:solidFill>
            </p:spPr>
            <p:txBody>
              <a:bodyPr lIns="0" tIns="0" rIns="0" bIns="0" anchor="ctr"/>
              <a:lstStyle>
                <a:defPPr>
                  <a:defRPr lang="zh-CN"/>
                </a:defPPr>
                <a:lvl1pPr marL="12700" algn="ctr">
                  <a:defRPr sz="1000" spc="5">
                    <a:solidFill>
                      <a:schemeClr val="tx1"/>
                    </a:solidFill>
                    <a:latin typeface="微软雅黑"/>
                    <a:cs typeface="微软雅黑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marL="1270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00" b="0" i="0" u="none" strike="noStrike" kern="1200" cap="none" spc="5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基于</a:t>
                </a:r>
                <a:r>
                  <a:rPr kumimoji="0" lang="en-US" altLang="zh-CN" sz="1000" b="0" i="0" u="none" strike="noStrike" kern="1200" cap="none" spc="5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Lucene</a:t>
                </a:r>
                <a:r>
                  <a:rPr kumimoji="0" lang="zh-CN" altLang="en-US" sz="1000" b="0" i="0" u="none" strike="noStrike" kern="1200" cap="none" spc="5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引擎的技术</a:t>
                </a:r>
                <a:endParaRPr kumimoji="0" sz="10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9" name="object 190">
              <a:extLst>
                <a:ext uri="{FF2B5EF4-FFF2-40B4-BE49-F238E27FC236}">
                  <a16:creationId xmlns:a16="http://schemas.microsoft.com/office/drawing/2014/main" id="{56FAB9AC-1D0E-4B91-BCFB-ABB27866D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5433" y="2435703"/>
              <a:ext cx="259793" cy="180575"/>
            </a:xfrm>
            <a:custGeom>
              <a:avLst/>
              <a:gdLst>
                <a:gd name="T0" fmla="*/ 40868 w 288289"/>
                <a:gd name="T1" fmla="*/ 211650 h 172084"/>
                <a:gd name="T2" fmla="*/ 13622 w 288289"/>
                <a:gd name="T3" fmla="*/ 211650 h 172084"/>
                <a:gd name="T4" fmla="*/ 13622 w 288289"/>
                <a:gd name="T5" fmla="*/ 370455 h 172084"/>
                <a:gd name="T6" fmla="*/ 40868 w 288289"/>
                <a:gd name="T7" fmla="*/ 370455 h 172084"/>
                <a:gd name="T8" fmla="*/ 40868 w 288289"/>
                <a:gd name="T9" fmla="*/ 211650 h 172084"/>
                <a:gd name="T10" fmla="*/ 27245 w 288289"/>
                <a:gd name="T11" fmla="*/ 0 h 172084"/>
                <a:gd name="T12" fmla="*/ 0 w 288289"/>
                <a:gd name="T13" fmla="*/ 211650 h 172084"/>
                <a:gd name="T14" fmla="*/ 54490 w 288289"/>
                <a:gd name="T15" fmla="*/ 211650 h 172084"/>
                <a:gd name="T16" fmla="*/ 27245 w 288289"/>
                <a:gd name="T17" fmla="*/ 0 h 1720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289"/>
                <a:gd name="T28" fmla="*/ 0 h 172084"/>
                <a:gd name="T29" fmla="*/ 288289 w 288289"/>
                <a:gd name="T30" fmla="*/ 172084 h 1720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289" h="172084">
                  <a:moveTo>
                    <a:pt x="216026" y="98170"/>
                  </a:moveTo>
                  <a:lnTo>
                    <a:pt x="72009" y="98170"/>
                  </a:lnTo>
                  <a:lnTo>
                    <a:pt x="72009" y="171830"/>
                  </a:lnTo>
                  <a:lnTo>
                    <a:pt x="216026" y="171830"/>
                  </a:lnTo>
                  <a:lnTo>
                    <a:pt x="216026" y="98170"/>
                  </a:lnTo>
                  <a:close/>
                </a:path>
                <a:path w="288289" h="172084">
                  <a:moveTo>
                    <a:pt x="144018" y="0"/>
                  </a:moveTo>
                  <a:lnTo>
                    <a:pt x="0" y="98170"/>
                  </a:lnTo>
                  <a:lnTo>
                    <a:pt x="288036" y="98170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009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0" name="object 190">
              <a:extLst>
                <a:ext uri="{FF2B5EF4-FFF2-40B4-BE49-F238E27FC236}">
                  <a16:creationId xmlns:a16="http://schemas.microsoft.com/office/drawing/2014/main" id="{A7E971B4-B041-45F2-88C1-23696C36F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337" y="2416097"/>
              <a:ext cx="259793" cy="180575"/>
            </a:xfrm>
            <a:custGeom>
              <a:avLst/>
              <a:gdLst>
                <a:gd name="T0" fmla="*/ 40868 w 288289"/>
                <a:gd name="T1" fmla="*/ 211650 h 172084"/>
                <a:gd name="T2" fmla="*/ 13622 w 288289"/>
                <a:gd name="T3" fmla="*/ 211650 h 172084"/>
                <a:gd name="T4" fmla="*/ 13622 w 288289"/>
                <a:gd name="T5" fmla="*/ 370455 h 172084"/>
                <a:gd name="T6" fmla="*/ 40868 w 288289"/>
                <a:gd name="T7" fmla="*/ 370455 h 172084"/>
                <a:gd name="T8" fmla="*/ 40868 w 288289"/>
                <a:gd name="T9" fmla="*/ 211650 h 172084"/>
                <a:gd name="T10" fmla="*/ 27245 w 288289"/>
                <a:gd name="T11" fmla="*/ 0 h 172084"/>
                <a:gd name="T12" fmla="*/ 0 w 288289"/>
                <a:gd name="T13" fmla="*/ 211650 h 172084"/>
                <a:gd name="T14" fmla="*/ 54490 w 288289"/>
                <a:gd name="T15" fmla="*/ 211650 h 172084"/>
                <a:gd name="T16" fmla="*/ 27245 w 288289"/>
                <a:gd name="T17" fmla="*/ 0 h 1720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289"/>
                <a:gd name="T28" fmla="*/ 0 h 172084"/>
                <a:gd name="T29" fmla="*/ 288289 w 288289"/>
                <a:gd name="T30" fmla="*/ 172084 h 1720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289" h="172084">
                  <a:moveTo>
                    <a:pt x="216026" y="98170"/>
                  </a:moveTo>
                  <a:lnTo>
                    <a:pt x="72009" y="98170"/>
                  </a:lnTo>
                  <a:lnTo>
                    <a:pt x="72009" y="171830"/>
                  </a:lnTo>
                  <a:lnTo>
                    <a:pt x="216026" y="171830"/>
                  </a:lnTo>
                  <a:lnTo>
                    <a:pt x="216026" y="98170"/>
                  </a:lnTo>
                  <a:close/>
                </a:path>
                <a:path w="288289" h="172084">
                  <a:moveTo>
                    <a:pt x="144018" y="0"/>
                  </a:moveTo>
                  <a:lnTo>
                    <a:pt x="0" y="98170"/>
                  </a:lnTo>
                  <a:lnTo>
                    <a:pt x="288036" y="98170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009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1" name="object 190">
              <a:extLst>
                <a:ext uri="{FF2B5EF4-FFF2-40B4-BE49-F238E27FC236}">
                  <a16:creationId xmlns:a16="http://schemas.microsoft.com/office/drawing/2014/main" id="{B5E3D2BD-A21C-4BFE-8354-55AE3C907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754" y="3431275"/>
              <a:ext cx="259793" cy="180575"/>
            </a:xfrm>
            <a:custGeom>
              <a:avLst/>
              <a:gdLst>
                <a:gd name="T0" fmla="*/ 40868 w 288289"/>
                <a:gd name="T1" fmla="*/ 211650 h 172084"/>
                <a:gd name="T2" fmla="*/ 13622 w 288289"/>
                <a:gd name="T3" fmla="*/ 211650 h 172084"/>
                <a:gd name="T4" fmla="*/ 13622 w 288289"/>
                <a:gd name="T5" fmla="*/ 370455 h 172084"/>
                <a:gd name="T6" fmla="*/ 40868 w 288289"/>
                <a:gd name="T7" fmla="*/ 370455 h 172084"/>
                <a:gd name="T8" fmla="*/ 40868 w 288289"/>
                <a:gd name="T9" fmla="*/ 211650 h 172084"/>
                <a:gd name="T10" fmla="*/ 27245 w 288289"/>
                <a:gd name="T11" fmla="*/ 0 h 172084"/>
                <a:gd name="T12" fmla="*/ 0 w 288289"/>
                <a:gd name="T13" fmla="*/ 211650 h 172084"/>
                <a:gd name="T14" fmla="*/ 54490 w 288289"/>
                <a:gd name="T15" fmla="*/ 211650 h 172084"/>
                <a:gd name="T16" fmla="*/ 27245 w 288289"/>
                <a:gd name="T17" fmla="*/ 0 h 1720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289"/>
                <a:gd name="T28" fmla="*/ 0 h 172084"/>
                <a:gd name="T29" fmla="*/ 288289 w 288289"/>
                <a:gd name="T30" fmla="*/ 172084 h 1720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289" h="172084">
                  <a:moveTo>
                    <a:pt x="216026" y="98170"/>
                  </a:moveTo>
                  <a:lnTo>
                    <a:pt x="72009" y="98170"/>
                  </a:lnTo>
                  <a:lnTo>
                    <a:pt x="72009" y="171830"/>
                  </a:lnTo>
                  <a:lnTo>
                    <a:pt x="216026" y="171830"/>
                  </a:lnTo>
                  <a:lnTo>
                    <a:pt x="216026" y="98170"/>
                  </a:lnTo>
                  <a:close/>
                </a:path>
                <a:path w="288289" h="172084">
                  <a:moveTo>
                    <a:pt x="144018" y="0"/>
                  </a:moveTo>
                  <a:lnTo>
                    <a:pt x="0" y="98170"/>
                  </a:lnTo>
                  <a:lnTo>
                    <a:pt x="288036" y="98170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009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2" name="object 190">
              <a:extLst>
                <a:ext uri="{FF2B5EF4-FFF2-40B4-BE49-F238E27FC236}">
                  <a16:creationId xmlns:a16="http://schemas.microsoft.com/office/drawing/2014/main" id="{C8FE2A6B-C633-4FAA-B042-8033457A9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6799" y="3431275"/>
              <a:ext cx="259793" cy="180575"/>
            </a:xfrm>
            <a:custGeom>
              <a:avLst/>
              <a:gdLst>
                <a:gd name="T0" fmla="*/ 40868 w 288289"/>
                <a:gd name="T1" fmla="*/ 211650 h 172084"/>
                <a:gd name="T2" fmla="*/ 13622 w 288289"/>
                <a:gd name="T3" fmla="*/ 211650 h 172084"/>
                <a:gd name="T4" fmla="*/ 13622 w 288289"/>
                <a:gd name="T5" fmla="*/ 370455 h 172084"/>
                <a:gd name="T6" fmla="*/ 40868 w 288289"/>
                <a:gd name="T7" fmla="*/ 370455 h 172084"/>
                <a:gd name="T8" fmla="*/ 40868 w 288289"/>
                <a:gd name="T9" fmla="*/ 211650 h 172084"/>
                <a:gd name="T10" fmla="*/ 27245 w 288289"/>
                <a:gd name="T11" fmla="*/ 0 h 172084"/>
                <a:gd name="T12" fmla="*/ 0 w 288289"/>
                <a:gd name="T13" fmla="*/ 211650 h 172084"/>
                <a:gd name="T14" fmla="*/ 54490 w 288289"/>
                <a:gd name="T15" fmla="*/ 211650 h 172084"/>
                <a:gd name="T16" fmla="*/ 27245 w 288289"/>
                <a:gd name="T17" fmla="*/ 0 h 1720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289"/>
                <a:gd name="T28" fmla="*/ 0 h 172084"/>
                <a:gd name="T29" fmla="*/ 288289 w 288289"/>
                <a:gd name="T30" fmla="*/ 172084 h 1720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289" h="172084">
                  <a:moveTo>
                    <a:pt x="216026" y="98170"/>
                  </a:moveTo>
                  <a:lnTo>
                    <a:pt x="72009" y="98170"/>
                  </a:lnTo>
                  <a:lnTo>
                    <a:pt x="72009" y="171830"/>
                  </a:lnTo>
                  <a:lnTo>
                    <a:pt x="216026" y="171830"/>
                  </a:lnTo>
                  <a:lnTo>
                    <a:pt x="216026" y="98170"/>
                  </a:lnTo>
                  <a:close/>
                </a:path>
                <a:path w="288289" h="172084">
                  <a:moveTo>
                    <a:pt x="144018" y="0"/>
                  </a:moveTo>
                  <a:lnTo>
                    <a:pt x="0" y="98170"/>
                  </a:lnTo>
                  <a:lnTo>
                    <a:pt x="288036" y="98170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009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3" name="object 190">
              <a:extLst>
                <a:ext uri="{FF2B5EF4-FFF2-40B4-BE49-F238E27FC236}">
                  <a16:creationId xmlns:a16="http://schemas.microsoft.com/office/drawing/2014/main" id="{AA3246F1-05F8-46FE-B683-047FE8544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239" y="3431275"/>
              <a:ext cx="259793" cy="180575"/>
            </a:xfrm>
            <a:custGeom>
              <a:avLst/>
              <a:gdLst>
                <a:gd name="T0" fmla="*/ 40868 w 288289"/>
                <a:gd name="T1" fmla="*/ 211650 h 172084"/>
                <a:gd name="T2" fmla="*/ 13622 w 288289"/>
                <a:gd name="T3" fmla="*/ 211650 h 172084"/>
                <a:gd name="T4" fmla="*/ 13622 w 288289"/>
                <a:gd name="T5" fmla="*/ 370455 h 172084"/>
                <a:gd name="T6" fmla="*/ 40868 w 288289"/>
                <a:gd name="T7" fmla="*/ 370455 h 172084"/>
                <a:gd name="T8" fmla="*/ 40868 w 288289"/>
                <a:gd name="T9" fmla="*/ 211650 h 172084"/>
                <a:gd name="T10" fmla="*/ 27245 w 288289"/>
                <a:gd name="T11" fmla="*/ 0 h 172084"/>
                <a:gd name="T12" fmla="*/ 0 w 288289"/>
                <a:gd name="T13" fmla="*/ 211650 h 172084"/>
                <a:gd name="T14" fmla="*/ 54490 w 288289"/>
                <a:gd name="T15" fmla="*/ 211650 h 172084"/>
                <a:gd name="T16" fmla="*/ 27245 w 288289"/>
                <a:gd name="T17" fmla="*/ 0 h 1720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289"/>
                <a:gd name="T28" fmla="*/ 0 h 172084"/>
                <a:gd name="T29" fmla="*/ 288289 w 288289"/>
                <a:gd name="T30" fmla="*/ 172084 h 1720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289" h="172084">
                  <a:moveTo>
                    <a:pt x="216026" y="98170"/>
                  </a:moveTo>
                  <a:lnTo>
                    <a:pt x="72009" y="98170"/>
                  </a:lnTo>
                  <a:lnTo>
                    <a:pt x="72009" y="171830"/>
                  </a:lnTo>
                  <a:lnTo>
                    <a:pt x="216026" y="171830"/>
                  </a:lnTo>
                  <a:lnTo>
                    <a:pt x="216026" y="98170"/>
                  </a:lnTo>
                  <a:close/>
                </a:path>
                <a:path w="288289" h="172084">
                  <a:moveTo>
                    <a:pt x="144018" y="0"/>
                  </a:moveTo>
                  <a:lnTo>
                    <a:pt x="0" y="98170"/>
                  </a:lnTo>
                  <a:lnTo>
                    <a:pt x="288036" y="98170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009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4" name="矩形 283">
              <a:extLst>
                <a:ext uri="{FF2B5EF4-FFF2-40B4-BE49-F238E27FC236}">
                  <a16:creationId xmlns:a16="http://schemas.microsoft.com/office/drawing/2014/main" id="{8EA14CB4-ED63-47E8-86D5-0BEF009F07DD}"/>
                </a:ext>
              </a:extLst>
            </p:cNvPr>
            <p:cNvSpPr/>
            <p:nvPr/>
          </p:nvSpPr>
          <p:spPr bwMode="auto">
            <a:xfrm>
              <a:off x="10648950" y="1695818"/>
              <a:ext cx="1041400" cy="1841500"/>
            </a:xfrm>
            <a:prstGeom prst="rect">
              <a:avLst/>
            </a:prstGeom>
            <a:solidFill>
              <a:srgbClr val="0076A3">
                <a:alpha val="28000"/>
              </a:srgbClr>
            </a:solidFill>
            <a:ln w="9525" cap="flat" cmpd="sng" algn="ctr">
              <a:noFill/>
              <a:prstDash val="dash"/>
              <a:miter lim="800000"/>
            </a:ln>
            <a:effec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系统运维</a:t>
              </a:r>
            </a:p>
          </p:txBody>
        </p:sp>
        <p:sp>
          <p:nvSpPr>
            <p:cNvPr id="285" name="object 75">
              <a:extLst>
                <a:ext uri="{FF2B5EF4-FFF2-40B4-BE49-F238E27FC236}">
                  <a16:creationId xmlns:a16="http://schemas.microsoft.com/office/drawing/2014/main" id="{767ECE1F-3EB0-4E68-AE6C-AE34C3D0E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0075" y="2046655"/>
              <a:ext cx="850900" cy="260350"/>
            </a:xfrm>
            <a:custGeom>
              <a:avLst/>
              <a:gdLst>
                <a:gd name="T0" fmla="*/ 0 w 1009650"/>
                <a:gd name="T1" fmla="*/ 0 h 462915"/>
                <a:gd name="T2" fmla="*/ 1009650 w 1009650"/>
                <a:gd name="T3" fmla="*/ 462915 h 462915"/>
              </a:gdLst>
              <a:ahLst/>
              <a:cxnLst/>
              <a:rect l="T0" t="T1" r="T2" b="T3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96D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127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1270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运维技术</a:t>
              </a:r>
              <a:endParaRPr kumimoji="0" lang="en-US" altLang="zh-CN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" name="矩形 285">
              <a:extLst>
                <a:ext uri="{FF2B5EF4-FFF2-40B4-BE49-F238E27FC236}">
                  <a16:creationId xmlns:a16="http://schemas.microsoft.com/office/drawing/2014/main" id="{E2AFFA4F-6836-4069-8115-068E89288790}"/>
                </a:ext>
              </a:extLst>
            </p:cNvPr>
            <p:cNvSpPr/>
            <p:nvPr/>
          </p:nvSpPr>
          <p:spPr bwMode="auto">
            <a:xfrm>
              <a:off x="10648950" y="5061318"/>
              <a:ext cx="1047750" cy="1558925"/>
            </a:xfrm>
            <a:prstGeom prst="rect">
              <a:avLst/>
            </a:prstGeom>
            <a:solidFill>
              <a:srgbClr val="0076A3">
                <a:alpha val="28000"/>
              </a:srgbClr>
            </a:solidFill>
            <a:ln w="9525" cap="flat" cmpd="sng" algn="ctr">
              <a:noFill/>
              <a:prstDash val="dash"/>
              <a:miter lim="800000"/>
            </a:ln>
            <a:effec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服务管理</a:t>
              </a:r>
            </a:p>
          </p:txBody>
        </p:sp>
        <p:sp>
          <p:nvSpPr>
            <p:cNvPr id="287" name="object 75">
              <a:extLst>
                <a:ext uri="{FF2B5EF4-FFF2-40B4-BE49-F238E27FC236}">
                  <a16:creationId xmlns:a16="http://schemas.microsoft.com/office/drawing/2014/main" id="{CC402AFE-E0C1-436B-B303-148189A6B128}"/>
                </a:ext>
              </a:extLst>
            </p:cNvPr>
            <p:cNvSpPr/>
            <p:nvPr/>
          </p:nvSpPr>
          <p:spPr bwMode="auto">
            <a:xfrm>
              <a:off x="10733088" y="6255118"/>
              <a:ext cx="890587" cy="307975"/>
            </a:xfrm>
            <a:custGeom>
              <a:avLst/>
              <a:gdLst/>
              <a:ahLst/>
              <a:cxnLst/>
              <a:rect l="l" t="t" r="r" b="b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96D1E6"/>
            </a:solidFill>
          </p:spPr>
          <p:txBody>
            <a:bodyPr lIns="0" tIns="0" rIns="0" bIns="0" anchor="ctr"/>
            <a:lstStyle/>
            <a:p>
              <a:pPr marL="1270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Zookeeper</a:t>
              </a:r>
            </a:p>
          </p:txBody>
        </p:sp>
        <p:sp>
          <p:nvSpPr>
            <p:cNvPr id="288" name="object 75">
              <a:extLst>
                <a:ext uri="{FF2B5EF4-FFF2-40B4-BE49-F238E27FC236}">
                  <a16:creationId xmlns:a16="http://schemas.microsoft.com/office/drawing/2014/main" id="{5196D226-D5DF-43EB-8C9F-BFA08B844FEC}"/>
                </a:ext>
              </a:extLst>
            </p:cNvPr>
            <p:cNvSpPr/>
            <p:nvPr/>
          </p:nvSpPr>
          <p:spPr bwMode="auto">
            <a:xfrm>
              <a:off x="10733088" y="5397868"/>
              <a:ext cx="890587" cy="250825"/>
            </a:xfrm>
            <a:custGeom>
              <a:avLst/>
              <a:gdLst/>
              <a:ahLst/>
              <a:cxnLst/>
              <a:rect l="l" t="t" r="r" b="b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96D1E6"/>
            </a:solidFill>
          </p:spPr>
          <p:txBody>
            <a:bodyPr lIns="0" tIns="0" rIns="0" bIns="0" anchor="ctr"/>
            <a:lstStyle/>
            <a:p>
              <a:pPr marL="1270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Eureka</a:t>
              </a:r>
            </a:p>
          </p:txBody>
        </p:sp>
        <p:sp>
          <p:nvSpPr>
            <p:cNvPr id="289" name="object 75">
              <a:extLst>
                <a:ext uri="{FF2B5EF4-FFF2-40B4-BE49-F238E27FC236}">
                  <a16:creationId xmlns:a16="http://schemas.microsoft.com/office/drawing/2014/main" id="{7285FAFE-4162-4DDB-BA37-F6E9CED79C19}"/>
                </a:ext>
              </a:extLst>
            </p:cNvPr>
            <p:cNvSpPr/>
            <p:nvPr/>
          </p:nvSpPr>
          <p:spPr bwMode="auto">
            <a:xfrm>
              <a:off x="10733088" y="5677268"/>
              <a:ext cx="890587" cy="261937"/>
            </a:xfrm>
            <a:custGeom>
              <a:avLst/>
              <a:gdLst/>
              <a:ahLst/>
              <a:cxnLst/>
              <a:rect l="l" t="t" r="r" b="b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96D1E6"/>
            </a:solidFill>
          </p:spPr>
          <p:txBody>
            <a:bodyPr lIns="0" tIns="0" rIns="0" b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Feign</a:t>
              </a: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0" name="object 75">
              <a:extLst>
                <a:ext uri="{FF2B5EF4-FFF2-40B4-BE49-F238E27FC236}">
                  <a16:creationId xmlns:a16="http://schemas.microsoft.com/office/drawing/2014/main" id="{7459AB09-C030-4F60-9000-80467F7409CD}"/>
                </a:ext>
              </a:extLst>
            </p:cNvPr>
            <p:cNvSpPr/>
            <p:nvPr/>
          </p:nvSpPr>
          <p:spPr bwMode="auto">
            <a:xfrm>
              <a:off x="10733088" y="5970955"/>
              <a:ext cx="890587" cy="250825"/>
            </a:xfrm>
            <a:custGeom>
              <a:avLst/>
              <a:gdLst/>
              <a:ahLst/>
              <a:cxnLst/>
              <a:rect l="l" t="t" r="r" b="b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96D1E6"/>
            </a:solidFill>
          </p:spPr>
          <p:txBody>
            <a:bodyPr lIns="0" tIns="0" rIns="0" bIns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Config</a:t>
              </a:r>
            </a:p>
          </p:txBody>
        </p:sp>
        <p:sp>
          <p:nvSpPr>
            <p:cNvPr id="291" name="矩形 290">
              <a:extLst>
                <a:ext uri="{FF2B5EF4-FFF2-40B4-BE49-F238E27FC236}">
                  <a16:creationId xmlns:a16="http://schemas.microsoft.com/office/drawing/2014/main" id="{3F5DB701-E0D0-46C9-88CB-63C719F6A403}"/>
                </a:ext>
              </a:extLst>
            </p:cNvPr>
            <p:cNvSpPr/>
            <p:nvPr/>
          </p:nvSpPr>
          <p:spPr bwMode="auto">
            <a:xfrm>
              <a:off x="10760075" y="2407018"/>
              <a:ext cx="850900" cy="1038225"/>
            </a:xfrm>
            <a:prstGeom prst="rect">
              <a:avLst/>
            </a:prstGeom>
            <a:solidFill>
              <a:srgbClr val="96D1E6"/>
            </a:solidFill>
            <a:ln w="9525" cap="flat" cmpd="sng" algn="ctr">
              <a:noFill/>
              <a:prstDash val="sysDot"/>
              <a:miter lim="800000"/>
            </a:ln>
            <a:effec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持续集成</a:t>
              </a:r>
            </a:p>
          </p:txBody>
        </p:sp>
        <p:sp>
          <p:nvSpPr>
            <p:cNvPr id="292" name="object 75">
              <a:extLst>
                <a:ext uri="{FF2B5EF4-FFF2-40B4-BE49-F238E27FC236}">
                  <a16:creationId xmlns:a16="http://schemas.microsoft.com/office/drawing/2014/main" id="{60CA4332-84B0-4A12-A430-07625F2A9BCC}"/>
                </a:ext>
              </a:extLst>
            </p:cNvPr>
            <p:cNvSpPr/>
            <p:nvPr/>
          </p:nvSpPr>
          <p:spPr bwMode="auto">
            <a:xfrm>
              <a:off x="10858500" y="2695943"/>
              <a:ext cx="671513" cy="198437"/>
            </a:xfrm>
            <a:custGeom>
              <a:avLst/>
              <a:gdLst/>
              <a:ahLst/>
              <a:cxnLst/>
              <a:rect l="l" t="t" r="r" b="b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</p:spPr>
          <p:txBody>
            <a:bodyPr lIns="0" tIns="0" rIns="0" bIns="0" anchor="ctr"/>
            <a:lstStyle/>
            <a:p>
              <a:pPr marL="1270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Jenkins</a:t>
              </a:r>
            </a:p>
          </p:txBody>
        </p:sp>
        <p:sp>
          <p:nvSpPr>
            <p:cNvPr id="293" name="object 75">
              <a:extLst>
                <a:ext uri="{FF2B5EF4-FFF2-40B4-BE49-F238E27FC236}">
                  <a16:creationId xmlns:a16="http://schemas.microsoft.com/office/drawing/2014/main" id="{7ACD8906-980A-4ED4-8A57-A39AC8D124DE}"/>
                </a:ext>
              </a:extLst>
            </p:cNvPr>
            <p:cNvSpPr/>
            <p:nvPr/>
          </p:nvSpPr>
          <p:spPr bwMode="auto">
            <a:xfrm>
              <a:off x="10858500" y="2924543"/>
              <a:ext cx="671513" cy="196850"/>
            </a:xfrm>
            <a:custGeom>
              <a:avLst/>
              <a:gdLst/>
              <a:ahLst/>
              <a:cxnLst/>
              <a:rect l="l" t="t" r="r" b="b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</p:spPr>
          <p:txBody>
            <a:bodyPr lIns="0" tIns="0" rIns="0" bIns="0" anchor="ctr"/>
            <a:lstStyle/>
            <a:p>
              <a:pPr marL="1270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Docker</a:t>
              </a:r>
            </a:p>
          </p:txBody>
        </p:sp>
        <p:sp>
          <p:nvSpPr>
            <p:cNvPr id="294" name="矩形 293">
              <a:extLst>
                <a:ext uri="{FF2B5EF4-FFF2-40B4-BE49-F238E27FC236}">
                  <a16:creationId xmlns:a16="http://schemas.microsoft.com/office/drawing/2014/main" id="{59548A81-9ED8-4EC4-B704-EBBDBA591260}"/>
                </a:ext>
              </a:extLst>
            </p:cNvPr>
            <p:cNvSpPr/>
            <p:nvPr/>
          </p:nvSpPr>
          <p:spPr bwMode="auto">
            <a:xfrm>
              <a:off x="10648950" y="3624630"/>
              <a:ext cx="1041400" cy="1385888"/>
            </a:xfrm>
            <a:prstGeom prst="rect">
              <a:avLst/>
            </a:prstGeom>
            <a:solidFill>
              <a:srgbClr val="0076A3">
                <a:alpha val="28000"/>
              </a:srgbClr>
            </a:solidFill>
            <a:ln w="9525" cap="flat" cmpd="sng" algn="ctr">
              <a:noFill/>
              <a:prstDash val="dash"/>
              <a:miter lim="800000"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信息安全</a:t>
              </a:r>
            </a:p>
          </p:txBody>
        </p:sp>
        <p:sp>
          <p:nvSpPr>
            <p:cNvPr id="295" name="object 75">
              <a:extLst>
                <a:ext uri="{FF2B5EF4-FFF2-40B4-BE49-F238E27FC236}">
                  <a16:creationId xmlns:a16="http://schemas.microsoft.com/office/drawing/2014/main" id="{8E573479-BCAB-426C-B9B9-1A6673B38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4200" y="4212005"/>
              <a:ext cx="877888" cy="196850"/>
            </a:xfrm>
            <a:custGeom>
              <a:avLst/>
              <a:gdLst>
                <a:gd name="T0" fmla="*/ 0 w 1009650"/>
                <a:gd name="T1" fmla="*/ 0 h 462915"/>
                <a:gd name="T2" fmla="*/ 1009650 w 1009650"/>
                <a:gd name="T3" fmla="*/ 462915 h 462915"/>
              </a:gdLst>
              <a:ahLst/>
              <a:cxnLst/>
              <a:rect l="T0" t="T1" r="T2" b="T3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96D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127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1270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稽核技术</a:t>
              </a:r>
              <a:endParaRPr kumimoji="0" lang="en-US" altLang="zh-CN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6" name="object 75">
              <a:extLst>
                <a:ext uri="{FF2B5EF4-FFF2-40B4-BE49-F238E27FC236}">
                  <a16:creationId xmlns:a16="http://schemas.microsoft.com/office/drawing/2014/main" id="{F038413E-C9A3-4B53-91B0-D3802B02D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4200" y="3935780"/>
              <a:ext cx="876300" cy="239713"/>
            </a:xfrm>
            <a:custGeom>
              <a:avLst/>
              <a:gdLst>
                <a:gd name="T0" fmla="*/ 0 w 1009650"/>
                <a:gd name="T1" fmla="*/ 0 h 462915"/>
                <a:gd name="T2" fmla="*/ 1009650 w 1009650"/>
                <a:gd name="T3" fmla="*/ 462915 h 462915"/>
              </a:gdLst>
              <a:ahLst/>
              <a:cxnLst/>
              <a:rect l="T0" t="T1" r="T2" b="T3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96D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127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1270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脱敏技术</a:t>
              </a:r>
              <a:endParaRPr kumimoji="0" lang="en-US" altLang="zh-CN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" name="object 75">
              <a:extLst>
                <a:ext uri="{FF2B5EF4-FFF2-40B4-BE49-F238E27FC236}">
                  <a16:creationId xmlns:a16="http://schemas.microsoft.com/office/drawing/2014/main" id="{1DE25063-949B-49CB-A12A-467F308B5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4200" y="4699368"/>
              <a:ext cx="879475" cy="198437"/>
            </a:xfrm>
            <a:custGeom>
              <a:avLst/>
              <a:gdLst>
                <a:gd name="T0" fmla="*/ 0 w 1009650"/>
                <a:gd name="T1" fmla="*/ 0 h 462915"/>
                <a:gd name="T2" fmla="*/ 1009650 w 1009650"/>
                <a:gd name="T3" fmla="*/ 462915 h 462915"/>
              </a:gdLst>
              <a:ahLst/>
              <a:cxnLst/>
              <a:rect l="T0" t="T1" r="T2" b="T3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96D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127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1270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审计技术</a:t>
              </a:r>
              <a:endParaRPr kumimoji="0" lang="en-US" altLang="zh-CN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" name="object 75">
              <a:extLst>
                <a:ext uri="{FF2B5EF4-FFF2-40B4-BE49-F238E27FC236}">
                  <a16:creationId xmlns:a16="http://schemas.microsoft.com/office/drawing/2014/main" id="{95CEBF10-098F-492F-A634-A3A522F2F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4200" y="4434255"/>
              <a:ext cx="877888" cy="238125"/>
            </a:xfrm>
            <a:custGeom>
              <a:avLst/>
              <a:gdLst>
                <a:gd name="T0" fmla="*/ 0 w 1009650"/>
                <a:gd name="T1" fmla="*/ 0 h 462915"/>
                <a:gd name="T2" fmla="*/ 1009650 w 1009650"/>
                <a:gd name="T3" fmla="*/ 462915 h 462915"/>
              </a:gdLst>
              <a:ahLst/>
              <a:cxnLst/>
              <a:rect l="T0" t="T1" r="T2" b="T3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96D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127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1270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加密技术</a:t>
              </a:r>
              <a:endParaRPr kumimoji="0" lang="en-US" altLang="zh-CN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object 75">
              <a:extLst>
                <a:ext uri="{FF2B5EF4-FFF2-40B4-BE49-F238E27FC236}">
                  <a16:creationId xmlns:a16="http://schemas.microsoft.com/office/drawing/2014/main" id="{FB23E0DA-39B7-423D-9D5E-D6A0686F3E7F}"/>
                </a:ext>
              </a:extLst>
            </p:cNvPr>
            <p:cNvSpPr/>
            <p:nvPr/>
          </p:nvSpPr>
          <p:spPr bwMode="auto">
            <a:xfrm>
              <a:off x="8258970" y="5639351"/>
              <a:ext cx="744537" cy="252000"/>
            </a:xfrm>
            <a:custGeom>
              <a:avLst/>
              <a:gdLst/>
              <a:ahLst/>
              <a:cxnLst/>
              <a:rect l="l" t="t" r="r" b="b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FFFFFF">
                <a:alpha val="54902"/>
              </a:srgbClr>
            </a:solidFill>
          </p:spPr>
          <p:txBody>
            <a:bodyPr lIns="0" tIns="0" rIns="0" bIns="0" anchor="ctr"/>
            <a:lstStyle/>
            <a:p>
              <a:pPr marL="1270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Kafka</a:t>
              </a:r>
            </a:p>
          </p:txBody>
        </p:sp>
        <p:sp>
          <p:nvSpPr>
            <p:cNvPr id="300" name="object 75">
              <a:extLst>
                <a:ext uri="{FF2B5EF4-FFF2-40B4-BE49-F238E27FC236}">
                  <a16:creationId xmlns:a16="http://schemas.microsoft.com/office/drawing/2014/main" id="{79991ACF-B1D3-49E1-B4F2-7F6EA34C9D59}"/>
                </a:ext>
              </a:extLst>
            </p:cNvPr>
            <p:cNvSpPr/>
            <p:nvPr/>
          </p:nvSpPr>
          <p:spPr bwMode="auto">
            <a:xfrm>
              <a:off x="8259763" y="5330861"/>
              <a:ext cx="742950" cy="252000"/>
            </a:xfrm>
            <a:custGeom>
              <a:avLst/>
              <a:gdLst/>
              <a:ahLst/>
              <a:cxnLst/>
              <a:rect l="l" t="t" r="r" b="b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FFFFFF">
                <a:alpha val="54902"/>
              </a:srgbClr>
            </a:solidFill>
          </p:spPr>
          <p:txBody>
            <a:bodyPr lIns="0" tIns="0" rIns="0" bIns="0" anchor="ctr"/>
            <a:lstStyle/>
            <a:p>
              <a:pPr marL="1270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Flume</a:t>
              </a:r>
            </a:p>
          </p:txBody>
        </p:sp>
        <p:sp>
          <p:nvSpPr>
            <p:cNvPr id="301" name="object 75">
              <a:extLst>
                <a:ext uri="{FF2B5EF4-FFF2-40B4-BE49-F238E27FC236}">
                  <a16:creationId xmlns:a16="http://schemas.microsoft.com/office/drawing/2014/main" id="{D095B761-5CB8-4DD1-BB38-2BBB1BE1EE5D}"/>
                </a:ext>
              </a:extLst>
            </p:cNvPr>
            <p:cNvSpPr/>
            <p:nvPr/>
          </p:nvSpPr>
          <p:spPr bwMode="auto">
            <a:xfrm>
              <a:off x="10855325" y="3148380"/>
              <a:ext cx="674688" cy="195263"/>
            </a:xfrm>
            <a:custGeom>
              <a:avLst/>
              <a:gdLst/>
              <a:ahLst/>
              <a:cxnLst/>
              <a:rect l="l" t="t" r="r" b="b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</p:spPr>
          <p:txBody>
            <a:bodyPr lIns="0" tIns="0" rIns="0" bIns="0" anchor="ctr"/>
            <a:lstStyle/>
            <a:p>
              <a:pPr marL="1270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K8S</a:t>
              </a:r>
            </a:p>
          </p:txBody>
        </p:sp>
        <p:grpSp>
          <p:nvGrpSpPr>
            <p:cNvPr id="302" name="组合 301">
              <a:extLst>
                <a:ext uri="{FF2B5EF4-FFF2-40B4-BE49-F238E27FC236}">
                  <a16:creationId xmlns:a16="http://schemas.microsoft.com/office/drawing/2014/main" id="{E8B26A2E-AFE6-4484-9920-2D558BE0A64F}"/>
                </a:ext>
              </a:extLst>
            </p:cNvPr>
            <p:cNvGrpSpPr/>
            <p:nvPr/>
          </p:nvGrpSpPr>
          <p:grpSpPr>
            <a:xfrm>
              <a:off x="2927471" y="2727914"/>
              <a:ext cx="1827743" cy="651033"/>
              <a:chOff x="2643528" y="2726161"/>
              <a:chExt cx="1827743" cy="651033"/>
            </a:xfrm>
          </p:grpSpPr>
          <p:sp>
            <p:nvSpPr>
              <p:cNvPr id="303" name="object 13">
                <a:extLst>
                  <a:ext uri="{FF2B5EF4-FFF2-40B4-BE49-F238E27FC236}">
                    <a16:creationId xmlns:a16="http://schemas.microsoft.com/office/drawing/2014/main" id="{E5629F13-3F08-4BFA-AAAF-7C4A5AD7DD8A}"/>
                  </a:ext>
                </a:extLst>
              </p:cNvPr>
              <p:cNvSpPr/>
              <p:nvPr/>
            </p:nvSpPr>
            <p:spPr bwMode="auto">
              <a:xfrm>
                <a:off x="2643528" y="2726161"/>
                <a:ext cx="1822684" cy="651033"/>
              </a:xfrm>
              <a:custGeom>
                <a:avLst/>
                <a:gdLst/>
                <a:ahLst/>
                <a:cxnLst/>
                <a:rect l="l" t="t" r="r" b="b"/>
                <a:pathLst>
                  <a:path w="2979420" h="1673860">
                    <a:moveTo>
                      <a:pt x="0" y="1673859"/>
                    </a:moveTo>
                    <a:lnTo>
                      <a:pt x="2979420" y="1673859"/>
                    </a:lnTo>
                    <a:lnTo>
                      <a:pt x="2979420" y="0"/>
                    </a:lnTo>
                    <a:lnTo>
                      <a:pt x="0" y="0"/>
                    </a:lnTo>
                    <a:lnTo>
                      <a:pt x="0" y="1673859"/>
                    </a:lnTo>
                    <a:close/>
                  </a:path>
                </a:pathLst>
              </a:custGeom>
              <a:solidFill>
                <a:srgbClr val="DCEFF4">
                  <a:alpha val="40000"/>
                </a:srgbClr>
              </a:solidFill>
              <a:ln w="3175" cap="flat" cmpd="sng" algn="ctr">
                <a:noFill/>
                <a:prstDash val="sysDot"/>
                <a:miter lim="800000"/>
              </a:ln>
              <a:effec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4617B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故障诊断</a:t>
                </a:r>
                <a:endPara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4617B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故障预测</a:t>
                </a:r>
                <a:endPara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ts val="14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4617B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健康评估</a:t>
                </a:r>
              </a:p>
            </p:txBody>
          </p:sp>
          <p:sp>
            <p:nvSpPr>
              <p:cNvPr id="304" name="object 108">
                <a:extLst>
                  <a:ext uri="{FF2B5EF4-FFF2-40B4-BE49-F238E27FC236}">
                    <a16:creationId xmlns:a16="http://schemas.microsoft.com/office/drawing/2014/main" id="{6C55A5CF-AE28-49CF-944E-FADEACE0C5FA}"/>
                  </a:ext>
                </a:extLst>
              </p:cNvPr>
              <p:cNvSpPr txBox="1"/>
              <p:nvPr/>
            </p:nvSpPr>
            <p:spPr bwMode="auto">
              <a:xfrm>
                <a:off x="3471821" y="2770126"/>
                <a:ext cx="999450" cy="252000"/>
              </a:xfrm>
              <a:prstGeom prst="rect">
                <a:avLst/>
              </a:prstGeom>
              <a:solidFill>
                <a:srgbClr val="FFFFFF">
                  <a:alpha val="69804"/>
                </a:srgbClr>
              </a:solidFill>
            </p:spPr>
            <p:txBody>
              <a:bodyPr lIns="0" tIns="0" rIns="0" bIns="0" anchor="ctr"/>
              <a:lstStyle>
                <a:defPPr>
                  <a:defRPr lang="zh-CN"/>
                </a:defPPr>
                <a:lvl1pPr marL="12700" algn="ctr">
                  <a:defRPr sz="1000" spc="5">
                    <a:solidFill>
                      <a:schemeClr val="tx1"/>
                    </a:solidFill>
                    <a:latin typeface="微软雅黑"/>
                    <a:cs typeface="微软雅黑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marL="1270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00" b="0" i="0" u="none" strike="noStrike" kern="1200" cap="none" spc="5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模型驱动</a:t>
                </a:r>
              </a:p>
            </p:txBody>
          </p:sp>
        </p:grpSp>
        <p:grpSp>
          <p:nvGrpSpPr>
            <p:cNvPr id="305" name="组合 304">
              <a:extLst>
                <a:ext uri="{FF2B5EF4-FFF2-40B4-BE49-F238E27FC236}">
                  <a16:creationId xmlns:a16="http://schemas.microsoft.com/office/drawing/2014/main" id="{8FC108BE-C365-4863-BB7C-2B097AAB79E9}"/>
                </a:ext>
              </a:extLst>
            </p:cNvPr>
            <p:cNvGrpSpPr/>
            <p:nvPr/>
          </p:nvGrpSpPr>
          <p:grpSpPr>
            <a:xfrm>
              <a:off x="1303338" y="2741223"/>
              <a:ext cx="1579943" cy="642347"/>
              <a:chOff x="1031416" y="2794811"/>
              <a:chExt cx="1579943" cy="642347"/>
            </a:xfrm>
          </p:grpSpPr>
          <p:sp>
            <p:nvSpPr>
              <p:cNvPr id="306" name="object 13">
                <a:extLst>
                  <a:ext uri="{FF2B5EF4-FFF2-40B4-BE49-F238E27FC236}">
                    <a16:creationId xmlns:a16="http://schemas.microsoft.com/office/drawing/2014/main" id="{C360F971-5145-4ABA-8AB5-A0FDFF884065}"/>
                  </a:ext>
                </a:extLst>
              </p:cNvPr>
              <p:cNvSpPr/>
              <p:nvPr/>
            </p:nvSpPr>
            <p:spPr bwMode="auto">
              <a:xfrm>
                <a:off x="1031416" y="2794811"/>
                <a:ext cx="1579943" cy="642347"/>
              </a:xfrm>
              <a:custGeom>
                <a:avLst/>
                <a:gdLst/>
                <a:ahLst/>
                <a:cxnLst/>
                <a:rect l="l" t="t" r="r" b="b"/>
                <a:pathLst>
                  <a:path w="2979420" h="1673860">
                    <a:moveTo>
                      <a:pt x="0" y="1673859"/>
                    </a:moveTo>
                    <a:lnTo>
                      <a:pt x="2979420" y="1673859"/>
                    </a:lnTo>
                    <a:lnTo>
                      <a:pt x="2979420" y="0"/>
                    </a:lnTo>
                    <a:lnTo>
                      <a:pt x="0" y="0"/>
                    </a:lnTo>
                    <a:lnTo>
                      <a:pt x="0" y="1673859"/>
                    </a:lnTo>
                    <a:close/>
                  </a:path>
                </a:pathLst>
              </a:custGeom>
              <a:solidFill>
                <a:srgbClr val="DCEFF4">
                  <a:alpha val="40000"/>
                </a:srgbClr>
              </a:solidFill>
              <a:ln w="3175" cap="flat" cmpd="sng" algn="ctr">
                <a:noFill/>
                <a:prstDash val="sysDot"/>
                <a:miter lim="800000"/>
              </a:ln>
              <a:effec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4617B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状态监测</a:t>
                </a:r>
              </a:p>
            </p:txBody>
          </p:sp>
          <p:sp>
            <p:nvSpPr>
              <p:cNvPr id="307" name="object 108">
                <a:extLst>
                  <a:ext uri="{FF2B5EF4-FFF2-40B4-BE49-F238E27FC236}">
                    <a16:creationId xmlns:a16="http://schemas.microsoft.com/office/drawing/2014/main" id="{8541466D-ED22-41BB-8891-113DC2517BFA}"/>
                  </a:ext>
                </a:extLst>
              </p:cNvPr>
              <p:cNvSpPr txBox="1"/>
              <p:nvPr/>
            </p:nvSpPr>
            <p:spPr bwMode="auto">
              <a:xfrm>
                <a:off x="1051100" y="3045632"/>
                <a:ext cx="1543468" cy="281364"/>
              </a:xfrm>
              <a:prstGeom prst="rect">
                <a:avLst/>
              </a:prstGeom>
              <a:solidFill>
                <a:srgbClr val="FFFFFF">
                  <a:alpha val="69804"/>
                </a:srgbClr>
              </a:solidFill>
            </p:spPr>
            <p:txBody>
              <a:bodyPr lIns="0" tIns="0" rIns="0" bIns="0" anchor="ctr"/>
              <a:lstStyle>
                <a:defPPr>
                  <a:defRPr lang="zh-CN"/>
                </a:defPPr>
                <a:lvl1pPr marL="12700" algn="ctr">
                  <a:defRPr sz="1000" spc="5">
                    <a:solidFill>
                      <a:schemeClr val="tx1"/>
                    </a:solidFill>
                    <a:latin typeface="微软雅黑"/>
                    <a:cs typeface="微软雅黑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marL="1270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900" b="0" i="0" u="none" strike="noStrike" kern="1200" cap="none" spc="5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基于</a:t>
                </a:r>
                <a:r>
                  <a:rPr kumimoji="0" lang="en-US" altLang="zh-CN" sz="900" b="0" i="0" u="none" strike="noStrike" kern="1200" cap="none" spc="5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Intouch</a:t>
                </a:r>
                <a:r>
                  <a:rPr kumimoji="0" lang="zh-CN" altLang="en-US" sz="900" b="0" i="0" u="none" strike="noStrike" kern="1200" cap="none" spc="5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的组态设计</a:t>
                </a:r>
                <a:endParaRPr kumimoji="0" sz="9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08" name="object 108">
              <a:extLst>
                <a:ext uri="{FF2B5EF4-FFF2-40B4-BE49-F238E27FC236}">
                  <a16:creationId xmlns:a16="http://schemas.microsoft.com/office/drawing/2014/main" id="{654C0A5B-5B8F-417C-A8C0-E97A4779BBF9}"/>
                </a:ext>
              </a:extLst>
            </p:cNvPr>
            <p:cNvSpPr txBox="1"/>
            <p:nvPr/>
          </p:nvSpPr>
          <p:spPr bwMode="auto">
            <a:xfrm>
              <a:off x="3755765" y="3094002"/>
              <a:ext cx="999450" cy="25200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</p:spPr>
          <p:txBody>
            <a:bodyPr lIns="0" tIns="0" rIns="0" bIns="0" anchor="ctr"/>
            <a:lstStyle>
              <a:defPPr>
                <a:defRPr lang="zh-CN"/>
              </a:defPPr>
              <a:lvl1pPr marL="12700" algn="ctr">
                <a:defRPr sz="1000" spc="5">
                  <a:solidFill>
                    <a:schemeClr val="tx1"/>
                  </a:solidFill>
                  <a:latin typeface="微软雅黑"/>
                  <a:cs typeface="微软雅黑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1270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数据驱动</a:t>
              </a:r>
            </a:p>
          </p:txBody>
        </p:sp>
        <p:sp>
          <p:nvSpPr>
            <p:cNvPr id="309" name="object 75">
              <a:extLst>
                <a:ext uri="{FF2B5EF4-FFF2-40B4-BE49-F238E27FC236}">
                  <a16:creationId xmlns:a16="http://schemas.microsoft.com/office/drawing/2014/main" id="{9C86F75B-2FF5-42BE-A87E-9EBAFF69874A}"/>
                </a:ext>
              </a:extLst>
            </p:cNvPr>
            <p:cNvSpPr/>
            <p:nvPr/>
          </p:nvSpPr>
          <p:spPr bwMode="auto">
            <a:xfrm>
              <a:off x="9476581" y="5330861"/>
              <a:ext cx="742950" cy="252000"/>
            </a:xfrm>
            <a:custGeom>
              <a:avLst/>
              <a:gdLst/>
              <a:ahLst/>
              <a:cxnLst/>
              <a:rect l="l" t="t" r="r" b="b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FFFFFF">
                <a:alpha val="54902"/>
              </a:srgbClr>
            </a:solidFill>
          </p:spPr>
          <p:txBody>
            <a:bodyPr lIns="0" tIns="0" rIns="0" bIns="0" anchor="ctr"/>
            <a:lstStyle/>
            <a:p>
              <a:pPr marL="1270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环境标签</a:t>
              </a:r>
              <a:endParaRPr kumimoji="0" lang="en-US" altLang="zh-CN" sz="1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10" name="object 75">
              <a:extLst>
                <a:ext uri="{FF2B5EF4-FFF2-40B4-BE49-F238E27FC236}">
                  <a16:creationId xmlns:a16="http://schemas.microsoft.com/office/drawing/2014/main" id="{8EC71184-6D5B-4264-BE17-8864CB50013C}"/>
                </a:ext>
              </a:extLst>
            </p:cNvPr>
            <p:cNvSpPr/>
            <p:nvPr/>
          </p:nvSpPr>
          <p:spPr bwMode="auto">
            <a:xfrm>
              <a:off x="9476581" y="5639351"/>
              <a:ext cx="742950" cy="252000"/>
            </a:xfrm>
            <a:custGeom>
              <a:avLst/>
              <a:gdLst/>
              <a:ahLst/>
              <a:cxnLst/>
              <a:rect l="l" t="t" r="r" b="b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FFFFFF">
                <a:alpha val="54902"/>
              </a:srgbClr>
            </a:solidFill>
          </p:spPr>
          <p:txBody>
            <a:bodyPr lIns="0" tIns="0" rIns="0" bIns="0" anchor="ctr"/>
            <a:lstStyle/>
            <a:p>
              <a:pPr marL="1270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性能标签</a:t>
              </a:r>
              <a:endParaRPr kumimoji="0" lang="en-US" altLang="zh-CN" sz="1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406A8DF1-369F-49C8-AE26-730040BC22FF}"/>
                </a:ext>
              </a:extLst>
            </p:cNvPr>
            <p:cNvSpPr/>
            <p:nvPr/>
          </p:nvSpPr>
          <p:spPr bwMode="auto">
            <a:xfrm>
              <a:off x="8091488" y="6056346"/>
              <a:ext cx="2357437" cy="563897"/>
            </a:xfrm>
            <a:prstGeom prst="rect">
              <a:avLst/>
            </a:prstGeom>
            <a:solidFill>
              <a:srgbClr val="7CC5E0"/>
            </a:solidFill>
            <a:ln w="9525" cap="flat" cmpd="sng" algn="ctr">
              <a:noFill/>
              <a:prstDash val="dash"/>
              <a:miter lim="800000"/>
            </a:ln>
            <a:effec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2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数据共享</a:t>
              </a:r>
            </a:p>
          </p:txBody>
        </p:sp>
        <p:sp>
          <p:nvSpPr>
            <p:cNvPr id="312" name="object 75">
              <a:extLst>
                <a:ext uri="{FF2B5EF4-FFF2-40B4-BE49-F238E27FC236}">
                  <a16:creationId xmlns:a16="http://schemas.microsoft.com/office/drawing/2014/main" id="{D09045C4-776B-4CFF-ADE7-2257DE80AD6D}"/>
                </a:ext>
              </a:extLst>
            </p:cNvPr>
            <p:cNvSpPr/>
            <p:nvPr/>
          </p:nvSpPr>
          <p:spPr bwMode="auto">
            <a:xfrm>
              <a:off x="8454631" y="6266229"/>
              <a:ext cx="1683470" cy="279509"/>
            </a:xfrm>
            <a:custGeom>
              <a:avLst/>
              <a:gdLst/>
              <a:ahLst/>
              <a:cxnLst/>
              <a:rect l="l" t="t" r="r" b="b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FFFFFF">
                <a:alpha val="54902"/>
              </a:srgbClr>
            </a:solidFill>
          </p:spPr>
          <p:txBody>
            <a:bodyPr lIns="0" tIns="0" rIns="0" bIns="0" anchor="ctr"/>
            <a:lstStyle/>
            <a:p>
              <a:pPr marL="1270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ETL</a:t>
              </a:r>
              <a:r>
                <a:rPr kumimoji="0" lang="zh-CN" altLang="en-US" sz="1000" b="0" i="0" u="none" strike="noStrike" kern="120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平台扩增交互插件</a:t>
              </a:r>
              <a:endParaRPr kumimoji="0" lang="en-US" altLang="zh-CN" sz="1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0660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32438" y="51908"/>
            <a:ext cx="8112026" cy="548640"/>
          </a:xfrm>
        </p:spPr>
        <p:txBody>
          <a:bodyPr>
            <a:normAutofit/>
          </a:bodyPr>
          <a:lstStyle/>
          <a:p>
            <a:r>
              <a:rPr lang="zh-CN" altLang="en-US" dirty="0"/>
              <a:t>总结：任务书响应情况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2D516D-16C2-4B79-8887-30C308A46A07}"/>
              </a:ext>
            </a:extLst>
          </p:cNvPr>
          <p:cNvSpPr txBox="1"/>
          <p:nvPr/>
        </p:nvSpPr>
        <p:spPr>
          <a:xfrm>
            <a:off x="260843" y="652950"/>
            <a:ext cx="8622313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defRPr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0" dirty="0"/>
              <a:t>充分考虑平台的专业性、先进性、可扩展性，以及平台的普适性、易用性、兼容性，按照风洞设备群一体化健康管理</a:t>
            </a:r>
            <a:r>
              <a:rPr lang="zh-CN" altLang="en-US" dirty="0"/>
              <a:t>实际业务需求</a:t>
            </a:r>
            <a:r>
              <a:rPr lang="zh-CN" altLang="en-US" b="0" dirty="0"/>
              <a:t>，对</a:t>
            </a:r>
            <a:r>
              <a:rPr lang="zh-CN" altLang="en-US" dirty="0">
                <a:solidFill>
                  <a:srgbClr val="C00000"/>
                </a:solidFill>
              </a:rPr>
              <a:t>平台总体架构、业务架构、数据架构、硬件架构、软件架构和功能模块定义</a:t>
            </a:r>
            <a:r>
              <a:rPr lang="zh-CN" altLang="en-US" b="0" dirty="0"/>
              <a:t>，以及</a:t>
            </a:r>
            <a:r>
              <a:rPr lang="zh-CN" altLang="en-US" dirty="0">
                <a:solidFill>
                  <a:srgbClr val="C00000"/>
                </a:solidFill>
              </a:rPr>
              <a:t>数据库、知识库、模型库</a:t>
            </a:r>
            <a:r>
              <a:rPr lang="zh-CN" altLang="en-US" b="0" dirty="0"/>
              <a:t>的生成、应用、管理等提出咨询建议。</a:t>
            </a:r>
            <a:endParaRPr lang="en-US" altLang="zh-CN" b="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552D689-9FDB-4438-8667-45602DB26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056578"/>
              </p:ext>
            </p:extLst>
          </p:nvPr>
        </p:nvGraphicFramePr>
        <p:xfrm>
          <a:off x="162638" y="2177047"/>
          <a:ext cx="8818722" cy="4125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351">
                  <a:extLst>
                    <a:ext uri="{9D8B030D-6E8A-4147-A177-3AD203B41FA5}">
                      <a16:colId xmlns:a16="http://schemas.microsoft.com/office/drawing/2014/main" val="690879659"/>
                    </a:ext>
                  </a:extLst>
                </a:gridCol>
                <a:gridCol w="1351780">
                  <a:extLst>
                    <a:ext uri="{9D8B030D-6E8A-4147-A177-3AD203B41FA5}">
                      <a16:colId xmlns:a16="http://schemas.microsoft.com/office/drawing/2014/main" val="4011649407"/>
                    </a:ext>
                  </a:extLst>
                </a:gridCol>
                <a:gridCol w="1260791">
                  <a:extLst>
                    <a:ext uri="{9D8B030D-6E8A-4147-A177-3AD203B41FA5}">
                      <a16:colId xmlns:a16="http://schemas.microsoft.com/office/drawing/2014/main" val="3343001527"/>
                    </a:ext>
                  </a:extLst>
                </a:gridCol>
                <a:gridCol w="1278294">
                  <a:extLst>
                    <a:ext uri="{9D8B030D-6E8A-4147-A177-3AD203B41FA5}">
                      <a16:colId xmlns:a16="http://schemas.microsoft.com/office/drawing/2014/main" val="3271936588"/>
                    </a:ext>
                  </a:extLst>
                </a:gridCol>
                <a:gridCol w="2621902">
                  <a:extLst>
                    <a:ext uri="{9D8B030D-6E8A-4147-A177-3AD203B41FA5}">
                      <a16:colId xmlns:a16="http://schemas.microsoft.com/office/drawing/2014/main" val="120505746"/>
                    </a:ext>
                  </a:extLst>
                </a:gridCol>
                <a:gridCol w="1283604">
                  <a:extLst>
                    <a:ext uri="{9D8B030D-6E8A-4147-A177-3AD203B41FA5}">
                      <a16:colId xmlns:a16="http://schemas.microsoft.com/office/drawing/2014/main" val="1744129916"/>
                    </a:ext>
                  </a:extLst>
                </a:gridCol>
              </a:tblGrid>
              <a:tr h="312961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研究任务</a:t>
                      </a:r>
                    </a:p>
                  </a:txBody>
                  <a:tcPr marL="87612" marR="87612" marT="43806" marB="438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7612" marR="87612" marT="43806" marB="43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对应章节</a:t>
                      </a:r>
                    </a:p>
                  </a:txBody>
                  <a:tcPr marL="77021" marR="77021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对应位置</a:t>
                      </a:r>
                    </a:p>
                  </a:txBody>
                  <a:tcPr marL="77021" marR="77021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是否完全响应</a:t>
                      </a:r>
                    </a:p>
                  </a:txBody>
                  <a:tcPr marL="77021" marR="77021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85792"/>
                  </a:ext>
                </a:extLst>
              </a:tr>
              <a:tr h="484615">
                <a:tc rowSpan="5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2700655" algn="ctr"/>
                          <a:tab pos="5400040" algn="r"/>
                        </a:tabLst>
                      </a:pP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任务一</a:t>
                      </a:r>
                      <a:endParaRPr lang="zh-CN" altLang="zh-CN" sz="14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7612" marR="87612" marT="43806" marB="438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2700655" algn="ctr"/>
                          <a:tab pos="5400040" algn="r"/>
                        </a:tabLst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平台总体架构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2209" marR="422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2700655" algn="ctr"/>
                          <a:tab pos="5400040" algn="r"/>
                        </a:tabLst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业务架构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2209" marR="422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2700655" algn="ctr"/>
                          <a:tab pos="5400040" algn="r"/>
                        </a:tabLst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章、第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章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2209" marR="422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2700655" algn="ctr"/>
                          <a:tab pos="5400040" algn="r"/>
                        </a:tabLst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详见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《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报告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》</a:t>
                      </a:r>
                      <a:r>
                        <a:rPr lang="en-US" altLang="zh-CN" sz="1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P10-P11</a:t>
                      </a:r>
                      <a:r>
                        <a:rPr lang="zh-CN" altLang="en-US" sz="1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P22-P23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2209" marR="422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2700655" algn="ctr"/>
                          <a:tab pos="5400040" algn="r"/>
                        </a:tabLst>
                      </a:pP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已完全响应</a:t>
                      </a:r>
                      <a:endParaRPr lang="zh-CN" sz="1400" b="1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2209" marR="422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459989"/>
                  </a:ext>
                </a:extLst>
              </a:tr>
              <a:tr h="484615">
                <a:tc vMerge="1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2700655" algn="ctr"/>
                          <a:tab pos="5400040" algn="r"/>
                        </a:tabLst>
                      </a:pPr>
                      <a:endParaRPr lang="zh-CN" altLang="zh-CN" sz="14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7612" marR="87612" marT="43806" marB="438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2700655" algn="ctr"/>
                          <a:tab pos="5400040" algn="r"/>
                        </a:tabLst>
                      </a:pP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2209" marR="422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2700655" algn="ctr"/>
                          <a:tab pos="5400040" algn="r"/>
                        </a:tabLst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数据架构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2209" marR="422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2700655" algn="ctr"/>
                          <a:tab pos="5400040" algn="r"/>
                        </a:tabLst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章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2209" marR="422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2700655" algn="ctr"/>
                          <a:tab pos="5400040" algn="r"/>
                        </a:tabLst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详见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《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报告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》</a:t>
                      </a:r>
                      <a:r>
                        <a:rPr lang="en-US" altLang="zh-CN" sz="1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P15-P16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2209" marR="422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00655" algn="ctr"/>
                          <a:tab pos="5400040" algn="r"/>
                        </a:tabLst>
                        <a:defRPr/>
                      </a:pP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已完全响应</a:t>
                      </a:r>
                      <a:endParaRPr lang="zh-CN" sz="1400" b="1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2209" marR="4220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48360"/>
                  </a:ext>
                </a:extLst>
              </a:tr>
              <a:tr h="382843">
                <a:tc vMerge="1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2700655" algn="ctr"/>
                          <a:tab pos="5400040" algn="r"/>
                        </a:tabLst>
                      </a:pPr>
                      <a:endParaRPr lang="zh-CN" sz="14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7612" marR="87612" marT="43806" marB="438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2700655" algn="ctr"/>
                          <a:tab pos="5400040" algn="r"/>
                        </a:tabLst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功能模块定义</a:t>
                      </a:r>
                      <a:endParaRPr lang="zh-CN" alt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4397" marR="643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2700655" algn="ctr"/>
                          <a:tab pos="5400040" algn="r"/>
                        </a:tabLst>
                      </a:pPr>
                      <a:endParaRPr lang="zh-CN" alt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4397" marR="643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2700655" algn="ctr"/>
                          <a:tab pos="5400040" algn="r"/>
                        </a:tabLst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章、第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章</a:t>
                      </a:r>
                      <a:endParaRPr lang="zh-CN" altLang="zh-CN" sz="14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4397" marR="643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00655" algn="ctr"/>
                          <a:tab pos="5400040" algn="r"/>
                        </a:tabLst>
                        <a:defRPr/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详见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《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报告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》</a:t>
                      </a:r>
                      <a:r>
                        <a:rPr lang="en-US" altLang="zh-CN" sz="1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P19-P24</a:t>
                      </a:r>
                      <a:endParaRPr lang="zh-CN" altLang="zh-CN" sz="1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4397" marR="643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2700655" algn="ctr"/>
                          <a:tab pos="5400040" algn="r"/>
                        </a:tabLst>
                      </a:pP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已完全响应</a:t>
                      </a:r>
                      <a:endParaRPr lang="zh-CN" altLang="zh-CN" sz="1400" b="1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4397" marR="643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001808"/>
                  </a:ext>
                </a:extLst>
              </a:tr>
              <a:tr h="3224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2700655" algn="ctr"/>
                          <a:tab pos="5400040" algn="r"/>
                        </a:tabLst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硬件架构</a:t>
                      </a:r>
                      <a:endParaRPr lang="zh-CN" alt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4397" marR="643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2700655" algn="ctr"/>
                          <a:tab pos="5400040" algn="r"/>
                        </a:tabLst>
                      </a:pPr>
                      <a:endParaRPr lang="zh-CN" alt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4397" marR="643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章</a:t>
                      </a:r>
                    </a:p>
                  </a:txBody>
                  <a:tcPr marL="64397" marR="643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00655" algn="ctr"/>
                          <a:tab pos="5400040" algn="r"/>
                        </a:tabLst>
                        <a:defRPr/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详见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《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报告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》</a:t>
                      </a:r>
                      <a:r>
                        <a:rPr lang="en-US" altLang="zh-CN" sz="1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P25-P26</a:t>
                      </a:r>
                      <a:endParaRPr lang="zh-CN" altLang="zh-CN" sz="1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4397" marR="643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2700655" algn="ctr"/>
                          <a:tab pos="5400040" algn="r"/>
                        </a:tabLst>
                      </a:pP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已完全响应</a:t>
                      </a:r>
                      <a:endParaRPr lang="zh-CN" altLang="zh-CN" sz="1400" b="1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4397" marR="643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514593"/>
                  </a:ext>
                </a:extLst>
              </a:tr>
              <a:tr h="3663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2700655" algn="ctr"/>
                          <a:tab pos="5400040" algn="r"/>
                        </a:tabLst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软件架构</a:t>
                      </a:r>
                      <a:endParaRPr lang="zh-CN" alt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4397" marR="643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2700655" algn="ctr"/>
                          <a:tab pos="5400040" algn="r"/>
                        </a:tabLst>
                      </a:pPr>
                      <a:endParaRPr lang="zh-CN" alt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4397" marR="643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2700655" algn="ctr"/>
                          <a:tab pos="5400040" algn="r"/>
                        </a:tabLst>
                      </a:pPr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章</a:t>
                      </a:r>
                      <a:endParaRPr lang="zh-CN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4397" marR="643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00655" algn="ctr"/>
                          <a:tab pos="5400040" algn="r"/>
                        </a:tabLst>
                        <a:defRPr/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详见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《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报告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》</a:t>
                      </a:r>
                      <a:r>
                        <a:rPr lang="en-US" altLang="zh-CN" sz="1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P24-P25</a:t>
                      </a:r>
                      <a:endParaRPr lang="zh-CN" altLang="zh-CN" sz="1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4397" marR="643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2700655" algn="ctr"/>
                          <a:tab pos="5400040" algn="r"/>
                        </a:tabLst>
                      </a:pP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已完全响应</a:t>
                      </a:r>
                      <a:endParaRPr lang="zh-CN" altLang="zh-CN" sz="1400" b="1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4397" marR="643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386168"/>
                  </a:ext>
                </a:extLst>
              </a:tr>
              <a:tr h="411097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00655" algn="ctr"/>
                          <a:tab pos="5400040" algn="r"/>
                        </a:tabLst>
                        <a:defRPr/>
                      </a:pP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任务二</a:t>
                      </a:r>
                      <a:endParaRPr lang="zh-CN" altLang="zh-CN" sz="14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7612" marR="87612" marT="43806" marB="438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2700655" algn="ctr"/>
                          <a:tab pos="5400040" algn="r"/>
                        </a:tabLst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数据库建设</a:t>
                      </a:r>
                      <a:endParaRPr lang="zh-CN" alt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4397" marR="643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2700655" algn="ctr"/>
                          <a:tab pos="5400040" algn="r"/>
                        </a:tabLst>
                      </a:pPr>
                      <a:endParaRPr lang="zh-CN" alt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4397" marR="643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章</a:t>
                      </a:r>
                    </a:p>
                  </a:txBody>
                  <a:tcPr marL="64397" marR="643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00655" algn="ctr"/>
                          <a:tab pos="5400040" algn="r"/>
                        </a:tabLst>
                        <a:defRPr/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详见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《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报告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》</a:t>
                      </a:r>
                      <a:r>
                        <a:rPr lang="en-US" altLang="zh-CN" sz="1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P32-P40</a:t>
                      </a:r>
                      <a:endParaRPr lang="zh-CN" altLang="zh-C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4397" marR="643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00655" algn="ctr"/>
                          <a:tab pos="5400040" algn="r"/>
                        </a:tabLst>
                        <a:defRPr/>
                      </a:pP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已完全响应</a:t>
                      </a:r>
                      <a:endParaRPr lang="zh-CN" altLang="zh-CN" sz="1400" b="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4397" marR="643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11633"/>
                  </a:ext>
                </a:extLst>
              </a:tr>
              <a:tr h="4458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2700655" algn="ctr"/>
                          <a:tab pos="5400040" algn="r"/>
                        </a:tabLst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模型库建设</a:t>
                      </a:r>
                      <a:endParaRPr lang="zh-CN" alt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4397" marR="643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2700655" algn="ctr"/>
                          <a:tab pos="5400040" algn="r"/>
                        </a:tabLst>
                      </a:pPr>
                      <a:endParaRPr lang="zh-CN" alt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4397" marR="643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章</a:t>
                      </a:r>
                    </a:p>
                  </a:txBody>
                  <a:tcPr marL="64397" marR="643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00655" algn="ctr"/>
                          <a:tab pos="5400040" algn="r"/>
                        </a:tabLst>
                        <a:defRPr/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详见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《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报告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》</a:t>
                      </a:r>
                      <a:r>
                        <a:rPr lang="en-US" altLang="zh-CN" sz="1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P41-P50</a:t>
                      </a:r>
                      <a:endParaRPr lang="zh-CN" altLang="zh-C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4397" marR="643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00655" algn="ctr"/>
                          <a:tab pos="5400040" algn="r"/>
                        </a:tabLst>
                        <a:defRPr/>
                      </a:pP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已完全响应</a:t>
                      </a:r>
                      <a:endParaRPr lang="zh-CN" altLang="zh-CN" sz="1400" b="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4397" marR="643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95299"/>
                  </a:ext>
                </a:extLst>
              </a:tr>
              <a:tr h="42973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00655" algn="ctr"/>
                          <a:tab pos="5400040" algn="r"/>
                        </a:tabLst>
                        <a:defRPr/>
                      </a:pPr>
                      <a:endParaRPr lang="zh-CN" altLang="zh-CN" sz="14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7612" marR="87612" marT="43806" marB="438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2700655" algn="ctr"/>
                          <a:tab pos="5400040" algn="r"/>
                        </a:tabLst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知识库建设</a:t>
                      </a:r>
                      <a:endParaRPr lang="zh-CN" alt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4397" marR="643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2700655" algn="ctr"/>
                          <a:tab pos="5400040" algn="r"/>
                        </a:tabLst>
                      </a:pPr>
                      <a:endParaRPr lang="zh-CN" alt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4397" marR="643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2700655" algn="ctr"/>
                          <a:tab pos="5400040" algn="r"/>
                        </a:tabLst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章</a:t>
                      </a:r>
                      <a:endParaRPr lang="zh-CN" altLang="zh-CN" sz="14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4397" marR="643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00655" algn="ctr"/>
                          <a:tab pos="5400040" algn="r"/>
                        </a:tabLst>
                        <a:defRPr/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详见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《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报告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》</a:t>
                      </a:r>
                      <a:r>
                        <a:rPr lang="en-US" altLang="zh-CN" sz="1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P51-P62</a:t>
                      </a:r>
                      <a:endParaRPr lang="zh-CN" altLang="zh-C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4397" marR="643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00655" algn="ctr"/>
                          <a:tab pos="5400040" algn="r"/>
                        </a:tabLst>
                        <a:defRPr/>
                      </a:pP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已完全响应</a:t>
                      </a:r>
                      <a:endParaRPr lang="zh-CN" altLang="zh-CN" sz="1400" b="1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4397" marR="643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975390"/>
                  </a:ext>
                </a:extLst>
              </a:tr>
              <a:tr h="4852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00655" algn="ctr"/>
                          <a:tab pos="5400040" algn="r"/>
                        </a:tabLst>
                        <a:defRPr/>
                      </a:pP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增补任务</a:t>
                      </a:r>
                      <a:endParaRPr lang="zh-CN" altLang="zh-CN" sz="14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87612" marR="87612" marT="43806" marB="4380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2700655" algn="ctr"/>
                          <a:tab pos="5400040" algn="r"/>
                        </a:tabLst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健康状态评估方法建设</a:t>
                      </a: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4397" marR="643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  <a:tabLst>
                          <a:tab pos="2700655" algn="ctr"/>
                          <a:tab pos="5400040" algn="r"/>
                        </a:tabLst>
                      </a:pPr>
                      <a:endParaRPr lang="zh-C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4397" marR="643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00655" algn="ctr"/>
                          <a:tab pos="5400040" algn="r"/>
                        </a:tabLst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章</a:t>
                      </a:r>
                      <a:endParaRPr lang="zh-CN" altLang="zh-CN" sz="14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4397" marR="643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00655" algn="ctr"/>
                          <a:tab pos="5400040" algn="r"/>
                        </a:tabLst>
                        <a:defRPr/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详见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《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报告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》</a:t>
                      </a:r>
                      <a:r>
                        <a:rPr lang="en-US" altLang="zh-CN" sz="1400" b="1" dirty="0">
                          <a:solidFill>
                            <a:srgbClr val="2929E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P63-P67</a:t>
                      </a:r>
                      <a:endParaRPr lang="zh-CN" altLang="zh-CN" sz="1400" b="1" dirty="0">
                        <a:solidFill>
                          <a:srgbClr val="2929ED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4397" marR="643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00655" algn="ctr"/>
                          <a:tab pos="5400040" algn="r"/>
                        </a:tabLst>
                        <a:defRPr/>
                      </a:pP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正偏离</a:t>
                      </a:r>
                      <a:endParaRPr lang="zh-CN" altLang="zh-CN" sz="1400" b="1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4397" marR="643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49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95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13870</TotalTime>
  <Words>1989</Words>
  <Application>Microsoft Office PowerPoint</Application>
  <PresentationFormat>全屏显示(4:3)</PresentationFormat>
  <Paragraphs>620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Microsoft YaHei UI</vt:lpstr>
      <vt:lpstr>黑体</vt:lpstr>
      <vt:lpstr>宋体</vt:lpstr>
      <vt:lpstr>微软雅黑</vt:lpstr>
      <vt:lpstr>微软雅黑</vt:lpstr>
      <vt:lpstr>Arial</vt:lpstr>
      <vt:lpstr>Arial Black</vt:lpstr>
      <vt:lpstr>Calibri</vt:lpstr>
      <vt:lpstr>Mangal</vt:lpstr>
      <vt:lpstr>Palatino Linotype</vt:lpstr>
      <vt:lpstr>Times New Roman</vt:lpstr>
      <vt:lpstr>Office Theme</vt:lpstr>
      <vt:lpstr>1、平台功能建议</vt:lpstr>
      <vt:lpstr>2、平台总体架构建议</vt:lpstr>
      <vt:lpstr>2、平台总体架构建议</vt:lpstr>
      <vt:lpstr>3、平台功能架构建议</vt:lpstr>
      <vt:lpstr>4、平台技术架构建议</vt:lpstr>
      <vt:lpstr>4、平台技术架构建议</vt:lpstr>
      <vt:lpstr>总结：任务书响应情况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姬兴亮</dc:creator>
  <cp:lastModifiedBy>hp</cp:lastModifiedBy>
  <cp:revision>2457</cp:revision>
  <dcterms:created xsi:type="dcterms:W3CDTF">2018-01-11T06:29:24Z</dcterms:created>
  <dcterms:modified xsi:type="dcterms:W3CDTF">2021-12-21T13:59:27Z</dcterms:modified>
</cp:coreProperties>
</file>