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2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666A8-33BF-4629-9758-A565514F4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A1C786-7ED0-4FAD-B577-EE1BAC39E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B5EA9-D4EE-427B-BD48-4947F15C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8464CC-A459-4279-9287-8AB79433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AEEDF-D72F-47C5-ABA0-6B5B619D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8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6421D-EB70-4495-8ABE-E2A81D8D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CF1CB6-208C-458E-87FF-CB602D94D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52AE8-4E51-48EB-88CE-E0AEBCC5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1E9DA-4677-4E9A-8865-0E0E53FC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5BC3EF-3092-4C5E-BA81-136D3D08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08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D7E3AC-9DEA-4134-A6F3-8A7691621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634FFF-FAF1-45A6-9E86-21FBEC4E0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55C8A-DFBF-4A2D-84E6-7CB1E438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5BEFF-826E-4564-9EED-555E2FB3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09333-8735-4C17-A3A9-C22B1327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92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804CA-73A6-4446-A1BB-030FAEB5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283DC-6A82-4013-8103-5C688908B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B0649-ACB0-4927-B302-3F0033FE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0D6792-31C9-4303-ABB0-FC455925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DDDB4-851C-456D-BC3F-DAB59AD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08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8BFAC-655C-48A2-9746-702AB6A7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01BCB5-C21D-4298-86D5-ECB2C173F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20D34-1E0D-495C-8A87-7150E7C1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7AACF-593E-4A57-A47E-00E313D9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0E52A-C8D5-47FB-9789-4B9A49A3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7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2722B-953A-46B2-9D49-4F066EFC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E25ED-189C-4ABB-94DE-9FA8C00E6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F34E5-A501-42B6-8F40-B8EE59B32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7E77D0-2D5C-4F09-B168-59DABF75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C08840-4653-4C20-BC14-2189BDF9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36FC52-AE06-49D3-858A-62CB0F14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09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A9736-9AEA-40CA-B6E3-49E487BD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593653-2610-4249-ADE2-ABB850134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1E4CE8-CB74-4B37-9A0D-90FE654D3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BD19F8-70A7-4125-BCF4-045218F56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B7B2BA-A74D-46AE-A8BB-1A8B568EA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FFDEEC-D62E-48B1-B35E-ACD71C95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0D4D92-9C74-4ABD-8968-04ADE22B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76E7D7-35C0-43C9-B6B6-C34CBC6C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8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CE0C4-67E3-47B4-9ADA-7B954F3C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F66660-B9B5-459D-9495-15BA690B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38D335-21F4-49C4-8B41-8FC95638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02631C-B850-4A21-908A-4BF13C90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72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69D1FE-B5A9-4252-BFC8-9773CC19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96EE1A-A8C8-443A-98B7-64410482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F20C6B-18DB-4AFE-82BD-AEEDB924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7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93551-3644-4FE7-BA75-E84A4FDA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C4130-68F8-4E1E-A4AB-2F15A4228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FBA322-BEDB-41F9-8EA7-D2F5B3C40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E8EE35-3F8D-448A-A4BC-7CE77107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3718CF-CEA0-492C-A292-71F8A621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E0B1E5-0042-4345-8310-F692BA2C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80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D89D4-52EE-4067-B95C-ED2CABD8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3C31B6-D61A-475A-9F28-6F2051FFE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EEEB92-73BC-49CC-A8A7-10873AF70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38AFCD-2148-478C-BB00-417C07C4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25E1-456C-42A2-ABB7-D37677ADAAF9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CEEFFD-89CA-4136-83D3-85B893AF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37AD56-23BE-497A-860F-7CC7A9CC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48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9CFEF8-6970-462B-AB75-8A5A8F40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4BF588-8321-4FAA-ABA5-BC7E0279D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FFBFC-E450-4615-BD4A-BD71A22FF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325E1-456C-42A2-ABB7-D37677ADAAF9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6DABA-DD44-4F9B-941C-FCD08F10B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51C40-BC75-4E7D-A594-76372FA02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61951-2417-408E-9FDD-00FF0CEF5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31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E1E2ACF-DFCA-4D30-80D5-A9D2133BD7AB}"/>
              </a:ext>
            </a:extLst>
          </p:cNvPr>
          <p:cNvGrpSpPr/>
          <p:nvPr/>
        </p:nvGrpSpPr>
        <p:grpSpPr>
          <a:xfrm>
            <a:off x="-4386341" y="967927"/>
            <a:ext cx="20570327" cy="4636406"/>
            <a:chOff x="-4386341" y="967927"/>
            <a:chExt cx="20570327" cy="463640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97CD66A-0784-44E0-B840-867AC5C00812}"/>
                </a:ext>
              </a:extLst>
            </p:cNvPr>
            <p:cNvSpPr/>
            <p:nvPr/>
          </p:nvSpPr>
          <p:spPr>
            <a:xfrm>
              <a:off x="4491058" y="967927"/>
              <a:ext cx="2410691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驱动机构故障诊断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C82A564-BB6E-4A36-AD66-C12990E6509D}"/>
                </a:ext>
              </a:extLst>
            </p:cNvPr>
            <p:cNvSpPr/>
            <p:nvPr/>
          </p:nvSpPr>
          <p:spPr>
            <a:xfrm>
              <a:off x="-3063087" y="1878811"/>
              <a:ext cx="2410691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运行参数数据库研究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821C60E-C7E4-4BEB-97C4-9C1816175D43}"/>
                </a:ext>
              </a:extLst>
            </p:cNvPr>
            <p:cNvSpPr/>
            <p:nvPr/>
          </p:nvSpPr>
          <p:spPr>
            <a:xfrm>
              <a:off x="-48613" y="1878811"/>
              <a:ext cx="2480893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运行参数特征提取研究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AAA57BD-6D38-4744-BC59-0914C3C70024}"/>
                </a:ext>
              </a:extLst>
            </p:cNvPr>
            <p:cNvSpPr/>
            <p:nvPr/>
          </p:nvSpPr>
          <p:spPr>
            <a:xfrm>
              <a:off x="3680532" y="1878811"/>
              <a:ext cx="2480893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退化状态表征分析研究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0E97264-D9B7-49A7-AA37-1ED76B87B845}"/>
                </a:ext>
              </a:extLst>
            </p:cNvPr>
            <p:cNvSpPr/>
            <p:nvPr/>
          </p:nvSpPr>
          <p:spPr>
            <a:xfrm>
              <a:off x="8004544" y="1878811"/>
              <a:ext cx="3214255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健康状态评估与故障辨识研究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AAF9733-C06F-4478-9DE0-6C8BF33180D8}"/>
                </a:ext>
              </a:extLst>
            </p:cNvPr>
            <p:cNvSpPr/>
            <p:nvPr/>
          </p:nvSpPr>
          <p:spPr>
            <a:xfrm>
              <a:off x="12450518" y="1878811"/>
              <a:ext cx="2410691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软件模块开发</a:t>
              </a:r>
            </a:p>
          </p:txBody>
        </p: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EA1ECCE9-7B59-4256-95E9-D8E41873EBC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1643890" y="-2173703"/>
              <a:ext cx="550884" cy="7554145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2096774A-69B0-4214-968C-27C424BC845F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 rot="5400000">
              <a:off x="3168677" y="-648916"/>
              <a:ext cx="550884" cy="4504570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633183AE-0270-405E-AD25-C8498627D202}"/>
                </a:ext>
              </a:extLst>
            </p:cNvPr>
            <p:cNvCxnSpPr>
              <a:stCxn id="4" idx="2"/>
              <a:endCxn id="8" idx="0"/>
            </p:cNvCxnSpPr>
            <p:nvPr/>
          </p:nvCxnSpPr>
          <p:spPr>
            <a:xfrm rot="16200000" flipH="1">
              <a:off x="7378596" y="-354265"/>
              <a:ext cx="550884" cy="391526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FD758B76-5D4F-4391-824E-0FB935924451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 rot="16200000" flipH="1">
              <a:off x="9400692" y="-2376361"/>
              <a:ext cx="550884" cy="7959460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9FD9B60-B3D0-467C-8486-945F4D156754}"/>
                </a:ext>
              </a:extLst>
            </p:cNvPr>
            <p:cNvSpPr/>
            <p:nvPr/>
          </p:nvSpPr>
          <p:spPr>
            <a:xfrm>
              <a:off x="-4386341" y="2789695"/>
              <a:ext cx="728658" cy="28146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全寿命周期关键运行参数数据库构建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98D311C-94F7-48ED-BD1E-4F0410040109}"/>
                </a:ext>
              </a:extLst>
            </p:cNvPr>
            <p:cNvSpPr/>
            <p:nvPr/>
          </p:nvSpPr>
          <p:spPr>
            <a:xfrm>
              <a:off x="-3063563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驱动机构特征参数和现场运行参数实时收集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9612FB7-B539-4A7A-B863-0BC978723C79}"/>
                </a:ext>
              </a:extLst>
            </p:cNvPr>
            <p:cNvSpPr/>
            <p:nvPr/>
          </p:nvSpPr>
          <p:spPr>
            <a:xfrm>
              <a:off x="-1740785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关键运行参数的大数据融合与整理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FF1C4B3-07B6-474A-BBDE-03EFE003F3F3}"/>
                </a:ext>
              </a:extLst>
            </p:cNvPr>
            <p:cNvSpPr/>
            <p:nvPr/>
          </p:nvSpPr>
          <p:spPr>
            <a:xfrm>
              <a:off x="-418007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关键特征参数提取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0120E3C-643E-42BA-94E9-22A5A3AC3AD8}"/>
                </a:ext>
              </a:extLst>
            </p:cNvPr>
            <p:cNvSpPr/>
            <p:nvPr/>
          </p:nvSpPr>
          <p:spPr>
            <a:xfrm>
              <a:off x="904771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驱动机构运行机理与典型失效模式研究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34D6C59-D140-4008-89CE-1009195656FE}"/>
                </a:ext>
              </a:extLst>
            </p:cNvPr>
            <p:cNvSpPr/>
            <p:nvPr/>
          </p:nvSpPr>
          <p:spPr>
            <a:xfrm>
              <a:off x="2227549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基于半监督学习的特征参数大数据挖掘分析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9D7165B-DBFC-4F2A-B9EC-3B67CCB6F489}"/>
                </a:ext>
              </a:extLst>
            </p:cNvPr>
            <p:cNvSpPr/>
            <p:nvPr/>
          </p:nvSpPr>
          <p:spPr>
            <a:xfrm>
              <a:off x="3550327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关键运行特征量多状态退化模型构建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9F1424C-B15F-4AAB-A193-9F68B20D034D}"/>
                </a:ext>
              </a:extLst>
            </p:cNvPr>
            <p:cNvSpPr/>
            <p:nvPr/>
          </p:nvSpPr>
          <p:spPr>
            <a:xfrm>
              <a:off x="4873105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试验工况数据到实际运行工况数据域适应研究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F7425B8-A4A3-4EC9-A7DB-486571F1FD1C}"/>
                </a:ext>
              </a:extLst>
            </p:cNvPr>
            <p:cNvSpPr/>
            <p:nvPr/>
          </p:nvSpPr>
          <p:spPr>
            <a:xfrm>
              <a:off x="6195883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关键特征参数与运行寿命映射关系构建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C8871AD-ABD1-40A6-AE40-D020D67B9F5A}"/>
                </a:ext>
              </a:extLst>
            </p:cNvPr>
            <p:cNvSpPr/>
            <p:nvPr/>
          </p:nvSpPr>
          <p:spPr>
            <a:xfrm>
              <a:off x="7518661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驱动机构健康状态评估与灵敏度分析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87FBF85-E393-4CFD-8779-7488A5C5F2E2}"/>
                </a:ext>
              </a:extLst>
            </p:cNvPr>
            <p:cNvSpPr/>
            <p:nvPr/>
          </p:nvSpPr>
          <p:spPr>
            <a:xfrm>
              <a:off x="8841439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驱动机构故障辨识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A9BE220-E4C1-4E3C-AF36-10B77FCB72A2}"/>
                </a:ext>
              </a:extLst>
            </p:cNvPr>
            <p:cNvSpPr/>
            <p:nvPr/>
          </p:nvSpPr>
          <p:spPr>
            <a:xfrm>
              <a:off x="10164217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驱动机构故障注入及加速寿命试验方案研究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08BB3C7-FC52-4064-A911-389A1D0FCA2A}"/>
                </a:ext>
              </a:extLst>
            </p:cNvPr>
            <p:cNvSpPr/>
            <p:nvPr/>
          </p:nvSpPr>
          <p:spPr>
            <a:xfrm>
              <a:off x="11486995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全寿命周期数据实时收集与可视化模块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F3AC9DB-407B-4BDF-A537-7BAE7BA6F400}"/>
                </a:ext>
              </a:extLst>
            </p:cNvPr>
            <p:cNvSpPr/>
            <p:nvPr/>
          </p:nvSpPr>
          <p:spPr>
            <a:xfrm>
              <a:off x="12809773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驱动机构特征量自动提取模块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97147BD-1C61-4F51-85CE-82F7F1A37EF8}"/>
                </a:ext>
              </a:extLst>
            </p:cNvPr>
            <p:cNvSpPr/>
            <p:nvPr/>
          </p:nvSpPr>
          <p:spPr>
            <a:xfrm>
              <a:off x="14132551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驱动机构退化状态表征分析模块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76BC7DA-A226-4679-8362-A1982F2578E8}"/>
                </a:ext>
              </a:extLst>
            </p:cNvPr>
            <p:cNvSpPr/>
            <p:nvPr/>
          </p:nvSpPr>
          <p:spPr>
            <a:xfrm>
              <a:off x="15455328" y="2789695"/>
              <a:ext cx="728658" cy="28146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故障辨识与健康状态评估模块</a:t>
              </a:r>
            </a:p>
          </p:txBody>
        </p: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2AB346DA-EC34-43CF-A535-26D1ACC82990}"/>
                </a:ext>
              </a:extLst>
            </p:cNvPr>
            <p:cNvCxnSpPr>
              <a:stCxn id="5" idx="2"/>
              <a:endCxn id="24" idx="0"/>
            </p:cNvCxnSpPr>
            <p:nvPr/>
          </p:nvCxnSpPr>
          <p:spPr>
            <a:xfrm rot="5400000">
              <a:off x="-3215318" y="1432118"/>
              <a:ext cx="550884" cy="2164271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9CC72EEA-DB98-4068-9ADA-0E7B4708A689}"/>
                </a:ext>
              </a:extLst>
            </p:cNvPr>
            <p:cNvCxnSpPr>
              <a:stCxn id="5" idx="2"/>
              <a:endCxn id="25" idx="0"/>
            </p:cNvCxnSpPr>
            <p:nvPr/>
          </p:nvCxnSpPr>
          <p:spPr>
            <a:xfrm rot="5400000">
              <a:off x="-2553929" y="2093507"/>
              <a:ext cx="550884" cy="841493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77CC762F-17BC-46A7-9EC7-FAD83DF39454}"/>
                </a:ext>
              </a:extLst>
            </p:cNvPr>
            <p:cNvCxnSpPr>
              <a:stCxn id="6" idx="2"/>
              <a:endCxn id="26" idx="0"/>
            </p:cNvCxnSpPr>
            <p:nvPr/>
          </p:nvCxnSpPr>
          <p:spPr>
            <a:xfrm rot="5400000">
              <a:off x="-367753" y="1230108"/>
              <a:ext cx="550884" cy="2568290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A136A5B8-7072-4C1A-B08A-54A8DA805DA0}"/>
                </a:ext>
              </a:extLst>
            </p:cNvPr>
            <p:cNvCxnSpPr>
              <a:stCxn id="6" idx="2"/>
              <a:endCxn id="29" idx="0"/>
            </p:cNvCxnSpPr>
            <p:nvPr/>
          </p:nvCxnSpPr>
          <p:spPr>
            <a:xfrm rot="5400000">
              <a:off x="293636" y="1891497"/>
              <a:ext cx="550884" cy="1245512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连接符: 肘形 79">
              <a:extLst>
                <a:ext uri="{FF2B5EF4-FFF2-40B4-BE49-F238E27FC236}">
                  <a16:creationId xmlns:a16="http://schemas.microsoft.com/office/drawing/2014/main" id="{D4F18CAE-F6EC-4694-9C12-D6ADFE7E8F4D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 rot="5400000">
              <a:off x="5033250" y="1215657"/>
              <a:ext cx="550884" cy="775425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连接符: 肘形 81">
              <a:extLst>
                <a:ext uri="{FF2B5EF4-FFF2-40B4-BE49-F238E27FC236}">
                  <a16:creationId xmlns:a16="http://schemas.microsoft.com/office/drawing/2014/main" id="{5DEA84A7-00A8-48E2-ABB0-AC719D9C8933}"/>
                </a:ext>
              </a:extLst>
            </p:cNvPr>
            <p:cNvCxnSpPr>
              <a:stCxn id="7" idx="2"/>
              <a:endCxn id="31" idx="0"/>
            </p:cNvCxnSpPr>
            <p:nvPr/>
          </p:nvCxnSpPr>
          <p:spPr>
            <a:xfrm rot="5400000">
              <a:off x="3480987" y="1349703"/>
              <a:ext cx="550884" cy="2329101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连接符: 肘形 83">
              <a:extLst>
                <a:ext uri="{FF2B5EF4-FFF2-40B4-BE49-F238E27FC236}">
                  <a16:creationId xmlns:a16="http://schemas.microsoft.com/office/drawing/2014/main" id="{BA44BD77-A7B2-46E4-879B-14C41C072AC4}"/>
                </a:ext>
              </a:extLst>
            </p:cNvPr>
            <p:cNvCxnSpPr>
              <a:stCxn id="7" idx="2"/>
              <a:endCxn id="30" idx="0"/>
            </p:cNvCxnSpPr>
            <p:nvPr/>
          </p:nvCxnSpPr>
          <p:spPr>
            <a:xfrm rot="5400000">
              <a:off x="2819598" y="688314"/>
              <a:ext cx="550884" cy="3651879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连接符: 肘形 88">
              <a:extLst>
                <a:ext uri="{FF2B5EF4-FFF2-40B4-BE49-F238E27FC236}">
                  <a16:creationId xmlns:a16="http://schemas.microsoft.com/office/drawing/2014/main" id="{37EE5A75-1BC9-4893-A508-5482BDF3270E}"/>
                </a:ext>
              </a:extLst>
            </p:cNvPr>
            <p:cNvCxnSpPr>
              <a:stCxn id="7" idx="2"/>
              <a:endCxn id="35" idx="0"/>
            </p:cNvCxnSpPr>
            <p:nvPr/>
          </p:nvCxnSpPr>
          <p:spPr>
            <a:xfrm rot="5400000">
              <a:off x="4142376" y="2011092"/>
              <a:ext cx="550884" cy="1006323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连接符: 肘形 94">
              <a:extLst>
                <a:ext uri="{FF2B5EF4-FFF2-40B4-BE49-F238E27FC236}">
                  <a16:creationId xmlns:a16="http://schemas.microsoft.com/office/drawing/2014/main" id="{DCE2961D-28D6-4013-878E-8AD5F723C476}"/>
                </a:ext>
              </a:extLst>
            </p:cNvPr>
            <p:cNvCxnSpPr>
              <a:stCxn id="8" idx="2"/>
              <a:endCxn id="36" idx="0"/>
            </p:cNvCxnSpPr>
            <p:nvPr/>
          </p:nvCxnSpPr>
          <p:spPr>
            <a:xfrm rot="5400000">
              <a:off x="7149111" y="327134"/>
              <a:ext cx="550884" cy="437423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连接符: 肘形 96">
              <a:extLst>
                <a:ext uri="{FF2B5EF4-FFF2-40B4-BE49-F238E27FC236}">
                  <a16:creationId xmlns:a16="http://schemas.microsoft.com/office/drawing/2014/main" id="{3CBB87DC-45CF-442D-85CD-899AA6695CB5}"/>
                </a:ext>
              </a:extLst>
            </p:cNvPr>
            <p:cNvCxnSpPr>
              <a:stCxn id="8" idx="2"/>
              <a:endCxn id="37" idx="0"/>
            </p:cNvCxnSpPr>
            <p:nvPr/>
          </p:nvCxnSpPr>
          <p:spPr>
            <a:xfrm rot="5400000">
              <a:off x="7810500" y="988523"/>
              <a:ext cx="550884" cy="3051460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连接符: 肘形 98">
              <a:extLst>
                <a:ext uri="{FF2B5EF4-FFF2-40B4-BE49-F238E27FC236}">
                  <a16:creationId xmlns:a16="http://schemas.microsoft.com/office/drawing/2014/main" id="{22EF2480-FDC8-4577-985A-2629033D4358}"/>
                </a:ext>
              </a:extLst>
            </p:cNvPr>
            <p:cNvCxnSpPr>
              <a:stCxn id="8" idx="2"/>
              <a:endCxn id="38" idx="0"/>
            </p:cNvCxnSpPr>
            <p:nvPr/>
          </p:nvCxnSpPr>
          <p:spPr>
            <a:xfrm rot="5400000">
              <a:off x="8471889" y="1649912"/>
              <a:ext cx="550884" cy="1728682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连接符: 肘形 100">
              <a:extLst>
                <a:ext uri="{FF2B5EF4-FFF2-40B4-BE49-F238E27FC236}">
                  <a16:creationId xmlns:a16="http://schemas.microsoft.com/office/drawing/2014/main" id="{F5267EF8-7C35-45BD-8A61-F1DAD909F8A0}"/>
                </a:ext>
              </a:extLst>
            </p:cNvPr>
            <p:cNvCxnSpPr>
              <a:stCxn id="8" idx="2"/>
              <a:endCxn id="40" idx="0"/>
            </p:cNvCxnSpPr>
            <p:nvPr/>
          </p:nvCxnSpPr>
          <p:spPr>
            <a:xfrm rot="5400000">
              <a:off x="9133278" y="2311301"/>
              <a:ext cx="550884" cy="405904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连接符: 肘形 102">
              <a:extLst>
                <a:ext uri="{FF2B5EF4-FFF2-40B4-BE49-F238E27FC236}">
                  <a16:creationId xmlns:a16="http://schemas.microsoft.com/office/drawing/2014/main" id="{0FA90A22-A574-4182-A8D2-DEECBF3E1193}"/>
                </a:ext>
              </a:extLst>
            </p:cNvPr>
            <p:cNvCxnSpPr>
              <a:stCxn id="8" idx="2"/>
              <a:endCxn id="43" idx="0"/>
            </p:cNvCxnSpPr>
            <p:nvPr/>
          </p:nvCxnSpPr>
          <p:spPr>
            <a:xfrm rot="16200000" flipH="1">
              <a:off x="9794667" y="2055816"/>
              <a:ext cx="550884" cy="916874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连接符: 肘形 104">
              <a:extLst>
                <a:ext uri="{FF2B5EF4-FFF2-40B4-BE49-F238E27FC236}">
                  <a16:creationId xmlns:a16="http://schemas.microsoft.com/office/drawing/2014/main" id="{5B09600E-DF1C-4DF0-8B0A-C9A4C871E6EC}"/>
                </a:ext>
              </a:extLst>
            </p:cNvPr>
            <p:cNvCxnSpPr>
              <a:stCxn id="9" idx="2"/>
              <a:endCxn id="52" idx="0"/>
            </p:cNvCxnSpPr>
            <p:nvPr/>
          </p:nvCxnSpPr>
          <p:spPr>
            <a:xfrm rot="5400000">
              <a:off x="12478152" y="1611983"/>
              <a:ext cx="550884" cy="1804540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连接符: 肘形 108">
              <a:extLst>
                <a:ext uri="{FF2B5EF4-FFF2-40B4-BE49-F238E27FC236}">
                  <a16:creationId xmlns:a16="http://schemas.microsoft.com/office/drawing/2014/main" id="{45B9212A-44D1-4541-B17E-38D47087A2ED}"/>
                </a:ext>
              </a:extLst>
            </p:cNvPr>
            <p:cNvCxnSpPr>
              <a:stCxn id="9" idx="2"/>
              <a:endCxn id="53" idx="0"/>
            </p:cNvCxnSpPr>
            <p:nvPr/>
          </p:nvCxnSpPr>
          <p:spPr>
            <a:xfrm rot="5400000">
              <a:off x="13139541" y="2273372"/>
              <a:ext cx="550884" cy="481762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连接符: 肘形 110">
              <a:extLst>
                <a:ext uri="{FF2B5EF4-FFF2-40B4-BE49-F238E27FC236}">
                  <a16:creationId xmlns:a16="http://schemas.microsoft.com/office/drawing/2014/main" id="{362BF180-6D62-4356-A814-D532A2B8947D}"/>
                </a:ext>
              </a:extLst>
            </p:cNvPr>
            <p:cNvCxnSpPr>
              <a:stCxn id="9" idx="2"/>
              <a:endCxn id="54" idx="0"/>
            </p:cNvCxnSpPr>
            <p:nvPr/>
          </p:nvCxnSpPr>
          <p:spPr>
            <a:xfrm rot="16200000" flipH="1">
              <a:off x="13800930" y="2093745"/>
              <a:ext cx="550884" cy="841016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连接符: 肘形 112">
              <a:extLst>
                <a:ext uri="{FF2B5EF4-FFF2-40B4-BE49-F238E27FC236}">
                  <a16:creationId xmlns:a16="http://schemas.microsoft.com/office/drawing/2014/main" id="{9E603DF0-8383-40F6-A505-89B7293D744B}"/>
                </a:ext>
              </a:extLst>
            </p:cNvPr>
            <p:cNvCxnSpPr>
              <a:stCxn id="9" idx="2"/>
              <a:endCxn id="55" idx="0"/>
            </p:cNvCxnSpPr>
            <p:nvPr/>
          </p:nvCxnSpPr>
          <p:spPr>
            <a:xfrm rot="16200000" flipH="1">
              <a:off x="14462318" y="1432356"/>
              <a:ext cx="550884" cy="2163793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751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AAA57BD-6D38-4744-BC59-0914C3C70024}"/>
              </a:ext>
            </a:extLst>
          </p:cNvPr>
          <p:cNvSpPr/>
          <p:nvPr/>
        </p:nvSpPr>
        <p:spPr>
          <a:xfrm>
            <a:off x="4503004" y="1289645"/>
            <a:ext cx="2480893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退化状态表征分析研究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0120E3C-643E-42BA-94E9-22A5A3AC3AD8}"/>
              </a:ext>
            </a:extLst>
          </p:cNvPr>
          <p:cNvSpPr/>
          <p:nvPr/>
        </p:nvSpPr>
        <p:spPr>
          <a:xfrm>
            <a:off x="4056343" y="2274790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驱动机构运行机理与典型失效模式研究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34D6C59-D140-4008-89CE-1009195656FE}"/>
              </a:ext>
            </a:extLst>
          </p:cNvPr>
          <p:cNvSpPr/>
          <p:nvPr/>
        </p:nvSpPr>
        <p:spPr>
          <a:xfrm>
            <a:off x="5379121" y="2274790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驱动机构退化状态特征提取研究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9D7165B-DBFC-4F2A-B9EC-3B67CCB6F489}"/>
              </a:ext>
            </a:extLst>
          </p:cNvPr>
          <p:cNvSpPr/>
          <p:nvPr/>
        </p:nvSpPr>
        <p:spPr>
          <a:xfrm>
            <a:off x="6701899" y="2274790"/>
            <a:ext cx="728658" cy="28146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基于半监督学习的多状态退化模型构建</a:t>
            </a: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5DEA84A7-00A8-48E2-ABB0-AC719D9C8933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 rot="5400000">
            <a:off x="5430879" y="1962217"/>
            <a:ext cx="625145" cy="1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BA44BD77-A7B2-46E4-879B-14C41C072AC4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rot="5400000">
            <a:off x="4769490" y="1300828"/>
            <a:ext cx="625145" cy="132277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37EE5A75-1BC9-4893-A508-5482BDF3270E}"/>
              </a:ext>
            </a:extLst>
          </p:cNvPr>
          <p:cNvCxnSpPr>
            <a:stCxn id="7" idx="2"/>
            <a:endCxn id="35" idx="0"/>
          </p:cNvCxnSpPr>
          <p:nvPr/>
        </p:nvCxnSpPr>
        <p:spPr>
          <a:xfrm rot="16200000" flipH="1">
            <a:off x="6092267" y="1300828"/>
            <a:ext cx="625145" cy="1322777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95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FDC94D5-B81A-4689-AD89-E190F7C39729}"/>
              </a:ext>
            </a:extLst>
          </p:cNvPr>
          <p:cNvSpPr txBox="1"/>
          <p:nvPr/>
        </p:nvSpPr>
        <p:spPr>
          <a:xfrm>
            <a:off x="5674906" y="1626304"/>
            <a:ext cx="271712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读取数据库数据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476489-616D-441A-9F10-6F7F83C51423}"/>
              </a:ext>
            </a:extLst>
          </p:cNvPr>
          <p:cNvSpPr txBox="1"/>
          <p:nvPr/>
        </p:nvSpPr>
        <p:spPr>
          <a:xfrm>
            <a:off x="5674906" y="4681556"/>
            <a:ext cx="271712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粒子滤波器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47CB4D-64F5-4D25-9A1A-94F4BACB4FEF}"/>
              </a:ext>
            </a:extLst>
          </p:cNvPr>
          <p:cNvSpPr txBox="1"/>
          <p:nvPr/>
        </p:nvSpPr>
        <p:spPr>
          <a:xfrm>
            <a:off x="7241368" y="3153929"/>
            <a:ext cx="271712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驱动机构机理仿真模型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2295D6-1D40-425D-A952-C10AED475470}"/>
              </a:ext>
            </a:extLst>
          </p:cNvPr>
          <p:cNvGrpSpPr/>
          <p:nvPr/>
        </p:nvGrpSpPr>
        <p:grpSpPr>
          <a:xfrm>
            <a:off x="992326" y="4363047"/>
            <a:ext cx="1908699" cy="585926"/>
            <a:chOff x="4456589" y="5121272"/>
            <a:chExt cx="1908699" cy="585926"/>
          </a:xfrm>
        </p:grpSpPr>
        <p:sp>
          <p:nvSpPr>
            <p:cNvPr id="31" name="菱形 30">
              <a:extLst>
                <a:ext uri="{FF2B5EF4-FFF2-40B4-BE49-F238E27FC236}">
                  <a16:creationId xmlns:a16="http://schemas.microsoft.com/office/drawing/2014/main" id="{4A2148D7-AB78-492C-AD6E-FE6AFF878DDA}"/>
                </a:ext>
              </a:extLst>
            </p:cNvPr>
            <p:cNvSpPr/>
            <p:nvPr/>
          </p:nvSpPr>
          <p:spPr>
            <a:xfrm>
              <a:off x="4456589" y="5121272"/>
              <a:ext cx="1908699" cy="585926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080462E-9896-4C42-8333-53A89D18DCF4}"/>
                </a:ext>
              </a:extLst>
            </p:cNvPr>
            <p:cNvSpPr txBox="1"/>
            <p:nvPr/>
          </p:nvSpPr>
          <p:spPr>
            <a:xfrm>
              <a:off x="4870881" y="5229569"/>
              <a:ext cx="1225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满足需求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C8D58C6-17A5-471A-8A6C-012CE778BE79}"/>
              </a:ext>
            </a:extLst>
          </p:cNvPr>
          <p:cNvGrpSpPr/>
          <p:nvPr/>
        </p:nvGrpSpPr>
        <p:grpSpPr>
          <a:xfrm>
            <a:off x="6618178" y="6126436"/>
            <a:ext cx="830580" cy="369332"/>
            <a:chOff x="4346622" y="6858000"/>
            <a:chExt cx="830580" cy="369332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767EC5DA-E636-437D-B9BF-798AAB7ED5A3}"/>
                </a:ext>
              </a:extLst>
            </p:cNvPr>
            <p:cNvSpPr/>
            <p:nvPr/>
          </p:nvSpPr>
          <p:spPr>
            <a:xfrm>
              <a:off x="4346622" y="6858000"/>
              <a:ext cx="830580" cy="3693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E618EC8-4A63-4476-A462-96198B670D73}"/>
                </a:ext>
              </a:extLst>
            </p:cNvPr>
            <p:cNvSpPr txBox="1"/>
            <p:nvPr/>
          </p:nvSpPr>
          <p:spPr>
            <a:xfrm>
              <a:off x="4438278" y="6858000"/>
              <a:ext cx="647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dirty="0"/>
                <a:t>结束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3B9F10D-E7D3-40D7-B328-F38B578A183C}"/>
              </a:ext>
            </a:extLst>
          </p:cNvPr>
          <p:cNvGrpSpPr/>
          <p:nvPr/>
        </p:nvGrpSpPr>
        <p:grpSpPr>
          <a:xfrm>
            <a:off x="6618178" y="862491"/>
            <a:ext cx="830580" cy="369332"/>
            <a:chOff x="4346622" y="6858000"/>
            <a:chExt cx="830580" cy="369332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8F4BDC9E-2782-4BEE-A3CA-9D0711D4DDEC}"/>
                </a:ext>
              </a:extLst>
            </p:cNvPr>
            <p:cNvSpPr/>
            <p:nvPr/>
          </p:nvSpPr>
          <p:spPr>
            <a:xfrm>
              <a:off x="4346622" y="6858000"/>
              <a:ext cx="830580" cy="3693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C8C0CD7-E962-4E3B-8271-991CBDCC0180}"/>
                </a:ext>
              </a:extLst>
            </p:cNvPr>
            <p:cNvSpPr txBox="1"/>
            <p:nvPr/>
          </p:nvSpPr>
          <p:spPr>
            <a:xfrm>
              <a:off x="4438278" y="6858000"/>
              <a:ext cx="647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dirty="0"/>
                <a:t>开始</a:t>
              </a:r>
            </a:p>
          </p:txBody>
        </p:sp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344C954-8368-4E23-A092-47ACCA6ED246}"/>
              </a:ext>
            </a:extLst>
          </p:cNvPr>
          <p:cNvCxnSpPr>
            <a:cxnSpLocks/>
            <a:stCxn id="10" idx="2"/>
            <a:endCxn id="86" idx="0"/>
          </p:cNvCxnSpPr>
          <p:nvPr/>
        </p:nvCxnSpPr>
        <p:spPr>
          <a:xfrm>
            <a:off x="7033469" y="5050888"/>
            <a:ext cx="0" cy="394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9AF3188-E5B0-421B-BCBC-08F0B7D4A36E}"/>
              </a:ext>
            </a:extLst>
          </p:cNvPr>
          <p:cNvSpPr txBox="1"/>
          <p:nvPr/>
        </p:nvSpPr>
        <p:spPr>
          <a:xfrm>
            <a:off x="4108699" y="3153930"/>
            <a:ext cx="271712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监测参数大数据挖掘</a:t>
            </a:r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370CEE86-5200-4339-9A95-B21927D03184}"/>
              </a:ext>
            </a:extLst>
          </p:cNvPr>
          <p:cNvCxnSpPr>
            <a:cxnSpLocks/>
            <a:stCxn id="63" idx="2"/>
            <a:endCxn id="11" idx="0"/>
          </p:cNvCxnSpPr>
          <p:nvPr/>
        </p:nvCxnSpPr>
        <p:spPr>
          <a:xfrm rot="16200000" flipH="1">
            <a:off x="7619459" y="2173458"/>
            <a:ext cx="394480" cy="156646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1AE187D6-93F6-409F-B7E8-7207E8354720}"/>
              </a:ext>
            </a:extLst>
          </p:cNvPr>
          <p:cNvCxnSpPr>
            <a:cxnSpLocks/>
            <a:stCxn id="63" idx="2"/>
            <a:endCxn id="45" idx="0"/>
          </p:cNvCxnSpPr>
          <p:nvPr/>
        </p:nvCxnSpPr>
        <p:spPr>
          <a:xfrm rot="5400000">
            <a:off x="6053125" y="2173586"/>
            <a:ext cx="394481" cy="15662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85AA3AED-76DD-4270-B6B6-6CB41D7305A4}"/>
              </a:ext>
            </a:extLst>
          </p:cNvPr>
          <p:cNvSpPr txBox="1"/>
          <p:nvPr/>
        </p:nvSpPr>
        <p:spPr>
          <a:xfrm>
            <a:off x="5674906" y="2390117"/>
            <a:ext cx="271712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参数处理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2AFD0A6-0FC3-41C2-A64C-C03E894DAA5B}"/>
              </a:ext>
            </a:extLst>
          </p:cNvPr>
          <p:cNvSpPr txBox="1"/>
          <p:nvPr/>
        </p:nvSpPr>
        <p:spPr>
          <a:xfrm>
            <a:off x="5674906" y="5445371"/>
            <a:ext cx="271712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多状态退化模型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5A01608-58B6-4FE4-9F8B-72C548DCEDA7}"/>
              </a:ext>
            </a:extLst>
          </p:cNvPr>
          <p:cNvCxnSpPr>
            <a:cxnSpLocks/>
            <a:stCxn id="86" idx="2"/>
            <a:endCxn id="30" idx="0"/>
          </p:cNvCxnSpPr>
          <p:nvPr/>
        </p:nvCxnSpPr>
        <p:spPr>
          <a:xfrm>
            <a:off x="7033469" y="5814703"/>
            <a:ext cx="0" cy="311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C7609F20-A042-4A08-A4D7-839F778CACD5}"/>
              </a:ext>
            </a:extLst>
          </p:cNvPr>
          <p:cNvCxnSpPr>
            <a:cxnSpLocks/>
            <a:stCxn id="34" idx="2"/>
            <a:endCxn id="10" idx="0"/>
          </p:cNvCxnSpPr>
          <p:nvPr/>
        </p:nvCxnSpPr>
        <p:spPr>
          <a:xfrm rot="5400000">
            <a:off x="7619460" y="3701084"/>
            <a:ext cx="394481" cy="15664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75F545C0-1003-4DF3-BB34-6D1FFE51774D}"/>
              </a:ext>
            </a:extLst>
          </p:cNvPr>
          <p:cNvCxnSpPr>
            <a:cxnSpLocks/>
            <a:stCxn id="33" idx="2"/>
            <a:endCxn id="10" idx="0"/>
          </p:cNvCxnSpPr>
          <p:nvPr/>
        </p:nvCxnSpPr>
        <p:spPr>
          <a:xfrm rot="16200000" flipH="1">
            <a:off x="6053125" y="3701211"/>
            <a:ext cx="394481" cy="156620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33D5654-3D50-42D7-9F0B-FF0C0024A15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7033468" y="1951615"/>
            <a:ext cx="0" cy="4385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1ED21D8-5F43-477F-8E4D-8B98B57C310E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7033468" y="1231823"/>
            <a:ext cx="0" cy="350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19D0577-37B1-4A2C-A45F-EE8B079E2C4C}"/>
              </a:ext>
            </a:extLst>
          </p:cNvPr>
          <p:cNvSpPr txBox="1"/>
          <p:nvPr/>
        </p:nvSpPr>
        <p:spPr>
          <a:xfrm>
            <a:off x="4108698" y="3917743"/>
            <a:ext cx="271712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观测方程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3BC0750-1886-4092-B6CC-BD6C2FC3E755}"/>
              </a:ext>
            </a:extLst>
          </p:cNvPr>
          <p:cNvSpPr txBox="1"/>
          <p:nvPr/>
        </p:nvSpPr>
        <p:spPr>
          <a:xfrm>
            <a:off x="7241368" y="3917743"/>
            <a:ext cx="271712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状态方程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B642CC7-A677-42D9-97C3-BE764D9BD5D1}"/>
              </a:ext>
            </a:extLst>
          </p:cNvPr>
          <p:cNvCxnSpPr>
            <a:cxnSpLocks/>
            <a:stCxn id="45" idx="2"/>
            <a:endCxn id="33" idx="0"/>
          </p:cNvCxnSpPr>
          <p:nvPr/>
        </p:nvCxnSpPr>
        <p:spPr>
          <a:xfrm>
            <a:off x="5467261" y="3523262"/>
            <a:ext cx="0" cy="394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C6F31ED-41D2-43F1-8750-E6366ED837D4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>
            <a:off x="8599930" y="3523261"/>
            <a:ext cx="1" cy="394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71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FDC94D5-B81A-4689-AD89-E190F7C39729}"/>
              </a:ext>
            </a:extLst>
          </p:cNvPr>
          <p:cNvSpPr txBox="1"/>
          <p:nvPr/>
        </p:nvSpPr>
        <p:spPr>
          <a:xfrm>
            <a:off x="4206359" y="1024116"/>
            <a:ext cx="271712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数据输入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9F8922-A81A-43F9-BD0B-F73B3C38C85B}"/>
              </a:ext>
            </a:extLst>
          </p:cNvPr>
          <p:cNvSpPr txBox="1"/>
          <p:nvPr/>
        </p:nvSpPr>
        <p:spPr>
          <a:xfrm>
            <a:off x="4206360" y="1762780"/>
            <a:ext cx="27171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小波降噪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B34824-6FFF-4F97-AA85-8F715DE0E33A}"/>
              </a:ext>
            </a:extLst>
          </p:cNvPr>
          <p:cNvSpPr txBox="1"/>
          <p:nvPr/>
        </p:nvSpPr>
        <p:spPr>
          <a:xfrm>
            <a:off x="4206355" y="2507672"/>
            <a:ext cx="271712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提取高维样本集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476489-616D-441A-9F10-6F7F83C51423}"/>
              </a:ext>
            </a:extLst>
          </p:cNvPr>
          <p:cNvSpPr txBox="1"/>
          <p:nvPr/>
        </p:nvSpPr>
        <p:spPr>
          <a:xfrm>
            <a:off x="4206355" y="4545226"/>
            <a:ext cx="271712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输出去噪信号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47CB4D-64F5-4D25-9A1A-94F4BACB4FEF}"/>
              </a:ext>
            </a:extLst>
          </p:cNvPr>
          <p:cNvSpPr txBox="1"/>
          <p:nvPr/>
        </p:nvSpPr>
        <p:spPr>
          <a:xfrm>
            <a:off x="4206355" y="3252564"/>
            <a:ext cx="271712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小波逆变换重构信号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2295D6-1D40-425D-A952-C10AED475470}"/>
              </a:ext>
            </a:extLst>
          </p:cNvPr>
          <p:cNvGrpSpPr/>
          <p:nvPr/>
        </p:nvGrpSpPr>
        <p:grpSpPr>
          <a:xfrm>
            <a:off x="9852240" y="842695"/>
            <a:ext cx="1908699" cy="585926"/>
            <a:chOff x="4456589" y="5121272"/>
            <a:chExt cx="1908699" cy="585926"/>
          </a:xfrm>
        </p:grpSpPr>
        <p:sp>
          <p:nvSpPr>
            <p:cNvPr id="31" name="菱形 30">
              <a:extLst>
                <a:ext uri="{FF2B5EF4-FFF2-40B4-BE49-F238E27FC236}">
                  <a16:creationId xmlns:a16="http://schemas.microsoft.com/office/drawing/2014/main" id="{4A2148D7-AB78-492C-AD6E-FE6AFF878DDA}"/>
                </a:ext>
              </a:extLst>
            </p:cNvPr>
            <p:cNvSpPr/>
            <p:nvPr/>
          </p:nvSpPr>
          <p:spPr>
            <a:xfrm>
              <a:off x="4456589" y="5121272"/>
              <a:ext cx="1908699" cy="585926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080462E-9896-4C42-8333-53A89D18DCF4}"/>
                </a:ext>
              </a:extLst>
            </p:cNvPr>
            <p:cNvSpPr txBox="1"/>
            <p:nvPr/>
          </p:nvSpPr>
          <p:spPr>
            <a:xfrm>
              <a:off x="4870881" y="5229569"/>
              <a:ext cx="1225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满足需求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C8D58C6-17A5-471A-8A6C-012CE778BE79}"/>
              </a:ext>
            </a:extLst>
          </p:cNvPr>
          <p:cNvGrpSpPr/>
          <p:nvPr/>
        </p:nvGrpSpPr>
        <p:grpSpPr>
          <a:xfrm>
            <a:off x="5149629" y="5290118"/>
            <a:ext cx="830580" cy="369332"/>
            <a:chOff x="4346622" y="6858000"/>
            <a:chExt cx="830580" cy="369332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767EC5DA-E636-437D-B9BF-798AAB7ED5A3}"/>
                </a:ext>
              </a:extLst>
            </p:cNvPr>
            <p:cNvSpPr/>
            <p:nvPr/>
          </p:nvSpPr>
          <p:spPr>
            <a:xfrm>
              <a:off x="4346622" y="6858000"/>
              <a:ext cx="830580" cy="3693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E618EC8-4A63-4476-A462-96198B670D73}"/>
                </a:ext>
              </a:extLst>
            </p:cNvPr>
            <p:cNvSpPr txBox="1"/>
            <p:nvPr/>
          </p:nvSpPr>
          <p:spPr>
            <a:xfrm>
              <a:off x="4438278" y="6858000"/>
              <a:ext cx="647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dirty="0"/>
                <a:t>结束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3B9F10D-E7D3-40D7-B328-F38B578A183C}"/>
              </a:ext>
            </a:extLst>
          </p:cNvPr>
          <p:cNvGrpSpPr/>
          <p:nvPr/>
        </p:nvGrpSpPr>
        <p:grpSpPr>
          <a:xfrm>
            <a:off x="5149629" y="291943"/>
            <a:ext cx="830580" cy="369332"/>
            <a:chOff x="4346622" y="6858000"/>
            <a:chExt cx="830580" cy="369332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8F4BDC9E-2782-4BEE-A3CA-9D0711D4DDEC}"/>
                </a:ext>
              </a:extLst>
            </p:cNvPr>
            <p:cNvSpPr/>
            <p:nvPr/>
          </p:nvSpPr>
          <p:spPr>
            <a:xfrm>
              <a:off x="4346622" y="6858000"/>
              <a:ext cx="830580" cy="3693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C8C0CD7-E962-4E3B-8271-991CBDCC0180}"/>
                </a:ext>
              </a:extLst>
            </p:cNvPr>
            <p:cNvSpPr txBox="1"/>
            <p:nvPr/>
          </p:nvSpPr>
          <p:spPr>
            <a:xfrm>
              <a:off x="4438278" y="6858000"/>
              <a:ext cx="647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dirty="0"/>
                <a:t>开始</a:t>
              </a:r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2ED4539-E38E-4CF2-AD04-A36CD0DED5A1}"/>
              </a:ext>
            </a:extLst>
          </p:cNvPr>
          <p:cNvCxnSpPr>
            <a:cxnSpLocks/>
            <a:stCxn id="28" idx="2"/>
            <a:endCxn id="5" idx="0"/>
          </p:cNvCxnSpPr>
          <p:nvPr/>
        </p:nvCxnSpPr>
        <p:spPr>
          <a:xfrm>
            <a:off x="5564920" y="661275"/>
            <a:ext cx="0" cy="362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6A922B1-B06A-473E-AE8E-366BC625D78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5564917" y="2132112"/>
            <a:ext cx="3" cy="375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506B5FE-51C6-4592-9203-0992577E7BB5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564917" y="2877004"/>
            <a:ext cx="0" cy="375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048788F-2E91-40F2-BC7B-A5CFB7456402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5564917" y="3621896"/>
            <a:ext cx="1" cy="9233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344C954-8368-4E23-A092-47ACCA6ED246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>
            <a:off x="5564918" y="4914558"/>
            <a:ext cx="2" cy="375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2E68E33-13E0-4ED8-B516-AEEC4AC213F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564920" y="1393448"/>
            <a:ext cx="0" cy="369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7DA0D4B3-62B0-4A96-90CB-EEA880A967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816457" y="-118874"/>
            <a:ext cx="4742815" cy="309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0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3E5AB15-C904-4FDD-8924-A99E143C97AF}"/>
              </a:ext>
            </a:extLst>
          </p:cNvPr>
          <p:cNvGrpSpPr/>
          <p:nvPr/>
        </p:nvGrpSpPr>
        <p:grpSpPr>
          <a:xfrm>
            <a:off x="-396579" y="2354290"/>
            <a:ext cx="12134083" cy="1554196"/>
            <a:chOff x="-396579" y="2354290"/>
            <a:chExt cx="12134083" cy="155419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A7135DF-1385-4B90-9315-637E76295A63}"/>
                </a:ext>
              </a:extLst>
            </p:cNvPr>
            <p:cNvGrpSpPr/>
            <p:nvPr/>
          </p:nvGrpSpPr>
          <p:grpSpPr>
            <a:xfrm>
              <a:off x="751491" y="2354291"/>
              <a:ext cx="4229100" cy="1554195"/>
              <a:chOff x="2400301" y="2208179"/>
              <a:chExt cx="4229100" cy="1554195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0C4D0F68-EF45-47DB-9622-3418F3169CE4}"/>
                  </a:ext>
                </a:extLst>
              </p:cNvPr>
              <p:cNvSpPr/>
              <p:nvPr/>
            </p:nvSpPr>
            <p:spPr>
              <a:xfrm>
                <a:off x="2400301" y="2208179"/>
                <a:ext cx="4229100" cy="155419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0476489-616D-441A-9F10-6F7F83C51423}"/>
                  </a:ext>
                </a:extLst>
              </p:cNvPr>
              <p:cNvSpPr txBox="1"/>
              <p:nvPr/>
            </p:nvSpPr>
            <p:spPr>
              <a:xfrm>
                <a:off x="2618352" y="3244334"/>
                <a:ext cx="159853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</a:lstStyle>
              <a:p>
                <a:r>
                  <a:rPr lang="zh-CN" altLang="en-US" dirty="0"/>
                  <a:t>归一化处理</a:t>
                </a: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42E7D95-C8EA-4928-81AB-3F6970CB36E2}"/>
                  </a:ext>
                </a:extLst>
              </p:cNvPr>
              <p:cNvSpPr txBox="1"/>
              <p:nvPr/>
            </p:nvSpPr>
            <p:spPr>
              <a:xfrm>
                <a:off x="4828893" y="2633588"/>
                <a:ext cx="1598540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</a:lstStyle>
              <a:p>
                <a:r>
                  <a:rPr lang="zh-CN" altLang="en-US" dirty="0"/>
                  <a:t>标定样本标签</a:t>
                </a: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9D3C84E-C9A6-472C-8343-C69AC8FE8706}"/>
                  </a:ext>
                </a:extLst>
              </p:cNvPr>
              <p:cNvSpPr txBox="1"/>
              <p:nvPr/>
            </p:nvSpPr>
            <p:spPr>
              <a:xfrm>
                <a:off x="2618352" y="2646415"/>
                <a:ext cx="159853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</a:lstStyle>
              <a:p>
                <a:r>
                  <a:rPr lang="zh-CN" altLang="en-US" dirty="0"/>
                  <a:t>数据降噪</a:t>
                </a: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F9DA64C-8657-49C7-9EB8-347DA691F462}"/>
                  </a:ext>
                </a:extLst>
              </p:cNvPr>
              <p:cNvSpPr txBox="1"/>
              <p:nvPr/>
            </p:nvSpPr>
            <p:spPr>
              <a:xfrm>
                <a:off x="4828895" y="3243663"/>
                <a:ext cx="1598538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</a:lstStyle>
              <a:p>
                <a:r>
                  <a:rPr lang="zh-CN" altLang="en-US" dirty="0"/>
                  <a:t>数据集划分</a:t>
                </a:r>
              </a:p>
            </p:txBody>
          </p:sp>
          <p:cxnSp>
            <p:nvCxnSpPr>
              <p:cNvPr id="3" name="直接箭头连接符 2">
                <a:extLst>
                  <a:ext uri="{FF2B5EF4-FFF2-40B4-BE49-F238E27FC236}">
                    <a16:creationId xmlns:a16="http://schemas.microsoft.com/office/drawing/2014/main" id="{B0FE2259-B47C-4EFC-98EE-653AFDFCBE79}"/>
                  </a:ext>
                </a:extLst>
              </p:cNvPr>
              <p:cNvCxnSpPr/>
              <p:nvPr/>
            </p:nvCxnSpPr>
            <p:spPr>
              <a:xfrm>
                <a:off x="4276422" y="3129703"/>
                <a:ext cx="4971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2A2E6C0-782F-424E-BD5A-3386E7DE2FF7}"/>
                  </a:ext>
                </a:extLst>
              </p:cNvPr>
              <p:cNvSpPr txBox="1"/>
              <p:nvPr/>
            </p:nvSpPr>
            <p:spPr>
              <a:xfrm>
                <a:off x="3824758" y="2208179"/>
                <a:ext cx="1400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数据预处理</a:t>
                </a:r>
              </a:p>
            </p:txBody>
          </p:sp>
        </p:grp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99950F57-C7A3-45D4-9E70-DA0802A2C12C}"/>
                </a:ext>
              </a:extLst>
            </p:cNvPr>
            <p:cNvSpPr/>
            <p:nvPr/>
          </p:nvSpPr>
          <p:spPr>
            <a:xfrm>
              <a:off x="-396579" y="3033059"/>
              <a:ext cx="781050" cy="48356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输入</a:t>
              </a: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D0B8C2D-69B1-482B-BD79-E518E133E7ED}"/>
                </a:ext>
              </a:extLst>
            </p:cNvPr>
            <p:cNvCxnSpPr/>
            <p:nvPr/>
          </p:nvCxnSpPr>
          <p:spPr>
            <a:xfrm>
              <a:off x="408098" y="3274843"/>
              <a:ext cx="4971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E93759EB-3C68-4E65-8E99-7B2E2174D099}"/>
                </a:ext>
              </a:extLst>
            </p:cNvPr>
            <p:cNvGrpSpPr/>
            <p:nvPr/>
          </p:nvGrpSpPr>
          <p:grpSpPr>
            <a:xfrm>
              <a:off x="5099541" y="2354291"/>
              <a:ext cx="3324499" cy="1554195"/>
              <a:chOff x="2400301" y="2208179"/>
              <a:chExt cx="1992917" cy="1554195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EFAAED94-AA50-40D5-A13B-52B07D58DDD4}"/>
                  </a:ext>
                </a:extLst>
              </p:cNvPr>
              <p:cNvSpPr/>
              <p:nvPr/>
            </p:nvSpPr>
            <p:spPr>
              <a:xfrm>
                <a:off x="2400301" y="2208179"/>
                <a:ext cx="1992917" cy="1554195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767673F-239C-4DAB-9E42-2344CA282C65}"/>
                  </a:ext>
                </a:extLst>
              </p:cNvPr>
              <p:cNvSpPr txBox="1"/>
              <p:nvPr/>
            </p:nvSpPr>
            <p:spPr>
              <a:xfrm>
                <a:off x="2618352" y="3244334"/>
                <a:ext cx="1598539" cy="36933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</a:lstStyle>
              <a:p>
                <a:r>
                  <a:rPr lang="zh-CN" altLang="en-US" dirty="0"/>
                  <a:t>多数投票原则</a:t>
                </a: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F46E789-4336-4A6A-BAC0-C455BFEEDBDC}"/>
                  </a:ext>
                </a:extLst>
              </p:cNvPr>
              <p:cNvSpPr txBox="1"/>
              <p:nvPr/>
            </p:nvSpPr>
            <p:spPr>
              <a:xfrm>
                <a:off x="2618352" y="2646415"/>
                <a:ext cx="1598539" cy="36933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</a:lstStyle>
              <a:p>
                <a:r>
                  <a:rPr lang="zh-CN" altLang="en-US" dirty="0"/>
                  <a:t>距离量度方法</a:t>
                </a: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5586A5E-7F59-41FA-A205-B88BC7363544}"/>
                  </a:ext>
                </a:extLst>
              </p:cNvPr>
              <p:cNvSpPr txBox="1"/>
              <p:nvPr/>
            </p:nvSpPr>
            <p:spPr>
              <a:xfrm>
                <a:off x="2844227" y="2242631"/>
                <a:ext cx="1094406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模型构建与训练</a:t>
                </a:r>
              </a:p>
            </p:txBody>
          </p:sp>
        </p:grp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84FF16CA-9765-4663-96D7-843147C36017}"/>
                </a:ext>
              </a:extLst>
            </p:cNvPr>
            <p:cNvCxnSpPr/>
            <p:nvPr/>
          </p:nvCxnSpPr>
          <p:spPr>
            <a:xfrm>
              <a:off x="4844093" y="3274843"/>
              <a:ext cx="4971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A874110D-1BEC-4832-A923-7404E3E89126}"/>
                </a:ext>
              </a:extLst>
            </p:cNvPr>
            <p:cNvGrpSpPr/>
            <p:nvPr/>
          </p:nvGrpSpPr>
          <p:grpSpPr>
            <a:xfrm>
              <a:off x="8536078" y="2354290"/>
              <a:ext cx="1992917" cy="1554195"/>
              <a:chOff x="2400301" y="2208179"/>
              <a:chExt cx="1992917" cy="155419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6109F9DE-8458-4D2E-B365-DC270E1ADB8C}"/>
                  </a:ext>
                </a:extLst>
              </p:cNvPr>
              <p:cNvSpPr/>
              <p:nvPr/>
            </p:nvSpPr>
            <p:spPr>
              <a:xfrm>
                <a:off x="2400301" y="2208179"/>
                <a:ext cx="1992917" cy="1554195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78DC7E7-505F-476F-B601-B0EB010675CB}"/>
                  </a:ext>
                </a:extLst>
              </p:cNvPr>
              <p:cNvSpPr txBox="1"/>
              <p:nvPr/>
            </p:nvSpPr>
            <p:spPr>
              <a:xfrm>
                <a:off x="2648876" y="2886949"/>
                <a:ext cx="1598539" cy="369332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</a:lstStyle>
              <a:p>
                <a:r>
                  <a:rPr lang="zh-CN" altLang="en-US" dirty="0"/>
                  <a:t>测试样本</a:t>
                </a: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F9D85469-BFA3-4F78-ACED-C6E67B5C1A48}"/>
                  </a:ext>
                </a:extLst>
              </p:cNvPr>
              <p:cNvSpPr txBox="1"/>
              <p:nvPr/>
            </p:nvSpPr>
            <p:spPr>
              <a:xfrm>
                <a:off x="2838739" y="2251046"/>
                <a:ext cx="1120639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故障识别</a:t>
                </a:r>
              </a:p>
            </p:txBody>
          </p:sp>
        </p:grp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89FD347E-FD84-4A49-A74B-681A60B0B13F}"/>
                </a:ext>
              </a:extLst>
            </p:cNvPr>
            <p:cNvSpPr/>
            <p:nvPr/>
          </p:nvSpPr>
          <p:spPr>
            <a:xfrm>
              <a:off x="10956454" y="3033059"/>
              <a:ext cx="781050" cy="48356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输出</a:t>
              </a:r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84314BE7-C794-4C11-8614-76B84BD642BD}"/>
                </a:ext>
              </a:extLst>
            </p:cNvPr>
            <p:cNvCxnSpPr/>
            <p:nvPr/>
          </p:nvCxnSpPr>
          <p:spPr>
            <a:xfrm>
              <a:off x="8245723" y="3273086"/>
              <a:ext cx="4971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BF196D90-94B4-478C-9298-4C9D94758C1D}"/>
                </a:ext>
              </a:extLst>
            </p:cNvPr>
            <p:cNvCxnSpPr/>
            <p:nvPr/>
          </p:nvCxnSpPr>
          <p:spPr>
            <a:xfrm>
              <a:off x="10437204" y="3271330"/>
              <a:ext cx="4971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867A0311-4451-4DF6-B0B7-196668269230}"/>
                </a:ext>
              </a:extLst>
            </p:cNvPr>
            <p:cNvCxnSpPr>
              <a:stCxn id="56" idx="0"/>
              <a:endCxn id="60" idx="2"/>
            </p:cNvCxnSpPr>
            <p:nvPr/>
          </p:nvCxnSpPr>
          <p:spPr>
            <a:xfrm flipV="1">
              <a:off x="6796591" y="3161859"/>
              <a:ext cx="0" cy="22858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300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A6B9B217-3A9F-4273-8F2E-16E0BDE01D87}"/>
              </a:ext>
            </a:extLst>
          </p:cNvPr>
          <p:cNvSpPr txBox="1"/>
          <p:nvPr/>
        </p:nvSpPr>
        <p:spPr>
          <a:xfrm>
            <a:off x="1367909" y="138291"/>
            <a:ext cx="366129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标书中正文采用“正文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”样式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5649C3-9B8A-45A9-8E7E-0D8308A2D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82" y="1228898"/>
            <a:ext cx="10914286" cy="13809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D5D31C-95CE-4F9E-B6A6-BB47D37FA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220" y="530166"/>
            <a:ext cx="723810" cy="67619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DE64E28B-4D9D-45F4-876A-99C493D64F15}"/>
              </a:ext>
            </a:extLst>
          </p:cNvPr>
          <p:cNvSpPr txBox="1"/>
          <p:nvPr/>
        </p:nvSpPr>
        <p:spPr>
          <a:xfrm>
            <a:off x="1367908" y="2795766"/>
            <a:ext cx="475666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2.</a:t>
            </a:r>
            <a:r>
              <a:rPr lang="zh-CN" altLang="en-US" dirty="0"/>
              <a:t>标书中中文</a:t>
            </a:r>
            <a:r>
              <a:rPr lang="zh-CN" altLang="en-US"/>
              <a:t>括号（</a:t>
            </a:r>
            <a:r>
              <a:rPr lang="en-US" altLang="zh-CN" dirty="0"/>
              <a:t>1</a:t>
            </a:r>
            <a:r>
              <a:rPr lang="zh-CN" altLang="en-US" dirty="0"/>
              <a:t>）采用</a:t>
            </a:r>
            <a:r>
              <a:rPr lang="zh-CN" altLang="en-US"/>
              <a:t>“正文</a:t>
            </a:r>
            <a:r>
              <a:rPr lang="en-US" altLang="zh-CN" dirty="0"/>
              <a:t>3</a:t>
            </a:r>
            <a:r>
              <a:rPr lang="zh-CN" altLang="en-US" dirty="0"/>
              <a:t>”样式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CC1193-B98D-44B4-9B0B-9FD495098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389" y="3757644"/>
            <a:ext cx="3028571" cy="5047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2963B2-866C-493E-A993-34E381F2C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518" y="3331125"/>
            <a:ext cx="685714" cy="580952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0B07B2CE-F6FC-4D6D-BC11-86932E7CAD71}"/>
              </a:ext>
            </a:extLst>
          </p:cNvPr>
          <p:cNvSpPr txBox="1"/>
          <p:nvPr/>
        </p:nvSpPr>
        <p:spPr>
          <a:xfrm>
            <a:off x="1367908" y="4366934"/>
            <a:ext cx="475666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3.</a:t>
            </a:r>
            <a:r>
              <a:rPr lang="zh-CN" altLang="en-US" dirty="0"/>
              <a:t>标书中连续文本采用</a:t>
            </a:r>
            <a:r>
              <a:rPr lang="zh-CN" altLang="en-US"/>
              <a:t>“正文</a:t>
            </a:r>
            <a:r>
              <a:rPr lang="en-US" altLang="zh-CN" dirty="0"/>
              <a:t>3</a:t>
            </a:r>
            <a:r>
              <a:rPr lang="zh-CN" altLang="en-US" dirty="0"/>
              <a:t>”样式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523AF2C-BD09-4486-A46D-50B31B2707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5518" y="4823437"/>
            <a:ext cx="685714" cy="5809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9CB34FE-8A32-4173-A3A2-892EF2B083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491" y="5194751"/>
            <a:ext cx="8066667" cy="5809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B8CD629-0B24-46E1-8226-F95443B338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055" y="5728464"/>
            <a:ext cx="1066667" cy="5809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ECBCB86-0ED7-4DA5-A9CD-E753A3FEB0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005" y="6216444"/>
            <a:ext cx="2333333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6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90516F72-4A26-4A37-B877-13DBCCB3B04D}"/>
              </a:ext>
            </a:extLst>
          </p:cNvPr>
          <p:cNvSpPr txBox="1"/>
          <p:nvPr/>
        </p:nvSpPr>
        <p:spPr>
          <a:xfrm>
            <a:off x="853558" y="575984"/>
            <a:ext cx="503289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文中标题最多三级，不得出现大于三级节的标题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B3301B2-834E-4D02-A2E1-8E087D38BCD8}"/>
              </a:ext>
            </a:extLst>
          </p:cNvPr>
          <p:cNvSpPr txBox="1"/>
          <p:nvPr/>
        </p:nvSpPr>
        <p:spPr>
          <a:xfrm>
            <a:off x="853558" y="1137959"/>
            <a:ext cx="503289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文中公式一律采用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MathType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书写，格式“公式”，公式前后加一位“制表符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TAB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1B5F2D-32F1-4B11-AD0B-602317DFE8AC}"/>
              </a:ext>
            </a:extLst>
          </p:cNvPr>
          <p:cNvSpPr txBox="1"/>
          <p:nvPr/>
        </p:nvSpPr>
        <p:spPr>
          <a:xfrm>
            <a:off x="853558" y="4147859"/>
            <a:ext cx="5032892" cy="646331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请各章节负责人在每章开头画一个概略分图，画好后发于王福，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周二（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8.10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截止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09346D3-39D8-451C-A40D-253161D3AE43}"/>
              </a:ext>
            </a:extLst>
          </p:cNvPr>
          <p:cNvSpPr txBox="1"/>
          <p:nvPr/>
        </p:nvSpPr>
        <p:spPr>
          <a:xfrm>
            <a:off x="853558" y="5073710"/>
            <a:ext cx="5432942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标书修改版请于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周三（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8.11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）中午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之前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448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361</Words>
  <Application>Microsoft Office PowerPoint</Application>
  <PresentationFormat>宽屏</PresentationFormat>
  <Paragraphs>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王福</dc:creator>
  <cp:lastModifiedBy>李泽坤</cp:lastModifiedBy>
  <cp:revision>80</cp:revision>
  <dcterms:created xsi:type="dcterms:W3CDTF">2021-07-27T02:46:16Z</dcterms:created>
  <dcterms:modified xsi:type="dcterms:W3CDTF">2021-08-12T02:50:30Z</dcterms:modified>
</cp:coreProperties>
</file>