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41"/>
  </p:notesMasterIdLst>
  <p:sldIdLst>
    <p:sldId id="256" r:id="rId2"/>
    <p:sldId id="376" r:id="rId3"/>
    <p:sldId id="416" r:id="rId4"/>
    <p:sldId id="414" r:id="rId5"/>
    <p:sldId id="417" r:id="rId6"/>
    <p:sldId id="418" r:id="rId7"/>
    <p:sldId id="346" r:id="rId8"/>
    <p:sldId id="392" r:id="rId9"/>
    <p:sldId id="415" r:id="rId10"/>
    <p:sldId id="396" r:id="rId11"/>
    <p:sldId id="407" r:id="rId12"/>
    <p:sldId id="405" r:id="rId13"/>
    <p:sldId id="406" r:id="rId14"/>
    <p:sldId id="421" r:id="rId15"/>
    <p:sldId id="422" r:id="rId16"/>
    <p:sldId id="423" r:id="rId17"/>
    <p:sldId id="424" r:id="rId18"/>
    <p:sldId id="425" r:id="rId19"/>
    <p:sldId id="437" r:id="rId20"/>
    <p:sldId id="419" r:id="rId21"/>
    <p:sldId id="430" r:id="rId22"/>
    <p:sldId id="420" r:id="rId23"/>
    <p:sldId id="431" r:id="rId24"/>
    <p:sldId id="432" r:id="rId25"/>
    <p:sldId id="433" r:id="rId26"/>
    <p:sldId id="434" r:id="rId27"/>
    <p:sldId id="435" r:id="rId28"/>
    <p:sldId id="436" r:id="rId29"/>
    <p:sldId id="402" r:id="rId30"/>
    <p:sldId id="411" r:id="rId31"/>
    <p:sldId id="428" r:id="rId32"/>
    <p:sldId id="427" r:id="rId33"/>
    <p:sldId id="413" r:id="rId34"/>
    <p:sldId id="429" r:id="rId35"/>
    <p:sldId id="403" r:id="rId36"/>
    <p:sldId id="412" r:id="rId37"/>
    <p:sldId id="409" r:id="rId38"/>
    <p:sldId id="404" r:id="rId39"/>
    <p:sldId id="271" r:id="rId4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9B7"/>
    <a:srgbClr val="D3E383"/>
    <a:srgbClr val="B1DDA9"/>
    <a:srgbClr val="6868A1"/>
    <a:srgbClr val="E7F3F4"/>
    <a:srgbClr val="46AB1D"/>
    <a:srgbClr val="9CE97D"/>
    <a:srgbClr val="F7F8E4"/>
    <a:srgbClr val="CB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9443" autoAdjust="0"/>
  </p:normalViewPr>
  <p:slideViewPr>
    <p:cSldViewPr>
      <p:cViewPr varScale="1">
        <p:scale>
          <a:sx n="102" d="100"/>
          <a:sy n="102" d="100"/>
        </p:scale>
        <p:origin x="936" y="10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6T14:57:42.316" idx="11">
    <p:pos x="10" y="10"/>
    <p:text>这一个顺序需要调整一下，通过风洞现场的建设构建单一风洞的集成能力，完善传感器配置和机构改造，创建数据传输能力；然后在此基础上，开展规范化研究，建立统一的数据库平台，对数据进行清洗、融合与储存；其次进行灵活的建模分析、评估服务并实现数据、模型统一管理与共享；之后通过平台构建生命周期运行管理；最后，实现与风洞测控系统的融合和示范应用。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6T15:16:27.836" idx="12">
    <p:pos x="3819" y="3307"/>
    <p:text>加一个诊断模型及其算法，对应基地的论证项目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403F217-958F-4ED9-912B-3A44B11A03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651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3F217-958F-4ED9-912B-3A44B11A03D8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616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69CADA-80CB-4E7F-88B7-CDD5F34B3510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821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A98237-7EE0-46C8-938E-8CEC2350F644}" type="slidenum">
              <a:rPr lang="en-US" altLang="zh-CN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9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3F217-958F-4ED9-912B-3A44B11A03D8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322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A98237-7EE0-46C8-938E-8CEC2350F644}" type="slidenum">
              <a:rPr lang="en-US" altLang="zh-CN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34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3F217-958F-4ED9-912B-3A44B11A03D8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72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1EB3F2-770B-4610-B63E-E9EF1DC87BE5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6BC802-68A7-472B-9A06-517CC9EA2895}" type="slidenum">
              <a:rPr lang="en-US" altLang="zh-CN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1B2A01-1A6B-4A7F-A7A3-A9734F7A5F79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6BC802-68A7-472B-9A06-517CC9EA2895}" type="slidenum">
              <a:rPr lang="en-US" altLang="zh-CN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057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3F217-958F-4ED9-912B-3A44B11A03D8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23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3F217-958F-4ED9-912B-3A44B11A03D8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935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3F217-958F-4ED9-912B-3A44B11A03D8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287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22089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9337645-54EE-434B-B820-0F41005CDE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57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AB7C41F5-8056-40D4-A178-108D3AE37F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40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751" y="188640"/>
            <a:ext cx="10972800" cy="49006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0000CC"/>
                </a:solidFill>
                <a:latin typeface="方正大黑简体" panose="02010600030101010101" charset="-122"/>
                <a:ea typeface="方正大黑简体" panose="0201060003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38547"/>
            <a:ext cx="10972800" cy="4569371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2800">
                <a:latin typeface="方正大黑简体" panose="02010600030101010101" charset="-122"/>
                <a:ea typeface="方正大黑简体" panose="02010600030101010101" charset="-122"/>
              </a:defRPr>
            </a:lvl1pPr>
            <a:lvl2pPr marL="576000" indent="-285750" algn="just">
              <a:buFont typeface="Wingdings" panose="05000000000000000000" pitchFamily="2" charset="2"/>
              <a:buChar char="Ø"/>
              <a:defRPr sz="2200">
                <a:solidFill>
                  <a:srgbClr val="0000CC"/>
                </a:solidFill>
                <a:latin typeface="方正大黑简体" panose="02010600030101010101" charset="-122"/>
                <a:ea typeface="方正大黑简体" panose="02010600030101010101" charset="-122"/>
              </a:defRPr>
            </a:lvl2pPr>
            <a:lvl3pPr marL="936000" indent="-288000" algn="just">
              <a:buFont typeface="+mj-lt"/>
              <a:buAutoNum type="arabicPeriod"/>
              <a:defRPr sz="2000">
                <a:solidFill>
                  <a:schemeClr val="tx1"/>
                </a:solidFill>
                <a:latin typeface="方正大黑简体" panose="02010600030101010101" charset="-122"/>
                <a:ea typeface="方正大黑简体" panose="02010600030101010101" charset="-122"/>
              </a:defRPr>
            </a:lvl3pPr>
            <a:lvl4pPr marL="1308600" indent="-324000" algn="just">
              <a:buFont typeface="+mj-lt"/>
              <a:buAutoNum type="alphaLcParenR"/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609600" y="981075"/>
            <a:ext cx="5966453" cy="431800"/>
          </a:xfrm>
          <a:prstGeom prst="rect">
            <a:avLst/>
          </a:prstGeom>
        </p:spPr>
        <p:txBody>
          <a:bodyPr/>
          <a:lstStyle>
            <a:lvl1pPr marL="0" indent="0" algn="just">
              <a:buFontTx/>
              <a:buNone/>
              <a:defRPr sz="2600" b="0">
                <a:solidFill>
                  <a:srgbClr val="FF0000"/>
                </a:solidFill>
                <a:effectLst/>
                <a:latin typeface="方正大黑简体" charset="-122"/>
                <a:ea typeface="方正大黑简体" charset="-122"/>
              </a:defRPr>
            </a:lvl1pPr>
            <a:lvl2pPr>
              <a:defRPr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17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571318" y="6434139"/>
            <a:ext cx="4093633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ctr">
              <a:defRPr sz="160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defRPr>
            </a:lvl1pPr>
            <a:lvl2pPr marL="742950" indent="-285750" algn="ctr">
              <a:defRPr sz="160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defRPr>
            </a:lvl2pPr>
            <a:lvl3pPr marL="1143000" indent="-228600" algn="ctr">
              <a:defRPr sz="160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defRPr>
            </a:lvl3pPr>
            <a:lvl4pPr marL="1600200" indent="-228600" algn="ctr">
              <a:defRPr sz="160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defRPr>
            </a:lvl4pPr>
            <a:lvl5pPr marL="2057400" indent="-228600" algn="ctr">
              <a:defRPr sz="160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0000"/>
                </a:solidFill>
                <a:latin typeface="方正大黑简体" pitchFamily="65" charset="-122"/>
                <a:ea typeface="方正大黑简体" pitchFamily="65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itchFamily="2" charset="2"/>
                <a:cs typeface="Times New Roman" pitchFamily="18" charset="0"/>
              </a:rPr>
              <a:t>空气动力试验基地</a:t>
            </a:r>
            <a:endParaRPr kumimoji="1" lang="en-US" altLang="zh-CN" sz="1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Wingdings" pitchFamily="2" charset="2"/>
              <a:cs typeface="Times New Roman" pitchFamily="18" charset="0"/>
            </a:endParaRPr>
          </a:p>
        </p:txBody>
      </p:sp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334433" y="790575"/>
            <a:ext cx="11516784" cy="0"/>
          </a:xfrm>
          <a:prstGeom prst="line">
            <a:avLst/>
          </a:prstGeom>
          <a:noFill/>
          <a:ln w="76200" cmpd="tri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 flipV="1">
            <a:off x="334434" y="6597650"/>
            <a:ext cx="8257117" cy="0"/>
          </a:xfrm>
          <a:prstGeom prst="line">
            <a:avLst/>
          </a:prstGeom>
          <a:noFill/>
          <a:ln w="50800" cmpd="thinThick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9" name="组合 4"/>
          <p:cNvGrpSpPr>
            <a:grpSpLocks/>
          </p:cNvGrpSpPr>
          <p:nvPr/>
        </p:nvGrpSpPr>
        <p:grpSpPr bwMode="auto">
          <a:xfrm>
            <a:off x="97367" y="4965700"/>
            <a:ext cx="11889317" cy="1606550"/>
            <a:chOff x="73027" y="4962546"/>
            <a:chExt cx="8917046" cy="1606572"/>
          </a:xfrm>
        </p:grpSpPr>
        <p:grpSp>
          <p:nvGrpSpPr>
            <p:cNvPr id="1032" name="组合 11"/>
            <p:cNvGrpSpPr>
              <a:grpSpLocks/>
            </p:cNvGrpSpPr>
            <p:nvPr/>
          </p:nvGrpSpPr>
          <p:grpSpPr bwMode="auto">
            <a:xfrm>
              <a:off x="6872319" y="4962546"/>
              <a:ext cx="2117754" cy="1424007"/>
              <a:chOff x="6872319" y="4962546"/>
              <a:chExt cx="2117754" cy="1424007"/>
            </a:xfrm>
          </p:grpSpPr>
          <p:pic>
            <p:nvPicPr>
              <p:cNvPr id="1036" name="Picture 2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1825" y="5080000"/>
                <a:ext cx="1935163" cy="1262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7" name="矩形 10"/>
              <p:cNvSpPr>
                <a:spLocks noChangeArrowheads="1"/>
              </p:cNvSpPr>
              <p:nvPr/>
            </p:nvSpPr>
            <p:spPr bwMode="auto">
              <a:xfrm>
                <a:off x="6872334" y="4962546"/>
                <a:ext cx="2117739" cy="1424007"/>
              </a:xfrm>
              <a:prstGeom prst="rect">
                <a:avLst/>
              </a:pr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16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33" name="组合 8"/>
            <p:cNvGrpSpPr>
              <a:grpSpLocks/>
            </p:cNvGrpSpPr>
            <p:nvPr/>
          </p:nvGrpSpPr>
          <p:grpSpPr bwMode="auto">
            <a:xfrm>
              <a:off x="73027" y="4962546"/>
              <a:ext cx="1943063" cy="1606572"/>
              <a:chOff x="0" y="3079759"/>
              <a:chExt cx="3956661" cy="3489359"/>
            </a:xfrm>
          </p:grpSpPr>
          <p:graphicFrame>
            <p:nvGraphicFramePr>
              <p:cNvPr id="2" name="Object 2"/>
              <p:cNvGraphicFramePr>
                <a:graphicFrameLocks noChangeAspect="1"/>
              </p:cNvGraphicFramePr>
              <p:nvPr/>
            </p:nvGraphicFramePr>
            <p:xfrm>
              <a:off x="75583" y="3079759"/>
              <a:ext cx="3881078" cy="3489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5" name="Image" r:id="rId8" imgW="3428571" imgH="3212698" progId="">
                      <p:embed/>
                    </p:oleObj>
                  </mc:Choice>
                  <mc:Fallback>
                    <p:oleObj name="Image" r:id="rId8" imgW="3428571" imgH="3212698" progId="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583" y="3079759"/>
                            <a:ext cx="3881078" cy="3489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3333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5" name="矩形 8"/>
              <p:cNvSpPr>
                <a:spLocks noChangeArrowheads="1"/>
              </p:cNvSpPr>
              <p:nvPr/>
            </p:nvSpPr>
            <p:spPr bwMode="auto">
              <a:xfrm>
                <a:off x="0" y="3100447"/>
                <a:ext cx="3950298" cy="3468671"/>
              </a:xfrm>
              <a:prstGeom prst="rect">
                <a:avLst/>
              </a:prstGeom>
              <a:solidFill>
                <a:schemeClr val="bg1">
                  <a:alpha val="7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160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030" name="Picture 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4" y="95250"/>
            <a:ext cx="77893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10703984" y="6599238"/>
            <a:ext cx="1183216" cy="0"/>
          </a:xfrm>
          <a:prstGeom prst="line">
            <a:avLst/>
          </a:prstGeom>
          <a:noFill/>
          <a:ln w="50800" cmpd="thinThick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大黑简体" pitchFamily="65" charset="-122"/>
          <a:ea typeface="+mj-ea"/>
          <a:cs typeface="宋体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大黑简体" pitchFamily="65" charset="-122"/>
          <a:ea typeface="宋体" pitchFamily="2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大黑简体" pitchFamily="65" charset="-122"/>
          <a:ea typeface="宋体" pitchFamily="2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大黑简体" pitchFamily="65" charset="-122"/>
          <a:ea typeface="宋体" pitchFamily="2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大黑简体" pitchFamily="65" charset="-122"/>
          <a:ea typeface="宋体" pitchFamily="2" charset="-122"/>
          <a:cs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方正大黑简体" pitchFamily="65" charset="-122"/>
          <a:ea typeface="+mn-ea"/>
          <a:cs typeface="宋体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方正大黑简体" pitchFamily="65" charset="-122"/>
          <a:ea typeface="+mn-ea"/>
          <a:cs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方正大黑简体" pitchFamily="65" charset="-122"/>
          <a:ea typeface="+mn-ea"/>
          <a:cs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方正大黑简体" pitchFamily="65" charset="-122"/>
          <a:ea typeface="+mn-ea"/>
          <a:cs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方正大黑简体" pitchFamily="65" charset="-122"/>
          <a:ea typeface="+mn-ea"/>
          <a:cs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notesSlide" Target="../notesSlides/notesSlide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 bwMode="auto">
          <a:xfrm>
            <a:off x="914400" y="1600200"/>
            <a:ext cx="10363200" cy="1546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“风洞健康管理系统一体化平台”</a:t>
            </a:r>
            <a:br>
              <a:rPr lang="en-US" altLang="zh-CN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建设方案论证工作进展汇报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38600" y="4346575"/>
            <a:ext cx="4013200" cy="1822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气动设备研究部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2020.06.23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295400"/>
            <a:ext cx="7696200" cy="46482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en-US" altLang="zh-CN" sz="2800" u="sng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u="sng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、平台业务功能要求的细化分解；</a:t>
            </a:r>
            <a:endParaRPr lang="en-US" altLang="zh-CN" sz="2800" u="sng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en-US" altLang="zh-CN" sz="2800" u="sng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u="sng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、平台功能架构、技术架构深化设计；</a:t>
            </a:r>
            <a:endParaRPr lang="en-US" altLang="zh-CN" sz="2800" u="sng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endParaRPr lang="en-US" altLang="zh-CN" sz="800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en-US" altLang="zh-CN" sz="2800" u="sng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u="sng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、风洞侧健康管理平台软件研发任务书编制；</a:t>
            </a:r>
            <a:endParaRPr lang="en-US" altLang="zh-CN" sz="2800" u="sng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endParaRPr lang="en-US" altLang="zh-CN" sz="800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r>
              <a:rPr lang="en-US" altLang="zh-CN" sz="2800" u="sng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u="sng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、平台建设方案研究项目立项论证；</a:t>
            </a:r>
            <a:endParaRPr lang="en-US" altLang="zh-CN" sz="2800" u="sng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30000"/>
              </a:lnSpc>
              <a:buNone/>
              <a:defRPr/>
            </a:pPr>
            <a:endParaRPr lang="en-US" altLang="zh-CN" sz="800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u="sng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u="sng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、空气动力试验装备管理体系化建设研究项</a:t>
            </a:r>
            <a:endParaRPr lang="en-US" altLang="zh-CN" sz="2800" u="sng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800" u="sng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800" u="sng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目群论证；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                     </a:t>
            </a:r>
            <a:endParaRPr lang="en-US" altLang="zh-CN" sz="2800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22860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二、近期开展的主要工作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9027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9829800" cy="460374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、平台业务功能要求细化分解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990600"/>
            <a:ext cx="9906000" cy="4953000"/>
          </a:xfrm>
        </p:spPr>
        <p:txBody>
          <a:bodyPr/>
          <a:lstStyle/>
          <a:p>
            <a:pPr algn="l"/>
            <a:r>
              <a:rPr lang="zh-CN" altLang="en-US" sz="2800" dirty="0"/>
              <a:t>将平台的具体业务功能要求，按以下几个方面进行细化分解：</a:t>
            </a:r>
            <a:endParaRPr lang="en-US" altLang="zh-CN" sz="2800" dirty="0"/>
          </a:p>
          <a:p>
            <a:pPr algn="l"/>
            <a:endParaRPr lang="en-US" altLang="zh-CN" sz="1600" dirty="0"/>
          </a:p>
          <a:p>
            <a:pPr marL="800100" indent="-457200" algn="l">
              <a:buFont typeface="Wingdings" pitchFamily="2" charset="2"/>
              <a:buChar char="u"/>
            </a:pPr>
            <a:r>
              <a:rPr lang="zh-CN" altLang="en-US" sz="2800" u="sng" dirty="0"/>
              <a:t>数据管理（数据中台）</a:t>
            </a:r>
            <a:endParaRPr lang="en-US" altLang="zh-CN" sz="2800" u="sng" dirty="0"/>
          </a:p>
          <a:p>
            <a:pPr marL="800100" indent="-457200" algn="l">
              <a:buFont typeface="Wingdings" pitchFamily="2" charset="2"/>
              <a:buChar char="u"/>
            </a:pPr>
            <a:r>
              <a:rPr lang="zh-CN" altLang="en-US" sz="2800" u="sng" dirty="0"/>
              <a:t>模型管理</a:t>
            </a:r>
            <a:endParaRPr lang="en-US" altLang="zh-CN" sz="2800" u="sng" dirty="0"/>
          </a:p>
          <a:p>
            <a:pPr marL="800100" indent="-457200" algn="l">
              <a:buFont typeface="Wingdings" pitchFamily="2" charset="2"/>
              <a:buChar char="u"/>
            </a:pPr>
            <a:r>
              <a:rPr lang="zh-CN" altLang="en-US" sz="2800" u="sng" dirty="0"/>
              <a:t>知识管理</a:t>
            </a:r>
            <a:endParaRPr lang="en-US" altLang="zh-CN" sz="2800" u="sng" dirty="0"/>
          </a:p>
          <a:p>
            <a:pPr marL="800100" indent="-457200" algn="l">
              <a:buFont typeface="Wingdings" pitchFamily="2" charset="2"/>
              <a:buChar char="u"/>
            </a:pPr>
            <a:r>
              <a:rPr lang="zh-CN" altLang="en-US" sz="2800" u="sng" dirty="0"/>
              <a:t>业务中台（诊断、预测、评估等）</a:t>
            </a:r>
          </a:p>
          <a:p>
            <a:pPr marL="800100" indent="-457200" algn="l">
              <a:buFont typeface="Wingdings" pitchFamily="2" charset="2"/>
              <a:buChar char="u"/>
            </a:pPr>
            <a:r>
              <a:rPr lang="zh-CN" altLang="en-US" sz="2800" u="sng" dirty="0"/>
              <a:t>协同平台</a:t>
            </a:r>
          </a:p>
          <a:p>
            <a:pPr marL="800100" indent="-457200" algn="l">
              <a:buFont typeface="Wingdings" pitchFamily="2" charset="2"/>
              <a:buChar char="u"/>
            </a:pPr>
            <a:r>
              <a:rPr lang="zh-CN" altLang="en-US" sz="2800" u="sng" dirty="0"/>
              <a:t>决策辅助平台</a:t>
            </a:r>
            <a:endParaRPr lang="en-US" altLang="zh-CN" sz="2800" u="sng" dirty="0"/>
          </a:p>
          <a:p>
            <a:pPr marL="800100" indent="-457200" algn="l">
              <a:buFont typeface="Wingdings" pitchFamily="2" charset="2"/>
              <a:buChar char="u"/>
            </a:pPr>
            <a:r>
              <a:rPr lang="zh-CN" altLang="en-US" sz="2800" u="sng" dirty="0"/>
              <a:t>展示平台</a:t>
            </a:r>
          </a:p>
          <a:p>
            <a:pPr marL="800100" indent="-457200" algn="l">
              <a:buFont typeface="Wingdings" pitchFamily="2" charset="2"/>
              <a:buChar char="u"/>
            </a:pPr>
            <a:r>
              <a:rPr lang="zh-CN" altLang="en-US" sz="2800" u="sng" dirty="0"/>
              <a:t>系统定制开发平台</a:t>
            </a:r>
          </a:p>
        </p:txBody>
      </p:sp>
    </p:spTree>
    <p:extLst>
      <p:ext uri="{BB962C8B-B14F-4D97-AF65-F5344CB8AC3E}">
        <p14:creationId xmlns:p14="http://schemas.microsoft.com/office/powerpoint/2010/main" val="296808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9829800" cy="460374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、平台业务功能要求细化分解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10744200" cy="5410200"/>
          </a:xfrm>
        </p:spPr>
        <p:txBody>
          <a:bodyPr/>
          <a:lstStyle/>
          <a:p>
            <a:pPr algn="l"/>
            <a:r>
              <a:rPr lang="zh-CN" altLang="en-US" sz="2400" u="sng" dirty="0">
                <a:solidFill>
                  <a:srgbClr val="FF0000"/>
                </a:solidFill>
              </a:rPr>
              <a:t>数据管理（数据中台）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</a:t>
            </a:r>
            <a:r>
              <a:rPr lang="zh-CN" altLang="en-US" sz="2400" dirty="0"/>
              <a:t>对基地所有风洞设备全生命周期内产生的各类大量多元异构</a:t>
            </a:r>
            <a:r>
              <a:rPr lang="en-US" altLang="zh-CN" sz="2400" dirty="0"/>
              <a:t>PHM</a:t>
            </a:r>
            <a:r>
              <a:rPr lang="zh-CN" altLang="en-US" sz="2400" dirty="0"/>
              <a:t>数据（设计数据、状态数据、运维数据、环境数据、性能试验数据、故障数据等）进行规范化定义、采集、清洗及存储，且满足从不同层面（风洞、子系统、部段、部件）、不同维度（相关联设备、相类似设备等）、运用各种数据处理技术（特征提取、数据挖掘、多种特征量关联分析等），开展风洞设备故障诊断、故障预测、状态评估等业务对数据的要求。</a:t>
            </a:r>
          </a:p>
          <a:p>
            <a:pPr marL="457200" indent="173038" algn="l">
              <a:buAutoNum type="arabicParenR"/>
            </a:pPr>
            <a:r>
              <a:rPr lang="zh-CN" altLang="en-US" sz="2400" dirty="0"/>
              <a:t>规范各类多元异构数据的采集要求。</a:t>
            </a:r>
            <a:endParaRPr lang="en-US" altLang="zh-CN" sz="2400" dirty="0"/>
          </a:p>
          <a:p>
            <a:pPr marL="457200" indent="173038" algn="l">
              <a:buAutoNum type="arabicParenR"/>
            </a:pPr>
            <a:r>
              <a:rPr lang="zh-CN" altLang="en-US" sz="2400" dirty="0"/>
              <a:t>规范定义各类多元异构数据的属性。</a:t>
            </a:r>
            <a:endParaRPr lang="en-US" altLang="zh-CN" sz="2400" dirty="0"/>
          </a:p>
          <a:p>
            <a:pPr marL="457200" indent="173038" algn="l">
              <a:buAutoNum type="arabicParenR"/>
            </a:pPr>
            <a:r>
              <a:rPr lang="zh-CN" altLang="en-US" sz="2400" dirty="0"/>
              <a:t>规范定义各类多元异构数据的标签。</a:t>
            </a:r>
            <a:endParaRPr lang="en-US" altLang="zh-CN" sz="2400" dirty="0"/>
          </a:p>
          <a:p>
            <a:pPr marL="457200" indent="173038" algn="l">
              <a:buAutoNum type="arabicParenR"/>
            </a:pPr>
            <a:r>
              <a:rPr lang="zh-CN" altLang="en-US" sz="2400" dirty="0"/>
              <a:t>构建多维、多属性、海量关联数据库结构。</a:t>
            </a:r>
            <a:endParaRPr lang="en-US" altLang="zh-CN" sz="2400" dirty="0"/>
          </a:p>
          <a:p>
            <a:pPr marL="457200" indent="173038" algn="l">
              <a:buAutoNum type="arabicParenR"/>
            </a:pPr>
            <a:r>
              <a:rPr lang="zh-CN" altLang="en-US" sz="2400" dirty="0"/>
              <a:t>数据分布存储架构及规范。</a:t>
            </a:r>
            <a:endParaRPr lang="en-US" altLang="zh-CN" sz="2400" dirty="0"/>
          </a:p>
          <a:p>
            <a:pPr indent="441325" algn="l"/>
            <a:r>
              <a:rPr lang="en-US" altLang="zh-CN" sz="2400" dirty="0"/>
              <a:t>……</a:t>
            </a:r>
          </a:p>
          <a:p>
            <a:pPr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47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9829800" cy="460374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、平台业务功能要求细化分解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990600"/>
            <a:ext cx="10896600" cy="1752600"/>
          </a:xfrm>
        </p:spPr>
        <p:txBody>
          <a:bodyPr/>
          <a:lstStyle/>
          <a:p>
            <a:pPr algn="l"/>
            <a:r>
              <a:rPr lang="zh-CN" altLang="en-US" sz="2400" u="sng" dirty="0">
                <a:solidFill>
                  <a:srgbClr val="FF0000"/>
                </a:solidFill>
              </a:rPr>
              <a:t>模型管理（模型中台）</a:t>
            </a:r>
            <a:r>
              <a:rPr lang="zh-CN" altLang="en-US" sz="2400" dirty="0"/>
              <a:t>：</a:t>
            </a:r>
          </a:p>
          <a:p>
            <a:pPr algn="l"/>
            <a:r>
              <a:rPr lang="zh-CN" altLang="en-US" sz="2400" dirty="0"/>
              <a:t>        针对</a:t>
            </a:r>
            <a:r>
              <a:rPr lang="en-US" altLang="zh-CN" sz="2400" dirty="0"/>
              <a:t>PHM</a:t>
            </a:r>
            <a:r>
              <a:rPr lang="zh-CN" altLang="en-US" sz="2400" dirty="0"/>
              <a:t>业务建立及应用的各类模型特点，诸如物理机理模型、失效算法模型、故障诊断模型、故障预测算法模型、状态评估模型等，对模型各项接口、参数等进行规范定义，构建统一管理的以特定结构存储的相关联模型集合，实现包括模型存储管理、模型更新管理、模型访问管理和模型运行管理等功能。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健康管理模型</a:t>
            </a:r>
            <a:r>
              <a:rPr lang="en-GB" altLang="zh-CN" sz="18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1800" kern="100" dirty="0">
                <a:latin typeface="Times New Roman"/>
                <a:cs typeface="Times New Roman (正文 CS 字体)"/>
              </a:rPr>
              <a:t>算法构建功能；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健康管理模型</a:t>
            </a:r>
            <a:r>
              <a:rPr lang="en-GB" altLang="zh-CN" sz="18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1800" kern="100" dirty="0">
                <a:latin typeface="Times New Roman"/>
                <a:cs typeface="Times New Roman (正文 CS 字体)"/>
              </a:rPr>
              <a:t>算法训练功能；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健康管理模型</a:t>
            </a:r>
            <a:r>
              <a:rPr lang="en-GB" altLang="zh-CN" sz="18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1800" kern="100" dirty="0">
                <a:latin typeface="Times New Roman"/>
                <a:cs typeface="Times New Roman (正文 CS 字体)"/>
              </a:rPr>
              <a:t>算法发布功能；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健康管理模型</a:t>
            </a:r>
            <a:r>
              <a:rPr lang="en-GB" altLang="zh-CN" sz="18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1800" kern="100" dirty="0">
                <a:latin typeface="Times New Roman"/>
                <a:cs typeface="Times New Roman (正文 CS 字体)"/>
              </a:rPr>
              <a:t>算法管理功能；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健康管理模型</a:t>
            </a:r>
            <a:r>
              <a:rPr lang="en-GB" altLang="zh-CN" sz="18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1800" kern="100" dirty="0">
                <a:latin typeface="Times New Roman"/>
                <a:cs typeface="Times New Roman (正文 CS 字体)"/>
              </a:rPr>
              <a:t>算法导入功能；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健康管理模型</a:t>
            </a:r>
            <a:r>
              <a:rPr lang="en-GB" altLang="zh-CN" sz="18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1800" kern="100" dirty="0">
                <a:latin typeface="Times New Roman"/>
                <a:cs typeface="Times New Roman (正文 CS 字体)"/>
              </a:rPr>
              <a:t>算法同步功能；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健康管理模型</a:t>
            </a:r>
            <a:r>
              <a:rPr lang="en-GB" altLang="zh-CN" sz="18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1800" kern="100" dirty="0">
                <a:latin typeface="Times New Roman"/>
                <a:cs typeface="Times New Roman (正文 CS 字体)"/>
              </a:rPr>
              <a:t>算法接口及表示规范；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en-GB" altLang="zh-CN" sz="1800" kern="100" dirty="0">
                <a:latin typeface="宋体"/>
                <a:cs typeface="Times New Roman (正文 CS 字体)"/>
              </a:rPr>
              <a:t>……</a:t>
            </a:r>
            <a:endParaRPr lang="zh-CN" altLang="zh-CN" sz="1800" kern="100" dirty="0">
              <a:latin typeface="Times New Roman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296808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9829800" cy="460374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、平台业务功能要求细化分解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10820400" cy="5410200"/>
          </a:xfrm>
        </p:spPr>
        <p:txBody>
          <a:bodyPr/>
          <a:lstStyle/>
          <a:p>
            <a:pPr algn="l"/>
            <a:r>
              <a:rPr lang="zh-CN" altLang="en-US" sz="2400" u="sng" dirty="0">
                <a:solidFill>
                  <a:srgbClr val="FF0000"/>
                </a:solidFill>
              </a:rPr>
              <a:t>知识管理（数据中台）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</a:t>
            </a:r>
            <a:r>
              <a:rPr lang="zh-CN" altLang="zh-CN" sz="2000" dirty="0"/>
              <a:t>构建</a:t>
            </a:r>
            <a:r>
              <a:rPr lang="zh-CN" altLang="en-US" sz="2000" dirty="0"/>
              <a:t>风洞</a:t>
            </a:r>
            <a:r>
              <a:rPr lang="zh-CN" altLang="zh-CN" sz="2000" dirty="0"/>
              <a:t>健康管理知识平台，提供知识的构建、共享与自学习，实现</a:t>
            </a:r>
            <a:r>
              <a:rPr lang="zh-CN" altLang="en-US" sz="2000" dirty="0"/>
              <a:t>基地风洞</a:t>
            </a:r>
            <a:r>
              <a:rPr lang="zh-CN" altLang="zh-CN" sz="2000" dirty="0"/>
              <a:t>运维知识内容进行分类和结构化描述的方法，提供统一标准化的知识梳理服务，建立多类型专家知识映射关联表，提供知识域可视化或知识领域映射地图，显示</a:t>
            </a:r>
            <a:r>
              <a:rPr lang="zh-CN" altLang="en-US" sz="2000" dirty="0"/>
              <a:t>风洞</a:t>
            </a:r>
            <a:r>
              <a:rPr lang="zh-CN" altLang="zh-CN" sz="2000" dirty="0"/>
              <a:t>健康管理知识发展进程与结构关系的一系列各种不同的图形，并用可视化技术描述知识资源及其载体，并实现挖掘、分析、构建、绘制和显示</a:t>
            </a:r>
            <a:r>
              <a:rPr lang="zh-CN" altLang="en-US" sz="2000" dirty="0"/>
              <a:t>风洞</a:t>
            </a:r>
            <a:r>
              <a:rPr lang="zh-CN" altLang="zh-CN" sz="2000" dirty="0"/>
              <a:t>健康管理知识及它们之间的相互联系，搭建统一管理的专家知识库</a:t>
            </a:r>
            <a:r>
              <a:rPr lang="zh-CN" altLang="en-US" sz="2000" dirty="0"/>
              <a:t>。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en-GB" altLang="zh-CN" sz="1600" kern="100" dirty="0">
                <a:latin typeface="宋体"/>
                <a:cs typeface="Times New Roman (正文 CS 字体)"/>
              </a:rPr>
              <a:t>FD</a:t>
            </a:r>
            <a:r>
              <a:rPr lang="zh-CN" altLang="zh-CN" sz="1600" kern="100" dirty="0">
                <a:latin typeface="Times New Roman"/>
                <a:cs typeface="Times New Roman (正文 CS 字体)"/>
              </a:rPr>
              <a:t>健康管理知识表示规范；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故障诊断案例库；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维修排故案例库；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试验决策案例库；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知识图谱化；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知识主题库管理；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机器学习推理引擎；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en-GB" altLang="zh-CN" sz="1600" kern="100" dirty="0">
                <a:latin typeface="宋体"/>
                <a:cs typeface="Times New Roman (正文 CS 字体)"/>
              </a:rPr>
              <a:t>……</a:t>
            </a:r>
            <a:endParaRPr lang="zh-CN" altLang="zh-CN" sz="1600" kern="100" dirty="0">
              <a:latin typeface="Times New Roman"/>
              <a:cs typeface="Times New Roman (正文 CS 字体)"/>
            </a:endParaRPr>
          </a:p>
          <a:p>
            <a:pPr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3403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9829800" cy="460374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、平台业务功能要求细化分解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10820400" cy="5410200"/>
          </a:xfrm>
        </p:spPr>
        <p:txBody>
          <a:bodyPr/>
          <a:lstStyle/>
          <a:p>
            <a:pPr algn="l"/>
            <a:r>
              <a:rPr lang="zh-CN" altLang="en-US" sz="2400" u="sng" dirty="0">
                <a:solidFill>
                  <a:srgbClr val="FF0000"/>
                </a:solidFill>
              </a:rPr>
              <a:t>业务中台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l"/>
            <a:r>
              <a:rPr lang="zh-CN" altLang="en-US" sz="2400" dirty="0"/>
              <a:t>        提供数据处理、故障诊断、故障预测、健康状态评估等健康管理业务功能应用的中台构件支撑，实现风洞健康管理一体化应用平台。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状态监控工具；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故障诊断工具；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故障预测工具；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健康评估工具；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维修决策工具；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数据挖掘与分析工具；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en-GB" altLang="zh-CN" sz="1800" kern="100" dirty="0">
                <a:latin typeface="宋体"/>
                <a:cs typeface="Times New Roman (正文 CS 字体)"/>
              </a:rPr>
              <a:t>……</a:t>
            </a:r>
            <a:endParaRPr lang="zh-CN" altLang="zh-CN" sz="1800" kern="100" dirty="0">
              <a:latin typeface="Times New Roman"/>
              <a:cs typeface="Times New Roman (正文 CS 字体)"/>
            </a:endParaRPr>
          </a:p>
          <a:p>
            <a:pPr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729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9829800" cy="460374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、平台业务功能要求细化分解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10820400" cy="5410200"/>
          </a:xfrm>
        </p:spPr>
        <p:txBody>
          <a:bodyPr/>
          <a:lstStyle/>
          <a:p>
            <a:pPr algn="l"/>
            <a:r>
              <a:rPr lang="zh-CN" altLang="zh-CN" sz="2400" b="1" u="sng" kern="100" dirty="0">
                <a:solidFill>
                  <a:srgbClr val="FF0000"/>
                </a:solidFill>
                <a:latin typeface="Times New Roman"/>
                <a:cs typeface="Times New Roman (正文 CS 字体)"/>
              </a:rPr>
              <a:t>协同平台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cs typeface="Times New Roman (正文 CS 字体)"/>
              </a:rPr>
              <a:t>    </a:t>
            </a:r>
            <a:r>
              <a:rPr lang="zh-CN" altLang="zh-CN" sz="2400" kern="100" dirty="0">
                <a:latin typeface="Times New Roman"/>
                <a:cs typeface="Times New Roman (正文 CS 字体)"/>
              </a:rPr>
              <a:t>通过在线的模型</a:t>
            </a:r>
            <a:r>
              <a:rPr lang="en-GB" altLang="zh-CN" sz="24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2400" kern="100" dirty="0">
                <a:latin typeface="Times New Roman"/>
                <a:cs typeface="Times New Roman (正文 CS 字体)"/>
              </a:rPr>
              <a:t>知识创编、模型</a:t>
            </a:r>
            <a:r>
              <a:rPr lang="en-GB" altLang="zh-CN" sz="24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2400" kern="100" dirty="0">
                <a:latin typeface="Times New Roman"/>
                <a:cs typeface="Times New Roman (正文 CS 字体)"/>
              </a:rPr>
              <a:t>知识训练与维护等功能，实现风洞</a:t>
            </a:r>
            <a:r>
              <a:rPr lang="en-GB" altLang="zh-CN" sz="2400" kern="100" dirty="0">
                <a:latin typeface="Times New Roman"/>
                <a:cs typeface="Times New Roman (正文 CS 字体)"/>
              </a:rPr>
              <a:t>PHM</a:t>
            </a:r>
            <a:r>
              <a:rPr lang="zh-CN" altLang="zh-CN" sz="2400" kern="100" dirty="0">
                <a:latin typeface="Times New Roman"/>
                <a:cs typeface="Times New Roman (正文 CS 字体)"/>
              </a:rPr>
              <a:t>模型、知识等的协同共享</a:t>
            </a:r>
            <a:r>
              <a:rPr lang="zh-CN" altLang="en-US" sz="2400" kern="100" dirty="0">
                <a:latin typeface="Times New Roman"/>
                <a:cs typeface="Times New Roman (正文 CS 字体)"/>
              </a:rPr>
              <a:t>、共建</a:t>
            </a:r>
            <a:r>
              <a:rPr lang="zh-CN" altLang="zh-CN" sz="2400" kern="100" dirty="0">
                <a:latin typeface="Times New Roman"/>
                <a:cs typeface="Times New Roman (正文 CS 字体)"/>
              </a:rPr>
              <a:t>机制，提供</a:t>
            </a:r>
            <a:r>
              <a:rPr lang="zh-CN" altLang="en-US" sz="2400" kern="100" dirty="0">
                <a:latin typeface="Times New Roman"/>
                <a:cs typeface="Times New Roman (正文 CS 字体)"/>
              </a:rPr>
              <a:t>风洞</a:t>
            </a:r>
            <a:r>
              <a:rPr lang="zh-CN" altLang="zh-CN" sz="2400" kern="100" dirty="0">
                <a:latin typeface="Times New Roman"/>
                <a:cs typeface="Times New Roman (正文 CS 字体)"/>
              </a:rPr>
              <a:t>健康管理模型的协同管理与开放能力，支撑智慧试验、数字化</a:t>
            </a:r>
            <a:r>
              <a:rPr lang="zh-CN" altLang="en-US" sz="2400" kern="100" dirty="0">
                <a:latin typeface="Times New Roman"/>
                <a:cs typeface="Times New Roman (正文 CS 字体)"/>
              </a:rPr>
              <a:t>风洞联合仿真</a:t>
            </a:r>
            <a:r>
              <a:rPr lang="zh-CN" altLang="zh-CN" sz="2400" kern="100" dirty="0">
                <a:latin typeface="Times New Roman"/>
                <a:cs typeface="Times New Roman (正文 CS 字体)"/>
              </a:rPr>
              <a:t>。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在线协同建模；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协同知识获取；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模型</a:t>
            </a:r>
            <a:r>
              <a:rPr lang="en-GB" altLang="zh-CN" sz="18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1800" kern="100" dirty="0">
                <a:latin typeface="Times New Roman"/>
                <a:cs typeface="Times New Roman (正文 CS 字体)"/>
              </a:rPr>
              <a:t>知识开放管理；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模型</a:t>
            </a:r>
            <a:r>
              <a:rPr lang="en-GB" altLang="zh-CN" sz="18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1800" kern="100" dirty="0">
                <a:latin typeface="Times New Roman"/>
                <a:cs typeface="Times New Roman (正文 CS 字体)"/>
              </a:rPr>
              <a:t>知识主题管理；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模型</a:t>
            </a:r>
            <a:r>
              <a:rPr lang="en-GB" altLang="zh-CN" sz="18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1800" kern="100" dirty="0">
                <a:latin typeface="Times New Roman"/>
                <a:cs typeface="Times New Roman (正文 CS 字体)"/>
              </a:rPr>
              <a:t>知识分享论坛；</a:t>
            </a:r>
          </a:p>
          <a:p>
            <a:pPr marL="623888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en-GB" altLang="zh-CN" sz="1800" kern="100" dirty="0">
                <a:latin typeface="宋体"/>
                <a:cs typeface="Times New Roman (正文 CS 字体)"/>
              </a:rPr>
              <a:t>……</a:t>
            </a:r>
            <a:endParaRPr lang="zh-CN" altLang="zh-CN" sz="1800" kern="100" dirty="0">
              <a:latin typeface="Times New Roman"/>
              <a:cs typeface="Times New Roman (正文 CS 字体)"/>
            </a:endParaRPr>
          </a:p>
          <a:p>
            <a:pPr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729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9829800" cy="460374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、平台业务功能要求细化分解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000" y="838200"/>
            <a:ext cx="10820400" cy="5410200"/>
          </a:xfrm>
        </p:spPr>
        <p:txBody>
          <a:bodyPr/>
          <a:lstStyle/>
          <a:p>
            <a:pPr algn="l"/>
            <a:r>
              <a:rPr lang="zh-CN" altLang="zh-CN" sz="2400" u="sng" dirty="0">
                <a:solidFill>
                  <a:srgbClr val="FF0000"/>
                </a:solidFill>
              </a:rPr>
              <a:t>决策辅助平台</a:t>
            </a:r>
            <a:endParaRPr lang="en-US" altLang="zh-CN" sz="2400" dirty="0"/>
          </a:p>
          <a:p>
            <a:pPr indent="3060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/>
                <a:cs typeface="Times New Roman (正文 CS 字体)"/>
              </a:rPr>
              <a:t>   </a:t>
            </a:r>
            <a:r>
              <a:rPr lang="zh-CN" altLang="zh-CN" sz="2000" kern="100" dirty="0">
                <a:latin typeface="Times New Roman"/>
                <a:cs typeface="Times New Roman (正文 CS 字体)"/>
              </a:rPr>
              <a:t>将</a:t>
            </a:r>
            <a:r>
              <a:rPr lang="zh-CN" altLang="en-US" sz="2000" kern="100" dirty="0">
                <a:latin typeface="Times New Roman"/>
                <a:cs typeface="Times New Roman (正文 CS 字体)"/>
              </a:rPr>
              <a:t>基地风洞</a:t>
            </a:r>
            <a:r>
              <a:rPr lang="zh-CN" altLang="zh-CN" sz="2000" kern="100" dirty="0">
                <a:latin typeface="Times New Roman"/>
                <a:cs typeface="Times New Roman (正文 CS 字体)"/>
              </a:rPr>
              <a:t>装备当前的健康状态、预测评估结果等健康管理应用结论，对外推送至相应的维修决策、试验任务调度与管理等平台，形成设备状态评估建议、维修决策建议支撑等，实现与维修保障、办公</a:t>
            </a:r>
            <a:r>
              <a:rPr lang="en-GB" altLang="zh-CN" sz="20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2000" kern="100" dirty="0">
                <a:latin typeface="Times New Roman"/>
                <a:cs typeface="Times New Roman (正文 CS 字体)"/>
              </a:rPr>
              <a:t>试验管理等各系统的协同接口，实现</a:t>
            </a:r>
            <a:r>
              <a:rPr lang="zh-CN" altLang="en-US" sz="2000" kern="100" dirty="0">
                <a:latin typeface="Times New Roman"/>
                <a:cs typeface="Times New Roman (正文 CS 字体)"/>
              </a:rPr>
              <a:t>基地</a:t>
            </a:r>
            <a:r>
              <a:rPr lang="zh-CN" altLang="zh-CN" sz="2000" kern="100" dirty="0">
                <a:latin typeface="Times New Roman"/>
                <a:cs typeface="Times New Roman (正文 CS 字体)"/>
              </a:rPr>
              <a:t>健康管理平台与维修保障数据、试验数据、办公数据等的业务与数据交换，支撑实现统一的数字化协同管理。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故障预案支持；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维修方案</a:t>
            </a:r>
            <a:r>
              <a:rPr lang="en-GB" altLang="zh-CN" sz="1600" kern="100" dirty="0">
                <a:latin typeface="Times New Roman"/>
                <a:cs typeface="Times New Roman (正文 CS 字体)"/>
              </a:rPr>
              <a:t>/</a:t>
            </a:r>
            <a:r>
              <a:rPr lang="zh-CN" altLang="zh-CN" sz="1600" kern="100" dirty="0">
                <a:latin typeface="Times New Roman"/>
                <a:cs typeface="Times New Roman (正文 CS 字体)"/>
              </a:rPr>
              <a:t>计划推荐；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试验任务执行评估支持；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试验调度决策支持；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维修保障系统协同接口；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办公系统协同接口；</a:t>
            </a:r>
          </a:p>
          <a:p>
            <a:pPr marL="538163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试验系统协同接口；</a:t>
            </a:r>
          </a:p>
          <a:p>
            <a:pPr marL="538163" lvl="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en-GB" altLang="zh-CN" sz="1600" kern="100" dirty="0">
                <a:latin typeface="Times New Roman"/>
                <a:cs typeface="Times New Roman (正文 CS 字体)"/>
              </a:rPr>
              <a:t>……</a:t>
            </a:r>
            <a:endParaRPr lang="zh-CN" altLang="zh-CN" sz="1600" kern="100" dirty="0">
              <a:latin typeface="Times New Roman"/>
              <a:cs typeface="Times New Roman (正文 CS 字体)"/>
            </a:endParaRPr>
          </a:p>
          <a:p>
            <a:pPr algn="l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729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9829800" cy="460374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、平台业务功能要求细化分解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000" y="990600"/>
            <a:ext cx="10820400" cy="5410200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u="sng" kern="100" dirty="0">
                <a:solidFill>
                  <a:srgbClr val="FF0000"/>
                </a:solidFill>
                <a:latin typeface="Times New Roman"/>
                <a:cs typeface="Times New Roman (正文 CS 字体)"/>
              </a:rPr>
              <a:t>展示平台</a:t>
            </a:r>
            <a:endParaRPr lang="zh-CN" altLang="zh-CN" sz="2400" u="sng" kern="100" dirty="0">
              <a:solidFill>
                <a:srgbClr val="FF0000"/>
              </a:solidFill>
              <a:latin typeface="Times New Roman"/>
              <a:cs typeface="Times New Roman (正文 CS 字体)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latin typeface="Times New Roman"/>
                <a:cs typeface="Times New Roman (正文 CS 字体)"/>
              </a:rPr>
              <a:t>  </a:t>
            </a:r>
            <a:r>
              <a:rPr lang="zh-CN" altLang="zh-CN" sz="2000" kern="100" dirty="0">
                <a:latin typeface="Times New Roman"/>
                <a:cs typeface="Times New Roman (正文 CS 字体)"/>
              </a:rPr>
              <a:t>提供多维度、多类型的数据视觉表现形式，借助图表、图形和地图等可视化元素，提供对</a:t>
            </a:r>
            <a:r>
              <a:rPr lang="zh-CN" altLang="en-US" sz="2000" kern="100" dirty="0">
                <a:latin typeface="Times New Roman"/>
                <a:cs typeface="Times New Roman (正文 CS 字体)"/>
              </a:rPr>
              <a:t>风洞</a:t>
            </a:r>
            <a:r>
              <a:rPr lang="zh-CN" altLang="zh-CN" sz="2000" kern="100" dirty="0">
                <a:latin typeface="Times New Roman"/>
                <a:cs typeface="Times New Roman (正文 CS 字体)"/>
              </a:rPr>
              <a:t>状态的统一集中化展示，提供“驾驶舱”展示等大屏应用界面，实现对</a:t>
            </a:r>
            <a:r>
              <a:rPr lang="zh-CN" altLang="en-US" sz="2000" kern="100" dirty="0">
                <a:latin typeface="Times New Roman"/>
                <a:cs typeface="Times New Roman (正文 CS 字体)"/>
              </a:rPr>
              <a:t>风洞</a:t>
            </a:r>
            <a:r>
              <a:rPr lang="zh-CN" altLang="zh-CN" sz="2000" kern="100" dirty="0">
                <a:latin typeface="Times New Roman"/>
                <a:cs typeface="Times New Roman (正文 CS 字体)"/>
              </a:rPr>
              <a:t>状态的集中统计与可视化呈现，主要包括：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数据源支持；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数据关联；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图表可视化；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仪表可视化；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关键指标分析（</a:t>
            </a:r>
            <a:r>
              <a:rPr lang="en-GB" altLang="zh-CN" sz="1600" kern="100" dirty="0">
                <a:latin typeface="Times New Roman"/>
                <a:cs typeface="Times New Roman (正文 CS 字体)"/>
              </a:rPr>
              <a:t>KPI</a:t>
            </a:r>
            <a:r>
              <a:rPr lang="zh-CN" altLang="zh-CN" sz="1600" kern="100" dirty="0">
                <a:latin typeface="Times New Roman"/>
                <a:cs typeface="Times New Roman (正文 CS 字体)"/>
              </a:rPr>
              <a:t>）；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600" kern="100" dirty="0">
                <a:latin typeface="Times New Roman"/>
                <a:cs typeface="Times New Roman (正文 CS 字体)"/>
              </a:rPr>
              <a:t>多维分析</a:t>
            </a:r>
            <a:r>
              <a:rPr lang="en-GB" altLang="zh-CN" sz="1600" kern="100" dirty="0">
                <a:latin typeface="Times New Roman"/>
                <a:cs typeface="Times New Roman (正文 CS 字体)"/>
              </a:rPr>
              <a:t>OLAP</a:t>
            </a:r>
            <a:r>
              <a:rPr lang="zh-CN" altLang="zh-CN" sz="1600" kern="100" dirty="0">
                <a:latin typeface="Times New Roman"/>
                <a:cs typeface="Times New Roman (正文 CS 字体)"/>
              </a:rPr>
              <a:t>；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en-GB" altLang="zh-CN" sz="1600" kern="100" dirty="0">
                <a:latin typeface="宋体"/>
                <a:cs typeface="Times New Roman (正文 CS 字体)"/>
              </a:rPr>
              <a:t>……</a:t>
            </a:r>
            <a:endParaRPr lang="zh-CN" altLang="zh-CN" sz="1600" kern="100" dirty="0">
              <a:latin typeface="Times New Roman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81729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304800"/>
            <a:ext cx="9829800" cy="460374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、平台业务功能要求细化分解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000" y="762000"/>
            <a:ext cx="10820400" cy="5410200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u="sng" kern="100" dirty="0">
                <a:solidFill>
                  <a:srgbClr val="FF0000"/>
                </a:solidFill>
                <a:latin typeface="Times New Roman"/>
                <a:cs typeface="Times New Roman (正文 CS 字体)"/>
              </a:rPr>
              <a:t>系统定制开发</a:t>
            </a:r>
            <a:r>
              <a:rPr lang="zh-CN" altLang="zh-CN" sz="2400" b="1" u="sng" kern="100" dirty="0">
                <a:solidFill>
                  <a:srgbClr val="FF0000"/>
                </a:solidFill>
                <a:latin typeface="Times New Roman"/>
                <a:cs typeface="Times New Roman (正文 CS 字体)"/>
              </a:rPr>
              <a:t>平台</a:t>
            </a:r>
            <a:endParaRPr lang="zh-CN" altLang="zh-CN" sz="2400" u="sng" kern="100" dirty="0">
              <a:solidFill>
                <a:srgbClr val="FF0000"/>
              </a:solidFill>
              <a:latin typeface="Times New Roman"/>
              <a:cs typeface="Times New Roman (正文 CS 字体)"/>
            </a:endParaRP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800" kern="100" dirty="0">
                <a:latin typeface="Times New Roman"/>
                <a:cs typeface="Times New Roman (正文 CS 字体)"/>
              </a:rPr>
              <a:t>实现风洞装备健康管理应用标准化框架，提供基础的风洞健康管理标准化用户界面及应用建设规范，同时提供</a:t>
            </a:r>
            <a:r>
              <a:rPr lang="zh-CN" altLang="en-US" sz="1800" kern="100" dirty="0">
                <a:latin typeface="Times New Roman"/>
                <a:cs typeface="Times New Roman (正文 CS 字体)"/>
              </a:rPr>
              <a:t>基地</a:t>
            </a:r>
            <a:r>
              <a:rPr lang="zh-CN" altLang="zh-CN" sz="1800" kern="100" dirty="0">
                <a:latin typeface="Times New Roman"/>
                <a:cs typeface="Times New Roman (正文 CS 字体)"/>
              </a:rPr>
              <a:t>级、风洞级模型、知识的统一开发平台，提供</a:t>
            </a:r>
            <a:r>
              <a:rPr lang="zh-CN" altLang="en-US" sz="1800" kern="100" dirty="0">
                <a:latin typeface="Times New Roman"/>
                <a:cs typeface="Times New Roman (正文 CS 字体)"/>
              </a:rPr>
              <a:t>基地</a:t>
            </a:r>
            <a:r>
              <a:rPr lang="zh-CN" altLang="zh-CN" sz="1800" kern="100" dirty="0">
                <a:latin typeface="Times New Roman"/>
                <a:cs typeface="Times New Roman (正文 CS 字体)"/>
              </a:rPr>
              <a:t>级模型知识与风洞级模型的创建、发布与共享等，提供同步机制，实现对风洞级模型的定制化开发与同步共享，实现风洞健康系统的基础展示与规范化建设应用。主要包括：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200" kern="100" dirty="0">
                <a:latin typeface="Times New Roman"/>
                <a:cs typeface="Times New Roman (正文 CS 字体)"/>
              </a:rPr>
              <a:t>风洞级健康管理系统用户界面框架标准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200" kern="100" dirty="0">
                <a:latin typeface="Times New Roman"/>
                <a:cs typeface="Times New Roman (正文 CS 字体)"/>
              </a:rPr>
              <a:t>风洞可视化组态监控框架标准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200" kern="100" dirty="0">
                <a:latin typeface="Times New Roman"/>
                <a:cs typeface="Times New Roman (正文 CS 字体)"/>
              </a:rPr>
              <a:t>风洞故障诊断应用框架标准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200" kern="100" dirty="0">
                <a:latin typeface="Times New Roman"/>
                <a:cs typeface="Times New Roman (正文 CS 字体)"/>
              </a:rPr>
              <a:t>风洞故障预测应用框架标准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200" kern="100" dirty="0">
                <a:latin typeface="Times New Roman"/>
                <a:cs typeface="Times New Roman (正文 CS 字体)"/>
              </a:rPr>
              <a:t>风洞健康评估应用框架标准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200" kern="100" dirty="0">
                <a:latin typeface="Times New Roman"/>
                <a:cs typeface="Times New Roman (正文 CS 字体)"/>
              </a:rPr>
              <a:t>风洞监测规则开发、发布与同步；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200" kern="100" dirty="0">
                <a:latin typeface="Times New Roman"/>
                <a:cs typeface="Times New Roman (正文 CS 字体)"/>
              </a:rPr>
              <a:t>风洞诊断模型开发、发布与同步；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200" kern="100" dirty="0">
                <a:latin typeface="Times New Roman"/>
                <a:cs typeface="Times New Roman (正文 CS 字体)"/>
              </a:rPr>
              <a:t>风洞故障树建模开发、发布与同步；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200" kern="100" dirty="0">
                <a:latin typeface="Times New Roman"/>
                <a:cs typeface="Times New Roman (正文 CS 字体)"/>
              </a:rPr>
              <a:t>风洞知识图谱构建、发布与同步；</a:t>
            </a:r>
          </a:p>
          <a:p>
            <a:pPr marL="342900" lvl="0" indent="15875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zh-CN" altLang="zh-CN" sz="1200" kern="100" dirty="0">
                <a:latin typeface="Times New Roman"/>
                <a:cs typeface="Times New Roman (正文 CS 字体)"/>
              </a:rPr>
              <a:t>风洞机器学习模型开发、发布与同步；</a:t>
            </a:r>
          </a:p>
          <a:p>
            <a:r>
              <a:rPr lang="en-GB" altLang="zh-CN" sz="2000" dirty="0">
                <a:latin typeface="宋体"/>
                <a:cs typeface="Times New Roman (正文 CS 字体)"/>
              </a:rPr>
              <a:t>……</a:t>
            </a:r>
            <a:endParaRPr lang="zh-CN" altLang="zh-CN" sz="1600" kern="100" dirty="0">
              <a:latin typeface="Times New Roman"/>
              <a:cs typeface="Times New Roman (正文 CS 字体)"/>
            </a:endParaRPr>
          </a:p>
        </p:txBody>
      </p:sp>
    </p:spTree>
    <p:extLst>
      <p:ext uri="{BB962C8B-B14F-4D97-AF65-F5344CB8AC3E}">
        <p14:creationId xmlns:p14="http://schemas.microsoft.com/office/powerpoint/2010/main" val="191101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4038600" y="0"/>
            <a:ext cx="44196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rgbClr val="1A09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 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352800" y="1524000"/>
            <a:ext cx="6781800" cy="4648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一、平台总体构想；</a:t>
            </a:r>
            <a:endParaRPr lang="en-US" altLang="zh-CN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二、近期开展的主要工作；</a:t>
            </a:r>
            <a:endParaRPr lang="en-US" altLang="zh-CN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三、下一步主要工作；</a:t>
            </a:r>
            <a:endParaRPr lang="en-US" altLang="zh-CN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四、需协调解决的问题。</a:t>
            </a:r>
            <a:endParaRPr lang="en-US" altLang="zh-CN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88140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322803" y="914400"/>
            <a:ext cx="4419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000" u="sng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基地侧平台功能架构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E52C4DD-8586-4375-9464-75A69E4C2F70}"/>
              </a:ext>
            </a:extLst>
          </p:cNvPr>
          <p:cNvGrpSpPr/>
          <p:nvPr/>
        </p:nvGrpSpPr>
        <p:grpSpPr>
          <a:xfrm>
            <a:off x="261285" y="1364455"/>
            <a:ext cx="11748153" cy="5188745"/>
            <a:chOff x="261285" y="1364455"/>
            <a:chExt cx="11748153" cy="5188745"/>
          </a:xfrm>
        </p:grpSpPr>
        <p:sp>
          <p:nvSpPr>
            <p:cNvPr id="679" name="矩形 678">
              <a:extLst>
                <a:ext uri="{FF2B5EF4-FFF2-40B4-BE49-F238E27FC236}">
                  <a16:creationId xmlns:a16="http://schemas.microsoft.com/office/drawing/2014/main" id="{8100C5DC-4C63-D447-89B4-F0E17BF09705}"/>
                </a:ext>
              </a:extLst>
            </p:cNvPr>
            <p:cNvSpPr/>
            <p:nvPr/>
          </p:nvSpPr>
          <p:spPr bwMode="auto">
            <a:xfrm>
              <a:off x="312738" y="4353918"/>
              <a:ext cx="10153650" cy="1742875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vert="eaVert" wrap="none" lIns="100126" tIns="50063" rIns="100126" bIns="50063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数据服务层</a:t>
              </a: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0" name="矩形 679">
              <a:extLst>
                <a:ext uri="{FF2B5EF4-FFF2-40B4-BE49-F238E27FC236}">
                  <a16:creationId xmlns:a16="http://schemas.microsoft.com/office/drawing/2014/main" id="{D2675C06-6673-654D-9866-8B14B6FADA99}"/>
                </a:ext>
              </a:extLst>
            </p:cNvPr>
            <p:cNvSpPr/>
            <p:nvPr/>
          </p:nvSpPr>
          <p:spPr bwMode="auto">
            <a:xfrm>
              <a:off x="682625" y="5072855"/>
              <a:ext cx="5603875" cy="358775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数据存储</a:t>
              </a:r>
            </a:p>
          </p:txBody>
        </p:sp>
        <p:sp>
          <p:nvSpPr>
            <p:cNvPr id="681" name="矩形 680">
              <a:extLst>
                <a:ext uri="{FF2B5EF4-FFF2-40B4-BE49-F238E27FC236}">
                  <a16:creationId xmlns:a16="http://schemas.microsoft.com/office/drawing/2014/main" id="{43CBCBB3-5CF5-CE45-A4F6-8B04A2B10B11}"/>
                </a:ext>
              </a:extLst>
            </p:cNvPr>
            <p:cNvSpPr/>
            <p:nvPr/>
          </p:nvSpPr>
          <p:spPr bwMode="auto">
            <a:xfrm>
              <a:off x="682625" y="4744243"/>
              <a:ext cx="5603875" cy="309562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数据计算</a:t>
              </a:r>
            </a:p>
          </p:txBody>
        </p:sp>
        <p:grpSp>
          <p:nvGrpSpPr>
            <p:cNvPr id="682" name="组 440">
              <a:extLst>
                <a:ext uri="{FF2B5EF4-FFF2-40B4-BE49-F238E27FC236}">
                  <a16:creationId xmlns:a16="http://schemas.microsoft.com/office/drawing/2014/main" id="{46A8962B-A4CD-C048-ACCC-E955DB404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8438" y="4812505"/>
              <a:ext cx="4682681" cy="538163"/>
              <a:chOff x="2161743" y="3969788"/>
              <a:chExt cx="4551586" cy="632273"/>
            </a:xfrm>
          </p:grpSpPr>
          <p:grpSp>
            <p:nvGrpSpPr>
              <p:cNvPr id="683" name="组合 205">
                <a:extLst>
                  <a:ext uri="{FF2B5EF4-FFF2-40B4-BE49-F238E27FC236}">
                    <a16:creationId xmlns:a16="http://schemas.microsoft.com/office/drawing/2014/main" id="{3BB96C4D-AD75-AD4E-8242-14D6689CF8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1743" y="3969788"/>
                <a:ext cx="4546185" cy="225934"/>
                <a:chOff x="3271022" y="4650450"/>
                <a:chExt cx="6072921" cy="338901"/>
              </a:xfrm>
            </p:grpSpPr>
            <p:sp>
              <p:nvSpPr>
                <p:cNvPr id="688" name="圆角矩形 227">
                  <a:extLst>
                    <a:ext uri="{FF2B5EF4-FFF2-40B4-BE49-F238E27FC236}">
                      <a16:creationId xmlns:a16="http://schemas.microsoft.com/office/drawing/2014/main" id="{24D1AB21-75F5-1143-920B-1B960FF57D14}"/>
                    </a:ext>
                  </a:extLst>
                </p:cNvPr>
                <p:cNvSpPr/>
                <p:nvPr/>
              </p:nvSpPr>
              <p:spPr>
                <a:xfrm>
                  <a:off x="3271022" y="4650450"/>
                  <a:ext cx="2933170" cy="32452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实时数据计算</a:t>
                  </a:r>
                </a:p>
              </p:txBody>
            </p:sp>
            <p:sp>
              <p:nvSpPr>
                <p:cNvPr id="689" name="圆角矩形 228">
                  <a:extLst>
                    <a:ext uri="{FF2B5EF4-FFF2-40B4-BE49-F238E27FC236}">
                      <a16:creationId xmlns:a16="http://schemas.microsoft.com/office/drawing/2014/main" id="{B8A25E2A-B00E-8049-A0AD-BC3B90EA07C0}"/>
                    </a:ext>
                  </a:extLst>
                </p:cNvPr>
                <p:cNvSpPr/>
                <p:nvPr/>
              </p:nvSpPr>
              <p:spPr>
                <a:xfrm>
                  <a:off x="6410773" y="4664822"/>
                  <a:ext cx="2933170" cy="32452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离线数据计算</a:t>
                  </a:r>
                </a:p>
              </p:txBody>
            </p:sp>
          </p:grpSp>
          <p:grpSp>
            <p:nvGrpSpPr>
              <p:cNvPr id="684" name="组合 204">
                <a:extLst>
                  <a:ext uri="{FF2B5EF4-FFF2-40B4-BE49-F238E27FC236}">
                    <a16:creationId xmlns:a16="http://schemas.microsoft.com/office/drawing/2014/main" id="{C9AF4DBE-7C3F-FB43-99E9-B19A04E36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1743" y="4377651"/>
                <a:ext cx="4551586" cy="224410"/>
                <a:chOff x="2462353" y="3458010"/>
                <a:chExt cx="4374257" cy="336615"/>
              </a:xfrm>
            </p:grpSpPr>
            <p:sp>
              <p:nvSpPr>
                <p:cNvPr id="685" name="圆角矩形 209">
                  <a:extLst>
                    <a:ext uri="{FF2B5EF4-FFF2-40B4-BE49-F238E27FC236}">
                      <a16:creationId xmlns:a16="http://schemas.microsoft.com/office/drawing/2014/main" id="{D7F484DE-3600-AA46-9AF5-2650EB5976CE}"/>
                    </a:ext>
                  </a:extLst>
                </p:cNvPr>
                <p:cNvSpPr/>
                <p:nvPr/>
              </p:nvSpPr>
              <p:spPr>
                <a:xfrm>
                  <a:off x="2462353" y="3470096"/>
                  <a:ext cx="1414724" cy="32452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接口数据层</a:t>
                  </a:r>
                </a:p>
              </p:txBody>
            </p:sp>
            <p:sp>
              <p:nvSpPr>
                <p:cNvPr id="686" name="圆角矩形 210">
                  <a:extLst>
                    <a:ext uri="{FF2B5EF4-FFF2-40B4-BE49-F238E27FC236}">
                      <a16:creationId xmlns:a16="http://schemas.microsoft.com/office/drawing/2014/main" id="{34CE083F-10EF-5242-B3F0-AC2FE38C06B6}"/>
                    </a:ext>
                  </a:extLst>
                </p:cNvPr>
                <p:cNvSpPr/>
                <p:nvPr/>
              </p:nvSpPr>
              <p:spPr>
                <a:xfrm>
                  <a:off x="3960657" y="3464053"/>
                  <a:ext cx="1407309" cy="32452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标准数据层</a:t>
                  </a:r>
                </a:p>
              </p:txBody>
            </p:sp>
            <p:sp>
              <p:nvSpPr>
                <p:cNvPr id="687" name="圆角矩形 211">
                  <a:extLst>
                    <a:ext uri="{FF2B5EF4-FFF2-40B4-BE49-F238E27FC236}">
                      <a16:creationId xmlns:a16="http://schemas.microsoft.com/office/drawing/2014/main" id="{BD6CC95F-0FE8-4149-A98F-6E70E2632520}"/>
                    </a:ext>
                  </a:extLst>
                </p:cNvPr>
                <p:cNvSpPr/>
                <p:nvPr/>
              </p:nvSpPr>
              <p:spPr>
                <a:xfrm>
                  <a:off x="5451545" y="3458010"/>
                  <a:ext cx="1385065" cy="32452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分析数据层</a:t>
                  </a:r>
                </a:p>
              </p:txBody>
            </p:sp>
          </p:grpSp>
        </p:grpSp>
        <p:sp>
          <p:nvSpPr>
            <p:cNvPr id="690" name="矩形 689">
              <a:extLst>
                <a:ext uri="{FF2B5EF4-FFF2-40B4-BE49-F238E27FC236}">
                  <a16:creationId xmlns:a16="http://schemas.microsoft.com/office/drawing/2014/main" id="{5755D1C1-4D17-6A46-AC80-C29C656D09CC}"/>
                </a:ext>
              </a:extLst>
            </p:cNvPr>
            <p:cNvSpPr/>
            <p:nvPr/>
          </p:nvSpPr>
          <p:spPr bwMode="auto">
            <a:xfrm>
              <a:off x="6337300" y="4744243"/>
              <a:ext cx="2528888" cy="687387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微软雅黑" charset="-122"/>
                </a:rPr>
                <a:t>数据管理</a:t>
              </a:r>
            </a:p>
          </p:txBody>
        </p:sp>
        <p:sp>
          <p:nvSpPr>
            <p:cNvPr id="691" name="矩形 690">
              <a:extLst>
                <a:ext uri="{FF2B5EF4-FFF2-40B4-BE49-F238E27FC236}">
                  <a16:creationId xmlns:a16="http://schemas.microsoft.com/office/drawing/2014/main" id="{2077A467-1DC2-D349-8310-9C6ADFE6BEE8}"/>
                </a:ext>
              </a:extLst>
            </p:cNvPr>
            <p:cNvSpPr/>
            <p:nvPr/>
          </p:nvSpPr>
          <p:spPr bwMode="auto">
            <a:xfrm>
              <a:off x="8915400" y="4742655"/>
              <a:ext cx="1471613" cy="687388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统一调度</a:t>
              </a:r>
            </a:p>
          </p:txBody>
        </p:sp>
        <p:grpSp>
          <p:nvGrpSpPr>
            <p:cNvPr id="692" name="组 446">
              <a:extLst>
                <a:ext uri="{FF2B5EF4-FFF2-40B4-BE49-F238E27FC236}">
                  <a16:creationId xmlns:a16="http://schemas.microsoft.com/office/drawing/2014/main" id="{37EE5755-5E0A-DB40-A4B6-D0F192404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4339" y="4945100"/>
              <a:ext cx="1073121" cy="423013"/>
              <a:chOff x="6726606" y="4470202"/>
              <a:chExt cx="1076144" cy="418254"/>
            </a:xfrm>
          </p:grpSpPr>
          <p:sp>
            <p:nvSpPr>
              <p:cNvPr id="693" name="圆角矩形 240">
                <a:extLst>
                  <a:ext uri="{FF2B5EF4-FFF2-40B4-BE49-F238E27FC236}">
                    <a16:creationId xmlns:a16="http://schemas.microsoft.com/office/drawing/2014/main" id="{EFCAFBE5-C384-7B49-8333-D710337E9F69}"/>
                  </a:ext>
                </a:extLst>
              </p:cNvPr>
              <p:cNvSpPr/>
              <p:nvPr/>
            </p:nvSpPr>
            <p:spPr>
              <a:xfrm>
                <a:off x="6726730" y="4470949"/>
                <a:ext cx="1076173" cy="19149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数据质量管理</a:t>
                </a:r>
              </a:p>
            </p:txBody>
          </p:sp>
          <p:sp>
            <p:nvSpPr>
              <p:cNvPr id="694" name="圆角矩形 240">
                <a:extLst>
                  <a:ext uri="{FF2B5EF4-FFF2-40B4-BE49-F238E27FC236}">
                    <a16:creationId xmlns:a16="http://schemas.microsoft.com/office/drawing/2014/main" id="{79D98294-0857-3443-9A5F-8DA18BFCAD7C}"/>
                  </a:ext>
                </a:extLst>
              </p:cNvPr>
              <p:cNvSpPr/>
              <p:nvPr/>
            </p:nvSpPr>
            <p:spPr>
              <a:xfrm>
                <a:off x="6726730" y="4696977"/>
                <a:ext cx="1076173" cy="19149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数据生命周期</a:t>
                </a:r>
              </a:p>
            </p:txBody>
          </p:sp>
        </p:grpSp>
        <p:grpSp>
          <p:nvGrpSpPr>
            <p:cNvPr id="695" name="组 449">
              <a:extLst>
                <a:ext uri="{FF2B5EF4-FFF2-40B4-BE49-F238E27FC236}">
                  <a16:creationId xmlns:a16="http://schemas.microsoft.com/office/drawing/2014/main" id="{69C351C3-D40C-3B4A-9030-268923BA70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8052" y="4940445"/>
              <a:ext cx="1073121" cy="423013"/>
              <a:chOff x="6726606" y="4470202"/>
              <a:chExt cx="1076144" cy="418254"/>
            </a:xfrm>
          </p:grpSpPr>
          <p:sp>
            <p:nvSpPr>
              <p:cNvPr id="696" name="圆角矩形 240">
                <a:extLst>
                  <a:ext uri="{FF2B5EF4-FFF2-40B4-BE49-F238E27FC236}">
                    <a16:creationId xmlns:a16="http://schemas.microsoft.com/office/drawing/2014/main" id="{2C6ADF08-1426-7F4D-8B4B-D54938B3D227}"/>
                  </a:ext>
                </a:extLst>
              </p:cNvPr>
              <p:cNvSpPr/>
              <p:nvPr/>
            </p:nvSpPr>
            <p:spPr>
              <a:xfrm>
                <a:off x="6726968" y="4470843"/>
                <a:ext cx="1076173" cy="19149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元数据管理</a:t>
                </a:r>
              </a:p>
            </p:txBody>
          </p:sp>
          <p:sp>
            <p:nvSpPr>
              <p:cNvPr id="697" name="圆角矩形 240">
                <a:extLst>
                  <a:ext uri="{FF2B5EF4-FFF2-40B4-BE49-F238E27FC236}">
                    <a16:creationId xmlns:a16="http://schemas.microsoft.com/office/drawing/2014/main" id="{560CF6E6-CFEB-F84E-A16E-D4C2D12C1A8C}"/>
                  </a:ext>
                </a:extLst>
              </p:cNvPr>
              <p:cNvSpPr/>
              <p:nvPr/>
            </p:nvSpPr>
            <p:spPr>
              <a:xfrm>
                <a:off x="6726968" y="4696871"/>
                <a:ext cx="1076173" cy="19149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数据导入导出</a:t>
                </a:r>
              </a:p>
            </p:txBody>
          </p:sp>
        </p:grpSp>
        <p:sp>
          <p:nvSpPr>
            <p:cNvPr id="698" name="矩形 69">
              <a:extLst>
                <a:ext uri="{FF2B5EF4-FFF2-40B4-BE49-F238E27FC236}">
                  <a16:creationId xmlns:a16="http://schemas.microsoft.com/office/drawing/2014/main" id="{356EFE37-A2A0-5A44-91B2-8782FBAA8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7619" y="1364455"/>
              <a:ext cx="1471819" cy="5188745"/>
            </a:xfrm>
            <a:prstGeom prst="rect">
              <a:avLst/>
            </a:prstGeom>
            <a:solidFill>
              <a:srgbClr val="0EAE84">
                <a:alpha val="2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系统管理</a:t>
              </a:r>
            </a:p>
          </p:txBody>
        </p:sp>
        <p:sp>
          <p:nvSpPr>
            <p:cNvPr id="699" name="矩形 70">
              <a:extLst>
                <a:ext uri="{FF2B5EF4-FFF2-40B4-BE49-F238E27FC236}">
                  <a16:creationId xmlns:a16="http://schemas.microsoft.com/office/drawing/2014/main" id="{75D690C3-C967-2D4F-BCEE-0D665FA83A69}"/>
                </a:ext>
              </a:extLst>
            </p:cNvPr>
            <p:cNvSpPr/>
            <p:nvPr/>
          </p:nvSpPr>
          <p:spPr bwMode="auto">
            <a:xfrm>
              <a:off x="10679113" y="2788839"/>
              <a:ext cx="1208087" cy="2189957"/>
            </a:xfrm>
            <a:prstGeom prst="rect">
              <a:avLst/>
            </a:prstGeom>
            <a:solidFill>
              <a:srgbClr val="009DD9">
                <a:lumMod val="75000"/>
                <a:alpha val="20784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系统运维</a:t>
              </a:r>
            </a:p>
          </p:txBody>
        </p:sp>
        <p:sp>
          <p:nvSpPr>
            <p:cNvPr id="700" name="矩形 71">
              <a:extLst>
                <a:ext uri="{FF2B5EF4-FFF2-40B4-BE49-F238E27FC236}">
                  <a16:creationId xmlns:a16="http://schemas.microsoft.com/office/drawing/2014/main" id="{9482C849-69FB-C844-9367-3F59FFBB2B36}"/>
                </a:ext>
              </a:extLst>
            </p:cNvPr>
            <p:cNvSpPr/>
            <p:nvPr/>
          </p:nvSpPr>
          <p:spPr bwMode="auto">
            <a:xfrm>
              <a:off x="10675938" y="5015307"/>
              <a:ext cx="1211262" cy="1461295"/>
            </a:xfrm>
            <a:prstGeom prst="rect">
              <a:avLst/>
            </a:prstGeom>
            <a:solidFill>
              <a:srgbClr val="009DD9">
                <a:lumMod val="75000"/>
                <a:alpha val="20784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服务管理</a:t>
              </a:r>
            </a:p>
          </p:txBody>
        </p:sp>
        <p:grpSp>
          <p:nvGrpSpPr>
            <p:cNvPr id="701" name="组 390">
              <a:extLst>
                <a:ext uri="{FF2B5EF4-FFF2-40B4-BE49-F238E27FC236}">
                  <a16:creationId xmlns:a16="http://schemas.microsoft.com/office/drawing/2014/main" id="{B2E46002-1CDA-D348-B4E3-6D4F8B95A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17290" y="5266017"/>
              <a:ext cx="956430" cy="1150691"/>
              <a:chOff x="10955490" y="4297611"/>
              <a:chExt cx="925186" cy="1242231"/>
            </a:xfrm>
          </p:grpSpPr>
          <p:grpSp>
            <p:nvGrpSpPr>
              <p:cNvPr id="702" name="组 410">
                <a:extLst>
                  <a:ext uri="{FF2B5EF4-FFF2-40B4-BE49-F238E27FC236}">
                    <a16:creationId xmlns:a16="http://schemas.microsoft.com/office/drawing/2014/main" id="{7555F4F5-5B08-BD48-8024-161532D6C1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60347" y="4297611"/>
                <a:ext cx="920329" cy="991744"/>
                <a:chOff x="9497592" y="2541891"/>
                <a:chExt cx="991930" cy="936461"/>
              </a:xfrm>
            </p:grpSpPr>
            <p:grpSp>
              <p:nvGrpSpPr>
                <p:cNvPr id="704" name="组合 246">
                  <a:extLst>
                    <a:ext uri="{FF2B5EF4-FFF2-40B4-BE49-F238E27FC236}">
                      <a16:creationId xmlns:a16="http://schemas.microsoft.com/office/drawing/2014/main" id="{5389F380-8FF0-7F46-8B1B-143CFAAC13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99299" y="2541891"/>
                  <a:ext cx="990223" cy="695144"/>
                  <a:chOff x="1086917" y="3059698"/>
                  <a:chExt cx="1269306" cy="821644"/>
                </a:xfrm>
              </p:grpSpPr>
              <p:sp>
                <p:nvSpPr>
                  <p:cNvPr id="706" name="圆角矩形 216">
                    <a:extLst>
                      <a:ext uri="{FF2B5EF4-FFF2-40B4-BE49-F238E27FC236}">
                        <a16:creationId xmlns:a16="http://schemas.microsoft.com/office/drawing/2014/main" id="{E9DE45A0-F478-204F-886A-95FEEDB9A5E7}"/>
                      </a:ext>
                    </a:extLst>
                  </p:cNvPr>
                  <p:cNvSpPr/>
                  <p:nvPr/>
                </p:nvSpPr>
                <p:spPr>
                  <a:xfrm>
                    <a:off x="1086419" y="3626008"/>
                    <a:ext cx="1270831" cy="283086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服务发现</a:t>
                    </a:r>
                  </a:p>
                </p:txBody>
              </p:sp>
              <p:sp>
                <p:nvSpPr>
                  <p:cNvPr id="707" name="圆角矩形 221">
                    <a:extLst>
                      <a:ext uri="{FF2B5EF4-FFF2-40B4-BE49-F238E27FC236}">
                        <a16:creationId xmlns:a16="http://schemas.microsoft.com/office/drawing/2014/main" id="{49961762-28ED-D243-B8B5-799853D5F175}"/>
                      </a:ext>
                    </a:extLst>
                  </p:cNvPr>
                  <p:cNvSpPr/>
                  <p:nvPr/>
                </p:nvSpPr>
                <p:spPr>
                  <a:xfrm>
                    <a:off x="1086419" y="3059837"/>
                    <a:ext cx="1270831" cy="256307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服务注册</a:t>
                    </a:r>
                  </a:p>
                </p:txBody>
              </p:sp>
              <p:sp>
                <p:nvSpPr>
                  <p:cNvPr id="708" name="圆角矩形 222">
                    <a:extLst>
                      <a:ext uri="{FF2B5EF4-FFF2-40B4-BE49-F238E27FC236}">
                        <a16:creationId xmlns:a16="http://schemas.microsoft.com/office/drawing/2014/main" id="{C877E7F1-4C87-E84E-8F90-7362CBF28594}"/>
                      </a:ext>
                    </a:extLst>
                  </p:cNvPr>
                  <p:cNvSpPr/>
                  <p:nvPr/>
                </p:nvSpPr>
                <p:spPr>
                  <a:xfrm>
                    <a:off x="1086419" y="3337185"/>
                    <a:ext cx="1270831" cy="256307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服务编排</a:t>
                    </a:r>
                  </a:p>
                </p:txBody>
              </p:sp>
            </p:grpSp>
            <p:sp>
              <p:nvSpPr>
                <p:cNvPr id="705" name="圆角矩形 153">
                  <a:extLst>
                    <a:ext uri="{FF2B5EF4-FFF2-40B4-BE49-F238E27FC236}">
                      <a16:creationId xmlns:a16="http://schemas.microsoft.com/office/drawing/2014/main" id="{F3C03A26-2CBB-C74C-B31C-DEC7E879A902}"/>
                    </a:ext>
                  </a:extLst>
                </p:cNvPr>
                <p:cNvSpPr/>
                <p:nvPr/>
              </p:nvSpPr>
              <p:spPr>
                <a:xfrm>
                  <a:off x="9497255" y="3262133"/>
                  <a:ext cx="991412" cy="216847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服务降级</a:t>
                  </a:r>
                </a:p>
              </p:txBody>
            </p:sp>
          </p:grpSp>
          <p:sp>
            <p:nvSpPr>
              <p:cNvPr id="703" name="圆角矩形 153">
                <a:extLst>
                  <a:ext uri="{FF2B5EF4-FFF2-40B4-BE49-F238E27FC236}">
                    <a16:creationId xmlns:a16="http://schemas.microsoft.com/office/drawing/2014/main" id="{0A39DE74-D0B9-1A4B-8226-A1548DA5091B}"/>
                  </a:ext>
                </a:extLst>
              </p:cNvPr>
              <p:cNvSpPr/>
              <p:nvPr/>
            </p:nvSpPr>
            <p:spPr>
              <a:xfrm>
                <a:off x="10955427" y="5314013"/>
                <a:ext cx="925992" cy="226220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服务监控</a:t>
                </a:r>
              </a:p>
            </p:txBody>
          </p:sp>
        </p:grpSp>
        <p:sp>
          <p:nvSpPr>
            <p:cNvPr id="709" name="矩形 708">
              <a:extLst>
                <a:ext uri="{FF2B5EF4-FFF2-40B4-BE49-F238E27FC236}">
                  <a16:creationId xmlns:a16="http://schemas.microsoft.com/office/drawing/2014/main" id="{CEBDD204-3412-5741-A2AA-03482787AD2E}"/>
                </a:ext>
              </a:extLst>
            </p:cNvPr>
            <p:cNvSpPr/>
            <p:nvPr/>
          </p:nvSpPr>
          <p:spPr bwMode="auto">
            <a:xfrm>
              <a:off x="10668000" y="1627981"/>
              <a:ext cx="1211263" cy="1129508"/>
            </a:xfrm>
            <a:prstGeom prst="rect">
              <a:avLst/>
            </a:prstGeom>
            <a:solidFill>
              <a:srgbClr val="009DD9">
                <a:lumMod val="75000"/>
                <a:alpha val="20784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微软雅黑" charset="-122"/>
                </a:rPr>
                <a:t>信息安全</a:t>
              </a:r>
            </a:p>
          </p:txBody>
        </p:sp>
        <p:grpSp>
          <p:nvGrpSpPr>
            <p:cNvPr id="710" name="组合 246">
              <a:extLst>
                <a:ext uri="{FF2B5EF4-FFF2-40B4-BE49-F238E27FC236}">
                  <a16:creationId xmlns:a16="http://schemas.microsoft.com/office/drawing/2014/main" id="{3EFEC78C-9181-F34C-97CA-C389518F9A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16663" y="1861036"/>
              <a:ext cx="949064" cy="377671"/>
              <a:chOff x="1087862" y="2993589"/>
              <a:chExt cx="1268361" cy="553984"/>
            </a:xfrm>
          </p:grpSpPr>
          <p:sp>
            <p:nvSpPr>
              <p:cNvPr id="711" name="圆角矩形 221">
                <a:extLst>
                  <a:ext uri="{FF2B5EF4-FFF2-40B4-BE49-F238E27FC236}">
                    <a16:creationId xmlns:a16="http://schemas.microsoft.com/office/drawing/2014/main" id="{F715A7E7-6ACB-F84B-8DB4-4B4AECEA68BF}"/>
                  </a:ext>
                </a:extLst>
              </p:cNvPr>
              <p:cNvSpPr/>
              <p:nvPr/>
            </p:nvSpPr>
            <p:spPr>
              <a:xfrm>
                <a:off x="1088613" y="2994039"/>
                <a:ext cx="1277196" cy="25614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系统安全</a:t>
                </a:r>
              </a:p>
            </p:txBody>
          </p:sp>
          <p:sp>
            <p:nvSpPr>
              <p:cNvPr id="712" name="圆角矩形 222">
                <a:extLst>
                  <a:ext uri="{FF2B5EF4-FFF2-40B4-BE49-F238E27FC236}">
                    <a16:creationId xmlns:a16="http://schemas.microsoft.com/office/drawing/2014/main" id="{C97FC1E1-5F67-1E43-B738-0AE406B632DD}"/>
                  </a:ext>
                </a:extLst>
              </p:cNvPr>
              <p:cNvSpPr/>
              <p:nvPr/>
            </p:nvSpPr>
            <p:spPr>
              <a:xfrm>
                <a:off x="1088613" y="3292102"/>
                <a:ext cx="1277196" cy="25614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网络安全</a:t>
                </a:r>
              </a:p>
            </p:txBody>
          </p:sp>
        </p:grpSp>
        <p:sp>
          <p:nvSpPr>
            <p:cNvPr id="713" name="圆角矩形 222">
              <a:extLst>
                <a:ext uri="{FF2B5EF4-FFF2-40B4-BE49-F238E27FC236}">
                  <a16:creationId xmlns:a16="http://schemas.microsoft.com/office/drawing/2014/main" id="{C0544D1B-5C25-544A-A7F4-E6AF76BF76C4}"/>
                </a:ext>
              </a:extLst>
            </p:cNvPr>
            <p:cNvSpPr/>
            <p:nvPr/>
          </p:nvSpPr>
          <p:spPr bwMode="auto">
            <a:xfrm>
              <a:off x="10815638" y="2264568"/>
              <a:ext cx="947737" cy="20002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数据安全</a:t>
              </a:r>
            </a:p>
          </p:txBody>
        </p:sp>
        <p:sp>
          <p:nvSpPr>
            <p:cNvPr id="714" name="圆角矩形 222">
              <a:extLst>
                <a:ext uri="{FF2B5EF4-FFF2-40B4-BE49-F238E27FC236}">
                  <a16:creationId xmlns:a16="http://schemas.microsoft.com/office/drawing/2014/main" id="{47AA022B-36B2-D04F-B31F-44473E6524E8}"/>
                </a:ext>
              </a:extLst>
            </p:cNvPr>
            <p:cNvSpPr/>
            <p:nvPr/>
          </p:nvSpPr>
          <p:spPr bwMode="auto">
            <a:xfrm>
              <a:off x="10815638" y="2491580"/>
              <a:ext cx="947737" cy="20002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模型安全</a:t>
              </a:r>
            </a:p>
          </p:txBody>
        </p:sp>
        <p:sp>
          <p:nvSpPr>
            <p:cNvPr id="715" name="Rectangle 159">
              <a:extLst>
                <a:ext uri="{FF2B5EF4-FFF2-40B4-BE49-F238E27FC236}">
                  <a16:creationId xmlns:a16="http://schemas.microsoft.com/office/drawing/2014/main" id="{F5CE38B1-11DD-A94B-8950-D314EEB5D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38" y="1364456"/>
              <a:ext cx="10152944" cy="423979"/>
            </a:xfrm>
            <a:prstGeom prst="rect">
              <a:avLst/>
            </a:prstGeom>
            <a:solidFill>
              <a:srgbClr val="F89708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访问接入层</a:t>
              </a:r>
              <a:endPara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6" name="组 198">
              <a:extLst>
                <a:ext uri="{FF2B5EF4-FFF2-40B4-BE49-F238E27FC236}">
                  <a16:creationId xmlns:a16="http://schemas.microsoft.com/office/drawing/2014/main" id="{CC85190B-4822-8F42-B4C5-4DFC5BE4D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290" y="1464701"/>
              <a:ext cx="9004148" cy="241432"/>
              <a:chOff x="1447322" y="1180504"/>
              <a:chExt cx="8826966" cy="262219"/>
            </a:xfrm>
          </p:grpSpPr>
          <p:grpSp>
            <p:nvGrpSpPr>
              <p:cNvPr id="717" name="组 288">
                <a:extLst>
                  <a:ext uri="{FF2B5EF4-FFF2-40B4-BE49-F238E27FC236}">
                    <a16:creationId xmlns:a16="http://schemas.microsoft.com/office/drawing/2014/main" id="{4E668C33-3309-FF47-B294-403EA8E10B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1669" y="1180504"/>
                <a:ext cx="7562619" cy="262219"/>
                <a:chOff x="1971330" y="1128344"/>
                <a:chExt cx="8558664" cy="219481"/>
              </a:xfrm>
            </p:grpSpPr>
            <p:grpSp>
              <p:nvGrpSpPr>
                <p:cNvPr id="719" name="组 291">
                  <a:extLst>
                    <a:ext uri="{FF2B5EF4-FFF2-40B4-BE49-F238E27FC236}">
                      <a16:creationId xmlns:a16="http://schemas.microsoft.com/office/drawing/2014/main" id="{DDA18BB0-D143-184D-A7FE-8ACFEF976BB5}"/>
                    </a:ext>
                  </a:extLst>
                </p:cNvPr>
                <p:cNvGrpSpPr/>
                <p:nvPr/>
              </p:nvGrpSpPr>
              <p:grpSpPr>
                <a:xfrm>
                  <a:off x="1971330" y="1131825"/>
                  <a:ext cx="7104919" cy="216000"/>
                  <a:chOff x="1771665" y="1339797"/>
                  <a:chExt cx="5460992" cy="260554"/>
                </a:xfrm>
                <a:solidFill>
                  <a:sysClr val="window" lastClr="FFFFFF"/>
                </a:solidFill>
              </p:grpSpPr>
              <p:sp>
                <p:nvSpPr>
                  <p:cNvPr id="721" name="圆角矩形 141">
                    <a:extLst>
                      <a:ext uri="{FF2B5EF4-FFF2-40B4-BE49-F238E27FC236}">
                        <a16:creationId xmlns:a16="http://schemas.microsoft.com/office/drawing/2014/main" id="{F698EE66-F057-2342-B9D5-DAEB5F587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71665" y="1339797"/>
                    <a:ext cx="1018716" cy="252103"/>
                  </a:xfrm>
                  <a:prstGeom prst="roundRect">
                    <a:avLst/>
                  </a:prstGeom>
                  <a:grpFill/>
                  <a:ln w="31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统一</a:t>
                    </a:r>
                    <a:r>
                      <a:rPr kumimoji="1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4A</a:t>
                    </a:r>
                    <a:r>
                      <a:rPr kumimoji="1" lang="zh-CN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管理</a:t>
                    </a:r>
                  </a:p>
                </p:txBody>
              </p:sp>
              <p:sp>
                <p:nvSpPr>
                  <p:cNvPr id="722" name="圆角矩形 142">
                    <a:extLst>
                      <a:ext uri="{FF2B5EF4-FFF2-40B4-BE49-F238E27FC236}">
                        <a16:creationId xmlns:a16="http://schemas.microsoft.com/office/drawing/2014/main" id="{0090DE96-A09A-AA46-B211-A0A83DFD8E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71462" y="1339797"/>
                    <a:ext cx="1018716" cy="256480"/>
                  </a:xfrm>
                  <a:prstGeom prst="roundRect">
                    <a:avLst/>
                  </a:prstGeom>
                  <a:grpFill/>
                  <a:ln w="31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登录认证</a:t>
                    </a:r>
                  </a:p>
                </p:txBody>
              </p:sp>
              <p:sp>
                <p:nvSpPr>
                  <p:cNvPr id="723" name="圆角矩形 151">
                    <a:extLst>
                      <a:ext uri="{FF2B5EF4-FFF2-40B4-BE49-F238E27FC236}">
                        <a16:creationId xmlns:a16="http://schemas.microsoft.com/office/drawing/2014/main" id="{FE844919-9A21-BB4F-8919-228841A8C5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981816" y="1339797"/>
                    <a:ext cx="1018716" cy="253910"/>
                  </a:xfrm>
                  <a:prstGeom prst="roundRect">
                    <a:avLst/>
                  </a:prstGeom>
                  <a:grpFill/>
                  <a:ln w="31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数据可视化</a:t>
                    </a:r>
                  </a:p>
                </p:txBody>
              </p:sp>
              <p:sp>
                <p:nvSpPr>
                  <p:cNvPr id="724" name="圆角矩形 152">
                    <a:extLst>
                      <a:ext uri="{FF2B5EF4-FFF2-40B4-BE49-F238E27FC236}">
                        <a16:creationId xmlns:a16="http://schemas.microsoft.com/office/drawing/2014/main" id="{61809DA4-15B5-F146-8AF5-11672675B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93470" y="1339797"/>
                    <a:ext cx="1018716" cy="260554"/>
                  </a:xfrm>
                  <a:prstGeom prst="roundRect">
                    <a:avLst/>
                  </a:prstGeom>
                  <a:grpFill/>
                  <a:ln w="31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消息推送</a:t>
                    </a:r>
                  </a:p>
                </p:txBody>
              </p:sp>
              <p:sp>
                <p:nvSpPr>
                  <p:cNvPr id="725" name="圆角矩形 140">
                    <a:extLst>
                      <a:ext uri="{FF2B5EF4-FFF2-40B4-BE49-F238E27FC236}">
                        <a16:creationId xmlns:a16="http://schemas.microsoft.com/office/drawing/2014/main" id="{FCEE0EE7-BCD4-9147-8BE5-9881C743CB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13941" y="1339797"/>
                    <a:ext cx="1018716" cy="260554"/>
                  </a:xfrm>
                  <a:prstGeom prst="roundRect">
                    <a:avLst/>
                  </a:prstGeom>
                  <a:grpFill/>
                  <a:ln w="31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icrosoft YaHei"/>
                        <a:ea typeface="Microsoft YaHei"/>
                        <a:cs typeface="+mn-cs"/>
                      </a:rPr>
                      <a:t>访问接入</a:t>
                    </a:r>
                  </a:p>
                </p:txBody>
              </p:sp>
            </p:grpSp>
            <p:sp>
              <p:nvSpPr>
                <p:cNvPr id="720" name="圆角矩形 152">
                  <a:extLst>
                    <a:ext uri="{FF2B5EF4-FFF2-40B4-BE49-F238E27FC236}">
                      <a16:creationId xmlns:a16="http://schemas.microsoft.com/office/drawing/2014/main" id="{0AE4ED33-A668-7A42-BF5D-3CCFE62C7A3B}"/>
                    </a:ext>
                  </a:extLst>
                </p:cNvPr>
                <p:cNvSpPr/>
                <p:nvPr/>
              </p:nvSpPr>
              <p:spPr bwMode="auto">
                <a:xfrm>
                  <a:off x="9204411" y="1128132"/>
                  <a:ext cx="1326206" cy="21647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个性化定制</a:t>
                  </a:r>
                </a:p>
              </p:txBody>
            </p:sp>
          </p:grpSp>
          <p:sp>
            <p:nvSpPr>
              <p:cNvPr id="718" name="圆角矩形 141">
                <a:extLst>
                  <a:ext uri="{FF2B5EF4-FFF2-40B4-BE49-F238E27FC236}">
                    <a16:creationId xmlns:a16="http://schemas.microsoft.com/office/drawing/2014/main" id="{907BDB17-D857-B344-B04C-6E1BBD0D7F0B}"/>
                  </a:ext>
                </a:extLst>
              </p:cNvPr>
              <p:cNvSpPr/>
              <p:nvPr/>
            </p:nvSpPr>
            <p:spPr bwMode="auto">
              <a:xfrm>
                <a:off x="1447724" y="1188871"/>
                <a:ext cx="1171865" cy="25000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统一网关</a:t>
                </a:r>
              </a:p>
            </p:txBody>
          </p:sp>
        </p:grpSp>
        <p:sp>
          <p:nvSpPr>
            <p:cNvPr id="726" name="矩形 112">
              <a:extLst>
                <a:ext uri="{FF2B5EF4-FFF2-40B4-BE49-F238E27FC236}">
                  <a16:creationId xmlns:a16="http://schemas.microsoft.com/office/drawing/2014/main" id="{6D61D99C-6EDB-EE49-A7B8-CF9FA6B6F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63" y="1858895"/>
              <a:ext cx="10152944" cy="1080204"/>
            </a:xfrm>
            <a:prstGeom prst="rect">
              <a:avLst/>
            </a:prstGeom>
            <a:solidFill>
              <a:srgbClr val="FFC000">
                <a:alpha val="20784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lIns="100126" tIns="50063" rIns="100126" bIns="50063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业务功能层</a:t>
              </a:r>
            </a:p>
          </p:txBody>
        </p:sp>
        <p:sp>
          <p:nvSpPr>
            <p:cNvPr id="727" name="矩形 147">
              <a:extLst>
                <a:ext uri="{FF2B5EF4-FFF2-40B4-BE49-F238E27FC236}">
                  <a16:creationId xmlns:a16="http://schemas.microsoft.com/office/drawing/2014/main" id="{DF859A39-46F6-1E41-A7D8-D0B1E962F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66" y="1913805"/>
              <a:ext cx="1092403" cy="975065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状态监测</a:t>
              </a:r>
            </a:p>
          </p:txBody>
        </p:sp>
        <p:sp>
          <p:nvSpPr>
            <p:cNvPr id="728" name="矩形 173">
              <a:extLst>
                <a:ext uri="{FF2B5EF4-FFF2-40B4-BE49-F238E27FC236}">
                  <a16:creationId xmlns:a16="http://schemas.microsoft.com/office/drawing/2014/main" id="{90223923-7427-E144-9B86-A4DC5EB73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2949" y="1916473"/>
              <a:ext cx="1127084" cy="965047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健康评估</a:t>
              </a:r>
            </a:p>
          </p:txBody>
        </p:sp>
        <p:sp>
          <p:nvSpPr>
            <p:cNvPr id="729" name="圆角矩形 239">
              <a:extLst>
                <a:ext uri="{FF2B5EF4-FFF2-40B4-BE49-F238E27FC236}">
                  <a16:creationId xmlns:a16="http://schemas.microsoft.com/office/drawing/2014/main" id="{8691C136-B179-F04C-8A2F-25EB0EC2FC64}"/>
                </a:ext>
              </a:extLst>
            </p:cNvPr>
            <p:cNvSpPr/>
            <p:nvPr/>
          </p:nvSpPr>
          <p:spPr bwMode="auto">
            <a:xfrm>
              <a:off x="5575491" y="2203517"/>
              <a:ext cx="1029680" cy="23653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健康评估体系构建</a:t>
              </a:r>
            </a:p>
          </p:txBody>
        </p:sp>
        <p:sp>
          <p:nvSpPr>
            <p:cNvPr id="730" name="矩形 729">
              <a:extLst>
                <a:ext uri="{FF2B5EF4-FFF2-40B4-BE49-F238E27FC236}">
                  <a16:creationId xmlns:a16="http://schemas.microsoft.com/office/drawing/2014/main" id="{70BAD364-01E8-7D40-BC80-DE6F617B849D}"/>
                </a:ext>
              </a:extLst>
            </p:cNvPr>
            <p:cNvSpPr/>
            <p:nvPr/>
          </p:nvSpPr>
          <p:spPr bwMode="auto">
            <a:xfrm>
              <a:off x="312738" y="6133305"/>
              <a:ext cx="10153650" cy="419895"/>
            </a:xfrm>
            <a:prstGeom prst="rect">
              <a:avLst/>
            </a:prstGeom>
            <a:solidFill>
              <a:srgbClr val="0F6FC6">
                <a:lumMod val="75000"/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数据源层</a:t>
              </a:r>
            </a:p>
          </p:txBody>
        </p:sp>
        <p:sp>
          <p:nvSpPr>
            <p:cNvPr id="731" name="圆角矩形 200">
              <a:extLst>
                <a:ext uri="{FF2B5EF4-FFF2-40B4-BE49-F238E27FC236}">
                  <a16:creationId xmlns:a16="http://schemas.microsoft.com/office/drawing/2014/main" id="{F131741E-0B5D-674A-B8D6-4B11C48B417A}"/>
                </a:ext>
              </a:extLst>
            </p:cNvPr>
            <p:cNvSpPr/>
            <p:nvPr/>
          </p:nvSpPr>
          <p:spPr bwMode="auto">
            <a:xfrm>
              <a:off x="1174357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设计数据</a:t>
              </a:r>
            </a:p>
          </p:txBody>
        </p:sp>
        <p:sp>
          <p:nvSpPr>
            <p:cNvPr id="732" name="圆角矩形 196">
              <a:extLst>
                <a:ext uri="{FF2B5EF4-FFF2-40B4-BE49-F238E27FC236}">
                  <a16:creationId xmlns:a16="http://schemas.microsoft.com/office/drawing/2014/main" id="{0205240B-5679-B642-A011-FB2A4CCE70F7}"/>
                </a:ext>
              </a:extLst>
            </p:cNvPr>
            <p:cNvSpPr/>
            <p:nvPr/>
          </p:nvSpPr>
          <p:spPr bwMode="auto">
            <a:xfrm>
              <a:off x="2181309" y="6239494"/>
              <a:ext cx="934679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厂家试验数据</a:t>
              </a:r>
            </a:p>
          </p:txBody>
        </p:sp>
        <p:sp>
          <p:nvSpPr>
            <p:cNvPr id="733" name="圆角矩形 196">
              <a:extLst>
                <a:ext uri="{FF2B5EF4-FFF2-40B4-BE49-F238E27FC236}">
                  <a16:creationId xmlns:a16="http://schemas.microsoft.com/office/drawing/2014/main" id="{89D10084-3564-464E-AF7E-9D35C60F9E6E}"/>
                </a:ext>
              </a:extLst>
            </p:cNvPr>
            <p:cNvSpPr/>
            <p:nvPr/>
          </p:nvSpPr>
          <p:spPr bwMode="auto">
            <a:xfrm>
              <a:off x="3463416" y="6239494"/>
              <a:ext cx="742186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各类手册</a:t>
              </a:r>
            </a:p>
          </p:txBody>
        </p:sp>
        <p:grpSp>
          <p:nvGrpSpPr>
            <p:cNvPr id="734" name="组 299">
              <a:extLst>
                <a:ext uri="{FF2B5EF4-FFF2-40B4-BE49-F238E27FC236}">
                  <a16:creationId xmlns:a16="http://schemas.microsoft.com/office/drawing/2014/main" id="{79BB4993-95D1-9C4D-849F-4C0E1DBB4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36775" y="4948333"/>
              <a:ext cx="1187596" cy="469071"/>
              <a:chOff x="9220266" y="4616426"/>
              <a:chExt cx="1187486" cy="468952"/>
            </a:xfrm>
          </p:grpSpPr>
          <p:grpSp>
            <p:nvGrpSpPr>
              <p:cNvPr id="735" name="组 424">
                <a:extLst>
                  <a:ext uri="{FF2B5EF4-FFF2-40B4-BE49-F238E27FC236}">
                    <a16:creationId xmlns:a16="http://schemas.microsoft.com/office/drawing/2014/main" id="{F3389FC3-12FD-4B45-A766-D54833CDE0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20266" y="4616426"/>
                <a:ext cx="1187486" cy="307187"/>
                <a:chOff x="6726606" y="4470202"/>
                <a:chExt cx="1076144" cy="405801"/>
              </a:xfrm>
            </p:grpSpPr>
            <p:sp>
              <p:nvSpPr>
                <p:cNvPr id="737" name="圆角矩形 240">
                  <a:extLst>
                    <a:ext uri="{FF2B5EF4-FFF2-40B4-BE49-F238E27FC236}">
                      <a16:creationId xmlns:a16="http://schemas.microsoft.com/office/drawing/2014/main" id="{3B48A38E-5B8F-954B-94CE-A46A56A4BA47}"/>
                    </a:ext>
                  </a:extLst>
                </p:cNvPr>
                <p:cNvSpPr/>
                <p:nvPr/>
              </p:nvSpPr>
              <p:spPr>
                <a:xfrm>
                  <a:off x="6725949" y="4471123"/>
                  <a:ext cx="1077451" cy="190790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任务管理</a:t>
                  </a:r>
                </a:p>
              </p:txBody>
            </p:sp>
            <p:sp>
              <p:nvSpPr>
                <p:cNvPr id="738" name="圆角矩形 240">
                  <a:extLst>
                    <a:ext uri="{FF2B5EF4-FFF2-40B4-BE49-F238E27FC236}">
                      <a16:creationId xmlns:a16="http://schemas.microsoft.com/office/drawing/2014/main" id="{3D8DB9B6-5E79-744D-AC84-0F3357D43079}"/>
                    </a:ext>
                  </a:extLst>
                </p:cNvPr>
                <p:cNvSpPr/>
                <p:nvPr/>
              </p:nvSpPr>
              <p:spPr>
                <a:xfrm>
                  <a:off x="6725949" y="4684975"/>
                  <a:ext cx="1077451" cy="190790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5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运行调度</a:t>
                  </a:r>
                </a:p>
              </p:txBody>
            </p:sp>
          </p:grpSp>
          <p:sp>
            <p:nvSpPr>
              <p:cNvPr id="736" name="圆角矩形 240">
                <a:extLst>
                  <a:ext uri="{FF2B5EF4-FFF2-40B4-BE49-F238E27FC236}">
                    <a16:creationId xmlns:a16="http://schemas.microsoft.com/office/drawing/2014/main" id="{C9B7A037-889F-544E-9D87-2A451A84F6F0}"/>
                  </a:ext>
                </a:extLst>
              </p:cNvPr>
              <p:cNvSpPr/>
              <p:nvPr/>
            </p:nvSpPr>
            <p:spPr>
              <a:xfrm>
                <a:off x="9219541" y="4940891"/>
                <a:ext cx="1188928" cy="14442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运行监控</a:t>
                </a:r>
              </a:p>
            </p:txBody>
          </p:sp>
        </p:grpSp>
        <p:grpSp>
          <p:nvGrpSpPr>
            <p:cNvPr id="739" name="组 245">
              <a:extLst>
                <a:ext uri="{FF2B5EF4-FFF2-40B4-BE49-F238E27FC236}">
                  <a16:creationId xmlns:a16="http://schemas.microsoft.com/office/drawing/2014/main" id="{D586BA64-F6F3-D242-AF3A-8083EBB0F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903" y="2109980"/>
              <a:ext cx="1020289" cy="718463"/>
              <a:chOff x="1344703" y="2137172"/>
              <a:chExt cx="1008639" cy="649015"/>
            </a:xfrm>
          </p:grpSpPr>
          <p:sp>
            <p:nvSpPr>
              <p:cNvPr id="740" name="圆角矩形 239">
                <a:extLst>
                  <a:ext uri="{FF2B5EF4-FFF2-40B4-BE49-F238E27FC236}">
                    <a16:creationId xmlns:a16="http://schemas.microsoft.com/office/drawing/2014/main" id="{C3E15778-5CC9-B841-B340-BC8134170BD2}"/>
                  </a:ext>
                </a:extLst>
              </p:cNvPr>
              <p:cNvSpPr/>
              <p:nvPr/>
            </p:nvSpPr>
            <p:spPr>
              <a:xfrm>
                <a:off x="1344703" y="2632744"/>
                <a:ext cx="1008639" cy="153443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诊断结果监测</a:t>
                </a:r>
              </a:p>
            </p:txBody>
          </p:sp>
          <p:sp>
            <p:nvSpPr>
              <p:cNvPr id="741" name="圆角矩形 239">
                <a:extLst>
                  <a:ext uri="{FF2B5EF4-FFF2-40B4-BE49-F238E27FC236}">
                    <a16:creationId xmlns:a16="http://schemas.microsoft.com/office/drawing/2014/main" id="{F35B6B9A-D621-6046-81CC-C71F0D223909}"/>
                  </a:ext>
                </a:extLst>
              </p:cNvPr>
              <p:cNvSpPr/>
              <p:nvPr/>
            </p:nvSpPr>
            <p:spPr>
              <a:xfrm>
                <a:off x="1344703" y="2137172"/>
                <a:ext cx="1008639" cy="14914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核心部件数据监测</a:t>
                </a:r>
              </a:p>
            </p:txBody>
          </p:sp>
          <p:sp>
            <p:nvSpPr>
              <p:cNvPr id="742" name="圆角矩形 239">
                <a:extLst>
                  <a:ext uri="{FF2B5EF4-FFF2-40B4-BE49-F238E27FC236}">
                    <a16:creationId xmlns:a16="http://schemas.microsoft.com/office/drawing/2014/main" id="{AC6C5E2B-3FAF-0548-AB05-EA71BBC33F98}"/>
                  </a:ext>
                </a:extLst>
              </p:cNvPr>
              <p:cNvSpPr/>
              <p:nvPr/>
            </p:nvSpPr>
            <p:spPr>
              <a:xfrm>
                <a:off x="1344703" y="2394217"/>
                <a:ext cx="1008639" cy="136235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核心部件状态告警</a:t>
                </a:r>
              </a:p>
            </p:txBody>
          </p:sp>
        </p:grpSp>
        <p:sp>
          <p:nvSpPr>
            <p:cNvPr id="743" name="矩形 445">
              <a:extLst>
                <a:ext uri="{FF2B5EF4-FFF2-40B4-BE49-F238E27FC236}">
                  <a16:creationId xmlns:a16="http://schemas.microsoft.com/office/drawing/2014/main" id="{6801D40B-78EF-6D45-B131-319FDCB69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669" y="1916102"/>
              <a:ext cx="1145138" cy="970470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历史数据分析</a:t>
              </a:r>
            </a:p>
          </p:txBody>
        </p:sp>
        <p:grpSp>
          <p:nvGrpSpPr>
            <p:cNvPr id="744" name="组 275">
              <a:extLst>
                <a:ext uri="{FF2B5EF4-FFF2-40B4-BE49-F238E27FC236}">
                  <a16:creationId xmlns:a16="http://schemas.microsoft.com/office/drawing/2014/main" id="{CFEC9F9F-D432-E44C-8E63-F51D0DB0E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5624" y="2108108"/>
              <a:ext cx="1026168" cy="739680"/>
              <a:chOff x="1835505" y="1952621"/>
              <a:chExt cx="1058509" cy="739680"/>
            </a:xfrm>
          </p:grpSpPr>
          <p:grpSp>
            <p:nvGrpSpPr>
              <p:cNvPr id="745" name="组 244">
                <a:extLst>
                  <a:ext uri="{FF2B5EF4-FFF2-40B4-BE49-F238E27FC236}">
                    <a16:creationId xmlns:a16="http://schemas.microsoft.com/office/drawing/2014/main" id="{E83249DD-87FE-A449-A5D9-35BE6501C5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6739" y="1952621"/>
                <a:ext cx="1057275" cy="554393"/>
                <a:chOff x="2417817" y="2023581"/>
                <a:chExt cx="1033446" cy="500784"/>
              </a:xfrm>
            </p:grpSpPr>
            <p:sp>
              <p:nvSpPr>
                <p:cNvPr id="747" name="圆角矩形 239">
                  <a:extLst>
                    <a:ext uri="{FF2B5EF4-FFF2-40B4-BE49-F238E27FC236}">
                      <a16:creationId xmlns:a16="http://schemas.microsoft.com/office/drawing/2014/main" id="{A87507FB-9CE9-E440-A960-3B27C640A38C}"/>
                    </a:ext>
                  </a:extLst>
                </p:cNvPr>
                <p:cNvSpPr/>
                <p:nvPr/>
              </p:nvSpPr>
              <p:spPr>
                <a:xfrm>
                  <a:off x="2425856" y="2023265"/>
                  <a:ext cx="1026001" cy="160607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关键参数分析</a:t>
                  </a:r>
                </a:p>
              </p:txBody>
            </p:sp>
            <p:sp>
              <p:nvSpPr>
                <p:cNvPr id="748" name="圆角矩形 239">
                  <a:extLst>
                    <a:ext uri="{FF2B5EF4-FFF2-40B4-BE49-F238E27FC236}">
                      <a16:creationId xmlns:a16="http://schemas.microsoft.com/office/drawing/2014/main" id="{08BFC966-0F10-7940-BDB6-9BB7E07AB1F2}"/>
                    </a:ext>
                  </a:extLst>
                </p:cNvPr>
                <p:cNvSpPr/>
                <p:nvPr/>
              </p:nvSpPr>
              <p:spPr>
                <a:xfrm>
                  <a:off x="2417853" y="2203948"/>
                  <a:ext cx="1034004" cy="15056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核心指标分析</a:t>
                  </a:r>
                </a:p>
              </p:txBody>
            </p:sp>
            <p:sp>
              <p:nvSpPr>
                <p:cNvPr id="749" name="圆角矩形 239">
                  <a:extLst>
                    <a:ext uri="{FF2B5EF4-FFF2-40B4-BE49-F238E27FC236}">
                      <a16:creationId xmlns:a16="http://schemas.microsoft.com/office/drawing/2014/main" id="{F1833592-85D8-F74D-AF1D-770D540FE0E7}"/>
                    </a:ext>
                  </a:extLst>
                </p:cNvPr>
                <p:cNvSpPr/>
                <p:nvPr/>
              </p:nvSpPr>
              <p:spPr>
                <a:xfrm>
                  <a:off x="2417853" y="2374592"/>
                  <a:ext cx="1034004" cy="14913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运行态势分析</a:t>
                  </a:r>
                </a:p>
              </p:txBody>
            </p:sp>
          </p:grpSp>
          <p:sp>
            <p:nvSpPr>
              <p:cNvPr id="746" name="圆角矩形 239">
                <a:extLst>
                  <a:ext uri="{FF2B5EF4-FFF2-40B4-BE49-F238E27FC236}">
                    <a16:creationId xmlns:a16="http://schemas.microsoft.com/office/drawing/2014/main" id="{AB20CFC8-6DE2-E048-8533-711233873BEA}"/>
                  </a:ext>
                </a:extLst>
              </p:cNvPr>
              <p:cNvSpPr/>
              <p:nvPr/>
            </p:nvSpPr>
            <p:spPr bwMode="auto">
              <a:xfrm>
                <a:off x="1835138" y="2526946"/>
                <a:ext cx="1057846" cy="165100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故障统计</a:t>
                </a:r>
                <a:r>
                  <a:rPr kumimoji="1" lang="en-US" altLang="zh-CN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/</a:t>
                </a:r>
                <a:r>
                  <a:rPr kumimoji="1" lang="zh-CN" altLang="en-US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关联分析</a:t>
                </a:r>
              </a:p>
            </p:txBody>
          </p:sp>
        </p:grpSp>
        <p:grpSp>
          <p:nvGrpSpPr>
            <p:cNvPr id="750" name="组 276">
              <a:extLst>
                <a:ext uri="{FF2B5EF4-FFF2-40B4-BE49-F238E27FC236}">
                  <a16:creationId xmlns:a16="http://schemas.microsoft.com/office/drawing/2014/main" id="{24C2D833-DCBE-4B4F-B27C-608447A6A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9045" y="1920285"/>
              <a:ext cx="1155168" cy="968585"/>
              <a:chOff x="6139993" y="1750139"/>
              <a:chExt cx="1155168" cy="968585"/>
            </a:xfrm>
          </p:grpSpPr>
          <p:sp>
            <p:nvSpPr>
              <p:cNvPr id="751" name="矩形 425">
                <a:extLst>
                  <a:ext uri="{FF2B5EF4-FFF2-40B4-BE49-F238E27FC236}">
                    <a16:creationId xmlns:a16="http://schemas.microsoft.com/office/drawing/2014/main" id="{D8404865-0A39-B443-8D9C-8F46E2358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9993" y="1750139"/>
                <a:ext cx="1155168" cy="968585"/>
              </a:xfrm>
              <a:prstGeom prst="rect">
                <a:avLst/>
              </a:prstGeom>
              <a:solidFill>
                <a:srgbClr val="FFC000"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126" tIns="50063" rIns="100126" bIns="50063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维修方案推荐</a:t>
                </a:r>
              </a:p>
            </p:txBody>
          </p:sp>
          <p:grpSp>
            <p:nvGrpSpPr>
              <p:cNvPr id="752" name="组 324">
                <a:extLst>
                  <a:ext uri="{FF2B5EF4-FFF2-40B4-BE49-F238E27FC236}">
                    <a16:creationId xmlns:a16="http://schemas.microsoft.com/office/drawing/2014/main" id="{E3AE49EE-8B2E-0A4B-8793-0FB90899FB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82080" y="1939928"/>
                <a:ext cx="1061684" cy="741401"/>
                <a:chOff x="6182080" y="1939928"/>
                <a:chExt cx="1061684" cy="905096"/>
              </a:xfrm>
            </p:grpSpPr>
            <p:grpSp>
              <p:nvGrpSpPr>
                <p:cNvPr id="753" name="组 242">
                  <a:extLst>
                    <a:ext uri="{FF2B5EF4-FFF2-40B4-BE49-F238E27FC236}">
                      <a16:creationId xmlns:a16="http://schemas.microsoft.com/office/drawing/2014/main" id="{8834F537-2746-4B49-A4C3-048D2AE2F0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83314" y="1939928"/>
                  <a:ext cx="1060450" cy="727787"/>
                  <a:chOff x="7061560" y="2128921"/>
                  <a:chExt cx="1028513" cy="657411"/>
                </a:xfrm>
              </p:grpSpPr>
              <p:sp>
                <p:nvSpPr>
                  <p:cNvPr id="755" name="圆角矩形 239">
                    <a:extLst>
                      <a:ext uri="{FF2B5EF4-FFF2-40B4-BE49-F238E27FC236}">
                        <a16:creationId xmlns:a16="http://schemas.microsoft.com/office/drawing/2014/main" id="{97945E7E-A73B-3843-979F-6A85D8E8405A}"/>
                      </a:ext>
                    </a:extLst>
                  </p:cNvPr>
                  <p:cNvSpPr/>
                  <p:nvPr/>
                </p:nvSpPr>
                <p:spPr>
                  <a:xfrm>
                    <a:off x="7064638" y="2128918"/>
                    <a:ext cx="1025434" cy="161056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故障诊断报告</a:t>
                    </a:r>
                  </a:p>
                </p:txBody>
              </p:sp>
              <p:sp>
                <p:nvSpPr>
                  <p:cNvPr id="756" name="圆角矩形 239">
                    <a:extLst>
                      <a:ext uri="{FF2B5EF4-FFF2-40B4-BE49-F238E27FC236}">
                        <a16:creationId xmlns:a16="http://schemas.microsoft.com/office/drawing/2014/main" id="{A3D0B605-E19B-5344-9799-CD072DE95EC5}"/>
                      </a:ext>
                    </a:extLst>
                  </p:cNvPr>
                  <p:cNvSpPr/>
                  <p:nvPr/>
                </p:nvSpPr>
                <p:spPr>
                  <a:xfrm>
                    <a:off x="7064638" y="2475537"/>
                    <a:ext cx="1025434" cy="145301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状态评估报告</a:t>
                    </a:r>
                  </a:p>
                </p:txBody>
              </p:sp>
              <p:sp>
                <p:nvSpPr>
                  <p:cNvPr id="757" name="圆角矩形 239">
                    <a:extLst>
                      <a:ext uri="{FF2B5EF4-FFF2-40B4-BE49-F238E27FC236}">
                        <a16:creationId xmlns:a16="http://schemas.microsoft.com/office/drawing/2014/main" id="{E2384BBF-2835-2849-B57C-C27E58AA081C}"/>
                      </a:ext>
                    </a:extLst>
                  </p:cNvPr>
                  <p:cNvSpPr/>
                  <p:nvPr/>
                </p:nvSpPr>
                <p:spPr>
                  <a:xfrm>
                    <a:off x="7064638" y="2309230"/>
                    <a:ext cx="1025434" cy="150552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维修建议报告</a:t>
                    </a:r>
                  </a:p>
                </p:txBody>
              </p:sp>
              <p:sp>
                <p:nvSpPr>
                  <p:cNvPr id="758" name="圆角矩形 239">
                    <a:extLst>
                      <a:ext uri="{FF2B5EF4-FFF2-40B4-BE49-F238E27FC236}">
                        <a16:creationId xmlns:a16="http://schemas.microsoft.com/office/drawing/2014/main" id="{E3044620-D95B-4F45-81D0-C25A97D3718F}"/>
                      </a:ext>
                    </a:extLst>
                  </p:cNvPr>
                  <p:cNvSpPr/>
                  <p:nvPr/>
                </p:nvSpPr>
                <p:spPr>
                  <a:xfrm>
                    <a:off x="7061559" y="2645346"/>
                    <a:ext cx="1023893" cy="141798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威胁等级评估报告</a:t>
                    </a:r>
                  </a:p>
                </p:txBody>
              </p:sp>
            </p:grpSp>
            <p:sp>
              <p:nvSpPr>
                <p:cNvPr id="754" name="圆角矩形 239">
                  <a:extLst>
                    <a:ext uri="{FF2B5EF4-FFF2-40B4-BE49-F238E27FC236}">
                      <a16:creationId xmlns:a16="http://schemas.microsoft.com/office/drawing/2014/main" id="{A85FAF9B-B05C-364D-8501-BAEAF3E5667A}"/>
                    </a:ext>
                  </a:extLst>
                </p:cNvPr>
                <p:cNvSpPr/>
                <p:nvPr/>
              </p:nvSpPr>
              <p:spPr bwMode="auto">
                <a:xfrm>
                  <a:off x="6181725" y="2687995"/>
                  <a:ext cx="1055688" cy="15697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故障引导处理</a:t>
                  </a:r>
                </a:p>
              </p:txBody>
            </p:sp>
          </p:grpSp>
        </p:grpSp>
        <p:sp>
          <p:nvSpPr>
            <p:cNvPr id="759" name="圆角矩形 239">
              <a:extLst>
                <a:ext uri="{FF2B5EF4-FFF2-40B4-BE49-F238E27FC236}">
                  <a16:creationId xmlns:a16="http://schemas.microsoft.com/office/drawing/2014/main" id="{66CC5D7F-0D1A-3A46-83CF-6C0E65296E31}"/>
                </a:ext>
              </a:extLst>
            </p:cNvPr>
            <p:cNvSpPr/>
            <p:nvPr/>
          </p:nvSpPr>
          <p:spPr bwMode="auto">
            <a:xfrm>
              <a:off x="5575491" y="2567847"/>
              <a:ext cx="1029680" cy="24087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设备健康评估</a:t>
              </a:r>
            </a:p>
          </p:txBody>
        </p:sp>
        <p:grpSp>
          <p:nvGrpSpPr>
            <p:cNvPr id="760" name="组 395">
              <a:extLst>
                <a:ext uri="{FF2B5EF4-FFF2-40B4-BE49-F238E27FC236}">
                  <a16:creationId xmlns:a16="http://schemas.microsoft.com/office/drawing/2014/main" id="{D83FE90E-13ED-A743-B94B-1836B7EB1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66435" y="3005970"/>
              <a:ext cx="908179" cy="1915592"/>
              <a:chOff x="11003041" y="2548110"/>
              <a:chExt cx="878511" cy="1870584"/>
            </a:xfrm>
          </p:grpSpPr>
          <p:grpSp>
            <p:nvGrpSpPr>
              <p:cNvPr id="761" name="组 396">
                <a:extLst>
                  <a:ext uri="{FF2B5EF4-FFF2-40B4-BE49-F238E27FC236}">
                    <a16:creationId xmlns:a16="http://schemas.microsoft.com/office/drawing/2014/main" id="{55C8141B-E4A4-394C-AC64-BFFA45A50C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03041" y="4029246"/>
                <a:ext cx="875315" cy="389448"/>
                <a:chOff x="5902282" y="209940"/>
                <a:chExt cx="875315" cy="529314"/>
              </a:xfrm>
            </p:grpSpPr>
            <p:sp>
              <p:nvSpPr>
                <p:cNvPr id="771" name="圆角矩形 153">
                  <a:extLst>
                    <a:ext uri="{FF2B5EF4-FFF2-40B4-BE49-F238E27FC236}">
                      <a16:creationId xmlns:a16="http://schemas.microsoft.com/office/drawing/2014/main" id="{16AE137E-6706-0242-8EC9-EF0C2B1F059A}"/>
                    </a:ext>
                  </a:extLst>
                </p:cNvPr>
                <p:cNvSpPr/>
                <p:nvPr/>
              </p:nvSpPr>
              <p:spPr>
                <a:xfrm>
                  <a:off x="5902285" y="209469"/>
                  <a:ext cx="875315" cy="233870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系统优化</a:t>
                  </a:r>
                </a:p>
              </p:txBody>
            </p:sp>
            <p:sp>
              <p:nvSpPr>
                <p:cNvPr id="772" name="圆角矩形 153">
                  <a:extLst>
                    <a:ext uri="{FF2B5EF4-FFF2-40B4-BE49-F238E27FC236}">
                      <a16:creationId xmlns:a16="http://schemas.microsoft.com/office/drawing/2014/main" id="{550DC708-D1E9-C144-9A3C-902A6B1B706C}"/>
                    </a:ext>
                  </a:extLst>
                </p:cNvPr>
                <p:cNvSpPr/>
                <p:nvPr/>
              </p:nvSpPr>
              <p:spPr>
                <a:xfrm>
                  <a:off x="5902285" y="462302"/>
                  <a:ext cx="875315" cy="276009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持续集成</a:t>
                  </a:r>
                </a:p>
              </p:txBody>
            </p:sp>
          </p:grpSp>
          <p:grpSp>
            <p:nvGrpSpPr>
              <p:cNvPr id="762" name="组 397">
                <a:extLst>
                  <a:ext uri="{FF2B5EF4-FFF2-40B4-BE49-F238E27FC236}">
                    <a16:creationId xmlns:a16="http://schemas.microsoft.com/office/drawing/2014/main" id="{7FB4495E-2E48-124D-A1F7-7DCF912C4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03041" y="2548110"/>
                <a:ext cx="878511" cy="1460986"/>
                <a:chOff x="11003041" y="2548109"/>
                <a:chExt cx="878511" cy="1720441"/>
              </a:xfrm>
            </p:grpSpPr>
            <p:grpSp>
              <p:nvGrpSpPr>
                <p:cNvPr id="763" name="组合 246">
                  <a:extLst>
                    <a:ext uri="{FF2B5EF4-FFF2-40B4-BE49-F238E27FC236}">
                      <a16:creationId xmlns:a16="http://schemas.microsoft.com/office/drawing/2014/main" id="{DE9881A1-18D0-074F-9EEA-D5B0579CCA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004540" y="2548109"/>
                  <a:ext cx="877012" cy="742113"/>
                  <a:chOff x="1086917" y="3014160"/>
                  <a:chExt cx="1269306" cy="809928"/>
                </a:xfrm>
              </p:grpSpPr>
              <p:sp>
                <p:nvSpPr>
                  <p:cNvPr id="768" name="圆角矩形 216">
                    <a:extLst>
                      <a:ext uri="{FF2B5EF4-FFF2-40B4-BE49-F238E27FC236}">
                        <a16:creationId xmlns:a16="http://schemas.microsoft.com/office/drawing/2014/main" id="{F04377BC-C3D3-674E-99A3-1AB11D3838DC}"/>
                      </a:ext>
                    </a:extLst>
                  </p:cNvPr>
                  <p:cNvSpPr/>
                  <p:nvPr/>
                </p:nvSpPr>
                <p:spPr>
                  <a:xfrm>
                    <a:off x="1086973" y="3568470"/>
                    <a:ext cx="1269074" cy="255016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故障处理</a:t>
                    </a:r>
                  </a:p>
                </p:txBody>
              </p:sp>
              <p:sp>
                <p:nvSpPr>
                  <p:cNvPr id="769" name="圆角矩形 221">
                    <a:extLst>
                      <a:ext uri="{FF2B5EF4-FFF2-40B4-BE49-F238E27FC236}">
                        <a16:creationId xmlns:a16="http://schemas.microsoft.com/office/drawing/2014/main" id="{ED0A7956-DE5B-FF4C-A084-2DA2473276E6}"/>
                      </a:ext>
                    </a:extLst>
                  </p:cNvPr>
                  <p:cNvSpPr/>
                  <p:nvPr/>
                </p:nvSpPr>
                <p:spPr>
                  <a:xfrm>
                    <a:off x="1086973" y="3014607"/>
                    <a:ext cx="1269074" cy="255016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安装部署</a:t>
                    </a:r>
                  </a:p>
                </p:txBody>
              </p:sp>
              <p:sp>
                <p:nvSpPr>
                  <p:cNvPr id="770" name="圆角矩形 222">
                    <a:extLst>
                      <a:ext uri="{FF2B5EF4-FFF2-40B4-BE49-F238E27FC236}">
                        <a16:creationId xmlns:a16="http://schemas.microsoft.com/office/drawing/2014/main" id="{3CFC07CD-C5E2-FF41-82CB-50E15B91A8AC}"/>
                      </a:ext>
                    </a:extLst>
                  </p:cNvPr>
                  <p:cNvSpPr/>
                  <p:nvPr/>
                </p:nvSpPr>
                <p:spPr>
                  <a:xfrm>
                    <a:off x="1086973" y="3291539"/>
                    <a:ext cx="1269074" cy="255016"/>
                  </a:xfrm>
                  <a:prstGeom prst="roundRect">
                    <a:avLst/>
                  </a:prstGeom>
                  <a:solidFill>
                    <a:sysClr val="window" lastClr="FFFFFF"/>
                  </a:solidFill>
                  <a:ln w="3175" cap="flat" cmpd="sng" algn="ctr">
                    <a:solidFill>
                      <a:srgbClr val="0F6FC6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运行监控</a:t>
                    </a:r>
                  </a:p>
                </p:txBody>
              </p:sp>
            </p:grpSp>
            <p:sp>
              <p:nvSpPr>
                <p:cNvPr id="764" name="圆角矩形 153">
                  <a:extLst>
                    <a:ext uri="{FF2B5EF4-FFF2-40B4-BE49-F238E27FC236}">
                      <a16:creationId xmlns:a16="http://schemas.microsoft.com/office/drawing/2014/main" id="{DC5B9A2F-B2C2-BD45-94A9-23010F52A998}"/>
                    </a:ext>
                  </a:extLst>
                </p:cNvPr>
                <p:cNvSpPr/>
                <p:nvPr/>
              </p:nvSpPr>
              <p:spPr>
                <a:xfrm>
                  <a:off x="11004579" y="3559845"/>
                  <a:ext cx="873780" cy="211758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日志分析</a:t>
                  </a:r>
                </a:p>
              </p:txBody>
            </p:sp>
            <p:sp>
              <p:nvSpPr>
                <p:cNvPr id="765" name="圆角矩形 153">
                  <a:extLst>
                    <a:ext uri="{FF2B5EF4-FFF2-40B4-BE49-F238E27FC236}">
                      <a16:creationId xmlns:a16="http://schemas.microsoft.com/office/drawing/2014/main" id="{F250931C-D82E-0E4A-B0A9-285F3A6C1954}"/>
                    </a:ext>
                  </a:extLst>
                </p:cNvPr>
                <p:cNvSpPr/>
                <p:nvPr/>
              </p:nvSpPr>
              <p:spPr>
                <a:xfrm>
                  <a:off x="11003044" y="3795335"/>
                  <a:ext cx="875315" cy="224536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资源管理</a:t>
                  </a:r>
                </a:p>
              </p:txBody>
            </p:sp>
            <p:sp>
              <p:nvSpPr>
                <p:cNvPr id="766" name="圆角矩形 153">
                  <a:extLst>
                    <a:ext uri="{FF2B5EF4-FFF2-40B4-BE49-F238E27FC236}">
                      <a16:creationId xmlns:a16="http://schemas.microsoft.com/office/drawing/2014/main" id="{E2816AE6-C61E-754D-96D1-AF5B72D12939}"/>
                    </a:ext>
                  </a:extLst>
                </p:cNvPr>
                <p:cNvSpPr/>
                <p:nvPr/>
              </p:nvSpPr>
              <p:spPr>
                <a:xfrm>
                  <a:off x="11003044" y="4043603"/>
                  <a:ext cx="875315" cy="224536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租户管理</a:t>
                  </a:r>
                </a:p>
              </p:txBody>
            </p:sp>
            <p:sp>
              <p:nvSpPr>
                <p:cNvPr id="767" name="圆角矩形 153">
                  <a:extLst>
                    <a:ext uri="{FF2B5EF4-FFF2-40B4-BE49-F238E27FC236}">
                      <a16:creationId xmlns:a16="http://schemas.microsoft.com/office/drawing/2014/main" id="{6236A06E-F700-C143-8D8F-4E90460946CB}"/>
                    </a:ext>
                  </a:extLst>
                </p:cNvPr>
                <p:cNvSpPr/>
                <p:nvPr/>
              </p:nvSpPr>
              <p:spPr>
                <a:xfrm>
                  <a:off x="11004579" y="3315228"/>
                  <a:ext cx="873780" cy="222711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自动灾备</a:t>
                  </a:r>
                </a:p>
              </p:txBody>
            </p:sp>
          </p:grpSp>
        </p:grpSp>
        <p:sp>
          <p:nvSpPr>
            <p:cNvPr id="773" name="圆角矩形 196">
              <a:extLst>
                <a:ext uri="{FF2B5EF4-FFF2-40B4-BE49-F238E27FC236}">
                  <a16:creationId xmlns:a16="http://schemas.microsoft.com/office/drawing/2014/main" id="{221136E2-3681-EB45-975B-ED8CA4ACB9FB}"/>
                </a:ext>
              </a:extLst>
            </p:cNvPr>
            <p:cNvSpPr/>
            <p:nvPr/>
          </p:nvSpPr>
          <p:spPr bwMode="auto">
            <a:xfrm>
              <a:off x="4553030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图片</a:t>
              </a:r>
            </a:p>
          </p:txBody>
        </p:sp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EFE1E219-C594-854B-9077-92B311B60F9A}"/>
                </a:ext>
              </a:extLst>
            </p:cNvPr>
            <p:cNvSpPr/>
            <p:nvPr/>
          </p:nvSpPr>
          <p:spPr bwMode="auto">
            <a:xfrm>
              <a:off x="312738" y="2979256"/>
              <a:ext cx="10153650" cy="1351343"/>
            </a:xfrm>
            <a:prstGeom prst="rect">
              <a:avLst/>
            </a:prstGeom>
            <a:solidFill>
              <a:srgbClr val="0F6FC6">
                <a:lumMod val="60000"/>
                <a:lumOff val="4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vert="eaVert" wrap="none" lIns="100126" tIns="50063" rIns="100126" bIns="50063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上层服务层</a:t>
              </a:r>
            </a:p>
          </p:txBody>
        </p:sp>
        <p:sp>
          <p:nvSpPr>
            <p:cNvPr id="775" name="矩形 260">
              <a:extLst>
                <a:ext uri="{FF2B5EF4-FFF2-40B4-BE49-F238E27FC236}">
                  <a16:creationId xmlns:a16="http://schemas.microsoft.com/office/drawing/2014/main" id="{1C99F662-D3A5-5C4E-9ACE-63BF0013B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036" y="3020974"/>
              <a:ext cx="2394345" cy="1285319"/>
            </a:xfrm>
            <a:prstGeom prst="rect">
              <a:avLst/>
            </a:prstGeom>
            <a:solidFill>
              <a:srgbClr val="0F6FC6">
                <a:lumMod val="60000"/>
                <a:lumOff val="40000"/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F6F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智能算法建模管理与服务</a:t>
              </a:r>
            </a:p>
          </p:txBody>
        </p:sp>
        <p:sp>
          <p:nvSpPr>
            <p:cNvPr id="776" name="矩形 130">
              <a:extLst>
                <a:ext uri="{FF2B5EF4-FFF2-40B4-BE49-F238E27FC236}">
                  <a16:creationId xmlns:a16="http://schemas.microsoft.com/office/drawing/2014/main" id="{0177D4BB-86C2-6946-81D4-4C03B74D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243" y="3434149"/>
              <a:ext cx="2303968" cy="204965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智能算法模型管理</a:t>
              </a:r>
            </a:p>
          </p:txBody>
        </p:sp>
        <p:sp>
          <p:nvSpPr>
            <p:cNvPr id="777" name="圆角矩形 221">
              <a:extLst>
                <a:ext uri="{FF2B5EF4-FFF2-40B4-BE49-F238E27FC236}">
                  <a16:creationId xmlns:a16="http://schemas.microsoft.com/office/drawing/2014/main" id="{F76634AE-9C71-244B-B1D7-F1D45FEC3ED2}"/>
                </a:ext>
              </a:extLst>
            </p:cNvPr>
            <p:cNvSpPr/>
            <p:nvPr/>
          </p:nvSpPr>
          <p:spPr bwMode="auto">
            <a:xfrm>
              <a:off x="9067702" y="3457424"/>
              <a:ext cx="578468" cy="151539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模型下载</a:t>
              </a:r>
            </a:p>
          </p:txBody>
        </p:sp>
        <p:sp>
          <p:nvSpPr>
            <p:cNvPr id="778" name="圆角矩形 222">
              <a:extLst>
                <a:ext uri="{FF2B5EF4-FFF2-40B4-BE49-F238E27FC236}">
                  <a16:creationId xmlns:a16="http://schemas.microsoft.com/office/drawing/2014/main" id="{54528830-F87F-194D-8A95-C5F54BCBBAAC}"/>
                </a:ext>
              </a:extLst>
            </p:cNvPr>
            <p:cNvSpPr/>
            <p:nvPr/>
          </p:nvSpPr>
          <p:spPr bwMode="auto">
            <a:xfrm>
              <a:off x="9768408" y="3448774"/>
              <a:ext cx="578468" cy="151539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模型维护</a:t>
              </a:r>
            </a:p>
          </p:txBody>
        </p:sp>
        <p:sp>
          <p:nvSpPr>
            <p:cNvPr id="779" name="矩形 133">
              <a:extLst>
                <a:ext uri="{FF2B5EF4-FFF2-40B4-BE49-F238E27FC236}">
                  <a16:creationId xmlns:a16="http://schemas.microsoft.com/office/drawing/2014/main" id="{8A3B024C-8F7D-8E4E-9348-C5B9BC653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243" y="3657703"/>
              <a:ext cx="2303969" cy="608049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智能算法模型运行与监控</a:t>
              </a:r>
            </a:p>
          </p:txBody>
        </p:sp>
        <p:sp>
          <p:nvSpPr>
            <p:cNvPr id="780" name="圆角矩形 222">
              <a:extLst>
                <a:ext uri="{FF2B5EF4-FFF2-40B4-BE49-F238E27FC236}">
                  <a16:creationId xmlns:a16="http://schemas.microsoft.com/office/drawing/2014/main" id="{B67807D3-A9F7-1A43-9A74-DD6A1B5A77B4}"/>
                </a:ext>
              </a:extLst>
            </p:cNvPr>
            <p:cNvSpPr/>
            <p:nvPr/>
          </p:nvSpPr>
          <p:spPr bwMode="auto">
            <a:xfrm>
              <a:off x="8102586" y="3855117"/>
              <a:ext cx="734032" cy="16840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运行参数配置</a:t>
              </a:r>
            </a:p>
          </p:txBody>
        </p:sp>
        <p:sp>
          <p:nvSpPr>
            <p:cNvPr id="781" name="圆角矩形 222">
              <a:extLst>
                <a:ext uri="{FF2B5EF4-FFF2-40B4-BE49-F238E27FC236}">
                  <a16:creationId xmlns:a16="http://schemas.microsoft.com/office/drawing/2014/main" id="{B9EE2D87-5AE5-544D-84BA-13A64DAEF852}"/>
                </a:ext>
              </a:extLst>
            </p:cNvPr>
            <p:cNvSpPr/>
            <p:nvPr/>
          </p:nvSpPr>
          <p:spPr bwMode="auto">
            <a:xfrm>
              <a:off x="8104512" y="4069150"/>
              <a:ext cx="734032" cy="16610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运行控制</a:t>
              </a:r>
            </a:p>
          </p:txBody>
        </p:sp>
        <p:sp>
          <p:nvSpPr>
            <p:cNvPr id="782" name="圆角矩形 222">
              <a:extLst>
                <a:ext uri="{FF2B5EF4-FFF2-40B4-BE49-F238E27FC236}">
                  <a16:creationId xmlns:a16="http://schemas.microsoft.com/office/drawing/2014/main" id="{C6CAC6C0-186C-9346-93D4-C7345B956C9B}"/>
                </a:ext>
              </a:extLst>
            </p:cNvPr>
            <p:cNvSpPr/>
            <p:nvPr/>
          </p:nvSpPr>
          <p:spPr bwMode="auto">
            <a:xfrm>
              <a:off x="8869512" y="4073766"/>
              <a:ext cx="683474" cy="16610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运行监控</a:t>
              </a:r>
            </a:p>
          </p:txBody>
        </p:sp>
        <p:sp>
          <p:nvSpPr>
            <p:cNvPr id="783" name="圆角矩形 222">
              <a:extLst>
                <a:ext uri="{FF2B5EF4-FFF2-40B4-BE49-F238E27FC236}">
                  <a16:creationId xmlns:a16="http://schemas.microsoft.com/office/drawing/2014/main" id="{F5BF4401-BA29-9E46-9455-15DEA6144675}"/>
                </a:ext>
              </a:extLst>
            </p:cNvPr>
            <p:cNvSpPr/>
            <p:nvPr/>
          </p:nvSpPr>
          <p:spPr bwMode="auto">
            <a:xfrm>
              <a:off x="9583953" y="3848425"/>
              <a:ext cx="750887" cy="172386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模型信息查看</a:t>
              </a:r>
            </a:p>
          </p:txBody>
        </p:sp>
        <p:sp>
          <p:nvSpPr>
            <p:cNvPr id="784" name="圆角矩形 222">
              <a:extLst>
                <a:ext uri="{FF2B5EF4-FFF2-40B4-BE49-F238E27FC236}">
                  <a16:creationId xmlns:a16="http://schemas.microsoft.com/office/drawing/2014/main" id="{DFDAD514-A555-EF46-BA5D-ED86D2A3B093}"/>
                </a:ext>
              </a:extLst>
            </p:cNvPr>
            <p:cNvSpPr/>
            <p:nvPr/>
          </p:nvSpPr>
          <p:spPr bwMode="auto">
            <a:xfrm>
              <a:off x="9583953" y="4058253"/>
              <a:ext cx="750887" cy="172386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模型数据查看</a:t>
              </a:r>
            </a:p>
          </p:txBody>
        </p:sp>
        <p:sp>
          <p:nvSpPr>
            <p:cNvPr id="785" name="圆角矩形 222">
              <a:extLst>
                <a:ext uri="{FF2B5EF4-FFF2-40B4-BE49-F238E27FC236}">
                  <a16:creationId xmlns:a16="http://schemas.microsoft.com/office/drawing/2014/main" id="{1D6ECA2F-51E3-EF4C-9476-28506E5D27C4}"/>
                </a:ext>
              </a:extLst>
            </p:cNvPr>
            <p:cNvSpPr/>
            <p:nvPr/>
          </p:nvSpPr>
          <p:spPr bwMode="auto">
            <a:xfrm>
              <a:off x="8873950" y="3851627"/>
              <a:ext cx="672671" cy="162493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模型升级</a:t>
              </a:r>
            </a:p>
          </p:txBody>
        </p:sp>
        <p:grpSp>
          <p:nvGrpSpPr>
            <p:cNvPr id="786" name="组合 785">
              <a:extLst>
                <a:ext uri="{FF2B5EF4-FFF2-40B4-BE49-F238E27FC236}">
                  <a16:creationId xmlns:a16="http://schemas.microsoft.com/office/drawing/2014/main" id="{7491D530-182D-4B44-A459-59D59B565AB3}"/>
                </a:ext>
              </a:extLst>
            </p:cNvPr>
            <p:cNvGrpSpPr/>
            <p:nvPr/>
          </p:nvGrpSpPr>
          <p:grpSpPr>
            <a:xfrm>
              <a:off x="5287481" y="3019266"/>
              <a:ext cx="2681265" cy="1278043"/>
              <a:chOff x="5075260" y="2752819"/>
              <a:chExt cx="2681265" cy="1278043"/>
            </a:xfrm>
          </p:grpSpPr>
          <p:sp>
            <p:nvSpPr>
              <p:cNvPr id="787" name="矩形 314">
                <a:extLst>
                  <a:ext uri="{FF2B5EF4-FFF2-40B4-BE49-F238E27FC236}">
                    <a16:creationId xmlns:a16="http://schemas.microsoft.com/office/drawing/2014/main" id="{0634B799-4CEC-2340-B768-B1F277509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5260" y="2752819"/>
                <a:ext cx="2681265" cy="1278043"/>
              </a:xfrm>
              <a:prstGeom prst="rect">
                <a:avLst/>
              </a:prstGeom>
              <a:solidFill>
                <a:srgbClr val="0F6FC6">
                  <a:lumMod val="60000"/>
                  <a:lumOff val="40000"/>
                  <a:alpha val="39999"/>
                </a:srgbClr>
              </a:solidFill>
              <a:ln>
                <a:noFill/>
              </a:ln>
            </p:spPr>
            <p:txBody>
              <a:bodyPr wrap="none" lIns="100126" tIns="50063" rIns="100126" bIns="50063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物理模型管理与服务</a:t>
                </a:r>
              </a:p>
            </p:txBody>
          </p:sp>
          <p:sp>
            <p:nvSpPr>
              <p:cNvPr id="788" name="矩形 270">
                <a:extLst>
                  <a:ext uri="{FF2B5EF4-FFF2-40B4-BE49-F238E27FC236}">
                    <a16:creationId xmlns:a16="http://schemas.microsoft.com/office/drawing/2014/main" id="{4941AFD8-B387-F744-9CDC-0AC6325F6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138" y="2943324"/>
                <a:ext cx="2577645" cy="519927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机械物理模型</a:t>
                </a:r>
              </a:p>
            </p:txBody>
          </p:sp>
          <p:sp>
            <p:nvSpPr>
              <p:cNvPr id="789" name="圆角矩形 265">
                <a:extLst>
                  <a:ext uri="{FF2B5EF4-FFF2-40B4-BE49-F238E27FC236}">
                    <a16:creationId xmlns:a16="http://schemas.microsoft.com/office/drawing/2014/main" id="{956A8975-0A3C-0445-8974-E6EF019C665E}"/>
                  </a:ext>
                </a:extLst>
              </p:cNvPr>
              <p:cNvSpPr/>
              <p:nvPr/>
            </p:nvSpPr>
            <p:spPr bwMode="auto">
              <a:xfrm>
                <a:off x="5208559" y="3113999"/>
                <a:ext cx="1026925" cy="157163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磨损寿命计算模型</a:t>
                </a:r>
              </a:p>
            </p:txBody>
          </p:sp>
          <p:sp>
            <p:nvSpPr>
              <p:cNvPr id="790" name="圆角矩形 266">
                <a:extLst>
                  <a:ext uri="{FF2B5EF4-FFF2-40B4-BE49-F238E27FC236}">
                    <a16:creationId xmlns:a16="http://schemas.microsoft.com/office/drawing/2014/main" id="{A5C56FF0-48CD-3F46-B07E-ABC96ADE89CA}"/>
                  </a:ext>
                </a:extLst>
              </p:cNvPr>
              <p:cNvSpPr/>
              <p:nvPr/>
            </p:nvSpPr>
            <p:spPr bwMode="auto">
              <a:xfrm>
                <a:off x="6294361" y="3114286"/>
                <a:ext cx="1339762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疲劳寿命计算模型</a:t>
                </a:r>
              </a:p>
            </p:txBody>
          </p:sp>
          <p:sp>
            <p:nvSpPr>
              <p:cNvPr id="791" name="圆角矩形 266">
                <a:extLst>
                  <a:ext uri="{FF2B5EF4-FFF2-40B4-BE49-F238E27FC236}">
                    <a16:creationId xmlns:a16="http://schemas.microsoft.com/office/drawing/2014/main" id="{14E61BA2-B1FB-0C42-ADAC-C25BBA46ADFF}"/>
                  </a:ext>
                </a:extLst>
              </p:cNvPr>
              <p:cNvSpPr/>
              <p:nvPr/>
            </p:nvSpPr>
            <p:spPr bwMode="auto">
              <a:xfrm>
                <a:off x="5208559" y="3291424"/>
                <a:ext cx="1026925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老化寿命计算模型</a:t>
                </a:r>
              </a:p>
            </p:txBody>
          </p:sp>
          <p:sp>
            <p:nvSpPr>
              <p:cNvPr id="792" name="圆角矩形 266">
                <a:extLst>
                  <a:ext uri="{FF2B5EF4-FFF2-40B4-BE49-F238E27FC236}">
                    <a16:creationId xmlns:a16="http://schemas.microsoft.com/office/drawing/2014/main" id="{D6A3F438-AF03-7F46-ACE5-DA8BC5E320C1}"/>
                  </a:ext>
                </a:extLst>
              </p:cNvPr>
              <p:cNvSpPr/>
              <p:nvPr/>
            </p:nvSpPr>
            <p:spPr bwMode="auto">
              <a:xfrm>
                <a:off x="6294176" y="3284310"/>
                <a:ext cx="1339762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应力松弛寿命计算模型</a:t>
                </a:r>
              </a:p>
            </p:txBody>
          </p:sp>
          <p:sp>
            <p:nvSpPr>
              <p:cNvPr id="793" name="矩形 270">
                <a:extLst>
                  <a:ext uri="{FF2B5EF4-FFF2-40B4-BE49-F238E27FC236}">
                    <a16:creationId xmlns:a16="http://schemas.microsoft.com/office/drawing/2014/main" id="{4CE0633F-3C5E-5743-87D5-44FBFC540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138" y="3476808"/>
                <a:ext cx="2577645" cy="527859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电子物理模型</a:t>
                </a:r>
              </a:p>
            </p:txBody>
          </p:sp>
          <p:sp>
            <p:nvSpPr>
              <p:cNvPr id="794" name="圆角矩形 266">
                <a:extLst>
                  <a:ext uri="{FF2B5EF4-FFF2-40B4-BE49-F238E27FC236}">
                    <a16:creationId xmlns:a16="http://schemas.microsoft.com/office/drawing/2014/main" id="{1CF4E857-8E8B-BE49-9090-6359CF145AB7}"/>
                  </a:ext>
                </a:extLst>
              </p:cNvPr>
              <p:cNvSpPr/>
              <p:nvPr/>
            </p:nvSpPr>
            <p:spPr bwMode="auto">
              <a:xfrm>
                <a:off x="5215580" y="3645237"/>
                <a:ext cx="1026925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疲劳寿命计算模型</a:t>
                </a:r>
              </a:p>
            </p:txBody>
          </p:sp>
          <p:sp>
            <p:nvSpPr>
              <p:cNvPr id="795" name="圆角矩形 266">
                <a:extLst>
                  <a:ext uri="{FF2B5EF4-FFF2-40B4-BE49-F238E27FC236}">
                    <a16:creationId xmlns:a16="http://schemas.microsoft.com/office/drawing/2014/main" id="{CAC05DB6-22B0-9E4C-8E06-648D227A26B9}"/>
                  </a:ext>
                </a:extLst>
              </p:cNvPr>
              <p:cNvSpPr/>
              <p:nvPr/>
            </p:nvSpPr>
            <p:spPr bwMode="auto">
              <a:xfrm>
                <a:off x="5215580" y="3819784"/>
                <a:ext cx="1026925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腐蚀寿命计算模型</a:t>
                </a:r>
              </a:p>
            </p:txBody>
          </p:sp>
          <p:sp>
            <p:nvSpPr>
              <p:cNvPr id="796" name="圆角矩形 266">
                <a:extLst>
                  <a:ext uri="{FF2B5EF4-FFF2-40B4-BE49-F238E27FC236}">
                    <a16:creationId xmlns:a16="http://schemas.microsoft.com/office/drawing/2014/main" id="{1B17C9EF-B285-D645-9CB9-3DE9C9FA1CA3}"/>
                  </a:ext>
                </a:extLst>
              </p:cNvPr>
              <p:cNvSpPr/>
              <p:nvPr/>
            </p:nvSpPr>
            <p:spPr bwMode="auto">
              <a:xfrm>
                <a:off x="6300688" y="3816744"/>
                <a:ext cx="1335138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扩散与迁移寿命计算模型</a:t>
                </a:r>
              </a:p>
            </p:txBody>
          </p:sp>
          <p:sp>
            <p:nvSpPr>
              <p:cNvPr id="797" name="圆角矩形 266">
                <a:extLst>
                  <a:ext uri="{FF2B5EF4-FFF2-40B4-BE49-F238E27FC236}">
                    <a16:creationId xmlns:a16="http://schemas.microsoft.com/office/drawing/2014/main" id="{5CC8CBCD-9577-CF44-BECA-34F9FAC91705}"/>
                  </a:ext>
                </a:extLst>
              </p:cNvPr>
              <p:cNvSpPr/>
              <p:nvPr/>
            </p:nvSpPr>
            <p:spPr bwMode="auto">
              <a:xfrm>
                <a:off x="6298985" y="3645236"/>
                <a:ext cx="1335138" cy="15398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过应力寿命计算模型</a:t>
                </a:r>
              </a:p>
            </p:txBody>
          </p:sp>
        </p:grpSp>
        <p:sp>
          <p:nvSpPr>
            <p:cNvPr id="798" name="圆角矩形 200">
              <a:extLst>
                <a:ext uri="{FF2B5EF4-FFF2-40B4-BE49-F238E27FC236}">
                  <a16:creationId xmlns:a16="http://schemas.microsoft.com/office/drawing/2014/main" id="{FF9A36EA-7EA5-444E-AE51-910E029E8C55}"/>
                </a:ext>
              </a:extLst>
            </p:cNvPr>
            <p:cNvSpPr/>
            <p:nvPr/>
          </p:nvSpPr>
          <p:spPr bwMode="auto">
            <a:xfrm>
              <a:off x="6566934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风洞 </a:t>
              </a: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9" name="圆角矩形 200">
              <a:extLst>
                <a:ext uri="{FF2B5EF4-FFF2-40B4-BE49-F238E27FC236}">
                  <a16:creationId xmlns:a16="http://schemas.microsoft.com/office/drawing/2014/main" id="{F3256992-E22E-A846-9B14-B0A3B842B3E9}"/>
                </a:ext>
              </a:extLst>
            </p:cNvPr>
            <p:cNvSpPr/>
            <p:nvPr/>
          </p:nvSpPr>
          <p:spPr bwMode="auto">
            <a:xfrm>
              <a:off x="7573886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风洞 </a:t>
              </a: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0" name="圆角矩形 200">
              <a:extLst>
                <a:ext uri="{FF2B5EF4-FFF2-40B4-BE49-F238E27FC236}">
                  <a16:creationId xmlns:a16="http://schemas.microsoft.com/office/drawing/2014/main" id="{7CC5B527-1AE3-834C-8B1F-07A9295CBF78}"/>
                </a:ext>
              </a:extLst>
            </p:cNvPr>
            <p:cNvSpPr/>
            <p:nvPr/>
          </p:nvSpPr>
          <p:spPr bwMode="auto">
            <a:xfrm>
              <a:off x="8580838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风洞 </a:t>
              </a: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1" name="圆角矩形 200">
              <a:extLst>
                <a:ext uri="{FF2B5EF4-FFF2-40B4-BE49-F238E27FC236}">
                  <a16:creationId xmlns:a16="http://schemas.microsoft.com/office/drawing/2014/main" id="{B9F21586-D7CF-DB47-B510-7B5725E53750}"/>
                </a:ext>
              </a:extLst>
            </p:cNvPr>
            <p:cNvSpPr/>
            <p:nvPr/>
          </p:nvSpPr>
          <p:spPr bwMode="auto">
            <a:xfrm>
              <a:off x="9587789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  <a:endPara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2" name="矩形 801">
              <a:extLst>
                <a:ext uri="{FF2B5EF4-FFF2-40B4-BE49-F238E27FC236}">
                  <a16:creationId xmlns:a16="http://schemas.microsoft.com/office/drawing/2014/main" id="{3F3AD1E3-B400-3C49-A7A3-2DC69A633883}"/>
                </a:ext>
              </a:extLst>
            </p:cNvPr>
            <p:cNvSpPr/>
            <p:nvPr/>
          </p:nvSpPr>
          <p:spPr bwMode="auto">
            <a:xfrm>
              <a:off x="689450" y="5468366"/>
              <a:ext cx="9704388" cy="552450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数据交换</a:t>
              </a:r>
            </a:p>
          </p:txBody>
        </p:sp>
        <p:sp>
          <p:nvSpPr>
            <p:cNvPr id="803" name="矩形 802">
              <a:extLst>
                <a:ext uri="{FF2B5EF4-FFF2-40B4-BE49-F238E27FC236}">
                  <a16:creationId xmlns:a16="http://schemas.microsoft.com/office/drawing/2014/main" id="{FB020C80-F091-044F-9A6D-0FEF221BCBB4}"/>
                </a:ext>
              </a:extLst>
            </p:cNvPr>
            <p:cNvSpPr/>
            <p:nvPr/>
          </p:nvSpPr>
          <p:spPr bwMode="auto">
            <a:xfrm>
              <a:off x="1368900" y="5508053"/>
              <a:ext cx="3549650" cy="50165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实时数据采集</a:t>
              </a:r>
            </a:p>
          </p:txBody>
        </p:sp>
        <p:sp>
          <p:nvSpPr>
            <p:cNvPr id="804" name="矩形 803">
              <a:extLst>
                <a:ext uri="{FF2B5EF4-FFF2-40B4-BE49-F238E27FC236}">
                  <a16:creationId xmlns:a16="http://schemas.microsoft.com/office/drawing/2014/main" id="{AF83CA53-F0E2-1A4E-8CEF-096C5933247B}"/>
                </a:ext>
              </a:extLst>
            </p:cNvPr>
            <p:cNvSpPr/>
            <p:nvPr/>
          </p:nvSpPr>
          <p:spPr bwMode="auto">
            <a:xfrm>
              <a:off x="7844313" y="5508053"/>
              <a:ext cx="2474912" cy="508000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数据共享</a:t>
              </a:r>
            </a:p>
          </p:txBody>
        </p:sp>
        <p:sp>
          <p:nvSpPr>
            <p:cNvPr id="805" name="圆角矩形 193">
              <a:extLst>
                <a:ext uri="{FF2B5EF4-FFF2-40B4-BE49-F238E27FC236}">
                  <a16:creationId xmlns:a16="http://schemas.microsoft.com/office/drawing/2014/main" id="{A7B3C45D-5C47-DD4D-BA6E-595E7766A52C}"/>
                </a:ext>
              </a:extLst>
            </p:cNvPr>
            <p:cNvSpPr/>
            <p:nvPr/>
          </p:nvSpPr>
          <p:spPr bwMode="auto">
            <a:xfrm>
              <a:off x="7912575" y="5741416"/>
              <a:ext cx="774700" cy="21113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共享配置</a:t>
              </a:r>
            </a:p>
          </p:txBody>
        </p:sp>
        <p:sp>
          <p:nvSpPr>
            <p:cNvPr id="806" name="圆角矩形 193">
              <a:extLst>
                <a:ext uri="{FF2B5EF4-FFF2-40B4-BE49-F238E27FC236}">
                  <a16:creationId xmlns:a16="http://schemas.microsoft.com/office/drawing/2014/main" id="{85ECCADC-E125-3A43-A2D4-5FF6E08E370F}"/>
                </a:ext>
              </a:extLst>
            </p:cNvPr>
            <p:cNvSpPr/>
            <p:nvPr/>
          </p:nvSpPr>
          <p:spPr bwMode="auto">
            <a:xfrm>
              <a:off x="8731725" y="5741416"/>
              <a:ext cx="754063" cy="21113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共享过程</a:t>
              </a:r>
            </a:p>
          </p:txBody>
        </p:sp>
        <p:sp>
          <p:nvSpPr>
            <p:cNvPr id="807" name="圆角矩形 193">
              <a:extLst>
                <a:ext uri="{FF2B5EF4-FFF2-40B4-BE49-F238E27FC236}">
                  <a16:creationId xmlns:a16="http://schemas.microsoft.com/office/drawing/2014/main" id="{13E9548B-491C-9842-B4A2-8256A3C59045}"/>
                </a:ext>
              </a:extLst>
            </p:cNvPr>
            <p:cNvSpPr/>
            <p:nvPr/>
          </p:nvSpPr>
          <p:spPr bwMode="auto">
            <a:xfrm>
              <a:off x="9522300" y="5741416"/>
              <a:ext cx="731838" cy="21113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共享管控</a:t>
              </a:r>
            </a:p>
          </p:txBody>
        </p:sp>
        <p:sp>
          <p:nvSpPr>
            <p:cNvPr id="808" name="矩形 807">
              <a:extLst>
                <a:ext uri="{FF2B5EF4-FFF2-40B4-BE49-F238E27FC236}">
                  <a16:creationId xmlns:a16="http://schemas.microsoft.com/office/drawing/2014/main" id="{FAFBDDBE-371F-F448-8E56-A9634175DA78}"/>
                </a:ext>
              </a:extLst>
            </p:cNvPr>
            <p:cNvSpPr/>
            <p:nvPr/>
          </p:nvSpPr>
          <p:spPr bwMode="auto">
            <a:xfrm>
              <a:off x="4986813" y="5508053"/>
              <a:ext cx="2776537" cy="50323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数据接入</a:t>
              </a:r>
            </a:p>
          </p:txBody>
        </p:sp>
        <p:sp>
          <p:nvSpPr>
            <p:cNvPr id="809" name="圆角矩形 193">
              <a:extLst>
                <a:ext uri="{FF2B5EF4-FFF2-40B4-BE49-F238E27FC236}">
                  <a16:creationId xmlns:a16="http://schemas.microsoft.com/office/drawing/2014/main" id="{B260A556-A158-7643-8F9F-7CA29A7F8DC5}"/>
                </a:ext>
              </a:extLst>
            </p:cNvPr>
            <p:cNvSpPr/>
            <p:nvPr/>
          </p:nvSpPr>
          <p:spPr bwMode="auto">
            <a:xfrm>
              <a:off x="5051900" y="5736653"/>
              <a:ext cx="917575" cy="2111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实时数据接入</a:t>
              </a:r>
            </a:p>
          </p:txBody>
        </p:sp>
        <p:sp>
          <p:nvSpPr>
            <p:cNvPr id="810" name="圆角矩形 193">
              <a:extLst>
                <a:ext uri="{FF2B5EF4-FFF2-40B4-BE49-F238E27FC236}">
                  <a16:creationId xmlns:a16="http://schemas.microsoft.com/office/drawing/2014/main" id="{03FE3264-E8AE-AD45-95C7-3C393ECAB32E}"/>
                </a:ext>
              </a:extLst>
            </p:cNvPr>
            <p:cNvSpPr/>
            <p:nvPr/>
          </p:nvSpPr>
          <p:spPr bwMode="auto">
            <a:xfrm>
              <a:off x="5986938" y="5736653"/>
              <a:ext cx="850900" cy="2111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离线数据接入</a:t>
              </a:r>
            </a:p>
          </p:txBody>
        </p:sp>
        <p:sp>
          <p:nvSpPr>
            <p:cNvPr id="811" name="圆角矩形 193">
              <a:extLst>
                <a:ext uri="{FF2B5EF4-FFF2-40B4-BE49-F238E27FC236}">
                  <a16:creationId xmlns:a16="http://schemas.microsoft.com/office/drawing/2014/main" id="{11F4177B-F246-C943-83CF-2996C79FD6F6}"/>
                </a:ext>
              </a:extLst>
            </p:cNvPr>
            <p:cNvSpPr/>
            <p:nvPr/>
          </p:nvSpPr>
          <p:spPr bwMode="auto">
            <a:xfrm>
              <a:off x="6869588" y="5736653"/>
              <a:ext cx="827087" cy="2111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手工数据导入</a:t>
              </a:r>
            </a:p>
          </p:txBody>
        </p:sp>
        <p:grpSp>
          <p:nvGrpSpPr>
            <p:cNvPr id="812" name="组 217">
              <a:extLst>
                <a:ext uri="{FF2B5EF4-FFF2-40B4-BE49-F238E27FC236}">
                  <a16:creationId xmlns:a16="http://schemas.microsoft.com/office/drawing/2014/main" id="{CA909C7E-55B4-0946-AA5D-A9C0DBC84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333" y="5752174"/>
              <a:ext cx="3472629" cy="199740"/>
              <a:chOff x="1386176" y="5390360"/>
              <a:chExt cx="4328891" cy="202623"/>
            </a:xfrm>
          </p:grpSpPr>
          <p:sp>
            <p:nvSpPr>
              <p:cNvPr id="813" name="圆角矩形 193">
                <a:extLst>
                  <a:ext uri="{FF2B5EF4-FFF2-40B4-BE49-F238E27FC236}">
                    <a16:creationId xmlns:a16="http://schemas.microsoft.com/office/drawing/2014/main" id="{577AE5EC-C06C-7A48-9A35-9DB04D74D8FF}"/>
                  </a:ext>
                </a:extLst>
              </p:cNvPr>
              <p:cNvSpPr/>
              <p:nvPr/>
            </p:nvSpPr>
            <p:spPr>
              <a:xfrm>
                <a:off x="1386650" y="5392330"/>
                <a:ext cx="860837" cy="198080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实时数据采集</a:t>
                </a:r>
              </a:p>
            </p:txBody>
          </p:sp>
          <p:sp>
            <p:nvSpPr>
              <p:cNvPr id="814" name="圆角矩形 193">
                <a:extLst>
                  <a:ext uri="{FF2B5EF4-FFF2-40B4-BE49-F238E27FC236}">
                    <a16:creationId xmlns:a16="http://schemas.microsoft.com/office/drawing/2014/main" id="{7A02955D-7FDC-2C4F-99F4-0A417A53374D}"/>
                  </a:ext>
                </a:extLst>
              </p:cNvPr>
              <p:cNvSpPr/>
              <p:nvPr/>
            </p:nvSpPr>
            <p:spPr>
              <a:xfrm>
                <a:off x="2265298" y="5392330"/>
                <a:ext cx="918227" cy="198080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实时数据预处理</a:t>
                </a:r>
              </a:p>
            </p:txBody>
          </p:sp>
          <p:sp>
            <p:nvSpPr>
              <p:cNvPr id="815" name="圆角矩形 193">
                <a:extLst>
                  <a:ext uri="{FF2B5EF4-FFF2-40B4-BE49-F238E27FC236}">
                    <a16:creationId xmlns:a16="http://schemas.microsoft.com/office/drawing/2014/main" id="{DF2FA4A5-7D3C-5448-9410-59A215DF7C6E}"/>
                  </a:ext>
                </a:extLst>
              </p:cNvPr>
              <p:cNvSpPr/>
              <p:nvPr/>
            </p:nvSpPr>
            <p:spPr>
              <a:xfrm>
                <a:off x="3203314" y="5390719"/>
                <a:ext cx="819280" cy="19969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实时数据缓存</a:t>
                </a:r>
              </a:p>
            </p:txBody>
          </p:sp>
          <p:sp>
            <p:nvSpPr>
              <p:cNvPr id="816" name="圆角矩形 193">
                <a:extLst>
                  <a:ext uri="{FF2B5EF4-FFF2-40B4-BE49-F238E27FC236}">
                    <a16:creationId xmlns:a16="http://schemas.microsoft.com/office/drawing/2014/main" id="{BCD96FEC-E42A-774E-A807-C607F04730C8}"/>
                  </a:ext>
                </a:extLst>
              </p:cNvPr>
              <p:cNvSpPr/>
              <p:nvPr/>
            </p:nvSpPr>
            <p:spPr>
              <a:xfrm>
                <a:off x="4052277" y="5390719"/>
                <a:ext cx="815322" cy="19969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实时数据传输</a:t>
                </a:r>
              </a:p>
            </p:txBody>
          </p:sp>
          <p:sp>
            <p:nvSpPr>
              <p:cNvPr id="817" name="圆角矩形 193">
                <a:extLst>
                  <a:ext uri="{FF2B5EF4-FFF2-40B4-BE49-F238E27FC236}">
                    <a16:creationId xmlns:a16="http://schemas.microsoft.com/office/drawing/2014/main" id="{06FE4436-AC12-9643-ACAE-58A6CFDB9073}"/>
                  </a:ext>
                </a:extLst>
              </p:cNvPr>
              <p:cNvSpPr/>
              <p:nvPr/>
            </p:nvSpPr>
            <p:spPr>
              <a:xfrm>
                <a:off x="4899262" y="5393940"/>
                <a:ext cx="815322" cy="19969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实时数据发送</a:t>
                </a:r>
              </a:p>
            </p:txBody>
          </p:sp>
        </p:grpSp>
        <p:sp>
          <p:nvSpPr>
            <p:cNvPr id="818" name="文本框 817">
              <a:extLst>
                <a:ext uri="{FF2B5EF4-FFF2-40B4-BE49-F238E27FC236}">
                  <a16:creationId xmlns:a16="http://schemas.microsoft.com/office/drawing/2014/main" id="{7CD01282-CECD-1E40-83B8-4C9097A7DE4A}"/>
                </a:ext>
              </a:extLst>
            </p:cNvPr>
            <p:cNvSpPr txBox="1"/>
            <p:nvPr/>
          </p:nvSpPr>
          <p:spPr>
            <a:xfrm>
              <a:off x="261285" y="5521420"/>
              <a:ext cx="4796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b="1" dirty="0" err="1">
                  <a:solidFill>
                    <a:srgbClr val="0F6F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DaaS</a:t>
              </a:r>
              <a:endParaRPr kumimoji="1" lang="zh-CN" altLang="en-US" sz="900" b="1" dirty="0">
                <a:solidFill>
                  <a:srgbClr val="0F6F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9" name="文本框 818">
              <a:extLst>
                <a:ext uri="{FF2B5EF4-FFF2-40B4-BE49-F238E27FC236}">
                  <a16:creationId xmlns:a16="http://schemas.microsoft.com/office/drawing/2014/main" id="{FD23E5CD-B0EF-8441-9633-33D9C1F4C033}"/>
                </a:ext>
              </a:extLst>
            </p:cNvPr>
            <p:cNvSpPr txBox="1"/>
            <p:nvPr/>
          </p:nvSpPr>
          <p:spPr>
            <a:xfrm>
              <a:off x="265830" y="3958827"/>
              <a:ext cx="4796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b="1" dirty="0">
                  <a:solidFill>
                    <a:srgbClr val="0F6F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endParaRPr kumimoji="1" lang="zh-CN" altLang="en-US" sz="900" b="1" dirty="0">
                <a:solidFill>
                  <a:srgbClr val="0F6F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" name="文本框 819">
              <a:extLst>
                <a:ext uri="{FF2B5EF4-FFF2-40B4-BE49-F238E27FC236}">
                  <a16:creationId xmlns:a16="http://schemas.microsoft.com/office/drawing/2014/main" id="{22064940-29C5-0142-B400-8F512017EBCE}"/>
                </a:ext>
              </a:extLst>
            </p:cNvPr>
            <p:cNvSpPr txBox="1"/>
            <p:nvPr/>
          </p:nvSpPr>
          <p:spPr>
            <a:xfrm>
              <a:off x="273266" y="2698970"/>
              <a:ext cx="4571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00" b="1" dirty="0">
                  <a:solidFill>
                    <a:srgbClr val="0F6FC6">
                      <a:lumMod val="7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SaaS</a:t>
              </a:r>
              <a:endParaRPr kumimoji="1" lang="zh-CN" altLang="en-US" sz="900" b="1" dirty="0">
                <a:solidFill>
                  <a:srgbClr val="0F6FC6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" name="圆角矩形 196">
              <a:extLst>
                <a:ext uri="{FF2B5EF4-FFF2-40B4-BE49-F238E27FC236}">
                  <a16:creationId xmlns:a16="http://schemas.microsoft.com/office/drawing/2014/main" id="{A3A6915B-9067-5D4A-AA77-0D7B75D3C7BE}"/>
                </a:ext>
              </a:extLst>
            </p:cNvPr>
            <p:cNvSpPr/>
            <p:nvPr/>
          </p:nvSpPr>
          <p:spPr bwMode="auto">
            <a:xfrm>
              <a:off x="5559982" y="6239494"/>
              <a:ext cx="659524" cy="198438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视频</a:t>
              </a:r>
            </a:p>
          </p:txBody>
        </p:sp>
        <p:sp>
          <p:nvSpPr>
            <p:cNvPr id="822" name="矩形 170">
              <a:extLst>
                <a:ext uri="{FF2B5EF4-FFF2-40B4-BE49-F238E27FC236}">
                  <a16:creationId xmlns:a16="http://schemas.microsoft.com/office/drawing/2014/main" id="{F1300762-05FD-344C-854D-5699C3C79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024" y="1913805"/>
              <a:ext cx="2439699" cy="972634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故障诊断</a:t>
              </a:r>
            </a:p>
          </p:txBody>
        </p:sp>
        <p:sp>
          <p:nvSpPr>
            <p:cNvPr id="823" name="矩形 270">
              <a:extLst>
                <a:ext uri="{FF2B5EF4-FFF2-40B4-BE49-F238E27FC236}">
                  <a16:creationId xmlns:a16="http://schemas.microsoft.com/office/drawing/2014/main" id="{2332BB38-9269-CD4B-A638-A65B44D7F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598" y="2099161"/>
              <a:ext cx="1389472" cy="745409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压缩机</a:t>
              </a:r>
            </a:p>
          </p:txBody>
        </p:sp>
        <p:sp>
          <p:nvSpPr>
            <p:cNvPr id="824" name="矩形 270">
              <a:extLst>
                <a:ext uri="{FF2B5EF4-FFF2-40B4-BE49-F238E27FC236}">
                  <a16:creationId xmlns:a16="http://schemas.microsoft.com/office/drawing/2014/main" id="{1D2479CB-67A6-B646-9A01-6733CF2A6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235" y="2096016"/>
              <a:ext cx="891224" cy="558354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洞体结构</a:t>
              </a:r>
            </a:p>
          </p:txBody>
        </p:sp>
        <p:sp>
          <p:nvSpPr>
            <p:cNvPr id="825" name="圆角矩形 239">
              <a:extLst>
                <a:ext uri="{FF2B5EF4-FFF2-40B4-BE49-F238E27FC236}">
                  <a16:creationId xmlns:a16="http://schemas.microsoft.com/office/drawing/2014/main" id="{595EA24B-9323-B94E-AE60-05D89D48E4D5}"/>
                </a:ext>
              </a:extLst>
            </p:cNvPr>
            <p:cNvSpPr/>
            <p:nvPr/>
          </p:nvSpPr>
          <p:spPr bwMode="auto">
            <a:xfrm>
              <a:off x="3128498" y="2257797"/>
              <a:ext cx="1333873" cy="13268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阀门执行机构回路诊断</a:t>
              </a:r>
            </a:p>
          </p:txBody>
        </p:sp>
        <p:sp>
          <p:nvSpPr>
            <p:cNvPr id="826" name="圆角矩形 239">
              <a:extLst>
                <a:ext uri="{FF2B5EF4-FFF2-40B4-BE49-F238E27FC236}">
                  <a16:creationId xmlns:a16="http://schemas.microsoft.com/office/drawing/2014/main" id="{BCDB43F0-E800-7E46-BB58-6647E7BFA28F}"/>
                </a:ext>
              </a:extLst>
            </p:cNvPr>
            <p:cNvSpPr/>
            <p:nvPr/>
          </p:nvSpPr>
          <p:spPr bwMode="auto">
            <a:xfrm>
              <a:off x="3126936" y="2404062"/>
              <a:ext cx="1335436" cy="13268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抗燃油供油系统状态诊断</a:t>
              </a:r>
            </a:p>
          </p:txBody>
        </p:sp>
        <p:sp>
          <p:nvSpPr>
            <p:cNvPr id="827" name="圆角矩形 239">
              <a:extLst>
                <a:ext uri="{FF2B5EF4-FFF2-40B4-BE49-F238E27FC236}">
                  <a16:creationId xmlns:a16="http://schemas.microsoft.com/office/drawing/2014/main" id="{437367FA-9E4C-9845-B7D8-C03B7A0F6717}"/>
                </a:ext>
              </a:extLst>
            </p:cNvPr>
            <p:cNvSpPr/>
            <p:nvPr/>
          </p:nvSpPr>
          <p:spPr bwMode="auto">
            <a:xfrm>
              <a:off x="3126936" y="2549844"/>
              <a:ext cx="1335436" cy="13268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润滑油系统故障诊断</a:t>
              </a:r>
            </a:p>
          </p:txBody>
        </p:sp>
        <p:sp>
          <p:nvSpPr>
            <p:cNvPr id="828" name="圆角矩形 239">
              <a:extLst>
                <a:ext uri="{FF2B5EF4-FFF2-40B4-BE49-F238E27FC236}">
                  <a16:creationId xmlns:a16="http://schemas.microsoft.com/office/drawing/2014/main" id="{A8CE5B20-7F3F-334B-95A3-7730EE59E94C}"/>
                </a:ext>
              </a:extLst>
            </p:cNvPr>
            <p:cNvSpPr/>
            <p:nvPr/>
          </p:nvSpPr>
          <p:spPr bwMode="auto">
            <a:xfrm>
              <a:off x="3126936" y="2695379"/>
              <a:ext cx="1335436" cy="13268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  <a:endPara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9" name="圆角矩形 239">
              <a:extLst>
                <a:ext uri="{FF2B5EF4-FFF2-40B4-BE49-F238E27FC236}">
                  <a16:creationId xmlns:a16="http://schemas.microsoft.com/office/drawing/2014/main" id="{3F22E9A4-E1B4-AF4B-9020-1B56DD2AE72B}"/>
                </a:ext>
              </a:extLst>
            </p:cNvPr>
            <p:cNvSpPr/>
            <p:nvPr/>
          </p:nvSpPr>
          <p:spPr bwMode="auto">
            <a:xfrm>
              <a:off x="4567711" y="2257796"/>
              <a:ext cx="823744" cy="13268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结构疲劳诊断</a:t>
              </a:r>
            </a:p>
          </p:txBody>
        </p:sp>
        <p:sp>
          <p:nvSpPr>
            <p:cNvPr id="830" name="圆角矩形 239">
              <a:extLst>
                <a:ext uri="{FF2B5EF4-FFF2-40B4-BE49-F238E27FC236}">
                  <a16:creationId xmlns:a16="http://schemas.microsoft.com/office/drawing/2014/main" id="{3CC42250-3E1C-BF45-A3C7-AD9D0A89BEAF}"/>
                </a:ext>
              </a:extLst>
            </p:cNvPr>
            <p:cNvSpPr/>
            <p:nvPr/>
          </p:nvSpPr>
          <p:spPr bwMode="auto">
            <a:xfrm>
              <a:off x="4567711" y="2404072"/>
              <a:ext cx="823744" cy="22974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耦合振动裂纹诊断</a:t>
              </a:r>
            </a:p>
          </p:txBody>
        </p:sp>
        <p:sp>
          <p:nvSpPr>
            <p:cNvPr id="831" name="矩形 270">
              <a:extLst>
                <a:ext uri="{FF2B5EF4-FFF2-40B4-BE49-F238E27FC236}">
                  <a16:creationId xmlns:a16="http://schemas.microsoft.com/office/drawing/2014/main" id="{1E2F3952-AF74-2D40-BB83-EC24D9B8F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235" y="2675047"/>
              <a:ext cx="891224" cy="169524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2" name="矩形 174">
              <a:extLst>
                <a:ext uri="{FF2B5EF4-FFF2-40B4-BE49-F238E27FC236}">
                  <a16:creationId xmlns:a16="http://schemas.microsoft.com/office/drawing/2014/main" id="{4CF7BE59-4218-8542-AFD9-5D8A77908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920" y="1915193"/>
              <a:ext cx="2494148" cy="972633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故障预测</a:t>
              </a:r>
            </a:p>
          </p:txBody>
        </p:sp>
        <p:sp>
          <p:nvSpPr>
            <p:cNvPr id="833" name="矩形 270">
              <a:extLst>
                <a:ext uri="{FF2B5EF4-FFF2-40B4-BE49-F238E27FC236}">
                  <a16:creationId xmlns:a16="http://schemas.microsoft.com/office/drawing/2014/main" id="{47451039-F1AE-1E4D-8447-D97B4AE83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8801" y="2116332"/>
              <a:ext cx="1150857" cy="727474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压缩机</a:t>
              </a:r>
            </a:p>
          </p:txBody>
        </p:sp>
        <p:sp>
          <p:nvSpPr>
            <p:cNvPr id="834" name="矩形 270">
              <a:extLst>
                <a:ext uri="{FF2B5EF4-FFF2-40B4-BE49-F238E27FC236}">
                  <a16:creationId xmlns:a16="http://schemas.microsoft.com/office/drawing/2014/main" id="{AD51FE2A-4837-E94D-97DC-1FA390F76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106" y="2113736"/>
              <a:ext cx="1177734" cy="536443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洞体结构</a:t>
              </a:r>
            </a:p>
          </p:txBody>
        </p:sp>
        <p:sp>
          <p:nvSpPr>
            <p:cNvPr id="835" name="圆角矩形 239">
              <a:extLst>
                <a:ext uri="{FF2B5EF4-FFF2-40B4-BE49-F238E27FC236}">
                  <a16:creationId xmlns:a16="http://schemas.microsoft.com/office/drawing/2014/main" id="{D2D44030-979C-5040-AFCD-00CA2BFAAAA0}"/>
                </a:ext>
              </a:extLst>
            </p:cNvPr>
            <p:cNvSpPr/>
            <p:nvPr/>
          </p:nvSpPr>
          <p:spPr bwMode="auto">
            <a:xfrm>
              <a:off x="6804692" y="2309256"/>
              <a:ext cx="1032796" cy="15195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MTBF</a:t>
              </a: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预测</a:t>
              </a:r>
            </a:p>
          </p:txBody>
        </p:sp>
        <p:sp>
          <p:nvSpPr>
            <p:cNvPr id="836" name="圆角矩形 239">
              <a:extLst>
                <a:ext uri="{FF2B5EF4-FFF2-40B4-BE49-F238E27FC236}">
                  <a16:creationId xmlns:a16="http://schemas.microsoft.com/office/drawing/2014/main" id="{B30246CB-5600-BC4A-BC22-50E9E1F0E583}"/>
                </a:ext>
              </a:extLst>
            </p:cNvPr>
            <p:cNvSpPr/>
            <p:nvPr/>
          </p:nvSpPr>
          <p:spPr bwMode="auto">
            <a:xfrm>
              <a:off x="6804692" y="2491832"/>
              <a:ext cx="1036180" cy="15195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故障发生时间预测</a:t>
              </a:r>
            </a:p>
          </p:txBody>
        </p:sp>
        <p:sp>
          <p:nvSpPr>
            <p:cNvPr id="837" name="圆角矩形 239">
              <a:extLst>
                <a:ext uri="{FF2B5EF4-FFF2-40B4-BE49-F238E27FC236}">
                  <a16:creationId xmlns:a16="http://schemas.microsoft.com/office/drawing/2014/main" id="{E09BB266-B410-464C-BFC9-4943284CF0E0}"/>
                </a:ext>
              </a:extLst>
            </p:cNvPr>
            <p:cNvSpPr/>
            <p:nvPr/>
          </p:nvSpPr>
          <p:spPr bwMode="auto">
            <a:xfrm>
              <a:off x="6804692" y="2673494"/>
              <a:ext cx="1032796" cy="15195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……</a:t>
              </a:r>
              <a:endPara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8" name="圆角矩形 239">
              <a:extLst>
                <a:ext uri="{FF2B5EF4-FFF2-40B4-BE49-F238E27FC236}">
                  <a16:creationId xmlns:a16="http://schemas.microsoft.com/office/drawing/2014/main" id="{68205F37-DF25-F446-8AA0-A0D722F9852F}"/>
                </a:ext>
              </a:extLst>
            </p:cNvPr>
            <p:cNvSpPr/>
            <p:nvPr/>
          </p:nvSpPr>
          <p:spPr bwMode="auto">
            <a:xfrm>
              <a:off x="8021037" y="2288163"/>
              <a:ext cx="1032796" cy="15195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MTBF</a:t>
              </a: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预测</a:t>
              </a:r>
            </a:p>
          </p:txBody>
        </p:sp>
        <p:sp>
          <p:nvSpPr>
            <p:cNvPr id="839" name="圆角矩形 239">
              <a:extLst>
                <a:ext uri="{FF2B5EF4-FFF2-40B4-BE49-F238E27FC236}">
                  <a16:creationId xmlns:a16="http://schemas.microsoft.com/office/drawing/2014/main" id="{6B148B69-7F80-A149-990D-763F11D82083}"/>
                </a:ext>
              </a:extLst>
            </p:cNvPr>
            <p:cNvSpPr/>
            <p:nvPr/>
          </p:nvSpPr>
          <p:spPr bwMode="auto">
            <a:xfrm>
              <a:off x="8021037" y="2470739"/>
              <a:ext cx="1036180" cy="151954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故障发生时间预测</a:t>
              </a:r>
            </a:p>
          </p:txBody>
        </p:sp>
        <p:sp>
          <p:nvSpPr>
            <p:cNvPr id="840" name="矩形 270">
              <a:extLst>
                <a:ext uri="{FF2B5EF4-FFF2-40B4-BE49-F238E27FC236}">
                  <a16:creationId xmlns:a16="http://schemas.microsoft.com/office/drawing/2014/main" id="{145C8667-4674-9F46-BFD7-9A1BC534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6994" y="2695257"/>
              <a:ext cx="1177734" cy="156308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A5EDA5CF-7371-4B47-9939-4B8740486365}"/>
                </a:ext>
              </a:extLst>
            </p:cNvPr>
            <p:cNvSpPr/>
            <p:nvPr/>
          </p:nvSpPr>
          <p:spPr bwMode="auto">
            <a:xfrm>
              <a:off x="683951" y="4398153"/>
              <a:ext cx="4642418" cy="309562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模型库</a:t>
              </a:r>
            </a:p>
          </p:txBody>
        </p:sp>
        <p:sp>
          <p:nvSpPr>
            <p:cNvPr id="842" name="矩形 841">
              <a:extLst>
                <a:ext uri="{FF2B5EF4-FFF2-40B4-BE49-F238E27FC236}">
                  <a16:creationId xmlns:a16="http://schemas.microsoft.com/office/drawing/2014/main" id="{6FACF647-D00B-9945-9920-D8EE306550A7}"/>
                </a:ext>
              </a:extLst>
            </p:cNvPr>
            <p:cNvSpPr/>
            <p:nvPr/>
          </p:nvSpPr>
          <p:spPr bwMode="auto">
            <a:xfrm>
              <a:off x="9082389" y="4395461"/>
              <a:ext cx="1304624" cy="309562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</a:t>
              </a: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BOM</a:t>
              </a: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  <p:sp>
          <p:nvSpPr>
            <p:cNvPr id="843" name="矩形 842">
              <a:extLst>
                <a:ext uri="{FF2B5EF4-FFF2-40B4-BE49-F238E27FC236}">
                  <a16:creationId xmlns:a16="http://schemas.microsoft.com/office/drawing/2014/main" id="{E49D86A9-8ECF-8143-B6BC-CE1718C0B2D4}"/>
                </a:ext>
              </a:extLst>
            </p:cNvPr>
            <p:cNvSpPr/>
            <p:nvPr/>
          </p:nvSpPr>
          <p:spPr bwMode="auto">
            <a:xfrm>
              <a:off x="5397600" y="4398153"/>
              <a:ext cx="3638449" cy="309562"/>
            </a:xfrm>
            <a:prstGeom prst="rect">
              <a:avLst/>
            </a:prstGeom>
            <a:solidFill>
              <a:srgbClr val="DBF5F9">
                <a:lumMod val="50000"/>
                <a:alpha val="40000"/>
              </a:srgbClr>
            </a:solidFill>
            <a:ln w="3175" algn="ctr">
              <a:noFill/>
              <a:prstDash val="solid"/>
              <a:miter lim="800000"/>
            </a:ln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知识库</a:t>
              </a:r>
            </a:p>
          </p:txBody>
        </p:sp>
        <p:sp>
          <p:nvSpPr>
            <p:cNvPr id="844" name="圆角矩形 209">
              <a:extLst>
                <a:ext uri="{FF2B5EF4-FFF2-40B4-BE49-F238E27FC236}">
                  <a16:creationId xmlns:a16="http://schemas.microsoft.com/office/drawing/2014/main" id="{4BF3BD49-7806-4E44-B7CD-E6BDCCB4B3E2}"/>
                </a:ext>
              </a:extLst>
            </p:cNvPr>
            <p:cNvSpPr/>
            <p:nvPr/>
          </p:nvSpPr>
          <p:spPr bwMode="auto">
            <a:xfrm>
              <a:off x="5988202" y="4450354"/>
              <a:ext cx="863954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方案库</a:t>
              </a:r>
            </a:p>
          </p:txBody>
        </p:sp>
        <p:sp>
          <p:nvSpPr>
            <p:cNvPr id="845" name="圆角矩形 209">
              <a:extLst>
                <a:ext uri="{FF2B5EF4-FFF2-40B4-BE49-F238E27FC236}">
                  <a16:creationId xmlns:a16="http://schemas.microsoft.com/office/drawing/2014/main" id="{6C2D9E66-BAD9-3447-8F98-E24D5CF8D62D}"/>
                </a:ext>
              </a:extLst>
            </p:cNvPr>
            <p:cNvSpPr/>
            <p:nvPr/>
          </p:nvSpPr>
          <p:spPr bwMode="auto">
            <a:xfrm>
              <a:off x="7046357" y="4450354"/>
              <a:ext cx="863954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规则库</a:t>
              </a:r>
            </a:p>
          </p:txBody>
        </p:sp>
        <p:sp>
          <p:nvSpPr>
            <p:cNvPr id="846" name="圆角矩形 209">
              <a:extLst>
                <a:ext uri="{FF2B5EF4-FFF2-40B4-BE49-F238E27FC236}">
                  <a16:creationId xmlns:a16="http://schemas.microsoft.com/office/drawing/2014/main" id="{B01B4C2E-6E64-C047-A300-3517D6ACAEE0}"/>
                </a:ext>
              </a:extLst>
            </p:cNvPr>
            <p:cNvSpPr/>
            <p:nvPr/>
          </p:nvSpPr>
          <p:spPr bwMode="auto">
            <a:xfrm>
              <a:off x="8104512" y="4450354"/>
              <a:ext cx="863954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案例库</a:t>
              </a:r>
            </a:p>
          </p:txBody>
        </p:sp>
        <p:sp>
          <p:nvSpPr>
            <p:cNvPr id="847" name="圆角矩形 209">
              <a:extLst>
                <a:ext uri="{FF2B5EF4-FFF2-40B4-BE49-F238E27FC236}">
                  <a16:creationId xmlns:a16="http://schemas.microsoft.com/office/drawing/2014/main" id="{155EE4DE-1A48-754E-B3EA-328D5FD5D0AD}"/>
                </a:ext>
              </a:extLst>
            </p:cNvPr>
            <p:cNvSpPr/>
            <p:nvPr/>
          </p:nvSpPr>
          <p:spPr bwMode="auto">
            <a:xfrm>
              <a:off x="1466909" y="4456790"/>
              <a:ext cx="796711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数据模型</a:t>
              </a:r>
            </a:p>
          </p:txBody>
        </p:sp>
        <p:sp>
          <p:nvSpPr>
            <p:cNvPr id="848" name="圆角矩形 209">
              <a:extLst>
                <a:ext uri="{FF2B5EF4-FFF2-40B4-BE49-F238E27FC236}">
                  <a16:creationId xmlns:a16="http://schemas.microsoft.com/office/drawing/2014/main" id="{809D0D88-2264-2946-8BF9-1CC2A4589E19}"/>
                </a:ext>
              </a:extLst>
            </p:cNvPr>
            <p:cNvSpPr/>
            <p:nvPr/>
          </p:nvSpPr>
          <p:spPr bwMode="auto">
            <a:xfrm>
              <a:off x="2418688" y="4456790"/>
              <a:ext cx="796711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物理模型</a:t>
              </a:r>
            </a:p>
          </p:txBody>
        </p:sp>
        <p:sp>
          <p:nvSpPr>
            <p:cNvPr id="849" name="圆角矩形 209">
              <a:extLst>
                <a:ext uri="{FF2B5EF4-FFF2-40B4-BE49-F238E27FC236}">
                  <a16:creationId xmlns:a16="http://schemas.microsoft.com/office/drawing/2014/main" id="{EFACD4A1-C895-DE4C-BCDE-8BE252AE99FC}"/>
                </a:ext>
              </a:extLst>
            </p:cNvPr>
            <p:cNvSpPr/>
            <p:nvPr/>
          </p:nvSpPr>
          <p:spPr bwMode="auto">
            <a:xfrm>
              <a:off x="3370467" y="4456790"/>
              <a:ext cx="796711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1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诊断规则</a:t>
              </a:r>
            </a:p>
          </p:txBody>
        </p:sp>
        <p:sp>
          <p:nvSpPr>
            <p:cNvPr id="850" name="圆角矩形 209">
              <a:extLst>
                <a:ext uri="{FF2B5EF4-FFF2-40B4-BE49-F238E27FC236}">
                  <a16:creationId xmlns:a16="http://schemas.microsoft.com/office/drawing/2014/main" id="{5DBFC323-FCF3-5049-81CB-0AA96E2009E5}"/>
                </a:ext>
              </a:extLst>
            </p:cNvPr>
            <p:cNvSpPr/>
            <p:nvPr/>
          </p:nvSpPr>
          <p:spPr bwMode="auto">
            <a:xfrm>
              <a:off x="4322247" y="4456790"/>
              <a:ext cx="796711" cy="18415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维修案例</a:t>
              </a:r>
            </a:p>
          </p:txBody>
        </p:sp>
        <p:sp>
          <p:nvSpPr>
            <p:cNvPr id="851" name="矩形 270">
              <a:extLst>
                <a:ext uri="{FF2B5EF4-FFF2-40B4-BE49-F238E27FC236}">
                  <a16:creationId xmlns:a16="http://schemas.microsoft.com/office/drawing/2014/main" id="{BF63669D-2E5B-CD4A-98AC-94E162069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243" y="3226713"/>
              <a:ext cx="2303968" cy="179467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智能算法建模服务</a:t>
              </a:r>
            </a:p>
          </p:txBody>
        </p:sp>
        <p:grpSp>
          <p:nvGrpSpPr>
            <p:cNvPr id="852" name="组合 851">
              <a:extLst>
                <a:ext uri="{FF2B5EF4-FFF2-40B4-BE49-F238E27FC236}">
                  <a16:creationId xmlns:a16="http://schemas.microsoft.com/office/drawing/2014/main" id="{582EEF03-8E66-E645-A288-CD2082CB6426}"/>
                </a:ext>
              </a:extLst>
            </p:cNvPr>
            <p:cNvGrpSpPr/>
            <p:nvPr/>
          </p:nvGrpSpPr>
          <p:grpSpPr>
            <a:xfrm>
              <a:off x="2609286" y="3018185"/>
              <a:ext cx="2625905" cy="1275408"/>
              <a:chOff x="2404297" y="2757715"/>
              <a:chExt cx="2625905" cy="1275408"/>
            </a:xfrm>
          </p:grpSpPr>
          <p:sp>
            <p:nvSpPr>
              <p:cNvPr id="853" name="矩形 260">
                <a:extLst>
                  <a:ext uri="{FF2B5EF4-FFF2-40B4-BE49-F238E27FC236}">
                    <a16:creationId xmlns:a16="http://schemas.microsoft.com/office/drawing/2014/main" id="{EE8D03B0-02D4-D846-BFC8-707080BFA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297" y="2757715"/>
                <a:ext cx="2625905" cy="1275408"/>
              </a:xfrm>
              <a:prstGeom prst="rect">
                <a:avLst/>
              </a:prstGeom>
              <a:solidFill>
                <a:srgbClr val="0F6FC6">
                  <a:lumMod val="60000"/>
                  <a:lumOff val="40000"/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126" tIns="50063" rIns="100126" bIns="50063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知识库与专家系统服务</a:t>
                </a:r>
              </a:p>
            </p:txBody>
          </p:sp>
          <p:grpSp>
            <p:nvGrpSpPr>
              <p:cNvPr id="854" name="组 301">
                <a:extLst>
                  <a:ext uri="{FF2B5EF4-FFF2-40B4-BE49-F238E27FC236}">
                    <a16:creationId xmlns:a16="http://schemas.microsoft.com/office/drawing/2014/main" id="{EC440B49-12FC-7641-A430-E29BAB5CB7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572" y="3124295"/>
                <a:ext cx="1434605" cy="133053"/>
                <a:chOff x="8104180" y="3046692"/>
                <a:chExt cx="2315049" cy="180491"/>
              </a:xfrm>
            </p:grpSpPr>
            <p:sp>
              <p:nvSpPr>
                <p:cNvPr id="867" name="圆角矩形 265">
                  <a:extLst>
                    <a:ext uri="{FF2B5EF4-FFF2-40B4-BE49-F238E27FC236}">
                      <a16:creationId xmlns:a16="http://schemas.microsoft.com/office/drawing/2014/main" id="{A08CB6A4-CCAF-3749-816A-D65F3BD5D1F7}"/>
                    </a:ext>
                  </a:extLst>
                </p:cNvPr>
                <p:cNvSpPr/>
                <p:nvPr/>
              </p:nvSpPr>
              <p:spPr>
                <a:xfrm>
                  <a:off x="8104180" y="3046692"/>
                  <a:ext cx="1000494" cy="180491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定性分析</a:t>
                  </a:r>
                </a:p>
              </p:txBody>
            </p:sp>
            <p:sp>
              <p:nvSpPr>
                <p:cNvPr id="868" name="圆角矩形 266">
                  <a:extLst>
                    <a:ext uri="{FF2B5EF4-FFF2-40B4-BE49-F238E27FC236}">
                      <a16:creationId xmlns:a16="http://schemas.microsoft.com/office/drawing/2014/main" id="{649ECF21-C501-1E49-B73E-AB0903847D9E}"/>
                    </a:ext>
                  </a:extLst>
                </p:cNvPr>
                <p:cNvSpPr/>
                <p:nvPr/>
              </p:nvSpPr>
              <p:spPr>
                <a:xfrm>
                  <a:off x="9418733" y="3050994"/>
                  <a:ext cx="1000496" cy="171542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定量分析</a:t>
                  </a:r>
                </a:p>
              </p:txBody>
            </p:sp>
          </p:grpSp>
          <p:sp>
            <p:nvSpPr>
              <p:cNvPr id="855" name="圆角矩形 266">
                <a:extLst>
                  <a:ext uri="{FF2B5EF4-FFF2-40B4-BE49-F238E27FC236}">
                    <a16:creationId xmlns:a16="http://schemas.microsoft.com/office/drawing/2014/main" id="{2329D942-4D6A-AD4D-8D70-BD2DF3C8842D}"/>
                  </a:ext>
                </a:extLst>
              </p:cNvPr>
              <p:cNvSpPr/>
              <p:nvPr/>
            </p:nvSpPr>
            <p:spPr bwMode="auto">
              <a:xfrm>
                <a:off x="4181920" y="3127465"/>
                <a:ext cx="710988" cy="12645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故障树构建</a:t>
                </a:r>
              </a:p>
            </p:txBody>
          </p:sp>
          <p:sp>
            <p:nvSpPr>
              <p:cNvPr id="856" name="矩形 270">
                <a:extLst>
                  <a:ext uri="{FF2B5EF4-FFF2-40B4-BE49-F238E27FC236}">
                    <a16:creationId xmlns:a16="http://schemas.microsoft.com/office/drawing/2014/main" id="{3FA4A52A-B16D-1E41-A662-7E4613C59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477" y="2960084"/>
                <a:ext cx="2538435" cy="328423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基于故障树诊断</a:t>
                </a:r>
              </a:p>
            </p:txBody>
          </p:sp>
          <p:sp>
            <p:nvSpPr>
              <p:cNvPr id="857" name="矩形 271">
                <a:extLst>
                  <a:ext uri="{FF2B5EF4-FFF2-40B4-BE49-F238E27FC236}">
                    <a16:creationId xmlns:a16="http://schemas.microsoft.com/office/drawing/2014/main" id="{821DAD00-4E83-3041-919C-F85BF4943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477" y="3318985"/>
                <a:ext cx="2538435" cy="346633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基于规则推理</a:t>
                </a:r>
              </a:p>
            </p:txBody>
          </p:sp>
          <p:sp>
            <p:nvSpPr>
              <p:cNvPr id="858" name="矩形 275">
                <a:extLst>
                  <a:ext uri="{FF2B5EF4-FFF2-40B4-BE49-F238E27FC236}">
                    <a16:creationId xmlns:a16="http://schemas.microsoft.com/office/drawing/2014/main" id="{7B81093C-A87E-7540-A5BE-3D746B109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477" y="3698600"/>
                <a:ext cx="2538435" cy="300501"/>
              </a:xfrm>
              <a:prstGeom prst="rect">
                <a:avLst/>
              </a:prstGeom>
              <a:noFill/>
              <a:ln w="3175">
                <a:solidFill>
                  <a:sysClr val="windowText" lastClr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4617B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知识库服务</a:t>
                </a:r>
              </a:p>
            </p:txBody>
          </p:sp>
          <p:sp>
            <p:nvSpPr>
              <p:cNvPr id="859" name="圆角矩形 265">
                <a:extLst>
                  <a:ext uri="{FF2B5EF4-FFF2-40B4-BE49-F238E27FC236}">
                    <a16:creationId xmlns:a16="http://schemas.microsoft.com/office/drawing/2014/main" id="{3C76D378-3344-1B4D-A323-BB2A39AD967E}"/>
                  </a:ext>
                </a:extLst>
              </p:cNvPr>
              <p:cNvSpPr/>
              <p:nvPr/>
            </p:nvSpPr>
            <p:spPr bwMode="auto">
              <a:xfrm>
                <a:off x="2467368" y="3854343"/>
                <a:ext cx="607393" cy="121035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知识创建</a:t>
                </a:r>
              </a:p>
            </p:txBody>
          </p:sp>
          <p:sp>
            <p:nvSpPr>
              <p:cNvPr id="860" name="圆角矩形 266">
                <a:extLst>
                  <a:ext uri="{FF2B5EF4-FFF2-40B4-BE49-F238E27FC236}">
                    <a16:creationId xmlns:a16="http://schemas.microsoft.com/office/drawing/2014/main" id="{C4CD54FB-B963-9149-9BE0-02D21FA017DA}"/>
                  </a:ext>
                </a:extLst>
              </p:cNvPr>
              <p:cNvSpPr/>
              <p:nvPr/>
            </p:nvSpPr>
            <p:spPr bwMode="auto">
              <a:xfrm>
                <a:off x="3722208" y="3854343"/>
                <a:ext cx="607393" cy="121035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知识管理</a:t>
                </a:r>
              </a:p>
            </p:txBody>
          </p:sp>
          <p:sp>
            <p:nvSpPr>
              <p:cNvPr id="861" name="圆角矩形 266">
                <a:extLst>
                  <a:ext uri="{FF2B5EF4-FFF2-40B4-BE49-F238E27FC236}">
                    <a16:creationId xmlns:a16="http://schemas.microsoft.com/office/drawing/2014/main" id="{A8ED6484-2E14-C14A-9928-54D6AE642AB0}"/>
                  </a:ext>
                </a:extLst>
              </p:cNvPr>
              <p:cNvSpPr/>
              <p:nvPr/>
            </p:nvSpPr>
            <p:spPr bwMode="auto">
              <a:xfrm>
                <a:off x="3094788" y="3854343"/>
                <a:ext cx="607393" cy="121034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知识检索</a:t>
                </a:r>
              </a:p>
            </p:txBody>
          </p:sp>
          <p:sp>
            <p:nvSpPr>
              <p:cNvPr id="862" name="圆角矩形 266">
                <a:extLst>
                  <a:ext uri="{FF2B5EF4-FFF2-40B4-BE49-F238E27FC236}">
                    <a16:creationId xmlns:a16="http://schemas.microsoft.com/office/drawing/2014/main" id="{84993DB4-1C72-2A4C-8431-83E0ED80F2FF}"/>
                  </a:ext>
                </a:extLst>
              </p:cNvPr>
              <p:cNvSpPr/>
              <p:nvPr/>
            </p:nvSpPr>
            <p:spPr bwMode="auto">
              <a:xfrm>
                <a:off x="4349628" y="3854343"/>
                <a:ext cx="607392" cy="12103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知识推荐</a:t>
                </a:r>
              </a:p>
            </p:txBody>
          </p:sp>
          <p:sp>
            <p:nvSpPr>
              <p:cNvPr id="863" name="圆角矩形 265">
                <a:extLst>
                  <a:ext uri="{FF2B5EF4-FFF2-40B4-BE49-F238E27FC236}">
                    <a16:creationId xmlns:a16="http://schemas.microsoft.com/office/drawing/2014/main" id="{8A21D9E6-0D9F-F243-B608-92F45A45D3CF}"/>
                  </a:ext>
                </a:extLst>
              </p:cNvPr>
              <p:cNvSpPr/>
              <p:nvPr/>
            </p:nvSpPr>
            <p:spPr bwMode="auto">
              <a:xfrm>
                <a:off x="2467635" y="3502889"/>
                <a:ext cx="608829" cy="115178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对象创建</a:t>
                </a:r>
              </a:p>
            </p:txBody>
          </p:sp>
          <p:sp>
            <p:nvSpPr>
              <p:cNvPr id="864" name="圆角矩形 266">
                <a:extLst>
                  <a:ext uri="{FF2B5EF4-FFF2-40B4-BE49-F238E27FC236}">
                    <a16:creationId xmlns:a16="http://schemas.microsoft.com/office/drawing/2014/main" id="{7754F88A-3F63-E14C-8AA5-AFC7D8D8269D}"/>
                  </a:ext>
                </a:extLst>
              </p:cNvPr>
              <p:cNvSpPr/>
              <p:nvPr/>
            </p:nvSpPr>
            <p:spPr bwMode="auto">
              <a:xfrm>
                <a:off x="4348495" y="3502889"/>
                <a:ext cx="605838" cy="11729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冲突消解</a:t>
                </a:r>
              </a:p>
            </p:txBody>
          </p:sp>
          <p:sp>
            <p:nvSpPr>
              <p:cNvPr id="865" name="圆角矩形 266">
                <a:extLst>
                  <a:ext uri="{FF2B5EF4-FFF2-40B4-BE49-F238E27FC236}">
                    <a16:creationId xmlns:a16="http://schemas.microsoft.com/office/drawing/2014/main" id="{D6F9BDAA-9C2A-1C42-B50E-C95D51487763}"/>
                  </a:ext>
                </a:extLst>
              </p:cNvPr>
              <p:cNvSpPr/>
              <p:nvPr/>
            </p:nvSpPr>
            <p:spPr bwMode="auto">
              <a:xfrm>
                <a:off x="3095569" y="3502889"/>
                <a:ext cx="608829" cy="112008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规则创建</a:t>
                </a:r>
              </a:p>
            </p:txBody>
          </p:sp>
          <p:sp>
            <p:nvSpPr>
              <p:cNvPr id="866" name="圆角矩形 266">
                <a:extLst>
                  <a:ext uri="{FF2B5EF4-FFF2-40B4-BE49-F238E27FC236}">
                    <a16:creationId xmlns:a16="http://schemas.microsoft.com/office/drawing/2014/main" id="{F2DEC356-2958-0048-A390-91324ECAE0C8}"/>
                  </a:ext>
                </a:extLst>
              </p:cNvPr>
              <p:cNvSpPr/>
              <p:nvPr/>
            </p:nvSpPr>
            <p:spPr bwMode="auto">
              <a:xfrm>
                <a:off x="3723503" y="3502889"/>
                <a:ext cx="605888" cy="12363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规则调用</a:t>
                </a:r>
              </a:p>
            </p:txBody>
          </p:sp>
        </p:grpSp>
        <p:grpSp>
          <p:nvGrpSpPr>
            <p:cNvPr id="869" name="组合 868">
              <a:extLst>
                <a:ext uri="{FF2B5EF4-FFF2-40B4-BE49-F238E27FC236}">
                  <a16:creationId xmlns:a16="http://schemas.microsoft.com/office/drawing/2014/main" id="{51174E83-B164-7845-A5CD-F20EE36B35CC}"/>
                </a:ext>
              </a:extLst>
            </p:cNvPr>
            <p:cNvGrpSpPr/>
            <p:nvPr/>
          </p:nvGrpSpPr>
          <p:grpSpPr>
            <a:xfrm>
              <a:off x="705652" y="3590088"/>
              <a:ext cx="815173" cy="696233"/>
              <a:chOff x="705652" y="3314657"/>
              <a:chExt cx="815173" cy="696233"/>
            </a:xfrm>
          </p:grpSpPr>
          <p:sp>
            <p:nvSpPr>
              <p:cNvPr id="870" name="矩形 314">
                <a:extLst>
                  <a:ext uri="{FF2B5EF4-FFF2-40B4-BE49-F238E27FC236}">
                    <a16:creationId xmlns:a16="http://schemas.microsoft.com/office/drawing/2014/main" id="{D2559762-7C76-2F4C-B545-99D6BA19D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652" y="3314657"/>
                <a:ext cx="815173" cy="696233"/>
              </a:xfrm>
              <a:prstGeom prst="rect">
                <a:avLst/>
              </a:prstGeom>
              <a:solidFill>
                <a:srgbClr val="0F6FC6">
                  <a:lumMod val="60000"/>
                  <a:lumOff val="40000"/>
                  <a:alpha val="39999"/>
                </a:srgbClr>
              </a:solidFill>
              <a:ln>
                <a:noFill/>
              </a:ln>
            </p:spPr>
            <p:txBody>
              <a:bodyPr wrap="none" lIns="100126" tIns="50063" rIns="100126" bIns="50063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数据模型服务</a:t>
                </a:r>
              </a:p>
            </p:txBody>
          </p:sp>
          <p:grpSp>
            <p:nvGrpSpPr>
              <p:cNvPr id="871" name="组 282">
                <a:extLst>
                  <a:ext uri="{FF2B5EF4-FFF2-40B4-BE49-F238E27FC236}">
                    <a16:creationId xmlns:a16="http://schemas.microsoft.com/office/drawing/2014/main" id="{9835E384-8092-FA47-8B18-5B520ABEE4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0578" y="3506460"/>
                <a:ext cx="694479" cy="459277"/>
                <a:chOff x="1771764" y="2974474"/>
                <a:chExt cx="880091" cy="448326"/>
              </a:xfrm>
            </p:grpSpPr>
            <p:sp>
              <p:nvSpPr>
                <p:cNvPr id="872" name="圆角矩形 249">
                  <a:extLst>
                    <a:ext uri="{FF2B5EF4-FFF2-40B4-BE49-F238E27FC236}">
                      <a16:creationId xmlns:a16="http://schemas.microsoft.com/office/drawing/2014/main" id="{C701F71A-C6E7-0F4C-9AD8-EAD8C60F047B}"/>
                    </a:ext>
                  </a:extLst>
                </p:cNvPr>
                <p:cNvSpPr/>
                <p:nvPr/>
              </p:nvSpPr>
              <p:spPr bwMode="auto">
                <a:xfrm>
                  <a:off x="1771764" y="2974474"/>
                  <a:ext cx="876300" cy="136023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模型构建</a:t>
                  </a:r>
                </a:p>
              </p:txBody>
            </p:sp>
            <p:sp>
              <p:nvSpPr>
                <p:cNvPr id="873" name="圆角矩形 249">
                  <a:extLst>
                    <a:ext uri="{FF2B5EF4-FFF2-40B4-BE49-F238E27FC236}">
                      <a16:creationId xmlns:a16="http://schemas.microsoft.com/office/drawing/2014/main" id="{D38AE6F1-1D01-3647-B6B2-D5D0806ADAC6}"/>
                    </a:ext>
                  </a:extLst>
                </p:cNvPr>
                <p:cNvSpPr/>
                <p:nvPr/>
              </p:nvSpPr>
              <p:spPr bwMode="auto">
                <a:xfrm>
                  <a:off x="1775555" y="3128709"/>
                  <a:ext cx="876300" cy="138328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模型训练</a:t>
                  </a:r>
                </a:p>
              </p:txBody>
            </p:sp>
            <p:sp>
              <p:nvSpPr>
                <p:cNvPr id="874" name="圆角矩形 249">
                  <a:extLst>
                    <a:ext uri="{FF2B5EF4-FFF2-40B4-BE49-F238E27FC236}">
                      <a16:creationId xmlns:a16="http://schemas.microsoft.com/office/drawing/2014/main" id="{D69F6BB3-A8B0-DD4B-AA09-E5D5B2B1FEBE}"/>
                    </a:ext>
                  </a:extLst>
                </p:cNvPr>
                <p:cNvSpPr/>
                <p:nvPr/>
              </p:nvSpPr>
              <p:spPr bwMode="auto">
                <a:xfrm>
                  <a:off x="1775555" y="3286777"/>
                  <a:ext cx="876300" cy="136023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模型评价</a:t>
                  </a:r>
                </a:p>
              </p:txBody>
            </p:sp>
          </p:grpSp>
        </p:grpSp>
        <p:grpSp>
          <p:nvGrpSpPr>
            <p:cNvPr id="875" name="组合 874">
              <a:extLst>
                <a:ext uri="{FF2B5EF4-FFF2-40B4-BE49-F238E27FC236}">
                  <a16:creationId xmlns:a16="http://schemas.microsoft.com/office/drawing/2014/main" id="{7C4BC90A-F1BA-0F44-A04C-DC5EC45CAD12}"/>
                </a:ext>
              </a:extLst>
            </p:cNvPr>
            <p:cNvGrpSpPr/>
            <p:nvPr/>
          </p:nvGrpSpPr>
          <p:grpSpPr>
            <a:xfrm>
              <a:off x="698735" y="3016235"/>
              <a:ext cx="815173" cy="553631"/>
              <a:chOff x="698735" y="2740804"/>
              <a:chExt cx="815173" cy="553631"/>
            </a:xfrm>
          </p:grpSpPr>
          <p:sp>
            <p:nvSpPr>
              <p:cNvPr id="876" name="矩形 256">
                <a:extLst>
                  <a:ext uri="{FF2B5EF4-FFF2-40B4-BE49-F238E27FC236}">
                    <a16:creationId xmlns:a16="http://schemas.microsoft.com/office/drawing/2014/main" id="{AB3B01C4-0DE8-984F-9D76-53849F139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735" y="2740804"/>
                <a:ext cx="815173" cy="553631"/>
              </a:xfrm>
              <a:prstGeom prst="rect">
                <a:avLst/>
              </a:prstGeom>
              <a:solidFill>
                <a:srgbClr val="0F6FC6">
                  <a:lumMod val="60000"/>
                  <a:lumOff val="40000"/>
                  <a:alpha val="39999"/>
                </a:srgbClr>
              </a:solidFill>
              <a:ln>
                <a:noFill/>
              </a:ln>
            </p:spPr>
            <p:txBody>
              <a:bodyPr wrap="none" lIns="100126" tIns="50063" rIns="100126" bIns="50063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>
                        <a:lumMod val="7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查询分析服务</a:t>
                </a:r>
              </a:p>
            </p:txBody>
          </p:sp>
          <p:sp>
            <p:nvSpPr>
              <p:cNvPr id="877" name="圆角矩形 249">
                <a:extLst>
                  <a:ext uri="{FF2B5EF4-FFF2-40B4-BE49-F238E27FC236}">
                    <a16:creationId xmlns:a16="http://schemas.microsoft.com/office/drawing/2014/main" id="{D3DF5AC3-8F9A-354E-AC1B-212F181704D0}"/>
                  </a:ext>
                </a:extLst>
              </p:cNvPr>
              <p:cNvSpPr/>
              <p:nvPr/>
            </p:nvSpPr>
            <p:spPr bwMode="auto">
              <a:xfrm>
                <a:off x="785096" y="2934879"/>
                <a:ext cx="656283" cy="13900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数据查询</a:t>
                </a:r>
              </a:p>
            </p:txBody>
          </p:sp>
          <p:sp>
            <p:nvSpPr>
              <p:cNvPr id="878" name="圆角矩形 249">
                <a:extLst>
                  <a:ext uri="{FF2B5EF4-FFF2-40B4-BE49-F238E27FC236}">
                    <a16:creationId xmlns:a16="http://schemas.microsoft.com/office/drawing/2014/main" id="{65400732-0F78-7E4D-A995-8AF5B2FADD64}"/>
                  </a:ext>
                </a:extLst>
              </p:cNvPr>
              <p:cNvSpPr/>
              <p:nvPr/>
            </p:nvSpPr>
            <p:spPr bwMode="auto">
              <a:xfrm>
                <a:off x="785096" y="3088543"/>
                <a:ext cx="656283" cy="151909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数据分析</a:t>
                </a:r>
              </a:p>
            </p:txBody>
          </p:sp>
        </p:grpSp>
        <p:sp>
          <p:nvSpPr>
            <p:cNvPr id="880" name="矩形 314">
              <a:extLst>
                <a:ext uri="{FF2B5EF4-FFF2-40B4-BE49-F238E27FC236}">
                  <a16:creationId xmlns:a16="http://schemas.microsoft.com/office/drawing/2014/main" id="{7FF072C4-248D-064C-B246-E26B49939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680" y="3017712"/>
              <a:ext cx="997912" cy="1269431"/>
            </a:xfrm>
            <a:prstGeom prst="rect">
              <a:avLst/>
            </a:prstGeom>
            <a:solidFill>
              <a:srgbClr val="0F6FC6">
                <a:lumMod val="60000"/>
                <a:lumOff val="40000"/>
                <a:alpha val="39999"/>
              </a:srgbClr>
            </a:solidFill>
            <a:ln>
              <a:noFill/>
            </a:ln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F6F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FMECA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1" name="圆角矩形 249">
              <a:extLst>
                <a:ext uri="{FF2B5EF4-FFF2-40B4-BE49-F238E27FC236}">
                  <a16:creationId xmlns:a16="http://schemas.microsoft.com/office/drawing/2014/main" id="{1A222EA4-D497-DD45-97C5-DB780D1A6189}"/>
                </a:ext>
              </a:extLst>
            </p:cNvPr>
            <p:cNvSpPr/>
            <p:nvPr/>
          </p:nvSpPr>
          <p:spPr bwMode="auto">
            <a:xfrm>
              <a:off x="1610104" y="3743569"/>
              <a:ext cx="904465" cy="14620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失效模式分析</a:t>
              </a:r>
            </a:p>
          </p:txBody>
        </p:sp>
        <p:sp>
          <p:nvSpPr>
            <p:cNvPr id="882" name="圆角矩形 249">
              <a:extLst>
                <a:ext uri="{FF2B5EF4-FFF2-40B4-BE49-F238E27FC236}">
                  <a16:creationId xmlns:a16="http://schemas.microsoft.com/office/drawing/2014/main" id="{25B35425-4E3A-A749-ADCC-08163475B5DE}"/>
                </a:ext>
              </a:extLst>
            </p:cNvPr>
            <p:cNvSpPr/>
            <p:nvPr/>
          </p:nvSpPr>
          <p:spPr bwMode="auto">
            <a:xfrm>
              <a:off x="1610104" y="3922270"/>
              <a:ext cx="904465" cy="14867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风险分析</a:t>
              </a:r>
            </a:p>
          </p:txBody>
        </p:sp>
        <p:sp>
          <p:nvSpPr>
            <p:cNvPr id="883" name="圆角矩形 249">
              <a:extLst>
                <a:ext uri="{FF2B5EF4-FFF2-40B4-BE49-F238E27FC236}">
                  <a16:creationId xmlns:a16="http://schemas.microsoft.com/office/drawing/2014/main" id="{D0B9EED5-96BC-644E-A891-E221771DD997}"/>
                </a:ext>
              </a:extLst>
            </p:cNvPr>
            <p:cNvSpPr/>
            <p:nvPr/>
          </p:nvSpPr>
          <p:spPr bwMode="auto">
            <a:xfrm>
              <a:off x="1610104" y="3564866"/>
              <a:ext cx="904465" cy="14620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影响模式分析</a:t>
              </a:r>
            </a:p>
          </p:txBody>
        </p:sp>
        <p:sp>
          <p:nvSpPr>
            <p:cNvPr id="884" name="圆角矩形 249">
              <a:extLst>
                <a:ext uri="{FF2B5EF4-FFF2-40B4-BE49-F238E27FC236}">
                  <a16:creationId xmlns:a16="http://schemas.microsoft.com/office/drawing/2014/main" id="{0562A105-2A5C-A44B-B43A-E03FCA11AC9F}"/>
                </a:ext>
              </a:extLst>
            </p:cNvPr>
            <p:cNvSpPr/>
            <p:nvPr/>
          </p:nvSpPr>
          <p:spPr bwMode="auto">
            <a:xfrm>
              <a:off x="1610104" y="3386163"/>
              <a:ext cx="904465" cy="14620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故障概率分析</a:t>
              </a:r>
            </a:p>
          </p:txBody>
        </p:sp>
        <p:sp>
          <p:nvSpPr>
            <p:cNvPr id="885" name="圆角矩形 249">
              <a:extLst>
                <a:ext uri="{FF2B5EF4-FFF2-40B4-BE49-F238E27FC236}">
                  <a16:creationId xmlns:a16="http://schemas.microsoft.com/office/drawing/2014/main" id="{1EA2C804-9337-B543-9905-900B4EA9129C}"/>
                </a:ext>
              </a:extLst>
            </p:cNvPr>
            <p:cNvSpPr/>
            <p:nvPr/>
          </p:nvSpPr>
          <p:spPr bwMode="auto">
            <a:xfrm>
              <a:off x="1610104" y="4103723"/>
              <a:ext cx="904465" cy="14867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解决</a:t>
              </a:r>
              <a:r>
                <a:rPr kumimoji="1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规避措施</a:t>
              </a:r>
            </a:p>
          </p:txBody>
        </p:sp>
        <p:sp>
          <p:nvSpPr>
            <p:cNvPr id="886" name="圆角矩形 249">
              <a:extLst>
                <a:ext uri="{FF2B5EF4-FFF2-40B4-BE49-F238E27FC236}">
                  <a16:creationId xmlns:a16="http://schemas.microsoft.com/office/drawing/2014/main" id="{63FA889B-6910-F543-90A0-73719CC343D6}"/>
                </a:ext>
              </a:extLst>
            </p:cNvPr>
            <p:cNvSpPr/>
            <p:nvPr/>
          </p:nvSpPr>
          <p:spPr bwMode="auto">
            <a:xfrm>
              <a:off x="1610104" y="3207460"/>
              <a:ext cx="904465" cy="14620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表单创建管理</a:t>
              </a:r>
            </a:p>
          </p:txBody>
        </p:sp>
      </p:grpSp>
      <p:sp>
        <p:nvSpPr>
          <p:cNvPr id="211" name="矩形 210"/>
          <p:cNvSpPr/>
          <p:nvPr/>
        </p:nvSpPr>
        <p:spPr>
          <a:xfrm>
            <a:off x="1066800" y="228600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、平台架构深化设计</a:t>
            </a:r>
          </a:p>
        </p:txBody>
      </p:sp>
    </p:spTree>
    <p:extLst>
      <p:ext uri="{BB962C8B-B14F-4D97-AF65-F5344CB8AC3E}">
        <p14:creationId xmlns:p14="http://schemas.microsoft.com/office/powerpoint/2010/main" val="123650386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66800" y="238780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、平台技术架构深化设计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108204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系统主要包括</a:t>
            </a:r>
            <a:r>
              <a:rPr lang="zh-CN" altLang="zh-CN" b="1" dirty="0"/>
              <a:t>数据服务层（</a:t>
            </a:r>
            <a:r>
              <a:rPr lang="en-GB" altLang="zh-CN" b="1" dirty="0" err="1"/>
              <a:t>DaaS</a:t>
            </a:r>
            <a:r>
              <a:rPr lang="zh-CN" altLang="zh-CN" b="1" dirty="0"/>
              <a:t>）、上层服务层（</a:t>
            </a:r>
            <a:r>
              <a:rPr lang="en-GB" altLang="zh-CN" b="1" dirty="0" err="1"/>
              <a:t>PaaS</a:t>
            </a:r>
            <a:r>
              <a:rPr lang="zh-CN" altLang="zh-CN" b="1" dirty="0"/>
              <a:t>）、业务功能层、访问接入层、系统管理</a:t>
            </a:r>
            <a:r>
              <a:rPr lang="en-GB" altLang="zh-CN" dirty="0"/>
              <a:t>5</a:t>
            </a:r>
            <a:r>
              <a:rPr lang="zh-CN" altLang="zh-CN" dirty="0"/>
              <a:t>个模块。</a:t>
            </a:r>
            <a:endParaRPr lang="en-US" altLang="zh-CN" dirty="0"/>
          </a:p>
          <a:p>
            <a:pPr marL="444500">
              <a:lnSpc>
                <a:spcPct val="150000"/>
              </a:lnSpc>
              <a:buFont typeface="Wingdings" pitchFamily="2" charset="2"/>
              <a:buChar char="u"/>
              <a:tabLst>
                <a:tab pos="623888" algn="l"/>
              </a:tabLst>
            </a:pPr>
            <a:r>
              <a:rPr lang="en-US" altLang="zh-CN" dirty="0"/>
              <a:t> </a:t>
            </a:r>
            <a:r>
              <a:rPr lang="zh-CN" altLang="zh-CN" dirty="0"/>
              <a:t>数据服务层（</a:t>
            </a:r>
            <a:r>
              <a:rPr lang="en-GB" altLang="zh-CN" dirty="0" err="1"/>
              <a:t>DaaS</a:t>
            </a:r>
            <a:r>
              <a:rPr lang="zh-CN" altLang="zh-CN" dirty="0"/>
              <a:t>）主要负责数据的交换、存储、计算、数据管理、统一调度等。</a:t>
            </a:r>
            <a:endParaRPr lang="en-US" altLang="zh-CN" dirty="0"/>
          </a:p>
          <a:p>
            <a:pPr marL="444500">
              <a:lnSpc>
                <a:spcPct val="150000"/>
              </a:lnSpc>
              <a:buFont typeface="Wingdings" pitchFamily="2" charset="2"/>
              <a:buChar char="u"/>
              <a:tabLst>
                <a:tab pos="623888" algn="l"/>
              </a:tabLst>
            </a:pPr>
            <a:endParaRPr lang="en-US" altLang="zh-CN" sz="800" dirty="0"/>
          </a:p>
          <a:p>
            <a:pPr marL="444500">
              <a:lnSpc>
                <a:spcPct val="150000"/>
              </a:lnSpc>
              <a:buFont typeface="Wingdings" pitchFamily="2" charset="2"/>
              <a:buChar char="u"/>
              <a:tabLst>
                <a:tab pos="623888" algn="l"/>
              </a:tabLst>
            </a:pPr>
            <a:r>
              <a:rPr lang="en-US" altLang="zh-CN" dirty="0"/>
              <a:t> </a:t>
            </a:r>
            <a:r>
              <a:rPr lang="zh-CN" altLang="zh-CN" dirty="0"/>
              <a:t>上层服务层（</a:t>
            </a:r>
            <a:r>
              <a:rPr lang="en-GB" altLang="zh-CN" dirty="0" err="1"/>
              <a:t>PaaS</a:t>
            </a:r>
            <a:r>
              <a:rPr lang="zh-CN" altLang="zh-CN" dirty="0"/>
              <a:t>）负责为用户提供数据查询、故障诊断、预测模型构建、</a:t>
            </a:r>
            <a:r>
              <a:rPr lang="en-GB" altLang="zh-CN" dirty="0"/>
              <a:t>FMECA</a:t>
            </a:r>
            <a:r>
              <a:rPr lang="zh-CN" altLang="zh-CN" dirty="0"/>
              <a:t>构建等功能。</a:t>
            </a:r>
            <a:endParaRPr lang="en-US" altLang="zh-CN" dirty="0"/>
          </a:p>
          <a:p>
            <a:pPr marL="444500">
              <a:lnSpc>
                <a:spcPct val="150000"/>
              </a:lnSpc>
              <a:buFont typeface="Wingdings" pitchFamily="2" charset="2"/>
              <a:buChar char="u"/>
              <a:tabLst>
                <a:tab pos="623888" algn="l"/>
              </a:tabLst>
            </a:pPr>
            <a:endParaRPr lang="en-US" altLang="zh-CN" sz="800" dirty="0"/>
          </a:p>
          <a:p>
            <a:pPr marL="444500">
              <a:lnSpc>
                <a:spcPct val="150000"/>
              </a:lnSpc>
              <a:buFont typeface="Wingdings" pitchFamily="2" charset="2"/>
              <a:buChar char="u"/>
              <a:tabLst>
                <a:tab pos="623888" algn="l"/>
              </a:tabLst>
            </a:pPr>
            <a:r>
              <a:rPr lang="en-US" altLang="zh-CN" dirty="0"/>
              <a:t> </a:t>
            </a:r>
            <a:r>
              <a:rPr lang="zh-CN" altLang="zh-CN" dirty="0"/>
              <a:t>业务功能层主要完成核心设备状态预警分析、故障诊断、故障预测、健康评估及提供运维决策的辅助。</a:t>
            </a:r>
            <a:endParaRPr lang="en-US" altLang="zh-CN" dirty="0"/>
          </a:p>
          <a:p>
            <a:pPr marL="444500">
              <a:lnSpc>
                <a:spcPct val="150000"/>
              </a:lnSpc>
              <a:buFont typeface="Wingdings" pitchFamily="2" charset="2"/>
              <a:buChar char="u"/>
              <a:tabLst>
                <a:tab pos="623888" algn="l"/>
              </a:tabLst>
            </a:pPr>
            <a:r>
              <a:rPr lang="zh-CN" altLang="zh-CN" dirty="0"/>
              <a:t>访问接入层为用户提供统一的访问入口。</a:t>
            </a:r>
            <a:endParaRPr lang="en-US" altLang="zh-CN" dirty="0"/>
          </a:p>
          <a:p>
            <a:pPr marL="444500">
              <a:lnSpc>
                <a:spcPct val="150000"/>
              </a:lnSpc>
              <a:buFont typeface="Wingdings" pitchFamily="2" charset="2"/>
              <a:buChar char="u"/>
              <a:tabLst>
                <a:tab pos="623888" algn="l"/>
              </a:tabLst>
            </a:pPr>
            <a:r>
              <a:rPr lang="zh-CN" altLang="zh-CN" dirty="0"/>
              <a:t>系统管理提供系统运维、信息安全、模型安全以及服务管理。</a:t>
            </a:r>
          </a:p>
          <a:p>
            <a:pPr>
              <a:lnSpc>
                <a:spcPct val="150000"/>
              </a:lnSpc>
            </a:pP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215973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4419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000" u="sng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风洞侧平台功能架构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4932245E-73D6-5440-82C2-989A5FF7B42D}"/>
              </a:ext>
            </a:extLst>
          </p:cNvPr>
          <p:cNvSpPr/>
          <p:nvPr/>
        </p:nvSpPr>
        <p:spPr bwMode="auto">
          <a:xfrm>
            <a:off x="312738" y="4178500"/>
            <a:ext cx="10153650" cy="1742875"/>
          </a:xfrm>
          <a:prstGeom prst="rect">
            <a:avLst/>
          </a:prstGeom>
          <a:solidFill>
            <a:srgbClr val="DBF5F9">
              <a:lumMod val="50000"/>
              <a:alpha val="40000"/>
            </a:srgbClr>
          </a:solidFill>
          <a:ln w="3175" algn="ctr">
            <a:noFill/>
            <a:prstDash val="solid"/>
            <a:miter lim="800000"/>
          </a:ln>
        </p:spPr>
        <p:txBody>
          <a:bodyPr vert="eaVert" wrap="none" lIns="100126" tIns="50063" rIns="100126" bIns="50063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数据服务层</a:t>
            </a: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C55B3A7-E4CE-034F-A2DC-266D16B517A4}"/>
              </a:ext>
            </a:extLst>
          </p:cNvPr>
          <p:cNvSpPr/>
          <p:nvPr/>
        </p:nvSpPr>
        <p:spPr bwMode="auto">
          <a:xfrm>
            <a:off x="682625" y="4897437"/>
            <a:ext cx="5603875" cy="358775"/>
          </a:xfrm>
          <a:prstGeom prst="rect">
            <a:avLst/>
          </a:prstGeom>
          <a:solidFill>
            <a:srgbClr val="DBF5F9">
              <a:lumMod val="50000"/>
              <a:alpha val="40000"/>
            </a:srgbClr>
          </a:solidFill>
          <a:ln w="3175" algn="ctr">
            <a:noFill/>
            <a:prstDash val="solid"/>
            <a:miter lim="800000"/>
          </a:ln>
        </p:spPr>
        <p:txBody>
          <a:bodyPr wrap="none" lIns="100126" tIns="50063" rIns="100126" bIns="5006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数据存储</a:t>
            </a: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6AE69BE-F594-8B48-8869-45D7C5D0EF1D}"/>
              </a:ext>
            </a:extLst>
          </p:cNvPr>
          <p:cNvSpPr/>
          <p:nvPr/>
        </p:nvSpPr>
        <p:spPr bwMode="auto">
          <a:xfrm>
            <a:off x="682625" y="4568825"/>
            <a:ext cx="5603875" cy="309562"/>
          </a:xfrm>
          <a:prstGeom prst="rect">
            <a:avLst/>
          </a:prstGeom>
          <a:solidFill>
            <a:srgbClr val="DBF5F9">
              <a:lumMod val="50000"/>
              <a:alpha val="40000"/>
            </a:srgbClr>
          </a:solidFill>
          <a:ln w="3175" algn="ctr">
            <a:noFill/>
            <a:prstDash val="solid"/>
            <a:miter lim="800000"/>
          </a:ln>
        </p:spPr>
        <p:txBody>
          <a:bodyPr wrap="none" lIns="100126" tIns="50063" rIns="100126" bIns="5006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数据计算</a:t>
            </a: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24AA60E-401A-CA4B-9D37-A5A68338BC39}"/>
              </a:ext>
            </a:extLst>
          </p:cNvPr>
          <p:cNvSpPr/>
          <p:nvPr/>
        </p:nvSpPr>
        <p:spPr bwMode="auto">
          <a:xfrm>
            <a:off x="682625" y="5302250"/>
            <a:ext cx="9704388" cy="552450"/>
          </a:xfrm>
          <a:prstGeom prst="rect">
            <a:avLst/>
          </a:prstGeom>
          <a:solidFill>
            <a:srgbClr val="DBF5F9">
              <a:lumMod val="50000"/>
              <a:alpha val="40000"/>
            </a:srgbClr>
          </a:solidFill>
          <a:ln w="3175" algn="ctr">
            <a:noFill/>
            <a:prstDash val="solid"/>
            <a:miter lim="800000"/>
          </a:ln>
        </p:spPr>
        <p:txBody>
          <a:bodyPr wrap="none" lIns="100126" tIns="50063" rIns="100126" bIns="5006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数据交换</a:t>
            </a:r>
          </a:p>
        </p:txBody>
      </p:sp>
      <p:grpSp>
        <p:nvGrpSpPr>
          <p:cNvPr id="195" name="组 440">
            <a:extLst>
              <a:ext uri="{FF2B5EF4-FFF2-40B4-BE49-F238E27FC236}">
                <a16:creationId xmlns:a16="http://schemas.microsoft.com/office/drawing/2014/main" id="{7A18CDC5-7D8B-FD46-9FDE-037BD5B58405}"/>
              </a:ext>
            </a:extLst>
          </p:cNvPr>
          <p:cNvGrpSpPr>
            <a:grpSpLocks/>
          </p:cNvGrpSpPr>
          <p:nvPr/>
        </p:nvGrpSpPr>
        <p:grpSpPr bwMode="auto">
          <a:xfrm>
            <a:off x="1468438" y="4637087"/>
            <a:ext cx="4682681" cy="538163"/>
            <a:chOff x="2161743" y="3969788"/>
            <a:chExt cx="4551586" cy="632273"/>
          </a:xfrm>
        </p:grpSpPr>
        <p:grpSp>
          <p:nvGrpSpPr>
            <p:cNvPr id="196" name="组合 205">
              <a:extLst>
                <a:ext uri="{FF2B5EF4-FFF2-40B4-BE49-F238E27FC236}">
                  <a16:creationId xmlns:a16="http://schemas.microsoft.com/office/drawing/2014/main" id="{8AAB58DC-4724-5A48-8505-09DAA43084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1743" y="3969788"/>
              <a:ext cx="4546185" cy="225934"/>
              <a:chOff x="3271022" y="4650450"/>
              <a:chExt cx="6072921" cy="338901"/>
            </a:xfrm>
          </p:grpSpPr>
          <p:sp>
            <p:nvSpPr>
              <p:cNvPr id="201" name="圆角矩形 227">
                <a:extLst>
                  <a:ext uri="{FF2B5EF4-FFF2-40B4-BE49-F238E27FC236}">
                    <a16:creationId xmlns:a16="http://schemas.microsoft.com/office/drawing/2014/main" id="{491EAD23-883E-FD45-AE37-A85AF3D12F59}"/>
                  </a:ext>
                </a:extLst>
              </p:cNvPr>
              <p:cNvSpPr/>
              <p:nvPr/>
            </p:nvSpPr>
            <p:spPr>
              <a:xfrm>
                <a:off x="3271022" y="4650450"/>
                <a:ext cx="2933170" cy="324529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实时数据计算</a:t>
                </a:r>
              </a:p>
            </p:txBody>
          </p:sp>
          <p:sp>
            <p:nvSpPr>
              <p:cNvPr id="202" name="圆角矩形 228">
                <a:extLst>
                  <a:ext uri="{FF2B5EF4-FFF2-40B4-BE49-F238E27FC236}">
                    <a16:creationId xmlns:a16="http://schemas.microsoft.com/office/drawing/2014/main" id="{6BA17EFC-77A8-1A40-BA4C-BA74148E7F8A}"/>
                  </a:ext>
                </a:extLst>
              </p:cNvPr>
              <p:cNvSpPr/>
              <p:nvPr/>
            </p:nvSpPr>
            <p:spPr>
              <a:xfrm>
                <a:off x="6410773" y="4664822"/>
                <a:ext cx="2933170" cy="324529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离线数据计算</a:t>
                </a:r>
              </a:p>
            </p:txBody>
          </p:sp>
        </p:grpSp>
        <p:grpSp>
          <p:nvGrpSpPr>
            <p:cNvPr id="197" name="组合 204">
              <a:extLst>
                <a:ext uri="{FF2B5EF4-FFF2-40B4-BE49-F238E27FC236}">
                  <a16:creationId xmlns:a16="http://schemas.microsoft.com/office/drawing/2014/main" id="{94D309AC-8AF5-1748-AA07-6F51F61EC6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1743" y="4377651"/>
              <a:ext cx="4551586" cy="224410"/>
              <a:chOff x="2462353" y="3458010"/>
              <a:chExt cx="4374257" cy="336615"/>
            </a:xfrm>
          </p:grpSpPr>
          <p:sp>
            <p:nvSpPr>
              <p:cNvPr id="198" name="圆角矩形 209">
                <a:extLst>
                  <a:ext uri="{FF2B5EF4-FFF2-40B4-BE49-F238E27FC236}">
                    <a16:creationId xmlns:a16="http://schemas.microsoft.com/office/drawing/2014/main" id="{2AD08580-9EFA-284E-9230-77F636F7BEF0}"/>
                  </a:ext>
                </a:extLst>
              </p:cNvPr>
              <p:cNvSpPr/>
              <p:nvPr/>
            </p:nvSpPr>
            <p:spPr>
              <a:xfrm>
                <a:off x="2462353" y="3470096"/>
                <a:ext cx="1414724" cy="324529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接口数据层</a:t>
                </a:r>
              </a:p>
            </p:txBody>
          </p:sp>
          <p:sp>
            <p:nvSpPr>
              <p:cNvPr id="199" name="圆角矩形 210">
                <a:extLst>
                  <a:ext uri="{FF2B5EF4-FFF2-40B4-BE49-F238E27FC236}">
                    <a16:creationId xmlns:a16="http://schemas.microsoft.com/office/drawing/2014/main" id="{E682AEC4-50EE-2949-ACCC-1C356BD8B705}"/>
                  </a:ext>
                </a:extLst>
              </p:cNvPr>
              <p:cNvSpPr/>
              <p:nvPr/>
            </p:nvSpPr>
            <p:spPr>
              <a:xfrm>
                <a:off x="3960657" y="3464053"/>
                <a:ext cx="1407309" cy="324529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标准数据层</a:t>
                </a:r>
              </a:p>
            </p:txBody>
          </p:sp>
          <p:sp>
            <p:nvSpPr>
              <p:cNvPr id="200" name="圆角矩形 211">
                <a:extLst>
                  <a:ext uri="{FF2B5EF4-FFF2-40B4-BE49-F238E27FC236}">
                    <a16:creationId xmlns:a16="http://schemas.microsoft.com/office/drawing/2014/main" id="{FCC054AE-56AD-0D47-A638-B867EAE3C0AF}"/>
                  </a:ext>
                </a:extLst>
              </p:cNvPr>
              <p:cNvSpPr/>
              <p:nvPr/>
            </p:nvSpPr>
            <p:spPr>
              <a:xfrm>
                <a:off x="5451545" y="3458010"/>
                <a:ext cx="1385065" cy="324529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分析数据层</a:t>
                </a:r>
              </a:p>
            </p:txBody>
          </p:sp>
        </p:grpSp>
      </p:grpSp>
      <p:sp>
        <p:nvSpPr>
          <p:cNvPr id="203" name="矩形 202">
            <a:extLst>
              <a:ext uri="{FF2B5EF4-FFF2-40B4-BE49-F238E27FC236}">
                <a16:creationId xmlns:a16="http://schemas.microsoft.com/office/drawing/2014/main" id="{46410C3B-B8FC-D843-8C06-D049566520F4}"/>
              </a:ext>
            </a:extLst>
          </p:cNvPr>
          <p:cNvSpPr/>
          <p:nvPr/>
        </p:nvSpPr>
        <p:spPr bwMode="auto">
          <a:xfrm>
            <a:off x="1362075" y="5341937"/>
            <a:ext cx="3549650" cy="501650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实时数据采集</a:t>
            </a: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EC85CAA8-9179-D84A-9181-0A157D9F7D6B}"/>
              </a:ext>
            </a:extLst>
          </p:cNvPr>
          <p:cNvSpPr/>
          <p:nvPr/>
        </p:nvSpPr>
        <p:spPr bwMode="auto">
          <a:xfrm>
            <a:off x="7837488" y="5341937"/>
            <a:ext cx="2474912" cy="508000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数据共享</a:t>
            </a:r>
          </a:p>
        </p:txBody>
      </p:sp>
      <p:sp>
        <p:nvSpPr>
          <p:cNvPr id="205" name="圆角矩形 193">
            <a:extLst>
              <a:ext uri="{FF2B5EF4-FFF2-40B4-BE49-F238E27FC236}">
                <a16:creationId xmlns:a16="http://schemas.microsoft.com/office/drawing/2014/main" id="{A9BF3F52-C3FD-9249-B216-2AD4408FF6EF}"/>
              </a:ext>
            </a:extLst>
          </p:cNvPr>
          <p:cNvSpPr/>
          <p:nvPr/>
        </p:nvSpPr>
        <p:spPr bwMode="auto">
          <a:xfrm>
            <a:off x="7905750" y="5575300"/>
            <a:ext cx="774700" cy="211137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共享配置</a:t>
            </a:r>
          </a:p>
        </p:txBody>
      </p:sp>
      <p:sp>
        <p:nvSpPr>
          <p:cNvPr id="206" name="圆角矩形 193">
            <a:extLst>
              <a:ext uri="{FF2B5EF4-FFF2-40B4-BE49-F238E27FC236}">
                <a16:creationId xmlns:a16="http://schemas.microsoft.com/office/drawing/2014/main" id="{73EEE87A-FF6C-6449-B3FD-E3616C1F3033}"/>
              </a:ext>
            </a:extLst>
          </p:cNvPr>
          <p:cNvSpPr/>
          <p:nvPr/>
        </p:nvSpPr>
        <p:spPr bwMode="auto">
          <a:xfrm>
            <a:off x="8724900" y="5575300"/>
            <a:ext cx="754063" cy="211137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共享过程</a:t>
            </a:r>
          </a:p>
        </p:txBody>
      </p:sp>
      <p:sp>
        <p:nvSpPr>
          <p:cNvPr id="207" name="圆角矩形 193">
            <a:extLst>
              <a:ext uri="{FF2B5EF4-FFF2-40B4-BE49-F238E27FC236}">
                <a16:creationId xmlns:a16="http://schemas.microsoft.com/office/drawing/2014/main" id="{838D455B-DB27-B44F-949D-49AFDC819B96}"/>
              </a:ext>
            </a:extLst>
          </p:cNvPr>
          <p:cNvSpPr/>
          <p:nvPr/>
        </p:nvSpPr>
        <p:spPr bwMode="auto">
          <a:xfrm>
            <a:off x="9515475" y="5575300"/>
            <a:ext cx="731838" cy="211137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共享管控</a:t>
            </a: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347F86A9-1174-B94A-BF85-9B36070D0588}"/>
              </a:ext>
            </a:extLst>
          </p:cNvPr>
          <p:cNvSpPr/>
          <p:nvPr/>
        </p:nvSpPr>
        <p:spPr bwMode="auto">
          <a:xfrm>
            <a:off x="6337300" y="4568825"/>
            <a:ext cx="2528888" cy="687387"/>
          </a:xfrm>
          <a:prstGeom prst="rect">
            <a:avLst/>
          </a:prstGeom>
          <a:solidFill>
            <a:srgbClr val="DBF5F9">
              <a:lumMod val="50000"/>
              <a:alpha val="40000"/>
            </a:srgbClr>
          </a:solidFill>
          <a:ln w="3175" algn="ctr">
            <a:noFill/>
            <a:prstDash val="solid"/>
            <a:miter lim="800000"/>
          </a:ln>
        </p:spPr>
        <p:txBody>
          <a:bodyPr wrap="none" lIns="100126" tIns="50063" rIns="100126" bIns="50063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</a:rPr>
              <a:t>数据管理</a:t>
            </a: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3066B584-09AD-CF4E-89BE-0E330941CE2F}"/>
              </a:ext>
            </a:extLst>
          </p:cNvPr>
          <p:cNvSpPr/>
          <p:nvPr/>
        </p:nvSpPr>
        <p:spPr bwMode="auto">
          <a:xfrm>
            <a:off x="8915400" y="4567237"/>
            <a:ext cx="1471613" cy="687388"/>
          </a:xfrm>
          <a:prstGeom prst="rect">
            <a:avLst/>
          </a:prstGeom>
          <a:solidFill>
            <a:srgbClr val="DBF5F9">
              <a:lumMod val="50000"/>
              <a:alpha val="40000"/>
            </a:srgbClr>
          </a:solidFill>
          <a:ln w="3175" algn="ctr">
            <a:noFill/>
            <a:prstDash val="solid"/>
            <a:miter lim="800000"/>
          </a:ln>
        </p:spPr>
        <p:txBody>
          <a:bodyPr wrap="none" lIns="100126" tIns="50063" rIns="100126" bIns="5006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统一调度</a:t>
            </a:r>
          </a:p>
        </p:txBody>
      </p:sp>
      <p:grpSp>
        <p:nvGrpSpPr>
          <p:cNvPr id="210" name="组 446">
            <a:extLst>
              <a:ext uri="{FF2B5EF4-FFF2-40B4-BE49-F238E27FC236}">
                <a16:creationId xmlns:a16="http://schemas.microsoft.com/office/drawing/2014/main" id="{64A94F6D-9182-9D41-8674-DA66B4549E40}"/>
              </a:ext>
            </a:extLst>
          </p:cNvPr>
          <p:cNvGrpSpPr>
            <a:grpSpLocks/>
          </p:cNvGrpSpPr>
          <p:nvPr/>
        </p:nvGrpSpPr>
        <p:grpSpPr bwMode="auto">
          <a:xfrm>
            <a:off x="6494339" y="4769682"/>
            <a:ext cx="1073121" cy="423013"/>
            <a:chOff x="6726606" y="4470202"/>
            <a:chExt cx="1076144" cy="418254"/>
          </a:xfrm>
        </p:grpSpPr>
        <p:sp>
          <p:nvSpPr>
            <p:cNvPr id="211" name="圆角矩形 240">
              <a:extLst>
                <a:ext uri="{FF2B5EF4-FFF2-40B4-BE49-F238E27FC236}">
                  <a16:creationId xmlns:a16="http://schemas.microsoft.com/office/drawing/2014/main" id="{DCAB7934-09F2-2544-84F3-ABD0F6C2D1F6}"/>
                </a:ext>
              </a:extLst>
            </p:cNvPr>
            <p:cNvSpPr/>
            <p:nvPr/>
          </p:nvSpPr>
          <p:spPr>
            <a:xfrm>
              <a:off x="6726730" y="4470949"/>
              <a:ext cx="1076173" cy="191496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数据质量管理</a:t>
              </a:r>
            </a:p>
          </p:txBody>
        </p:sp>
        <p:sp>
          <p:nvSpPr>
            <p:cNvPr id="212" name="圆角矩形 240">
              <a:extLst>
                <a:ext uri="{FF2B5EF4-FFF2-40B4-BE49-F238E27FC236}">
                  <a16:creationId xmlns:a16="http://schemas.microsoft.com/office/drawing/2014/main" id="{03D9906D-E889-2D4E-A065-94CD61B72976}"/>
                </a:ext>
              </a:extLst>
            </p:cNvPr>
            <p:cNvSpPr/>
            <p:nvPr/>
          </p:nvSpPr>
          <p:spPr>
            <a:xfrm>
              <a:off x="6726730" y="4696977"/>
              <a:ext cx="1076173" cy="191496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数据生命周期</a:t>
              </a:r>
            </a:p>
          </p:txBody>
        </p:sp>
      </p:grpSp>
      <p:sp>
        <p:nvSpPr>
          <p:cNvPr id="213" name="矩形 212">
            <a:extLst>
              <a:ext uri="{FF2B5EF4-FFF2-40B4-BE49-F238E27FC236}">
                <a16:creationId xmlns:a16="http://schemas.microsoft.com/office/drawing/2014/main" id="{73192CB5-FFF2-B344-A3F6-218112A06485}"/>
              </a:ext>
            </a:extLst>
          </p:cNvPr>
          <p:cNvSpPr/>
          <p:nvPr/>
        </p:nvSpPr>
        <p:spPr bwMode="auto">
          <a:xfrm>
            <a:off x="4979988" y="5341937"/>
            <a:ext cx="2776537" cy="503238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数据接入</a:t>
            </a:r>
          </a:p>
        </p:txBody>
      </p:sp>
      <p:sp>
        <p:nvSpPr>
          <p:cNvPr id="214" name="圆角矩形 193">
            <a:extLst>
              <a:ext uri="{FF2B5EF4-FFF2-40B4-BE49-F238E27FC236}">
                <a16:creationId xmlns:a16="http://schemas.microsoft.com/office/drawing/2014/main" id="{CB9FC646-CA75-5E4E-B846-E8E6DF453CC9}"/>
              </a:ext>
            </a:extLst>
          </p:cNvPr>
          <p:cNvSpPr/>
          <p:nvPr/>
        </p:nvSpPr>
        <p:spPr bwMode="auto">
          <a:xfrm>
            <a:off x="5045075" y="5570537"/>
            <a:ext cx="917575" cy="211138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实时数据接入</a:t>
            </a:r>
          </a:p>
        </p:txBody>
      </p:sp>
      <p:sp>
        <p:nvSpPr>
          <p:cNvPr id="215" name="圆角矩形 193">
            <a:extLst>
              <a:ext uri="{FF2B5EF4-FFF2-40B4-BE49-F238E27FC236}">
                <a16:creationId xmlns:a16="http://schemas.microsoft.com/office/drawing/2014/main" id="{8D509405-46DC-8E44-8F86-696FF8DF21F1}"/>
              </a:ext>
            </a:extLst>
          </p:cNvPr>
          <p:cNvSpPr/>
          <p:nvPr/>
        </p:nvSpPr>
        <p:spPr bwMode="auto">
          <a:xfrm>
            <a:off x="5980113" y="5570537"/>
            <a:ext cx="850900" cy="211138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离线数据接入</a:t>
            </a:r>
          </a:p>
        </p:txBody>
      </p:sp>
      <p:sp>
        <p:nvSpPr>
          <p:cNvPr id="216" name="圆角矩形 193">
            <a:extLst>
              <a:ext uri="{FF2B5EF4-FFF2-40B4-BE49-F238E27FC236}">
                <a16:creationId xmlns:a16="http://schemas.microsoft.com/office/drawing/2014/main" id="{5EE976E4-3448-A64E-A6D5-80E135BA9DED}"/>
              </a:ext>
            </a:extLst>
          </p:cNvPr>
          <p:cNvSpPr/>
          <p:nvPr/>
        </p:nvSpPr>
        <p:spPr bwMode="auto">
          <a:xfrm>
            <a:off x="6862763" y="5570537"/>
            <a:ext cx="827087" cy="211138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手工数据导入</a:t>
            </a:r>
          </a:p>
        </p:txBody>
      </p:sp>
      <p:grpSp>
        <p:nvGrpSpPr>
          <p:cNvPr id="217" name="组 449">
            <a:extLst>
              <a:ext uri="{FF2B5EF4-FFF2-40B4-BE49-F238E27FC236}">
                <a16:creationId xmlns:a16="http://schemas.microsoft.com/office/drawing/2014/main" id="{22DCE311-3973-7D41-995D-09D9EDC65E5F}"/>
              </a:ext>
            </a:extLst>
          </p:cNvPr>
          <p:cNvGrpSpPr>
            <a:grpSpLocks/>
          </p:cNvGrpSpPr>
          <p:nvPr/>
        </p:nvGrpSpPr>
        <p:grpSpPr bwMode="auto">
          <a:xfrm>
            <a:off x="7618052" y="4765027"/>
            <a:ext cx="1073121" cy="423013"/>
            <a:chOff x="6726606" y="4470202"/>
            <a:chExt cx="1076144" cy="418254"/>
          </a:xfrm>
        </p:grpSpPr>
        <p:sp>
          <p:nvSpPr>
            <p:cNvPr id="218" name="圆角矩形 240">
              <a:extLst>
                <a:ext uri="{FF2B5EF4-FFF2-40B4-BE49-F238E27FC236}">
                  <a16:creationId xmlns:a16="http://schemas.microsoft.com/office/drawing/2014/main" id="{3C6D68F5-D66E-7A4E-97D4-8F9AC786AA8B}"/>
                </a:ext>
              </a:extLst>
            </p:cNvPr>
            <p:cNvSpPr/>
            <p:nvPr/>
          </p:nvSpPr>
          <p:spPr>
            <a:xfrm>
              <a:off x="6726968" y="4470843"/>
              <a:ext cx="1076173" cy="191496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元数据管理</a:t>
              </a:r>
            </a:p>
          </p:txBody>
        </p:sp>
        <p:sp>
          <p:nvSpPr>
            <p:cNvPr id="219" name="圆角矩形 240">
              <a:extLst>
                <a:ext uri="{FF2B5EF4-FFF2-40B4-BE49-F238E27FC236}">
                  <a16:creationId xmlns:a16="http://schemas.microsoft.com/office/drawing/2014/main" id="{2E38D3CD-4E4A-8440-91C5-6F4BA4173269}"/>
                </a:ext>
              </a:extLst>
            </p:cNvPr>
            <p:cNvSpPr/>
            <p:nvPr/>
          </p:nvSpPr>
          <p:spPr>
            <a:xfrm>
              <a:off x="6726968" y="4696871"/>
              <a:ext cx="1076173" cy="191496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数据导入导出</a:t>
              </a:r>
            </a:p>
          </p:txBody>
        </p:sp>
      </p:grpSp>
      <p:sp>
        <p:nvSpPr>
          <p:cNvPr id="220" name="矩形 69">
            <a:extLst>
              <a:ext uri="{FF2B5EF4-FFF2-40B4-BE49-F238E27FC236}">
                <a16:creationId xmlns:a16="http://schemas.microsoft.com/office/drawing/2014/main" id="{0FC7043D-E253-6B40-BADA-48B08B076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619" y="1189037"/>
            <a:ext cx="1471819" cy="5364162"/>
          </a:xfrm>
          <a:prstGeom prst="rect">
            <a:avLst/>
          </a:prstGeom>
          <a:solidFill>
            <a:srgbClr val="0EAE84">
              <a:alpha val="2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126" tIns="50063" rIns="100126" bIns="5006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</a:p>
        </p:txBody>
      </p:sp>
      <p:sp>
        <p:nvSpPr>
          <p:cNvPr id="221" name="矩形 70">
            <a:extLst>
              <a:ext uri="{FF2B5EF4-FFF2-40B4-BE49-F238E27FC236}">
                <a16:creationId xmlns:a16="http://schemas.microsoft.com/office/drawing/2014/main" id="{567E1AF6-1DAC-4A4B-AF46-8CAA7A7E777B}"/>
              </a:ext>
            </a:extLst>
          </p:cNvPr>
          <p:cNvSpPr/>
          <p:nvPr/>
        </p:nvSpPr>
        <p:spPr bwMode="auto">
          <a:xfrm>
            <a:off x="10679113" y="2667000"/>
            <a:ext cx="1208087" cy="2219325"/>
          </a:xfrm>
          <a:prstGeom prst="rect">
            <a:avLst/>
          </a:prstGeom>
          <a:solidFill>
            <a:srgbClr val="009DD9">
              <a:lumMod val="75000"/>
              <a:alpha val="20784"/>
            </a:srgbClr>
          </a:solidFill>
          <a:ln w="3175" algn="ctr">
            <a:noFill/>
            <a:prstDash val="solid"/>
            <a:miter lim="800000"/>
          </a:ln>
        </p:spPr>
        <p:txBody>
          <a:bodyPr wrap="none" lIns="100126" tIns="50063" rIns="100126" bIns="5006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系统运维</a:t>
            </a:r>
          </a:p>
        </p:txBody>
      </p:sp>
      <p:sp>
        <p:nvSpPr>
          <p:cNvPr id="222" name="矩形 71">
            <a:extLst>
              <a:ext uri="{FF2B5EF4-FFF2-40B4-BE49-F238E27FC236}">
                <a16:creationId xmlns:a16="http://schemas.microsoft.com/office/drawing/2014/main" id="{E70A19E1-059C-5A44-86D8-FB1063BBCF6B}"/>
              </a:ext>
            </a:extLst>
          </p:cNvPr>
          <p:cNvSpPr/>
          <p:nvPr/>
        </p:nvSpPr>
        <p:spPr bwMode="auto">
          <a:xfrm>
            <a:off x="10675938" y="4941887"/>
            <a:ext cx="1211262" cy="1520825"/>
          </a:xfrm>
          <a:prstGeom prst="rect">
            <a:avLst/>
          </a:prstGeom>
          <a:solidFill>
            <a:srgbClr val="009DD9">
              <a:lumMod val="75000"/>
              <a:alpha val="20784"/>
            </a:srgbClr>
          </a:solidFill>
          <a:ln w="3175" algn="ctr">
            <a:noFill/>
            <a:prstDash val="solid"/>
            <a:miter lim="800000"/>
          </a:ln>
        </p:spPr>
        <p:txBody>
          <a:bodyPr wrap="none" lIns="100126" tIns="50063" rIns="100126" bIns="5006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grpSp>
        <p:nvGrpSpPr>
          <p:cNvPr id="223" name="组 390">
            <a:extLst>
              <a:ext uri="{FF2B5EF4-FFF2-40B4-BE49-F238E27FC236}">
                <a16:creationId xmlns:a16="http://schemas.microsoft.com/office/drawing/2014/main" id="{48765BBA-6D44-0A48-8B3A-0466299FA1B1}"/>
              </a:ext>
            </a:extLst>
          </p:cNvPr>
          <p:cNvGrpSpPr>
            <a:grpSpLocks/>
          </p:cNvGrpSpPr>
          <p:nvPr/>
        </p:nvGrpSpPr>
        <p:grpSpPr bwMode="auto">
          <a:xfrm>
            <a:off x="10817290" y="5192597"/>
            <a:ext cx="956430" cy="1150691"/>
            <a:chOff x="10955490" y="4297611"/>
            <a:chExt cx="925186" cy="1242231"/>
          </a:xfrm>
        </p:grpSpPr>
        <p:grpSp>
          <p:nvGrpSpPr>
            <p:cNvPr id="224" name="组 410">
              <a:extLst>
                <a:ext uri="{FF2B5EF4-FFF2-40B4-BE49-F238E27FC236}">
                  <a16:creationId xmlns:a16="http://schemas.microsoft.com/office/drawing/2014/main" id="{AE4F0B8F-B520-BB46-BEF8-CB955D138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60347" y="4297611"/>
              <a:ext cx="920329" cy="991744"/>
              <a:chOff x="9497592" y="2541891"/>
              <a:chExt cx="991930" cy="936461"/>
            </a:xfrm>
          </p:grpSpPr>
          <p:grpSp>
            <p:nvGrpSpPr>
              <p:cNvPr id="226" name="组合 246">
                <a:extLst>
                  <a:ext uri="{FF2B5EF4-FFF2-40B4-BE49-F238E27FC236}">
                    <a16:creationId xmlns:a16="http://schemas.microsoft.com/office/drawing/2014/main" id="{318106AC-EEE1-6147-BB97-B95A52B152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99299" y="2541891"/>
                <a:ext cx="990223" cy="695144"/>
                <a:chOff x="1086917" y="3059698"/>
                <a:chExt cx="1269306" cy="821644"/>
              </a:xfrm>
            </p:grpSpPr>
            <p:sp>
              <p:nvSpPr>
                <p:cNvPr id="228" name="圆角矩形 216">
                  <a:extLst>
                    <a:ext uri="{FF2B5EF4-FFF2-40B4-BE49-F238E27FC236}">
                      <a16:creationId xmlns:a16="http://schemas.microsoft.com/office/drawing/2014/main" id="{DCE0BB36-C5A8-CC49-963A-33408C8023ED}"/>
                    </a:ext>
                  </a:extLst>
                </p:cNvPr>
                <p:cNvSpPr/>
                <p:nvPr/>
              </p:nvSpPr>
              <p:spPr>
                <a:xfrm>
                  <a:off x="1086419" y="3626008"/>
                  <a:ext cx="1270831" cy="283086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服务发现</a:t>
                  </a:r>
                </a:p>
              </p:txBody>
            </p:sp>
            <p:sp>
              <p:nvSpPr>
                <p:cNvPr id="229" name="圆角矩形 221">
                  <a:extLst>
                    <a:ext uri="{FF2B5EF4-FFF2-40B4-BE49-F238E27FC236}">
                      <a16:creationId xmlns:a16="http://schemas.microsoft.com/office/drawing/2014/main" id="{AE4DD20C-E524-5A4D-A4FE-B0A09B24A85C}"/>
                    </a:ext>
                  </a:extLst>
                </p:cNvPr>
                <p:cNvSpPr/>
                <p:nvPr/>
              </p:nvSpPr>
              <p:spPr>
                <a:xfrm>
                  <a:off x="1086419" y="3059837"/>
                  <a:ext cx="1270831" cy="256307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服务注册</a:t>
                  </a:r>
                </a:p>
              </p:txBody>
            </p:sp>
            <p:sp>
              <p:nvSpPr>
                <p:cNvPr id="230" name="圆角矩形 222">
                  <a:extLst>
                    <a:ext uri="{FF2B5EF4-FFF2-40B4-BE49-F238E27FC236}">
                      <a16:creationId xmlns:a16="http://schemas.microsoft.com/office/drawing/2014/main" id="{2AE0C661-6822-284C-8F5C-138BF0D749A1}"/>
                    </a:ext>
                  </a:extLst>
                </p:cNvPr>
                <p:cNvSpPr/>
                <p:nvPr/>
              </p:nvSpPr>
              <p:spPr>
                <a:xfrm>
                  <a:off x="1086419" y="3337185"/>
                  <a:ext cx="1270831" cy="256307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服务编排</a:t>
                  </a:r>
                </a:p>
              </p:txBody>
            </p:sp>
          </p:grpSp>
          <p:sp>
            <p:nvSpPr>
              <p:cNvPr id="227" name="圆角矩形 153">
                <a:extLst>
                  <a:ext uri="{FF2B5EF4-FFF2-40B4-BE49-F238E27FC236}">
                    <a16:creationId xmlns:a16="http://schemas.microsoft.com/office/drawing/2014/main" id="{F8B838AB-F560-504A-999B-C4E17D6A9824}"/>
                  </a:ext>
                </a:extLst>
              </p:cNvPr>
              <p:cNvSpPr/>
              <p:nvPr/>
            </p:nvSpPr>
            <p:spPr>
              <a:xfrm>
                <a:off x="9497255" y="3262133"/>
                <a:ext cx="991412" cy="21684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服务降级</a:t>
                </a:r>
              </a:p>
            </p:txBody>
          </p:sp>
        </p:grpSp>
        <p:sp>
          <p:nvSpPr>
            <p:cNvPr id="225" name="圆角矩形 153">
              <a:extLst>
                <a:ext uri="{FF2B5EF4-FFF2-40B4-BE49-F238E27FC236}">
                  <a16:creationId xmlns:a16="http://schemas.microsoft.com/office/drawing/2014/main" id="{A3A00AFC-476A-BA4B-9F7F-3CAB17127544}"/>
                </a:ext>
              </a:extLst>
            </p:cNvPr>
            <p:cNvSpPr/>
            <p:nvPr/>
          </p:nvSpPr>
          <p:spPr>
            <a:xfrm>
              <a:off x="10955427" y="5314013"/>
              <a:ext cx="925992" cy="22622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服务监控</a:t>
              </a:r>
            </a:p>
          </p:txBody>
        </p:sp>
      </p:grpSp>
      <p:sp>
        <p:nvSpPr>
          <p:cNvPr id="231" name="矩形 230">
            <a:extLst>
              <a:ext uri="{FF2B5EF4-FFF2-40B4-BE49-F238E27FC236}">
                <a16:creationId xmlns:a16="http://schemas.microsoft.com/office/drawing/2014/main" id="{DF0ECD7C-EC8C-C44D-964D-2E340A8F0CFB}"/>
              </a:ext>
            </a:extLst>
          </p:cNvPr>
          <p:cNvSpPr/>
          <p:nvPr/>
        </p:nvSpPr>
        <p:spPr bwMode="auto">
          <a:xfrm>
            <a:off x="10668000" y="1452562"/>
            <a:ext cx="1211263" cy="1171575"/>
          </a:xfrm>
          <a:prstGeom prst="rect">
            <a:avLst/>
          </a:prstGeom>
          <a:solidFill>
            <a:srgbClr val="009DD9">
              <a:lumMod val="75000"/>
              <a:alpha val="20784"/>
            </a:srgbClr>
          </a:solidFill>
          <a:ln w="3175" algn="ctr">
            <a:noFill/>
            <a:prstDash val="solid"/>
            <a:miter lim="800000"/>
          </a:ln>
        </p:spPr>
        <p:txBody>
          <a:bodyPr wrap="none" lIns="100126" tIns="50063" rIns="100126" bIns="50063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</a:rPr>
              <a:t>信息安全</a:t>
            </a:r>
          </a:p>
        </p:txBody>
      </p:sp>
      <p:grpSp>
        <p:nvGrpSpPr>
          <p:cNvPr id="232" name="组合 246">
            <a:extLst>
              <a:ext uri="{FF2B5EF4-FFF2-40B4-BE49-F238E27FC236}">
                <a16:creationId xmlns:a16="http://schemas.microsoft.com/office/drawing/2014/main" id="{BF55A3A7-3419-8049-A47C-64889C9C7DA0}"/>
              </a:ext>
            </a:extLst>
          </p:cNvPr>
          <p:cNvGrpSpPr>
            <a:grpSpLocks/>
          </p:cNvGrpSpPr>
          <p:nvPr/>
        </p:nvGrpSpPr>
        <p:grpSpPr bwMode="auto">
          <a:xfrm>
            <a:off x="10816663" y="1685618"/>
            <a:ext cx="949064" cy="377671"/>
            <a:chOff x="1087862" y="2993589"/>
            <a:chExt cx="1268361" cy="553984"/>
          </a:xfrm>
        </p:grpSpPr>
        <p:sp>
          <p:nvSpPr>
            <p:cNvPr id="233" name="圆角矩形 221">
              <a:extLst>
                <a:ext uri="{FF2B5EF4-FFF2-40B4-BE49-F238E27FC236}">
                  <a16:creationId xmlns:a16="http://schemas.microsoft.com/office/drawing/2014/main" id="{343E0672-50CB-364D-AA1B-64F7FC42F31D}"/>
                </a:ext>
              </a:extLst>
            </p:cNvPr>
            <p:cNvSpPr/>
            <p:nvPr/>
          </p:nvSpPr>
          <p:spPr>
            <a:xfrm>
              <a:off x="1088613" y="2994039"/>
              <a:ext cx="1277196" cy="25614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系统安全</a:t>
              </a:r>
            </a:p>
          </p:txBody>
        </p:sp>
        <p:sp>
          <p:nvSpPr>
            <p:cNvPr id="234" name="圆角矩形 222">
              <a:extLst>
                <a:ext uri="{FF2B5EF4-FFF2-40B4-BE49-F238E27FC236}">
                  <a16:creationId xmlns:a16="http://schemas.microsoft.com/office/drawing/2014/main" id="{3C716DD3-A0F0-3E46-96CD-BC471A6F0E72}"/>
                </a:ext>
              </a:extLst>
            </p:cNvPr>
            <p:cNvSpPr/>
            <p:nvPr/>
          </p:nvSpPr>
          <p:spPr>
            <a:xfrm>
              <a:off x="1088613" y="3292102"/>
              <a:ext cx="1277196" cy="25614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网络安全</a:t>
              </a:r>
            </a:p>
          </p:txBody>
        </p:sp>
      </p:grpSp>
      <p:sp>
        <p:nvSpPr>
          <p:cNvPr id="235" name="圆角矩形 222">
            <a:extLst>
              <a:ext uri="{FF2B5EF4-FFF2-40B4-BE49-F238E27FC236}">
                <a16:creationId xmlns:a16="http://schemas.microsoft.com/office/drawing/2014/main" id="{E87A8AF0-B5B9-A743-BF82-6A899498509E}"/>
              </a:ext>
            </a:extLst>
          </p:cNvPr>
          <p:cNvSpPr/>
          <p:nvPr/>
        </p:nvSpPr>
        <p:spPr bwMode="auto">
          <a:xfrm>
            <a:off x="10815638" y="2089150"/>
            <a:ext cx="947737" cy="200025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数据安全</a:t>
            </a:r>
          </a:p>
        </p:txBody>
      </p:sp>
      <p:sp>
        <p:nvSpPr>
          <p:cNvPr id="236" name="圆角矩形 222">
            <a:extLst>
              <a:ext uri="{FF2B5EF4-FFF2-40B4-BE49-F238E27FC236}">
                <a16:creationId xmlns:a16="http://schemas.microsoft.com/office/drawing/2014/main" id="{617A9D59-8E47-6B46-9D4F-10E16D0E0B4A}"/>
              </a:ext>
            </a:extLst>
          </p:cNvPr>
          <p:cNvSpPr/>
          <p:nvPr/>
        </p:nvSpPr>
        <p:spPr bwMode="auto">
          <a:xfrm>
            <a:off x="10815638" y="2316162"/>
            <a:ext cx="947737" cy="200025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模型安全</a:t>
            </a:r>
          </a:p>
        </p:txBody>
      </p:sp>
      <p:sp>
        <p:nvSpPr>
          <p:cNvPr id="237" name="Rectangle 159">
            <a:extLst>
              <a:ext uri="{FF2B5EF4-FFF2-40B4-BE49-F238E27FC236}">
                <a16:creationId xmlns:a16="http://schemas.microsoft.com/office/drawing/2014/main" id="{29257D21-6493-ED42-9B12-010F47B76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1189038"/>
            <a:ext cx="10152944" cy="423979"/>
          </a:xfrm>
          <a:prstGeom prst="rect">
            <a:avLst/>
          </a:prstGeom>
          <a:solidFill>
            <a:srgbClr val="F89708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126" tIns="50063" rIns="100126" bIns="5006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访问接入层</a:t>
            </a: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8" name="组 198">
            <a:extLst>
              <a:ext uri="{FF2B5EF4-FFF2-40B4-BE49-F238E27FC236}">
                <a16:creationId xmlns:a16="http://schemas.microsoft.com/office/drawing/2014/main" id="{E5EA76F6-DF88-E94B-BBD2-EF95A083D324}"/>
              </a:ext>
            </a:extLst>
          </p:cNvPr>
          <p:cNvGrpSpPr>
            <a:grpSpLocks/>
          </p:cNvGrpSpPr>
          <p:nvPr/>
        </p:nvGrpSpPr>
        <p:grpSpPr bwMode="auto">
          <a:xfrm>
            <a:off x="1282290" y="1289283"/>
            <a:ext cx="9004148" cy="241432"/>
            <a:chOff x="1447322" y="1180504"/>
            <a:chExt cx="8826966" cy="262219"/>
          </a:xfrm>
        </p:grpSpPr>
        <p:grpSp>
          <p:nvGrpSpPr>
            <p:cNvPr id="239" name="组 288">
              <a:extLst>
                <a:ext uri="{FF2B5EF4-FFF2-40B4-BE49-F238E27FC236}">
                  <a16:creationId xmlns:a16="http://schemas.microsoft.com/office/drawing/2014/main" id="{C315BFE2-B266-F440-BF52-333C7DE829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1669" y="1180504"/>
              <a:ext cx="7562619" cy="262219"/>
              <a:chOff x="1971330" y="1128344"/>
              <a:chExt cx="8558664" cy="219481"/>
            </a:xfrm>
          </p:grpSpPr>
          <p:grpSp>
            <p:nvGrpSpPr>
              <p:cNvPr id="241" name="组 291">
                <a:extLst>
                  <a:ext uri="{FF2B5EF4-FFF2-40B4-BE49-F238E27FC236}">
                    <a16:creationId xmlns:a16="http://schemas.microsoft.com/office/drawing/2014/main" id="{215617AD-607F-324A-900B-EB399EA02964}"/>
                  </a:ext>
                </a:extLst>
              </p:cNvPr>
              <p:cNvGrpSpPr/>
              <p:nvPr/>
            </p:nvGrpSpPr>
            <p:grpSpPr>
              <a:xfrm>
                <a:off x="1971330" y="1131825"/>
                <a:ext cx="7104919" cy="216000"/>
                <a:chOff x="1771665" y="1339797"/>
                <a:chExt cx="5460992" cy="260554"/>
              </a:xfrm>
              <a:solidFill>
                <a:sysClr val="window" lastClr="FFFFFF"/>
              </a:solidFill>
            </p:grpSpPr>
            <p:sp>
              <p:nvSpPr>
                <p:cNvPr id="243" name="圆角矩形 141">
                  <a:extLst>
                    <a:ext uri="{FF2B5EF4-FFF2-40B4-BE49-F238E27FC236}">
                      <a16:creationId xmlns:a16="http://schemas.microsoft.com/office/drawing/2014/main" id="{2BF9104A-5C12-CC49-AFA7-104EE8A3E437}"/>
                    </a:ext>
                  </a:extLst>
                </p:cNvPr>
                <p:cNvSpPr/>
                <p:nvPr/>
              </p:nvSpPr>
              <p:spPr bwMode="auto">
                <a:xfrm>
                  <a:off x="1771665" y="1339797"/>
                  <a:ext cx="1018716" cy="252103"/>
                </a:xfrm>
                <a:prstGeom prst="roundRect">
                  <a:avLst/>
                </a:prstGeom>
                <a:grpFill/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icrosoft YaHei"/>
                      <a:ea typeface="Microsoft YaHei"/>
                      <a:cs typeface="+mn-cs"/>
                    </a:rPr>
                    <a:t>统一</a:t>
                  </a:r>
                  <a:r>
                    <a:rPr kumimoji="1" lang="en-US" altLang="zh-CN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icrosoft YaHei"/>
                      <a:ea typeface="Microsoft YaHei"/>
                      <a:cs typeface="+mn-cs"/>
                    </a:rPr>
                    <a:t>4A</a:t>
                  </a:r>
                  <a:r>
                    <a:rPr kumimoji="1" lang="zh-CN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icrosoft YaHei"/>
                      <a:ea typeface="Microsoft YaHei"/>
                      <a:cs typeface="+mn-cs"/>
                    </a:rPr>
                    <a:t>管理</a:t>
                  </a:r>
                </a:p>
              </p:txBody>
            </p:sp>
            <p:sp>
              <p:nvSpPr>
                <p:cNvPr id="244" name="圆角矩形 142">
                  <a:extLst>
                    <a:ext uri="{FF2B5EF4-FFF2-40B4-BE49-F238E27FC236}">
                      <a16:creationId xmlns:a16="http://schemas.microsoft.com/office/drawing/2014/main" id="{99266110-7D69-BC44-8923-25D311809285}"/>
                    </a:ext>
                  </a:extLst>
                </p:cNvPr>
                <p:cNvSpPr/>
                <p:nvPr/>
              </p:nvSpPr>
              <p:spPr bwMode="auto">
                <a:xfrm>
                  <a:off x="2871462" y="1339797"/>
                  <a:ext cx="1018716" cy="256480"/>
                </a:xfrm>
                <a:prstGeom prst="roundRect">
                  <a:avLst/>
                </a:prstGeom>
                <a:grpFill/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icrosoft YaHei"/>
                      <a:ea typeface="Microsoft YaHei"/>
                      <a:cs typeface="+mn-cs"/>
                    </a:rPr>
                    <a:t>登录认证</a:t>
                  </a:r>
                </a:p>
              </p:txBody>
            </p:sp>
            <p:sp>
              <p:nvSpPr>
                <p:cNvPr id="245" name="圆角矩形 151">
                  <a:extLst>
                    <a:ext uri="{FF2B5EF4-FFF2-40B4-BE49-F238E27FC236}">
                      <a16:creationId xmlns:a16="http://schemas.microsoft.com/office/drawing/2014/main" id="{DBBFF82C-59B0-5F48-8702-43B06EB4F0DD}"/>
                    </a:ext>
                  </a:extLst>
                </p:cNvPr>
                <p:cNvSpPr/>
                <p:nvPr/>
              </p:nvSpPr>
              <p:spPr bwMode="auto">
                <a:xfrm>
                  <a:off x="3981816" y="1339797"/>
                  <a:ext cx="1018716" cy="253910"/>
                </a:xfrm>
                <a:prstGeom prst="roundRect">
                  <a:avLst/>
                </a:prstGeom>
                <a:grpFill/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icrosoft YaHei"/>
                      <a:ea typeface="Microsoft YaHei"/>
                      <a:cs typeface="+mn-cs"/>
                    </a:rPr>
                    <a:t>数据可视化</a:t>
                  </a:r>
                </a:p>
              </p:txBody>
            </p:sp>
            <p:sp>
              <p:nvSpPr>
                <p:cNvPr id="246" name="圆角矩形 152">
                  <a:extLst>
                    <a:ext uri="{FF2B5EF4-FFF2-40B4-BE49-F238E27FC236}">
                      <a16:creationId xmlns:a16="http://schemas.microsoft.com/office/drawing/2014/main" id="{6D877860-1AE6-2940-B8B8-0021C975DD24}"/>
                    </a:ext>
                  </a:extLst>
                </p:cNvPr>
                <p:cNvSpPr/>
                <p:nvPr/>
              </p:nvSpPr>
              <p:spPr bwMode="auto">
                <a:xfrm>
                  <a:off x="5093470" y="1339797"/>
                  <a:ext cx="1018716" cy="260554"/>
                </a:xfrm>
                <a:prstGeom prst="roundRect">
                  <a:avLst/>
                </a:prstGeom>
                <a:grpFill/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icrosoft YaHei"/>
                      <a:ea typeface="Microsoft YaHei"/>
                      <a:cs typeface="+mn-cs"/>
                    </a:rPr>
                    <a:t>消息推送</a:t>
                  </a:r>
                </a:p>
              </p:txBody>
            </p:sp>
            <p:sp>
              <p:nvSpPr>
                <p:cNvPr id="247" name="圆角矩形 140">
                  <a:extLst>
                    <a:ext uri="{FF2B5EF4-FFF2-40B4-BE49-F238E27FC236}">
                      <a16:creationId xmlns:a16="http://schemas.microsoft.com/office/drawing/2014/main" id="{37DE2EF1-17E1-FC46-94AF-F578101DC179}"/>
                    </a:ext>
                  </a:extLst>
                </p:cNvPr>
                <p:cNvSpPr/>
                <p:nvPr/>
              </p:nvSpPr>
              <p:spPr bwMode="auto">
                <a:xfrm>
                  <a:off x="6213941" y="1339797"/>
                  <a:ext cx="1018716" cy="260554"/>
                </a:xfrm>
                <a:prstGeom prst="roundRect">
                  <a:avLst/>
                </a:prstGeom>
                <a:grpFill/>
                <a:ln w="31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icrosoft YaHei"/>
                      <a:ea typeface="Microsoft YaHei"/>
                      <a:cs typeface="+mn-cs"/>
                    </a:rPr>
                    <a:t>访问接入</a:t>
                  </a:r>
                </a:p>
              </p:txBody>
            </p:sp>
          </p:grpSp>
          <p:sp>
            <p:nvSpPr>
              <p:cNvPr id="242" name="圆角矩形 152">
                <a:extLst>
                  <a:ext uri="{FF2B5EF4-FFF2-40B4-BE49-F238E27FC236}">
                    <a16:creationId xmlns:a16="http://schemas.microsoft.com/office/drawing/2014/main" id="{B1C5DE00-A289-5A4F-ABF7-563C8AB4A5EA}"/>
                  </a:ext>
                </a:extLst>
              </p:cNvPr>
              <p:cNvSpPr/>
              <p:nvPr/>
            </p:nvSpPr>
            <p:spPr bwMode="auto">
              <a:xfrm>
                <a:off x="9204411" y="1128132"/>
                <a:ext cx="1326206" cy="216475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个性化定制</a:t>
                </a:r>
              </a:p>
            </p:txBody>
          </p:sp>
        </p:grpSp>
        <p:sp>
          <p:nvSpPr>
            <p:cNvPr id="240" name="圆角矩形 141">
              <a:extLst>
                <a:ext uri="{FF2B5EF4-FFF2-40B4-BE49-F238E27FC236}">
                  <a16:creationId xmlns:a16="http://schemas.microsoft.com/office/drawing/2014/main" id="{F1752452-51D1-8544-BD6D-B2F6400A520D}"/>
                </a:ext>
              </a:extLst>
            </p:cNvPr>
            <p:cNvSpPr/>
            <p:nvPr/>
          </p:nvSpPr>
          <p:spPr bwMode="auto">
            <a:xfrm>
              <a:off x="1447724" y="1188871"/>
              <a:ext cx="1171865" cy="25000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统一网关</a:t>
              </a:r>
            </a:p>
          </p:txBody>
        </p:sp>
      </p:grpSp>
      <p:sp>
        <p:nvSpPr>
          <p:cNvPr id="248" name="矩形 112">
            <a:extLst>
              <a:ext uri="{FF2B5EF4-FFF2-40B4-BE49-F238E27FC236}">
                <a16:creationId xmlns:a16="http://schemas.microsoft.com/office/drawing/2014/main" id="{3DE7D59C-2572-DE4E-9A0F-75128365B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63" y="1632067"/>
            <a:ext cx="10152944" cy="2511025"/>
          </a:xfrm>
          <a:prstGeom prst="rect">
            <a:avLst/>
          </a:prstGeom>
          <a:solidFill>
            <a:srgbClr val="FFC000">
              <a:alpha val="20784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100126" tIns="50063" rIns="100126" bIns="50063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业务功能层</a:t>
            </a:r>
          </a:p>
        </p:txBody>
      </p:sp>
      <p:sp>
        <p:nvSpPr>
          <p:cNvPr id="249" name="矩形 147">
            <a:extLst>
              <a:ext uri="{FF2B5EF4-FFF2-40B4-BE49-F238E27FC236}">
                <a16:creationId xmlns:a16="http://schemas.microsoft.com/office/drawing/2014/main" id="{B530D913-1795-2C43-95DD-ABA85C7A8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72" y="1681279"/>
            <a:ext cx="1115797" cy="975065"/>
          </a:xfrm>
          <a:prstGeom prst="rect">
            <a:avLst/>
          </a:prstGeom>
          <a:solidFill>
            <a:srgbClr val="FFC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126" tIns="50063" rIns="100126" bIns="5006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状态监测</a:t>
            </a:r>
          </a:p>
        </p:txBody>
      </p:sp>
      <p:sp>
        <p:nvSpPr>
          <p:cNvPr id="250" name="矩形 173">
            <a:extLst>
              <a:ext uri="{FF2B5EF4-FFF2-40B4-BE49-F238E27FC236}">
                <a16:creationId xmlns:a16="http://schemas.microsoft.com/office/drawing/2014/main" id="{16CD286A-3CC9-3543-81D5-04ECC6BF0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007" y="1683947"/>
            <a:ext cx="1127084" cy="965047"/>
          </a:xfrm>
          <a:prstGeom prst="rect">
            <a:avLst/>
          </a:prstGeom>
          <a:solidFill>
            <a:srgbClr val="0F6FC6">
              <a:lumMod val="60000"/>
              <a:lumOff val="40000"/>
              <a:alpha val="39999"/>
            </a:srgbClr>
          </a:solidFill>
          <a:ln>
            <a:noFill/>
          </a:ln>
        </p:spPr>
        <p:txBody>
          <a:bodyPr wrap="none" lIns="100126" tIns="50063" rIns="100126" bIns="5006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健康评估</a:t>
            </a:r>
          </a:p>
        </p:txBody>
      </p:sp>
      <p:sp>
        <p:nvSpPr>
          <p:cNvPr id="251" name="圆角矩形 239">
            <a:extLst>
              <a:ext uri="{FF2B5EF4-FFF2-40B4-BE49-F238E27FC236}">
                <a16:creationId xmlns:a16="http://schemas.microsoft.com/office/drawing/2014/main" id="{5B40BE36-E73A-354A-8406-CE2ED710F200}"/>
              </a:ext>
            </a:extLst>
          </p:cNvPr>
          <p:cNvSpPr/>
          <p:nvPr/>
        </p:nvSpPr>
        <p:spPr bwMode="auto">
          <a:xfrm>
            <a:off x="5562549" y="1970991"/>
            <a:ext cx="1029680" cy="236537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健康评估体系查阅</a:t>
            </a: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66AA75B7-990B-914E-B4CB-C9049FC3E073}"/>
              </a:ext>
            </a:extLst>
          </p:cNvPr>
          <p:cNvSpPr/>
          <p:nvPr/>
        </p:nvSpPr>
        <p:spPr bwMode="auto">
          <a:xfrm>
            <a:off x="312738" y="5957887"/>
            <a:ext cx="10153650" cy="595313"/>
          </a:xfrm>
          <a:prstGeom prst="rect">
            <a:avLst/>
          </a:prstGeom>
          <a:solidFill>
            <a:srgbClr val="0F6FC6">
              <a:lumMod val="75000"/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数据源层</a:t>
            </a:r>
          </a:p>
        </p:txBody>
      </p:sp>
      <p:grpSp>
        <p:nvGrpSpPr>
          <p:cNvPr id="253" name="组 299">
            <a:extLst>
              <a:ext uri="{FF2B5EF4-FFF2-40B4-BE49-F238E27FC236}">
                <a16:creationId xmlns:a16="http://schemas.microsoft.com/office/drawing/2014/main" id="{A8A26B96-78F8-0B4F-8779-A4E237651E70}"/>
              </a:ext>
            </a:extLst>
          </p:cNvPr>
          <p:cNvGrpSpPr>
            <a:grpSpLocks/>
          </p:cNvGrpSpPr>
          <p:nvPr/>
        </p:nvGrpSpPr>
        <p:grpSpPr bwMode="auto">
          <a:xfrm>
            <a:off x="9036775" y="4772915"/>
            <a:ext cx="1187596" cy="469071"/>
            <a:chOff x="9220266" y="4616426"/>
            <a:chExt cx="1187486" cy="468952"/>
          </a:xfrm>
        </p:grpSpPr>
        <p:grpSp>
          <p:nvGrpSpPr>
            <p:cNvPr id="254" name="组 424">
              <a:extLst>
                <a:ext uri="{FF2B5EF4-FFF2-40B4-BE49-F238E27FC236}">
                  <a16:creationId xmlns:a16="http://schemas.microsoft.com/office/drawing/2014/main" id="{56B14D7B-BF27-4B4B-BABE-433FC0337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0266" y="4616426"/>
              <a:ext cx="1187486" cy="307187"/>
              <a:chOff x="6726606" y="4470202"/>
              <a:chExt cx="1076144" cy="405801"/>
            </a:xfrm>
          </p:grpSpPr>
          <p:sp>
            <p:nvSpPr>
              <p:cNvPr id="256" name="圆角矩形 240">
                <a:extLst>
                  <a:ext uri="{FF2B5EF4-FFF2-40B4-BE49-F238E27FC236}">
                    <a16:creationId xmlns:a16="http://schemas.microsoft.com/office/drawing/2014/main" id="{8915BDBD-6C51-9B43-AE34-3C20D45E8F11}"/>
                  </a:ext>
                </a:extLst>
              </p:cNvPr>
              <p:cNvSpPr/>
              <p:nvPr/>
            </p:nvSpPr>
            <p:spPr>
              <a:xfrm>
                <a:off x="6725949" y="4471123"/>
                <a:ext cx="1077451" cy="190790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任务管理</a:t>
                </a:r>
              </a:p>
            </p:txBody>
          </p:sp>
          <p:sp>
            <p:nvSpPr>
              <p:cNvPr id="257" name="圆角矩形 240">
                <a:extLst>
                  <a:ext uri="{FF2B5EF4-FFF2-40B4-BE49-F238E27FC236}">
                    <a16:creationId xmlns:a16="http://schemas.microsoft.com/office/drawing/2014/main" id="{9CD49881-8EA0-9042-9385-3D9B04D9093A}"/>
                  </a:ext>
                </a:extLst>
              </p:cNvPr>
              <p:cNvSpPr/>
              <p:nvPr/>
            </p:nvSpPr>
            <p:spPr>
              <a:xfrm>
                <a:off x="6725949" y="4684975"/>
                <a:ext cx="1077451" cy="190790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运行调度</a:t>
                </a:r>
              </a:p>
            </p:txBody>
          </p:sp>
        </p:grpSp>
        <p:sp>
          <p:nvSpPr>
            <p:cNvPr id="255" name="圆角矩形 240">
              <a:extLst>
                <a:ext uri="{FF2B5EF4-FFF2-40B4-BE49-F238E27FC236}">
                  <a16:creationId xmlns:a16="http://schemas.microsoft.com/office/drawing/2014/main" id="{A12E922E-145A-994E-96AD-21056F4F1CDE}"/>
                </a:ext>
              </a:extLst>
            </p:cNvPr>
            <p:cNvSpPr/>
            <p:nvPr/>
          </p:nvSpPr>
          <p:spPr>
            <a:xfrm>
              <a:off x="9219541" y="4940891"/>
              <a:ext cx="1188928" cy="144426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运行监控</a:t>
              </a:r>
            </a:p>
          </p:txBody>
        </p:sp>
      </p:grpSp>
      <p:grpSp>
        <p:nvGrpSpPr>
          <p:cNvPr id="258" name="组 217">
            <a:extLst>
              <a:ext uri="{FF2B5EF4-FFF2-40B4-BE49-F238E27FC236}">
                <a16:creationId xmlns:a16="http://schemas.microsoft.com/office/drawing/2014/main" id="{8B6328E2-8F2C-1E44-8C79-A9A8E16B493C}"/>
              </a:ext>
            </a:extLst>
          </p:cNvPr>
          <p:cNvGrpSpPr>
            <a:grpSpLocks/>
          </p:cNvGrpSpPr>
          <p:nvPr/>
        </p:nvGrpSpPr>
        <p:grpSpPr bwMode="auto">
          <a:xfrm>
            <a:off x="1385508" y="5586058"/>
            <a:ext cx="3472629" cy="199740"/>
            <a:chOff x="1386176" y="5390360"/>
            <a:chExt cx="4328891" cy="202623"/>
          </a:xfrm>
        </p:grpSpPr>
        <p:sp>
          <p:nvSpPr>
            <p:cNvPr id="259" name="圆角矩形 193">
              <a:extLst>
                <a:ext uri="{FF2B5EF4-FFF2-40B4-BE49-F238E27FC236}">
                  <a16:creationId xmlns:a16="http://schemas.microsoft.com/office/drawing/2014/main" id="{9FB38D1C-D337-674E-9977-64DD3D41AA82}"/>
                </a:ext>
              </a:extLst>
            </p:cNvPr>
            <p:cNvSpPr/>
            <p:nvPr/>
          </p:nvSpPr>
          <p:spPr>
            <a:xfrm>
              <a:off x="1386650" y="5392330"/>
              <a:ext cx="860837" cy="19808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实时数据采集</a:t>
              </a:r>
            </a:p>
          </p:txBody>
        </p:sp>
        <p:sp>
          <p:nvSpPr>
            <p:cNvPr id="260" name="圆角矩形 193">
              <a:extLst>
                <a:ext uri="{FF2B5EF4-FFF2-40B4-BE49-F238E27FC236}">
                  <a16:creationId xmlns:a16="http://schemas.microsoft.com/office/drawing/2014/main" id="{887C2DC6-6A11-6144-B9C8-8F30182D3626}"/>
                </a:ext>
              </a:extLst>
            </p:cNvPr>
            <p:cNvSpPr/>
            <p:nvPr/>
          </p:nvSpPr>
          <p:spPr>
            <a:xfrm>
              <a:off x="2265298" y="5392330"/>
              <a:ext cx="918227" cy="19808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实时数据预处理</a:t>
              </a:r>
            </a:p>
          </p:txBody>
        </p:sp>
        <p:sp>
          <p:nvSpPr>
            <p:cNvPr id="261" name="圆角矩形 193">
              <a:extLst>
                <a:ext uri="{FF2B5EF4-FFF2-40B4-BE49-F238E27FC236}">
                  <a16:creationId xmlns:a16="http://schemas.microsoft.com/office/drawing/2014/main" id="{6F6FF4E7-5ADB-AD4B-8EE7-5B5DDD667C6B}"/>
                </a:ext>
              </a:extLst>
            </p:cNvPr>
            <p:cNvSpPr/>
            <p:nvPr/>
          </p:nvSpPr>
          <p:spPr>
            <a:xfrm>
              <a:off x="3203314" y="5390719"/>
              <a:ext cx="819280" cy="19969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实时数据缓存</a:t>
              </a:r>
            </a:p>
          </p:txBody>
        </p:sp>
        <p:sp>
          <p:nvSpPr>
            <p:cNvPr id="262" name="圆角矩形 193">
              <a:extLst>
                <a:ext uri="{FF2B5EF4-FFF2-40B4-BE49-F238E27FC236}">
                  <a16:creationId xmlns:a16="http://schemas.microsoft.com/office/drawing/2014/main" id="{3D315B20-DE06-D24F-B79B-5DA74A623BF4}"/>
                </a:ext>
              </a:extLst>
            </p:cNvPr>
            <p:cNvSpPr/>
            <p:nvPr/>
          </p:nvSpPr>
          <p:spPr>
            <a:xfrm>
              <a:off x="4052277" y="5390719"/>
              <a:ext cx="815322" cy="19969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实时数据传输</a:t>
              </a:r>
            </a:p>
          </p:txBody>
        </p:sp>
        <p:sp>
          <p:nvSpPr>
            <p:cNvPr id="263" name="圆角矩形 193">
              <a:extLst>
                <a:ext uri="{FF2B5EF4-FFF2-40B4-BE49-F238E27FC236}">
                  <a16:creationId xmlns:a16="http://schemas.microsoft.com/office/drawing/2014/main" id="{28BFEF9D-E322-E74C-96D4-641E92F2A3C4}"/>
                </a:ext>
              </a:extLst>
            </p:cNvPr>
            <p:cNvSpPr/>
            <p:nvPr/>
          </p:nvSpPr>
          <p:spPr>
            <a:xfrm>
              <a:off x="4899262" y="5393940"/>
              <a:ext cx="815322" cy="19969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实时数据发送</a:t>
              </a:r>
            </a:p>
          </p:txBody>
        </p:sp>
      </p:grpSp>
      <p:grpSp>
        <p:nvGrpSpPr>
          <p:cNvPr id="264" name="组 245">
            <a:extLst>
              <a:ext uri="{FF2B5EF4-FFF2-40B4-BE49-F238E27FC236}">
                <a16:creationId xmlns:a16="http://schemas.microsoft.com/office/drawing/2014/main" id="{4CEC27E2-FAE1-6B4C-B6F0-AC29B0F1DA13}"/>
              </a:ext>
            </a:extLst>
          </p:cNvPr>
          <p:cNvGrpSpPr>
            <a:grpSpLocks/>
          </p:cNvGrpSpPr>
          <p:nvPr/>
        </p:nvGrpSpPr>
        <p:grpSpPr bwMode="auto">
          <a:xfrm>
            <a:off x="787891" y="1879954"/>
            <a:ext cx="928921" cy="716673"/>
            <a:chOff x="1391154" y="2139430"/>
            <a:chExt cx="918314" cy="647398"/>
          </a:xfrm>
        </p:grpSpPr>
        <p:sp>
          <p:nvSpPr>
            <p:cNvPr id="265" name="圆角矩形 239">
              <a:extLst>
                <a:ext uri="{FF2B5EF4-FFF2-40B4-BE49-F238E27FC236}">
                  <a16:creationId xmlns:a16="http://schemas.microsoft.com/office/drawing/2014/main" id="{11EAD574-1E8D-EB4D-9303-9C82DB75CE4E}"/>
                </a:ext>
              </a:extLst>
            </p:cNvPr>
            <p:cNvSpPr/>
            <p:nvPr/>
          </p:nvSpPr>
          <p:spPr>
            <a:xfrm>
              <a:off x="1393427" y="2632744"/>
              <a:ext cx="916514" cy="153443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诊断结果监测</a:t>
              </a:r>
            </a:p>
          </p:txBody>
        </p:sp>
        <p:sp>
          <p:nvSpPr>
            <p:cNvPr id="266" name="圆角矩形 239">
              <a:extLst>
                <a:ext uri="{FF2B5EF4-FFF2-40B4-BE49-F238E27FC236}">
                  <a16:creationId xmlns:a16="http://schemas.microsoft.com/office/drawing/2014/main" id="{E6E956D0-0E53-5A4A-BA03-479B10EF5D38}"/>
                </a:ext>
              </a:extLst>
            </p:cNvPr>
            <p:cNvSpPr/>
            <p:nvPr/>
          </p:nvSpPr>
          <p:spPr>
            <a:xfrm>
              <a:off x="1391857" y="2139431"/>
              <a:ext cx="918084" cy="14914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数据监测</a:t>
              </a:r>
            </a:p>
          </p:txBody>
        </p:sp>
        <p:sp>
          <p:nvSpPr>
            <p:cNvPr id="267" name="圆角矩形 239">
              <a:extLst>
                <a:ext uri="{FF2B5EF4-FFF2-40B4-BE49-F238E27FC236}">
                  <a16:creationId xmlns:a16="http://schemas.microsoft.com/office/drawing/2014/main" id="{EB72F9FE-134C-0643-BEC0-5AFA54899118}"/>
                </a:ext>
              </a:extLst>
            </p:cNvPr>
            <p:cNvSpPr/>
            <p:nvPr/>
          </p:nvSpPr>
          <p:spPr>
            <a:xfrm>
              <a:off x="1391857" y="2307214"/>
              <a:ext cx="910236" cy="13623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状态告警</a:t>
              </a:r>
            </a:p>
          </p:txBody>
        </p:sp>
        <p:sp>
          <p:nvSpPr>
            <p:cNvPr id="268" name="圆角矩形 239">
              <a:extLst>
                <a:ext uri="{FF2B5EF4-FFF2-40B4-BE49-F238E27FC236}">
                  <a16:creationId xmlns:a16="http://schemas.microsoft.com/office/drawing/2014/main" id="{65615673-F0E8-7D47-A4C1-08C85106CFD3}"/>
                </a:ext>
              </a:extLst>
            </p:cNvPr>
            <p:cNvSpPr/>
            <p:nvPr/>
          </p:nvSpPr>
          <p:spPr>
            <a:xfrm>
              <a:off x="1391857" y="2464960"/>
              <a:ext cx="911806" cy="146273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阈值判断</a:t>
              </a:r>
            </a:p>
          </p:txBody>
        </p:sp>
      </p:grpSp>
      <p:sp>
        <p:nvSpPr>
          <p:cNvPr id="269" name="矩形 445">
            <a:extLst>
              <a:ext uri="{FF2B5EF4-FFF2-40B4-BE49-F238E27FC236}">
                <a16:creationId xmlns:a16="http://schemas.microsoft.com/office/drawing/2014/main" id="{8EEE1DDB-197F-C34B-9B2B-A2CFDE66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669" y="1683576"/>
            <a:ext cx="1145138" cy="970470"/>
          </a:xfrm>
          <a:prstGeom prst="rect">
            <a:avLst/>
          </a:prstGeom>
          <a:solidFill>
            <a:srgbClr val="0F6FC6">
              <a:lumMod val="60000"/>
              <a:lumOff val="40000"/>
              <a:alpha val="39999"/>
            </a:srgbClr>
          </a:solidFill>
          <a:ln>
            <a:noFill/>
          </a:ln>
        </p:spPr>
        <p:txBody>
          <a:bodyPr wrap="none" lIns="100126" tIns="50063" rIns="100126" bIns="5006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历史数据分析</a:t>
            </a:r>
          </a:p>
        </p:txBody>
      </p:sp>
      <p:grpSp>
        <p:nvGrpSpPr>
          <p:cNvPr id="270" name="组 275">
            <a:extLst>
              <a:ext uri="{FF2B5EF4-FFF2-40B4-BE49-F238E27FC236}">
                <a16:creationId xmlns:a16="http://schemas.microsoft.com/office/drawing/2014/main" id="{6EB2133B-3E3E-FA4F-B593-676599DE531C}"/>
              </a:ext>
            </a:extLst>
          </p:cNvPr>
          <p:cNvGrpSpPr>
            <a:grpSpLocks/>
          </p:cNvGrpSpPr>
          <p:nvPr/>
        </p:nvGrpSpPr>
        <p:grpSpPr bwMode="auto">
          <a:xfrm>
            <a:off x="1915154" y="1885042"/>
            <a:ext cx="1026168" cy="739680"/>
            <a:chOff x="1835505" y="1952621"/>
            <a:chExt cx="1058509" cy="739680"/>
          </a:xfrm>
        </p:grpSpPr>
        <p:grpSp>
          <p:nvGrpSpPr>
            <p:cNvPr id="271" name="组 244">
              <a:extLst>
                <a:ext uri="{FF2B5EF4-FFF2-40B4-BE49-F238E27FC236}">
                  <a16:creationId xmlns:a16="http://schemas.microsoft.com/office/drawing/2014/main" id="{020D8AB1-C6A8-CA41-9DEF-A85CB99BA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6739" y="1952621"/>
              <a:ext cx="1057275" cy="554393"/>
              <a:chOff x="2417817" y="2023581"/>
              <a:chExt cx="1033446" cy="500784"/>
            </a:xfrm>
          </p:grpSpPr>
          <p:sp>
            <p:nvSpPr>
              <p:cNvPr id="273" name="圆角矩形 239">
                <a:extLst>
                  <a:ext uri="{FF2B5EF4-FFF2-40B4-BE49-F238E27FC236}">
                    <a16:creationId xmlns:a16="http://schemas.microsoft.com/office/drawing/2014/main" id="{7CF1B5CE-40DF-C641-8974-318351A46529}"/>
                  </a:ext>
                </a:extLst>
              </p:cNvPr>
              <p:cNvSpPr/>
              <p:nvPr/>
            </p:nvSpPr>
            <p:spPr>
              <a:xfrm>
                <a:off x="2425856" y="2023265"/>
                <a:ext cx="1026001" cy="160607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关键参数分析</a:t>
                </a:r>
              </a:p>
            </p:txBody>
          </p:sp>
          <p:sp>
            <p:nvSpPr>
              <p:cNvPr id="274" name="圆角矩形 239">
                <a:extLst>
                  <a:ext uri="{FF2B5EF4-FFF2-40B4-BE49-F238E27FC236}">
                    <a16:creationId xmlns:a16="http://schemas.microsoft.com/office/drawing/2014/main" id="{EB60943C-6B40-1345-9725-7BB14B3DBCD3}"/>
                  </a:ext>
                </a:extLst>
              </p:cNvPr>
              <p:cNvSpPr/>
              <p:nvPr/>
            </p:nvSpPr>
            <p:spPr>
              <a:xfrm>
                <a:off x="2417853" y="2203948"/>
                <a:ext cx="1034004" cy="150569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核心指标分析</a:t>
                </a:r>
              </a:p>
            </p:txBody>
          </p:sp>
          <p:sp>
            <p:nvSpPr>
              <p:cNvPr id="275" name="圆角矩形 239">
                <a:extLst>
                  <a:ext uri="{FF2B5EF4-FFF2-40B4-BE49-F238E27FC236}">
                    <a16:creationId xmlns:a16="http://schemas.microsoft.com/office/drawing/2014/main" id="{4CEAAAE2-EB97-C349-B357-4752D615445C}"/>
                  </a:ext>
                </a:extLst>
              </p:cNvPr>
              <p:cNvSpPr/>
              <p:nvPr/>
            </p:nvSpPr>
            <p:spPr>
              <a:xfrm>
                <a:off x="2417853" y="2374592"/>
                <a:ext cx="1034004" cy="149135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运行态势分析</a:t>
                </a:r>
              </a:p>
            </p:txBody>
          </p:sp>
        </p:grpSp>
        <p:sp>
          <p:nvSpPr>
            <p:cNvPr id="272" name="圆角矩形 239">
              <a:extLst>
                <a:ext uri="{FF2B5EF4-FFF2-40B4-BE49-F238E27FC236}">
                  <a16:creationId xmlns:a16="http://schemas.microsoft.com/office/drawing/2014/main" id="{992546DF-3BF7-7149-B61A-F873F83A171A}"/>
                </a:ext>
              </a:extLst>
            </p:cNvPr>
            <p:cNvSpPr/>
            <p:nvPr/>
          </p:nvSpPr>
          <p:spPr bwMode="auto">
            <a:xfrm>
              <a:off x="1835138" y="2526946"/>
              <a:ext cx="1057846" cy="16510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故障统计</a:t>
              </a:r>
              <a:r>
                <a:rPr kumimoji="1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1" lang="zh-CN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关联分析</a:t>
              </a:r>
            </a:p>
          </p:txBody>
        </p:sp>
      </p:grpSp>
      <p:sp>
        <p:nvSpPr>
          <p:cNvPr id="276" name="矩形 425">
            <a:extLst>
              <a:ext uri="{FF2B5EF4-FFF2-40B4-BE49-F238E27FC236}">
                <a16:creationId xmlns:a16="http://schemas.microsoft.com/office/drawing/2014/main" id="{BC299072-6A28-5D4A-88F3-70D246AE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9045" y="1687759"/>
            <a:ext cx="1155168" cy="968585"/>
          </a:xfrm>
          <a:prstGeom prst="rect">
            <a:avLst/>
          </a:prstGeom>
          <a:solidFill>
            <a:srgbClr val="0F6FC6">
              <a:lumMod val="60000"/>
              <a:lumOff val="40000"/>
              <a:alpha val="39999"/>
            </a:srgbClr>
          </a:solidFill>
          <a:ln>
            <a:noFill/>
          </a:ln>
        </p:spPr>
        <p:txBody>
          <a:bodyPr wrap="none" lIns="100126" tIns="50063" rIns="100126" bIns="5006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维修方案推荐</a:t>
            </a:r>
          </a:p>
        </p:txBody>
      </p:sp>
      <p:grpSp>
        <p:nvGrpSpPr>
          <p:cNvPr id="277" name="组 324">
            <a:extLst>
              <a:ext uri="{FF2B5EF4-FFF2-40B4-BE49-F238E27FC236}">
                <a16:creationId xmlns:a16="http://schemas.microsoft.com/office/drawing/2014/main" id="{43EF3E74-EB68-A14C-8E3F-5F471513C2D8}"/>
              </a:ext>
            </a:extLst>
          </p:cNvPr>
          <p:cNvGrpSpPr>
            <a:grpSpLocks/>
          </p:cNvGrpSpPr>
          <p:nvPr/>
        </p:nvGrpSpPr>
        <p:grpSpPr bwMode="auto">
          <a:xfrm>
            <a:off x="9261132" y="1877548"/>
            <a:ext cx="1061684" cy="741401"/>
            <a:chOff x="6182080" y="1939928"/>
            <a:chExt cx="1061684" cy="905096"/>
          </a:xfrm>
        </p:grpSpPr>
        <p:grpSp>
          <p:nvGrpSpPr>
            <p:cNvPr id="278" name="组 242">
              <a:extLst>
                <a:ext uri="{FF2B5EF4-FFF2-40B4-BE49-F238E27FC236}">
                  <a16:creationId xmlns:a16="http://schemas.microsoft.com/office/drawing/2014/main" id="{1018169C-A787-F142-BE57-3BD8EF011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3314" y="1939928"/>
              <a:ext cx="1060450" cy="727787"/>
              <a:chOff x="7061560" y="2128921"/>
              <a:chExt cx="1028513" cy="657411"/>
            </a:xfrm>
          </p:grpSpPr>
          <p:sp>
            <p:nvSpPr>
              <p:cNvPr id="280" name="圆角矩形 239">
                <a:extLst>
                  <a:ext uri="{FF2B5EF4-FFF2-40B4-BE49-F238E27FC236}">
                    <a16:creationId xmlns:a16="http://schemas.microsoft.com/office/drawing/2014/main" id="{5292B07D-1778-9847-9C79-8D33DEEBFCB4}"/>
                  </a:ext>
                </a:extLst>
              </p:cNvPr>
              <p:cNvSpPr/>
              <p:nvPr/>
            </p:nvSpPr>
            <p:spPr>
              <a:xfrm>
                <a:off x="7064638" y="2128918"/>
                <a:ext cx="1025434" cy="16105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故障诊断报告</a:t>
                </a:r>
              </a:p>
            </p:txBody>
          </p:sp>
          <p:sp>
            <p:nvSpPr>
              <p:cNvPr id="281" name="圆角矩形 239">
                <a:extLst>
                  <a:ext uri="{FF2B5EF4-FFF2-40B4-BE49-F238E27FC236}">
                    <a16:creationId xmlns:a16="http://schemas.microsoft.com/office/drawing/2014/main" id="{8781C8CE-8432-9C42-A616-7046E68E5D34}"/>
                  </a:ext>
                </a:extLst>
              </p:cNvPr>
              <p:cNvSpPr/>
              <p:nvPr/>
            </p:nvSpPr>
            <p:spPr>
              <a:xfrm>
                <a:off x="7064638" y="2475537"/>
                <a:ext cx="1025434" cy="14530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状态评估报告</a:t>
                </a:r>
              </a:p>
            </p:txBody>
          </p:sp>
          <p:sp>
            <p:nvSpPr>
              <p:cNvPr id="282" name="圆角矩形 239">
                <a:extLst>
                  <a:ext uri="{FF2B5EF4-FFF2-40B4-BE49-F238E27FC236}">
                    <a16:creationId xmlns:a16="http://schemas.microsoft.com/office/drawing/2014/main" id="{4BEC2E26-2DA9-B342-B5A0-2C775BF0F59D}"/>
                  </a:ext>
                </a:extLst>
              </p:cNvPr>
              <p:cNvSpPr/>
              <p:nvPr/>
            </p:nvSpPr>
            <p:spPr>
              <a:xfrm>
                <a:off x="7064638" y="2309230"/>
                <a:ext cx="1025434" cy="150552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维修建议报告</a:t>
                </a:r>
              </a:p>
            </p:txBody>
          </p:sp>
          <p:sp>
            <p:nvSpPr>
              <p:cNvPr id="283" name="圆角矩形 239">
                <a:extLst>
                  <a:ext uri="{FF2B5EF4-FFF2-40B4-BE49-F238E27FC236}">
                    <a16:creationId xmlns:a16="http://schemas.microsoft.com/office/drawing/2014/main" id="{564DFDAF-D191-E54F-AB1D-A5E6706F8E5D}"/>
                  </a:ext>
                </a:extLst>
              </p:cNvPr>
              <p:cNvSpPr/>
              <p:nvPr/>
            </p:nvSpPr>
            <p:spPr>
              <a:xfrm>
                <a:off x="7061559" y="2645346"/>
                <a:ext cx="1023893" cy="141798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威胁等级评估报告</a:t>
                </a:r>
              </a:p>
            </p:txBody>
          </p:sp>
        </p:grpSp>
        <p:sp>
          <p:nvSpPr>
            <p:cNvPr id="279" name="圆角矩形 239">
              <a:extLst>
                <a:ext uri="{FF2B5EF4-FFF2-40B4-BE49-F238E27FC236}">
                  <a16:creationId xmlns:a16="http://schemas.microsoft.com/office/drawing/2014/main" id="{DF3B6A85-9561-694B-A83E-E5DEB41ADA48}"/>
                </a:ext>
              </a:extLst>
            </p:cNvPr>
            <p:cNvSpPr/>
            <p:nvPr/>
          </p:nvSpPr>
          <p:spPr bwMode="auto">
            <a:xfrm>
              <a:off x="6181725" y="2687995"/>
              <a:ext cx="1055688" cy="156979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故障引导处理</a:t>
              </a:r>
            </a:p>
          </p:txBody>
        </p:sp>
      </p:grpSp>
      <p:sp>
        <p:nvSpPr>
          <p:cNvPr id="284" name="圆角矩形 239">
            <a:extLst>
              <a:ext uri="{FF2B5EF4-FFF2-40B4-BE49-F238E27FC236}">
                <a16:creationId xmlns:a16="http://schemas.microsoft.com/office/drawing/2014/main" id="{4E3F7016-ED59-4F45-8C1B-B1541F568246}"/>
              </a:ext>
            </a:extLst>
          </p:cNvPr>
          <p:cNvSpPr/>
          <p:nvPr/>
        </p:nvSpPr>
        <p:spPr bwMode="auto">
          <a:xfrm>
            <a:off x="5562549" y="2335321"/>
            <a:ext cx="1029680" cy="24087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设备健康评估</a:t>
            </a:r>
          </a:p>
        </p:txBody>
      </p:sp>
      <p:grpSp>
        <p:nvGrpSpPr>
          <p:cNvPr id="285" name="组 395">
            <a:extLst>
              <a:ext uri="{FF2B5EF4-FFF2-40B4-BE49-F238E27FC236}">
                <a16:creationId xmlns:a16="http://schemas.microsoft.com/office/drawing/2014/main" id="{3F90DC99-2D62-6048-A351-D3F97EEFC21C}"/>
              </a:ext>
            </a:extLst>
          </p:cNvPr>
          <p:cNvGrpSpPr>
            <a:grpSpLocks/>
          </p:cNvGrpSpPr>
          <p:nvPr/>
        </p:nvGrpSpPr>
        <p:grpSpPr bwMode="auto">
          <a:xfrm>
            <a:off x="10866435" y="2884131"/>
            <a:ext cx="908179" cy="1915592"/>
            <a:chOff x="11003041" y="2548110"/>
            <a:chExt cx="878511" cy="1870584"/>
          </a:xfrm>
        </p:grpSpPr>
        <p:grpSp>
          <p:nvGrpSpPr>
            <p:cNvPr id="286" name="组 396">
              <a:extLst>
                <a:ext uri="{FF2B5EF4-FFF2-40B4-BE49-F238E27FC236}">
                  <a16:creationId xmlns:a16="http://schemas.microsoft.com/office/drawing/2014/main" id="{A37D3208-0E09-F849-9523-E6DEFDE7CC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3041" y="4029246"/>
              <a:ext cx="875315" cy="389448"/>
              <a:chOff x="5902282" y="209940"/>
              <a:chExt cx="875315" cy="529314"/>
            </a:xfrm>
          </p:grpSpPr>
          <p:sp>
            <p:nvSpPr>
              <p:cNvPr id="296" name="圆角矩形 153">
                <a:extLst>
                  <a:ext uri="{FF2B5EF4-FFF2-40B4-BE49-F238E27FC236}">
                    <a16:creationId xmlns:a16="http://schemas.microsoft.com/office/drawing/2014/main" id="{776B614F-9245-1B40-95AF-61EDE43D0424}"/>
                  </a:ext>
                </a:extLst>
              </p:cNvPr>
              <p:cNvSpPr/>
              <p:nvPr/>
            </p:nvSpPr>
            <p:spPr>
              <a:xfrm>
                <a:off x="5902285" y="209469"/>
                <a:ext cx="875315" cy="233870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系统优化</a:t>
                </a:r>
              </a:p>
            </p:txBody>
          </p:sp>
          <p:sp>
            <p:nvSpPr>
              <p:cNvPr id="297" name="圆角矩形 153">
                <a:extLst>
                  <a:ext uri="{FF2B5EF4-FFF2-40B4-BE49-F238E27FC236}">
                    <a16:creationId xmlns:a16="http://schemas.microsoft.com/office/drawing/2014/main" id="{C54644AB-1FFE-AA4D-B1F0-372316A7AD9E}"/>
                  </a:ext>
                </a:extLst>
              </p:cNvPr>
              <p:cNvSpPr/>
              <p:nvPr/>
            </p:nvSpPr>
            <p:spPr>
              <a:xfrm>
                <a:off x="5902285" y="462302"/>
                <a:ext cx="875315" cy="276009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持续集成</a:t>
                </a:r>
              </a:p>
            </p:txBody>
          </p:sp>
        </p:grpSp>
        <p:grpSp>
          <p:nvGrpSpPr>
            <p:cNvPr id="287" name="组 397">
              <a:extLst>
                <a:ext uri="{FF2B5EF4-FFF2-40B4-BE49-F238E27FC236}">
                  <a16:creationId xmlns:a16="http://schemas.microsoft.com/office/drawing/2014/main" id="{BCE4F383-010F-A94F-80C4-A960A39A83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3041" y="2548110"/>
              <a:ext cx="878511" cy="1460986"/>
              <a:chOff x="11003041" y="2548109"/>
              <a:chExt cx="878511" cy="1720441"/>
            </a:xfrm>
          </p:grpSpPr>
          <p:grpSp>
            <p:nvGrpSpPr>
              <p:cNvPr id="288" name="组合 246">
                <a:extLst>
                  <a:ext uri="{FF2B5EF4-FFF2-40B4-BE49-F238E27FC236}">
                    <a16:creationId xmlns:a16="http://schemas.microsoft.com/office/drawing/2014/main" id="{83295A72-97A5-924E-8A6B-2F3DBD83D3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04540" y="2548109"/>
                <a:ext cx="877012" cy="742113"/>
                <a:chOff x="1086917" y="3014160"/>
                <a:chExt cx="1269306" cy="809928"/>
              </a:xfrm>
            </p:grpSpPr>
            <p:sp>
              <p:nvSpPr>
                <p:cNvPr id="293" name="圆角矩形 216">
                  <a:extLst>
                    <a:ext uri="{FF2B5EF4-FFF2-40B4-BE49-F238E27FC236}">
                      <a16:creationId xmlns:a16="http://schemas.microsoft.com/office/drawing/2014/main" id="{BDDC751C-F6C2-0744-8B9F-009E78D629E1}"/>
                    </a:ext>
                  </a:extLst>
                </p:cNvPr>
                <p:cNvSpPr/>
                <p:nvPr/>
              </p:nvSpPr>
              <p:spPr>
                <a:xfrm>
                  <a:off x="1086973" y="3568470"/>
                  <a:ext cx="1269074" cy="255016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故障处理</a:t>
                  </a:r>
                </a:p>
              </p:txBody>
            </p:sp>
            <p:sp>
              <p:nvSpPr>
                <p:cNvPr id="294" name="圆角矩形 221">
                  <a:extLst>
                    <a:ext uri="{FF2B5EF4-FFF2-40B4-BE49-F238E27FC236}">
                      <a16:creationId xmlns:a16="http://schemas.microsoft.com/office/drawing/2014/main" id="{282E3766-ADFF-554D-AA3C-1B9BCE862354}"/>
                    </a:ext>
                  </a:extLst>
                </p:cNvPr>
                <p:cNvSpPr/>
                <p:nvPr/>
              </p:nvSpPr>
              <p:spPr>
                <a:xfrm>
                  <a:off x="1086973" y="3014607"/>
                  <a:ext cx="1269074" cy="255016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安装部署</a:t>
                  </a:r>
                </a:p>
              </p:txBody>
            </p:sp>
            <p:sp>
              <p:nvSpPr>
                <p:cNvPr id="295" name="圆角矩形 222">
                  <a:extLst>
                    <a:ext uri="{FF2B5EF4-FFF2-40B4-BE49-F238E27FC236}">
                      <a16:creationId xmlns:a16="http://schemas.microsoft.com/office/drawing/2014/main" id="{62A6B5DB-9779-4C40-B3B1-94E652A766DE}"/>
                    </a:ext>
                  </a:extLst>
                </p:cNvPr>
                <p:cNvSpPr/>
                <p:nvPr/>
              </p:nvSpPr>
              <p:spPr>
                <a:xfrm>
                  <a:off x="1086973" y="3291539"/>
                  <a:ext cx="1269074" cy="255016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F6FC6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运行监控</a:t>
                  </a:r>
                </a:p>
              </p:txBody>
            </p:sp>
          </p:grpSp>
          <p:sp>
            <p:nvSpPr>
              <p:cNvPr id="289" name="圆角矩形 153">
                <a:extLst>
                  <a:ext uri="{FF2B5EF4-FFF2-40B4-BE49-F238E27FC236}">
                    <a16:creationId xmlns:a16="http://schemas.microsoft.com/office/drawing/2014/main" id="{B165F642-B122-5E45-BF8E-55AE50A6E7A8}"/>
                  </a:ext>
                </a:extLst>
              </p:cNvPr>
              <p:cNvSpPr/>
              <p:nvPr/>
            </p:nvSpPr>
            <p:spPr>
              <a:xfrm>
                <a:off x="11004579" y="3559845"/>
                <a:ext cx="873780" cy="211758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日志分析</a:t>
                </a:r>
              </a:p>
            </p:txBody>
          </p:sp>
          <p:sp>
            <p:nvSpPr>
              <p:cNvPr id="290" name="圆角矩形 153">
                <a:extLst>
                  <a:ext uri="{FF2B5EF4-FFF2-40B4-BE49-F238E27FC236}">
                    <a16:creationId xmlns:a16="http://schemas.microsoft.com/office/drawing/2014/main" id="{832B07F5-2DF9-5C45-BBEE-E0D4BEBC69A9}"/>
                  </a:ext>
                </a:extLst>
              </p:cNvPr>
              <p:cNvSpPr/>
              <p:nvPr/>
            </p:nvSpPr>
            <p:spPr>
              <a:xfrm>
                <a:off x="11003044" y="3795335"/>
                <a:ext cx="875315" cy="22453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资源管理</a:t>
                </a:r>
              </a:p>
            </p:txBody>
          </p:sp>
          <p:sp>
            <p:nvSpPr>
              <p:cNvPr id="291" name="圆角矩形 153">
                <a:extLst>
                  <a:ext uri="{FF2B5EF4-FFF2-40B4-BE49-F238E27FC236}">
                    <a16:creationId xmlns:a16="http://schemas.microsoft.com/office/drawing/2014/main" id="{BB8735B3-9A1C-BE40-A13F-AFDCE8F3CCAC}"/>
                  </a:ext>
                </a:extLst>
              </p:cNvPr>
              <p:cNvSpPr/>
              <p:nvPr/>
            </p:nvSpPr>
            <p:spPr>
              <a:xfrm>
                <a:off x="11003044" y="4043603"/>
                <a:ext cx="875315" cy="224536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租户管理</a:t>
                </a:r>
              </a:p>
            </p:txBody>
          </p:sp>
          <p:sp>
            <p:nvSpPr>
              <p:cNvPr id="292" name="圆角矩形 153">
                <a:extLst>
                  <a:ext uri="{FF2B5EF4-FFF2-40B4-BE49-F238E27FC236}">
                    <a16:creationId xmlns:a16="http://schemas.microsoft.com/office/drawing/2014/main" id="{5ECFF778-4475-1447-94E2-4C7894CD5EFF}"/>
                  </a:ext>
                </a:extLst>
              </p:cNvPr>
              <p:cNvSpPr/>
              <p:nvPr/>
            </p:nvSpPr>
            <p:spPr>
              <a:xfrm>
                <a:off x="11004579" y="3315228"/>
                <a:ext cx="873780" cy="222711"/>
              </a:xfrm>
              <a:prstGeom prst="round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F6FC6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自动灾备</a:t>
                </a:r>
              </a:p>
            </p:txBody>
          </p:sp>
        </p:grpSp>
      </p:grpSp>
      <p:sp>
        <p:nvSpPr>
          <p:cNvPr id="298" name="矩形 297">
            <a:extLst>
              <a:ext uri="{FF2B5EF4-FFF2-40B4-BE49-F238E27FC236}">
                <a16:creationId xmlns:a16="http://schemas.microsoft.com/office/drawing/2014/main" id="{3BEB0F98-7A9B-FD44-B5DF-F7F1B94F29A5}"/>
              </a:ext>
            </a:extLst>
          </p:cNvPr>
          <p:cNvSpPr/>
          <p:nvPr/>
        </p:nvSpPr>
        <p:spPr bwMode="auto">
          <a:xfrm>
            <a:off x="960274" y="6034288"/>
            <a:ext cx="4437326" cy="468312"/>
          </a:xfrm>
          <a:prstGeom prst="rect">
            <a:avLst/>
          </a:prstGeom>
          <a:solidFill>
            <a:srgbClr val="DCEFF4">
              <a:alpha val="28000"/>
            </a:srgbClr>
          </a:solidFill>
          <a:ln w="31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设备传感器数据</a:t>
            </a:r>
          </a:p>
        </p:txBody>
      </p:sp>
      <p:sp>
        <p:nvSpPr>
          <p:cNvPr id="299" name="圆角矩形 257">
            <a:extLst>
              <a:ext uri="{FF2B5EF4-FFF2-40B4-BE49-F238E27FC236}">
                <a16:creationId xmlns:a16="http://schemas.microsoft.com/office/drawing/2014/main" id="{1F28A4EA-DE49-3C46-B1CB-CA28AD4BD603}"/>
              </a:ext>
            </a:extLst>
          </p:cNvPr>
          <p:cNvSpPr/>
          <p:nvPr/>
        </p:nvSpPr>
        <p:spPr bwMode="auto">
          <a:xfrm>
            <a:off x="1020369" y="6251677"/>
            <a:ext cx="594140" cy="184149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应力</a:t>
            </a:r>
          </a:p>
        </p:txBody>
      </p:sp>
      <p:sp>
        <p:nvSpPr>
          <p:cNvPr id="300" name="圆角矩形 257">
            <a:extLst>
              <a:ext uri="{FF2B5EF4-FFF2-40B4-BE49-F238E27FC236}">
                <a16:creationId xmlns:a16="http://schemas.microsoft.com/office/drawing/2014/main" id="{CE18292F-428B-C447-A80D-EC6C2A1DA702}"/>
              </a:ext>
            </a:extLst>
          </p:cNvPr>
          <p:cNvSpPr/>
          <p:nvPr/>
        </p:nvSpPr>
        <p:spPr bwMode="auto">
          <a:xfrm>
            <a:off x="1758534" y="6251677"/>
            <a:ext cx="594140" cy="184149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应变</a:t>
            </a:r>
          </a:p>
        </p:txBody>
      </p:sp>
      <p:sp>
        <p:nvSpPr>
          <p:cNvPr id="301" name="圆角矩形 257">
            <a:extLst>
              <a:ext uri="{FF2B5EF4-FFF2-40B4-BE49-F238E27FC236}">
                <a16:creationId xmlns:a16="http://schemas.microsoft.com/office/drawing/2014/main" id="{A67E293D-415E-A647-9726-680DC0BC36CA}"/>
              </a:ext>
            </a:extLst>
          </p:cNvPr>
          <p:cNvSpPr/>
          <p:nvPr/>
        </p:nvSpPr>
        <p:spPr bwMode="auto">
          <a:xfrm>
            <a:off x="2496699" y="6251677"/>
            <a:ext cx="594140" cy="184149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温度</a:t>
            </a:r>
          </a:p>
        </p:txBody>
      </p:sp>
      <p:sp>
        <p:nvSpPr>
          <p:cNvPr id="302" name="圆角矩形 257">
            <a:extLst>
              <a:ext uri="{FF2B5EF4-FFF2-40B4-BE49-F238E27FC236}">
                <a16:creationId xmlns:a16="http://schemas.microsoft.com/office/drawing/2014/main" id="{D19A11AD-47F0-E84A-9C00-12A64D34D96E}"/>
              </a:ext>
            </a:extLst>
          </p:cNvPr>
          <p:cNvSpPr/>
          <p:nvPr/>
        </p:nvSpPr>
        <p:spPr bwMode="auto">
          <a:xfrm>
            <a:off x="3234864" y="6251677"/>
            <a:ext cx="594140" cy="184149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压力</a:t>
            </a: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5DC491E7-28D2-B44D-B0B2-13B987E3CD2B}"/>
              </a:ext>
            </a:extLst>
          </p:cNvPr>
          <p:cNvSpPr/>
          <p:nvPr/>
        </p:nvSpPr>
        <p:spPr bwMode="auto">
          <a:xfrm>
            <a:off x="7503007" y="6038006"/>
            <a:ext cx="2833293" cy="468312"/>
          </a:xfrm>
          <a:prstGeom prst="rect">
            <a:avLst/>
          </a:prstGeom>
          <a:solidFill>
            <a:srgbClr val="DCEFF4">
              <a:alpha val="28000"/>
            </a:srgbClr>
          </a:solidFill>
          <a:ln w="31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控制系统数据</a:t>
            </a: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F622FC1D-2664-BA4E-B783-F8766E257223}"/>
              </a:ext>
            </a:extLst>
          </p:cNvPr>
          <p:cNvSpPr/>
          <p:nvPr/>
        </p:nvSpPr>
        <p:spPr bwMode="auto">
          <a:xfrm>
            <a:off x="5468830" y="6044407"/>
            <a:ext cx="1964009" cy="468312"/>
          </a:xfrm>
          <a:prstGeom prst="rect">
            <a:avLst/>
          </a:prstGeom>
          <a:solidFill>
            <a:srgbClr val="DCEFF4">
              <a:alpha val="28000"/>
            </a:srgbClr>
          </a:solidFill>
          <a:ln w="3175" cap="flat" cmpd="sng" algn="ctr">
            <a:solidFill>
              <a:sysClr val="windowText" lastClr="000000"/>
            </a:solidFill>
            <a:prstDash val="sysDot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任务数据</a:t>
            </a:r>
          </a:p>
        </p:txBody>
      </p:sp>
      <p:sp>
        <p:nvSpPr>
          <p:cNvPr id="305" name="圆角矩形 257">
            <a:extLst>
              <a:ext uri="{FF2B5EF4-FFF2-40B4-BE49-F238E27FC236}">
                <a16:creationId xmlns:a16="http://schemas.microsoft.com/office/drawing/2014/main" id="{37D6FB82-6050-954A-8E46-A61EAC2F70D3}"/>
              </a:ext>
            </a:extLst>
          </p:cNvPr>
          <p:cNvSpPr/>
          <p:nvPr/>
        </p:nvSpPr>
        <p:spPr bwMode="auto">
          <a:xfrm>
            <a:off x="6240093" y="6243637"/>
            <a:ext cx="545633" cy="184149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气压</a:t>
            </a:r>
          </a:p>
        </p:txBody>
      </p:sp>
      <p:sp>
        <p:nvSpPr>
          <p:cNvPr id="306" name="圆角矩形 257">
            <a:extLst>
              <a:ext uri="{FF2B5EF4-FFF2-40B4-BE49-F238E27FC236}">
                <a16:creationId xmlns:a16="http://schemas.microsoft.com/office/drawing/2014/main" id="{1892AFF7-8DAE-1745-AF8D-370D01927188}"/>
              </a:ext>
            </a:extLst>
          </p:cNvPr>
          <p:cNvSpPr/>
          <p:nvPr/>
        </p:nvSpPr>
        <p:spPr bwMode="auto">
          <a:xfrm>
            <a:off x="6944691" y="6248417"/>
            <a:ext cx="441895" cy="184149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1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" name="圆角矩形 257">
            <a:extLst>
              <a:ext uri="{FF2B5EF4-FFF2-40B4-BE49-F238E27FC236}">
                <a16:creationId xmlns:a16="http://schemas.microsoft.com/office/drawing/2014/main" id="{980FBC19-3F0E-E94A-AFEE-D6A06FA1DB67}"/>
              </a:ext>
            </a:extLst>
          </p:cNvPr>
          <p:cNvSpPr/>
          <p:nvPr/>
        </p:nvSpPr>
        <p:spPr bwMode="auto">
          <a:xfrm>
            <a:off x="8535136" y="6248934"/>
            <a:ext cx="797389" cy="184149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故障信号</a:t>
            </a:r>
          </a:p>
        </p:txBody>
      </p:sp>
      <p:sp>
        <p:nvSpPr>
          <p:cNvPr id="308" name="圆角矩形 257">
            <a:extLst>
              <a:ext uri="{FF2B5EF4-FFF2-40B4-BE49-F238E27FC236}">
                <a16:creationId xmlns:a16="http://schemas.microsoft.com/office/drawing/2014/main" id="{E4BCA8A2-26CB-6442-BD2D-56C65A25E020}"/>
              </a:ext>
            </a:extLst>
          </p:cNvPr>
          <p:cNvSpPr/>
          <p:nvPr/>
        </p:nvSpPr>
        <p:spPr bwMode="auto">
          <a:xfrm>
            <a:off x="7601744" y="6237821"/>
            <a:ext cx="802521" cy="206375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控制信号</a:t>
            </a:r>
          </a:p>
        </p:txBody>
      </p:sp>
      <p:sp>
        <p:nvSpPr>
          <p:cNvPr id="309" name="圆角矩形 257">
            <a:extLst>
              <a:ext uri="{FF2B5EF4-FFF2-40B4-BE49-F238E27FC236}">
                <a16:creationId xmlns:a16="http://schemas.microsoft.com/office/drawing/2014/main" id="{67A219D0-0D52-B641-8CF9-0822990CCEA7}"/>
              </a:ext>
            </a:extLst>
          </p:cNvPr>
          <p:cNvSpPr/>
          <p:nvPr/>
        </p:nvSpPr>
        <p:spPr bwMode="auto">
          <a:xfrm>
            <a:off x="9463395" y="6248934"/>
            <a:ext cx="780079" cy="184149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流场状态</a:t>
            </a:r>
          </a:p>
        </p:txBody>
      </p:sp>
      <p:sp>
        <p:nvSpPr>
          <p:cNvPr id="310" name="圆角矩形 257">
            <a:extLst>
              <a:ext uri="{FF2B5EF4-FFF2-40B4-BE49-F238E27FC236}">
                <a16:creationId xmlns:a16="http://schemas.microsoft.com/office/drawing/2014/main" id="{8EAF7FB7-9A98-8745-BA30-8BD45CC34305}"/>
              </a:ext>
            </a:extLst>
          </p:cNvPr>
          <p:cNvSpPr/>
          <p:nvPr/>
        </p:nvSpPr>
        <p:spPr bwMode="auto">
          <a:xfrm>
            <a:off x="5538999" y="6247010"/>
            <a:ext cx="542129" cy="184149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流量</a:t>
            </a: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1EE7CD06-269F-F74F-8456-19082E29B209}"/>
              </a:ext>
            </a:extLst>
          </p:cNvPr>
          <p:cNvSpPr/>
          <p:nvPr/>
        </p:nvSpPr>
        <p:spPr bwMode="auto">
          <a:xfrm>
            <a:off x="683951" y="4223855"/>
            <a:ext cx="4642418" cy="309562"/>
          </a:xfrm>
          <a:prstGeom prst="rect">
            <a:avLst/>
          </a:prstGeom>
          <a:solidFill>
            <a:srgbClr val="DBF5F9">
              <a:lumMod val="50000"/>
              <a:alpha val="40000"/>
            </a:srgbClr>
          </a:solidFill>
          <a:ln w="3175" algn="ctr">
            <a:noFill/>
            <a:prstDash val="solid"/>
            <a:miter lim="800000"/>
          </a:ln>
        </p:spPr>
        <p:txBody>
          <a:bodyPr wrap="none" lIns="100126" tIns="50063" rIns="100126" bIns="5006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模型库</a:t>
            </a: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E8D0E7A1-B532-D543-AC4F-27DB936E5E18}"/>
              </a:ext>
            </a:extLst>
          </p:cNvPr>
          <p:cNvSpPr/>
          <p:nvPr/>
        </p:nvSpPr>
        <p:spPr bwMode="auto">
          <a:xfrm>
            <a:off x="9082389" y="4221163"/>
            <a:ext cx="1304624" cy="309562"/>
          </a:xfrm>
          <a:prstGeom prst="rect">
            <a:avLst/>
          </a:prstGeom>
          <a:solidFill>
            <a:srgbClr val="DBF5F9">
              <a:lumMod val="50000"/>
              <a:alpha val="40000"/>
            </a:srgbClr>
          </a:solidFill>
          <a:ln w="3175" algn="ctr">
            <a:noFill/>
            <a:prstDash val="solid"/>
            <a:miter lim="800000"/>
          </a:ln>
        </p:spPr>
        <p:txBody>
          <a:bodyPr wrap="none" lIns="100126" tIns="50063" rIns="100126" bIns="5006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D7A72A7C-A37D-AA4F-A2DB-E763F19E8205}"/>
              </a:ext>
            </a:extLst>
          </p:cNvPr>
          <p:cNvSpPr/>
          <p:nvPr/>
        </p:nvSpPr>
        <p:spPr bwMode="auto">
          <a:xfrm>
            <a:off x="5397600" y="4223855"/>
            <a:ext cx="3638449" cy="309562"/>
          </a:xfrm>
          <a:prstGeom prst="rect">
            <a:avLst/>
          </a:prstGeom>
          <a:solidFill>
            <a:srgbClr val="DBF5F9">
              <a:lumMod val="50000"/>
              <a:alpha val="40000"/>
            </a:srgbClr>
          </a:solidFill>
          <a:ln w="3175" algn="ctr">
            <a:noFill/>
            <a:prstDash val="solid"/>
            <a:miter lim="800000"/>
          </a:ln>
        </p:spPr>
        <p:txBody>
          <a:bodyPr wrap="none" lIns="100126" tIns="50063" rIns="100126" bIns="50063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知识库</a:t>
            </a:r>
          </a:p>
        </p:txBody>
      </p:sp>
      <p:sp>
        <p:nvSpPr>
          <p:cNvPr id="314" name="圆角矩形 257">
            <a:extLst>
              <a:ext uri="{FF2B5EF4-FFF2-40B4-BE49-F238E27FC236}">
                <a16:creationId xmlns:a16="http://schemas.microsoft.com/office/drawing/2014/main" id="{7275E750-2617-E64C-AE69-97D5DD4720CB}"/>
              </a:ext>
            </a:extLst>
          </p:cNvPr>
          <p:cNvSpPr/>
          <p:nvPr/>
        </p:nvSpPr>
        <p:spPr bwMode="auto">
          <a:xfrm>
            <a:off x="3973029" y="6251677"/>
            <a:ext cx="594140" cy="184149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电压</a:t>
            </a:r>
          </a:p>
        </p:txBody>
      </p:sp>
      <p:sp>
        <p:nvSpPr>
          <p:cNvPr id="315" name="圆角矩形 257">
            <a:extLst>
              <a:ext uri="{FF2B5EF4-FFF2-40B4-BE49-F238E27FC236}">
                <a16:creationId xmlns:a16="http://schemas.microsoft.com/office/drawing/2014/main" id="{34EEBDEE-DD9B-7648-9A75-C4441360DA04}"/>
              </a:ext>
            </a:extLst>
          </p:cNvPr>
          <p:cNvSpPr/>
          <p:nvPr/>
        </p:nvSpPr>
        <p:spPr bwMode="auto">
          <a:xfrm>
            <a:off x="4711193" y="6251677"/>
            <a:ext cx="594140" cy="184149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电流</a:t>
            </a:r>
          </a:p>
        </p:txBody>
      </p:sp>
      <p:sp>
        <p:nvSpPr>
          <p:cNvPr id="316" name="圆角矩形 209">
            <a:extLst>
              <a:ext uri="{FF2B5EF4-FFF2-40B4-BE49-F238E27FC236}">
                <a16:creationId xmlns:a16="http://schemas.microsoft.com/office/drawing/2014/main" id="{186F5A2A-0D1D-084A-8BD3-2D9E0C4025FD}"/>
              </a:ext>
            </a:extLst>
          </p:cNvPr>
          <p:cNvSpPr/>
          <p:nvPr/>
        </p:nvSpPr>
        <p:spPr bwMode="auto">
          <a:xfrm>
            <a:off x="5988202" y="4276056"/>
            <a:ext cx="863954" cy="18415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方案库</a:t>
            </a:r>
          </a:p>
        </p:txBody>
      </p:sp>
      <p:sp>
        <p:nvSpPr>
          <p:cNvPr id="317" name="圆角矩形 209">
            <a:extLst>
              <a:ext uri="{FF2B5EF4-FFF2-40B4-BE49-F238E27FC236}">
                <a16:creationId xmlns:a16="http://schemas.microsoft.com/office/drawing/2014/main" id="{9E36C81B-4B63-AD42-BB85-133EB4D30067}"/>
              </a:ext>
            </a:extLst>
          </p:cNvPr>
          <p:cNvSpPr/>
          <p:nvPr/>
        </p:nvSpPr>
        <p:spPr bwMode="auto">
          <a:xfrm>
            <a:off x="7046357" y="4276056"/>
            <a:ext cx="863954" cy="18415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规则库</a:t>
            </a:r>
          </a:p>
        </p:txBody>
      </p:sp>
      <p:sp>
        <p:nvSpPr>
          <p:cNvPr id="318" name="圆角矩形 209">
            <a:extLst>
              <a:ext uri="{FF2B5EF4-FFF2-40B4-BE49-F238E27FC236}">
                <a16:creationId xmlns:a16="http://schemas.microsoft.com/office/drawing/2014/main" id="{5EE02376-FAE0-204F-AA0F-A0E033D3D4DC}"/>
              </a:ext>
            </a:extLst>
          </p:cNvPr>
          <p:cNvSpPr/>
          <p:nvPr/>
        </p:nvSpPr>
        <p:spPr bwMode="auto">
          <a:xfrm>
            <a:off x="8104512" y="4276056"/>
            <a:ext cx="863954" cy="18415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案例库</a:t>
            </a:r>
          </a:p>
        </p:txBody>
      </p: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A9C605B0-0BBA-2F42-A72A-DA6D86229184}"/>
              </a:ext>
            </a:extLst>
          </p:cNvPr>
          <p:cNvGrpSpPr/>
          <p:nvPr/>
        </p:nvGrpSpPr>
        <p:grpSpPr>
          <a:xfrm>
            <a:off x="682625" y="3772551"/>
            <a:ext cx="9704388" cy="315755"/>
            <a:chOff x="700258" y="3202638"/>
            <a:chExt cx="9704388" cy="315755"/>
          </a:xfrm>
        </p:grpSpPr>
        <p:sp>
          <p:nvSpPr>
            <p:cNvPr id="320" name="矩形 147">
              <a:extLst>
                <a:ext uri="{FF2B5EF4-FFF2-40B4-BE49-F238E27FC236}">
                  <a16:creationId xmlns:a16="http://schemas.microsoft.com/office/drawing/2014/main" id="{50BA07FA-D938-DF44-B1B1-F6DB10D9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58" y="3202638"/>
              <a:ext cx="9704388" cy="315755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基础计算框架</a:t>
              </a:r>
            </a:p>
          </p:txBody>
        </p:sp>
        <p:sp>
          <p:nvSpPr>
            <p:cNvPr id="321" name="圆角矩形 239">
              <a:extLst>
                <a:ext uri="{FF2B5EF4-FFF2-40B4-BE49-F238E27FC236}">
                  <a16:creationId xmlns:a16="http://schemas.microsoft.com/office/drawing/2014/main" id="{296DA874-0811-5D48-ADD2-C0D9DFFAAB5C}"/>
                </a:ext>
              </a:extLst>
            </p:cNvPr>
            <p:cNvSpPr/>
            <p:nvPr/>
          </p:nvSpPr>
          <p:spPr bwMode="auto">
            <a:xfrm>
              <a:off x="1753975" y="3251964"/>
              <a:ext cx="2074241" cy="222856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数据挖掘框架</a:t>
              </a:r>
            </a:p>
          </p:txBody>
        </p:sp>
        <p:sp>
          <p:nvSpPr>
            <p:cNvPr id="322" name="圆角矩形 239">
              <a:extLst>
                <a:ext uri="{FF2B5EF4-FFF2-40B4-BE49-F238E27FC236}">
                  <a16:creationId xmlns:a16="http://schemas.microsoft.com/office/drawing/2014/main" id="{43356F2C-836D-2A41-88FA-43F2949C7AD3}"/>
                </a:ext>
              </a:extLst>
            </p:cNvPr>
            <p:cNvSpPr/>
            <p:nvPr/>
          </p:nvSpPr>
          <p:spPr bwMode="auto">
            <a:xfrm>
              <a:off x="4904234" y="3251964"/>
              <a:ext cx="2074241" cy="222856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推理引擎</a:t>
              </a:r>
            </a:p>
          </p:txBody>
        </p:sp>
        <p:sp>
          <p:nvSpPr>
            <p:cNvPr id="323" name="圆角矩形 239">
              <a:extLst>
                <a:ext uri="{FF2B5EF4-FFF2-40B4-BE49-F238E27FC236}">
                  <a16:creationId xmlns:a16="http://schemas.microsoft.com/office/drawing/2014/main" id="{766E9BAF-026C-2049-8747-2B6B6733385E}"/>
                </a:ext>
              </a:extLst>
            </p:cNvPr>
            <p:cNvSpPr/>
            <p:nvPr/>
          </p:nvSpPr>
          <p:spPr bwMode="auto">
            <a:xfrm>
              <a:off x="8054492" y="3251964"/>
              <a:ext cx="2074241" cy="222856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故障树</a:t>
              </a:r>
            </a:p>
          </p:txBody>
        </p:sp>
      </p:grp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9826D020-D397-8544-BFFF-63F032CC7757}"/>
              </a:ext>
            </a:extLst>
          </p:cNvPr>
          <p:cNvGrpSpPr/>
          <p:nvPr/>
        </p:nvGrpSpPr>
        <p:grpSpPr>
          <a:xfrm>
            <a:off x="2873936" y="2707273"/>
            <a:ext cx="3003161" cy="1040008"/>
            <a:chOff x="2392267" y="2500769"/>
            <a:chExt cx="3003161" cy="1040008"/>
          </a:xfrm>
        </p:grpSpPr>
        <p:sp>
          <p:nvSpPr>
            <p:cNvPr id="325" name="矩形 402">
              <a:extLst>
                <a:ext uri="{FF2B5EF4-FFF2-40B4-BE49-F238E27FC236}">
                  <a16:creationId xmlns:a16="http://schemas.microsoft.com/office/drawing/2014/main" id="{90813335-8AF2-4040-B81E-66B29F92F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267" y="2500769"/>
              <a:ext cx="3003161" cy="1040008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知识库与专家系统服务</a:t>
              </a:r>
            </a:p>
          </p:txBody>
        </p:sp>
        <p:sp>
          <p:nvSpPr>
            <p:cNvPr id="326" name="圆角矩形 266">
              <a:extLst>
                <a:ext uri="{FF2B5EF4-FFF2-40B4-BE49-F238E27FC236}">
                  <a16:creationId xmlns:a16="http://schemas.microsoft.com/office/drawing/2014/main" id="{62AFB235-71D2-1048-A8BA-6C95523C64E2}"/>
                </a:ext>
              </a:extLst>
            </p:cNvPr>
            <p:cNvSpPr/>
            <p:nvPr/>
          </p:nvSpPr>
          <p:spPr bwMode="auto">
            <a:xfrm>
              <a:off x="4312274" y="2874544"/>
              <a:ext cx="900113" cy="15593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规则调用</a:t>
              </a:r>
            </a:p>
          </p:txBody>
        </p:sp>
        <p:sp>
          <p:nvSpPr>
            <p:cNvPr id="327" name="圆角矩形 265">
              <a:extLst>
                <a:ext uri="{FF2B5EF4-FFF2-40B4-BE49-F238E27FC236}">
                  <a16:creationId xmlns:a16="http://schemas.microsoft.com/office/drawing/2014/main" id="{0FF55958-8FE0-C24E-A5DE-644A5BFB4E5E}"/>
                </a:ext>
              </a:extLst>
            </p:cNvPr>
            <p:cNvSpPr/>
            <p:nvPr/>
          </p:nvSpPr>
          <p:spPr bwMode="auto">
            <a:xfrm>
              <a:off x="2552700" y="2874544"/>
              <a:ext cx="726001" cy="15593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定性分析</a:t>
              </a:r>
            </a:p>
          </p:txBody>
        </p:sp>
        <p:sp>
          <p:nvSpPr>
            <p:cNvPr id="328" name="圆角矩形 266">
              <a:extLst>
                <a:ext uri="{FF2B5EF4-FFF2-40B4-BE49-F238E27FC236}">
                  <a16:creationId xmlns:a16="http://schemas.microsoft.com/office/drawing/2014/main" id="{1E6F67EA-4479-9A48-AFB0-0895D553094D}"/>
                </a:ext>
              </a:extLst>
            </p:cNvPr>
            <p:cNvSpPr/>
            <p:nvPr/>
          </p:nvSpPr>
          <p:spPr bwMode="auto">
            <a:xfrm>
              <a:off x="3395696" y="2868262"/>
              <a:ext cx="727462" cy="155937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定量分析</a:t>
              </a:r>
            </a:p>
          </p:txBody>
        </p:sp>
        <p:sp>
          <p:nvSpPr>
            <p:cNvPr id="329" name="矩形 412">
              <a:extLst>
                <a:ext uri="{FF2B5EF4-FFF2-40B4-BE49-F238E27FC236}">
                  <a16:creationId xmlns:a16="http://schemas.microsoft.com/office/drawing/2014/main" id="{ADE7C692-A5DC-6841-BA6C-C29DB4023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894" y="2687647"/>
              <a:ext cx="1670644" cy="378193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基于故障树诊断</a:t>
              </a:r>
            </a:p>
          </p:txBody>
        </p:sp>
        <p:sp>
          <p:nvSpPr>
            <p:cNvPr id="330" name="矩形 413">
              <a:extLst>
                <a:ext uri="{FF2B5EF4-FFF2-40B4-BE49-F238E27FC236}">
                  <a16:creationId xmlns:a16="http://schemas.microsoft.com/office/drawing/2014/main" id="{F0002427-74E1-6741-A6A7-E617AC468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989" y="2687647"/>
              <a:ext cx="1108608" cy="378193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基于规则推理</a:t>
              </a:r>
            </a:p>
          </p:txBody>
        </p:sp>
        <p:sp>
          <p:nvSpPr>
            <p:cNvPr id="331" name="矩形 417">
              <a:extLst>
                <a:ext uri="{FF2B5EF4-FFF2-40B4-BE49-F238E27FC236}">
                  <a16:creationId xmlns:a16="http://schemas.microsoft.com/office/drawing/2014/main" id="{8BC716CE-CAA1-A149-8B32-6E896FA3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138" y="3119704"/>
              <a:ext cx="2798600" cy="378193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知识库服务</a:t>
              </a:r>
            </a:p>
          </p:txBody>
        </p:sp>
        <p:sp>
          <p:nvSpPr>
            <p:cNvPr id="332" name="圆角矩形 266">
              <a:extLst>
                <a:ext uri="{FF2B5EF4-FFF2-40B4-BE49-F238E27FC236}">
                  <a16:creationId xmlns:a16="http://schemas.microsoft.com/office/drawing/2014/main" id="{DE093007-4C72-6044-8E22-EF8F215F5746}"/>
                </a:ext>
              </a:extLst>
            </p:cNvPr>
            <p:cNvSpPr/>
            <p:nvPr/>
          </p:nvSpPr>
          <p:spPr bwMode="auto">
            <a:xfrm>
              <a:off x="2657473" y="3287337"/>
              <a:ext cx="827089" cy="16747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知识检索</a:t>
              </a:r>
            </a:p>
          </p:txBody>
        </p:sp>
        <p:sp>
          <p:nvSpPr>
            <p:cNvPr id="333" name="圆角矩形 266">
              <a:extLst>
                <a:ext uri="{FF2B5EF4-FFF2-40B4-BE49-F238E27FC236}">
                  <a16:creationId xmlns:a16="http://schemas.microsoft.com/office/drawing/2014/main" id="{B2681B60-6B1A-D445-B450-3819CFA7DFAB}"/>
                </a:ext>
              </a:extLst>
            </p:cNvPr>
            <p:cNvSpPr/>
            <p:nvPr/>
          </p:nvSpPr>
          <p:spPr bwMode="auto">
            <a:xfrm>
              <a:off x="4396263" y="3263207"/>
              <a:ext cx="792162" cy="168595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知识推荐</a:t>
              </a:r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15EAFD9E-DB9F-2248-BEA2-CC20F337D8E8}"/>
              </a:ext>
            </a:extLst>
          </p:cNvPr>
          <p:cNvGrpSpPr/>
          <p:nvPr/>
        </p:nvGrpSpPr>
        <p:grpSpPr>
          <a:xfrm>
            <a:off x="677879" y="3152735"/>
            <a:ext cx="2135979" cy="573778"/>
            <a:chOff x="682624" y="2957473"/>
            <a:chExt cx="2135979" cy="573778"/>
          </a:xfrm>
        </p:grpSpPr>
        <p:sp>
          <p:nvSpPr>
            <p:cNvPr id="335" name="矩形 402">
              <a:extLst>
                <a:ext uri="{FF2B5EF4-FFF2-40B4-BE49-F238E27FC236}">
                  <a16:creationId xmlns:a16="http://schemas.microsoft.com/office/drawing/2014/main" id="{35DCE550-4A9F-5145-BD5E-08067286E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4" y="2957473"/>
              <a:ext cx="2135979" cy="573778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物理模型管理与服务</a:t>
              </a:r>
            </a:p>
          </p:txBody>
        </p:sp>
        <p:sp>
          <p:nvSpPr>
            <p:cNvPr id="336" name="圆角矩形 266">
              <a:extLst>
                <a:ext uri="{FF2B5EF4-FFF2-40B4-BE49-F238E27FC236}">
                  <a16:creationId xmlns:a16="http://schemas.microsoft.com/office/drawing/2014/main" id="{3327C0FE-0B41-F345-99CB-06693B19E1E3}"/>
                </a:ext>
              </a:extLst>
            </p:cNvPr>
            <p:cNvSpPr/>
            <p:nvPr/>
          </p:nvSpPr>
          <p:spPr bwMode="auto">
            <a:xfrm>
              <a:off x="812782" y="3168560"/>
              <a:ext cx="928305" cy="14575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模型调用</a:t>
              </a:r>
            </a:p>
          </p:txBody>
        </p:sp>
        <p:sp>
          <p:nvSpPr>
            <p:cNvPr id="337" name="圆角矩形 266">
              <a:extLst>
                <a:ext uri="{FF2B5EF4-FFF2-40B4-BE49-F238E27FC236}">
                  <a16:creationId xmlns:a16="http://schemas.microsoft.com/office/drawing/2014/main" id="{526D10AE-EB0F-3146-A516-97E7D5253012}"/>
                </a:ext>
              </a:extLst>
            </p:cNvPr>
            <p:cNvSpPr/>
            <p:nvPr/>
          </p:nvSpPr>
          <p:spPr bwMode="auto">
            <a:xfrm>
              <a:off x="812781" y="3337209"/>
              <a:ext cx="1871602" cy="14575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模型下载</a:t>
              </a:r>
            </a:p>
          </p:txBody>
        </p:sp>
        <p:sp>
          <p:nvSpPr>
            <p:cNvPr id="338" name="圆角矩形 266">
              <a:extLst>
                <a:ext uri="{FF2B5EF4-FFF2-40B4-BE49-F238E27FC236}">
                  <a16:creationId xmlns:a16="http://schemas.microsoft.com/office/drawing/2014/main" id="{C7197AC6-2E29-574F-85E9-19D31A6A352B}"/>
                </a:ext>
              </a:extLst>
            </p:cNvPr>
            <p:cNvSpPr/>
            <p:nvPr/>
          </p:nvSpPr>
          <p:spPr bwMode="auto">
            <a:xfrm>
              <a:off x="1838245" y="3165408"/>
              <a:ext cx="846138" cy="133500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模型信息查阅</a:t>
              </a:r>
            </a:p>
          </p:txBody>
        </p:sp>
      </p:grpSp>
      <p:grpSp>
        <p:nvGrpSpPr>
          <p:cNvPr id="339" name="组合 338">
            <a:extLst>
              <a:ext uri="{FF2B5EF4-FFF2-40B4-BE49-F238E27FC236}">
                <a16:creationId xmlns:a16="http://schemas.microsoft.com/office/drawing/2014/main" id="{56478D50-EB36-2747-A1F8-4CF5A92ABAD3}"/>
              </a:ext>
            </a:extLst>
          </p:cNvPr>
          <p:cNvGrpSpPr/>
          <p:nvPr/>
        </p:nvGrpSpPr>
        <p:grpSpPr>
          <a:xfrm>
            <a:off x="674037" y="2705724"/>
            <a:ext cx="2118068" cy="417017"/>
            <a:chOff x="682626" y="2500769"/>
            <a:chExt cx="2118068" cy="417017"/>
          </a:xfrm>
        </p:grpSpPr>
        <p:sp>
          <p:nvSpPr>
            <p:cNvPr id="340" name="矩形 398">
              <a:extLst>
                <a:ext uri="{FF2B5EF4-FFF2-40B4-BE49-F238E27FC236}">
                  <a16:creationId xmlns:a16="http://schemas.microsoft.com/office/drawing/2014/main" id="{F4E8D52B-506E-2544-BC2C-EFE64B48C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6" y="2500769"/>
              <a:ext cx="2118068" cy="417017"/>
            </a:xfrm>
            <a:prstGeom prst="rect">
              <a:avLst/>
            </a:prstGeom>
            <a:solidFill>
              <a:srgbClr val="FFC000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126" tIns="50063" rIns="100126" bIns="50063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查询分析服务</a:t>
              </a:r>
            </a:p>
          </p:txBody>
        </p:sp>
        <p:sp>
          <p:nvSpPr>
            <p:cNvPr id="341" name="圆角矩形 266">
              <a:extLst>
                <a:ext uri="{FF2B5EF4-FFF2-40B4-BE49-F238E27FC236}">
                  <a16:creationId xmlns:a16="http://schemas.microsoft.com/office/drawing/2014/main" id="{FCB166E3-43E6-5C41-89FF-AA54AAB35E41}"/>
                </a:ext>
              </a:extLst>
            </p:cNvPr>
            <p:cNvSpPr/>
            <p:nvPr/>
          </p:nvSpPr>
          <p:spPr bwMode="auto">
            <a:xfrm>
              <a:off x="819055" y="2708681"/>
              <a:ext cx="786687" cy="14575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数据查询</a:t>
              </a:r>
            </a:p>
          </p:txBody>
        </p:sp>
        <p:sp>
          <p:nvSpPr>
            <p:cNvPr id="342" name="圆角矩形 266">
              <a:extLst>
                <a:ext uri="{FF2B5EF4-FFF2-40B4-BE49-F238E27FC236}">
                  <a16:creationId xmlns:a16="http://schemas.microsoft.com/office/drawing/2014/main" id="{B011A52A-D3EF-9744-B12D-D260E24C1742}"/>
                </a:ext>
              </a:extLst>
            </p:cNvPr>
            <p:cNvSpPr/>
            <p:nvPr/>
          </p:nvSpPr>
          <p:spPr bwMode="auto">
            <a:xfrm>
              <a:off x="1903781" y="2708681"/>
              <a:ext cx="786687" cy="145751"/>
            </a:xfrm>
            <a:prstGeom prst="round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F6FC6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数据分析</a:t>
              </a:r>
            </a:p>
          </p:txBody>
        </p:sp>
      </p:grpSp>
      <p:sp>
        <p:nvSpPr>
          <p:cNvPr id="343" name="矩形 402">
            <a:extLst>
              <a:ext uri="{FF2B5EF4-FFF2-40B4-BE49-F238E27FC236}">
                <a16:creationId xmlns:a16="http://schemas.microsoft.com/office/drawing/2014/main" id="{AC48E2CB-2C34-A242-8E72-66B1E789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28" y="2682181"/>
            <a:ext cx="4438686" cy="1049889"/>
          </a:xfrm>
          <a:prstGeom prst="rect">
            <a:avLst/>
          </a:prstGeom>
          <a:solidFill>
            <a:srgbClr val="FFC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126" tIns="50063" rIns="100126" bIns="5006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智能算法建模管理与服务</a:t>
            </a:r>
          </a:p>
        </p:txBody>
      </p:sp>
      <p:sp>
        <p:nvSpPr>
          <p:cNvPr id="344" name="矩形 462">
            <a:extLst>
              <a:ext uri="{FF2B5EF4-FFF2-40B4-BE49-F238E27FC236}">
                <a16:creationId xmlns:a16="http://schemas.microsoft.com/office/drawing/2014/main" id="{17234325-AF7F-414C-9C3D-DFD46A43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68" y="2881997"/>
            <a:ext cx="1620848" cy="774112"/>
          </a:xfrm>
          <a:prstGeom prst="rect">
            <a:avLst/>
          </a:prstGeom>
          <a:solidFill>
            <a:srgbClr val="FFC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126" tIns="50063" rIns="100126" bIns="5006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智能算法模型管理</a:t>
            </a:r>
          </a:p>
        </p:txBody>
      </p:sp>
      <p:sp>
        <p:nvSpPr>
          <p:cNvPr id="345" name="圆角矩形 221">
            <a:extLst>
              <a:ext uri="{FF2B5EF4-FFF2-40B4-BE49-F238E27FC236}">
                <a16:creationId xmlns:a16="http://schemas.microsoft.com/office/drawing/2014/main" id="{B7DA65E7-6C0F-BF4F-ADA4-F0778ADFCB51}"/>
              </a:ext>
            </a:extLst>
          </p:cNvPr>
          <p:cNvSpPr/>
          <p:nvPr/>
        </p:nvSpPr>
        <p:spPr bwMode="auto">
          <a:xfrm>
            <a:off x="6064298" y="3246174"/>
            <a:ext cx="1500187" cy="20955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模型下载</a:t>
            </a:r>
          </a:p>
        </p:txBody>
      </p:sp>
      <p:sp>
        <p:nvSpPr>
          <p:cNvPr id="346" name="矩形 465">
            <a:extLst>
              <a:ext uri="{FF2B5EF4-FFF2-40B4-BE49-F238E27FC236}">
                <a16:creationId xmlns:a16="http://schemas.microsoft.com/office/drawing/2014/main" id="{99E359C2-D088-8848-B10E-D891B665A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146" y="2882909"/>
            <a:ext cx="2627254" cy="789595"/>
          </a:xfrm>
          <a:prstGeom prst="rect">
            <a:avLst/>
          </a:prstGeom>
          <a:solidFill>
            <a:srgbClr val="FFC000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126" tIns="50063" rIns="100126" bIns="5006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智能算法模型运行与监控</a:t>
            </a:r>
          </a:p>
        </p:txBody>
      </p:sp>
      <p:sp>
        <p:nvSpPr>
          <p:cNvPr id="347" name="圆角矩形 222">
            <a:extLst>
              <a:ext uri="{FF2B5EF4-FFF2-40B4-BE49-F238E27FC236}">
                <a16:creationId xmlns:a16="http://schemas.microsoft.com/office/drawing/2014/main" id="{CD2178DD-9472-3549-A599-D52E40E01474}"/>
              </a:ext>
            </a:extLst>
          </p:cNvPr>
          <p:cNvSpPr/>
          <p:nvPr/>
        </p:nvSpPr>
        <p:spPr bwMode="auto">
          <a:xfrm>
            <a:off x="8609421" y="3092413"/>
            <a:ext cx="750887" cy="274637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运行参数</a:t>
            </a:r>
            <a:endParaRPr kumimoji="1" lang="en-US" altLang="zh-CN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配置</a:t>
            </a:r>
          </a:p>
        </p:txBody>
      </p:sp>
      <p:sp>
        <p:nvSpPr>
          <p:cNvPr id="348" name="圆角矩形 222">
            <a:extLst>
              <a:ext uri="{FF2B5EF4-FFF2-40B4-BE49-F238E27FC236}">
                <a16:creationId xmlns:a16="http://schemas.microsoft.com/office/drawing/2014/main" id="{605D8ADB-2B88-E64D-8D0E-D5135350558C}"/>
              </a:ext>
            </a:extLst>
          </p:cNvPr>
          <p:cNvSpPr/>
          <p:nvPr/>
        </p:nvSpPr>
        <p:spPr bwMode="auto">
          <a:xfrm>
            <a:off x="7740483" y="3434196"/>
            <a:ext cx="750887" cy="20955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运行控制</a:t>
            </a:r>
          </a:p>
        </p:txBody>
      </p:sp>
      <p:sp>
        <p:nvSpPr>
          <p:cNvPr id="349" name="圆角矩形 222">
            <a:extLst>
              <a:ext uri="{FF2B5EF4-FFF2-40B4-BE49-F238E27FC236}">
                <a16:creationId xmlns:a16="http://schemas.microsoft.com/office/drawing/2014/main" id="{8AB56D22-130E-BA42-A4F1-885F04851B94}"/>
              </a:ext>
            </a:extLst>
          </p:cNvPr>
          <p:cNvSpPr/>
          <p:nvPr/>
        </p:nvSpPr>
        <p:spPr bwMode="auto">
          <a:xfrm>
            <a:off x="8615777" y="3430502"/>
            <a:ext cx="750887" cy="216938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运行监控</a:t>
            </a:r>
          </a:p>
        </p:txBody>
      </p:sp>
      <p:sp>
        <p:nvSpPr>
          <p:cNvPr id="350" name="圆角矩形 222">
            <a:extLst>
              <a:ext uri="{FF2B5EF4-FFF2-40B4-BE49-F238E27FC236}">
                <a16:creationId xmlns:a16="http://schemas.microsoft.com/office/drawing/2014/main" id="{7E3BBB4E-8A63-8E41-90BC-BC60E9ED2F1A}"/>
              </a:ext>
            </a:extLst>
          </p:cNvPr>
          <p:cNvSpPr/>
          <p:nvPr/>
        </p:nvSpPr>
        <p:spPr bwMode="auto">
          <a:xfrm>
            <a:off x="7733167" y="3092412"/>
            <a:ext cx="748152" cy="274639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模型信息</a:t>
            </a:r>
            <a:endParaRPr kumimoji="1" lang="en-US" altLang="zh-CN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</a:t>
            </a:r>
          </a:p>
        </p:txBody>
      </p:sp>
      <p:sp>
        <p:nvSpPr>
          <p:cNvPr id="351" name="圆角矩形 222">
            <a:extLst>
              <a:ext uri="{FF2B5EF4-FFF2-40B4-BE49-F238E27FC236}">
                <a16:creationId xmlns:a16="http://schemas.microsoft.com/office/drawing/2014/main" id="{4BFBC2A4-9012-9041-A705-CA440A4C013E}"/>
              </a:ext>
            </a:extLst>
          </p:cNvPr>
          <p:cNvSpPr/>
          <p:nvPr/>
        </p:nvSpPr>
        <p:spPr bwMode="auto">
          <a:xfrm>
            <a:off x="9488410" y="3092413"/>
            <a:ext cx="750886" cy="274637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模型数据</a:t>
            </a:r>
            <a:endParaRPr kumimoji="1" lang="en-US" altLang="zh-CN" sz="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查看</a:t>
            </a:r>
          </a:p>
        </p:txBody>
      </p:sp>
      <p:sp>
        <p:nvSpPr>
          <p:cNvPr id="352" name="圆角矩形 222">
            <a:extLst>
              <a:ext uri="{FF2B5EF4-FFF2-40B4-BE49-F238E27FC236}">
                <a16:creationId xmlns:a16="http://schemas.microsoft.com/office/drawing/2014/main" id="{4F30FBF7-0729-CD41-9FD0-944C60691351}"/>
              </a:ext>
            </a:extLst>
          </p:cNvPr>
          <p:cNvSpPr/>
          <p:nvPr/>
        </p:nvSpPr>
        <p:spPr bwMode="auto">
          <a:xfrm>
            <a:off x="9491072" y="3429287"/>
            <a:ext cx="752475" cy="219369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模型升级</a:t>
            </a:r>
          </a:p>
        </p:txBody>
      </p:sp>
      <p:sp>
        <p:nvSpPr>
          <p:cNvPr id="353" name="矩形 93">
            <a:extLst>
              <a:ext uri="{FF2B5EF4-FFF2-40B4-BE49-F238E27FC236}">
                <a16:creationId xmlns:a16="http://schemas.microsoft.com/office/drawing/2014/main" id="{A44F806B-14CB-FB43-B611-270AE7F49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23" y="2686097"/>
            <a:ext cx="9723289" cy="1425628"/>
          </a:xfrm>
          <a:prstGeom prst="rect">
            <a:avLst/>
          </a:prstGeom>
          <a:noFill/>
          <a:ln w="635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" name="圆角矩形 209">
            <a:extLst>
              <a:ext uri="{FF2B5EF4-FFF2-40B4-BE49-F238E27FC236}">
                <a16:creationId xmlns:a16="http://schemas.microsoft.com/office/drawing/2014/main" id="{037C4419-A50F-914E-92B6-8BF90ACE727B}"/>
              </a:ext>
            </a:extLst>
          </p:cNvPr>
          <p:cNvSpPr/>
          <p:nvPr/>
        </p:nvSpPr>
        <p:spPr bwMode="auto">
          <a:xfrm>
            <a:off x="1466909" y="4282492"/>
            <a:ext cx="796711" cy="18415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数据模型</a:t>
            </a:r>
          </a:p>
        </p:txBody>
      </p:sp>
      <p:sp>
        <p:nvSpPr>
          <p:cNvPr id="355" name="圆角矩形 209">
            <a:extLst>
              <a:ext uri="{FF2B5EF4-FFF2-40B4-BE49-F238E27FC236}">
                <a16:creationId xmlns:a16="http://schemas.microsoft.com/office/drawing/2014/main" id="{F7366D43-C848-0A42-8111-9F5BEB839CED}"/>
              </a:ext>
            </a:extLst>
          </p:cNvPr>
          <p:cNvSpPr/>
          <p:nvPr/>
        </p:nvSpPr>
        <p:spPr bwMode="auto">
          <a:xfrm>
            <a:off x="2418688" y="4282492"/>
            <a:ext cx="796711" cy="18415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物理模型</a:t>
            </a:r>
          </a:p>
        </p:txBody>
      </p:sp>
      <p:sp>
        <p:nvSpPr>
          <p:cNvPr id="356" name="圆角矩形 209">
            <a:extLst>
              <a:ext uri="{FF2B5EF4-FFF2-40B4-BE49-F238E27FC236}">
                <a16:creationId xmlns:a16="http://schemas.microsoft.com/office/drawing/2014/main" id="{BB6A03DC-B8D7-DA4C-8E05-D435C0ED3204}"/>
              </a:ext>
            </a:extLst>
          </p:cNvPr>
          <p:cNvSpPr/>
          <p:nvPr/>
        </p:nvSpPr>
        <p:spPr bwMode="auto">
          <a:xfrm>
            <a:off x="3370467" y="4282492"/>
            <a:ext cx="796711" cy="18415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诊断规则</a:t>
            </a:r>
          </a:p>
        </p:txBody>
      </p:sp>
      <p:sp>
        <p:nvSpPr>
          <p:cNvPr id="357" name="圆角矩形 209">
            <a:extLst>
              <a:ext uri="{FF2B5EF4-FFF2-40B4-BE49-F238E27FC236}">
                <a16:creationId xmlns:a16="http://schemas.microsoft.com/office/drawing/2014/main" id="{84343EA0-07C6-A34B-AACE-1556B773EFFD}"/>
              </a:ext>
            </a:extLst>
          </p:cNvPr>
          <p:cNvSpPr/>
          <p:nvPr/>
        </p:nvSpPr>
        <p:spPr bwMode="auto">
          <a:xfrm>
            <a:off x="4322247" y="4282492"/>
            <a:ext cx="796711" cy="184150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维修案例</a:t>
            </a:r>
          </a:p>
        </p:txBody>
      </p:sp>
      <p:sp>
        <p:nvSpPr>
          <p:cNvPr id="358" name="矩形 170">
            <a:extLst>
              <a:ext uri="{FF2B5EF4-FFF2-40B4-BE49-F238E27FC236}">
                <a16:creationId xmlns:a16="http://schemas.microsoft.com/office/drawing/2014/main" id="{CACEAC79-38A0-3342-8F15-0CD9F38B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143" y="1678127"/>
            <a:ext cx="2439699" cy="972634"/>
          </a:xfrm>
          <a:prstGeom prst="rect">
            <a:avLst/>
          </a:prstGeom>
          <a:solidFill>
            <a:srgbClr val="7CCA62">
              <a:lumMod val="75000"/>
              <a:alpha val="39999"/>
            </a:srgbClr>
          </a:solidFill>
          <a:ln>
            <a:noFill/>
          </a:ln>
        </p:spPr>
        <p:txBody>
          <a:bodyPr wrap="none" lIns="100126" tIns="50063" rIns="100126" bIns="5006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故障诊断</a:t>
            </a:r>
          </a:p>
        </p:txBody>
      </p:sp>
      <p:sp>
        <p:nvSpPr>
          <p:cNvPr id="359" name="矩形 270">
            <a:extLst>
              <a:ext uri="{FF2B5EF4-FFF2-40B4-BE49-F238E27FC236}">
                <a16:creationId xmlns:a16="http://schemas.microsoft.com/office/drawing/2014/main" id="{370BADDB-64B6-CE4A-9110-171629CDF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717" y="1863483"/>
            <a:ext cx="1389472" cy="745409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压缩机</a:t>
            </a:r>
          </a:p>
        </p:txBody>
      </p:sp>
      <p:sp>
        <p:nvSpPr>
          <p:cNvPr id="360" name="矩形 270">
            <a:extLst>
              <a:ext uri="{FF2B5EF4-FFF2-40B4-BE49-F238E27FC236}">
                <a16:creationId xmlns:a16="http://schemas.microsoft.com/office/drawing/2014/main" id="{2AF04DF1-3C1A-A640-928A-EBCB36A4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8354" y="1860338"/>
            <a:ext cx="891224" cy="558354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洞体结构</a:t>
            </a:r>
          </a:p>
        </p:txBody>
      </p:sp>
      <p:sp>
        <p:nvSpPr>
          <p:cNvPr id="361" name="圆角矩形 239">
            <a:extLst>
              <a:ext uri="{FF2B5EF4-FFF2-40B4-BE49-F238E27FC236}">
                <a16:creationId xmlns:a16="http://schemas.microsoft.com/office/drawing/2014/main" id="{8766F6E7-C878-7242-8D45-0E4753019444}"/>
              </a:ext>
            </a:extLst>
          </p:cNvPr>
          <p:cNvSpPr/>
          <p:nvPr/>
        </p:nvSpPr>
        <p:spPr bwMode="auto">
          <a:xfrm>
            <a:off x="3124617" y="2022119"/>
            <a:ext cx="1333873" cy="13268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阀门执行机构回路诊断</a:t>
            </a:r>
          </a:p>
        </p:txBody>
      </p:sp>
      <p:sp>
        <p:nvSpPr>
          <p:cNvPr id="362" name="圆角矩形 239">
            <a:extLst>
              <a:ext uri="{FF2B5EF4-FFF2-40B4-BE49-F238E27FC236}">
                <a16:creationId xmlns:a16="http://schemas.microsoft.com/office/drawing/2014/main" id="{7E522218-6168-9540-8CDE-62CBC844F8BB}"/>
              </a:ext>
            </a:extLst>
          </p:cNvPr>
          <p:cNvSpPr/>
          <p:nvPr/>
        </p:nvSpPr>
        <p:spPr bwMode="auto">
          <a:xfrm>
            <a:off x="3123055" y="2168384"/>
            <a:ext cx="1335436" cy="13268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抗燃油供油系统状态诊断</a:t>
            </a:r>
          </a:p>
        </p:txBody>
      </p:sp>
      <p:sp>
        <p:nvSpPr>
          <p:cNvPr id="363" name="圆角矩形 239">
            <a:extLst>
              <a:ext uri="{FF2B5EF4-FFF2-40B4-BE49-F238E27FC236}">
                <a16:creationId xmlns:a16="http://schemas.microsoft.com/office/drawing/2014/main" id="{E99ACD22-F46D-C448-A4CC-9929FA00A24B}"/>
              </a:ext>
            </a:extLst>
          </p:cNvPr>
          <p:cNvSpPr/>
          <p:nvPr/>
        </p:nvSpPr>
        <p:spPr bwMode="auto">
          <a:xfrm>
            <a:off x="3123055" y="2314166"/>
            <a:ext cx="1335436" cy="13268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润滑油系统故障诊断</a:t>
            </a:r>
          </a:p>
        </p:txBody>
      </p:sp>
      <p:sp>
        <p:nvSpPr>
          <p:cNvPr id="364" name="圆角矩形 239">
            <a:extLst>
              <a:ext uri="{FF2B5EF4-FFF2-40B4-BE49-F238E27FC236}">
                <a16:creationId xmlns:a16="http://schemas.microsoft.com/office/drawing/2014/main" id="{64056174-62D4-DE41-B78A-A9814F2ECC65}"/>
              </a:ext>
            </a:extLst>
          </p:cNvPr>
          <p:cNvSpPr/>
          <p:nvPr/>
        </p:nvSpPr>
        <p:spPr bwMode="auto">
          <a:xfrm>
            <a:off x="3123055" y="2459701"/>
            <a:ext cx="1335436" cy="13268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1" lang="zh-CN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5" name="圆角矩形 239">
            <a:extLst>
              <a:ext uri="{FF2B5EF4-FFF2-40B4-BE49-F238E27FC236}">
                <a16:creationId xmlns:a16="http://schemas.microsoft.com/office/drawing/2014/main" id="{469ECA8B-C7DC-EC4A-8547-397F22224526}"/>
              </a:ext>
            </a:extLst>
          </p:cNvPr>
          <p:cNvSpPr/>
          <p:nvPr/>
        </p:nvSpPr>
        <p:spPr bwMode="auto">
          <a:xfrm>
            <a:off x="4563830" y="2022118"/>
            <a:ext cx="823744" cy="132681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结构疲劳诊断</a:t>
            </a:r>
          </a:p>
        </p:txBody>
      </p:sp>
      <p:sp>
        <p:nvSpPr>
          <p:cNvPr id="366" name="圆角矩形 239">
            <a:extLst>
              <a:ext uri="{FF2B5EF4-FFF2-40B4-BE49-F238E27FC236}">
                <a16:creationId xmlns:a16="http://schemas.microsoft.com/office/drawing/2014/main" id="{3DB8158C-B5D8-DB4E-A12C-4A158D2A38B7}"/>
              </a:ext>
            </a:extLst>
          </p:cNvPr>
          <p:cNvSpPr/>
          <p:nvPr/>
        </p:nvSpPr>
        <p:spPr bwMode="auto">
          <a:xfrm>
            <a:off x="4563830" y="2168394"/>
            <a:ext cx="823744" cy="229747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耦合振动裂纹诊断</a:t>
            </a:r>
          </a:p>
        </p:txBody>
      </p:sp>
      <p:sp>
        <p:nvSpPr>
          <p:cNvPr id="367" name="矩形 270">
            <a:extLst>
              <a:ext uri="{FF2B5EF4-FFF2-40B4-BE49-F238E27FC236}">
                <a16:creationId xmlns:a16="http://schemas.microsoft.com/office/drawing/2014/main" id="{C2D92B9A-CC46-4E4A-9402-9AA10F011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8354" y="2439369"/>
            <a:ext cx="891224" cy="169524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" name="矩形 174">
            <a:extLst>
              <a:ext uri="{FF2B5EF4-FFF2-40B4-BE49-F238E27FC236}">
                <a16:creationId xmlns:a16="http://schemas.microsoft.com/office/drawing/2014/main" id="{42412CAF-51ED-B84E-B0FA-12F51A10E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079" y="1675728"/>
            <a:ext cx="2494148" cy="972633"/>
          </a:xfrm>
          <a:prstGeom prst="rect">
            <a:avLst/>
          </a:prstGeom>
          <a:solidFill>
            <a:srgbClr val="0F6FC6">
              <a:lumMod val="60000"/>
              <a:lumOff val="40000"/>
              <a:alpha val="39999"/>
            </a:srgbClr>
          </a:solidFill>
          <a:ln>
            <a:noFill/>
          </a:ln>
        </p:spPr>
        <p:txBody>
          <a:bodyPr wrap="none" lIns="100126" tIns="50063" rIns="100126" bIns="50063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故障预测</a:t>
            </a:r>
          </a:p>
        </p:txBody>
      </p:sp>
      <p:sp>
        <p:nvSpPr>
          <p:cNvPr id="369" name="矩形 270">
            <a:extLst>
              <a:ext uri="{FF2B5EF4-FFF2-40B4-BE49-F238E27FC236}">
                <a16:creationId xmlns:a16="http://schemas.microsoft.com/office/drawing/2014/main" id="{73769A19-CC72-9F4A-8D3E-658F67F8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960" y="1876867"/>
            <a:ext cx="1150857" cy="727474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压缩机</a:t>
            </a:r>
          </a:p>
        </p:txBody>
      </p:sp>
      <p:sp>
        <p:nvSpPr>
          <p:cNvPr id="370" name="矩形 270">
            <a:extLst>
              <a:ext uri="{FF2B5EF4-FFF2-40B4-BE49-F238E27FC236}">
                <a16:creationId xmlns:a16="http://schemas.microsoft.com/office/drawing/2014/main" id="{EFDEDF38-BB68-E542-A6B2-5F267D916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265" y="1874271"/>
            <a:ext cx="1177734" cy="536443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洞体结构</a:t>
            </a:r>
          </a:p>
        </p:txBody>
      </p:sp>
      <p:sp>
        <p:nvSpPr>
          <p:cNvPr id="371" name="圆角矩形 239">
            <a:extLst>
              <a:ext uri="{FF2B5EF4-FFF2-40B4-BE49-F238E27FC236}">
                <a16:creationId xmlns:a16="http://schemas.microsoft.com/office/drawing/2014/main" id="{51937BBE-9DDB-6D43-A876-8B5629EFB765}"/>
              </a:ext>
            </a:extLst>
          </p:cNvPr>
          <p:cNvSpPr/>
          <p:nvPr/>
        </p:nvSpPr>
        <p:spPr bwMode="auto">
          <a:xfrm>
            <a:off x="6812851" y="2069791"/>
            <a:ext cx="1032796" cy="151954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MTBF</a:t>
            </a: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</a:t>
            </a:r>
          </a:p>
        </p:txBody>
      </p:sp>
      <p:sp>
        <p:nvSpPr>
          <p:cNvPr id="372" name="圆角矩形 239">
            <a:extLst>
              <a:ext uri="{FF2B5EF4-FFF2-40B4-BE49-F238E27FC236}">
                <a16:creationId xmlns:a16="http://schemas.microsoft.com/office/drawing/2014/main" id="{588C9DF6-AA2F-1341-89A1-B8673B9AC479}"/>
              </a:ext>
            </a:extLst>
          </p:cNvPr>
          <p:cNvSpPr/>
          <p:nvPr/>
        </p:nvSpPr>
        <p:spPr bwMode="auto">
          <a:xfrm>
            <a:off x="6812851" y="2252367"/>
            <a:ext cx="1036180" cy="151954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故障发生时间预测</a:t>
            </a:r>
          </a:p>
        </p:txBody>
      </p:sp>
      <p:sp>
        <p:nvSpPr>
          <p:cNvPr id="373" name="圆角矩形 239">
            <a:extLst>
              <a:ext uri="{FF2B5EF4-FFF2-40B4-BE49-F238E27FC236}">
                <a16:creationId xmlns:a16="http://schemas.microsoft.com/office/drawing/2014/main" id="{FF5949F3-4997-7646-9C22-45591DCAD15A}"/>
              </a:ext>
            </a:extLst>
          </p:cNvPr>
          <p:cNvSpPr/>
          <p:nvPr/>
        </p:nvSpPr>
        <p:spPr bwMode="auto">
          <a:xfrm>
            <a:off x="6812851" y="2434029"/>
            <a:ext cx="1032796" cy="151954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……</a:t>
            </a:r>
            <a:endParaRPr kumimoji="1" lang="zh-CN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4" name="圆角矩形 239">
            <a:extLst>
              <a:ext uri="{FF2B5EF4-FFF2-40B4-BE49-F238E27FC236}">
                <a16:creationId xmlns:a16="http://schemas.microsoft.com/office/drawing/2014/main" id="{51386F69-EAB0-CA4F-B955-A21064B41014}"/>
              </a:ext>
            </a:extLst>
          </p:cNvPr>
          <p:cNvSpPr/>
          <p:nvPr/>
        </p:nvSpPr>
        <p:spPr bwMode="auto">
          <a:xfrm>
            <a:off x="8029196" y="2048698"/>
            <a:ext cx="1032796" cy="151954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MTBF</a:t>
            </a: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</a:t>
            </a:r>
          </a:p>
        </p:txBody>
      </p:sp>
      <p:sp>
        <p:nvSpPr>
          <p:cNvPr id="375" name="圆角矩形 239">
            <a:extLst>
              <a:ext uri="{FF2B5EF4-FFF2-40B4-BE49-F238E27FC236}">
                <a16:creationId xmlns:a16="http://schemas.microsoft.com/office/drawing/2014/main" id="{745A007F-0776-F543-BB27-CDC4D2FC24E6}"/>
              </a:ext>
            </a:extLst>
          </p:cNvPr>
          <p:cNvSpPr/>
          <p:nvPr/>
        </p:nvSpPr>
        <p:spPr bwMode="auto">
          <a:xfrm>
            <a:off x="8029196" y="2231274"/>
            <a:ext cx="1036180" cy="151954"/>
          </a:xfrm>
          <a:prstGeom prst="roundRect">
            <a:avLst/>
          </a:prstGeom>
          <a:solidFill>
            <a:sysClr val="window" lastClr="FFFFFF"/>
          </a:solidFill>
          <a:ln w="3175" cap="flat" cmpd="sng" algn="ctr">
            <a:solidFill>
              <a:srgbClr val="0F6FC6">
                <a:shade val="50000"/>
              </a:srgbClr>
            </a:solidFill>
            <a:prstDash val="solid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故障发生时间预测</a:t>
            </a:r>
          </a:p>
        </p:txBody>
      </p:sp>
      <p:sp>
        <p:nvSpPr>
          <p:cNvPr id="376" name="矩形 270">
            <a:extLst>
              <a:ext uri="{FF2B5EF4-FFF2-40B4-BE49-F238E27FC236}">
                <a16:creationId xmlns:a16="http://schemas.microsoft.com/office/drawing/2014/main" id="{5192BA2E-F6A9-024B-B17D-3C50FD77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153" y="2455792"/>
            <a:ext cx="1177734" cy="156308"/>
          </a:xfrm>
          <a:prstGeom prst="rect">
            <a:avLst/>
          </a:prstGeom>
          <a:noFill/>
          <a:ln w="3175">
            <a:solidFill>
              <a:sysClr val="windowText" lastClr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189" name="矩形 188"/>
          <p:cNvSpPr/>
          <p:nvPr/>
        </p:nvSpPr>
        <p:spPr>
          <a:xfrm>
            <a:off x="1066800" y="228600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、平台架构深化设计</a:t>
            </a:r>
          </a:p>
        </p:txBody>
      </p:sp>
    </p:spTree>
    <p:extLst>
      <p:ext uri="{BB962C8B-B14F-4D97-AF65-F5344CB8AC3E}">
        <p14:creationId xmlns:p14="http://schemas.microsoft.com/office/powerpoint/2010/main" val="53021483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66800" y="238780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、平台技术架构深化设计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10820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风洞侧健康管理模块部署在风洞侧，对风洞侧的设备运行数据和测控系统数据进行采集，通过平台从云端下载的故障诊断模块，进行故障的实时诊断，并提供给现场用户进行查看。同时，采集进入系统的实时数据可以通过系统的数据交换模块，将实时数据共享给云侧的健康管理平台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系统主要包括数据服务层、业务功能层、访问接入层、系统管理</a:t>
            </a:r>
            <a:r>
              <a:rPr lang="en-US" altLang="zh-CN" dirty="0"/>
              <a:t>4</a:t>
            </a:r>
            <a:r>
              <a:rPr lang="zh-CN" altLang="en-US" dirty="0"/>
              <a:t>大模块。</a:t>
            </a:r>
            <a:endParaRPr lang="en-US" altLang="zh-CN" dirty="0"/>
          </a:p>
          <a:p>
            <a:pPr marL="4445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/>
              <a:t>数据服务层主要负责数据的交换、存储、计算、数据管理、统一调度。</a:t>
            </a:r>
            <a:endParaRPr lang="en-US" altLang="zh-CN" dirty="0"/>
          </a:p>
          <a:p>
            <a:pPr marL="4445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/>
              <a:t>业务功能层搭建了基础计算框架，可实现实时预警、核心关键故障的诊断，并通过远程访问云侧完成深度数据分析挖掘，模型构建，健康评估，维修方案查询与构建等功能。</a:t>
            </a:r>
            <a:endParaRPr lang="en-US" altLang="zh-CN" dirty="0"/>
          </a:p>
          <a:p>
            <a:pPr marL="4445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dirty="0"/>
              <a:t>访问接入层为用户提供统一的访问入口。系统管理提供系统运维、信息安全以及服务管理。</a:t>
            </a:r>
          </a:p>
          <a:p>
            <a:pPr marL="444500">
              <a:lnSpc>
                <a:spcPct val="150000"/>
              </a:lnSpc>
            </a:pP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1263144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66800" y="238780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、平台技术架构深化设计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914400"/>
            <a:ext cx="4563908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4400"/>
            <a:ext cx="4692323" cy="578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679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488813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14399"/>
            <a:ext cx="5069529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757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399"/>
            <a:ext cx="5088011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863734"/>
            <a:ext cx="4477601" cy="602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0155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1"/>
            <a:ext cx="5201125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66801"/>
            <a:ext cx="4914755" cy="50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82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4868333" cy="603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66" y="914400"/>
            <a:ext cx="5077657" cy="54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103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6800" y="228600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、平台架构深化设计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7972" y="893085"/>
            <a:ext cx="42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/>
              <a:t>基地侧平台技术架构</a:t>
            </a:r>
          </a:p>
        </p:txBody>
      </p:sp>
      <p:sp>
        <p:nvSpPr>
          <p:cNvPr id="105" name="椭圆 104"/>
          <p:cNvSpPr/>
          <p:nvPr/>
        </p:nvSpPr>
        <p:spPr bwMode="auto">
          <a:xfrm>
            <a:off x="3406775" y="2243137"/>
            <a:ext cx="1822450" cy="1958975"/>
          </a:xfrm>
          <a:prstGeom prst="ellipse">
            <a:avLst/>
          </a:prstGeom>
          <a:solidFill>
            <a:srgbClr val="CCFFFF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9FE0F24-257D-824F-A74D-F560D138CA44}"/>
              </a:ext>
            </a:extLst>
          </p:cNvPr>
          <p:cNvSpPr/>
          <p:nvPr/>
        </p:nvSpPr>
        <p:spPr bwMode="auto">
          <a:xfrm>
            <a:off x="279400" y="1295400"/>
            <a:ext cx="10460038" cy="1109662"/>
          </a:xfrm>
          <a:prstGeom prst="rect">
            <a:avLst/>
          </a:prstGeom>
          <a:solidFill>
            <a:srgbClr val="0076A3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访问接口层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4AF46D7-8704-4645-8FD9-C4C88E464524}"/>
              </a:ext>
            </a:extLst>
          </p:cNvPr>
          <p:cNvSpPr/>
          <p:nvPr/>
        </p:nvSpPr>
        <p:spPr bwMode="auto">
          <a:xfrm>
            <a:off x="654050" y="1377950"/>
            <a:ext cx="9998075" cy="517525"/>
          </a:xfrm>
          <a:prstGeom prst="rect">
            <a:avLst/>
          </a:prstGeom>
          <a:solidFill>
            <a:srgbClr val="0F6FC6">
              <a:lumMod val="75000"/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应用门户</a:t>
            </a:r>
          </a:p>
        </p:txBody>
      </p:sp>
      <p:sp>
        <p:nvSpPr>
          <p:cNvPr id="108" name="object 22">
            <a:extLst>
              <a:ext uri="{FF2B5EF4-FFF2-40B4-BE49-F238E27FC236}">
                <a16:creationId xmlns:a16="http://schemas.microsoft.com/office/drawing/2014/main" id="{18F3C4E1-A168-E748-ACE3-A75DE8FA5929}"/>
              </a:ext>
            </a:extLst>
          </p:cNvPr>
          <p:cNvSpPr txBox="1"/>
          <p:nvPr/>
        </p:nvSpPr>
        <p:spPr bwMode="auto">
          <a:xfrm>
            <a:off x="1412875" y="1450975"/>
            <a:ext cx="2106613" cy="360362"/>
          </a:xfrm>
          <a:prstGeom prst="rect">
            <a:avLst/>
          </a:prstGeom>
          <a:solidFill>
            <a:srgbClr val="FFFFFF">
              <a:alpha val="50196"/>
            </a:srgbClr>
          </a:solidFill>
          <a:ln w="9534">
            <a:noFill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11430" algn="ctr">
              <a:lnSpc>
                <a:spcPct val="100000"/>
              </a:lnSpc>
              <a:defRPr sz="900" spc="25">
                <a:latin typeface="微软雅黑"/>
                <a:cs typeface="微软雅黑"/>
              </a:defRPr>
            </a:lvl1pPr>
          </a:lstStyle>
          <a:p>
            <a:pPr>
              <a:defRPr/>
            </a:pPr>
            <a:r>
              <a:rPr dirty="0">
                <a:solidFill>
                  <a:prstClr val="black"/>
                </a:solidFill>
                <a:ea typeface="微软雅黑" charset="-122"/>
              </a:rPr>
              <a:t>跨平台展示</a:t>
            </a:r>
          </a:p>
          <a:p>
            <a:pPr>
              <a:defRPr/>
            </a:pPr>
            <a:r>
              <a:rPr dirty="0">
                <a:solidFill>
                  <a:prstClr val="black"/>
                </a:solidFill>
                <a:ea typeface="微软雅黑" charset="-122"/>
              </a:rPr>
              <a:t>（Android、IOS、PC、大屏）</a:t>
            </a:r>
          </a:p>
        </p:txBody>
      </p:sp>
      <p:sp>
        <p:nvSpPr>
          <p:cNvPr id="109" name="object 113">
            <a:extLst>
              <a:ext uri="{FF2B5EF4-FFF2-40B4-BE49-F238E27FC236}">
                <a16:creationId xmlns:a16="http://schemas.microsoft.com/office/drawing/2014/main" id="{314807EC-54D1-EB4C-ACC2-5748068AC8BC}"/>
              </a:ext>
            </a:extLst>
          </p:cNvPr>
          <p:cNvSpPr txBox="1"/>
          <p:nvPr/>
        </p:nvSpPr>
        <p:spPr bwMode="auto">
          <a:xfrm>
            <a:off x="4006850" y="1450975"/>
            <a:ext cx="1779588" cy="360362"/>
          </a:xfrm>
          <a:prstGeom prst="rect">
            <a:avLst/>
          </a:prstGeom>
          <a:solidFill>
            <a:srgbClr val="FFFFFF">
              <a:alpha val="50196"/>
            </a:srgbClr>
          </a:solidFill>
          <a:ln w="9534">
            <a:noFill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11430" algn="ctr">
              <a:lnSpc>
                <a:spcPct val="100000"/>
              </a:lnSpc>
              <a:defRPr sz="900" spc="25">
                <a:latin typeface="微软雅黑"/>
                <a:cs typeface="微软雅黑"/>
              </a:defRPr>
            </a:lvl1pPr>
          </a:lstStyle>
          <a:p>
            <a:pPr>
              <a:defRPr/>
            </a:pPr>
            <a:r>
              <a:rPr lang="zh-CN" altLang="fr-FR" dirty="0">
                <a:solidFill>
                  <a:prstClr val="black"/>
                </a:solidFill>
                <a:ea typeface="微软雅黑" charset="-122"/>
              </a:rPr>
              <a:t>消息推送</a:t>
            </a:r>
            <a:endParaRPr lang="fr-FR" altLang="zh-CN" dirty="0">
              <a:solidFill>
                <a:prstClr val="black"/>
              </a:solidFill>
              <a:ea typeface="微软雅黑" charset="-122"/>
            </a:endParaRPr>
          </a:p>
          <a:p>
            <a:pPr>
              <a:defRPr/>
            </a:pPr>
            <a:r>
              <a:rPr lang="zh-CN" altLang="fr-FR" dirty="0">
                <a:solidFill>
                  <a:prstClr val="black"/>
                </a:solidFill>
                <a:ea typeface="微软雅黑" charset="-122"/>
              </a:rPr>
              <a:t>（</a:t>
            </a:r>
            <a:r>
              <a:rPr lang="en-US" altLang="zh-CN" dirty="0" err="1">
                <a:solidFill>
                  <a:prstClr val="black"/>
                </a:solidFill>
                <a:ea typeface="微软雅黑" charset="-122"/>
              </a:rPr>
              <a:t>kafka</a:t>
            </a:r>
            <a:r>
              <a:rPr lang="zh-CN" altLang="en-US" dirty="0">
                <a:solidFill>
                  <a:prstClr val="black"/>
                </a:solidFill>
                <a:ea typeface="微软雅黑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微软雅黑" charset="-122"/>
              </a:rPr>
              <a:t>quartz</a:t>
            </a:r>
            <a:r>
              <a:rPr lang="zh-CN" altLang="en-US" dirty="0">
                <a:solidFill>
                  <a:prstClr val="black"/>
                </a:solidFill>
                <a:ea typeface="微软雅黑" charset="-122"/>
              </a:rPr>
              <a:t>）</a:t>
            </a:r>
            <a:endParaRPr dirty="0">
              <a:solidFill>
                <a:prstClr val="black"/>
              </a:solidFill>
              <a:ea typeface="微软雅黑" charset="-122"/>
            </a:endParaRPr>
          </a:p>
        </p:txBody>
      </p:sp>
      <p:sp>
        <p:nvSpPr>
          <p:cNvPr id="110" name="object 113">
            <a:extLst>
              <a:ext uri="{FF2B5EF4-FFF2-40B4-BE49-F238E27FC236}">
                <a16:creationId xmlns:a16="http://schemas.microsoft.com/office/drawing/2014/main" id="{35FFA855-9675-FE45-B1E6-AAF200D0C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813" y="1450975"/>
            <a:ext cx="2619375" cy="360362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3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1113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</a:p>
          <a:p>
            <a:pPr marL="11113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Unity3D 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3DSMax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zh-CN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object 113">
            <a:extLst>
              <a:ext uri="{FF2B5EF4-FFF2-40B4-BE49-F238E27FC236}">
                <a16:creationId xmlns:a16="http://schemas.microsoft.com/office/drawing/2014/main" id="{74607D4B-CC08-8449-BF11-61775BF2F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1450975"/>
            <a:ext cx="1036638" cy="360362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3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1113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mr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安全管理</a:t>
            </a:r>
            <a:endParaRPr kumimoji="0" lang="mr-IN" altLang="zh-CN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13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(4A</a:t>
            </a:r>
            <a:r>
              <a:rPr kumimoji="0" lang="zh-CN" altLang="mr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mr-IN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SSO)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A2ED05D-2021-6044-9D90-6CD20FE005BB}"/>
              </a:ext>
            </a:extLst>
          </p:cNvPr>
          <p:cNvSpPr/>
          <p:nvPr/>
        </p:nvSpPr>
        <p:spPr bwMode="auto">
          <a:xfrm>
            <a:off x="10795000" y="1295400"/>
            <a:ext cx="1174750" cy="5310187"/>
          </a:xfrm>
          <a:prstGeom prst="rect">
            <a:avLst/>
          </a:prstGeom>
          <a:solidFill>
            <a:srgbClr val="0076A3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系统管理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E71EED1-C029-554E-8CFD-2F548A9051EB}"/>
              </a:ext>
            </a:extLst>
          </p:cNvPr>
          <p:cNvSpPr/>
          <p:nvPr/>
        </p:nvSpPr>
        <p:spPr bwMode="auto">
          <a:xfrm>
            <a:off x="654050" y="1946275"/>
            <a:ext cx="9998075" cy="387350"/>
          </a:xfrm>
          <a:prstGeom prst="rect">
            <a:avLst/>
          </a:prstGeom>
          <a:solidFill>
            <a:srgbClr val="0F6FC6">
              <a:lumMod val="75000"/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统一网关</a:t>
            </a:r>
          </a:p>
        </p:txBody>
      </p:sp>
      <p:sp>
        <p:nvSpPr>
          <p:cNvPr id="114" name="object 75">
            <a:extLst>
              <a:ext uri="{FF2B5EF4-FFF2-40B4-BE49-F238E27FC236}">
                <a16:creationId xmlns:a16="http://schemas.microsoft.com/office/drawing/2014/main" id="{65A645D3-E700-984C-A07B-4D447CC02E18}"/>
              </a:ext>
            </a:extLst>
          </p:cNvPr>
          <p:cNvSpPr/>
          <p:nvPr/>
        </p:nvSpPr>
        <p:spPr bwMode="auto">
          <a:xfrm>
            <a:off x="3636963" y="2027237"/>
            <a:ext cx="1295400" cy="21590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</p:spPr>
        <p:txBody>
          <a:bodyPr lIns="0" tIns="0" rIns="0" bIns="0" anchor="b"/>
          <a:lstStyle/>
          <a:p>
            <a:pPr algn="ctr">
              <a:defRPr/>
            </a:pPr>
            <a:r>
              <a:rPr lang="en-US" altLang="zh-CN" sz="1000" spc="5" dirty="0" err="1">
                <a:solidFill>
                  <a:prstClr val="black"/>
                </a:solidFill>
                <a:latin typeface="微软雅黑"/>
                <a:ea typeface="微软雅黑" charset="-122"/>
                <a:cs typeface="微软雅黑" charset="-122"/>
              </a:rPr>
              <a:t>Hystrix</a:t>
            </a:r>
            <a:r>
              <a:rPr lang="en-US" altLang="zh-CN" b="1" dirty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 </a:t>
            </a:r>
          </a:p>
        </p:txBody>
      </p:sp>
      <p:sp>
        <p:nvSpPr>
          <p:cNvPr id="115" name="object 75">
            <a:extLst>
              <a:ext uri="{FF2B5EF4-FFF2-40B4-BE49-F238E27FC236}">
                <a16:creationId xmlns:a16="http://schemas.microsoft.com/office/drawing/2014/main" id="{9AA8443F-B4DF-DA41-AB63-B784478C2968}"/>
              </a:ext>
            </a:extLst>
          </p:cNvPr>
          <p:cNvSpPr/>
          <p:nvPr/>
        </p:nvSpPr>
        <p:spPr bwMode="auto">
          <a:xfrm>
            <a:off x="1412875" y="2027237"/>
            <a:ext cx="1408113" cy="21590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 err="1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Zuul</a:t>
            </a:r>
            <a:endParaRPr lang="en-US" altLang="zh-CN" sz="1000" spc="5" dirty="0">
              <a:solidFill>
                <a:prstClr val="black"/>
              </a:solidFill>
              <a:latin typeface="微软雅黑"/>
              <a:ea typeface="微软雅黑" charset="-122"/>
              <a:cs typeface="微软雅黑"/>
            </a:endParaRPr>
          </a:p>
        </p:txBody>
      </p:sp>
      <p:sp>
        <p:nvSpPr>
          <p:cNvPr id="116" name="object 75">
            <a:extLst>
              <a:ext uri="{FF2B5EF4-FFF2-40B4-BE49-F238E27FC236}">
                <a16:creationId xmlns:a16="http://schemas.microsoft.com/office/drawing/2014/main" id="{45DA092D-0CBA-1545-B265-19CC9C30F4B9}"/>
              </a:ext>
            </a:extLst>
          </p:cNvPr>
          <p:cNvSpPr/>
          <p:nvPr/>
        </p:nvSpPr>
        <p:spPr bwMode="auto">
          <a:xfrm>
            <a:off x="7339013" y="2027237"/>
            <a:ext cx="1295400" cy="21590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 charset="-122"/>
              </a:rPr>
              <a:t>Ribbon</a:t>
            </a:r>
          </a:p>
        </p:txBody>
      </p:sp>
      <p:sp>
        <p:nvSpPr>
          <p:cNvPr id="117" name="object 75">
            <a:extLst>
              <a:ext uri="{FF2B5EF4-FFF2-40B4-BE49-F238E27FC236}">
                <a16:creationId xmlns:a16="http://schemas.microsoft.com/office/drawing/2014/main" id="{94091FC3-02F3-2640-A1BA-822F3370E112}"/>
              </a:ext>
            </a:extLst>
          </p:cNvPr>
          <p:cNvSpPr/>
          <p:nvPr/>
        </p:nvSpPr>
        <p:spPr bwMode="auto">
          <a:xfrm>
            <a:off x="5487988" y="2027237"/>
            <a:ext cx="1295400" cy="21590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</p:spPr>
        <p:txBody>
          <a:bodyPr lIns="0" tIns="0" rIns="0" bIns="0" anchor="b"/>
          <a:lstStyle/>
          <a:p>
            <a:pPr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 charset="-122"/>
              </a:rPr>
              <a:t>Restful</a:t>
            </a:r>
            <a:r>
              <a:rPr lang="en-US" altLang="zh-CN" b="1" dirty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 </a:t>
            </a:r>
          </a:p>
        </p:txBody>
      </p:sp>
      <p:sp>
        <p:nvSpPr>
          <p:cNvPr id="118" name="object 75">
            <a:extLst>
              <a:ext uri="{FF2B5EF4-FFF2-40B4-BE49-F238E27FC236}">
                <a16:creationId xmlns:a16="http://schemas.microsoft.com/office/drawing/2014/main" id="{CB5FB514-A6F1-6948-B5DC-7EDE02138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038" y="2027237"/>
            <a:ext cx="1295400" cy="215900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灰度发布技术</a:t>
            </a:r>
            <a:endParaRPr kumimoji="0" lang="en-US" altLang="zh-CN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object 190">
            <a:extLst>
              <a:ext uri="{FF2B5EF4-FFF2-40B4-BE49-F238E27FC236}">
                <a16:creationId xmlns:a16="http://schemas.microsoft.com/office/drawing/2014/main" id="{552AE055-3D5D-2A4B-B5A3-0BAC021144AA}"/>
              </a:ext>
            </a:extLst>
          </p:cNvPr>
          <p:cNvSpPr>
            <a:spLocks/>
          </p:cNvSpPr>
          <p:nvPr/>
        </p:nvSpPr>
        <p:spPr bwMode="auto">
          <a:xfrm>
            <a:off x="4748633" y="2359135"/>
            <a:ext cx="259793" cy="180575"/>
          </a:xfrm>
          <a:custGeom>
            <a:avLst/>
            <a:gdLst>
              <a:gd name="T0" fmla="*/ 40868 w 288289"/>
              <a:gd name="T1" fmla="*/ 211650 h 172084"/>
              <a:gd name="T2" fmla="*/ 13622 w 288289"/>
              <a:gd name="T3" fmla="*/ 211650 h 172084"/>
              <a:gd name="T4" fmla="*/ 13622 w 288289"/>
              <a:gd name="T5" fmla="*/ 370455 h 172084"/>
              <a:gd name="T6" fmla="*/ 40868 w 288289"/>
              <a:gd name="T7" fmla="*/ 370455 h 172084"/>
              <a:gd name="T8" fmla="*/ 40868 w 288289"/>
              <a:gd name="T9" fmla="*/ 211650 h 172084"/>
              <a:gd name="T10" fmla="*/ 27245 w 288289"/>
              <a:gd name="T11" fmla="*/ 0 h 172084"/>
              <a:gd name="T12" fmla="*/ 0 w 288289"/>
              <a:gd name="T13" fmla="*/ 211650 h 172084"/>
              <a:gd name="T14" fmla="*/ 54490 w 288289"/>
              <a:gd name="T15" fmla="*/ 211650 h 172084"/>
              <a:gd name="T16" fmla="*/ 27245 w 288289"/>
              <a:gd name="T17" fmla="*/ 0 h 1720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172084"/>
              <a:gd name="T29" fmla="*/ 288289 w 288289"/>
              <a:gd name="T30" fmla="*/ 172084 h 1720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172084">
                <a:moveTo>
                  <a:pt x="216026" y="98170"/>
                </a:moveTo>
                <a:lnTo>
                  <a:pt x="72009" y="98170"/>
                </a:lnTo>
                <a:lnTo>
                  <a:pt x="72009" y="171830"/>
                </a:lnTo>
                <a:lnTo>
                  <a:pt x="216026" y="171830"/>
                </a:lnTo>
                <a:lnTo>
                  <a:pt x="216026" y="98170"/>
                </a:lnTo>
                <a:close/>
              </a:path>
              <a:path w="288289" h="172084">
                <a:moveTo>
                  <a:pt x="144018" y="0"/>
                </a:moveTo>
                <a:lnTo>
                  <a:pt x="0" y="98170"/>
                </a:lnTo>
                <a:lnTo>
                  <a:pt x="288036" y="98170"/>
                </a:lnTo>
                <a:lnTo>
                  <a:pt x="144018" y="0"/>
                </a:lnTo>
                <a:close/>
              </a:path>
            </a:pathLst>
          </a:cu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object 190">
            <a:extLst>
              <a:ext uri="{FF2B5EF4-FFF2-40B4-BE49-F238E27FC236}">
                <a16:creationId xmlns:a16="http://schemas.microsoft.com/office/drawing/2014/main" id="{46B9463E-3857-8A45-A304-515125710DF8}"/>
              </a:ext>
            </a:extLst>
          </p:cNvPr>
          <p:cNvSpPr>
            <a:spLocks/>
          </p:cNvSpPr>
          <p:nvPr/>
        </p:nvSpPr>
        <p:spPr bwMode="auto">
          <a:xfrm>
            <a:off x="7713537" y="2339529"/>
            <a:ext cx="259793" cy="180575"/>
          </a:xfrm>
          <a:custGeom>
            <a:avLst/>
            <a:gdLst>
              <a:gd name="T0" fmla="*/ 40868 w 288289"/>
              <a:gd name="T1" fmla="*/ 211650 h 172084"/>
              <a:gd name="T2" fmla="*/ 13622 w 288289"/>
              <a:gd name="T3" fmla="*/ 211650 h 172084"/>
              <a:gd name="T4" fmla="*/ 13622 w 288289"/>
              <a:gd name="T5" fmla="*/ 370455 h 172084"/>
              <a:gd name="T6" fmla="*/ 40868 w 288289"/>
              <a:gd name="T7" fmla="*/ 370455 h 172084"/>
              <a:gd name="T8" fmla="*/ 40868 w 288289"/>
              <a:gd name="T9" fmla="*/ 211650 h 172084"/>
              <a:gd name="T10" fmla="*/ 27245 w 288289"/>
              <a:gd name="T11" fmla="*/ 0 h 172084"/>
              <a:gd name="T12" fmla="*/ 0 w 288289"/>
              <a:gd name="T13" fmla="*/ 211650 h 172084"/>
              <a:gd name="T14" fmla="*/ 54490 w 288289"/>
              <a:gd name="T15" fmla="*/ 211650 h 172084"/>
              <a:gd name="T16" fmla="*/ 27245 w 288289"/>
              <a:gd name="T17" fmla="*/ 0 h 1720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172084"/>
              <a:gd name="T29" fmla="*/ 288289 w 288289"/>
              <a:gd name="T30" fmla="*/ 172084 h 1720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172084">
                <a:moveTo>
                  <a:pt x="216026" y="98170"/>
                </a:moveTo>
                <a:lnTo>
                  <a:pt x="72009" y="98170"/>
                </a:lnTo>
                <a:lnTo>
                  <a:pt x="72009" y="171830"/>
                </a:lnTo>
                <a:lnTo>
                  <a:pt x="216026" y="171830"/>
                </a:lnTo>
                <a:lnTo>
                  <a:pt x="216026" y="98170"/>
                </a:lnTo>
                <a:close/>
              </a:path>
              <a:path w="288289" h="172084">
                <a:moveTo>
                  <a:pt x="144018" y="0"/>
                </a:moveTo>
                <a:lnTo>
                  <a:pt x="0" y="98170"/>
                </a:lnTo>
                <a:lnTo>
                  <a:pt x="288036" y="98170"/>
                </a:lnTo>
                <a:lnTo>
                  <a:pt x="144018" y="0"/>
                </a:lnTo>
                <a:close/>
              </a:path>
            </a:pathLst>
          </a:cu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B8722C3-3D86-064A-88BB-04572F0CEE75}"/>
              </a:ext>
            </a:extLst>
          </p:cNvPr>
          <p:cNvSpPr/>
          <p:nvPr/>
        </p:nvSpPr>
        <p:spPr bwMode="auto">
          <a:xfrm>
            <a:off x="10852150" y="1641475"/>
            <a:ext cx="1041400" cy="1965325"/>
          </a:xfrm>
          <a:prstGeom prst="rect">
            <a:avLst/>
          </a:prstGeom>
          <a:solidFill>
            <a:srgbClr val="0076A3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系统运维</a:t>
            </a:r>
          </a:p>
        </p:txBody>
      </p:sp>
      <p:sp>
        <p:nvSpPr>
          <p:cNvPr id="122" name="object 75">
            <a:extLst>
              <a:ext uri="{FF2B5EF4-FFF2-40B4-BE49-F238E27FC236}">
                <a16:creationId xmlns:a16="http://schemas.microsoft.com/office/drawing/2014/main" id="{80BE6DA9-9A6A-444D-947E-AFF21599D76B}"/>
              </a:ext>
            </a:extLst>
          </p:cNvPr>
          <p:cNvSpPr/>
          <p:nvPr/>
        </p:nvSpPr>
        <p:spPr bwMode="auto">
          <a:xfrm>
            <a:off x="10963275" y="1897062"/>
            <a:ext cx="850900" cy="252413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ELK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3802D07-2B09-BE44-91D3-5E40814119A9}"/>
              </a:ext>
            </a:extLst>
          </p:cNvPr>
          <p:cNvSpPr/>
          <p:nvPr/>
        </p:nvSpPr>
        <p:spPr bwMode="auto">
          <a:xfrm>
            <a:off x="10852150" y="5114925"/>
            <a:ext cx="1047750" cy="1428750"/>
          </a:xfrm>
          <a:prstGeom prst="rect">
            <a:avLst/>
          </a:prstGeom>
          <a:solidFill>
            <a:srgbClr val="0076A3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服务管理</a:t>
            </a:r>
          </a:p>
        </p:txBody>
      </p:sp>
      <p:sp>
        <p:nvSpPr>
          <p:cNvPr id="124" name="object 75">
            <a:extLst>
              <a:ext uri="{FF2B5EF4-FFF2-40B4-BE49-F238E27FC236}">
                <a16:creationId xmlns:a16="http://schemas.microsoft.com/office/drawing/2014/main" id="{B1AD338C-7906-C64C-987A-3DF7634E0FC7}"/>
              </a:ext>
            </a:extLst>
          </p:cNvPr>
          <p:cNvSpPr/>
          <p:nvPr/>
        </p:nvSpPr>
        <p:spPr bwMode="auto">
          <a:xfrm>
            <a:off x="10936288" y="6210300"/>
            <a:ext cx="890587" cy="23495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 charset="-122"/>
              </a:rPr>
              <a:t>Zookeeper</a:t>
            </a:r>
          </a:p>
        </p:txBody>
      </p:sp>
      <p:sp>
        <p:nvSpPr>
          <p:cNvPr id="125" name="object 75">
            <a:extLst>
              <a:ext uri="{FF2B5EF4-FFF2-40B4-BE49-F238E27FC236}">
                <a16:creationId xmlns:a16="http://schemas.microsoft.com/office/drawing/2014/main" id="{1CCFABBD-60F9-A148-A71A-BAB8FF1D9C07}"/>
              </a:ext>
            </a:extLst>
          </p:cNvPr>
          <p:cNvSpPr/>
          <p:nvPr/>
        </p:nvSpPr>
        <p:spPr bwMode="auto">
          <a:xfrm>
            <a:off x="10936288" y="5376862"/>
            <a:ext cx="890587" cy="23495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Eureka</a:t>
            </a:r>
          </a:p>
        </p:txBody>
      </p:sp>
      <p:sp>
        <p:nvSpPr>
          <p:cNvPr id="126" name="object 75">
            <a:extLst>
              <a:ext uri="{FF2B5EF4-FFF2-40B4-BE49-F238E27FC236}">
                <a16:creationId xmlns:a16="http://schemas.microsoft.com/office/drawing/2014/main" id="{06C9DC3A-DE0B-9D46-ADB8-2E79A8B6B525}"/>
              </a:ext>
            </a:extLst>
          </p:cNvPr>
          <p:cNvSpPr/>
          <p:nvPr/>
        </p:nvSpPr>
        <p:spPr bwMode="auto">
          <a:xfrm>
            <a:off x="10936288" y="5654675"/>
            <a:ext cx="890587" cy="23495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 charset="-122"/>
              </a:rPr>
              <a:t>Feign</a:t>
            </a:r>
            <a:r>
              <a:rPr lang="en-US" altLang="zh-CN" sz="1000" b="1" dirty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 </a:t>
            </a:r>
          </a:p>
        </p:txBody>
      </p:sp>
      <p:sp>
        <p:nvSpPr>
          <p:cNvPr id="127" name="object 75">
            <a:extLst>
              <a:ext uri="{FF2B5EF4-FFF2-40B4-BE49-F238E27FC236}">
                <a16:creationId xmlns:a16="http://schemas.microsoft.com/office/drawing/2014/main" id="{F7707C6F-954C-834C-BFC3-A26EE1D1939D}"/>
              </a:ext>
            </a:extLst>
          </p:cNvPr>
          <p:cNvSpPr/>
          <p:nvPr/>
        </p:nvSpPr>
        <p:spPr bwMode="auto">
          <a:xfrm>
            <a:off x="10936288" y="5932487"/>
            <a:ext cx="890587" cy="23495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 charset="-122"/>
              </a:rPr>
              <a:t>Config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2A79315-AE07-B441-9C82-676A18BD8324}"/>
              </a:ext>
            </a:extLst>
          </p:cNvPr>
          <p:cNvSpPr/>
          <p:nvPr/>
        </p:nvSpPr>
        <p:spPr bwMode="auto">
          <a:xfrm>
            <a:off x="10963275" y="2497137"/>
            <a:ext cx="850900" cy="1038225"/>
          </a:xfrm>
          <a:prstGeom prst="rect">
            <a:avLst/>
          </a:prstGeom>
          <a:solidFill>
            <a:srgbClr val="96D1E6"/>
          </a:solidFill>
          <a:ln w="9525" cap="flat" cmpd="sng" algn="ctr">
            <a:noFill/>
            <a:prstDash val="sysDot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持续集成</a:t>
            </a:r>
          </a:p>
        </p:txBody>
      </p:sp>
      <p:sp>
        <p:nvSpPr>
          <p:cNvPr id="129" name="object 75">
            <a:extLst>
              <a:ext uri="{FF2B5EF4-FFF2-40B4-BE49-F238E27FC236}">
                <a16:creationId xmlns:a16="http://schemas.microsoft.com/office/drawing/2014/main" id="{3E14CEF7-77EE-B54E-BC53-8212BB92B380}"/>
              </a:ext>
            </a:extLst>
          </p:cNvPr>
          <p:cNvSpPr/>
          <p:nvPr/>
        </p:nvSpPr>
        <p:spPr bwMode="auto">
          <a:xfrm>
            <a:off x="11061700" y="2786062"/>
            <a:ext cx="671513" cy="198438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45098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 charset="-122"/>
              </a:rPr>
              <a:t>Jenkins</a:t>
            </a:r>
          </a:p>
        </p:txBody>
      </p:sp>
      <p:sp>
        <p:nvSpPr>
          <p:cNvPr id="130" name="object 75">
            <a:extLst>
              <a:ext uri="{FF2B5EF4-FFF2-40B4-BE49-F238E27FC236}">
                <a16:creationId xmlns:a16="http://schemas.microsoft.com/office/drawing/2014/main" id="{891319C0-D4A6-C242-B248-563849A40B42}"/>
              </a:ext>
            </a:extLst>
          </p:cNvPr>
          <p:cNvSpPr/>
          <p:nvPr/>
        </p:nvSpPr>
        <p:spPr bwMode="auto">
          <a:xfrm>
            <a:off x="11061700" y="3014662"/>
            <a:ext cx="671513" cy="198438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45098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Docker</a:t>
            </a:r>
          </a:p>
        </p:txBody>
      </p:sp>
      <p:grpSp>
        <p:nvGrpSpPr>
          <p:cNvPr id="131" name="组合 5">
            <a:extLst>
              <a:ext uri="{FF2B5EF4-FFF2-40B4-BE49-F238E27FC236}">
                <a16:creationId xmlns:a16="http://schemas.microsoft.com/office/drawing/2014/main" id="{E3A205B9-768F-BA41-B2FE-74CFAD44081C}"/>
              </a:ext>
            </a:extLst>
          </p:cNvPr>
          <p:cNvGrpSpPr>
            <a:grpSpLocks/>
          </p:cNvGrpSpPr>
          <p:nvPr/>
        </p:nvGrpSpPr>
        <p:grpSpPr bwMode="auto">
          <a:xfrm>
            <a:off x="10851411" y="3705038"/>
            <a:ext cx="1041642" cy="1332921"/>
            <a:chOff x="10850816" y="3414651"/>
            <a:chExt cx="1041655" cy="1332718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82523AC0-1439-B04E-B3D2-2B49DEEDF237}"/>
                </a:ext>
              </a:extLst>
            </p:cNvPr>
            <p:cNvSpPr/>
            <p:nvPr/>
          </p:nvSpPr>
          <p:spPr>
            <a:xfrm>
              <a:off x="10851555" y="3414838"/>
              <a:ext cx="1041413" cy="1333297"/>
            </a:xfrm>
            <a:prstGeom prst="rect">
              <a:avLst/>
            </a:prstGeom>
            <a:solidFill>
              <a:srgbClr val="0076A3"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信息安全</a:t>
              </a:r>
            </a:p>
          </p:txBody>
        </p:sp>
        <p:sp>
          <p:nvSpPr>
            <p:cNvPr id="133" name="object 75">
              <a:extLst>
                <a:ext uri="{FF2B5EF4-FFF2-40B4-BE49-F238E27FC236}">
                  <a16:creationId xmlns:a16="http://schemas.microsoft.com/office/drawing/2014/main" id="{7D68C290-FCE1-4D42-8197-CCDDE324E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06" y="3948157"/>
              <a:ext cx="877899" cy="198407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稽核技术</a:t>
              </a:r>
              <a:endPara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object 75">
              <a:extLst>
                <a:ext uri="{FF2B5EF4-FFF2-40B4-BE49-F238E27FC236}">
                  <a16:creationId xmlns:a16="http://schemas.microsoft.com/office/drawing/2014/main" id="{ECFA37DC-5837-5543-B5BE-ED7FCB2FB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6806" y="3671974"/>
              <a:ext cx="877899" cy="239675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脱敏技术</a:t>
              </a:r>
              <a:endPara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object 75">
              <a:extLst>
                <a:ext uri="{FF2B5EF4-FFF2-40B4-BE49-F238E27FC236}">
                  <a16:creationId xmlns:a16="http://schemas.microsoft.com/office/drawing/2014/main" id="{6ED9242C-341F-5A42-B484-1042E4F38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8394" y="4437032"/>
              <a:ext cx="877898" cy="198407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审计技术</a:t>
              </a:r>
              <a:endPara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object 75">
              <a:extLst>
                <a:ext uri="{FF2B5EF4-FFF2-40B4-BE49-F238E27FC236}">
                  <a16:creationId xmlns:a16="http://schemas.microsoft.com/office/drawing/2014/main" id="{01DA6A63-02E6-0E48-A12A-209D312C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8394" y="4170373"/>
              <a:ext cx="876311" cy="239675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96D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加密技术</a:t>
              </a:r>
              <a:endPara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7" name="object 75">
            <a:extLst>
              <a:ext uri="{FF2B5EF4-FFF2-40B4-BE49-F238E27FC236}">
                <a16:creationId xmlns:a16="http://schemas.microsoft.com/office/drawing/2014/main" id="{24C1F884-54C9-ED43-AF08-D5315DB08BC3}"/>
              </a:ext>
            </a:extLst>
          </p:cNvPr>
          <p:cNvSpPr/>
          <p:nvPr/>
        </p:nvSpPr>
        <p:spPr bwMode="auto">
          <a:xfrm>
            <a:off x="11058525" y="3238500"/>
            <a:ext cx="674688" cy="195262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45098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K8S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534B776-CD42-834D-82C4-AF356453965A}"/>
              </a:ext>
            </a:extLst>
          </p:cNvPr>
          <p:cNvSpPr/>
          <p:nvPr/>
        </p:nvSpPr>
        <p:spPr bwMode="auto">
          <a:xfrm>
            <a:off x="279400" y="2479675"/>
            <a:ext cx="10460038" cy="1606370"/>
          </a:xfrm>
          <a:prstGeom prst="rect">
            <a:avLst/>
          </a:prstGeom>
          <a:solidFill>
            <a:srgbClr val="0076A3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6686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上层功能层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EC1529FC-E2BF-E04C-BE54-8113BF0D0179}"/>
              </a:ext>
            </a:extLst>
          </p:cNvPr>
          <p:cNvSpPr/>
          <p:nvPr/>
        </p:nvSpPr>
        <p:spPr bwMode="auto">
          <a:xfrm>
            <a:off x="654050" y="2544762"/>
            <a:ext cx="9999663" cy="1485720"/>
          </a:xfrm>
          <a:prstGeom prst="rect">
            <a:avLst/>
          </a:prstGeom>
          <a:solidFill>
            <a:srgbClr val="7CCA62">
              <a:lumMod val="75000"/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故障诊断</a:t>
            </a: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kern="0" noProof="0" dirty="0">
                <a:solidFill>
                  <a:srgbClr val="04617B"/>
                </a:solidFill>
              </a:rPr>
              <a:t>故障预测</a:t>
            </a:r>
            <a:endParaRPr lang="en-US" altLang="zh-CN" sz="1000" b="1" kern="0" noProof="0" dirty="0">
              <a:solidFill>
                <a:srgbClr val="04617B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状态评估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0" name="object 190">
            <a:extLst>
              <a:ext uri="{FF2B5EF4-FFF2-40B4-BE49-F238E27FC236}">
                <a16:creationId xmlns:a16="http://schemas.microsoft.com/office/drawing/2014/main" id="{2B1CBA09-BC5A-8F44-9CFA-7ADE4E844FEA}"/>
              </a:ext>
            </a:extLst>
          </p:cNvPr>
          <p:cNvSpPr>
            <a:spLocks/>
          </p:cNvSpPr>
          <p:nvPr/>
        </p:nvSpPr>
        <p:spPr bwMode="auto">
          <a:xfrm>
            <a:off x="2398954" y="4009050"/>
            <a:ext cx="259793" cy="180575"/>
          </a:xfrm>
          <a:custGeom>
            <a:avLst/>
            <a:gdLst>
              <a:gd name="T0" fmla="*/ 40868 w 288289"/>
              <a:gd name="T1" fmla="*/ 211650 h 172084"/>
              <a:gd name="T2" fmla="*/ 13622 w 288289"/>
              <a:gd name="T3" fmla="*/ 211650 h 172084"/>
              <a:gd name="T4" fmla="*/ 13622 w 288289"/>
              <a:gd name="T5" fmla="*/ 370455 h 172084"/>
              <a:gd name="T6" fmla="*/ 40868 w 288289"/>
              <a:gd name="T7" fmla="*/ 370455 h 172084"/>
              <a:gd name="T8" fmla="*/ 40868 w 288289"/>
              <a:gd name="T9" fmla="*/ 211650 h 172084"/>
              <a:gd name="T10" fmla="*/ 27245 w 288289"/>
              <a:gd name="T11" fmla="*/ 0 h 172084"/>
              <a:gd name="T12" fmla="*/ 0 w 288289"/>
              <a:gd name="T13" fmla="*/ 211650 h 172084"/>
              <a:gd name="T14" fmla="*/ 54490 w 288289"/>
              <a:gd name="T15" fmla="*/ 211650 h 172084"/>
              <a:gd name="T16" fmla="*/ 27245 w 288289"/>
              <a:gd name="T17" fmla="*/ 0 h 1720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172084"/>
              <a:gd name="T29" fmla="*/ 288289 w 288289"/>
              <a:gd name="T30" fmla="*/ 172084 h 1720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172084">
                <a:moveTo>
                  <a:pt x="216026" y="98170"/>
                </a:moveTo>
                <a:lnTo>
                  <a:pt x="72009" y="98170"/>
                </a:lnTo>
                <a:lnTo>
                  <a:pt x="72009" y="171830"/>
                </a:lnTo>
                <a:lnTo>
                  <a:pt x="216026" y="171830"/>
                </a:lnTo>
                <a:lnTo>
                  <a:pt x="216026" y="98170"/>
                </a:lnTo>
                <a:close/>
              </a:path>
              <a:path w="288289" h="172084">
                <a:moveTo>
                  <a:pt x="144018" y="0"/>
                </a:moveTo>
                <a:lnTo>
                  <a:pt x="0" y="98170"/>
                </a:lnTo>
                <a:lnTo>
                  <a:pt x="288036" y="98170"/>
                </a:lnTo>
                <a:lnTo>
                  <a:pt x="144018" y="0"/>
                </a:lnTo>
                <a:close/>
              </a:path>
            </a:pathLst>
          </a:cu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object 190">
            <a:extLst>
              <a:ext uri="{FF2B5EF4-FFF2-40B4-BE49-F238E27FC236}">
                <a16:creationId xmlns:a16="http://schemas.microsoft.com/office/drawing/2014/main" id="{B3DA857F-C415-3E4F-9C70-CBA75CC4D7D7}"/>
              </a:ext>
            </a:extLst>
          </p:cNvPr>
          <p:cNvSpPr>
            <a:spLocks/>
          </p:cNvSpPr>
          <p:nvPr/>
        </p:nvSpPr>
        <p:spPr bwMode="auto">
          <a:xfrm>
            <a:off x="5769999" y="4009050"/>
            <a:ext cx="259793" cy="180575"/>
          </a:xfrm>
          <a:custGeom>
            <a:avLst/>
            <a:gdLst>
              <a:gd name="T0" fmla="*/ 40868 w 288289"/>
              <a:gd name="T1" fmla="*/ 211650 h 172084"/>
              <a:gd name="T2" fmla="*/ 13622 w 288289"/>
              <a:gd name="T3" fmla="*/ 211650 h 172084"/>
              <a:gd name="T4" fmla="*/ 13622 w 288289"/>
              <a:gd name="T5" fmla="*/ 370455 h 172084"/>
              <a:gd name="T6" fmla="*/ 40868 w 288289"/>
              <a:gd name="T7" fmla="*/ 370455 h 172084"/>
              <a:gd name="T8" fmla="*/ 40868 w 288289"/>
              <a:gd name="T9" fmla="*/ 211650 h 172084"/>
              <a:gd name="T10" fmla="*/ 27245 w 288289"/>
              <a:gd name="T11" fmla="*/ 0 h 172084"/>
              <a:gd name="T12" fmla="*/ 0 w 288289"/>
              <a:gd name="T13" fmla="*/ 211650 h 172084"/>
              <a:gd name="T14" fmla="*/ 54490 w 288289"/>
              <a:gd name="T15" fmla="*/ 211650 h 172084"/>
              <a:gd name="T16" fmla="*/ 27245 w 288289"/>
              <a:gd name="T17" fmla="*/ 0 h 1720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172084"/>
              <a:gd name="T29" fmla="*/ 288289 w 288289"/>
              <a:gd name="T30" fmla="*/ 172084 h 1720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172084">
                <a:moveTo>
                  <a:pt x="216026" y="98170"/>
                </a:moveTo>
                <a:lnTo>
                  <a:pt x="72009" y="98170"/>
                </a:lnTo>
                <a:lnTo>
                  <a:pt x="72009" y="171830"/>
                </a:lnTo>
                <a:lnTo>
                  <a:pt x="216026" y="171830"/>
                </a:lnTo>
                <a:lnTo>
                  <a:pt x="216026" y="98170"/>
                </a:lnTo>
                <a:close/>
              </a:path>
              <a:path w="288289" h="172084">
                <a:moveTo>
                  <a:pt x="144018" y="0"/>
                </a:moveTo>
                <a:lnTo>
                  <a:pt x="0" y="98170"/>
                </a:lnTo>
                <a:lnTo>
                  <a:pt x="288036" y="98170"/>
                </a:lnTo>
                <a:lnTo>
                  <a:pt x="144018" y="0"/>
                </a:lnTo>
                <a:close/>
              </a:path>
            </a:pathLst>
          </a:cu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object 190">
            <a:extLst>
              <a:ext uri="{FF2B5EF4-FFF2-40B4-BE49-F238E27FC236}">
                <a16:creationId xmlns:a16="http://schemas.microsoft.com/office/drawing/2014/main" id="{25219228-A925-834B-8DFB-6E3E58C547BE}"/>
              </a:ext>
            </a:extLst>
          </p:cNvPr>
          <p:cNvSpPr>
            <a:spLocks/>
          </p:cNvSpPr>
          <p:nvPr/>
        </p:nvSpPr>
        <p:spPr bwMode="auto">
          <a:xfrm>
            <a:off x="9033439" y="4009050"/>
            <a:ext cx="259793" cy="180575"/>
          </a:xfrm>
          <a:custGeom>
            <a:avLst/>
            <a:gdLst>
              <a:gd name="T0" fmla="*/ 40868 w 288289"/>
              <a:gd name="T1" fmla="*/ 211650 h 172084"/>
              <a:gd name="T2" fmla="*/ 13622 w 288289"/>
              <a:gd name="T3" fmla="*/ 211650 h 172084"/>
              <a:gd name="T4" fmla="*/ 13622 w 288289"/>
              <a:gd name="T5" fmla="*/ 370455 h 172084"/>
              <a:gd name="T6" fmla="*/ 40868 w 288289"/>
              <a:gd name="T7" fmla="*/ 370455 h 172084"/>
              <a:gd name="T8" fmla="*/ 40868 w 288289"/>
              <a:gd name="T9" fmla="*/ 211650 h 172084"/>
              <a:gd name="T10" fmla="*/ 27245 w 288289"/>
              <a:gd name="T11" fmla="*/ 0 h 172084"/>
              <a:gd name="T12" fmla="*/ 0 w 288289"/>
              <a:gd name="T13" fmla="*/ 211650 h 172084"/>
              <a:gd name="T14" fmla="*/ 54490 w 288289"/>
              <a:gd name="T15" fmla="*/ 211650 h 172084"/>
              <a:gd name="T16" fmla="*/ 27245 w 288289"/>
              <a:gd name="T17" fmla="*/ 0 h 1720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172084"/>
              <a:gd name="T29" fmla="*/ 288289 w 288289"/>
              <a:gd name="T30" fmla="*/ 172084 h 1720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172084">
                <a:moveTo>
                  <a:pt x="216026" y="98170"/>
                </a:moveTo>
                <a:lnTo>
                  <a:pt x="72009" y="98170"/>
                </a:lnTo>
                <a:lnTo>
                  <a:pt x="72009" y="171830"/>
                </a:lnTo>
                <a:lnTo>
                  <a:pt x="216026" y="171830"/>
                </a:lnTo>
                <a:lnTo>
                  <a:pt x="216026" y="98170"/>
                </a:lnTo>
                <a:close/>
              </a:path>
              <a:path w="288289" h="172084">
                <a:moveTo>
                  <a:pt x="144018" y="0"/>
                </a:moveTo>
                <a:lnTo>
                  <a:pt x="0" y="98170"/>
                </a:lnTo>
                <a:lnTo>
                  <a:pt x="288036" y="98170"/>
                </a:lnTo>
                <a:lnTo>
                  <a:pt x="144018" y="0"/>
                </a:lnTo>
                <a:close/>
              </a:path>
            </a:pathLst>
          </a:cu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object 138">
            <a:extLst>
              <a:ext uri="{FF2B5EF4-FFF2-40B4-BE49-F238E27FC236}">
                <a16:creationId xmlns:a16="http://schemas.microsoft.com/office/drawing/2014/main" id="{68D6B1F6-EF3C-8F41-B332-3E3ACF389A0D}"/>
              </a:ext>
            </a:extLst>
          </p:cNvPr>
          <p:cNvSpPr/>
          <p:nvPr/>
        </p:nvSpPr>
        <p:spPr bwMode="auto">
          <a:xfrm>
            <a:off x="1412875" y="2598737"/>
            <a:ext cx="1993900" cy="1363663"/>
          </a:xfrm>
          <a:custGeom>
            <a:avLst/>
            <a:gdLst/>
            <a:ahLst/>
            <a:cxnLst/>
            <a:rect l="l" t="t" r="r" b="b"/>
            <a:pathLst>
              <a:path w="2250440" h="873759">
                <a:moveTo>
                  <a:pt x="0" y="873391"/>
                </a:moveTo>
                <a:lnTo>
                  <a:pt x="2250059" y="873391"/>
                </a:lnTo>
                <a:lnTo>
                  <a:pt x="2250059" y="0"/>
                </a:lnTo>
                <a:lnTo>
                  <a:pt x="0" y="0"/>
                </a:lnTo>
                <a:lnTo>
                  <a:pt x="0" y="873391"/>
                </a:lnTo>
                <a:close/>
              </a:path>
            </a:pathLst>
          </a:custGeom>
          <a:solidFill>
            <a:srgbClr val="DCEFF4">
              <a:alpha val="34902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 vert="eaVert" anchor="b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数据模型</a:t>
            </a:r>
          </a:p>
        </p:txBody>
      </p:sp>
      <p:sp>
        <p:nvSpPr>
          <p:cNvPr id="144" name="object 17">
            <a:extLst>
              <a:ext uri="{FF2B5EF4-FFF2-40B4-BE49-F238E27FC236}">
                <a16:creationId xmlns:a16="http://schemas.microsoft.com/office/drawing/2014/main" id="{B278D5D5-EF75-E447-B947-F59C7311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150" y="2679700"/>
            <a:ext cx="1563495" cy="334962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数据挖掘引擎（Spar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0" lang="zh-CN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Mlib）</a:t>
            </a:r>
          </a:p>
        </p:txBody>
      </p:sp>
      <p:sp>
        <p:nvSpPr>
          <p:cNvPr id="145" name="object 117">
            <a:extLst>
              <a:ext uri="{FF2B5EF4-FFF2-40B4-BE49-F238E27FC236}">
                <a16:creationId xmlns:a16="http://schemas.microsoft.com/office/drawing/2014/main" id="{F7DE5547-FF33-0145-B83B-D7E6A6126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595" y="3293867"/>
            <a:ext cx="1548655" cy="432490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深度学习引擎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TesorFlow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Keras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/Caffe</a:t>
            </a:r>
            <a:r>
              <a:rPr kumimoji="0" lang="zh-CN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46" name="object 13">
            <a:extLst>
              <a:ext uri="{FF2B5EF4-FFF2-40B4-BE49-F238E27FC236}">
                <a16:creationId xmlns:a16="http://schemas.microsoft.com/office/drawing/2014/main" id="{E03B9080-697B-C74B-9F4F-C34A73AA61B3}"/>
              </a:ext>
            </a:extLst>
          </p:cNvPr>
          <p:cNvSpPr/>
          <p:nvPr/>
        </p:nvSpPr>
        <p:spPr bwMode="auto">
          <a:xfrm>
            <a:off x="6765925" y="2647950"/>
            <a:ext cx="1790700" cy="1314450"/>
          </a:xfrm>
          <a:custGeom>
            <a:avLst/>
            <a:gdLst/>
            <a:ahLst/>
            <a:cxnLst/>
            <a:rect l="l" t="t" r="r" b="b"/>
            <a:pathLst>
              <a:path w="2979420" h="1673860">
                <a:moveTo>
                  <a:pt x="0" y="1673859"/>
                </a:moveTo>
                <a:lnTo>
                  <a:pt x="2979420" y="1673859"/>
                </a:lnTo>
                <a:lnTo>
                  <a:pt x="2979420" y="0"/>
                </a:lnTo>
                <a:lnTo>
                  <a:pt x="0" y="0"/>
                </a:lnTo>
                <a:lnTo>
                  <a:pt x="0" y="1673859"/>
                </a:lnTo>
                <a:close/>
              </a:path>
            </a:pathLst>
          </a:custGeom>
          <a:solidFill>
            <a:srgbClr val="DCEFF4">
              <a:alpha val="34902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查询分析</a:t>
            </a:r>
            <a:endParaRPr kumimoji="0" lang="zh-CN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7" name="object 18">
            <a:extLst>
              <a:ext uri="{FF2B5EF4-FFF2-40B4-BE49-F238E27FC236}">
                <a16:creationId xmlns:a16="http://schemas.microsoft.com/office/drawing/2014/main" id="{87412102-DCF7-1146-B697-B74147D4E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2751137"/>
            <a:ext cx="1328738" cy="215900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查询分析引擎Presto</a:t>
            </a:r>
          </a:p>
        </p:txBody>
      </p:sp>
      <p:sp>
        <p:nvSpPr>
          <p:cNvPr id="148" name="object 106">
            <a:extLst>
              <a:ext uri="{FF2B5EF4-FFF2-40B4-BE49-F238E27FC236}">
                <a16:creationId xmlns:a16="http://schemas.microsoft.com/office/drawing/2014/main" id="{981F7DD9-D830-184A-87C0-81C2D21DE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177699"/>
            <a:ext cx="1328738" cy="215900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实时查询引擎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Phoenix</a:t>
            </a:r>
            <a:endParaRPr kumimoji="0" lang="zh-CN" altLang="zh-CN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object 113">
            <a:extLst>
              <a:ext uri="{FF2B5EF4-FFF2-40B4-BE49-F238E27FC236}">
                <a16:creationId xmlns:a16="http://schemas.microsoft.com/office/drawing/2014/main" id="{A42FF7A2-CE2D-0045-876C-906B589B2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604261"/>
            <a:ext cx="1328738" cy="215900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SQL引擎</a:t>
            </a:r>
          </a:p>
        </p:txBody>
      </p:sp>
      <p:sp>
        <p:nvSpPr>
          <p:cNvPr id="150" name="object 13">
            <a:extLst>
              <a:ext uri="{FF2B5EF4-FFF2-40B4-BE49-F238E27FC236}">
                <a16:creationId xmlns:a16="http://schemas.microsoft.com/office/drawing/2014/main" id="{46BB4018-6267-5244-BE46-CE2498A5CA83}"/>
              </a:ext>
            </a:extLst>
          </p:cNvPr>
          <p:cNvSpPr/>
          <p:nvPr/>
        </p:nvSpPr>
        <p:spPr bwMode="auto">
          <a:xfrm>
            <a:off x="5184775" y="3303162"/>
            <a:ext cx="1501775" cy="643976"/>
          </a:xfrm>
          <a:custGeom>
            <a:avLst/>
            <a:gdLst/>
            <a:ahLst/>
            <a:cxnLst/>
            <a:rect l="l" t="t" r="r" b="b"/>
            <a:pathLst>
              <a:path w="2979420" h="1673860">
                <a:moveTo>
                  <a:pt x="0" y="1673859"/>
                </a:moveTo>
                <a:lnTo>
                  <a:pt x="2979420" y="1673859"/>
                </a:lnTo>
                <a:lnTo>
                  <a:pt x="2979420" y="0"/>
                </a:lnTo>
                <a:lnTo>
                  <a:pt x="0" y="0"/>
                </a:lnTo>
                <a:lnTo>
                  <a:pt x="0" y="1673859"/>
                </a:lnTo>
                <a:close/>
              </a:path>
            </a:pathLst>
          </a:custGeom>
          <a:solidFill>
            <a:srgbClr val="DCEFF4">
              <a:alpha val="34902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 vert="eaVert" anchor="b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推理机</a:t>
            </a:r>
          </a:p>
        </p:txBody>
      </p:sp>
      <p:sp>
        <p:nvSpPr>
          <p:cNvPr id="151" name="object 108">
            <a:extLst>
              <a:ext uri="{FF2B5EF4-FFF2-40B4-BE49-F238E27FC236}">
                <a16:creationId xmlns:a16="http://schemas.microsoft.com/office/drawing/2014/main" id="{9B77F20E-587F-4440-97C0-BB9BF7D2BBF6}"/>
              </a:ext>
            </a:extLst>
          </p:cNvPr>
          <p:cNvSpPr txBox="1"/>
          <p:nvPr/>
        </p:nvSpPr>
        <p:spPr bwMode="auto">
          <a:xfrm>
            <a:off x="5517836" y="3665088"/>
            <a:ext cx="1035804" cy="138499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3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19050" marR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905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流程引擎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Activiti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object 113">
            <a:extLst>
              <a:ext uri="{FF2B5EF4-FFF2-40B4-BE49-F238E27FC236}">
                <a16:creationId xmlns:a16="http://schemas.microsoft.com/office/drawing/2014/main" id="{AC77B408-6BB5-8B49-96B8-3E50833C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272" y="3440863"/>
            <a:ext cx="1020395" cy="138499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3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marL="20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0638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规则引擎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Drools</a:t>
            </a:r>
            <a:endParaRPr kumimoji="0" lang="zh-CN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object 13">
            <a:extLst>
              <a:ext uri="{FF2B5EF4-FFF2-40B4-BE49-F238E27FC236}">
                <a16:creationId xmlns:a16="http://schemas.microsoft.com/office/drawing/2014/main" id="{96ABBDA5-207B-5646-B193-85FC71D8AC6B}"/>
              </a:ext>
            </a:extLst>
          </p:cNvPr>
          <p:cNvSpPr/>
          <p:nvPr/>
        </p:nvSpPr>
        <p:spPr bwMode="auto">
          <a:xfrm>
            <a:off x="5184775" y="2604478"/>
            <a:ext cx="1498600" cy="665730"/>
          </a:xfrm>
          <a:custGeom>
            <a:avLst/>
            <a:gdLst/>
            <a:ahLst/>
            <a:cxnLst/>
            <a:rect l="l" t="t" r="r" b="b"/>
            <a:pathLst>
              <a:path w="2979420" h="1673860">
                <a:moveTo>
                  <a:pt x="0" y="1673859"/>
                </a:moveTo>
                <a:lnTo>
                  <a:pt x="2979420" y="1673859"/>
                </a:lnTo>
                <a:lnTo>
                  <a:pt x="2979420" y="0"/>
                </a:lnTo>
                <a:lnTo>
                  <a:pt x="0" y="0"/>
                </a:lnTo>
                <a:lnTo>
                  <a:pt x="0" y="1673859"/>
                </a:lnTo>
                <a:close/>
              </a:path>
            </a:pathLst>
          </a:custGeom>
          <a:solidFill>
            <a:srgbClr val="DCEFF4">
              <a:alpha val="34902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知识库</a:t>
            </a:r>
            <a:endParaRPr kumimoji="0" lang="zh-CN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4" name="object 113">
            <a:extLst>
              <a:ext uri="{FF2B5EF4-FFF2-40B4-BE49-F238E27FC236}">
                <a16:creationId xmlns:a16="http://schemas.microsoft.com/office/drawing/2014/main" id="{3FD5626A-A30A-0B41-952D-5DE553E10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434" y="2663554"/>
            <a:ext cx="1014675" cy="252038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3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20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0638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kumimoji="0" lang="zh-CN" altLang="zh-CN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object 108">
            <a:extLst>
              <a:ext uri="{FF2B5EF4-FFF2-40B4-BE49-F238E27FC236}">
                <a16:creationId xmlns:a16="http://schemas.microsoft.com/office/drawing/2014/main" id="{96226B54-A066-0C49-8BFD-E47C7DAD6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92" y="2978540"/>
            <a:ext cx="1014675" cy="252038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3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190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905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知识引擎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Jena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26FEFC5-393E-A148-95A2-135ACE9ABC45}"/>
              </a:ext>
            </a:extLst>
          </p:cNvPr>
          <p:cNvSpPr/>
          <p:nvPr/>
        </p:nvSpPr>
        <p:spPr bwMode="auto">
          <a:xfrm>
            <a:off x="8667750" y="2647950"/>
            <a:ext cx="1831975" cy="1313475"/>
          </a:xfrm>
          <a:prstGeom prst="rect">
            <a:avLst/>
          </a:prstGeom>
          <a:solidFill>
            <a:srgbClr val="DBF5F9">
              <a:lumMod val="50000"/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智能建模管理与运行监控</a:t>
            </a:r>
          </a:p>
        </p:txBody>
      </p:sp>
      <p:sp>
        <p:nvSpPr>
          <p:cNvPr id="157" name="object 107">
            <a:extLst>
              <a:ext uri="{FF2B5EF4-FFF2-40B4-BE49-F238E27FC236}">
                <a16:creationId xmlns:a16="http://schemas.microsoft.com/office/drawing/2014/main" id="{5481B860-1A21-B242-8CBF-5B5F3CF9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5756" y="2938037"/>
            <a:ext cx="1125538" cy="730250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建模语言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kumimoji="0" lang="en-US" altLang="zh-CN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493A651-8915-9245-A833-0A4BB5652F84}"/>
              </a:ext>
            </a:extLst>
          </p:cNvPr>
          <p:cNvSpPr/>
          <p:nvPr/>
        </p:nvSpPr>
        <p:spPr bwMode="auto">
          <a:xfrm>
            <a:off x="279400" y="4147957"/>
            <a:ext cx="10450513" cy="2457630"/>
          </a:xfrm>
          <a:prstGeom prst="rect">
            <a:avLst/>
          </a:prstGeom>
          <a:solidFill>
            <a:srgbClr val="0076A3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3495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数据服务层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1C99F77C-2F4C-F44D-9299-E7FF83056EAE}"/>
              </a:ext>
            </a:extLst>
          </p:cNvPr>
          <p:cNvSpPr/>
          <p:nvPr/>
        </p:nvSpPr>
        <p:spPr bwMode="auto">
          <a:xfrm>
            <a:off x="654050" y="4235604"/>
            <a:ext cx="9999663" cy="367077"/>
          </a:xfrm>
          <a:prstGeom prst="rect">
            <a:avLst/>
          </a:prstGeom>
          <a:solidFill>
            <a:srgbClr val="00B0F0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数据服务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2E1F665-3191-6742-A632-DBBD7BF2B705}"/>
              </a:ext>
            </a:extLst>
          </p:cNvPr>
          <p:cNvSpPr/>
          <p:nvPr/>
        </p:nvSpPr>
        <p:spPr bwMode="auto">
          <a:xfrm>
            <a:off x="654050" y="5530941"/>
            <a:ext cx="9998075" cy="1012734"/>
          </a:xfrm>
          <a:prstGeom prst="rect">
            <a:avLst/>
          </a:prstGeom>
          <a:solidFill>
            <a:srgbClr val="7CC5E0"/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数据交换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496B691-0B11-7B4A-9D55-5C4BEE1AA862}"/>
              </a:ext>
            </a:extLst>
          </p:cNvPr>
          <p:cNvSpPr/>
          <p:nvPr/>
        </p:nvSpPr>
        <p:spPr bwMode="auto">
          <a:xfrm>
            <a:off x="654050" y="4650306"/>
            <a:ext cx="7707313" cy="827088"/>
          </a:xfrm>
          <a:prstGeom prst="rect">
            <a:avLst/>
          </a:prstGeom>
          <a:solidFill>
            <a:srgbClr val="7CC5E0"/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数据存</a:t>
            </a: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储计算</a:t>
            </a:r>
          </a:p>
        </p:txBody>
      </p:sp>
      <p:sp>
        <p:nvSpPr>
          <p:cNvPr id="162" name="object 75">
            <a:extLst>
              <a:ext uri="{FF2B5EF4-FFF2-40B4-BE49-F238E27FC236}">
                <a16:creationId xmlns:a16="http://schemas.microsoft.com/office/drawing/2014/main" id="{70198B34-CEA1-574B-8E28-31E0670C06A2}"/>
              </a:ext>
            </a:extLst>
          </p:cNvPr>
          <p:cNvSpPr/>
          <p:nvPr/>
        </p:nvSpPr>
        <p:spPr bwMode="auto">
          <a:xfrm>
            <a:off x="1412875" y="4281642"/>
            <a:ext cx="2243138" cy="239712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B3EAF2">
              <a:alpha val="50196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 err="1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kafka</a:t>
            </a:r>
            <a:endParaRPr lang="en-US" altLang="zh-CN" sz="1000" spc="5" dirty="0">
              <a:solidFill>
                <a:prstClr val="black"/>
              </a:solidFill>
              <a:latin typeface="微软雅黑"/>
              <a:ea typeface="微软雅黑" charset="-122"/>
              <a:cs typeface="微软雅黑"/>
            </a:endParaRPr>
          </a:p>
        </p:txBody>
      </p:sp>
      <p:sp>
        <p:nvSpPr>
          <p:cNvPr id="163" name="object 75">
            <a:extLst>
              <a:ext uri="{FF2B5EF4-FFF2-40B4-BE49-F238E27FC236}">
                <a16:creationId xmlns:a16="http://schemas.microsoft.com/office/drawing/2014/main" id="{7126D589-D575-3745-AA40-4153AA6A40AD}"/>
              </a:ext>
            </a:extLst>
          </p:cNvPr>
          <p:cNvSpPr/>
          <p:nvPr/>
        </p:nvSpPr>
        <p:spPr bwMode="auto">
          <a:xfrm>
            <a:off x="3794125" y="4281642"/>
            <a:ext cx="2243138" cy="239712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B3EAF2">
              <a:alpha val="50196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 err="1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webservice</a:t>
            </a:r>
            <a:endParaRPr lang="en-US" altLang="zh-CN" sz="1000" spc="5" dirty="0">
              <a:solidFill>
                <a:prstClr val="black"/>
              </a:solidFill>
              <a:latin typeface="微软雅黑"/>
              <a:ea typeface="微软雅黑" charset="-122"/>
              <a:cs typeface="微软雅黑"/>
            </a:endParaRPr>
          </a:p>
        </p:txBody>
      </p:sp>
      <p:sp>
        <p:nvSpPr>
          <p:cNvPr id="164" name="object 75">
            <a:extLst>
              <a:ext uri="{FF2B5EF4-FFF2-40B4-BE49-F238E27FC236}">
                <a16:creationId xmlns:a16="http://schemas.microsoft.com/office/drawing/2014/main" id="{942A81C6-D195-CF44-A4E7-5D697159CEF9}"/>
              </a:ext>
            </a:extLst>
          </p:cNvPr>
          <p:cNvSpPr/>
          <p:nvPr/>
        </p:nvSpPr>
        <p:spPr bwMode="auto">
          <a:xfrm>
            <a:off x="6175375" y="4281642"/>
            <a:ext cx="2243138" cy="238125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B3EAF2">
              <a:alpha val="50196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 err="1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WebSocket</a:t>
            </a:r>
            <a:endParaRPr lang="en-US" altLang="zh-CN" sz="1000" spc="5" dirty="0">
              <a:solidFill>
                <a:prstClr val="black"/>
              </a:solidFill>
              <a:latin typeface="微软雅黑"/>
              <a:ea typeface="微软雅黑" charset="-122"/>
              <a:cs typeface="微软雅黑"/>
            </a:endParaRPr>
          </a:p>
        </p:txBody>
      </p:sp>
      <p:sp>
        <p:nvSpPr>
          <p:cNvPr id="165" name="object 75">
            <a:extLst>
              <a:ext uri="{FF2B5EF4-FFF2-40B4-BE49-F238E27FC236}">
                <a16:creationId xmlns:a16="http://schemas.microsoft.com/office/drawing/2014/main" id="{4CC819C3-5A7D-0740-866F-276678929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25" y="4280054"/>
            <a:ext cx="1944688" cy="239713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B3EAF2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数据库技术</a:t>
            </a:r>
            <a:endParaRPr kumimoji="0" lang="en-US" altLang="zh-CN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object 190">
            <a:extLst>
              <a:ext uri="{FF2B5EF4-FFF2-40B4-BE49-F238E27FC236}">
                <a16:creationId xmlns:a16="http://schemas.microsoft.com/office/drawing/2014/main" id="{640347DC-DEF3-5A47-8A1D-CB52BBBFC0A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464709" y="4889599"/>
            <a:ext cx="215930" cy="348388"/>
          </a:xfrm>
          <a:prstGeom prst="upDownArrow">
            <a:avLst>
              <a:gd name="adj1" fmla="val 50000"/>
              <a:gd name="adj2" fmla="val 50002"/>
            </a:avLst>
          </a:pr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object 138">
            <a:extLst>
              <a:ext uri="{FF2B5EF4-FFF2-40B4-BE49-F238E27FC236}">
                <a16:creationId xmlns:a16="http://schemas.microsoft.com/office/drawing/2014/main" id="{BE5C06B7-C552-2245-AD77-8A8645FA875A}"/>
              </a:ext>
            </a:extLst>
          </p:cNvPr>
          <p:cNvSpPr/>
          <p:nvPr/>
        </p:nvSpPr>
        <p:spPr bwMode="auto">
          <a:xfrm>
            <a:off x="6802438" y="4724919"/>
            <a:ext cx="1468437" cy="700087"/>
          </a:xfrm>
          <a:custGeom>
            <a:avLst/>
            <a:gdLst/>
            <a:ahLst/>
            <a:cxnLst/>
            <a:rect l="l" t="t" r="r" b="b"/>
            <a:pathLst>
              <a:path w="2250440" h="873759">
                <a:moveTo>
                  <a:pt x="0" y="873391"/>
                </a:moveTo>
                <a:lnTo>
                  <a:pt x="2250059" y="873391"/>
                </a:lnTo>
                <a:lnTo>
                  <a:pt x="2250059" y="0"/>
                </a:lnTo>
                <a:lnTo>
                  <a:pt x="0" y="0"/>
                </a:lnTo>
                <a:lnTo>
                  <a:pt x="0" y="873391"/>
                </a:lnTo>
                <a:close/>
              </a:path>
            </a:pathLst>
          </a:custGeom>
          <a:solidFill>
            <a:srgbClr val="B3EAF2">
              <a:alpha val="50196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离线计算</a:t>
            </a:r>
            <a:endParaRPr kumimoji="0" lang="zh-CN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8" name="object 138">
            <a:extLst>
              <a:ext uri="{FF2B5EF4-FFF2-40B4-BE49-F238E27FC236}">
                <a16:creationId xmlns:a16="http://schemas.microsoft.com/office/drawing/2014/main" id="{7877EF10-8D32-C645-8DFB-872F64BEE133}"/>
              </a:ext>
            </a:extLst>
          </p:cNvPr>
          <p:cNvSpPr/>
          <p:nvPr/>
        </p:nvSpPr>
        <p:spPr bwMode="auto">
          <a:xfrm>
            <a:off x="1412875" y="4724919"/>
            <a:ext cx="3954463" cy="700087"/>
          </a:xfrm>
          <a:custGeom>
            <a:avLst/>
            <a:gdLst/>
            <a:ahLst/>
            <a:cxnLst/>
            <a:rect l="l" t="t" r="r" b="b"/>
            <a:pathLst>
              <a:path w="2250440" h="873759">
                <a:moveTo>
                  <a:pt x="0" y="873391"/>
                </a:moveTo>
                <a:lnTo>
                  <a:pt x="2250059" y="873391"/>
                </a:lnTo>
                <a:lnTo>
                  <a:pt x="2250059" y="0"/>
                </a:lnTo>
                <a:lnTo>
                  <a:pt x="0" y="0"/>
                </a:lnTo>
                <a:lnTo>
                  <a:pt x="0" y="873391"/>
                </a:lnTo>
                <a:close/>
              </a:path>
            </a:pathLst>
          </a:custGeom>
          <a:solidFill>
            <a:srgbClr val="B3EAF2">
              <a:alpha val="50196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数据存储</a:t>
            </a:r>
            <a:endParaRPr kumimoji="0" lang="zh-CN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9" name="object 75">
            <a:extLst>
              <a:ext uri="{FF2B5EF4-FFF2-40B4-BE49-F238E27FC236}">
                <a16:creationId xmlns:a16="http://schemas.microsoft.com/office/drawing/2014/main" id="{030EADE8-B52D-4E4F-9272-06B013EF5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5070994"/>
            <a:ext cx="557212" cy="233362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</a:p>
        </p:txBody>
      </p:sp>
      <p:sp>
        <p:nvSpPr>
          <p:cNvPr id="170" name="object 75">
            <a:extLst>
              <a:ext uri="{FF2B5EF4-FFF2-40B4-BE49-F238E27FC236}">
                <a16:creationId xmlns:a16="http://schemas.microsoft.com/office/drawing/2014/main" id="{4EFEF54F-A522-AC4C-816A-4BDC455D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5070994"/>
            <a:ext cx="619125" cy="239712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Tez</a:t>
            </a:r>
          </a:p>
        </p:txBody>
      </p:sp>
      <p:sp>
        <p:nvSpPr>
          <p:cNvPr id="171" name="object 138">
            <a:extLst>
              <a:ext uri="{FF2B5EF4-FFF2-40B4-BE49-F238E27FC236}">
                <a16:creationId xmlns:a16="http://schemas.microsoft.com/office/drawing/2014/main" id="{733B93D6-B6B4-2D41-93A8-3B01481FD47E}"/>
              </a:ext>
            </a:extLst>
          </p:cNvPr>
          <p:cNvSpPr/>
          <p:nvPr/>
        </p:nvSpPr>
        <p:spPr bwMode="auto">
          <a:xfrm>
            <a:off x="5446713" y="4724919"/>
            <a:ext cx="1279525" cy="700087"/>
          </a:xfrm>
          <a:custGeom>
            <a:avLst/>
            <a:gdLst/>
            <a:ahLst/>
            <a:cxnLst/>
            <a:rect l="l" t="t" r="r" b="b"/>
            <a:pathLst>
              <a:path w="2250440" h="873759">
                <a:moveTo>
                  <a:pt x="0" y="873391"/>
                </a:moveTo>
                <a:lnTo>
                  <a:pt x="2250059" y="873391"/>
                </a:lnTo>
                <a:lnTo>
                  <a:pt x="2250059" y="0"/>
                </a:lnTo>
                <a:lnTo>
                  <a:pt x="0" y="0"/>
                </a:lnTo>
                <a:lnTo>
                  <a:pt x="0" y="873391"/>
                </a:lnTo>
                <a:close/>
              </a:path>
            </a:pathLst>
          </a:custGeom>
          <a:solidFill>
            <a:srgbClr val="B3EAF2">
              <a:alpha val="50196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实时计算</a:t>
            </a:r>
            <a:endParaRPr kumimoji="0" lang="zh-CN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2" name="object 75">
            <a:extLst>
              <a:ext uri="{FF2B5EF4-FFF2-40B4-BE49-F238E27FC236}">
                <a16:creationId xmlns:a16="http://schemas.microsoft.com/office/drawing/2014/main" id="{5FC7478A-08A6-1348-9096-2240D74D3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5070994"/>
            <a:ext cx="487362" cy="236537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</p:txBody>
      </p:sp>
      <p:sp>
        <p:nvSpPr>
          <p:cNvPr id="173" name="object 75">
            <a:extLst>
              <a:ext uri="{FF2B5EF4-FFF2-40B4-BE49-F238E27FC236}">
                <a16:creationId xmlns:a16="http://schemas.microsoft.com/office/drawing/2014/main" id="{4A7E4C19-14E5-504C-B620-C2AFE7BD0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5070994"/>
            <a:ext cx="487362" cy="236537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</p:txBody>
      </p:sp>
      <p:sp>
        <p:nvSpPr>
          <p:cNvPr id="174" name="object 75">
            <a:extLst>
              <a:ext uri="{FF2B5EF4-FFF2-40B4-BE49-F238E27FC236}">
                <a16:creationId xmlns:a16="http://schemas.microsoft.com/office/drawing/2014/main" id="{FA4DEB5D-72AC-BC43-8C01-B4D843C4E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5070994"/>
            <a:ext cx="708025" cy="236537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Opentsdb</a:t>
            </a:r>
          </a:p>
        </p:txBody>
      </p:sp>
      <p:sp>
        <p:nvSpPr>
          <p:cNvPr id="175" name="object 75">
            <a:extLst>
              <a:ext uri="{FF2B5EF4-FFF2-40B4-BE49-F238E27FC236}">
                <a16:creationId xmlns:a16="http://schemas.microsoft.com/office/drawing/2014/main" id="{4F0F1715-BB52-A748-A1F6-690082C21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5070994"/>
            <a:ext cx="519113" cy="236537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  <p:sp>
        <p:nvSpPr>
          <p:cNvPr id="176" name="object 75">
            <a:extLst>
              <a:ext uri="{FF2B5EF4-FFF2-40B4-BE49-F238E27FC236}">
                <a16:creationId xmlns:a16="http://schemas.microsoft.com/office/drawing/2014/main" id="{6ADE2D88-727B-AB46-97BD-2FC95577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63" y="5070994"/>
            <a:ext cx="550862" cy="236537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177" name="object 75">
            <a:extLst>
              <a:ext uri="{FF2B5EF4-FFF2-40B4-BE49-F238E27FC236}">
                <a16:creationId xmlns:a16="http://schemas.microsoft.com/office/drawing/2014/main" id="{44E97BE5-6A95-7846-8E81-320EFC738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5070994"/>
            <a:ext cx="487363" cy="236537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</a:p>
        </p:txBody>
      </p:sp>
      <p:sp>
        <p:nvSpPr>
          <p:cNvPr id="178" name="object 75">
            <a:extLst>
              <a:ext uri="{FF2B5EF4-FFF2-40B4-BE49-F238E27FC236}">
                <a16:creationId xmlns:a16="http://schemas.microsoft.com/office/drawing/2014/main" id="{F1AEED94-4F89-EB44-BA94-F8EEA0AF9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5" y="5070994"/>
            <a:ext cx="1084263" cy="233362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SparkStreaming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1B8F8B25-3775-C040-8899-4CB855809532}"/>
              </a:ext>
            </a:extLst>
          </p:cNvPr>
          <p:cNvSpPr/>
          <p:nvPr/>
        </p:nvSpPr>
        <p:spPr bwMode="auto">
          <a:xfrm>
            <a:off x="9605963" y="4650306"/>
            <a:ext cx="1035050" cy="827088"/>
          </a:xfrm>
          <a:prstGeom prst="rect">
            <a:avLst/>
          </a:prstGeom>
          <a:solidFill>
            <a:srgbClr val="DBF5F9">
              <a:lumMod val="50000"/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统一调度</a:t>
            </a:r>
          </a:p>
        </p:txBody>
      </p:sp>
      <p:sp>
        <p:nvSpPr>
          <p:cNvPr id="180" name="object 75">
            <a:extLst>
              <a:ext uri="{FF2B5EF4-FFF2-40B4-BE49-F238E27FC236}">
                <a16:creationId xmlns:a16="http://schemas.microsoft.com/office/drawing/2014/main" id="{EE866240-D398-C34A-8F1B-14159E0C8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075" y="4874144"/>
            <a:ext cx="647700" cy="179387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Oozie</a:t>
            </a: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object 75">
            <a:extLst>
              <a:ext uri="{FF2B5EF4-FFF2-40B4-BE49-F238E27FC236}">
                <a16:creationId xmlns:a16="http://schemas.microsoft.com/office/drawing/2014/main" id="{29158F8E-A3E7-524B-8E78-F36C805EB7D3}"/>
              </a:ext>
            </a:extLst>
          </p:cNvPr>
          <p:cNvSpPr/>
          <p:nvPr/>
        </p:nvSpPr>
        <p:spPr bwMode="auto">
          <a:xfrm>
            <a:off x="9863138" y="5075008"/>
            <a:ext cx="647700" cy="180975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YARN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85379947-12B1-EA49-9947-7E7BF2B0C3E9}"/>
              </a:ext>
            </a:extLst>
          </p:cNvPr>
          <p:cNvSpPr/>
          <p:nvPr/>
        </p:nvSpPr>
        <p:spPr bwMode="auto">
          <a:xfrm>
            <a:off x="8442325" y="4650306"/>
            <a:ext cx="1079500" cy="827088"/>
          </a:xfrm>
          <a:prstGeom prst="rect">
            <a:avLst/>
          </a:prstGeom>
          <a:solidFill>
            <a:srgbClr val="DBF5F9">
              <a:lumMod val="50000"/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数据管理</a:t>
            </a:r>
          </a:p>
        </p:txBody>
      </p:sp>
      <p:sp>
        <p:nvSpPr>
          <p:cNvPr id="183" name="object 75">
            <a:extLst>
              <a:ext uri="{FF2B5EF4-FFF2-40B4-BE49-F238E27FC236}">
                <a16:creationId xmlns:a16="http://schemas.microsoft.com/office/drawing/2014/main" id="{449B6B61-0A3C-9E44-BBF6-2C4572CD398D}"/>
              </a:ext>
            </a:extLst>
          </p:cNvPr>
          <p:cNvSpPr/>
          <p:nvPr/>
        </p:nvSpPr>
        <p:spPr bwMode="auto">
          <a:xfrm>
            <a:off x="8578850" y="4880494"/>
            <a:ext cx="730250" cy="252412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Kerberos</a:t>
            </a:r>
          </a:p>
        </p:txBody>
      </p:sp>
      <p:sp>
        <p:nvSpPr>
          <p:cNvPr id="184" name="object 75">
            <a:extLst>
              <a:ext uri="{FF2B5EF4-FFF2-40B4-BE49-F238E27FC236}">
                <a16:creationId xmlns:a16="http://schemas.microsoft.com/office/drawing/2014/main" id="{4BD3A592-B5E5-EE4E-A4F6-8A241A576D33}"/>
              </a:ext>
            </a:extLst>
          </p:cNvPr>
          <p:cNvSpPr/>
          <p:nvPr/>
        </p:nvSpPr>
        <p:spPr bwMode="auto">
          <a:xfrm>
            <a:off x="8578850" y="5177356"/>
            <a:ext cx="730250" cy="252413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Ranger</a:t>
            </a:r>
            <a:endParaRPr lang="en-US" altLang="zh-CN" sz="1000" spc="5" dirty="0">
              <a:solidFill>
                <a:prstClr val="black"/>
              </a:solidFill>
              <a:latin typeface="微软雅黑"/>
              <a:ea typeface="微软雅黑" charset="-122"/>
              <a:cs typeface="微软雅黑"/>
            </a:endParaRPr>
          </a:p>
        </p:txBody>
      </p:sp>
      <p:sp>
        <p:nvSpPr>
          <p:cNvPr id="185" name="object 75">
            <a:extLst>
              <a:ext uri="{FF2B5EF4-FFF2-40B4-BE49-F238E27FC236}">
                <a16:creationId xmlns:a16="http://schemas.microsoft.com/office/drawing/2014/main" id="{DB9D193E-01CD-1347-AAB9-377016380550}"/>
              </a:ext>
            </a:extLst>
          </p:cNvPr>
          <p:cNvSpPr/>
          <p:nvPr/>
        </p:nvSpPr>
        <p:spPr bwMode="auto">
          <a:xfrm>
            <a:off x="9863138" y="5277834"/>
            <a:ext cx="647700" cy="179388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dirty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Ganglia</a:t>
            </a:r>
            <a:endParaRPr lang="en-US" altLang="zh-CN" sz="1000" spc="5" dirty="0">
              <a:solidFill>
                <a:prstClr val="black"/>
              </a:solidFill>
              <a:latin typeface="微软雅黑"/>
              <a:ea typeface="微软雅黑" charset="-122"/>
              <a:cs typeface="微软雅黑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28E531C-096E-0441-B04E-E9351E398059}"/>
              </a:ext>
            </a:extLst>
          </p:cNvPr>
          <p:cNvSpPr/>
          <p:nvPr/>
        </p:nvSpPr>
        <p:spPr bwMode="auto">
          <a:xfrm>
            <a:off x="1412875" y="5583237"/>
            <a:ext cx="6364288" cy="879475"/>
          </a:xfrm>
          <a:prstGeom prst="rect">
            <a:avLst/>
          </a:prstGeom>
          <a:solidFill>
            <a:srgbClr val="B3EAF2">
              <a:alpha val="50196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 vert="eaVert" lIns="144000" anchor="b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数据接入</a:t>
            </a:r>
          </a:p>
        </p:txBody>
      </p:sp>
      <p:sp>
        <p:nvSpPr>
          <p:cNvPr id="187" name="object 138">
            <a:extLst>
              <a:ext uri="{FF2B5EF4-FFF2-40B4-BE49-F238E27FC236}">
                <a16:creationId xmlns:a16="http://schemas.microsoft.com/office/drawing/2014/main" id="{2F2199C3-A9B9-1A4A-BC22-29EBCE09B634}"/>
              </a:ext>
            </a:extLst>
          </p:cNvPr>
          <p:cNvSpPr/>
          <p:nvPr/>
        </p:nvSpPr>
        <p:spPr bwMode="auto">
          <a:xfrm>
            <a:off x="1933575" y="5689600"/>
            <a:ext cx="1747838" cy="700087"/>
          </a:xfrm>
          <a:custGeom>
            <a:avLst/>
            <a:gdLst/>
            <a:ahLst/>
            <a:cxnLst/>
            <a:rect l="l" t="t" r="r" b="b"/>
            <a:pathLst>
              <a:path w="2250440" h="873759">
                <a:moveTo>
                  <a:pt x="0" y="873391"/>
                </a:moveTo>
                <a:lnTo>
                  <a:pt x="2250059" y="873391"/>
                </a:lnTo>
                <a:lnTo>
                  <a:pt x="2250059" y="0"/>
                </a:lnTo>
                <a:lnTo>
                  <a:pt x="0" y="0"/>
                </a:lnTo>
                <a:lnTo>
                  <a:pt x="0" y="873391"/>
                </a:lnTo>
                <a:close/>
              </a:path>
            </a:pathLst>
          </a:custGeom>
          <a:solidFill>
            <a:srgbClr val="04617B">
              <a:lumMod val="20000"/>
              <a:lumOff val="80000"/>
            </a:srgbClr>
          </a:solidFill>
          <a:ln>
            <a:noFill/>
            <a:prstDash val="sysDot"/>
          </a:ln>
        </p:spPr>
        <p:txBody>
          <a:bodyPr lIns="0" tIns="0" rIns="0" bIns="0"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</a:rPr>
              <a:t>流数据采集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charset="-122"/>
              <a:ea typeface="微软雅黑" charset="-122"/>
              <a:cs typeface="微软雅黑" charset="-122"/>
            </a:endParaRPr>
          </a:p>
        </p:txBody>
      </p:sp>
      <p:grpSp>
        <p:nvGrpSpPr>
          <p:cNvPr id="188" name="组 302">
            <a:extLst>
              <a:ext uri="{FF2B5EF4-FFF2-40B4-BE49-F238E27FC236}">
                <a16:creationId xmlns:a16="http://schemas.microsoft.com/office/drawing/2014/main" id="{F735BDB0-C7A7-A845-89F4-98A9C476E5E5}"/>
              </a:ext>
            </a:extLst>
          </p:cNvPr>
          <p:cNvGrpSpPr/>
          <p:nvPr/>
        </p:nvGrpSpPr>
        <p:grpSpPr bwMode="auto">
          <a:xfrm>
            <a:off x="2082949" y="5943540"/>
            <a:ext cx="1465306" cy="375976"/>
            <a:chOff x="1570131" y="4686645"/>
            <a:chExt cx="715708" cy="480145"/>
          </a:xfrm>
          <a:solidFill>
            <a:sysClr val="window" lastClr="FFFFFF"/>
          </a:solidFill>
        </p:grpSpPr>
        <p:sp>
          <p:nvSpPr>
            <p:cNvPr id="189" name="object 75">
              <a:extLst>
                <a:ext uri="{FF2B5EF4-FFF2-40B4-BE49-F238E27FC236}">
                  <a16:creationId xmlns:a16="http://schemas.microsoft.com/office/drawing/2014/main" id="{0F375869-3004-5743-BA72-161CE9883D39}"/>
                </a:ext>
              </a:extLst>
            </p:cNvPr>
            <p:cNvSpPr/>
            <p:nvPr/>
          </p:nvSpPr>
          <p:spPr>
            <a:xfrm>
              <a:off x="1570131" y="4686645"/>
              <a:ext cx="715707" cy="2160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grpFill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微软雅黑" charset="-122"/>
                  <a:cs typeface="微软雅黑" charset="-122"/>
                </a:rPr>
                <a:t>Flume</a:t>
              </a:r>
            </a:p>
          </p:txBody>
        </p:sp>
        <p:sp>
          <p:nvSpPr>
            <p:cNvPr id="190" name="object 75">
              <a:extLst>
                <a:ext uri="{FF2B5EF4-FFF2-40B4-BE49-F238E27FC236}">
                  <a16:creationId xmlns:a16="http://schemas.microsoft.com/office/drawing/2014/main" id="{74DC7571-B7E8-5247-B516-E3AAFDD4F05E}"/>
                </a:ext>
              </a:extLst>
            </p:cNvPr>
            <p:cNvSpPr/>
            <p:nvPr/>
          </p:nvSpPr>
          <p:spPr>
            <a:xfrm>
              <a:off x="1570131" y="4950790"/>
              <a:ext cx="715708" cy="216000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grpFill/>
          </p:spPr>
          <p:txBody>
            <a:bodyPr lIns="0" tIns="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微软雅黑" charset="-122"/>
                  <a:cs typeface="微软雅黑" charset="-122"/>
                </a:rPr>
                <a:t>Kafka</a:t>
              </a:r>
            </a:p>
          </p:txBody>
        </p:sp>
      </p:grpSp>
      <p:sp>
        <p:nvSpPr>
          <p:cNvPr id="191" name="object 138">
            <a:extLst>
              <a:ext uri="{FF2B5EF4-FFF2-40B4-BE49-F238E27FC236}">
                <a16:creationId xmlns:a16="http://schemas.microsoft.com/office/drawing/2014/main" id="{655E26D8-2B7D-E341-B335-BF0C05911F29}"/>
              </a:ext>
            </a:extLst>
          </p:cNvPr>
          <p:cNvSpPr/>
          <p:nvPr/>
        </p:nvSpPr>
        <p:spPr bwMode="auto">
          <a:xfrm>
            <a:off x="3768725" y="5684837"/>
            <a:ext cx="1781175" cy="700088"/>
          </a:xfrm>
          <a:custGeom>
            <a:avLst/>
            <a:gdLst/>
            <a:ahLst/>
            <a:cxnLst/>
            <a:rect l="l" t="t" r="r" b="b"/>
            <a:pathLst>
              <a:path w="2250440" h="873759">
                <a:moveTo>
                  <a:pt x="0" y="873391"/>
                </a:moveTo>
                <a:lnTo>
                  <a:pt x="2250059" y="873391"/>
                </a:lnTo>
                <a:lnTo>
                  <a:pt x="2250059" y="0"/>
                </a:lnTo>
                <a:lnTo>
                  <a:pt x="0" y="0"/>
                </a:lnTo>
                <a:lnTo>
                  <a:pt x="0" y="873391"/>
                </a:lnTo>
                <a:close/>
              </a:path>
            </a:pathLst>
          </a:custGeom>
          <a:solidFill>
            <a:srgbClr val="04617B">
              <a:lumMod val="20000"/>
              <a:lumOff val="80000"/>
            </a:srgbClr>
          </a:solidFill>
          <a:ln>
            <a:noFill/>
            <a:prstDash val="sysDot"/>
          </a:ln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数据库数据采集</a:t>
            </a:r>
            <a:endParaRPr kumimoji="0" lang="zh-CN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object 138">
            <a:extLst>
              <a:ext uri="{FF2B5EF4-FFF2-40B4-BE49-F238E27FC236}">
                <a16:creationId xmlns:a16="http://schemas.microsoft.com/office/drawing/2014/main" id="{C9C1865A-E164-2643-B3F8-74EF5F7F0350}"/>
              </a:ext>
            </a:extLst>
          </p:cNvPr>
          <p:cNvSpPr/>
          <p:nvPr/>
        </p:nvSpPr>
        <p:spPr bwMode="auto">
          <a:xfrm>
            <a:off x="5619750" y="5689600"/>
            <a:ext cx="1924050" cy="700087"/>
          </a:xfrm>
          <a:custGeom>
            <a:avLst/>
            <a:gdLst/>
            <a:ahLst/>
            <a:cxnLst/>
            <a:rect l="l" t="t" r="r" b="b"/>
            <a:pathLst>
              <a:path w="2250440" h="873759">
                <a:moveTo>
                  <a:pt x="0" y="873391"/>
                </a:moveTo>
                <a:lnTo>
                  <a:pt x="2250059" y="873391"/>
                </a:lnTo>
                <a:lnTo>
                  <a:pt x="2250059" y="0"/>
                </a:lnTo>
                <a:lnTo>
                  <a:pt x="0" y="0"/>
                </a:lnTo>
                <a:lnTo>
                  <a:pt x="0" y="873391"/>
                </a:lnTo>
                <a:close/>
              </a:path>
            </a:pathLst>
          </a:custGeom>
          <a:solidFill>
            <a:srgbClr val="04617B">
              <a:lumMod val="20000"/>
              <a:lumOff val="80000"/>
            </a:srgbClr>
          </a:solidFill>
          <a:ln>
            <a:noFill/>
            <a:prstDash val="sysDot"/>
          </a:ln>
        </p:spPr>
        <p:txBody>
          <a:bodyPr lIns="0" tIns="0" rIns="0" bIns="0"/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charset="-122"/>
                <a:ea typeface="微软雅黑" charset="-122"/>
                <a:cs typeface="微软雅黑" charset="-122"/>
              </a:rPr>
              <a:t>文件采集</a:t>
            </a:r>
            <a:endParaRPr kumimoji="0" sz="1000" b="1" i="0" u="none" strike="noStrike" kern="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93" name="object 75">
            <a:extLst>
              <a:ext uri="{FF2B5EF4-FFF2-40B4-BE49-F238E27FC236}">
                <a16:creationId xmlns:a16="http://schemas.microsoft.com/office/drawing/2014/main" id="{18C70574-25A1-264E-9696-A3ED7354B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6021387"/>
            <a:ext cx="1474788" cy="250825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Sqoop</a:t>
            </a:r>
          </a:p>
        </p:txBody>
      </p:sp>
      <p:sp>
        <p:nvSpPr>
          <p:cNvPr id="194" name="object 75">
            <a:extLst>
              <a:ext uri="{FF2B5EF4-FFF2-40B4-BE49-F238E27FC236}">
                <a16:creationId xmlns:a16="http://schemas.microsoft.com/office/drawing/2014/main" id="{0DFFAEBD-1977-BC41-991B-A6F0F5BF7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6021387"/>
            <a:ext cx="1630362" cy="250825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EA5CB18-E21E-C644-82DF-6A06D3EE6314}"/>
              </a:ext>
            </a:extLst>
          </p:cNvPr>
          <p:cNvSpPr/>
          <p:nvPr/>
        </p:nvSpPr>
        <p:spPr bwMode="auto">
          <a:xfrm>
            <a:off x="7940675" y="5583237"/>
            <a:ext cx="2559050" cy="874713"/>
          </a:xfrm>
          <a:prstGeom prst="rect">
            <a:avLst/>
          </a:prstGeom>
          <a:solidFill>
            <a:srgbClr val="B3EAF2">
              <a:alpha val="50196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数据共享</a:t>
            </a:r>
          </a:p>
        </p:txBody>
      </p:sp>
      <p:sp>
        <p:nvSpPr>
          <p:cNvPr id="196" name="object 75">
            <a:extLst>
              <a:ext uri="{FF2B5EF4-FFF2-40B4-BE49-F238E27FC236}">
                <a16:creationId xmlns:a16="http://schemas.microsoft.com/office/drawing/2014/main" id="{E7FF0C65-E7C9-DD40-96F0-7DCB6D837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225" y="5991225"/>
            <a:ext cx="2211388" cy="254000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基于表、视图、</a:t>
            </a: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的数据共享技术</a:t>
            </a:r>
            <a:endParaRPr kumimoji="0" lang="en-US" altLang="zh-CN" sz="9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object 75">
            <a:extLst>
              <a:ext uri="{FF2B5EF4-FFF2-40B4-BE49-F238E27FC236}">
                <a16:creationId xmlns:a16="http://schemas.microsoft.com/office/drawing/2014/main" id="{49ACFD2E-DA10-504D-BF2E-E2DE2B2BD809}"/>
              </a:ext>
            </a:extLst>
          </p:cNvPr>
          <p:cNvSpPr/>
          <p:nvPr/>
        </p:nvSpPr>
        <p:spPr bwMode="auto">
          <a:xfrm>
            <a:off x="10963275" y="2197100"/>
            <a:ext cx="850900" cy="250825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 err="1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Ambari</a:t>
            </a:r>
            <a:endParaRPr lang="en-US" altLang="zh-CN" sz="1000" spc="5" dirty="0">
              <a:solidFill>
                <a:prstClr val="black"/>
              </a:solidFill>
              <a:latin typeface="微软雅黑"/>
              <a:ea typeface="微软雅黑" charset="-122"/>
              <a:cs typeface="微软雅黑"/>
            </a:endParaRPr>
          </a:p>
        </p:txBody>
      </p:sp>
      <p:sp>
        <p:nvSpPr>
          <p:cNvPr id="198" name="object 138">
            <a:extLst>
              <a:ext uri="{FF2B5EF4-FFF2-40B4-BE49-F238E27FC236}">
                <a16:creationId xmlns:a16="http://schemas.microsoft.com/office/drawing/2014/main" id="{28DAA308-616F-0342-864D-068D92B9A20D}"/>
              </a:ext>
            </a:extLst>
          </p:cNvPr>
          <p:cNvSpPr/>
          <p:nvPr/>
        </p:nvSpPr>
        <p:spPr bwMode="auto">
          <a:xfrm>
            <a:off x="3444561" y="2578923"/>
            <a:ext cx="1654489" cy="1363663"/>
          </a:xfrm>
          <a:custGeom>
            <a:avLst/>
            <a:gdLst/>
            <a:ahLst/>
            <a:cxnLst/>
            <a:rect l="l" t="t" r="r" b="b"/>
            <a:pathLst>
              <a:path w="2250440" h="873759">
                <a:moveTo>
                  <a:pt x="0" y="873391"/>
                </a:moveTo>
                <a:lnTo>
                  <a:pt x="2250059" y="873391"/>
                </a:lnTo>
                <a:lnTo>
                  <a:pt x="2250059" y="0"/>
                </a:lnTo>
                <a:lnTo>
                  <a:pt x="0" y="0"/>
                </a:lnTo>
                <a:lnTo>
                  <a:pt x="0" y="873391"/>
                </a:lnTo>
                <a:close/>
              </a:path>
            </a:pathLst>
          </a:custGeom>
          <a:solidFill>
            <a:srgbClr val="DCEFF4">
              <a:alpha val="34902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 vert="eaVert" anchor="b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数字化模型</a:t>
            </a:r>
          </a:p>
        </p:txBody>
      </p:sp>
      <p:sp>
        <p:nvSpPr>
          <p:cNvPr id="199" name="object 17">
            <a:extLst>
              <a:ext uri="{FF2B5EF4-FFF2-40B4-BE49-F238E27FC236}">
                <a16:creationId xmlns:a16="http://schemas.microsoft.com/office/drawing/2014/main" id="{F375F3F5-997E-F54C-B81D-204232446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025" y="2659886"/>
            <a:ext cx="1297350" cy="211198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有限元分析（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ANSYS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object 117">
            <a:extLst>
              <a:ext uri="{FF2B5EF4-FFF2-40B4-BE49-F238E27FC236}">
                <a16:creationId xmlns:a16="http://schemas.microsoft.com/office/drawing/2014/main" id="{5D6F514C-DF4F-C74D-9D02-58CD413B3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182" y="2909645"/>
            <a:ext cx="1285036" cy="211198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运动学仿真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Simpack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object 117">
            <a:extLst>
              <a:ext uri="{FF2B5EF4-FFF2-40B4-BE49-F238E27FC236}">
                <a16:creationId xmlns:a16="http://schemas.microsoft.com/office/drawing/2014/main" id="{D94EAD0E-F196-2543-B99A-9F073696C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182" y="3409163"/>
            <a:ext cx="1285036" cy="252038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三维建模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(CAD/</a:t>
            </a: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Solidworks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/UG)</a:t>
            </a:r>
            <a:endParaRPr kumimoji="0" lang="zh-CN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object 117">
            <a:extLst>
              <a:ext uri="{FF2B5EF4-FFF2-40B4-BE49-F238E27FC236}">
                <a16:creationId xmlns:a16="http://schemas.microsoft.com/office/drawing/2014/main" id="{86B6023C-90EA-8246-9968-639548557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182" y="3699762"/>
            <a:ext cx="1285036" cy="198179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900" kern="0" dirty="0">
                <a:solidFill>
                  <a:prstClr val="black"/>
                </a:solidFill>
              </a:rPr>
              <a:t>气动一维管流模型</a:t>
            </a:r>
            <a:endParaRPr kumimoji="0" lang="zh-CN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object 117">
            <a:extLst>
              <a:ext uri="{FF2B5EF4-FFF2-40B4-BE49-F238E27FC236}">
                <a16:creationId xmlns:a16="http://schemas.microsoft.com/office/drawing/2014/main" id="{196CBFC6-B77F-8141-B1EE-ED744D2A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182" y="3159404"/>
            <a:ext cx="1285036" cy="211198"/>
          </a:xfrm>
          <a:prstGeom prst="rect">
            <a:avLst/>
          </a:prstGeom>
          <a:solidFill>
            <a:sysClr val="window" lastClr="FFFFFF">
              <a:alpha val="50195"/>
            </a:sys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控制动态机理模型</a:t>
            </a:r>
            <a:endParaRPr kumimoji="0" lang="zh-CN" altLang="zh-CN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2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latin typeface="方正大黑简体" pitchFamily="65" charset="-122"/>
                <a:ea typeface="方正大黑简体" pitchFamily="65" charset="-122"/>
              </a:rPr>
            </a:br>
            <a:br>
              <a:rPr lang="zh-CN" altLang="en-US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大黑简体" pitchFamily="65" charset="-122"/>
                <a:ea typeface="方正大黑简体" pitchFamily="65" charset="-122"/>
              </a:rPr>
            </a:br>
            <a:b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方正大黑简体" pitchFamily="65" charset="-122"/>
                <a:ea typeface="方正大黑简体" pitchFamily="65" charset="-122"/>
              </a:rPr>
            </a:b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367407" y="843992"/>
            <a:ext cx="7964412" cy="49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CC"/>
                </a:solidFill>
                <a:latin typeface="方正大黑简体" panose="02010600030101010101" charset="-122"/>
                <a:ea typeface="方正大黑简体" panose="02010600030101010101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1A09B7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>1</a:t>
            </a:r>
            <a:r>
              <a:rPr lang="zh-CN" altLang="en-US" sz="2800" dirty="0">
                <a:solidFill>
                  <a:srgbClr val="1A09B7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>、需求分析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5" y="1351862"/>
            <a:ext cx="9157863" cy="2365171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335360" y="3717033"/>
            <a:ext cx="1132925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zh-CN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针对上述问题，拟开展风洞健康管理系统一体化平台建设研究，将单个风洞</a:t>
            </a:r>
            <a:r>
              <a:rPr lang="en-US" altLang="zh-CN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PHM</a:t>
            </a:r>
            <a:r>
              <a:rPr lang="zh-CN" altLang="zh-CN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系统拓展为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  <a:sym typeface="+mn-ea"/>
              </a:rPr>
              <a:t>“</a:t>
            </a:r>
            <a:r>
              <a:rPr lang="zh-CN" altLang="en-US" sz="2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+mn-ea"/>
              </a:rPr>
              <a:t>一套软件、一个平台、与控制系统有效融合</a:t>
            </a:r>
            <a:r>
              <a:rPr lang="zh-CN" altLang="en-US" sz="2000" dirty="0">
                <a:latin typeface="仿宋_GB2312" panose="02010609030101010101" pitchFamily="49" charset="-122"/>
                <a:ea typeface="仿宋_GB2312" panose="02010609030101010101" pitchFamily="49" charset="-122"/>
                <a:sym typeface="+mn-ea"/>
              </a:rPr>
              <a:t>”</a:t>
            </a:r>
            <a:r>
              <a:rPr lang="zh-CN" altLang="en-US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  <a:sym typeface="+mn-ea"/>
              </a:rPr>
              <a:t>的</a:t>
            </a:r>
            <a:r>
              <a:rPr lang="zh-CN" altLang="zh-CN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风洞群</a:t>
            </a:r>
            <a:r>
              <a:rPr lang="en-US" altLang="zh-CN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PHM</a:t>
            </a:r>
            <a:r>
              <a:rPr lang="zh-CN" altLang="zh-CN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系统，将对象、数据从小样本拓展为大样本，实现数据、模型、知识的规范共享和充分利用，实现基地风洞设备健康管理工作的技术及人力物力资源的统筹，为基地</a:t>
            </a:r>
            <a:r>
              <a:rPr lang="en-US" altLang="zh-CN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PHM</a:t>
            </a:r>
            <a:r>
              <a:rPr lang="zh-CN" altLang="zh-CN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专业技术团队体系化、专业化、长期化开展风洞设备</a:t>
            </a:r>
            <a:r>
              <a:rPr lang="en-US" altLang="zh-CN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PHM</a:t>
            </a:r>
            <a:r>
              <a:rPr lang="zh-CN" altLang="zh-CN" sz="2000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管理与深化研究提供强有力的技术支撑。</a:t>
            </a:r>
            <a:endParaRPr lang="zh-CN" altLang="en-US" sz="2000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6800" y="22860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一、平台总体构想</a:t>
            </a:r>
          </a:p>
        </p:txBody>
      </p:sp>
    </p:spTree>
    <p:extLst>
      <p:ext uri="{BB962C8B-B14F-4D97-AF65-F5344CB8AC3E}">
        <p14:creationId xmlns:p14="http://schemas.microsoft.com/office/powerpoint/2010/main" val="1209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矩形 460">
            <a:extLst>
              <a:ext uri="{FF2B5EF4-FFF2-40B4-BE49-F238E27FC236}">
                <a16:creationId xmlns:a16="http://schemas.microsoft.com/office/drawing/2014/main" id="{1B04E288-AC79-E440-B8FC-DCE7146B325B}"/>
              </a:ext>
            </a:extLst>
          </p:cNvPr>
          <p:cNvSpPr/>
          <p:nvPr/>
        </p:nvSpPr>
        <p:spPr bwMode="auto">
          <a:xfrm>
            <a:off x="279400" y="1219200"/>
            <a:ext cx="10460038" cy="1109662"/>
          </a:xfrm>
          <a:prstGeom prst="rect">
            <a:avLst/>
          </a:prstGeom>
          <a:solidFill>
            <a:srgbClr val="0076A3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>
                <a:ln>
                  <a:noFill/>
                </a:ln>
                <a:solidFill>
                  <a:srgbClr val="0B5395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访问接口层</a:t>
            </a:r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541B40E1-1C86-2745-AA63-8D5403779F9E}"/>
              </a:ext>
            </a:extLst>
          </p:cNvPr>
          <p:cNvSpPr/>
          <p:nvPr/>
        </p:nvSpPr>
        <p:spPr bwMode="auto">
          <a:xfrm>
            <a:off x="279400" y="3422650"/>
            <a:ext cx="10450513" cy="3106737"/>
          </a:xfrm>
          <a:prstGeom prst="rect">
            <a:avLst/>
          </a:prstGeom>
          <a:solidFill>
            <a:srgbClr val="0076A3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3495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数据服务层</a:t>
            </a:r>
          </a:p>
        </p:txBody>
      </p:sp>
      <p:sp>
        <p:nvSpPr>
          <p:cNvPr id="463" name="矩形 462">
            <a:extLst>
              <a:ext uri="{FF2B5EF4-FFF2-40B4-BE49-F238E27FC236}">
                <a16:creationId xmlns:a16="http://schemas.microsoft.com/office/drawing/2014/main" id="{7B2BA8BF-82E6-3D4B-8461-CC8B46713343}"/>
              </a:ext>
            </a:extLst>
          </p:cNvPr>
          <p:cNvSpPr/>
          <p:nvPr/>
        </p:nvSpPr>
        <p:spPr bwMode="auto">
          <a:xfrm>
            <a:off x="279400" y="2403475"/>
            <a:ext cx="10460038" cy="942975"/>
          </a:xfrm>
          <a:prstGeom prst="rect">
            <a:avLst/>
          </a:prstGeom>
          <a:solidFill>
            <a:srgbClr val="0076A3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>
                <a:ln>
                  <a:noFill/>
                </a:ln>
                <a:solidFill>
                  <a:srgbClr val="06686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业务功能层</a:t>
            </a:r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824D8246-3CBD-8F41-8EF9-F1B9FC6167A6}"/>
              </a:ext>
            </a:extLst>
          </p:cNvPr>
          <p:cNvSpPr/>
          <p:nvPr/>
        </p:nvSpPr>
        <p:spPr bwMode="auto">
          <a:xfrm>
            <a:off x="655638" y="2468562"/>
            <a:ext cx="9998075" cy="800100"/>
          </a:xfrm>
          <a:prstGeom prst="rect">
            <a:avLst/>
          </a:prstGeom>
          <a:solidFill>
            <a:srgbClr val="7CCA62">
              <a:lumMod val="75000"/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故障诊断</a:t>
            </a:r>
          </a:p>
        </p:txBody>
      </p:sp>
      <p:sp>
        <p:nvSpPr>
          <p:cNvPr id="465" name="矩形 464">
            <a:extLst>
              <a:ext uri="{FF2B5EF4-FFF2-40B4-BE49-F238E27FC236}">
                <a16:creationId xmlns:a16="http://schemas.microsoft.com/office/drawing/2014/main" id="{441E545F-0E34-F94F-BD31-4648731A8C98}"/>
              </a:ext>
            </a:extLst>
          </p:cNvPr>
          <p:cNvSpPr/>
          <p:nvPr/>
        </p:nvSpPr>
        <p:spPr bwMode="auto">
          <a:xfrm>
            <a:off x="654050" y="1271587"/>
            <a:ext cx="9998075" cy="517525"/>
          </a:xfrm>
          <a:prstGeom prst="rect">
            <a:avLst/>
          </a:prstGeom>
          <a:solidFill>
            <a:srgbClr val="0F6FC6">
              <a:lumMod val="75000"/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应用门户</a:t>
            </a:r>
          </a:p>
        </p:txBody>
      </p:sp>
      <p:sp>
        <p:nvSpPr>
          <p:cNvPr id="466" name="object 22">
            <a:extLst>
              <a:ext uri="{FF2B5EF4-FFF2-40B4-BE49-F238E27FC236}">
                <a16:creationId xmlns:a16="http://schemas.microsoft.com/office/drawing/2014/main" id="{6D23CBBC-EDAD-2941-8A39-D0FA94D9C1D0}"/>
              </a:ext>
            </a:extLst>
          </p:cNvPr>
          <p:cNvSpPr txBox="1"/>
          <p:nvPr/>
        </p:nvSpPr>
        <p:spPr bwMode="auto">
          <a:xfrm>
            <a:off x="1524000" y="1406525"/>
            <a:ext cx="1995488" cy="323850"/>
          </a:xfrm>
          <a:prstGeom prst="rect">
            <a:avLst/>
          </a:prstGeom>
          <a:solidFill>
            <a:srgbClr val="FFFFFF">
              <a:alpha val="50196"/>
            </a:srgbClr>
          </a:solidFill>
          <a:ln w="9534">
            <a:noFill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11430" algn="ctr">
              <a:lnSpc>
                <a:spcPct val="100000"/>
              </a:lnSpc>
              <a:defRPr sz="900" spc="25">
                <a:latin typeface="微软雅黑"/>
                <a:cs typeface="微软雅黑"/>
              </a:defRPr>
            </a:lvl1pPr>
          </a:lstStyle>
          <a:p>
            <a:pPr>
              <a:defRPr/>
            </a:pPr>
            <a:r>
              <a:rPr dirty="0">
                <a:solidFill>
                  <a:prstClr val="black"/>
                </a:solidFill>
                <a:ea typeface="微软雅黑" charset="-122"/>
              </a:rPr>
              <a:t>跨平台展示</a:t>
            </a:r>
          </a:p>
          <a:p>
            <a:pPr>
              <a:defRPr/>
            </a:pPr>
            <a:r>
              <a:rPr dirty="0">
                <a:solidFill>
                  <a:prstClr val="black"/>
                </a:solidFill>
                <a:ea typeface="微软雅黑" charset="-122"/>
              </a:rPr>
              <a:t>（Android、IOS、PC、大屏）</a:t>
            </a:r>
          </a:p>
        </p:txBody>
      </p:sp>
      <p:sp>
        <p:nvSpPr>
          <p:cNvPr id="467" name="object 113">
            <a:extLst>
              <a:ext uri="{FF2B5EF4-FFF2-40B4-BE49-F238E27FC236}">
                <a16:creationId xmlns:a16="http://schemas.microsoft.com/office/drawing/2014/main" id="{7787482F-C8BD-7B41-B9D5-77CDDC0A7EB9}"/>
              </a:ext>
            </a:extLst>
          </p:cNvPr>
          <p:cNvSpPr txBox="1"/>
          <p:nvPr/>
        </p:nvSpPr>
        <p:spPr bwMode="auto">
          <a:xfrm>
            <a:off x="4291013" y="1406525"/>
            <a:ext cx="1495425" cy="323850"/>
          </a:xfrm>
          <a:prstGeom prst="rect">
            <a:avLst/>
          </a:prstGeom>
          <a:solidFill>
            <a:srgbClr val="FFFFFF">
              <a:alpha val="50196"/>
            </a:srgbClr>
          </a:solidFill>
          <a:ln w="9534">
            <a:noFill/>
          </a:ln>
        </p:spPr>
        <p:txBody>
          <a:bodyPr lIns="0" tIns="0" rIns="0" bIns="0" anchor="ctr">
            <a:spAutoFit/>
          </a:bodyPr>
          <a:lstStyle>
            <a:defPPr>
              <a:defRPr lang="zh-CN"/>
            </a:defPPr>
            <a:lvl1pPr marL="11430" algn="ctr">
              <a:lnSpc>
                <a:spcPct val="100000"/>
              </a:lnSpc>
              <a:defRPr sz="900" spc="25">
                <a:latin typeface="微软雅黑"/>
                <a:cs typeface="微软雅黑"/>
              </a:defRPr>
            </a:lvl1pPr>
          </a:lstStyle>
          <a:p>
            <a:pPr>
              <a:defRPr/>
            </a:pPr>
            <a:r>
              <a:rPr lang="zh-CN" altLang="fr-FR" dirty="0">
                <a:solidFill>
                  <a:prstClr val="black"/>
                </a:solidFill>
                <a:ea typeface="微软雅黑" charset="-122"/>
              </a:rPr>
              <a:t>消息推送</a:t>
            </a:r>
            <a:endParaRPr lang="fr-FR" altLang="zh-CN" dirty="0">
              <a:solidFill>
                <a:prstClr val="black"/>
              </a:solidFill>
              <a:ea typeface="微软雅黑" charset="-122"/>
            </a:endParaRPr>
          </a:p>
          <a:p>
            <a:pPr>
              <a:defRPr/>
            </a:pPr>
            <a:r>
              <a:rPr lang="zh-CN" altLang="fr-FR" dirty="0">
                <a:solidFill>
                  <a:prstClr val="black"/>
                </a:solidFill>
                <a:ea typeface="微软雅黑" charset="-122"/>
              </a:rPr>
              <a:t>（</a:t>
            </a:r>
            <a:r>
              <a:rPr lang="en-US" altLang="zh-CN" dirty="0" err="1">
                <a:solidFill>
                  <a:prstClr val="black"/>
                </a:solidFill>
                <a:ea typeface="微软雅黑" charset="-122"/>
              </a:rPr>
              <a:t>kafka</a:t>
            </a:r>
            <a:r>
              <a:rPr lang="zh-CN" altLang="en-US" dirty="0">
                <a:solidFill>
                  <a:prstClr val="black"/>
                </a:solidFill>
                <a:ea typeface="微软雅黑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ea typeface="微软雅黑" charset="-122"/>
              </a:rPr>
              <a:t>quartz</a:t>
            </a:r>
            <a:r>
              <a:rPr lang="zh-CN" altLang="en-US" dirty="0">
                <a:solidFill>
                  <a:prstClr val="black"/>
                </a:solidFill>
                <a:ea typeface="微软雅黑" charset="-122"/>
              </a:rPr>
              <a:t>）</a:t>
            </a:r>
            <a:endParaRPr dirty="0">
              <a:solidFill>
                <a:prstClr val="black"/>
              </a:solidFill>
              <a:ea typeface="微软雅黑" charset="-122"/>
            </a:endParaRPr>
          </a:p>
        </p:txBody>
      </p:sp>
      <p:sp>
        <p:nvSpPr>
          <p:cNvPr id="468" name="object 113">
            <a:extLst>
              <a:ext uri="{FF2B5EF4-FFF2-40B4-BE49-F238E27FC236}">
                <a16:creationId xmlns:a16="http://schemas.microsoft.com/office/drawing/2014/main" id="{C8F40587-1530-DD44-A523-9FF361A6F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813" y="1406525"/>
            <a:ext cx="2619375" cy="3238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3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1113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</a:p>
          <a:p>
            <a:pPr marL="11113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Unity3D 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3DSMax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zh-CN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9" name="object 113">
            <a:extLst>
              <a:ext uri="{FF2B5EF4-FFF2-40B4-BE49-F238E27FC236}">
                <a16:creationId xmlns:a16="http://schemas.microsoft.com/office/drawing/2014/main" id="{C356C8A4-A60F-A54A-BFAB-63D378D7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1406525"/>
            <a:ext cx="1036638" cy="32385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34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marL="111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1113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mr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安全管理</a:t>
            </a:r>
            <a:endParaRPr kumimoji="0" lang="mr-IN" altLang="zh-CN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113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(4A</a:t>
            </a:r>
            <a:r>
              <a:rPr kumimoji="0" lang="zh-CN" altLang="mr-I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mr-IN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SSO)</a:t>
            </a:r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C4D954BC-7B0D-134D-B56A-93E033AC40FB}"/>
              </a:ext>
            </a:extLst>
          </p:cNvPr>
          <p:cNvSpPr/>
          <p:nvPr/>
        </p:nvSpPr>
        <p:spPr bwMode="auto">
          <a:xfrm>
            <a:off x="10795000" y="1219200"/>
            <a:ext cx="1174750" cy="5310187"/>
          </a:xfrm>
          <a:prstGeom prst="rect">
            <a:avLst/>
          </a:prstGeom>
          <a:solidFill>
            <a:srgbClr val="0076A3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系统管理</a:t>
            </a:r>
          </a:p>
        </p:txBody>
      </p:sp>
      <p:grpSp>
        <p:nvGrpSpPr>
          <p:cNvPr id="471" name="组合 2">
            <a:extLst>
              <a:ext uri="{FF2B5EF4-FFF2-40B4-BE49-F238E27FC236}">
                <a16:creationId xmlns:a16="http://schemas.microsoft.com/office/drawing/2014/main" id="{3F81C747-DBD9-F641-BF72-FBF922F35CF4}"/>
              </a:ext>
            </a:extLst>
          </p:cNvPr>
          <p:cNvGrpSpPr>
            <a:grpSpLocks/>
          </p:cNvGrpSpPr>
          <p:nvPr/>
        </p:nvGrpSpPr>
        <p:grpSpPr bwMode="auto">
          <a:xfrm>
            <a:off x="653781" y="1870400"/>
            <a:ext cx="9998054" cy="387070"/>
            <a:chOff x="653059" y="1656481"/>
            <a:chExt cx="9998179" cy="387011"/>
          </a:xfrm>
        </p:grpSpPr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4495C16B-2E64-174D-A555-C186C18281C4}"/>
                </a:ext>
              </a:extLst>
            </p:cNvPr>
            <p:cNvSpPr/>
            <p:nvPr/>
          </p:nvSpPr>
          <p:spPr>
            <a:xfrm>
              <a:off x="653328" y="1656156"/>
              <a:ext cx="9998200" cy="387291"/>
            </a:xfrm>
            <a:prstGeom prst="rect">
              <a:avLst/>
            </a:prstGeom>
            <a:solidFill>
              <a:srgbClr val="0F6FC6">
                <a:lumMod val="75000"/>
                <a:alpha val="28000"/>
              </a:srgbClr>
            </a:solidFill>
            <a:ln w="9525" cap="flat" cmpd="sng" algn="ctr">
              <a:noFill/>
              <a:prstDash val="dash"/>
              <a:miter lim="800000"/>
            </a:ln>
            <a:effectLst/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04617B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统一网关</a:t>
              </a:r>
            </a:p>
          </p:txBody>
        </p:sp>
        <p:sp>
          <p:nvSpPr>
            <p:cNvPr id="473" name="object 75">
              <a:extLst>
                <a:ext uri="{FF2B5EF4-FFF2-40B4-BE49-F238E27FC236}">
                  <a16:creationId xmlns:a16="http://schemas.microsoft.com/office/drawing/2014/main" id="{7E7481E7-CA17-4A48-92D6-E96E6DA61423}"/>
                </a:ext>
              </a:extLst>
            </p:cNvPr>
            <p:cNvSpPr/>
            <p:nvPr/>
          </p:nvSpPr>
          <p:spPr>
            <a:xfrm>
              <a:off x="3636278" y="1759327"/>
              <a:ext cx="1295416" cy="207931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 lIns="0" tIns="0" rIns="0" bIns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5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 charset="-122"/>
                  <a:cs typeface="微软雅黑" charset="-122"/>
                </a:rPr>
                <a:t>Hystrix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微软雅黑" charset="-122"/>
                </a:rPr>
                <a:t> </a:t>
              </a:r>
            </a:p>
          </p:txBody>
        </p:sp>
        <p:sp>
          <p:nvSpPr>
            <p:cNvPr id="474" name="object 75">
              <a:extLst>
                <a:ext uri="{FF2B5EF4-FFF2-40B4-BE49-F238E27FC236}">
                  <a16:creationId xmlns:a16="http://schemas.microsoft.com/office/drawing/2014/main" id="{66B2BD84-3E38-1B44-AD99-47B6D4FF6CAF}"/>
                </a:ext>
              </a:extLst>
            </p:cNvPr>
            <p:cNvSpPr/>
            <p:nvPr/>
          </p:nvSpPr>
          <p:spPr>
            <a:xfrm>
              <a:off x="1523289" y="1759327"/>
              <a:ext cx="1297004" cy="211106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5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 charset="-122"/>
                  <a:cs typeface="微软雅黑"/>
                </a:rPr>
                <a:t>Zuul</a:t>
              </a:r>
              <a:endParaRPr kumimoji="0" lang="en-US" altLang="zh-CN" sz="10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charset="-122"/>
                <a:cs typeface="微软雅黑"/>
              </a:endParaRPr>
            </a:p>
          </p:txBody>
        </p:sp>
        <p:sp>
          <p:nvSpPr>
            <p:cNvPr id="475" name="object 75">
              <a:extLst>
                <a:ext uri="{FF2B5EF4-FFF2-40B4-BE49-F238E27FC236}">
                  <a16:creationId xmlns:a16="http://schemas.microsoft.com/office/drawing/2014/main" id="{341E8425-DC47-1D4B-B9D7-99A3636A5B26}"/>
                </a:ext>
              </a:extLst>
            </p:cNvPr>
            <p:cNvSpPr/>
            <p:nvPr/>
          </p:nvSpPr>
          <p:spPr>
            <a:xfrm>
              <a:off x="7338375" y="1759327"/>
              <a:ext cx="1295416" cy="207931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 lIns="0" tIns="0" rIns="0" bIns="0" anchor="ctr"/>
            <a:lstStyle/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 charset="-122"/>
                  <a:cs typeface="微软雅黑" charset="-122"/>
                </a:rPr>
                <a:t>Ribbon</a:t>
              </a:r>
            </a:p>
          </p:txBody>
        </p:sp>
        <p:sp>
          <p:nvSpPr>
            <p:cNvPr id="476" name="object 75">
              <a:extLst>
                <a:ext uri="{FF2B5EF4-FFF2-40B4-BE49-F238E27FC236}">
                  <a16:creationId xmlns:a16="http://schemas.microsoft.com/office/drawing/2014/main" id="{87C85C7C-BBCD-5F4C-9AA0-C26EAA81386A}"/>
                </a:ext>
              </a:extLst>
            </p:cNvPr>
            <p:cNvSpPr/>
            <p:nvPr/>
          </p:nvSpPr>
          <p:spPr>
            <a:xfrm>
              <a:off x="5487326" y="1759327"/>
              <a:ext cx="1295416" cy="201582"/>
            </a:xfrm>
            <a:custGeom>
              <a:avLst/>
              <a:gdLst/>
              <a:ahLst/>
              <a:cxnLst/>
              <a:rect l="l" t="t" r="r" b="b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</p:spPr>
          <p:txBody>
            <a:bodyPr lIns="0" tIns="0" rIns="0" bIns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 charset="-122"/>
                  <a:cs typeface="微软雅黑" charset="-122"/>
                </a:rPr>
                <a:t>Restful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-122"/>
                  <a:ea typeface="微软雅黑" charset="-122"/>
                  <a:cs typeface="微软雅黑" charset="-122"/>
                </a:rPr>
                <a:t> </a:t>
              </a:r>
            </a:p>
          </p:txBody>
        </p:sp>
        <p:sp>
          <p:nvSpPr>
            <p:cNvPr id="477" name="object 75">
              <a:extLst>
                <a:ext uri="{FF2B5EF4-FFF2-40B4-BE49-F238E27FC236}">
                  <a16:creationId xmlns:a16="http://schemas.microsoft.com/office/drawing/2014/main" id="{8E65DA4B-F6E2-3E40-9DF5-7E3277308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9423" y="1759327"/>
              <a:ext cx="1295416" cy="207931"/>
            </a:xfrm>
            <a:custGeom>
              <a:avLst/>
              <a:gdLst>
                <a:gd name="T0" fmla="*/ 0 w 1009650"/>
                <a:gd name="T1" fmla="*/ 0 h 462915"/>
                <a:gd name="T2" fmla="*/ 1009650 w 1009650"/>
                <a:gd name="T3" fmla="*/ 462915 h 462915"/>
              </a:gdLst>
              <a:ahLst/>
              <a:cxnLst/>
              <a:rect l="T0" t="T1" r="T2" b="T3"/>
              <a:pathLst>
                <a:path w="1009650" h="462915">
                  <a:moveTo>
                    <a:pt x="0" y="462775"/>
                  </a:moveTo>
                  <a:lnTo>
                    <a:pt x="1009205" y="462775"/>
                  </a:lnTo>
                  <a:lnTo>
                    <a:pt x="1009205" y="0"/>
                  </a:lnTo>
                  <a:lnTo>
                    <a:pt x="0" y="0"/>
                  </a:lnTo>
                  <a:lnTo>
                    <a:pt x="0" y="462775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marL="127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1270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灰度发布技术</a:t>
              </a:r>
              <a:endPara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8" name="矩形 477">
            <a:extLst>
              <a:ext uri="{FF2B5EF4-FFF2-40B4-BE49-F238E27FC236}">
                <a16:creationId xmlns:a16="http://schemas.microsoft.com/office/drawing/2014/main" id="{74EA6EC2-90F8-964A-8FA3-50E0C7709BC6}"/>
              </a:ext>
            </a:extLst>
          </p:cNvPr>
          <p:cNvSpPr/>
          <p:nvPr/>
        </p:nvSpPr>
        <p:spPr bwMode="auto">
          <a:xfrm>
            <a:off x="654050" y="3506787"/>
            <a:ext cx="9999663" cy="425450"/>
          </a:xfrm>
          <a:prstGeom prst="rect">
            <a:avLst/>
          </a:prstGeom>
          <a:solidFill>
            <a:srgbClr val="00B0F0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数据封装</a:t>
            </a:r>
          </a:p>
        </p:txBody>
      </p:sp>
      <p:sp>
        <p:nvSpPr>
          <p:cNvPr id="479" name="object 75">
            <a:extLst>
              <a:ext uri="{FF2B5EF4-FFF2-40B4-BE49-F238E27FC236}">
                <a16:creationId xmlns:a16="http://schemas.microsoft.com/office/drawing/2014/main" id="{DCCA854C-75DB-BE46-A79F-FA185E4E9D59}"/>
              </a:ext>
            </a:extLst>
          </p:cNvPr>
          <p:cNvSpPr/>
          <p:nvPr/>
        </p:nvSpPr>
        <p:spPr bwMode="auto">
          <a:xfrm>
            <a:off x="1524000" y="3630612"/>
            <a:ext cx="1800225" cy="21590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 err="1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kafka</a:t>
            </a:r>
            <a:endParaRPr lang="en-US" altLang="zh-CN" sz="1000" spc="5" dirty="0">
              <a:solidFill>
                <a:prstClr val="black"/>
              </a:solidFill>
              <a:latin typeface="微软雅黑"/>
              <a:ea typeface="微软雅黑" charset="-122"/>
              <a:cs typeface="微软雅黑"/>
            </a:endParaRPr>
          </a:p>
        </p:txBody>
      </p:sp>
      <p:sp>
        <p:nvSpPr>
          <p:cNvPr id="480" name="object 75">
            <a:extLst>
              <a:ext uri="{FF2B5EF4-FFF2-40B4-BE49-F238E27FC236}">
                <a16:creationId xmlns:a16="http://schemas.microsoft.com/office/drawing/2014/main" id="{9C7B356C-A564-4647-BD3B-00D5D01FC017}"/>
              </a:ext>
            </a:extLst>
          </p:cNvPr>
          <p:cNvSpPr/>
          <p:nvPr/>
        </p:nvSpPr>
        <p:spPr bwMode="auto">
          <a:xfrm>
            <a:off x="3911600" y="3630612"/>
            <a:ext cx="1800225" cy="21590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 err="1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webservice</a:t>
            </a:r>
            <a:endParaRPr lang="en-US" altLang="zh-CN" sz="1000" spc="5" dirty="0">
              <a:solidFill>
                <a:prstClr val="black"/>
              </a:solidFill>
              <a:latin typeface="微软雅黑"/>
              <a:ea typeface="微软雅黑" charset="-122"/>
              <a:cs typeface="微软雅黑"/>
            </a:endParaRPr>
          </a:p>
        </p:txBody>
      </p:sp>
      <p:sp>
        <p:nvSpPr>
          <p:cNvPr id="481" name="object 75">
            <a:extLst>
              <a:ext uri="{FF2B5EF4-FFF2-40B4-BE49-F238E27FC236}">
                <a16:creationId xmlns:a16="http://schemas.microsoft.com/office/drawing/2014/main" id="{A23A95FF-696A-2245-9986-09E675692610}"/>
              </a:ext>
            </a:extLst>
          </p:cNvPr>
          <p:cNvSpPr/>
          <p:nvPr/>
        </p:nvSpPr>
        <p:spPr bwMode="auto">
          <a:xfrm>
            <a:off x="6299200" y="3629025"/>
            <a:ext cx="1798638" cy="21590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 err="1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WebSocket</a:t>
            </a:r>
            <a:endParaRPr lang="en-US" altLang="zh-CN" sz="1000" spc="5" dirty="0">
              <a:solidFill>
                <a:prstClr val="black"/>
              </a:solidFill>
              <a:latin typeface="微软雅黑"/>
              <a:ea typeface="微软雅黑" charset="-122"/>
              <a:cs typeface="微软雅黑"/>
            </a:endParaRPr>
          </a:p>
        </p:txBody>
      </p:sp>
      <p:sp>
        <p:nvSpPr>
          <p:cNvPr id="482" name="object 75">
            <a:extLst>
              <a:ext uri="{FF2B5EF4-FFF2-40B4-BE49-F238E27FC236}">
                <a16:creationId xmlns:a16="http://schemas.microsoft.com/office/drawing/2014/main" id="{C7560DEA-C768-E94E-B9A5-77428097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3" y="3629025"/>
            <a:ext cx="1800225" cy="215900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数据库技术</a:t>
            </a:r>
            <a:endParaRPr kumimoji="0" lang="en-US" altLang="zh-CN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BAFD45DD-E4BC-9D42-9F67-F3F5FE86CBF6}"/>
              </a:ext>
            </a:extLst>
          </p:cNvPr>
          <p:cNvSpPr/>
          <p:nvPr/>
        </p:nvSpPr>
        <p:spPr bwMode="auto">
          <a:xfrm>
            <a:off x="654050" y="4943475"/>
            <a:ext cx="7566025" cy="1531937"/>
          </a:xfrm>
          <a:prstGeom prst="rect">
            <a:avLst/>
          </a:prstGeom>
          <a:solidFill>
            <a:srgbClr val="7CC5E0"/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实时数</a:t>
            </a: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据采集</a:t>
            </a:r>
          </a:p>
        </p:txBody>
      </p:sp>
      <p:sp>
        <p:nvSpPr>
          <p:cNvPr id="484" name="矩形 483">
            <a:extLst>
              <a:ext uri="{FF2B5EF4-FFF2-40B4-BE49-F238E27FC236}">
                <a16:creationId xmlns:a16="http://schemas.microsoft.com/office/drawing/2014/main" id="{6455BDDB-D911-2B4B-8E55-690F6E98B1EA}"/>
              </a:ext>
            </a:extLst>
          </p:cNvPr>
          <p:cNvSpPr/>
          <p:nvPr/>
        </p:nvSpPr>
        <p:spPr bwMode="auto">
          <a:xfrm>
            <a:off x="5427663" y="5049837"/>
            <a:ext cx="1138237" cy="901700"/>
          </a:xfrm>
          <a:prstGeom prst="rect">
            <a:avLst/>
          </a:prstGeom>
          <a:solidFill>
            <a:srgbClr val="FFFFFF">
              <a:alpha val="20000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数据缓存</a:t>
            </a:r>
          </a:p>
        </p:txBody>
      </p:sp>
      <p:sp>
        <p:nvSpPr>
          <p:cNvPr id="485" name="矩形 484">
            <a:extLst>
              <a:ext uri="{FF2B5EF4-FFF2-40B4-BE49-F238E27FC236}">
                <a16:creationId xmlns:a16="http://schemas.microsoft.com/office/drawing/2014/main" id="{9C0B585F-E7F2-FF44-B7E4-DB669E6FF25C}"/>
              </a:ext>
            </a:extLst>
          </p:cNvPr>
          <p:cNvSpPr/>
          <p:nvPr/>
        </p:nvSpPr>
        <p:spPr bwMode="auto">
          <a:xfrm>
            <a:off x="1506538" y="5045075"/>
            <a:ext cx="3829050" cy="906462"/>
          </a:xfrm>
          <a:prstGeom prst="rect">
            <a:avLst/>
          </a:prstGeom>
          <a:solidFill>
            <a:srgbClr val="FFFFFF">
              <a:alpha val="20000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 vert="eaVert" lIns="180000" anchor="b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数据采集</a:t>
            </a:r>
          </a:p>
        </p:txBody>
      </p:sp>
      <p:sp>
        <p:nvSpPr>
          <p:cNvPr id="486" name="object 44">
            <a:extLst>
              <a:ext uri="{FF2B5EF4-FFF2-40B4-BE49-F238E27FC236}">
                <a16:creationId xmlns:a16="http://schemas.microsoft.com/office/drawing/2014/main" id="{6FCB59B8-F1C7-0A44-AFF5-108943C248D6}"/>
              </a:ext>
            </a:extLst>
          </p:cNvPr>
          <p:cNvSpPr>
            <a:spLocks/>
          </p:cNvSpPr>
          <p:nvPr/>
        </p:nvSpPr>
        <p:spPr bwMode="auto">
          <a:xfrm>
            <a:off x="1506966" y="6040190"/>
            <a:ext cx="6570706" cy="352780"/>
          </a:xfrm>
          <a:custGeom>
            <a:avLst/>
            <a:gdLst>
              <a:gd name="T0" fmla="*/ 0 w 1102360"/>
              <a:gd name="T1" fmla="*/ 0 h 1249679"/>
              <a:gd name="T2" fmla="*/ 1102360 w 1102360"/>
              <a:gd name="T3" fmla="*/ 1249679 h 1249679"/>
            </a:gdLst>
            <a:ahLst/>
            <a:cxnLst/>
            <a:rect l="T0" t="T1" r="T2" b="T3"/>
            <a:pathLst>
              <a:path w="1102360" h="1249679">
                <a:moveTo>
                  <a:pt x="0" y="1249197"/>
                </a:moveTo>
                <a:lnTo>
                  <a:pt x="1102334" y="1249197"/>
                </a:lnTo>
                <a:lnTo>
                  <a:pt x="1102334" y="0"/>
                </a:lnTo>
                <a:lnTo>
                  <a:pt x="0" y="0"/>
                </a:lnTo>
                <a:lnTo>
                  <a:pt x="0" y="1249197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采集管理</a:t>
            </a:r>
          </a:p>
        </p:txBody>
      </p:sp>
      <p:sp>
        <p:nvSpPr>
          <p:cNvPr id="487" name="object 46">
            <a:extLst>
              <a:ext uri="{FF2B5EF4-FFF2-40B4-BE49-F238E27FC236}">
                <a16:creationId xmlns:a16="http://schemas.microsoft.com/office/drawing/2014/main" id="{56133596-9215-964A-A2F3-E52115FD40FF}"/>
              </a:ext>
            </a:extLst>
          </p:cNvPr>
          <p:cNvSpPr/>
          <p:nvPr/>
        </p:nvSpPr>
        <p:spPr bwMode="auto">
          <a:xfrm>
            <a:off x="4383088" y="6115050"/>
            <a:ext cx="1712912" cy="21590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4902"/>
            </a:srgbClr>
          </a:solidFill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日志管理</a:t>
            </a:r>
            <a:r>
              <a:rPr lang="zh-CN" altLang="en-US" sz="900" spc="-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（</a:t>
            </a:r>
            <a:r>
              <a:rPr lang="en-US" altLang="zh-CN" sz="900" spc="-1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Lo</a:t>
            </a:r>
            <a:r>
              <a:rPr lang="en-US" altLang="zh-CN" sz="900" spc="2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g</a:t>
            </a:r>
            <a:r>
              <a:rPr lang="en-US" altLang="zh-CN" sz="900" spc="-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4</a:t>
            </a:r>
            <a:r>
              <a:rPr lang="en-US" altLang="zh-CN" sz="90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j</a:t>
            </a:r>
            <a:r>
              <a:rPr lang="zh-CN" altLang="en-US" sz="90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）</a:t>
            </a:r>
          </a:p>
        </p:txBody>
      </p:sp>
      <p:sp>
        <p:nvSpPr>
          <p:cNvPr id="488" name="object 75">
            <a:extLst>
              <a:ext uri="{FF2B5EF4-FFF2-40B4-BE49-F238E27FC236}">
                <a16:creationId xmlns:a16="http://schemas.microsoft.com/office/drawing/2014/main" id="{DF666B7F-922A-D742-8E6D-A27174E81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275" y="6115050"/>
            <a:ext cx="1698625" cy="215900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服务控制（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RPC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89" name="object 44">
            <a:extLst>
              <a:ext uri="{FF2B5EF4-FFF2-40B4-BE49-F238E27FC236}">
                <a16:creationId xmlns:a16="http://schemas.microsoft.com/office/drawing/2014/main" id="{02759A70-DCC4-774B-8D5A-DE0FC4FEC222}"/>
              </a:ext>
            </a:extLst>
          </p:cNvPr>
          <p:cNvSpPr/>
          <p:nvPr/>
        </p:nvSpPr>
        <p:spPr bwMode="auto">
          <a:xfrm>
            <a:off x="2024063" y="5140325"/>
            <a:ext cx="3233737" cy="323850"/>
          </a:xfrm>
          <a:custGeom>
            <a:avLst/>
            <a:gdLst/>
            <a:ahLst/>
            <a:cxnLst/>
            <a:rect l="l" t="t" r="r" b="b"/>
            <a:pathLst>
              <a:path w="1102360" h="1249679">
                <a:moveTo>
                  <a:pt x="0" y="1249197"/>
                </a:moveTo>
                <a:lnTo>
                  <a:pt x="1102334" y="1249197"/>
                </a:lnTo>
                <a:lnTo>
                  <a:pt x="1102334" y="0"/>
                </a:lnTo>
                <a:lnTo>
                  <a:pt x="0" y="0"/>
                </a:lnTo>
                <a:lnTo>
                  <a:pt x="0" y="1249197"/>
                </a:lnTo>
                <a:close/>
              </a:path>
            </a:pathLst>
          </a:custGeom>
          <a:solidFill>
            <a:srgbClr val="C8E3FB"/>
          </a:solidFill>
          <a:ln>
            <a:noFill/>
            <a:prstDash val="sysDot"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zh-CN" altLang="en-US" sz="900" b="1" spc="25" dirty="0">
                <a:solidFill>
                  <a:srgbClr val="04617B">
                    <a:lumMod val="50000"/>
                  </a:srgbClr>
                </a:solidFill>
                <a:latin typeface="微软雅黑"/>
                <a:ea typeface="微软雅黑" charset="-122"/>
                <a:cs typeface="微软雅黑" charset="-122"/>
              </a:rPr>
              <a:t>     传输协议</a:t>
            </a:r>
          </a:p>
        </p:txBody>
      </p:sp>
      <p:sp>
        <p:nvSpPr>
          <p:cNvPr id="490" name="object 75">
            <a:extLst>
              <a:ext uri="{FF2B5EF4-FFF2-40B4-BE49-F238E27FC236}">
                <a16:creationId xmlns:a16="http://schemas.microsoft.com/office/drawing/2014/main" id="{5F12DC05-8D5C-4C4D-95CE-27E2C5DF99E8}"/>
              </a:ext>
            </a:extLst>
          </p:cNvPr>
          <p:cNvSpPr/>
          <p:nvPr/>
        </p:nvSpPr>
        <p:spPr bwMode="auto">
          <a:xfrm>
            <a:off x="2840038" y="5211762"/>
            <a:ext cx="1081087" cy="193675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-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O</a:t>
            </a:r>
            <a:r>
              <a:rPr lang="en-US" altLang="zh-CN" sz="1000" spc="1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P</a:t>
            </a:r>
            <a:r>
              <a:rPr lang="en-US" altLang="zh-CN" sz="1000" spc="-1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C</a:t>
            </a:r>
            <a:r>
              <a:rPr lang="zh-CN" altLang="en-US" sz="1000" spc="-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、</a:t>
            </a:r>
            <a:r>
              <a:rPr lang="en-US" altLang="zh-CN" sz="1000" spc="2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M</a:t>
            </a:r>
            <a:r>
              <a:rPr lang="en-US" altLang="zh-CN" sz="1000" spc="-1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o</a:t>
            </a:r>
            <a:r>
              <a:rPr lang="en-US" altLang="zh-CN" sz="1000" spc="-2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db</a:t>
            </a: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u</a:t>
            </a:r>
            <a:r>
              <a:rPr lang="en-US" altLang="zh-CN" sz="100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s</a:t>
            </a:r>
          </a:p>
        </p:txBody>
      </p:sp>
      <p:sp>
        <p:nvSpPr>
          <p:cNvPr id="491" name="object 75">
            <a:extLst>
              <a:ext uri="{FF2B5EF4-FFF2-40B4-BE49-F238E27FC236}">
                <a16:creationId xmlns:a16="http://schemas.microsoft.com/office/drawing/2014/main" id="{E2F02D91-925F-DA43-8187-BA181E485DC7}"/>
              </a:ext>
            </a:extLst>
          </p:cNvPr>
          <p:cNvSpPr/>
          <p:nvPr/>
        </p:nvSpPr>
        <p:spPr bwMode="auto">
          <a:xfrm>
            <a:off x="4017963" y="5213350"/>
            <a:ext cx="1081087" cy="195262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2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M</a:t>
            </a:r>
            <a:r>
              <a:rPr lang="en-US" altLang="zh-CN" sz="100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Q</a:t>
            </a:r>
            <a:r>
              <a:rPr lang="en-US" altLang="zh-CN" sz="1000" spc="-1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T</a:t>
            </a:r>
            <a:r>
              <a:rPr lang="en-US" altLang="zh-CN" sz="1000" spc="-2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T</a:t>
            </a:r>
            <a:r>
              <a:rPr lang="zh-CN" altLang="en-US" sz="1000" spc="-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、</a:t>
            </a:r>
            <a:r>
              <a:rPr lang="en-US" altLang="zh-CN" sz="1000" spc="-3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H</a:t>
            </a:r>
            <a:r>
              <a:rPr lang="en-US" altLang="zh-CN" sz="1000" spc="5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T</a:t>
            </a:r>
            <a:r>
              <a:rPr lang="en-US" altLang="zh-CN" sz="1000" spc="-1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T</a:t>
            </a:r>
            <a:r>
              <a:rPr lang="en-US" altLang="zh-CN" sz="100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P</a:t>
            </a:r>
          </a:p>
        </p:txBody>
      </p:sp>
      <p:sp>
        <p:nvSpPr>
          <p:cNvPr id="492" name="矩形 491">
            <a:extLst>
              <a:ext uri="{FF2B5EF4-FFF2-40B4-BE49-F238E27FC236}">
                <a16:creationId xmlns:a16="http://schemas.microsoft.com/office/drawing/2014/main" id="{2A4FF500-C9C9-0B4F-868D-D9894529FF38}"/>
              </a:ext>
            </a:extLst>
          </p:cNvPr>
          <p:cNvSpPr/>
          <p:nvPr/>
        </p:nvSpPr>
        <p:spPr bwMode="auto">
          <a:xfrm>
            <a:off x="6657975" y="5045075"/>
            <a:ext cx="1419225" cy="903287"/>
          </a:xfrm>
          <a:prstGeom prst="rect">
            <a:avLst/>
          </a:prstGeom>
          <a:solidFill>
            <a:srgbClr val="FFFFFF">
              <a:alpha val="20000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数据发送</a:t>
            </a:r>
          </a:p>
        </p:txBody>
      </p:sp>
      <p:sp>
        <p:nvSpPr>
          <p:cNvPr id="493" name="object 75">
            <a:extLst>
              <a:ext uri="{FF2B5EF4-FFF2-40B4-BE49-F238E27FC236}">
                <a16:creationId xmlns:a16="http://schemas.microsoft.com/office/drawing/2014/main" id="{DA061492-6DAD-8D41-8145-8F072710B8F2}"/>
              </a:ext>
            </a:extLst>
          </p:cNvPr>
          <p:cNvSpPr/>
          <p:nvPr/>
        </p:nvSpPr>
        <p:spPr bwMode="auto">
          <a:xfrm>
            <a:off x="7021513" y="5407025"/>
            <a:ext cx="946150" cy="204787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4902"/>
            </a:srgbClr>
          </a:solidFill>
          <a:ln>
            <a:noFill/>
          </a:ln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O</a:t>
            </a:r>
            <a:r>
              <a:rPr lang="en-US" altLang="zh-CN" sz="1000" spc="-2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p</a:t>
            </a:r>
            <a:r>
              <a:rPr lang="en-US" altLang="zh-CN" sz="1000" spc="-1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e</a:t>
            </a: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n</a:t>
            </a:r>
            <a:r>
              <a:rPr lang="en-US" altLang="zh-CN" sz="1000" spc="-2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S</a:t>
            </a:r>
            <a:r>
              <a:rPr lang="en-US" altLang="zh-CN" sz="1000" spc="5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S</a:t>
            </a:r>
            <a:r>
              <a:rPr lang="en-US" altLang="zh-CN" sz="100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L</a:t>
            </a:r>
          </a:p>
        </p:txBody>
      </p:sp>
      <p:sp>
        <p:nvSpPr>
          <p:cNvPr id="494" name="object 75">
            <a:extLst>
              <a:ext uri="{FF2B5EF4-FFF2-40B4-BE49-F238E27FC236}">
                <a16:creationId xmlns:a16="http://schemas.microsoft.com/office/drawing/2014/main" id="{2267F7FF-E6FE-F048-BE67-9EC8D55817F9}"/>
              </a:ext>
            </a:extLst>
          </p:cNvPr>
          <p:cNvSpPr/>
          <p:nvPr/>
        </p:nvSpPr>
        <p:spPr bwMode="auto">
          <a:xfrm>
            <a:off x="7021513" y="5162550"/>
            <a:ext cx="946150" cy="219075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4902"/>
            </a:srgbClr>
          </a:solidFill>
          <a:ln>
            <a:noFill/>
          </a:ln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dirty="0" err="1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G</a:t>
            </a:r>
            <a:r>
              <a:rPr lang="en-US" altLang="zh-CN" sz="1000" spc="5" dirty="0" err="1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z</a:t>
            </a:r>
            <a:r>
              <a:rPr lang="en-US" altLang="zh-CN" sz="1000" spc="-25" dirty="0" err="1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i</a:t>
            </a:r>
            <a:r>
              <a:rPr lang="en-US" altLang="zh-CN" sz="1000" spc="5" dirty="0" err="1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p</a:t>
            </a:r>
            <a:r>
              <a:rPr lang="en-US" altLang="zh-CN" sz="1000" spc="-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/</a:t>
            </a:r>
            <a:r>
              <a:rPr lang="en-US" altLang="zh-CN" sz="1000" spc="-2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S</a:t>
            </a:r>
            <a:r>
              <a:rPr lang="en-US" altLang="zh-CN" sz="1000" spc="1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na</a:t>
            </a:r>
            <a:r>
              <a:rPr lang="en-US" altLang="zh-CN" sz="1000" spc="-2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pp</a:t>
            </a:r>
            <a:r>
              <a:rPr lang="en-US" altLang="zh-CN" sz="100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y</a:t>
            </a:r>
          </a:p>
        </p:txBody>
      </p:sp>
      <p:sp>
        <p:nvSpPr>
          <p:cNvPr id="495" name="object 75">
            <a:extLst>
              <a:ext uri="{FF2B5EF4-FFF2-40B4-BE49-F238E27FC236}">
                <a16:creationId xmlns:a16="http://schemas.microsoft.com/office/drawing/2014/main" id="{3F845D4F-AA58-7E4F-80C0-DD2119FD2FCA}"/>
              </a:ext>
            </a:extLst>
          </p:cNvPr>
          <p:cNvSpPr/>
          <p:nvPr/>
        </p:nvSpPr>
        <p:spPr bwMode="auto">
          <a:xfrm>
            <a:off x="7021513" y="5635625"/>
            <a:ext cx="946150" cy="220662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4902"/>
            </a:srgbClr>
          </a:solidFill>
          <a:ln>
            <a:noFill/>
          </a:ln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-1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T</a:t>
            </a:r>
            <a:r>
              <a:rPr lang="en-US" altLang="zh-CN" sz="1000" spc="2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C</a:t>
            </a:r>
            <a:r>
              <a:rPr lang="en-US" altLang="zh-CN" sz="1000" spc="-1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P</a:t>
            </a:r>
            <a:r>
              <a:rPr lang="en-US" altLang="zh-CN" sz="100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/</a:t>
            </a:r>
            <a:r>
              <a:rPr lang="en-US" altLang="zh-CN" sz="1000" spc="10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IP</a:t>
            </a:r>
            <a:endParaRPr lang="en-US" altLang="zh-CN" sz="1000" dirty="0">
              <a:solidFill>
                <a:prstClr val="black"/>
              </a:solidFill>
              <a:latin typeface="微软雅黑"/>
              <a:ea typeface="微软雅黑" charset="-122"/>
              <a:cs typeface="微软雅黑"/>
            </a:endParaRPr>
          </a:p>
        </p:txBody>
      </p:sp>
      <p:sp>
        <p:nvSpPr>
          <p:cNvPr id="496" name="object 75">
            <a:extLst>
              <a:ext uri="{FF2B5EF4-FFF2-40B4-BE49-F238E27FC236}">
                <a16:creationId xmlns:a16="http://schemas.microsoft.com/office/drawing/2014/main" id="{91E6C2DE-EB00-E741-AB47-872A498B46E0}"/>
              </a:ext>
            </a:extLst>
          </p:cNvPr>
          <p:cNvSpPr>
            <a:spLocks/>
          </p:cNvSpPr>
          <p:nvPr/>
        </p:nvSpPr>
        <p:spPr bwMode="auto">
          <a:xfrm>
            <a:off x="5807737" y="5402870"/>
            <a:ext cx="628385" cy="300756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</a:p>
        </p:txBody>
      </p:sp>
      <p:sp>
        <p:nvSpPr>
          <p:cNvPr id="497" name="object 75">
            <a:extLst>
              <a:ext uri="{FF2B5EF4-FFF2-40B4-BE49-F238E27FC236}">
                <a16:creationId xmlns:a16="http://schemas.microsoft.com/office/drawing/2014/main" id="{6BE614AC-BD00-9B4C-9271-14723777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6113462"/>
            <a:ext cx="1671637" cy="215900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</a:p>
        </p:txBody>
      </p:sp>
      <p:sp>
        <p:nvSpPr>
          <p:cNvPr id="498" name="object 44">
            <a:extLst>
              <a:ext uri="{FF2B5EF4-FFF2-40B4-BE49-F238E27FC236}">
                <a16:creationId xmlns:a16="http://schemas.microsoft.com/office/drawing/2014/main" id="{D2E34E7B-8779-E94C-8EAA-C392D008C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5508625"/>
            <a:ext cx="3233737" cy="322262"/>
          </a:xfrm>
          <a:custGeom>
            <a:avLst/>
            <a:gdLst>
              <a:gd name="T0" fmla="*/ 0 w 1102360"/>
              <a:gd name="T1" fmla="*/ 0 h 1249679"/>
              <a:gd name="T2" fmla="*/ 1102360 w 1102360"/>
              <a:gd name="T3" fmla="*/ 1249679 h 1249679"/>
            </a:gdLst>
            <a:ahLst/>
            <a:cxnLst/>
            <a:rect l="T0" t="T1" r="T2" b="T3"/>
            <a:pathLst>
              <a:path w="1102360" h="1249679">
                <a:moveTo>
                  <a:pt x="0" y="1249197"/>
                </a:moveTo>
                <a:lnTo>
                  <a:pt x="1102334" y="1249197"/>
                </a:lnTo>
                <a:lnTo>
                  <a:pt x="1102334" y="0"/>
                </a:lnTo>
                <a:lnTo>
                  <a:pt x="0" y="0"/>
                </a:lnTo>
                <a:lnTo>
                  <a:pt x="0" y="1249197"/>
                </a:lnTo>
                <a:close/>
              </a:path>
            </a:pathLst>
          </a:custGeom>
          <a:solidFill>
            <a:srgbClr val="C8E3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srgbClr val="02303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采集技术</a:t>
            </a:r>
          </a:p>
        </p:txBody>
      </p:sp>
      <p:sp>
        <p:nvSpPr>
          <p:cNvPr id="499" name="object 75">
            <a:extLst>
              <a:ext uri="{FF2B5EF4-FFF2-40B4-BE49-F238E27FC236}">
                <a16:creationId xmlns:a16="http://schemas.microsoft.com/office/drawing/2014/main" id="{932D2690-EE2E-2A49-93FC-6C1127F03C5B}"/>
              </a:ext>
            </a:extLst>
          </p:cNvPr>
          <p:cNvSpPr/>
          <p:nvPr/>
        </p:nvSpPr>
        <p:spPr bwMode="auto">
          <a:xfrm>
            <a:off x="2840038" y="5578475"/>
            <a:ext cx="1081087" cy="193675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-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PI</a:t>
            </a:r>
            <a:endParaRPr lang="en-US" altLang="zh-CN" sz="1000" dirty="0">
              <a:solidFill>
                <a:prstClr val="black"/>
              </a:solidFill>
              <a:latin typeface="微软雅黑"/>
              <a:ea typeface="微软雅黑" charset="-122"/>
              <a:cs typeface="微软雅黑"/>
            </a:endParaRPr>
          </a:p>
        </p:txBody>
      </p:sp>
      <p:sp>
        <p:nvSpPr>
          <p:cNvPr id="500" name="object 75">
            <a:extLst>
              <a:ext uri="{FF2B5EF4-FFF2-40B4-BE49-F238E27FC236}">
                <a16:creationId xmlns:a16="http://schemas.microsoft.com/office/drawing/2014/main" id="{B95B3A42-0552-FC42-987E-8C3EC78E89F6}"/>
              </a:ext>
            </a:extLst>
          </p:cNvPr>
          <p:cNvSpPr/>
          <p:nvPr/>
        </p:nvSpPr>
        <p:spPr bwMode="auto">
          <a:xfrm>
            <a:off x="4017963" y="5581650"/>
            <a:ext cx="1081087" cy="195262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2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TDM</a:t>
            </a:r>
            <a:endParaRPr lang="en-US" altLang="zh-CN" sz="1000" dirty="0">
              <a:solidFill>
                <a:prstClr val="black"/>
              </a:solidFill>
              <a:latin typeface="微软雅黑"/>
              <a:ea typeface="微软雅黑" charset="-122"/>
              <a:cs typeface="微软雅黑"/>
            </a:endParaRPr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843C79E6-E7B7-7340-8FEA-910669B1696C}"/>
              </a:ext>
            </a:extLst>
          </p:cNvPr>
          <p:cNvSpPr/>
          <p:nvPr/>
        </p:nvSpPr>
        <p:spPr bwMode="auto">
          <a:xfrm>
            <a:off x="8294688" y="4937125"/>
            <a:ext cx="1079500" cy="1530350"/>
          </a:xfrm>
          <a:prstGeom prst="rect">
            <a:avLst/>
          </a:prstGeom>
          <a:solidFill>
            <a:srgbClr val="7CC5E0"/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实时数据接入</a:t>
            </a:r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D98FAFCD-D8C7-9A4C-A90C-21CA49020CD5}"/>
              </a:ext>
            </a:extLst>
          </p:cNvPr>
          <p:cNvSpPr/>
          <p:nvPr/>
        </p:nvSpPr>
        <p:spPr bwMode="auto">
          <a:xfrm>
            <a:off x="9448800" y="4937125"/>
            <a:ext cx="1204913" cy="1530350"/>
          </a:xfrm>
          <a:prstGeom prst="rect">
            <a:avLst/>
          </a:prstGeom>
          <a:solidFill>
            <a:srgbClr val="7CC5E0"/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数据共享</a:t>
            </a:r>
          </a:p>
        </p:txBody>
      </p:sp>
      <p:sp>
        <p:nvSpPr>
          <p:cNvPr id="503" name="矩形 502">
            <a:extLst>
              <a:ext uri="{FF2B5EF4-FFF2-40B4-BE49-F238E27FC236}">
                <a16:creationId xmlns:a16="http://schemas.microsoft.com/office/drawing/2014/main" id="{F942EEE0-A4D7-F54F-BBBE-0E8B43BE939A}"/>
              </a:ext>
            </a:extLst>
          </p:cNvPr>
          <p:cNvSpPr/>
          <p:nvPr/>
        </p:nvSpPr>
        <p:spPr bwMode="auto">
          <a:xfrm>
            <a:off x="654050" y="4000500"/>
            <a:ext cx="7051675" cy="858837"/>
          </a:xfrm>
          <a:prstGeom prst="rect">
            <a:avLst/>
          </a:prstGeom>
          <a:solidFill>
            <a:srgbClr val="7CC5E0"/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数据存</a:t>
            </a: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储计算</a:t>
            </a:r>
          </a:p>
        </p:txBody>
      </p:sp>
      <p:sp>
        <p:nvSpPr>
          <p:cNvPr id="504" name="object 138">
            <a:extLst>
              <a:ext uri="{FF2B5EF4-FFF2-40B4-BE49-F238E27FC236}">
                <a16:creationId xmlns:a16="http://schemas.microsoft.com/office/drawing/2014/main" id="{421FDDB4-6743-DD44-9744-415FE69D6459}"/>
              </a:ext>
            </a:extLst>
          </p:cNvPr>
          <p:cNvSpPr/>
          <p:nvPr/>
        </p:nvSpPr>
        <p:spPr bwMode="auto">
          <a:xfrm>
            <a:off x="4881563" y="4081462"/>
            <a:ext cx="2678112" cy="684213"/>
          </a:xfrm>
          <a:custGeom>
            <a:avLst/>
            <a:gdLst/>
            <a:ahLst/>
            <a:cxnLst/>
            <a:rect l="l" t="t" r="r" b="b"/>
            <a:pathLst>
              <a:path w="2250440" h="873759">
                <a:moveTo>
                  <a:pt x="0" y="873391"/>
                </a:moveTo>
                <a:lnTo>
                  <a:pt x="2250059" y="873391"/>
                </a:lnTo>
                <a:lnTo>
                  <a:pt x="2250059" y="0"/>
                </a:lnTo>
                <a:lnTo>
                  <a:pt x="0" y="0"/>
                </a:lnTo>
                <a:lnTo>
                  <a:pt x="0" y="873391"/>
                </a:lnTo>
                <a:close/>
              </a:path>
            </a:pathLst>
          </a:custGeom>
          <a:solidFill>
            <a:srgbClr val="DCEFF4">
              <a:alpha val="28000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实时计算</a:t>
            </a:r>
            <a:endParaRPr kumimoji="0" lang="zh-CN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5" name="object 138">
            <a:extLst>
              <a:ext uri="{FF2B5EF4-FFF2-40B4-BE49-F238E27FC236}">
                <a16:creationId xmlns:a16="http://schemas.microsoft.com/office/drawing/2014/main" id="{73F8681C-7552-7D41-8AE2-B5C4B6CD2708}"/>
              </a:ext>
            </a:extLst>
          </p:cNvPr>
          <p:cNvSpPr/>
          <p:nvPr/>
        </p:nvSpPr>
        <p:spPr bwMode="auto">
          <a:xfrm>
            <a:off x="1506538" y="4081462"/>
            <a:ext cx="3284537" cy="684213"/>
          </a:xfrm>
          <a:custGeom>
            <a:avLst/>
            <a:gdLst/>
            <a:ahLst/>
            <a:cxnLst/>
            <a:rect l="l" t="t" r="r" b="b"/>
            <a:pathLst>
              <a:path w="2250440" h="873759">
                <a:moveTo>
                  <a:pt x="0" y="873391"/>
                </a:moveTo>
                <a:lnTo>
                  <a:pt x="2250059" y="873391"/>
                </a:lnTo>
                <a:lnTo>
                  <a:pt x="2250059" y="0"/>
                </a:lnTo>
                <a:lnTo>
                  <a:pt x="0" y="0"/>
                </a:lnTo>
                <a:lnTo>
                  <a:pt x="0" y="873391"/>
                </a:lnTo>
                <a:close/>
              </a:path>
            </a:pathLst>
          </a:custGeom>
          <a:solidFill>
            <a:srgbClr val="DCEFF4">
              <a:alpha val="28000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数据存储</a:t>
            </a:r>
            <a:endParaRPr kumimoji="0" lang="zh-CN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6" name="object 75">
            <a:extLst>
              <a:ext uri="{FF2B5EF4-FFF2-40B4-BE49-F238E27FC236}">
                <a16:creationId xmlns:a16="http://schemas.microsoft.com/office/drawing/2014/main" id="{A02E680A-52A5-FF4A-B7D6-891E353B9F7B}"/>
              </a:ext>
            </a:extLst>
          </p:cNvPr>
          <p:cNvSpPr/>
          <p:nvPr/>
        </p:nvSpPr>
        <p:spPr bwMode="auto">
          <a:xfrm>
            <a:off x="1820863" y="4400550"/>
            <a:ext cx="1231900" cy="252412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0F6FC6">
              <a:lumMod val="20000"/>
              <a:lumOff val="80000"/>
            </a:srgbClr>
          </a:solidFill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</a:p>
        </p:txBody>
      </p:sp>
      <p:sp>
        <p:nvSpPr>
          <p:cNvPr id="507" name="object 75">
            <a:extLst>
              <a:ext uri="{FF2B5EF4-FFF2-40B4-BE49-F238E27FC236}">
                <a16:creationId xmlns:a16="http://schemas.microsoft.com/office/drawing/2014/main" id="{260BE3B1-BBCD-9443-B780-39698302798B}"/>
              </a:ext>
            </a:extLst>
          </p:cNvPr>
          <p:cNvSpPr/>
          <p:nvPr/>
        </p:nvSpPr>
        <p:spPr bwMode="auto">
          <a:xfrm>
            <a:off x="3192463" y="4400550"/>
            <a:ext cx="1300162" cy="252412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0F6FC6">
              <a:lumMod val="20000"/>
              <a:lumOff val="80000"/>
            </a:srgbClr>
          </a:solidFill>
          <a:ln>
            <a:noFill/>
          </a:ln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</a:p>
        </p:txBody>
      </p:sp>
      <p:sp>
        <p:nvSpPr>
          <p:cNvPr id="508" name="矩形 507">
            <a:extLst>
              <a:ext uri="{FF2B5EF4-FFF2-40B4-BE49-F238E27FC236}">
                <a16:creationId xmlns:a16="http://schemas.microsoft.com/office/drawing/2014/main" id="{11BA44AD-8ECB-4449-B503-9538F1D84319}"/>
              </a:ext>
            </a:extLst>
          </p:cNvPr>
          <p:cNvSpPr/>
          <p:nvPr/>
        </p:nvSpPr>
        <p:spPr bwMode="auto">
          <a:xfrm>
            <a:off x="9448800" y="4000500"/>
            <a:ext cx="1204913" cy="866775"/>
          </a:xfrm>
          <a:prstGeom prst="rect">
            <a:avLst/>
          </a:prstGeom>
          <a:solidFill>
            <a:srgbClr val="7CC5E0"/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统一调度</a:t>
            </a:r>
          </a:p>
        </p:txBody>
      </p:sp>
      <p:sp>
        <p:nvSpPr>
          <p:cNvPr id="509" name="object 75">
            <a:extLst>
              <a:ext uri="{FF2B5EF4-FFF2-40B4-BE49-F238E27FC236}">
                <a16:creationId xmlns:a16="http://schemas.microsoft.com/office/drawing/2014/main" id="{9335E89D-591A-214F-A28B-BE599F28F5AB}"/>
              </a:ext>
            </a:extLst>
          </p:cNvPr>
          <p:cNvSpPr/>
          <p:nvPr/>
        </p:nvSpPr>
        <p:spPr bwMode="auto">
          <a:xfrm>
            <a:off x="9653588" y="4400550"/>
            <a:ext cx="822325" cy="252412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0F6FC6">
              <a:lumMod val="20000"/>
              <a:lumOff val="80000"/>
            </a:srgbClr>
          </a:solidFill>
        </p:spPr>
        <p:txBody>
          <a:bodyPr lIns="0" tIns="0" rIns="0" bIns="0" anchor="ctr"/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charset="-122"/>
                <a:cs typeface="微软雅黑"/>
              </a:rPr>
              <a:t>Linux</a:t>
            </a:r>
            <a:r>
              <a:rPr kumimoji="0" lang="zh-CN" altLang="en-US" sz="10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charset="-122"/>
                <a:cs typeface="微软雅黑"/>
              </a:rPr>
              <a:t> </a:t>
            </a:r>
            <a:r>
              <a:rPr kumimoji="0" lang="en-US" altLang="zh-CN" sz="10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charset="-122"/>
                <a:cs typeface="微软雅黑"/>
              </a:rPr>
              <a:t>shell</a:t>
            </a:r>
          </a:p>
        </p:txBody>
      </p:sp>
      <p:sp>
        <p:nvSpPr>
          <p:cNvPr id="510" name="矩形 509">
            <a:extLst>
              <a:ext uri="{FF2B5EF4-FFF2-40B4-BE49-F238E27FC236}">
                <a16:creationId xmlns:a16="http://schemas.microsoft.com/office/drawing/2014/main" id="{44EC936A-5737-6845-8DB3-31CF0F5C91D3}"/>
              </a:ext>
            </a:extLst>
          </p:cNvPr>
          <p:cNvSpPr/>
          <p:nvPr/>
        </p:nvSpPr>
        <p:spPr bwMode="auto">
          <a:xfrm>
            <a:off x="7802563" y="4000500"/>
            <a:ext cx="1577975" cy="866775"/>
          </a:xfrm>
          <a:prstGeom prst="rect">
            <a:avLst/>
          </a:prstGeom>
          <a:solidFill>
            <a:srgbClr val="7CC5E0"/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数据管理</a:t>
            </a:r>
          </a:p>
        </p:txBody>
      </p:sp>
      <p:sp>
        <p:nvSpPr>
          <p:cNvPr id="511" name="object 75">
            <a:extLst>
              <a:ext uri="{FF2B5EF4-FFF2-40B4-BE49-F238E27FC236}">
                <a16:creationId xmlns:a16="http://schemas.microsoft.com/office/drawing/2014/main" id="{043A3679-154E-7342-B551-0E976923439C}"/>
              </a:ext>
            </a:extLst>
          </p:cNvPr>
          <p:cNvSpPr/>
          <p:nvPr/>
        </p:nvSpPr>
        <p:spPr bwMode="auto">
          <a:xfrm>
            <a:off x="8001000" y="4400550"/>
            <a:ext cx="1216025" cy="252412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0F6FC6">
              <a:lumMod val="20000"/>
              <a:lumOff val="80000"/>
            </a:srgbClr>
          </a:solidFill>
        </p:spPr>
        <p:txBody>
          <a:bodyPr lIns="0" tIns="0" rIns="0" bIns="0" anchor="ctr"/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数据库管理技术</a:t>
            </a:r>
            <a:endParaRPr kumimoji="0" lang="en-US" altLang="zh-CN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" name="object 75">
            <a:extLst>
              <a:ext uri="{FF2B5EF4-FFF2-40B4-BE49-F238E27FC236}">
                <a16:creationId xmlns:a16="http://schemas.microsoft.com/office/drawing/2014/main" id="{4481C9BC-EC97-AA4E-A885-37567B7B6827}"/>
              </a:ext>
            </a:extLst>
          </p:cNvPr>
          <p:cNvSpPr/>
          <p:nvPr/>
        </p:nvSpPr>
        <p:spPr bwMode="auto">
          <a:xfrm>
            <a:off x="5124450" y="4400550"/>
            <a:ext cx="2162175" cy="252412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0F6FC6">
              <a:lumMod val="20000"/>
              <a:lumOff val="80000"/>
            </a:srgbClr>
          </a:solidFill>
          <a:ln>
            <a:noFill/>
          </a:ln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JavaAPi</a:t>
            </a: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的实时数据处理技术</a:t>
            </a:r>
            <a:endParaRPr kumimoji="0" lang="en-US" altLang="zh-CN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" name="object 13">
            <a:extLst>
              <a:ext uri="{FF2B5EF4-FFF2-40B4-BE49-F238E27FC236}">
                <a16:creationId xmlns:a16="http://schemas.microsoft.com/office/drawing/2014/main" id="{8E86925F-0F4F-CF4A-B9A4-EDAFF4F36039}"/>
              </a:ext>
            </a:extLst>
          </p:cNvPr>
          <p:cNvSpPr/>
          <p:nvPr/>
        </p:nvSpPr>
        <p:spPr bwMode="auto">
          <a:xfrm>
            <a:off x="8220075" y="2600325"/>
            <a:ext cx="2265363" cy="592137"/>
          </a:xfrm>
          <a:custGeom>
            <a:avLst/>
            <a:gdLst/>
            <a:ahLst/>
            <a:cxnLst/>
            <a:rect l="l" t="t" r="r" b="b"/>
            <a:pathLst>
              <a:path w="2979420" h="1673860">
                <a:moveTo>
                  <a:pt x="0" y="1673859"/>
                </a:moveTo>
                <a:lnTo>
                  <a:pt x="2979420" y="1673859"/>
                </a:lnTo>
                <a:lnTo>
                  <a:pt x="2979420" y="0"/>
                </a:lnTo>
                <a:lnTo>
                  <a:pt x="0" y="0"/>
                </a:lnTo>
                <a:lnTo>
                  <a:pt x="0" y="1673859"/>
                </a:lnTo>
                <a:close/>
              </a:path>
            </a:pathLst>
          </a:custGeom>
          <a:solidFill>
            <a:srgbClr val="DCEFF4">
              <a:alpha val="40000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查询分析</a:t>
            </a:r>
            <a:endParaRPr kumimoji="0" lang="zh-CN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4" name="object 113">
            <a:extLst>
              <a:ext uri="{FF2B5EF4-FFF2-40B4-BE49-F238E27FC236}">
                <a16:creationId xmlns:a16="http://schemas.microsoft.com/office/drawing/2014/main" id="{0A136528-8295-2E42-85A9-37E66102F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766" y="2844800"/>
            <a:ext cx="1830258" cy="252412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0" lang="zh-CN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SQL引擎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的查询分析技术</a:t>
            </a:r>
            <a:endParaRPr kumimoji="0" lang="zh-CN" altLang="zh-CN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" name="object 13">
            <a:extLst>
              <a:ext uri="{FF2B5EF4-FFF2-40B4-BE49-F238E27FC236}">
                <a16:creationId xmlns:a16="http://schemas.microsoft.com/office/drawing/2014/main" id="{B9DED6DA-1288-F54F-BBE4-36DF482EA5F8}"/>
              </a:ext>
            </a:extLst>
          </p:cNvPr>
          <p:cNvSpPr/>
          <p:nvPr/>
        </p:nvSpPr>
        <p:spPr bwMode="auto">
          <a:xfrm>
            <a:off x="3581283" y="2593975"/>
            <a:ext cx="1822683" cy="598487"/>
          </a:xfrm>
          <a:custGeom>
            <a:avLst/>
            <a:gdLst/>
            <a:ahLst/>
            <a:cxnLst/>
            <a:rect l="l" t="t" r="r" b="b"/>
            <a:pathLst>
              <a:path w="2979420" h="1673860">
                <a:moveTo>
                  <a:pt x="0" y="1673859"/>
                </a:moveTo>
                <a:lnTo>
                  <a:pt x="2979420" y="1673859"/>
                </a:lnTo>
                <a:lnTo>
                  <a:pt x="2979420" y="0"/>
                </a:lnTo>
                <a:lnTo>
                  <a:pt x="0" y="0"/>
                </a:lnTo>
                <a:lnTo>
                  <a:pt x="0" y="1673859"/>
                </a:lnTo>
                <a:close/>
              </a:path>
            </a:pathLst>
          </a:custGeom>
          <a:solidFill>
            <a:srgbClr val="DCEFF4">
              <a:alpha val="40000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推理机</a:t>
            </a:r>
          </a:p>
        </p:txBody>
      </p:sp>
      <p:sp>
        <p:nvSpPr>
          <p:cNvPr id="516" name="object 13">
            <a:extLst>
              <a:ext uri="{FF2B5EF4-FFF2-40B4-BE49-F238E27FC236}">
                <a16:creationId xmlns:a16="http://schemas.microsoft.com/office/drawing/2014/main" id="{69938F38-C27E-1346-B0C5-820987A3592E}"/>
              </a:ext>
            </a:extLst>
          </p:cNvPr>
          <p:cNvSpPr/>
          <p:nvPr/>
        </p:nvSpPr>
        <p:spPr bwMode="auto">
          <a:xfrm>
            <a:off x="5807737" y="2593975"/>
            <a:ext cx="2043242" cy="603250"/>
          </a:xfrm>
          <a:custGeom>
            <a:avLst/>
            <a:gdLst/>
            <a:ahLst/>
            <a:cxnLst/>
            <a:rect l="l" t="t" r="r" b="b"/>
            <a:pathLst>
              <a:path w="2979420" h="1673860">
                <a:moveTo>
                  <a:pt x="0" y="1673859"/>
                </a:moveTo>
                <a:lnTo>
                  <a:pt x="2979420" y="1673859"/>
                </a:lnTo>
                <a:lnTo>
                  <a:pt x="2979420" y="0"/>
                </a:lnTo>
                <a:lnTo>
                  <a:pt x="0" y="0"/>
                </a:lnTo>
                <a:lnTo>
                  <a:pt x="0" y="1673859"/>
                </a:lnTo>
                <a:close/>
              </a:path>
            </a:pathLst>
          </a:custGeom>
          <a:solidFill>
            <a:srgbClr val="DCEFF4">
              <a:alpha val="40000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知识库</a:t>
            </a:r>
            <a:endParaRPr kumimoji="0" lang="zh-CN" altLang="zh-CN" sz="1000" b="1" i="0" u="none" strike="noStrike" kern="0" cap="none" spc="0" normalizeH="0" baseline="0" noProof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7" name="object 113">
            <a:extLst>
              <a:ext uri="{FF2B5EF4-FFF2-40B4-BE49-F238E27FC236}">
                <a16:creationId xmlns:a16="http://schemas.microsoft.com/office/drawing/2014/main" id="{9A57E8ED-AC69-CF46-B04E-2E2D56A69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906" y="2844800"/>
            <a:ext cx="1767521" cy="252412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0" lang="en-US" altLang="zh-CN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的知识检索技术</a:t>
            </a:r>
          </a:p>
        </p:txBody>
      </p:sp>
      <p:sp>
        <p:nvSpPr>
          <p:cNvPr id="518" name="object 108">
            <a:extLst>
              <a:ext uri="{FF2B5EF4-FFF2-40B4-BE49-F238E27FC236}">
                <a16:creationId xmlns:a16="http://schemas.microsoft.com/office/drawing/2014/main" id="{077BAEDF-7BCD-3A48-806C-8C93C6E5879A}"/>
              </a:ext>
            </a:extLst>
          </p:cNvPr>
          <p:cNvSpPr txBox="1"/>
          <p:nvPr/>
        </p:nvSpPr>
        <p:spPr bwMode="auto">
          <a:xfrm>
            <a:off x="3836333" y="2844800"/>
            <a:ext cx="1337202" cy="25241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lIns="0" tIns="0" rIns="0" bIns="0" anchor="ctr"/>
          <a:lstStyle>
            <a:defPPr>
              <a:defRPr lang="zh-CN"/>
            </a:defPPr>
            <a:lvl1pPr marL="12700" algn="ctr">
              <a:defRPr sz="1000" spc="5">
                <a:solidFill>
                  <a:schemeClr val="tx1"/>
                </a:solidFill>
                <a:latin typeface="微软雅黑"/>
                <a:cs typeface="微软雅黑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ea typeface="微软雅黑" charset="-122"/>
              </a:rPr>
              <a:t>流程引擎</a:t>
            </a:r>
            <a:r>
              <a:rPr lang="en-US" altLang="zh-CN" dirty="0">
                <a:solidFill>
                  <a:prstClr val="black"/>
                </a:solidFill>
                <a:ea typeface="微软雅黑" charset="-122"/>
              </a:rPr>
              <a:t>Activiti</a:t>
            </a:r>
            <a:endParaRPr dirty="0">
              <a:solidFill>
                <a:prstClr val="black"/>
              </a:solidFill>
              <a:ea typeface="微软雅黑" charset="-122"/>
            </a:endParaRPr>
          </a:p>
        </p:txBody>
      </p:sp>
      <p:sp>
        <p:nvSpPr>
          <p:cNvPr id="519" name="object 190">
            <a:extLst>
              <a:ext uri="{FF2B5EF4-FFF2-40B4-BE49-F238E27FC236}">
                <a16:creationId xmlns:a16="http://schemas.microsoft.com/office/drawing/2014/main" id="{42E1CD82-6C10-7140-A4C8-BE66F6A12FBC}"/>
              </a:ext>
            </a:extLst>
          </p:cNvPr>
          <p:cNvSpPr>
            <a:spLocks/>
          </p:cNvSpPr>
          <p:nvPr/>
        </p:nvSpPr>
        <p:spPr bwMode="auto">
          <a:xfrm>
            <a:off x="4748633" y="2282935"/>
            <a:ext cx="259793" cy="180575"/>
          </a:xfrm>
          <a:custGeom>
            <a:avLst/>
            <a:gdLst>
              <a:gd name="T0" fmla="*/ 40868 w 288289"/>
              <a:gd name="T1" fmla="*/ 211650 h 172084"/>
              <a:gd name="T2" fmla="*/ 13622 w 288289"/>
              <a:gd name="T3" fmla="*/ 211650 h 172084"/>
              <a:gd name="T4" fmla="*/ 13622 w 288289"/>
              <a:gd name="T5" fmla="*/ 370455 h 172084"/>
              <a:gd name="T6" fmla="*/ 40868 w 288289"/>
              <a:gd name="T7" fmla="*/ 370455 h 172084"/>
              <a:gd name="T8" fmla="*/ 40868 w 288289"/>
              <a:gd name="T9" fmla="*/ 211650 h 172084"/>
              <a:gd name="T10" fmla="*/ 27245 w 288289"/>
              <a:gd name="T11" fmla="*/ 0 h 172084"/>
              <a:gd name="T12" fmla="*/ 0 w 288289"/>
              <a:gd name="T13" fmla="*/ 211650 h 172084"/>
              <a:gd name="T14" fmla="*/ 54490 w 288289"/>
              <a:gd name="T15" fmla="*/ 211650 h 172084"/>
              <a:gd name="T16" fmla="*/ 27245 w 288289"/>
              <a:gd name="T17" fmla="*/ 0 h 1720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172084"/>
              <a:gd name="T29" fmla="*/ 288289 w 288289"/>
              <a:gd name="T30" fmla="*/ 172084 h 1720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172084">
                <a:moveTo>
                  <a:pt x="216026" y="98170"/>
                </a:moveTo>
                <a:lnTo>
                  <a:pt x="72009" y="98170"/>
                </a:lnTo>
                <a:lnTo>
                  <a:pt x="72009" y="171830"/>
                </a:lnTo>
                <a:lnTo>
                  <a:pt x="216026" y="171830"/>
                </a:lnTo>
                <a:lnTo>
                  <a:pt x="216026" y="98170"/>
                </a:lnTo>
                <a:close/>
              </a:path>
              <a:path w="288289" h="172084">
                <a:moveTo>
                  <a:pt x="144018" y="0"/>
                </a:moveTo>
                <a:lnTo>
                  <a:pt x="0" y="98170"/>
                </a:lnTo>
                <a:lnTo>
                  <a:pt x="288036" y="98170"/>
                </a:lnTo>
                <a:lnTo>
                  <a:pt x="144018" y="0"/>
                </a:lnTo>
                <a:close/>
              </a:path>
            </a:pathLst>
          </a:cu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0" name="object 190">
            <a:extLst>
              <a:ext uri="{FF2B5EF4-FFF2-40B4-BE49-F238E27FC236}">
                <a16:creationId xmlns:a16="http://schemas.microsoft.com/office/drawing/2014/main" id="{D971EEC4-2DFB-774D-A66A-6EEDCDE8844D}"/>
              </a:ext>
            </a:extLst>
          </p:cNvPr>
          <p:cNvSpPr>
            <a:spLocks/>
          </p:cNvSpPr>
          <p:nvPr/>
        </p:nvSpPr>
        <p:spPr bwMode="auto">
          <a:xfrm>
            <a:off x="7713537" y="2263329"/>
            <a:ext cx="259793" cy="180575"/>
          </a:xfrm>
          <a:custGeom>
            <a:avLst/>
            <a:gdLst>
              <a:gd name="T0" fmla="*/ 40868 w 288289"/>
              <a:gd name="T1" fmla="*/ 211650 h 172084"/>
              <a:gd name="T2" fmla="*/ 13622 w 288289"/>
              <a:gd name="T3" fmla="*/ 211650 h 172084"/>
              <a:gd name="T4" fmla="*/ 13622 w 288289"/>
              <a:gd name="T5" fmla="*/ 370455 h 172084"/>
              <a:gd name="T6" fmla="*/ 40868 w 288289"/>
              <a:gd name="T7" fmla="*/ 370455 h 172084"/>
              <a:gd name="T8" fmla="*/ 40868 w 288289"/>
              <a:gd name="T9" fmla="*/ 211650 h 172084"/>
              <a:gd name="T10" fmla="*/ 27245 w 288289"/>
              <a:gd name="T11" fmla="*/ 0 h 172084"/>
              <a:gd name="T12" fmla="*/ 0 w 288289"/>
              <a:gd name="T13" fmla="*/ 211650 h 172084"/>
              <a:gd name="T14" fmla="*/ 54490 w 288289"/>
              <a:gd name="T15" fmla="*/ 211650 h 172084"/>
              <a:gd name="T16" fmla="*/ 27245 w 288289"/>
              <a:gd name="T17" fmla="*/ 0 h 1720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172084"/>
              <a:gd name="T29" fmla="*/ 288289 w 288289"/>
              <a:gd name="T30" fmla="*/ 172084 h 1720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172084">
                <a:moveTo>
                  <a:pt x="216026" y="98170"/>
                </a:moveTo>
                <a:lnTo>
                  <a:pt x="72009" y="98170"/>
                </a:lnTo>
                <a:lnTo>
                  <a:pt x="72009" y="171830"/>
                </a:lnTo>
                <a:lnTo>
                  <a:pt x="216026" y="171830"/>
                </a:lnTo>
                <a:lnTo>
                  <a:pt x="216026" y="98170"/>
                </a:lnTo>
                <a:close/>
              </a:path>
              <a:path w="288289" h="172084">
                <a:moveTo>
                  <a:pt x="144018" y="0"/>
                </a:moveTo>
                <a:lnTo>
                  <a:pt x="0" y="98170"/>
                </a:lnTo>
                <a:lnTo>
                  <a:pt x="288036" y="98170"/>
                </a:lnTo>
                <a:lnTo>
                  <a:pt x="144018" y="0"/>
                </a:lnTo>
                <a:close/>
              </a:path>
            </a:pathLst>
          </a:cu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1" name="object 190">
            <a:extLst>
              <a:ext uri="{FF2B5EF4-FFF2-40B4-BE49-F238E27FC236}">
                <a16:creationId xmlns:a16="http://schemas.microsoft.com/office/drawing/2014/main" id="{47263652-E353-8745-8FB9-4C5B8FEA23EB}"/>
              </a:ext>
            </a:extLst>
          </p:cNvPr>
          <p:cNvSpPr>
            <a:spLocks/>
          </p:cNvSpPr>
          <p:nvPr/>
        </p:nvSpPr>
        <p:spPr bwMode="auto">
          <a:xfrm>
            <a:off x="2398954" y="3278507"/>
            <a:ext cx="259793" cy="180575"/>
          </a:xfrm>
          <a:custGeom>
            <a:avLst/>
            <a:gdLst>
              <a:gd name="T0" fmla="*/ 40868 w 288289"/>
              <a:gd name="T1" fmla="*/ 211650 h 172084"/>
              <a:gd name="T2" fmla="*/ 13622 w 288289"/>
              <a:gd name="T3" fmla="*/ 211650 h 172084"/>
              <a:gd name="T4" fmla="*/ 13622 w 288289"/>
              <a:gd name="T5" fmla="*/ 370455 h 172084"/>
              <a:gd name="T6" fmla="*/ 40868 w 288289"/>
              <a:gd name="T7" fmla="*/ 370455 h 172084"/>
              <a:gd name="T8" fmla="*/ 40868 w 288289"/>
              <a:gd name="T9" fmla="*/ 211650 h 172084"/>
              <a:gd name="T10" fmla="*/ 27245 w 288289"/>
              <a:gd name="T11" fmla="*/ 0 h 172084"/>
              <a:gd name="T12" fmla="*/ 0 w 288289"/>
              <a:gd name="T13" fmla="*/ 211650 h 172084"/>
              <a:gd name="T14" fmla="*/ 54490 w 288289"/>
              <a:gd name="T15" fmla="*/ 211650 h 172084"/>
              <a:gd name="T16" fmla="*/ 27245 w 288289"/>
              <a:gd name="T17" fmla="*/ 0 h 1720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172084"/>
              <a:gd name="T29" fmla="*/ 288289 w 288289"/>
              <a:gd name="T30" fmla="*/ 172084 h 1720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172084">
                <a:moveTo>
                  <a:pt x="216026" y="98170"/>
                </a:moveTo>
                <a:lnTo>
                  <a:pt x="72009" y="98170"/>
                </a:lnTo>
                <a:lnTo>
                  <a:pt x="72009" y="171830"/>
                </a:lnTo>
                <a:lnTo>
                  <a:pt x="216026" y="171830"/>
                </a:lnTo>
                <a:lnTo>
                  <a:pt x="216026" y="98170"/>
                </a:lnTo>
                <a:close/>
              </a:path>
              <a:path w="288289" h="172084">
                <a:moveTo>
                  <a:pt x="144018" y="0"/>
                </a:moveTo>
                <a:lnTo>
                  <a:pt x="0" y="98170"/>
                </a:lnTo>
                <a:lnTo>
                  <a:pt x="288036" y="98170"/>
                </a:lnTo>
                <a:lnTo>
                  <a:pt x="144018" y="0"/>
                </a:lnTo>
                <a:close/>
              </a:path>
            </a:pathLst>
          </a:cu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" name="object 190">
            <a:extLst>
              <a:ext uri="{FF2B5EF4-FFF2-40B4-BE49-F238E27FC236}">
                <a16:creationId xmlns:a16="http://schemas.microsoft.com/office/drawing/2014/main" id="{96C2AC51-0B0B-954E-90BF-B679E63E3E44}"/>
              </a:ext>
            </a:extLst>
          </p:cNvPr>
          <p:cNvSpPr>
            <a:spLocks/>
          </p:cNvSpPr>
          <p:nvPr/>
        </p:nvSpPr>
        <p:spPr bwMode="auto">
          <a:xfrm>
            <a:off x="5769999" y="3278507"/>
            <a:ext cx="259793" cy="180575"/>
          </a:xfrm>
          <a:custGeom>
            <a:avLst/>
            <a:gdLst>
              <a:gd name="T0" fmla="*/ 40868 w 288289"/>
              <a:gd name="T1" fmla="*/ 211650 h 172084"/>
              <a:gd name="T2" fmla="*/ 13622 w 288289"/>
              <a:gd name="T3" fmla="*/ 211650 h 172084"/>
              <a:gd name="T4" fmla="*/ 13622 w 288289"/>
              <a:gd name="T5" fmla="*/ 370455 h 172084"/>
              <a:gd name="T6" fmla="*/ 40868 w 288289"/>
              <a:gd name="T7" fmla="*/ 370455 h 172084"/>
              <a:gd name="T8" fmla="*/ 40868 w 288289"/>
              <a:gd name="T9" fmla="*/ 211650 h 172084"/>
              <a:gd name="T10" fmla="*/ 27245 w 288289"/>
              <a:gd name="T11" fmla="*/ 0 h 172084"/>
              <a:gd name="T12" fmla="*/ 0 w 288289"/>
              <a:gd name="T13" fmla="*/ 211650 h 172084"/>
              <a:gd name="T14" fmla="*/ 54490 w 288289"/>
              <a:gd name="T15" fmla="*/ 211650 h 172084"/>
              <a:gd name="T16" fmla="*/ 27245 w 288289"/>
              <a:gd name="T17" fmla="*/ 0 h 1720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172084"/>
              <a:gd name="T29" fmla="*/ 288289 w 288289"/>
              <a:gd name="T30" fmla="*/ 172084 h 1720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172084">
                <a:moveTo>
                  <a:pt x="216026" y="98170"/>
                </a:moveTo>
                <a:lnTo>
                  <a:pt x="72009" y="98170"/>
                </a:lnTo>
                <a:lnTo>
                  <a:pt x="72009" y="171830"/>
                </a:lnTo>
                <a:lnTo>
                  <a:pt x="216026" y="171830"/>
                </a:lnTo>
                <a:lnTo>
                  <a:pt x="216026" y="98170"/>
                </a:lnTo>
                <a:close/>
              </a:path>
              <a:path w="288289" h="172084">
                <a:moveTo>
                  <a:pt x="144018" y="0"/>
                </a:moveTo>
                <a:lnTo>
                  <a:pt x="0" y="98170"/>
                </a:lnTo>
                <a:lnTo>
                  <a:pt x="288036" y="98170"/>
                </a:lnTo>
                <a:lnTo>
                  <a:pt x="144018" y="0"/>
                </a:lnTo>
                <a:close/>
              </a:path>
            </a:pathLst>
          </a:cu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3" name="object 190">
            <a:extLst>
              <a:ext uri="{FF2B5EF4-FFF2-40B4-BE49-F238E27FC236}">
                <a16:creationId xmlns:a16="http://schemas.microsoft.com/office/drawing/2014/main" id="{87307ED0-492D-4F4C-B723-EEEC252F17A0}"/>
              </a:ext>
            </a:extLst>
          </p:cNvPr>
          <p:cNvSpPr>
            <a:spLocks/>
          </p:cNvSpPr>
          <p:nvPr/>
        </p:nvSpPr>
        <p:spPr bwMode="auto">
          <a:xfrm>
            <a:off x="9033439" y="3278507"/>
            <a:ext cx="259793" cy="180575"/>
          </a:xfrm>
          <a:custGeom>
            <a:avLst/>
            <a:gdLst>
              <a:gd name="T0" fmla="*/ 40868 w 288289"/>
              <a:gd name="T1" fmla="*/ 211650 h 172084"/>
              <a:gd name="T2" fmla="*/ 13622 w 288289"/>
              <a:gd name="T3" fmla="*/ 211650 h 172084"/>
              <a:gd name="T4" fmla="*/ 13622 w 288289"/>
              <a:gd name="T5" fmla="*/ 370455 h 172084"/>
              <a:gd name="T6" fmla="*/ 40868 w 288289"/>
              <a:gd name="T7" fmla="*/ 370455 h 172084"/>
              <a:gd name="T8" fmla="*/ 40868 w 288289"/>
              <a:gd name="T9" fmla="*/ 211650 h 172084"/>
              <a:gd name="T10" fmla="*/ 27245 w 288289"/>
              <a:gd name="T11" fmla="*/ 0 h 172084"/>
              <a:gd name="T12" fmla="*/ 0 w 288289"/>
              <a:gd name="T13" fmla="*/ 211650 h 172084"/>
              <a:gd name="T14" fmla="*/ 54490 w 288289"/>
              <a:gd name="T15" fmla="*/ 211650 h 172084"/>
              <a:gd name="T16" fmla="*/ 27245 w 288289"/>
              <a:gd name="T17" fmla="*/ 0 h 1720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8289"/>
              <a:gd name="T28" fmla="*/ 0 h 172084"/>
              <a:gd name="T29" fmla="*/ 288289 w 288289"/>
              <a:gd name="T30" fmla="*/ 172084 h 1720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8289" h="172084">
                <a:moveTo>
                  <a:pt x="216026" y="98170"/>
                </a:moveTo>
                <a:lnTo>
                  <a:pt x="72009" y="98170"/>
                </a:lnTo>
                <a:lnTo>
                  <a:pt x="72009" y="171830"/>
                </a:lnTo>
                <a:lnTo>
                  <a:pt x="216026" y="171830"/>
                </a:lnTo>
                <a:lnTo>
                  <a:pt x="216026" y="98170"/>
                </a:lnTo>
                <a:close/>
              </a:path>
              <a:path w="288289" h="172084">
                <a:moveTo>
                  <a:pt x="144018" y="0"/>
                </a:moveTo>
                <a:lnTo>
                  <a:pt x="0" y="98170"/>
                </a:lnTo>
                <a:lnTo>
                  <a:pt x="288036" y="98170"/>
                </a:lnTo>
                <a:lnTo>
                  <a:pt x="144018" y="0"/>
                </a:lnTo>
                <a:close/>
              </a:path>
            </a:pathLst>
          </a:cu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" name="矩形 523">
            <a:extLst>
              <a:ext uri="{FF2B5EF4-FFF2-40B4-BE49-F238E27FC236}">
                <a16:creationId xmlns:a16="http://schemas.microsoft.com/office/drawing/2014/main" id="{7F88A276-62FD-574C-A03E-B8EE6F863D11}"/>
              </a:ext>
            </a:extLst>
          </p:cNvPr>
          <p:cNvSpPr/>
          <p:nvPr/>
        </p:nvSpPr>
        <p:spPr bwMode="auto">
          <a:xfrm>
            <a:off x="10852150" y="1543050"/>
            <a:ext cx="1041400" cy="1841500"/>
          </a:xfrm>
          <a:prstGeom prst="rect">
            <a:avLst/>
          </a:prstGeom>
          <a:solidFill>
            <a:srgbClr val="0076A3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系统运维</a:t>
            </a:r>
          </a:p>
        </p:txBody>
      </p:sp>
      <p:sp>
        <p:nvSpPr>
          <p:cNvPr id="525" name="object 75">
            <a:extLst>
              <a:ext uri="{FF2B5EF4-FFF2-40B4-BE49-F238E27FC236}">
                <a16:creationId xmlns:a16="http://schemas.microsoft.com/office/drawing/2014/main" id="{78435374-4DB2-0A46-89C1-B9111AB92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3275" y="1893887"/>
            <a:ext cx="850900" cy="260350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运维技术</a:t>
            </a:r>
            <a:endParaRPr kumimoji="0" lang="en-US" altLang="zh-CN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矩形 525">
            <a:extLst>
              <a:ext uri="{FF2B5EF4-FFF2-40B4-BE49-F238E27FC236}">
                <a16:creationId xmlns:a16="http://schemas.microsoft.com/office/drawing/2014/main" id="{9A31601C-F17D-8D4E-A7DA-EB02AFB61074}"/>
              </a:ext>
            </a:extLst>
          </p:cNvPr>
          <p:cNvSpPr/>
          <p:nvPr/>
        </p:nvSpPr>
        <p:spPr bwMode="auto">
          <a:xfrm>
            <a:off x="10852150" y="4908550"/>
            <a:ext cx="1047750" cy="1558925"/>
          </a:xfrm>
          <a:prstGeom prst="rect">
            <a:avLst/>
          </a:prstGeom>
          <a:solidFill>
            <a:srgbClr val="0076A3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服务管理</a:t>
            </a:r>
          </a:p>
        </p:txBody>
      </p:sp>
      <p:sp>
        <p:nvSpPr>
          <p:cNvPr id="527" name="object 75">
            <a:extLst>
              <a:ext uri="{FF2B5EF4-FFF2-40B4-BE49-F238E27FC236}">
                <a16:creationId xmlns:a16="http://schemas.microsoft.com/office/drawing/2014/main" id="{A446CF2E-AEA1-684A-BD91-9D22A463B947}"/>
              </a:ext>
            </a:extLst>
          </p:cNvPr>
          <p:cNvSpPr/>
          <p:nvPr/>
        </p:nvSpPr>
        <p:spPr bwMode="auto">
          <a:xfrm>
            <a:off x="10936288" y="6102350"/>
            <a:ext cx="890587" cy="307975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 charset="-122"/>
              </a:rPr>
              <a:t>Zookeeper</a:t>
            </a:r>
          </a:p>
        </p:txBody>
      </p:sp>
      <p:sp>
        <p:nvSpPr>
          <p:cNvPr id="528" name="object 75">
            <a:extLst>
              <a:ext uri="{FF2B5EF4-FFF2-40B4-BE49-F238E27FC236}">
                <a16:creationId xmlns:a16="http://schemas.microsoft.com/office/drawing/2014/main" id="{496A42F6-CDC8-3D40-9B3B-1C8337F9A615}"/>
              </a:ext>
            </a:extLst>
          </p:cNvPr>
          <p:cNvSpPr/>
          <p:nvPr/>
        </p:nvSpPr>
        <p:spPr bwMode="auto">
          <a:xfrm>
            <a:off x="10936288" y="5245100"/>
            <a:ext cx="890587" cy="250825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Eureka</a:t>
            </a:r>
          </a:p>
        </p:txBody>
      </p:sp>
      <p:sp>
        <p:nvSpPr>
          <p:cNvPr id="529" name="object 75">
            <a:extLst>
              <a:ext uri="{FF2B5EF4-FFF2-40B4-BE49-F238E27FC236}">
                <a16:creationId xmlns:a16="http://schemas.microsoft.com/office/drawing/2014/main" id="{9BD75071-57C1-C34F-B00A-36B876532CED}"/>
              </a:ext>
            </a:extLst>
          </p:cNvPr>
          <p:cNvSpPr/>
          <p:nvPr/>
        </p:nvSpPr>
        <p:spPr bwMode="auto">
          <a:xfrm>
            <a:off x="10936288" y="5524500"/>
            <a:ext cx="890587" cy="261937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 charset="-122"/>
              </a:rPr>
              <a:t>Feign</a:t>
            </a:r>
            <a:r>
              <a:rPr lang="en-US" altLang="zh-CN" sz="1000" b="1" dirty="0">
                <a:solidFill>
                  <a:prstClr val="black"/>
                </a:solidFill>
                <a:latin typeface="微软雅黑" charset="-122"/>
                <a:ea typeface="微软雅黑" charset="-122"/>
                <a:cs typeface="微软雅黑" charset="-122"/>
              </a:rPr>
              <a:t> </a:t>
            </a:r>
          </a:p>
        </p:txBody>
      </p:sp>
      <p:sp>
        <p:nvSpPr>
          <p:cNvPr id="530" name="object 75">
            <a:extLst>
              <a:ext uri="{FF2B5EF4-FFF2-40B4-BE49-F238E27FC236}">
                <a16:creationId xmlns:a16="http://schemas.microsoft.com/office/drawing/2014/main" id="{2DC6AB9B-3C06-404B-9F6F-28EBA2E064E8}"/>
              </a:ext>
            </a:extLst>
          </p:cNvPr>
          <p:cNvSpPr/>
          <p:nvPr/>
        </p:nvSpPr>
        <p:spPr bwMode="auto">
          <a:xfrm>
            <a:off x="10936288" y="5818187"/>
            <a:ext cx="890587" cy="250825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 charset="-122"/>
              </a:rPr>
              <a:t>Config</a:t>
            </a:r>
          </a:p>
        </p:txBody>
      </p:sp>
      <p:sp>
        <p:nvSpPr>
          <p:cNvPr id="531" name="矩形 530">
            <a:extLst>
              <a:ext uri="{FF2B5EF4-FFF2-40B4-BE49-F238E27FC236}">
                <a16:creationId xmlns:a16="http://schemas.microsoft.com/office/drawing/2014/main" id="{0F0F0812-370F-4F43-AC3E-A4875A83F7DC}"/>
              </a:ext>
            </a:extLst>
          </p:cNvPr>
          <p:cNvSpPr/>
          <p:nvPr/>
        </p:nvSpPr>
        <p:spPr bwMode="auto">
          <a:xfrm>
            <a:off x="10963275" y="2254250"/>
            <a:ext cx="850900" cy="1038225"/>
          </a:xfrm>
          <a:prstGeom prst="rect">
            <a:avLst/>
          </a:prstGeom>
          <a:solidFill>
            <a:srgbClr val="96D1E6"/>
          </a:solidFill>
          <a:ln w="9525" cap="flat" cmpd="sng" algn="ctr">
            <a:noFill/>
            <a:prstDash val="sysDot"/>
            <a:miter lim="800000"/>
          </a:ln>
          <a:effectLst/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持续集成</a:t>
            </a:r>
          </a:p>
        </p:txBody>
      </p:sp>
      <p:sp>
        <p:nvSpPr>
          <p:cNvPr id="532" name="object 75">
            <a:extLst>
              <a:ext uri="{FF2B5EF4-FFF2-40B4-BE49-F238E27FC236}">
                <a16:creationId xmlns:a16="http://schemas.microsoft.com/office/drawing/2014/main" id="{1E17A94B-76CF-CA4E-8AC4-3B50A3078F0D}"/>
              </a:ext>
            </a:extLst>
          </p:cNvPr>
          <p:cNvSpPr/>
          <p:nvPr/>
        </p:nvSpPr>
        <p:spPr bwMode="auto">
          <a:xfrm>
            <a:off x="11061700" y="2543175"/>
            <a:ext cx="671513" cy="198437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 charset="-122"/>
              </a:rPr>
              <a:t>Jenkins</a:t>
            </a:r>
          </a:p>
        </p:txBody>
      </p:sp>
      <p:sp>
        <p:nvSpPr>
          <p:cNvPr id="533" name="object 75">
            <a:extLst>
              <a:ext uri="{FF2B5EF4-FFF2-40B4-BE49-F238E27FC236}">
                <a16:creationId xmlns:a16="http://schemas.microsoft.com/office/drawing/2014/main" id="{261C11B8-0AFD-0B4A-8463-0D6CE6E07E3C}"/>
              </a:ext>
            </a:extLst>
          </p:cNvPr>
          <p:cNvSpPr/>
          <p:nvPr/>
        </p:nvSpPr>
        <p:spPr bwMode="auto">
          <a:xfrm>
            <a:off x="11061700" y="2771775"/>
            <a:ext cx="671513" cy="19685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Docker</a:t>
            </a:r>
          </a:p>
        </p:txBody>
      </p:sp>
      <p:sp>
        <p:nvSpPr>
          <p:cNvPr id="534" name="矩形 533">
            <a:extLst>
              <a:ext uri="{FF2B5EF4-FFF2-40B4-BE49-F238E27FC236}">
                <a16:creationId xmlns:a16="http://schemas.microsoft.com/office/drawing/2014/main" id="{6F48AA14-B9E2-A143-BCBC-193543EB4A79}"/>
              </a:ext>
            </a:extLst>
          </p:cNvPr>
          <p:cNvSpPr/>
          <p:nvPr/>
        </p:nvSpPr>
        <p:spPr bwMode="auto">
          <a:xfrm>
            <a:off x="10852150" y="3471862"/>
            <a:ext cx="1041400" cy="1385888"/>
          </a:xfrm>
          <a:prstGeom prst="rect">
            <a:avLst/>
          </a:prstGeom>
          <a:solidFill>
            <a:srgbClr val="0076A3">
              <a:alpha val="28000"/>
            </a:srgbClr>
          </a:solidFill>
          <a:ln w="9525" cap="flat" cmpd="sng" algn="ctr">
            <a:noFill/>
            <a:prstDash val="dash"/>
            <a:miter lim="800000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信息安全</a:t>
            </a:r>
          </a:p>
        </p:txBody>
      </p:sp>
      <p:sp>
        <p:nvSpPr>
          <p:cNvPr id="535" name="object 75">
            <a:extLst>
              <a:ext uri="{FF2B5EF4-FFF2-40B4-BE49-F238E27FC236}">
                <a16:creationId xmlns:a16="http://schemas.microsoft.com/office/drawing/2014/main" id="{C41DD462-6BE6-4F46-8C24-D56E96B68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400" y="4059237"/>
            <a:ext cx="877888" cy="196850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稽核技术</a:t>
            </a:r>
            <a:endParaRPr kumimoji="0" lang="en-US" altLang="zh-CN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6" name="object 75">
            <a:extLst>
              <a:ext uri="{FF2B5EF4-FFF2-40B4-BE49-F238E27FC236}">
                <a16:creationId xmlns:a16="http://schemas.microsoft.com/office/drawing/2014/main" id="{028430E6-1F03-FB41-9E64-90DE6EEC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400" y="3783012"/>
            <a:ext cx="876300" cy="239713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脱敏技术</a:t>
            </a:r>
            <a:endParaRPr kumimoji="0" lang="en-US" altLang="zh-CN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7" name="object 75">
            <a:extLst>
              <a:ext uri="{FF2B5EF4-FFF2-40B4-BE49-F238E27FC236}">
                <a16:creationId xmlns:a16="http://schemas.microsoft.com/office/drawing/2014/main" id="{F5F49B5E-64E5-F048-9986-7693FBF0D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400" y="4546600"/>
            <a:ext cx="879475" cy="198437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审计技术</a:t>
            </a:r>
            <a:endParaRPr kumimoji="0" lang="en-US" altLang="zh-CN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8" name="object 75">
            <a:extLst>
              <a:ext uri="{FF2B5EF4-FFF2-40B4-BE49-F238E27FC236}">
                <a16:creationId xmlns:a16="http://schemas.microsoft.com/office/drawing/2014/main" id="{86D44411-B7C6-0148-9214-D3EF6AE6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400" y="4281487"/>
            <a:ext cx="877888" cy="238125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96D1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加密技术</a:t>
            </a:r>
            <a:endParaRPr kumimoji="0" lang="en-US" altLang="zh-CN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9" name="object 75">
            <a:extLst>
              <a:ext uri="{FF2B5EF4-FFF2-40B4-BE49-F238E27FC236}">
                <a16:creationId xmlns:a16="http://schemas.microsoft.com/office/drawing/2014/main" id="{2EDCF968-5723-C647-8F8C-661D5B69337A}"/>
              </a:ext>
            </a:extLst>
          </p:cNvPr>
          <p:cNvSpPr/>
          <p:nvPr/>
        </p:nvSpPr>
        <p:spPr bwMode="auto">
          <a:xfrm>
            <a:off x="8459788" y="5927725"/>
            <a:ext cx="744537" cy="377825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4902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Kafka</a:t>
            </a:r>
          </a:p>
        </p:txBody>
      </p:sp>
      <p:sp>
        <p:nvSpPr>
          <p:cNvPr id="540" name="object 75">
            <a:extLst>
              <a:ext uri="{FF2B5EF4-FFF2-40B4-BE49-F238E27FC236}">
                <a16:creationId xmlns:a16="http://schemas.microsoft.com/office/drawing/2014/main" id="{A7F67153-DE12-5347-9ECA-493A92035705}"/>
              </a:ext>
            </a:extLst>
          </p:cNvPr>
          <p:cNvSpPr/>
          <p:nvPr/>
        </p:nvSpPr>
        <p:spPr bwMode="auto">
          <a:xfrm>
            <a:off x="8459788" y="5430837"/>
            <a:ext cx="742950" cy="412750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4902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Flume</a:t>
            </a:r>
          </a:p>
        </p:txBody>
      </p:sp>
      <p:sp>
        <p:nvSpPr>
          <p:cNvPr id="541" name="object 75">
            <a:extLst>
              <a:ext uri="{FF2B5EF4-FFF2-40B4-BE49-F238E27FC236}">
                <a16:creationId xmlns:a16="http://schemas.microsoft.com/office/drawing/2014/main" id="{EB4C7ADC-27AC-314B-BEDF-32FDD3DE8D3E}"/>
              </a:ext>
            </a:extLst>
          </p:cNvPr>
          <p:cNvSpPr/>
          <p:nvPr/>
        </p:nvSpPr>
        <p:spPr bwMode="auto">
          <a:xfrm>
            <a:off x="11058525" y="2995612"/>
            <a:ext cx="674688" cy="195263"/>
          </a:xfrm>
          <a:custGeom>
            <a:avLst/>
            <a:gdLst/>
            <a:ahLst/>
            <a:cxnLst/>
            <a:rect l="l" t="t" r="r" b="b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</p:spPr>
        <p:txBody>
          <a:bodyPr lIns="0" tIns="0" rIns="0" bIns="0" anchor="ctr"/>
          <a:lstStyle/>
          <a:p>
            <a:pPr marL="12700" algn="ctr">
              <a:defRPr/>
            </a:pPr>
            <a:r>
              <a:rPr lang="en-US" altLang="zh-CN" sz="1000" spc="5" dirty="0">
                <a:solidFill>
                  <a:prstClr val="black"/>
                </a:solidFill>
                <a:latin typeface="微软雅黑"/>
                <a:ea typeface="微软雅黑" charset="-122"/>
                <a:cs typeface="微软雅黑"/>
              </a:rPr>
              <a:t>K8S</a:t>
            </a:r>
          </a:p>
        </p:txBody>
      </p:sp>
      <p:sp>
        <p:nvSpPr>
          <p:cNvPr id="542" name="object 75">
            <a:extLst>
              <a:ext uri="{FF2B5EF4-FFF2-40B4-BE49-F238E27FC236}">
                <a16:creationId xmlns:a16="http://schemas.microsoft.com/office/drawing/2014/main" id="{A79A1018-C444-4841-8FBD-05C2D3D0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1525" y="5430837"/>
            <a:ext cx="831850" cy="874713"/>
          </a:xfrm>
          <a:custGeom>
            <a:avLst/>
            <a:gdLst>
              <a:gd name="T0" fmla="*/ 0 w 1009650"/>
              <a:gd name="T1" fmla="*/ 0 h 462915"/>
              <a:gd name="T2" fmla="*/ 1009650 w 1009650"/>
              <a:gd name="T3" fmla="*/ 462915 h 462915"/>
            </a:gdLst>
            <a:ahLst/>
            <a:cxnLst/>
            <a:rect l="T0" t="T1" r="T2" b="T3"/>
            <a:pathLst>
              <a:path w="1009650" h="462915">
                <a:moveTo>
                  <a:pt x="0" y="462775"/>
                </a:moveTo>
                <a:lnTo>
                  <a:pt x="1009205" y="462775"/>
                </a:lnTo>
                <a:lnTo>
                  <a:pt x="1009205" y="0"/>
                </a:lnTo>
                <a:lnTo>
                  <a:pt x="0" y="0"/>
                </a:lnTo>
                <a:lnTo>
                  <a:pt x="0" y="462775"/>
                </a:lnTo>
                <a:close/>
              </a:path>
            </a:pathLst>
          </a:custGeom>
          <a:solidFill>
            <a:srgbClr val="FFFFFF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基于表、</a:t>
            </a:r>
            <a:endParaRPr kumimoji="0" lang="en-US" altLang="zh-CN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ts val="1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视图、</a:t>
            </a:r>
            <a:r>
              <a:rPr kumimoji="0" lang="en-US" altLang="zh-CN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  <a:p>
            <a:pPr marL="0" marR="0" lvl="0" indent="0" algn="ctr" defTabSz="914400" eaLnBrk="1" fontAlgn="auto" latinLnBrk="0" hangingPunct="1">
              <a:lnSpc>
                <a:spcPts val="1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的数据共</a:t>
            </a:r>
            <a:endParaRPr kumimoji="0" lang="en-US" altLang="zh-CN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ts val="13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享技术</a:t>
            </a:r>
            <a:endParaRPr kumimoji="0" lang="en-US" altLang="zh-CN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3" name="object 13">
            <a:extLst>
              <a:ext uri="{FF2B5EF4-FFF2-40B4-BE49-F238E27FC236}">
                <a16:creationId xmlns:a16="http://schemas.microsoft.com/office/drawing/2014/main" id="{00B97B9E-F067-7749-9A4C-126A2E2897AF}"/>
              </a:ext>
            </a:extLst>
          </p:cNvPr>
          <p:cNvSpPr/>
          <p:nvPr/>
        </p:nvSpPr>
        <p:spPr bwMode="auto">
          <a:xfrm>
            <a:off x="1501542" y="2590720"/>
            <a:ext cx="1822683" cy="598487"/>
          </a:xfrm>
          <a:custGeom>
            <a:avLst/>
            <a:gdLst/>
            <a:ahLst/>
            <a:cxnLst/>
            <a:rect l="l" t="t" r="r" b="b"/>
            <a:pathLst>
              <a:path w="2979420" h="1673860">
                <a:moveTo>
                  <a:pt x="0" y="1673859"/>
                </a:moveTo>
                <a:lnTo>
                  <a:pt x="2979420" y="1673859"/>
                </a:lnTo>
                <a:lnTo>
                  <a:pt x="2979420" y="0"/>
                </a:lnTo>
                <a:lnTo>
                  <a:pt x="0" y="0"/>
                </a:lnTo>
                <a:lnTo>
                  <a:pt x="0" y="1673859"/>
                </a:lnTo>
                <a:close/>
              </a:path>
            </a:pathLst>
          </a:custGeom>
          <a:solidFill>
            <a:srgbClr val="DCEFF4">
              <a:alpha val="40000"/>
            </a:srgbClr>
          </a:solidFill>
          <a:ln w="3175" cap="flat" cmpd="sng" algn="ctr">
            <a:noFill/>
            <a:prstDash val="sysDot"/>
            <a:miter lim="800000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数据挖掘引擎</a:t>
            </a:r>
          </a:p>
        </p:txBody>
      </p:sp>
      <p:sp>
        <p:nvSpPr>
          <p:cNvPr id="544" name="object 108">
            <a:extLst>
              <a:ext uri="{FF2B5EF4-FFF2-40B4-BE49-F238E27FC236}">
                <a16:creationId xmlns:a16="http://schemas.microsoft.com/office/drawing/2014/main" id="{FFFD4AA5-C859-7D4F-AC56-7136B5D8668A}"/>
              </a:ext>
            </a:extLst>
          </p:cNvPr>
          <p:cNvSpPr txBox="1"/>
          <p:nvPr/>
        </p:nvSpPr>
        <p:spPr bwMode="auto">
          <a:xfrm>
            <a:off x="1744282" y="2848689"/>
            <a:ext cx="1337201" cy="25241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lIns="0" tIns="0" rIns="0" bIns="0" anchor="ctr"/>
          <a:lstStyle>
            <a:defPPr>
              <a:defRPr lang="zh-CN"/>
            </a:defPPr>
            <a:lvl1pPr marL="12700" algn="ctr">
              <a:defRPr sz="1000" spc="5">
                <a:solidFill>
                  <a:schemeClr val="tx1"/>
                </a:solidFill>
                <a:latin typeface="微软雅黑"/>
                <a:cs typeface="微软雅黑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ea typeface="微软雅黑" charset="-122"/>
              </a:rPr>
              <a:t>模型运行环境</a:t>
            </a:r>
            <a:endParaRPr dirty="0">
              <a:solidFill>
                <a:prstClr val="black"/>
              </a:solidFill>
              <a:ea typeface="微软雅黑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096199" y="228600"/>
            <a:ext cx="3595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、平台架构深化设计</a:t>
            </a:r>
          </a:p>
        </p:txBody>
      </p:sp>
      <p:sp>
        <p:nvSpPr>
          <p:cNvPr id="91" name="AutoShape 2"/>
          <p:cNvSpPr txBox="1">
            <a:spLocks noChangeArrowheads="1"/>
          </p:cNvSpPr>
          <p:nvPr/>
        </p:nvSpPr>
        <p:spPr bwMode="auto">
          <a:xfrm>
            <a:off x="279400" y="914400"/>
            <a:ext cx="6064648" cy="32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方正大黑简体" pitchFamily="65" charset="-122"/>
                <a:ea typeface="+mj-ea"/>
                <a:cs typeface="宋体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方正大黑简体" pitchFamily="65" charset="-122"/>
                <a:ea typeface="宋体" pitchFamily="2" charset="-122"/>
                <a:cs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方正大黑简体" pitchFamily="65" charset="-122"/>
                <a:ea typeface="宋体" pitchFamily="2" charset="-122"/>
                <a:cs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方正大黑简体" pitchFamily="65" charset="-122"/>
                <a:ea typeface="宋体" pitchFamily="2" charset="-122"/>
                <a:cs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方正大黑简体" pitchFamily="65" charset="-122"/>
                <a:ea typeface="宋体" pitchFamily="2" charset="-122"/>
                <a:cs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1800" u="sng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风洞侧平台软件技术架构</a:t>
            </a:r>
          </a:p>
        </p:txBody>
      </p:sp>
    </p:spTree>
    <p:extLst>
      <p:ext uri="{BB962C8B-B14F-4D97-AF65-F5344CB8AC3E}">
        <p14:creationId xmlns:p14="http://schemas.microsoft.com/office/powerpoint/2010/main" val="424170552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66800" y="238780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、平台技术架构深化设计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990600"/>
            <a:ext cx="11049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u="sng" dirty="0"/>
              <a:t>PHM</a:t>
            </a:r>
            <a:r>
              <a:rPr lang="zh-CN" altLang="en-US" u="sng" dirty="0"/>
              <a:t>数据规范研究</a:t>
            </a:r>
            <a:endParaRPr lang="en-US" altLang="zh-CN" u="sng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</a:t>
            </a:r>
            <a:r>
              <a:rPr lang="zh-CN" altLang="en-US" b="1" dirty="0"/>
              <a:t>学习数据治理的理念</a:t>
            </a:r>
            <a:r>
              <a:rPr lang="zh-CN" altLang="en-US" dirty="0"/>
              <a:t>。指的是标准化管理数据资产，数据治理的目标主要在于建立一个数据中台，对不同种类的数据源提供一套标准化的治理流程，高效率、高质量完成对数据从生产、处理、迁移等过程的全生命周期管理，同时满足各方对数据的需求，使得数据价值能够在这个过程中得到最大化体现。完整的数据治理体系包含两个方面，一是数据质量核心领域，二是数据质量保障机制。</a:t>
            </a:r>
            <a:endParaRPr lang="zh-CN" altLang="en-US" u="sng" dirty="0"/>
          </a:p>
        </p:txBody>
      </p:sp>
      <p:pic>
        <p:nvPicPr>
          <p:cNvPr id="7" name="图片 6" descr="DG0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70104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4724400" y="618386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数据治理体系框图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66800" y="238780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、平台技术架构深化设计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1097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       数据标准</a:t>
            </a:r>
            <a:r>
              <a:rPr lang="en-US" altLang="zh-CN" b="1" dirty="0"/>
              <a:t>——</a:t>
            </a:r>
            <a:r>
              <a:rPr lang="zh-CN" altLang="en-US" b="1" dirty="0"/>
              <a:t>基础</a:t>
            </a:r>
            <a:r>
              <a:rPr lang="en-US" altLang="zh-CN" b="1" dirty="0"/>
              <a:t>——</a:t>
            </a:r>
            <a:r>
              <a:rPr lang="zh-CN" altLang="en-US" b="1" dirty="0"/>
              <a:t>当前最关心的：</a:t>
            </a:r>
            <a:r>
              <a:rPr lang="zh-CN" altLang="en-US" dirty="0"/>
              <a:t>是指对一定范围内的数据进行规范化的定义和解释，使不同系统、不同业务都能对数据信息形成一致的认识和理解，实现融合共享。一般通过规范数据元的方式构建数据标准。具体到风洞，根据不同设备特点的差异，可划分为多个分系统，对每个分系统进行层次细分，进而提取出部件的数据对象类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84203"/>
              </p:ext>
            </p:extLst>
          </p:nvPr>
        </p:nvGraphicFramePr>
        <p:xfrm>
          <a:off x="2133600" y="2242505"/>
          <a:ext cx="66960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3" imgW="13049312" imgH="11868120" progId="Visio.Drawing.15">
                  <p:embed/>
                </p:oleObj>
              </mc:Choice>
              <mc:Fallback>
                <p:oleObj r:id="rId3" imgW="13049312" imgH="118681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42505"/>
                        <a:ext cx="6696075" cy="426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8610600" y="4526680"/>
            <a:ext cx="1102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风洞</a:t>
            </a:r>
            <a:r>
              <a:rPr lang="zh-CN" altLang="en-US" sz="1600" dirty="0"/>
              <a:t>构型</a:t>
            </a:r>
          </a:p>
        </p:txBody>
      </p:sp>
      <p:sp>
        <p:nvSpPr>
          <p:cNvPr id="8" name="右箭头 7"/>
          <p:cNvSpPr/>
          <p:nvPr/>
        </p:nvSpPr>
        <p:spPr bwMode="auto">
          <a:xfrm>
            <a:off x="9667427" y="4550288"/>
            <a:ext cx="535894" cy="301694"/>
          </a:xfrm>
          <a:prstGeom prst="rightArrow">
            <a:avLst/>
          </a:prstGeom>
          <a:solidFill>
            <a:srgbClr val="CCFFFF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3006" y="4570330"/>
            <a:ext cx="495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映射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08306" y="4495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数据构型</a:t>
            </a:r>
          </a:p>
        </p:txBody>
      </p:sp>
    </p:spTree>
    <p:extLst>
      <p:ext uri="{BB962C8B-B14F-4D97-AF65-F5344CB8AC3E}">
        <p14:creationId xmlns:p14="http://schemas.microsoft.com/office/powerpoint/2010/main" val="1116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10439400" cy="5046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66800" y="238780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、平台技术架构深化设计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5879068"/>
            <a:ext cx="35814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构建各数据类的</a:t>
            </a:r>
            <a:r>
              <a:rPr lang="en-US" altLang="zh-CN" dirty="0"/>
              <a:t>E-R</a:t>
            </a:r>
            <a:r>
              <a:rPr lang="zh-CN" altLang="en-US" dirty="0"/>
              <a:t>关系模型</a:t>
            </a:r>
          </a:p>
        </p:txBody>
      </p:sp>
    </p:spTree>
    <p:extLst>
      <p:ext uri="{BB962C8B-B14F-4D97-AF65-F5344CB8AC3E}">
        <p14:creationId xmlns:p14="http://schemas.microsoft.com/office/powerpoint/2010/main" val="84768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gaiwen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14400"/>
            <a:ext cx="7013574" cy="260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66800" y="238780"/>
            <a:ext cx="43140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  <a:cs typeface="宋体" pitchFamily="2" charset="-122"/>
              </a:rPr>
              <a:t>、平台技术架构深化设计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524000"/>
            <a:ext cx="2895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       </a:t>
            </a:r>
            <a:r>
              <a:rPr lang="zh-CN" altLang="zh-CN" b="1" dirty="0"/>
              <a:t>某一参数制定数据元标准</a:t>
            </a:r>
            <a:r>
              <a:rPr lang="zh-CN" altLang="zh-CN" dirty="0"/>
              <a:t>，该数据标准主要包含消息头和消息体两部分，消息头主要描述了该数据元与其他数据的关联关系，消息体描述了该数据元的自有信息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以动力系统轴承座水平加速度参数为例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73946"/>
              </p:ext>
            </p:extLst>
          </p:nvPr>
        </p:nvGraphicFramePr>
        <p:xfrm>
          <a:off x="4038600" y="3352800"/>
          <a:ext cx="3200399" cy="249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1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7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420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消息头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内容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字节数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包头（检验码）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Byte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设备基本信息编号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Byte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设备台账信息编号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Byte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设备维修信息编号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Byte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时间标签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Byte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422591" y="6112132"/>
            <a:ext cx="41148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表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1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Times New Roman" pitchFamily="18" charset="0"/>
              </a:rPr>
              <a:t>动力系统轴承座水平加速度参数数据元消息头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45522" y="6019800"/>
            <a:ext cx="2737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latin typeface="宋体" pitchFamily="2" charset="-122"/>
                <a:cs typeface="Times New Roman" pitchFamily="18" charset="0"/>
              </a:rPr>
              <a:t>表</a:t>
            </a:r>
            <a:r>
              <a:rPr lang="en-US" altLang="zh-CN" sz="1200" dirty="0">
                <a:latin typeface="宋体" pitchFamily="2" charset="-122"/>
                <a:cs typeface="Times New Roman" pitchFamily="18" charset="0"/>
              </a:rPr>
              <a:t>2 </a:t>
            </a:r>
            <a:r>
              <a:rPr lang="zh-CN" altLang="zh-CN" sz="1200" dirty="0">
                <a:latin typeface="宋体" pitchFamily="2" charset="-122"/>
                <a:cs typeface="Times New Roman" pitchFamily="18" charset="0"/>
              </a:rPr>
              <a:t>动力系统轴承座水平加速度参数数据元消息体</a:t>
            </a:r>
            <a:endParaRPr lang="zh-CN" altLang="en-US" sz="1200" dirty="0">
              <a:latin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13913"/>
              </p:ext>
            </p:extLst>
          </p:nvPr>
        </p:nvGraphicFramePr>
        <p:xfrm>
          <a:off x="7315200" y="3048000"/>
          <a:ext cx="3276600" cy="2880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620"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消息体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内容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字节数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工况标识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Byte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环境标识（建立与试验数据表的关系）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Byte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采样周期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整数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采样通道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整数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转速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浮点数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峰峰值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浮点数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×幅值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浮点数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×相位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浮点数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×频率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浮点数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×幅值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浮点数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×相位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浮点数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×频率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浮点数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报警标识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Byte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46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……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……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34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301626"/>
            <a:ext cx="9906000" cy="460374"/>
          </a:xfrm>
        </p:spPr>
        <p:txBody>
          <a:bodyPr/>
          <a:lstStyle/>
          <a:p>
            <a:pPr algn="l"/>
            <a:r>
              <a:rPr lang="en-US" altLang="zh-CN" sz="2800" kern="12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kern="12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、风洞侧健康管理平台软件研发任务书编制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052" name="Picture 4" descr="C:\Users\gaiwen\Desktop\dc845ecc0722fb7601ecc11e2c0e21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69458"/>
            <a:ext cx="3660775" cy="5491163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gaiwen\Desktop\dc84beca0722fb7601ecc11ed09481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69458"/>
            <a:ext cx="3545463" cy="5518947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gaiwen\Desktop\dc8bc29b0722fb7601ecc11e4c2508d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909" y="990600"/>
            <a:ext cx="3378722" cy="5497805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975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C:\Users\gaiwen\Desktop\dc3e088b0722fb7601ecc11efc8c92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02" y="1219200"/>
            <a:ext cx="3048930" cy="4068763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gaiwen\Desktop\dc3d46240722fb7601ecc11e387045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2709337" cy="4245763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gaiwen\Desktop\dbe2d59c0722fb7601b625b776cdda9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2661596" cy="4245763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gaiwen\Desktop\dbe36a620722fb7601b625b7eb54b72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981200"/>
            <a:ext cx="2753370" cy="4245763"/>
          </a:xfrm>
          <a:prstGeom prst="rect">
            <a:avLst/>
          </a:prstGeom>
          <a:noFill/>
          <a:ln w="222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829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228600"/>
            <a:ext cx="9829800" cy="536574"/>
          </a:xfrm>
        </p:spPr>
        <p:txBody>
          <a:bodyPr/>
          <a:lstStyle/>
          <a:p>
            <a:pPr algn="l"/>
            <a:r>
              <a:rPr lang="zh-CN" altLang="en-US" sz="2800" kern="1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rPr>
              <a:t>三、下一步主要工作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1066800"/>
            <a:ext cx="10210800" cy="54102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、与各试验部共同研讨，深化完善风洞侧健康管理平台软件研发任务书；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、与信息化总体室共同制定</a:t>
            </a:r>
            <a:r>
              <a:rPr lang="en-US" altLang="zh-CN" sz="2400" dirty="0"/>
              <a:t>PHM</a:t>
            </a:r>
            <a:r>
              <a:rPr lang="zh-CN" altLang="en-US" sz="2400" dirty="0"/>
              <a:t>数据治理方案</a:t>
            </a:r>
            <a:r>
              <a:rPr lang="en-US" altLang="zh-CN" sz="2400" dirty="0"/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、开展调研咨询，深化完善平台建设方案。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26000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228600"/>
            <a:ext cx="9829800" cy="536574"/>
          </a:xfrm>
        </p:spPr>
        <p:txBody>
          <a:bodyPr/>
          <a:lstStyle/>
          <a:p>
            <a:pPr algn="l"/>
            <a:r>
              <a:rPr lang="zh-CN" altLang="en-US" sz="2800" kern="1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cs"/>
              </a:rPr>
              <a:t>四、需协调解决的问题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6800" y="1066800"/>
            <a:ext cx="9296400" cy="5410200"/>
          </a:xfrm>
        </p:spPr>
        <p:txBody>
          <a:bodyPr/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、数据治理基地统筹；</a:t>
            </a:r>
            <a:endParaRPr lang="en-US" altLang="zh-CN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/>
              <a:t>、平台软件研发实施方式；</a:t>
            </a:r>
            <a:endParaRPr lang="en-US" altLang="zh-CN" dirty="0"/>
          </a:p>
          <a:p>
            <a:pPr algn="l"/>
            <a:r>
              <a:rPr lang="en-US" altLang="zh-CN" dirty="0"/>
              <a:t>3</a:t>
            </a:r>
            <a:r>
              <a:rPr lang="zh-CN" altLang="en-US" dirty="0"/>
              <a:t>、基地信息中心建设规划；</a:t>
            </a:r>
            <a:endParaRPr lang="en-US" altLang="zh-CN" dirty="0"/>
          </a:p>
          <a:p>
            <a:pPr algn="l"/>
            <a:r>
              <a:rPr lang="en-US" altLang="zh-CN" dirty="0"/>
              <a:t>4</a:t>
            </a:r>
            <a:r>
              <a:rPr lang="zh-CN" altLang="en-US" dirty="0"/>
              <a:t>、平台建设方案申请延长研究时间。</a:t>
            </a:r>
          </a:p>
        </p:txBody>
      </p:sp>
    </p:spTree>
    <p:extLst>
      <p:ext uri="{BB962C8B-B14F-4D97-AF65-F5344CB8AC3E}">
        <p14:creationId xmlns:p14="http://schemas.microsoft.com/office/powerpoint/2010/main" val="45989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819400"/>
            <a:ext cx="8915400" cy="17526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zh-CN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不妥之处敬请批评指正！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>
            <a:endCxn id="66" idx="6"/>
          </p:cNvCxnSpPr>
          <p:nvPr/>
        </p:nvCxnSpPr>
        <p:spPr bwMode="auto">
          <a:xfrm flipH="1">
            <a:off x="4048373" y="3581400"/>
            <a:ext cx="1430722" cy="472338"/>
          </a:xfrm>
          <a:prstGeom prst="line">
            <a:avLst/>
          </a:prstGeom>
          <a:solidFill>
            <a:srgbClr val="CC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endCxn id="60" idx="0"/>
          </p:cNvCxnSpPr>
          <p:nvPr/>
        </p:nvCxnSpPr>
        <p:spPr bwMode="auto">
          <a:xfrm>
            <a:off x="6124407" y="1340977"/>
            <a:ext cx="3782" cy="1433822"/>
          </a:xfrm>
          <a:prstGeom prst="line">
            <a:avLst/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82033" y="838200"/>
            <a:ext cx="1218167" cy="461665"/>
          </a:xfrm>
          <a:prstGeom prst="rect">
            <a:avLst/>
          </a:prstGeom>
          <a:solidFill>
            <a:srgbClr val="D3E383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具体化</a:t>
            </a:r>
          </a:p>
        </p:txBody>
      </p:sp>
      <p:cxnSp>
        <p:nvCxnSpPr>
          <p:cNvPr id="11" name="直接连接符 10"/>
          <p:cNvCxnSpPr>
            <a:stCxn id="59" idx="4"/>
          </p:cNvCxnSpPr>
          <p:nvPr/>
        </p:nvCxnSpPr>
        <p:spPr bwMode="auto">
          <a:xfrm flipH="1">
            <a:off x="6128189" y="4191000"/>
            <a:ext cx="488" cy="628471"/>
          </a:xfrm>
          <a:prstGeom prst="line">
            <a:avLst/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/>
          <p:cNvCxnSpPr/>
          <p:nvPr/>
        </p:nvCxnSpPr>
        <p:spPr bwMode="auto">
          <a:xfrm>
            <a:off x="6691872" y="3581400"/>
            <a:ext cx="1591705" cy="609600"/>
          </a:xfrm>
          <a:prstGeom prst="line">
            <a:avLst/>
          </a:prstGeom>
          <a:solidFill>
            <a:srgbClr val="CCFFFF"/>
          </a:solidFill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12">
            <a:extLst>
              <a:ext uri="{FF2B5EF4-FFF2-40B4-BE49-F238E27FC236}">
                <a16:creationId xmlns:a16="http://schemas.microsoft.com/office/drawing/2014/main" id="{A90F62D5-345D-CC46-918B-7338537D648C}"/>
              </a:ext>
            </a:extLst>
          </p:cNvPr>
          <p:cNvCxnSpPr/>
          <p:nvPr/>
        </p:nvCxnSpPr>
        <p:spPr bwMode="auto">
          <a:xfrm flipH="1" flipV="1">
            <a:off x="3810000" y="2209800"/>
            <a:ext cx="1590757" cy="96070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9" name="直接连接符 13">
            <a:extLst>
              <a:ext uri="{FF2B5EF4-FFF2-40B4-BE49-F238E27FC236}">
                <a16:creationId xmlns:a16="http://schemas.microsoft.com/office/drawing/2014/main" id="{E7358DD5-D1A5-9043-9EDC-DE27621811AA}"/>
              </a:ext>
            </a:extLst>
          </p:cNvPr>
          <p:cNvCxnSpPr/>
          <p:nvPr/>
        </p:nvCxnSpPr>
        <p:spPr bwMode="auto">
          <a:xfrm flipV="1">
            <a:off x="6587756" y="1895625"/>
            <a:ext cx="1763384" cy="138097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0" name="组合 122">
            <a:extLst>
              <a:ext uri="{FF2B5EF4-FFF2-40B4-BE49-F238E27FC236}">
                <a16:creationId xmlns:a16="http://schemas.microsoft.com/office/drawing/2014/main" id="{51E6A65E-9AFC-8646-B368-A8E52B21AE6C}"/>
              </a:ext>
            </a:extLst>
          </p:cNvPr>
          <p:cNvGrpSpPr/>
          <p:nvPr/>
        </p:nvGrpSpPr>
        <p:grpSpPr bwMode="auto">
          <a:xfrm>
            <a:off x="8118184" y="1068882"/>
            <a:ext cx="2489013" cy="845449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圆角矩形 104">
              <a:extLst>
                <a:ext uri="{FF2B5EF4-FFF2-40B4-BE49-F238E27FC236}">
                  <a16:creationId xmlns:a16="http://schemas.microsoft.com/office/drawing/2014/main" id="{D1ACCB44-96A0-5048-A816-CC25949B6E9F}"/>
                </a:ext>
              </a:extLst>
            </p:cNvPr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42" name="圆角矩形 100">
              <a:extLst>
                <a:ext uri="{FF2B5EF4-FFF2-40B4-BE49-F238E27FC236}">
                  <a16:creationId xmlns:a16="http://schemas.microsoft.com/office/drawing/2014/main" id="{A0E89DAD-5328-6D42-8675-5E4C9E759CAE}"/>
                </a:ext>
              </a:extLst>
            </p:cNvPr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grpSp>
        <p:nvGrpSpPr>
          <p:cNvPr id="43" name="组合 123">
            <a:extLst>
              <a:ext uri="{FF2B5EF4-FFF2-40B4-BE49-F238E27FC236}">
                <a16:creationId xmlns:a16="http://schemas.microsoft.com/office/drawing/2014/main" id="{06F707A9-CD89-9C46-A264-95565517B39D}"/>
              </a:ext>
            </a:extLst>
          </p:cNvPr>
          <p:cNvGrpSpPr/>
          <p:nvPr/>
        </p:nvGrpSpPr>
        <p:grpSpPr bwMode="auto">
          <a:xfrm>
            <a:off x="8058477" y="4031351"/>
            <a:ext cx="2457123" cy="845449"/>
            <a:chOff x="1591195" y="3531391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圆角矩形 104">
              <a:extLst>
                <a:ext uri="{FF2B5EF4-FFF2-40B4-BE49-F238E27FC236}">
                  <a16:creationId xmlns:a16="http://schemas.microsoft.com/office/drawing/2014/main" id="{645AE9D5-1446-1E4E-AC83-EF72A17505CB}"/>
                </a:ext>
              </a:extLst>
            </p:cNvPr>
            <p:cNvSpPr/>
            <p:nvPr/>
          </p:nvSpPr>
          <p:spPr>
            <a:xfrm>
              <a:off x="1591195" y="3531391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45" name="圆角矩形 100">
              <a:extLst>
                <a:ext uri="{FF2B5EF4-FFF2-40B4-BE49-F238E27FC236}">
                  <a16:creationId xmlns:a16="http://schemas.microsoft.com/office/drawing/2014/main" id="{DF78CABA-6262-7A49-864D-D1EE83428C35}"/>
                </a:ext>
              </a:extLst>
            </p:cNvPr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grpSp>
        <p:nvGrpSpPr>
          <p:cNvPr id="46" name="组合 124">
            <a:extLst>
              <a:ext uri="{FF2B5EF4-FFF2-40B4-BE49-F238E27FC236}">
                <a16:creationId xmlns:a16="http://schemas.microsoft.com/office/drawing/2014/main" id="{1BECBAAC-B5AD-344C-A8B7-5DAA79C01E52}"/>
              </a:ext>
            </a:extLst>
          </p:cNvPr>
          <p:cNvGrpSpPr/>
          <p:nvPr/>
        </p:nvGrpSpPr>
        <p:grpSpPr bwMode="auto">
          <a:xfrm>
            <a:off x="1378822" y="3874397"/>
            <a:ext cx="2722348" cy="823399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圆角矩形 104">
              <a:extLst>
                <a:ext uri="{FF2B5EF4-FFF2-40B4-BE49-F238E27FC236}">
                  <a16:creationId xmlns:a16="http://schemas.microsoft.com/office/drawing/2014/main" id="{86395F72-C423-274A-A1B2-94AC4060BBAF}"/>
                </a:ext>
              </a:extLst>
            </p:cNvPr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48" name="圆角矩形 100">
              <a:extLst>
                <a:ext uri="{FF2B5EF4-FFF2-40B4-BE49-F238E27FC236}">
                  <a16:creationId xmlns:a16="http://schemas.microsoft.com/office/drawing/2014/main" id="{5350176F-7BB4-214B-A1E2-3538C1EAAE3D}"/>
                </a:ext>
              </a:extLst>
            </p:cNvPr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grpSp>
        <p:nvGrpSpPr>
          <p:cNvPr id="49" name="组合 125">
            <a:extLst>
              <a:ext uri="{FF2B5EF4-FFF2-40B4-BE49-F238E27FC236}">
                <a16:creationId xmlns:a16="http://schemas.microsoft.com/office/drawing/2014/main" id="{89E465D3-1BE1-3C49-92BE-5149BCF0ED83}"/>
              </a:ext>
            </a:extLst>
          </p:cNvPr>
          <p:cNvGrpSpPr/>
          <p:nvPr/>
        </p:nvGrpSpPr>
        <p:grpSpPr bwMode="auto">
          <a:xfrm>
            <a:off x="1435437" y="1418020"/>
            <a:ext cx="2658552" cy="845449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圆角矩形 104">
              <a:extLst>
                <a:ext uri="{FF2B5EF4-FFF2-40B4-BE49-F238E27FC236}">
                  <a16:creationId xmlns:a16="http://schemas.microsoft.com/office/drawing/2014/main" id="{7CAFA877-3782-594A-95EC-5DE2987D2F8E}"/>
                </a:ext>
              </a:extLst>
            </p:cNvPr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51" name="圆角矩形 100">
              <a:extLst>
                <a:ext uri="{FF2B5EF4-FFF2-40B4-BE49-F238E27FC236}">
                  <a16:creationId xmlns:a16="http://schemas.microsoft.com/office/drawing/2014/main" id="{81ACDBC1-0ACA-C244-AB8D-8B4D1649777A}"/>
                </a:ext>
              </a:extLst>
            </p:cNvPr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sp>
        <p:nvSpPr>
          <p:cNvPr id="52" name="TextBox 24">
            <a:extLst>
              <a:ext uri="{FF2B5EF4-FFF2-40B4-BE49-F238E27FC236}">
                <a16:creationId xmlns:a16="http://schemas.microsoft.com/office/drawing/2014/main" id="{1B0B38ED-72CB-4648-BBE8-012FAE3A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577" y="1226282"/>
            <a:ext cx="1828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srgbClr val="595959"/>
                </a:solidFill>
              </a:rPr>
              <a:t>      实现全基地风洞设备</a:t>
            </a:r>
            <a:r>
              <a:rPr lang="en-US" altLang="zh-CN" sz="1200" b="1" kern="0" dirty="0">
                <a:solidFill>
                  <a:srgbClr val="595959"/>
                </a:solidFill>
              </a:rPr>
              <a:t>PHM</a:t>
            </a:r>
            <a:r>
              <a:rPr lang="zh-CN" altLang="en-US" sz="1200" b="1" kern="0" dirty="0">
                <a:solidFill>
                  <a:srgbClr val="595959"/>
                </a:solidFill>
              </a:rPr>
              <a:t>数据规范化、标准化管理与共享。</a:t>
            </a: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555E3DD9-EDE5-5A42-8C82-32C630C49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1140" y="4135671"/>
            <a:ext cx="16936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1200" b="1" kern="0" dirty="0">
                <a:solidFill>
                  <a:srgbClr val="595959"/>
                </a:solidFill>
              </a:rPr>
              <a:t>       提供强大的数据处理、建模、预测、评估等服务支持。</a:t>
            </a:r>
          </a:p>
        </p:txBody>
      </p:sp>
      <p:sp>
        <p:nvSpPr>
          <p:cNvPr id="54" name="TextBox 26">
            <a:extLst>
              <a:ext uri="{FF2B5EF4-FFF2-40B4-BE49-F238E27FC236}">
                <a16:creationId xmlns:a16="http://schemas.microsoft.com/office/drawing/2014/main" id="{73836466-6735-4740-8A4E-7EC7E47A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828" y="4038600"/>
            <a:ext cx="1812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srgbClr val="595959"/>
                </a:solidFill>
              </a:rPr>
              <a:t>       实现平台规范化、标准化运行。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55" name="TextBox 27">
            <a:extLst>
              <a:ext uri="{FF2B5EF4-FFF2-40B4-BE49-F238E27FC236}">
                <a16:creationId xmlns:a16="http://schemas.microsoft.com/office/drawing/2014/main" id="{740527A0-CA9A-E74E-A9A1-399D738E3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24000"/>
            <a:ext cx="20164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srgbClr val="595959"/>
                </a:solidFill>
              </a:rPr>
              <a:t>      支撑实现风洞单体设备</a:t>
            </a:r>
            <a:r>
              <a:rPr lang="en-US" altLang="zh-CN" sz="1200" b="1" kern="0" dirty="0">
                <a:solidFill>
                  <a:srgbClr val="595959"/>
                </a:solidFill>
              </a:rPr>
              <a:t>PHM</a:t>
            </a:r>
            <a:r>
              <a:rPr lang="zh-CN" altLang="en-US" sz="1200" b="1" kern="0" dirty="0">
                <a:solidFill>
                  <a:srgbClr val="595959"/>
                </a:solidFill>
              </a:rPr>
              <a:t>系统的规范化、标准化、便捷化开发。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grpSp>
        <p:nvGrpSpPr>
          <p:cNvPr id="56" name="组合 130">
            <a:extLst>
              <a:ext uri="{FF2B5EF4-FFF2-40B4-BE49-F238E27FC236}">
                <a16:creationId xmlns:a16="http://schemas.microsoft.com/office/drawing/2014/main" id="{3D1E7A91-6E78-0B4A-A6D3-1ABC93545FA1}"/>
              </a:ext>
            </a:extLst>
          </p:cNvPr>
          <p:cNvGrpSpPr>
            <a:grpSpLocks/>
          </p:cNvGrpSpPr>
          <p:nvPr/>
        </p:nvGrpSpPr>
        <p:grpSpPr bwMode="auto">
          <a:xfrm>
            <a:off x="5380429" y="2743200"/>
            <a:ext cx="1496496" cy="1447800"/>
            <a:chOff x="3746633" y="1810030"/>
            <a:chExt cx="1382075" cy="1382075"/>
          </a:xfrm>
        </p:grpSpPr>
        <p:grpSp>
          <p:nvGrpSpPr>
            <p:cNvPr id="57" name="组合 139">
              <a:extLst>
                <a:ext uri="{FF2B5EF4-FFF2-40B4-BE49-F238E27FC236}">
                  <a16:creationId xmlns:a16="http://schemas.microsoft.com/office/drawing/2014/main" id="{D969862B-4297-9C49-9842-DB2B9E05BEC3}"/>
                </a:ext>
              </a:extLst>
            </p:cNvPr>
            <p:cNvGrpSpPr/>
            <p:nvPr/>
          </p:nvGrpSpPr>
          <p:grpSpPr>
            <a:xfrm>
              <a:off x="3746633" y="1810030"/>
              <a:ext cx="1382075" cy="13820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9" name="同心圆 58">
                <a:extLst>
                  <a:ext uri="{FF2B5EF4-FFF2-40B4-BE49-F238E27FC236}">
                    <a16:creationId xmlns:a16="http://schemas.microsoft.com/office/drawing/2014/main" id="{FCF76310-2E9F-9943-8223-EEDF8034A75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endParaRPr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89EC9F9-8F75-DC49-9989-3BE8F4EB0B03}"/>
                  </a:ext>
                </a:extLst>
              </p:cNvPr>
              <p:cNvSpPr/>
              <p:nvPr/>
            </p:nvSpPr>
            <p:spPr>
              <a:xfrm>
                <a:off x="390805" y="760412"/>
                <a:ext cx="3825877" cy="3825877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endParaRPr>
              </a:p>
            </p:txBody>
          </p:sp>
        </p:grpSp>
        <p:sp>
          <p:nvSpPr>
            <p:cNvPr id="58" name="TextBox 30">
              <a:extLst>
                <a:ext uri="{FF2B5EF4-FFF2-40B4-BE49-F238E27FC236}">
                  <a16:creationId xmlns:a16="http://schemas.microsoft.com/office/drawing/2014/main" id="{455AFFAF-E6EE-C747-8547-D40074CA1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634" y="2363447"/>
              <a:ext cx="1120049" cy="2318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业务目标</a:t>
              </a:r>
            </a:p>
          </p:txBody>
        </p:sp>
      </p:grpSp>
      <p:sp>
        <p:nvSpPr>
          <p:cNvPr id="61" name="TextBox 31">
            <a:extLst>
              <a:ext uri="{FF2B5EF4-FFF2-40B4-BE49-F238E27FC236}">
                <a16:creationId xmlns:a16="http://schemas.microsoft.com/office/drawing/2014/main" id="{BC52896E-973E-184A-83CB-7DFC1AE58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477" y="2016457"/>
            <a:ext cx="3743325" cy="18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b="1" kern="0" dirty="0">
                <a:solidFill>
                  <a:srgbClr val="595959"/>
                </a:solidFill>
                <a:sym typeface="+mn-lt"/>
              </a:rPr>
              <a:t>对基地所有风洞设备</a:t>
            </a:r>
            <a:r>
              <a:rPr lang="en-US" altLang="zh-CN" sz="1100" b="1" kern="0" dirty="0">
                <a:solidFill>
                  <a:srgbClr val="595959"/>
                </a:solidFill>
                <a:sym typeface="+mn-lt"/>
              </a:rPr>
              <a:t>PHM</a:t>
            </a:r>
            <a:r>
              <a:rPr lang="zh-CN" altLang="en-US" sz="1100" b="1" kern="0" dirty="0">
                <a:solidFill>
                  <a:srgbClr val="595959"/>
                </a:solidFill>
                <a:sym typeface="+mn-lt"/>
              </a:rPr>
              <a:t>相关数据（状态监控数据、运维数据、设计数据、厂家试验数据、故障数据、评估数据等）进行规范化定义、采集、清洗和集中管理，将小样本拓展为大样本，可支持从不同层级（风洞、子系统、部段、部件）、不同维度（相类似设备、相关联设备）开展对多种特征量的融合关联分析、数据挖掘等，提高数据的利用价值。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62" name="TextBox 32">
            <a:extLst>
              <a:ext uri="{FF2B5EF4-FFF2-40B4-BE49-F238E27FC236}">
                <a16:creationId xmlns:a16="http://schemas.microsoft.com/office/drawing/2014/main" id="{2AF465B9-9870-F641-927C-6A2115142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8667" y="4953000"/>
            <a:ext cx="3772333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1100" b="1" kern="0" dirty="0">
                <a:solidFill>
                  <a:srgbClr val="595959"/>
                </a:solidFill>
                <a:sym typeface="+mn-lt"/>
              </a:rPr>
              <a:t>平台通过集成并提供各类丰富的算法、引擎、工具等，通过规范定义各项接口、参数等，支持</a:t>
            </a:r>
            <a:r>
              <a:rPr lang="en-US" altLang="zh-CN" sz="1100" b="1" kern="0" dirty="0">
                <a:solidFill>
                  <a:srgbClr val="595959"/>
                </a:solidFill>
                <a:sym typeface="+mn-lt"/>
              </a:rPr>
              <a:t>PHM</a:t>
            </a:r>
            <a:r>
              <a:rPr lang="zh-CN" altLang="en-US" sz="1100" b="1" kern="0" dirty="0">
                <a:solidFill>
                  <a:srgbClr val="595959"/>
                </a:solidFill>
                <a:sym typeface="+mn-lt"/>
              </a:rPr>
              <a:t>专业技术团队运用各种技术手段协同开展诸如大数据分析、多层面多维度智能专家系统、复杂系统建模、复杂故障诊断与预测、装备健康状态评估等更深层次的应用研究工作，研究成果在全基地共享，真正实现和发挥设备健康管理的作用效能。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63" name="TextBox 33">
            <a:extLst>
              <a:ext uri="{FF2B5EF4-FFF2-40B4-BE49-F238E27FC236}">
                <a16:creationId xmlns:a16="http://schemas.microsoft.com/office/drawing/2014/main" id="{7E2218EF-74D0-9446-B757-5315FB13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21" y="2332672"/>
            <a:ext cx="368418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0" dirty="0">
                <a:solidFill>
                  <a:srgbClr val="595959"/>
                </a:solidFill>
                <a:latin typeface="宋体" pitchFamily="2" charset="-122"/>
                <a:ea typeface="宋体" pitchFamily="2" charset="-122"/>
                <a:sym typeface="+mn-lt"/>
              </a:rPr>
              <a:t>规划设计统一的风洞</a:t>
            </a:r>
            <a:r>
              <a:rPr lang="en-US" altLang="zh-CN" sz="1200" b="1" kern="0" dirty="0">
                <a:solidFill>
                  <a:srgbClr val="595959"/>
                </a:solidFill>
                <a:latin typeface="宋体" pitchFamily="2" charset="-122"/>
                <a:ea typeface="宋体" pitchFamily="2" charset="-122"/>
                <a:sym typeface="+mn-lt"/>
              </a:rPr>
              <a:t>PHM</a:t>
            </a:r>
            <a:r>
              <a:rPr lang="zh-CN" altLang="en-US" sz="1200" b="1" kern="0" dirty="0">
                <a:solidFill>
                  <a:srgbClr val="595959"/>
                </a:solidFill>
                <a:latin typeface="宋体" pitchFamily="2" charset="-122"/>
                <a:ea typeface="宋体" pitchFamily="2" charset="-122"/>
                <a:sym typeface="+mn-lt"/>
              </a:rPr>
              <a:t>系统架构，研发提供具有较强功能性、兼容性、灵活性的通用</a:t>
            </a:r>
            <a:r>
              <a:rPr lang="en-US" altLang="zh-CN" sz="1200" b="1" kern="0" dirty="0">
                <a:solidFill>
                  <a:srgbClr val="595959"/>
                </a:solidFill>
                <a:latin typeface="宋体" pitchFamily="2" charset="-122"/>
                <a:ea typeface="宋体" pitchFamily="2" charset="-122"/>
                <a:sym typeface="+mn-lt"/>
              </a:rPr>
              <a:t>PHM</a:t>
            </a:r>
            <a:r>
              <a:rPr lang="zh-CN" altLang="en-US" sz="1200" b="1" kern="0" dirty="0">
                <a:solidFill>
                  <a:srgbClr val="595959"/>
                </a:solidFill>
                <a:latin typeface="宋体" pitchFamily="2" charset="-122"/>
                <a:ea typeface="宋体" pitchFamily="2" charset="-122"/>
                <a:sym typeface="+mn-lt"/>
              </a:rPr>
              <a:t>基础平台软件（一套软件），在此基础上支持实现风洞单体设备</a:t>
            </a:r>
            <a:r>
              <a:rPr lang="en-US" altLang="zh-CN" sz="1200" b="1" kern="0" dirty="0">
                <a:solidFill>
                  <a:srgbClr val="595959"/>
                </a:solidFill>
                <a:latin typeface="宋体" pitchFamily="2" charset="-122"/>
                <a:ea typeface="宋体" pitchFamily="2" charset="-122"/>
                <a:sym typeface="+mn-lt"/>
              </a:rPr>
              <a:t>PHM</a:t>
            </a:r>
            <a:r>
              <a:rPr lang="zh-CN" altLang="en-US" sz="1200" b="1" kern="0" dirty="0">
                <a:solidFill>
                  <a:srgbClr val="595959"/>
                </a:solidFill>
                <a:latin typeface="宋体" pitchFamily="2" charset="-122"/>
                <a:ea typeface="宋体" pitchFamily="2" charset="-122"/>
                <a:sym typeface="+mn-lt"/>
              </a:rPr>
              <a:t>系统高效定制开发和快速迭代，减少重复工作，降低开发成本。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宋体" pitchFamily="2" charset="-122"/>
              <a:ea typeface="宋体" pitchFamily="2" charset="-122"/>
              <a:sym typeface="+mn-lt"/>
            </a:endParaRPr>
          </a:p>
        </p:txBody>
      </p:sp>
      <p:sp>
        <p:nvSpPr>
          <p:cNvPr id="64" name="TextBox 34">
            <a:extLst>
              <a:ext uri="{FF2B5EF4-FFF2-40B4-BE49-F238E27FC236}">
                <a16:creationId xmlns:a16="http://schemas.microsoft.com/office/drawing/2014/main" id="{7BF923A2-D3B2-694A-B8DD-C0D77CC47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02" y="4743271"/>
            <a:ext cx="3685708" cy="107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algn="just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zh-CN" altLang="en-US" sz="1100" b="1" kern="0" dirty="0">
                <a:solidFill>
                  <a:srgbClr val="595959"/>
                </a:solidFill>
                <a:sym typeface="+mn-lt"/>
              </a:rPr>
              <a:t>制定统一的业务流程标准规范、接口集成规范、数据标准化管理规范、模型管理规范、风洞</a:t>
            </a:r>
            <a:r>
              <a:rPr lang="en-US" altLang="zh-CN" sz="1100" b="1" kern="0" dirty="0">
                <a:solidFill>
                  <a:srgbClr val="595959"/>
                </a:solidFill>
                <a:sym typeface="+mn-lt"/>
              </a:rPr>
              <a:t>PHM</a:t>
            </a:r>
            <a:r>
              <a:rPr lang="zh-CN" altLang="en-US" sz="1100" b="1" kern="0" dirty="0">
                <a:solidFill>
                  <a:srgbClr val="595959"/>
                </a:solidFill>
                <a:sym typeface="+mn-lt"/>
              </a:rPr>
              <a:t>系统建设规范、运维管理和服务质量管理体系等，维护基地风洞</a:t>
            </a:r>
            <a:r>
              <a:rPr lang="en-US" altLang="zh-CN" sz="1100" b="1" kern="0" dirty="0">
                <a:solidFill>
                  <a:srgbClr val="595959"/>
                </a:solidFill>
                <a:sym typeface="+mn-lt"/>
              </a:rPr>
              <a:t>PHM</a:t>
            </a:r>
            <a:r>
              <a:rPr lang="zh-CN" altLang="en-US" sz="1100" b="1" kern="0" dirty="0">
                <a:solidFill>
                  <a:srgbClr val="595959"/>
                </a:solidFill>
                <a:sym typeface="+mn-lt"/>
              </a:rPr>
              <a:t>管理的规范化、标准化运行。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65" name="椭圆 27">
            <a:extLst>
              <a:ext uri="{FF2B5EF4-FFF2-40B4-BE49-F238E27FC236}">
                <a16:creationId xmlns:a16="http://schemas.microsoft.com/office/drawing/2014/main" id="{CA524C54-D669-AF4D-BCCC-57EC750A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910" y="1342072"/>
            <a:ext cx="495300" cy="49530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dist="127001" dir="8100000" algn="tr" rotWithShape="0">
              <a:srgbClr val="000000">
                <a:alpha val="59998"/>
              </a:srgbClr>
            </a:outerShdw>
          </a:effec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</a:endParaRPr>
          </a:p>
        </p:txBody>
      </p:sp>
      <p:sp>
        <p:nvSpPr>
          <p:cNvPr id="66" name="椭圆 28">
            <a:extLst>
              <a:ext uri="{FF2B5EF4-FFF2-40B4-BE49-F238E27FC236}">
                <a16:creationId xmlns:a16="http://schemas.microsoft.com/office/drawing/2014/main" id="{F855896F-6836-0E4D-9965-11BA35B3C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485" y="3806088"/>
            <a:ext cx="496888" cy="495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dist="127001" dir="8100000" algn="tr" rotWithShape="0">
              <a:srgbClr val="000000">
                <a:alpha val="59998"/>
              </a:srgbClr>
            </a:outerShdw>
          </a:effec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6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</a:endParaRPr>
          </a:p>
        </p:txBody>
      </p:sp>
      <p:sp>
        <p:nvSpPr>
          <p:cNvPr id="67" name="椭圆 29">
            <a:extLst>
              <a:ext uri="{FF2B5EF4-FFF2-40B4-BE49-F238E27FC236}">
                <a16:creationId xmlns:a16="http://schemas.microsoft.com/office/drawing/2014/main" id="{3C2596AD-BB40-6F42-8782-4CC4E0490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9643" y="3846512"/>
            <a:ext cx="495300" cy="496888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dist="127001" dir="8100000" algn="tr" rotWithShape="0">
              <a:srgbClr val="000000">
                <a:alpha val="59998"/>
              </a:srgbClr>
            </a:outerShdw>
          </a:effec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</a:endParaRPr>
          </a:p>
        </p:txBody>
      </p:sp>
      <p:sp>
        <p:nvSpPr>
          <p:cNvPr id="68" name="椭圆 30">
            <a:extLst>
              <a:ext uri="{FF2B5EF4-FFF2-40B4-BE49-F238E27FC236}">
                <a16:creationId xmlns:a16="http://schemas.microsoft.com/office/drawing/2014/main" id="{3B222AAA-B2AC-7A4C-8BC4-A1E38CE0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4031" y="990600"/>
            <a:ext cx="495300" cy="4953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63500" dist="127001" dir="8100000" algn="tr" rotWithShape="0">
              <a:srgbClr val="000000">
                <a:alpha val="59998"/>
              </a:srgbClr>
            </a:outerShdw>
          </a:effec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charset="-122"/>
                <a:ea typeface="微软雅黑" charset="-122"/>
              </a:rPr>
              <a:t>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</a:endParaRPr>
          </a:p>
        </p:txBody>
      </p:sp>
      <p:sp>
        <p:nvSpPr>
          <p:cNvPr id="70" name="AutoShape 2">
            <a:extLst>
              <a:ext uri="{FF2B5EF4-FFF2-40B4-BE49-F238E27FC236}">
                <a16:creationId xmlns:a16="http://schemas.microsoft.com/office/drawing/2014/main" id="{5018BA26-13EF-4B82-8B00-FEE4A5D2E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96808" y="228954"/>
            <a:ext cx="4419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solidFill>
                  <a:srgbClr val="1A09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1A09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、平台业务目标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84" y="238125"/>
            <a:ext cx="3382963" cy="1599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5117301" y="619125"/>
            <a:ext cx="1797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支撑实现基地风洞设备群的体系化</a:t>
            </a:r>
            <a:r>
              <a:rPr lang="en-US" altLang="zh-CN" sz="12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PHM</a:t>
            </a:r>
            <a:r>
              <a:rPr lang="zh-CN" altLang="en-US" sz="12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9600" y="1298509"/>
            <a:ext cx="3544350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kern="0" dirty="0">
                <a:solidFill>
                  <a:srgbClr val="595959"/>
                </a:solidFill>
                <a:latin typeface="宋体" pitchFamily="2" charset="-122"/>
              </a:rPr>
              <a:t>在各风洞单体设备</a:t>
            </a:r>
            <a:r>
              <a:rPr lang="en-US" altLang="zh-CN" sz="1200" b="1" kern="0" dirty="0">
                <a:solidFill>
                  <a:srgbClr val="595959"/>
                </a:solidFill>
                <a:latin typeface="宋体" pitchFamily="2" charset="-122"/>
              </a:rPr>
              <a:t>PHM</a:t>
            </a:r>
            <a:r>
              <a:rPr lang="zh-CN" altLang="en-US" sz="1200" b="1" kern="0" dirty="0">
                <a:solidFill>
                  <a:srgbClr val="595959"/>
                </a:solidFill>
                <a:latin typeface="宋体" pitchFamily="2" charset="-122"/>
              </a:rPr>
              <a:t>系统之上，构建基地级</a:t>
            </a:r>
            <a:r>
              <a:rPr lang="en-US" altLang="zh-CN" sz="1200" b="1" kern="0" dirty="0">
                <a:solidFill>
                  <a:srgbClr val="595959"/>
                </a:solidFill>
                <a:latin typeface="宋体" pitchFamily="2" charset="-122"/>
              </a:rPr>
              <a:t>PHM</a:t>
            </a:r>
            <a:r>
              <a:rPr lang="zh-CN" altLang="en-US" sz="1200" b="1" kern="0" dirty="0">
                <a:solidFill>
                  <a:srgbClr val="595959"/>
                </a:solidFill>
                <a:latin typeface="宋体" pitchFamily="2" charset="-122"/>
              </a:rPr>
              <a:t>平台，将单个风洞</a:t>
            </a:r>
            <a:r>
              <a:rPr lang="en-US" altLang="zh-CN" sz="1200" b="1" kern="0" dirty="0">
                <a:solidFill>
                  <a:srgbClr val="595959"/>
                </a:solidFill>
                <a:latin typeface="宋体" pitchFamily="2" charset="-122"/>
              </a:rPr>
              <a:t>PHM</a:t>
            </a:r>
            <a:r>
              <a:rPr lang="zh-CN" altLang="en-US" sz="1200" b="1" kern="0" dirty="0">
                <a:solidFill>
                  <a:srgbClr val="595959"/>
                </a:solidFill>
                <a:latin typeface="宋体" pitchFamily="2" charset="-122"/>
              </a:rPr>
              <a:t>拓展为风洞群</a:t>
            </a:r>
            <a:r>
              <a:rPr lang="en-US" altLang="zh-CN" sz="1200" b="1" kern="0" dirty="0">
                <a:solidFill>
                  <a:srgbClr val="595959"/>
                </a:solidFill>
                <a:latin typeface="宋体" pitchFamily="2" charset="-122"/>
              </a:rPr>
              <a:t>PHM</a:t>
            </a:r>
            <a:r>
              <a:rPr lang="zh-CN" altLang="en-US" sz="1200" b="1" kern="0" dirty="0">
                <a:solidFill>
                  <a:srgbClr val="595959"/>
                </a:solidFill>
                <a:latin typeface="宋体" pitchFamily="2" charset="-122"/>
              </a:rPr>
              <a:t>，实现数据、模型、知识、以及人力物力资源的整合，为基地</a:t>
            </a:r>
            <a:r>
              <a:rPr lang="en-US" altLang="zh-CN" sz="1200" b="1" kern="0" dirty="0">
                <a:solidFill>
                  <a:srgbClr val="595959"/>
                </a:solidFill>
                <a:latin typeface="宋体" pitchFamily="2" charset="-122"/>
              </a:rPr>
              <a:t>PHM</a:t>
            </a:r>
            <a:r>
              <a:rPr lang="zh-CN" altLang="en-US" sz="1200" b="1" kern="0" dirty="0">
                <a:solidFill>
                  <a:srgbClr val="595959"/>
                </a:solidFill>
                <a:latin typeface="宋体" pitchFamily="2" charset="-122"/>
              </a:rPr>
              <a:t>专业技术团队体系化、专业化、长期化开展风洞设备</a:t>
            </a:r>
            <a:r>
              <a:rPr lang="en-US" altLang="zh-CN" sz="1200" b="1" kern="0" dirty="0">
                <a:solidFill>
                  <a:srgbClr val="595959"/>
                </a:solidFill>
                <a:latin typeface="宋体" pitchFamily="2" charset="-122"/>
              </a:rPr>
              <a:t>PHM</a:t>
            </a:r>
            <a:r>
              <a:rPr lang="zh-CN" altLang="en-US" sz="1200" b="1" kern="0" dirty="0">
                <a:solidFill>
                  <a:srgbClr val="595959"/>
                </a:solidFill>
                <a:latin typeface="宋体" pitchFamily="2" charset="-122"/>
              </a:rPr>
              <a:t>管理与深化研究提供强有力的支撑。</a:t>
            </a:r>
          </a:p>
        </p:txBody>
      </p:sp>
      <p:sp>
        <p:nvSpPr>
          <p:cNvPr id="71" name="椭圆 28">
            <a:extLst>
              <a:ext uri="{FF2B5EF4-FFF2-40B4-BE49-F238E27FC236}">
                <a16:creationId xmlns:a16="http://schemas.microsoft.com/office/drawing/2014/main" id="{F855896F-6836-0E4D-9965-11BA35B3C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66700"/>
            <a:ext cx="496888" cy="495300"/>
          </a:xfrm>
          <a:prstGeom prst="ellipse">
            <a:avLst/>
          </a:prstGeom>
          <a:solidFill>
            <a:srgbClr val="6868A1"/>
          </a:solidFill>
          <a:ln>
            <a:noFill/>
          </a:ln>
          <a:effectLst>
            <a:outerShdw blurRad="63500" dist="127001" dir="8100000" algn="tr" rotWithShape="0">
              <a:srgbClr val="000000">
                <a:alpha val="59998"/>
              </a:srgbClr>
            </a:outerShdw>
          </a:effec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FFFFFF"/>
                </a:solidFill>
              </a:rPr>
              <a:t>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</a:endParaRPr>
          </a:p>
        </p:txBody>
      </p:sp>
      <p:pic>
        <p:nvPicPr>
          <p:cNvPr id="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29125"/>
            <a:ext cx="3382963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矩形 71"/>
          <p:cNvSpPr/>
          <p:nvPr/>
        </p:nvSpPr>
        <p:spPr>
          <a:xfrm>
            <a:off x="5112808" y="4800600"/>
            <a:ext cx="1797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2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实现与风洞测控系统的融合，共同保证设备安全高效运行。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419600" y="5551284"/>
            <a:ext cx="3544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通过规范定义风洞测控系统、</a:t>
            </a:r>
            <a:r>
              <a:rPr lang="en-US" altLang="zh-CN" sz="11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PHM</a:t>
            </a:r>
            <a:r>
              <a:rPr lang="zh-CN" altLang="en-US" sz="1100" b="1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系统彼此之间的接口、协同运行机制等，注重在设计、建设、运维等各阶段的融合，可进一步提高风洞自身的安全运行保障能力，共同保证设备在全生命周期内安全高效运行。</a:t>
            </a:r>
          </a:p>
        </p:txBody>
      </p:sp>
      <p:sp>
        <p:nvSpPr>
          <p:cNvPr id="74" name="椭圆 28">
            <a:extLst>
              <a:ext uri="{FF2B5EF4-FFF2-40B4-BE49-F238E27FC236}">
                <a16:creationId xmlns:a16="http://schemas.microsoft.com/office/drawing/2014/main" id="{F855896F-6836-0E4D-9965-11BA35B3C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307" y="4450146"/>
            <a:ext cx="496888" cy="495300"/>
          </a:xfrm>
          <a:prstGeom prst="ellipse">
            <a:avLst/>
          </a:prstGeom>
          <a:solidFill>
            <a:srgbClr val="6868A1"/>
          </a:solidFill>
          <a:ln>
            <a:noFill/>
          </a:ln>
          <a:effectLst>
            <a:outerShdw blurRad="63500" dist="127001" dir="8100000" algn="tr" rotWithShape="0">
              <a:srgbClr val="000000">
                <a:alpha val="59998"/>
              </a:srgbClr>
            </a:outerShdw>
          </a:effec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FFFFFF"/>
                </a:solidFill>
              </a:rPr>
              <a:t>5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20968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1096938" y="228600"/>
            <a:ext cx="5528234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solidFill>
                  <a:srgbClr val="1A09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1A09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、平台在装管体系中的功能定位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12F4A36-1C42-F74F-AF17-08D6286CB1CA}"/>
              </a:ext>
            </a:extLst>
          </p:cNvPr>
          <p:cNvSpPr/>
          <p:nvPr/>
        </p:nvSpPr>
        <p:spPr bwMode="auto">
          <a:xfrm>
            <a:off x="3726211" y="1209977"/>
            <a:ext cx="4468123" cy="5267023"/>
          </a:xfrm>
          <a:prstGeom prst="rect">
            <a:avLst/>
          </a:prstGeom>
          <a:solidFill>
            <a:srgbClr val="91C6F7">
              <a:alpha val="31000"/>
            </a:srgbClr>
          </a:solidFill>
          <a:ln w="9525" cap="flat" cmpd="sng" algn="ctr">
            <a:solidFill>
              <a:srgbClr val="0F6FC6">
                <a:alpha val="79000"/>
              </a:srgbClr>
            </a:solidFill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3495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0" name="îŝļîḓè">
            <a:extLst>
              <a:ext uri="{FF2B5EF4-FFF2-40B4-BE49-F238E27FC236}">
                <a16:creationId xmlns:a16="http://schemas.microsoft.com/office/drawing/2014/main" id="{D1D38916-2299-8D40-A13F-89246317C0D8}"/>
              </a:ext>
            </a:extLst>
          </p:cNvPr>
          <p:cNvSpPr/>
          <p:nvPr/>
        </p:nvSpPr>
        <p:spPr>
          <a:xfrm>
            <a:off x="1579270" y="1987006"/>
            <a:ext cx="6074520" cy="1856017"/>
          </a:xfrm>
          <a:custGeom>
            <a:avLst/>
            <a:gdLst>
              <a:gd name="connsiteX0" fmla="*/ 0 w 6443529"/>
              <a:gd name="connsiteY0" fmla="*/ 1204957 h 2409914"/>
              <a:gd name="connsiteX1" fmla="*/ 3221765 w 6443529"/>
              <a:gd name="connsiteY1" fmla="*/ 0 h 2409914"/>
              <a:gd name="connsiteX2" fmla="*/ 6443530 w 6443529"/>
              <a:gd name="connsiteY2" fmla="*/ 1204957 h 2409914"/>
              <a:gd name="connsiteX3" fmla="*/ 3221765 w 6443529"/>
              <a:gd name="connsiteY3" fmla="*/ 2409914 h 2409914"/>
              <a:gd name="connsiteX4" fmla="*/ 0 w 6443529"/>
              <a:gd name="connsiteY4" fmla="*/ 1204957 h 2409914"/>
              <a:gd name="connsiteX0" fmla="*/ 30300 w 6473830"/>
              <a:gd name="connsiteY0" fmla="*/ 1204957 h 1517072"/>
              <a:gd name="connsiteX1" fmla="*/ 3252065 w 6473830"/>
              <a:gd name="connsiteY1" fmla="*/ 0 h 1517072"/>
              <a:gd name="connsiteX2" fmla="*/ 6473830 w 6473830"/>
              <a:gd name="connsiteY2" fmla="*/ 1204957 h 1517072"/>
              <a:gd name="connsiteX3" fmla="*/ 2200933 w 6473830"/>
              <a:gd name="connsiteY3" fmla="*/ 1264777 h 1517072"/>
              <a:gd name="connsiteX4" fmla="*/ 30300 w 6473830"/>
              <a:gd name="connsiteY4" fmla="*/ 1204957 h 1517072"/>
              <a:gd name="connsiteX0" fmla="*/ 13162 w 6478596"/>
              <a:gd name="connsiteY0" fmla="*/ 1204957 h 2076500"/>
              <a:gd name="connsiteX1" fmla="*/ 3234927 w 6478596"/>
              <a:gd name="connsiteY1" fmla="*/ 0 h 2076500"/>
              <a:gd name="connsiteX2" fmla="*/ 6456692 w 6478596"/>
              <a:gd name="connsiteY2" fmla="*/ 1204957 h 2076500"/>
              <a:gd name="connsiteX3" fmla="*/ 4375018 w 6478596"/>
              <a:gd name="connsiteY3" fmla="*/ 2076391 h 2076500"/>
              <a:gd name="connsiteX4" fmla="*/ 2183795 w 6478596"/>
              <a:gd name="connsiteY4" fmla="*/ 1264777 h 2076500"/>
              <a:gd name="connsiteX5" fmla="*/ 13162 w 6478596"/>
              <a:gd name="connsiteY5" fmla="*/ 1204957 h 2076500"/>
              <a:gd name="connsiteX0" fmla="*/ 112682 w 6578116"/>
              <a:gd name="connsiteY0" fmla="*/ 1204957 h 2076485"/>
              <a:gd name="connsiteX1" fmla="*/ 3334447 w 6578116"/>
              <a:gd name="connsiteY1" fmla="*/ 0 h 2076485"/>
              <a:gd name="connsiteX2" fmla="*/ 6556212 w 6578116"/>
              <a:gd name="connsiteY2" fmla="*/ 1204957 h 2076485"/>
              <a:gd name="connsiteX3" fmla="*/ 4474538 w 6578116"/>
              <a:gd name="connsiteY3" fmla="*/ 2076391 h 2076485"/>
              <a:gd name="connsiteX4" fmla="*/ 2283315 w 6578116"/>
              <a:gd name="connsiteY4" fmla="*/ 1264777 h 2076485"/>
              <a:gd name="connsiteX5" fmla="*/ 876759 w 6578116"/>
              <a:gd name="connsiteY5" fmla="*/ 1862746 h 2076485"/>
              <a:gd name="connsiteX6" fmla="*/ 112682 w 6578116"/>
              <a:gd name="connsiteY6" fmla="*/ 1204957 h 2076485"/>
              <a:gd name="connsiteX0" fmla="*/ 168966 w 6241293"/>
              <a:gd name="connsiteY0" fmla="*/ 950504 h 2078406"/>
              <a:gd name="connsiteX1" fmla="*/ 2997624 w 6241293"/>
              <a:gd name="connsiteY1" fmla="*/ 1921 h 2078406"/>
              <a:gd name="connsiteX2" fmla="*/ 6219389 w 6241293"/>
              <a:gd name="connsiteY2" fmla="*/ 1206878 h 2078406"/>
              <a:gd name="connsiteX3" fmla="*/ 4137715 w 6241293"/>
              <a:gd name="connsiteY3" fmla="*/ 2078312 h 2078406"/>
              <a:gd name="connsiteX4" fmla="*/ 1946492 w 6241293"/>
              <a:gd name="connsiteY4" fmla="*/ 1266698 h 2078406"/>
              <a:gd name="connsiteX5" fmla="*/ 539936 w 6241293"/>
              <a:gd name="connsiteY5" fmla="*/ 1864667 h 2078406"/>
              <a:gd name="connsiteX6" fmla="*/ 168966 w 6241293"/>
              <a:gd name="connsiteY6" fmla="*/ 950504 h 2078406"/>
              <a:gd name="connsiteX0" fmla="*/ 184012 w 6256339"/>
              <a:gd name="connsiteY0" fmla="*/ 950512 h 2078413"/>
              <a:gd name="connsiteX1" fmla="*/ 3012670 w 6256339"/>
              <a:gd name="connsiteY1" fmla="*/ 1929 h 2078413"/>
              <a:gd name="connsiteX2" fmla="*/ 6234435 w 6256339"/>
              <a:gd name="connsiteY2" fmla="*/ 1206886 h 2078413"/>
              <a:gd name="connsiteX3" fmla="*/ 4152761 w 6256339"/>
              <a:gd name="connsiteY3" fmla="*/ 2078320 h 2078413"/>
              <a:gd name="connsiteX4" fmla="*/ 1961538 w 6256339"/>
              <a:gd name="connsiteY4" fmla="*/ 1266706 h 2078413"/>
              <a:gd name="connsiteX5" fmla="*/ 503707 w 6256339"/>
              <a:gd name="connsiteY5" fmla="*/ 1881767 h 2078413"/>
              <a:gd name="connsiteX6" fmla="*/ 184012 w 6256339"/>
              <a:gd name="connsiteY6" fmla="*/ 950512 h 2078413"/>
              <a:gd name="connsiteX0" fmla="*/ 190154 w 6236843"/>
              <a:gd name="connsiteY0" fmla="*/ 958917 h 2078272"/>
              <a:gd name="connsiteX1" fmla="*/ 2993174 w 6236843"/>
              <a:gd name="connsiteY1" fmla="*/ 1788 h 2078272"/>
              <a:gd name="connsiteX2" fmla="*/ 6214939 w 6236843"/>
              <a:gd name="connsiteY2" fmla="*/ 1206745 h 2078272"/>
              <a:gd name="connsiteX3" fmla="*/ 4133265 w 6236843"/>
              <a:gd name="connsiteY3" fmla="*/ 2078179 h 2078272"/>
              <a:gd name="connsiteX4" fmla="*/ 1942042 w 6236843"/>
              <a:gd name="connsiteY4" fmla="*/ 1266565 h 2078272"/>
              <a:gd name="connsiteX5" fmla="*/ 484211 w 6236843"/>
              <a:gd name="connsiteY5" fmla="*/ 1881626 h 2078272"/>
              <a:gd name="connsiteX6" fmla="*/ 190154 w 6236843"/>
              <a:gd name="connsiteY6" fmla="*/ 958917 h 2078272"/>
              <a:gd name="connsiteX0" fmla="*/ 190154 w 6236843"/>
              <a:gd name="connsiteY0" fmla="*/ 942114 h 2078561"/>
              <a:gd name="connsiteX1" fmla="*/ 2993174 w 6236843"/>
              <a:gd name="connsiteY1" fmla="*/ 2077 h 2078561"/>
              <a:gd name="connsiteX2" fmla="*/ 6214939 w 6236843"/>
              <a:gd name="connsiteY2" fmla="*/ 1207034 h 2078561"/>
              <a:gd name="connsiteX3" fmla="*/ 4133265 w 6236843"/>
              <a:gd name="connsiteY3" fmla="*/ 2078468 h 2078561"/>
              <a:gd name="connsiteX4" fmla="*/ 1942042 w 6236843"/>
              <a:gd name="connsiteY4" fmla="*/ 1266854 h 2078561"/>
              <a:gd name="connsiteX5" fmla="*/ 484211 w 6236843"/>
              <a:gd name="connsiteY5" fmla="*/ 1881915 h 2078561"/>
              <a:gd name="connsiteX6" fmla="*/ 190154 w 6236843"/>
              <a:gd name="connsiteY6" fmla="*/ 942114 h 2078561"/>
              <a:gd name="connsiteX0" fmla="*/ 190154 w 6034586"/>
              <a:gd name="connsiteY0" fmla="*/ 941026 h 2077473"/>
              <a:gd name="connsiteX1" fmla="*/ 2993174 w 6034586"/>
              <a:gd name="connsiteY1" fmla="*/ 989 h 2077473"/>
              <a:gd name="connsiteX2" fmla="*/ 6009840 w 6034586"/>
              <a:gd name="connsiteY2" fmla="*/ 1120488 h 2077473"/>
              <a:gd name="connsiteX3" fmla="*/ 4133265 w 6034586"/>
              <a:gd name="connsiteY3" fmla="*/ 2077380 h 2077473"/>
              <a:gd name="connsiteX4" fmla="*/ 1942042 w 6034586"/>
              <a:gd name="connsiteY4" fmla="*/ 1265766 h 2077473"/>
              <a:gd name="connsiteX5" fmla="*/ 484211 w 6034586"/>
              <a:gd name="connsiteY5" fmla="*/ 1880827 h 2077473"/>
              <a:gd name="connsiteX6" fmla="*/ 190154 w 6034586"/>
              <a:gd name="connsiteY6" fmla="*/ 941026 h 2077473"/>
              <a:gd name="connsiteX0" fmla="*/ 190154 w 6164622"/>
              <a:gd name="connsiteY0" fmla="*/ 941026 h 2086767"/>
              <a:gd name="connsiteX1" fmla="*/ 2993174 w 6164622"/>
              <a:gd name="connsiteY1" fmla="*/ 989 h 2086767"/>
              <a:gd name="connsiteX2" fmla="*/ 6009840 w 6164622"/>
              <a:gd name="connsiteY2" fmla="*/ 1120488 h 2086767"/>
              <a:gd name="connsiteX3" fmla="*/ 5577504 w 6164622"/>
              <a:gd name="connsiteY3" fmla="*/ 1727004 h 2086767"/>
              <a:gd name="connsiteX4" fmla="*/ 4133265 w 6164622"/>
              <a:gd name="connsiteY4" fmla="*/ 2077380 h 2086767"/>
              <a:gd name="connsiteX5" fmla="*/ 1942042 w 6164622"/>
              <a:gd name="connsiteY5" fmla="*/ 1265766 h 2086767"/>
              <a:gd name="connsiteX6" fmla="*/ 484211 w 6164622"/>
              <a:gd name="connsiteY6" fmla="*/ 1880827 h 2086767"/>
              <a:gd name="connsiteX7" fmla="*/ 190154 w 6164622"/>
              <a:gd name="connsiteY7" fmla="*/ 941026 h 2086767"/>
              <a:gd name="connsiteX0" fmla="*/ 190154 w 6067951"/>
              <a:gd name="connsiteY0" fmla="*/ 945372 h 2091113"/>
              <a:gd name="connsiteX1" fmla="*/ 2993174 w 6067951"/>
              <a:gd name="connsiteY1" fmla="*/ 5335 h 2091113"/>
              <a:gd name="connsiteX2" fmla="*/ 5890199 w 6067951"/>
              <a:gd name="connsiteY2" fmla="*/ 612086 h 2091113"/>
              <a:gd name="connsiteX3" fmla="*/ 5577504 w 6067951"/>
              <a:gd name="connsiteY3" fmla="*/ 1731350 h 2091113"/>
              <a:gd name="connsiteX4" fmla="*/ 4133265 w 6067951"/>
              <a:gd name="connsiteY4" fmla="*/ 2081726 h 2091113"/>
              <a:gd name="connsiteX5" fmla="*/ 1942042 w 6067951"/>
              <a:gd name="connsiteY5" fmla="*/ 1270112 h 2091113"/>
              <a:gd name="connsiteX6" fmla="*/ 484211 w 6067951"/>
              <a:gd name="connsiteY6" fmla="*/ 1885173 h 2091113"/>
              <a:gd name="connsiteX7" fmla="*/ 190154 w 6067951"/>
              <a:gd name="connsiteY7" fmla="*/ 945372 h 2091113"/>
              <a:gd name="connsiteX0" fmla="*/ 174339 w 6052136"/>
              <a:gd name="connsiteY0" fmla="*/ 530400 h 1676141"/>
              <a:gd name="connsiteX1" fmla="*/ 2763714 w 6052136"/>
              <a:gd name="connsiteY1" fmla="*/ 51836 h 1676141"/>
              <a:gd name="connsiteX2" fmla="*/ 5874384 w 6052136"/>
              <a:gd name="connsiteY2" fmla="*/ 197114 h 1676141"/>
              <a:gd name="connsiteX3" fmla="*/ 5561689 w 6052136"/>
              <a:gd name="connsiteY3" fmla="*/ 1316378 h 1676141"/>
              <a:gd name="connsiteX4" fmla="*/ 4117450 w 6052136"/>
              <a:gd name="connsiteY4" fmla="*/ 1666754 h 1676141"/>
              <a:gd name="connsiteX5" fmla="*/ 1926227 w 6052136"/>
              <a:gd name="connsiteY5" fmla="*/ 855140 h 1676141"/>
              <a:gd name="connsiteX6" fmla="*/ 468396 w 6052136"/>
              <a:gd name="connsiteY6" fmla="*/ 1470201 h 1676141"/>
              <a:gd name="connsiteX7" fmla="*/ 174339 w 6052136"/>
              <a:gd name="connsiteY7" fmla="*/ 530400 h 1676141"/>
              <a:gd name="connsiteX0" fmla="*/ 174339 w 5972992"/>
              <a:gd name="connsiteY0" fmla="*/ 480268 h 1626009"/>
              <a:gd name="connsiteX1" fmla="*/ 2763714 w 5972992"/>
              <a:gd name="connsiteY1" fmla="*/ 1704 h 1626009"/>
              <a:gd name="connsiteX2" fmla="*/ 4134542 w 5972992"/>
              <a:gd name="connsiteY2" fmla="*/ 633857 h 1626009"/>
              <a:gd name="connsiteX3" fmla="*/ 5874384 w 5972992"/>
              <a:gd name="connsiteY3" fmla="*/ 146982 h 1626009"/>
              <a:gd name="connsiteX4" fmla="*/ 5561689 w 5972992"/>
              <a:gd name="connsiteY4" fmla="*/ 1266246 h 1626009"/>
              <a:gd name="connsiteX5" fmla="*/ 4117450 w 5972992"/>
              <a:gd name="connsiteY5" fmla="*/ 1616622 h 1626009"/>
              <a:gd name="connsiteX6" fmla="*/ 1926227 w 5972992"/>
              <a:gd name="connsiteY6" fmla="*/ 805008 h 1626009"/>
              <a:gd name="connsiteX7" fmla="*/ 468396 w 5972992"/>
              <a:gd name="connsiteY7" fmla="*/ 1420069 h 1626009"/>
              <a:gd name="connsiteX8" fmla="*/ 174339 w 5972992"/>
              <a:gd name="connsiteY8" fmla="*/ 480268 h 1626009"/>
              <a:gd name="connsiteX0" fmla="*/ 174339 w 6027917"/>
              <a:gd name="connsiteY0" fmla="*/ 480268 h 1626009"/>
              <a:gd name="connsiteX1" fmla="*/ 2763714 w 6027917"/>
              <a:gd name="connsiteY1" fmla="*/ 1704 h 1626009"/>
              <a:gd name="connsiteX2" fmla="*/ 4134542 w 6027917"/>
              <a:gd name="connsiteY2" fmla="*/ 633857 h 1626009"/>
              <a:gd name="connsiteX3" fmla="*/ 5874384 w 6027917"/>
              <a:gd name="connsiteY3" fmla="*/ 146982 h 1626009"/>
              <a:gd name="connsiteX4" fmla="*/ 5561689 w 6027917"/>
              <a:gd name="connsiteY4" fmla="*/ 1266246 h 1626009"/>
              <a:gd name="connsiteX5" fmla="*/ 4117450 w 6027917"/>
              <a:gd name="connsiteY5" fmla="*/ 1616622 h 1626009"/>
              <a:gd name="connsiteX6" fmla="*/ 1926227 w 6027917"/>
              <a:gd name="connsiteY6" fmla="*/ 805008 h 1626009"/>
              <a:gd name="connsiteX7" fmla="*/ 468396 w 6027917"/>
              <a:gd name="connsiteY7" fmla="*/ 1420069 h 1626009"/>
              <a:gd name="connsiteX8" fmla="*/ 174339 w 6027917"/>
              <a:gd name="connsiteY8" fmla="*/ 480268 h 1626009"/>
              <a:gd name="connsiteX0" fmla="*/ 174339 w 6027917"/>
              <a:gd name="connsiteY0" fmla="*/ 480268 h 1626009"/>
              <a:gd name="connsiteX1" fmla="*/ 2763714 w 6027917"/>
              <a:gd name="connsiteY1" fmla="*/ 1704 h 1626009"/>
              <a:gd name="connsiteX2" fmla="*/ 4134542 w 6027917"/>
              <a:gd name="connsiteY2" fmla="*/ 633857 h 1626009"/>
              <a:gd name="connsiteX3" fmla="*/ 5874384 w 6027917"/>
              <a:gd name="connsiteY3" fmla="*/ 146982 h 1626009"/>
              <a:gd name="connsiteX4" fmla="*/ 5561689 w 6027917"/>
              <a:gd name="connsiteY4" fmla="*/ 1266246 h 1626009"/>
              <a:gd name="connsiteX5" fmla="*/ 4117450 w 6027917"/>
              <a:gd name="connsiteY5" fmla="*/ 1616622 h 1626009"/>
              <a:gd name="connsiteX6" fmla="*/ 1926227 w 6027917"/>
              <a:gd name="connsiteY6" fmla="*/ 805008 h 1626009"/>
              <a:gd name="connsiteX7" fmla="*/ 468396 w 6027917"/>
              <a:gd name="connsiteY7" fmla="*/ 1420069 h 1626009"/>
              <a:gd name="connsiteX8" fmla="*/ 174339 w 6027917"/>
              <a:gd name="connsiteY8" fmla="*/ 480268 h 1626009"/>
              <a:gd name="connsiteX0" fmla="*/ 174339 w 6027917"/>
              <a:gd name="connsiteY0" fmla="*/ 480268 h 1626009"/>
              <a:gd name="connsiteX1" fmla="*/ 2763714 w 6027917"/>
              <a:gd name="connsiteY1" fmla="*/ 1704 h 1626009"/>
              <a:gd name="connsiteX2" fmla="*/ 4134542 w 6027917"/>
              <a:gd name="connsiteY2" fmla="*/ 633857 h 1626009"/>
              <a:gd name="connsiteX3" fmla="*/ 5874384 w 6027917"/>
              <a:gd name="connsiteY3" fmla="*/ 146982 h 1626009"/>
              <a:gd name="connsiteX4" fmla="*/ 5561689 w 6027917"/>
              <a:gd name="connsiteY4" fmla="*/ 1266246 h 1626009"/>
              <a:gd name="connsiteX5" fmla="*/ 4117450 w 6027917"/>
              <a:gd name="connsiteY5" fmla="*/ 1616622 h 1626009"/>
              <a:gd name="connsiteX6" fmla="*/ 1926227 w 6027917"/>
              <a:gd name="connsiteY6" fmla="*/ 805008 h 1626009"/>
              <a:gd name="connsiteX7" fmla="*/ 468396 w 6027917"/>
              <a:gd name="connsiteY7" fmla="*/ 1420069 h 1626009"/>
              <a:gd name="connsiteX8" fmla="*/ 174339 w 6027917"/>
              <a:gd name="connsiteY8" fmla="*/ 480268 h 1626009"/>
              <a:gd name="connsiteX0" fmla="*/ 140186 w 5993764"/>
              <a:gd name="connsiteY0" fmla="*/ 480551 h 1626292"/>
              <a:gd name="connsiteX1" fmla="*/ 2729561 w 5993764"/>
              <a:gd name="connsiteY1" fmla="*/ 1987 h 1626292"/>
              <a:gd name="connsiteX2" fmla="*/ 4100389 w 5993764"/>
              <a:gd name="connsiteY2" fmla="*/ 634140 h 1626292"/>
              <a:gd name="connsiteX3" fmla="*/ 5840231 w 5993764"/>
              <a:gd name="connsiteY3" fmla="*/ 147265 h 1626292"/>
              <a:gd name="connsiteX4" fmla="*/ 5527536 w 5993764"/>
              <a:gd name="connsiteY4" fmla="*/ 1266529 h 1626292"/>
              <a:gd name="connsiteX5" fmla="*/ 4083297 w 5993764"/>
              <a:gd name="connsiteY5" fmla="*/ 1616905 h 1626292"/>
              <a:gd name="connsiteX6" fmla="*/ 1892074 w 5993764"/>
              <a:gd name="connsiteY6" fmla="*/ 805291 h 1626292"/>
              <a:gd name="connsiteX7" fmla="*/ 434243 w 5993764"/>
              <a:gd name="connsiteY7" fmla="*/ 1420352 h 1626292"/>
              <a:gd name="connsiteX8" fmla="*/ 140186 w 5993764"/>
              <a:gd name="connsiteY8" fmla="*/ 480551 h 1626292"/>
              <a:gd name="connsiteX0" fmla="*/ 123408 w 6053898"/>
              <a:gd name="connsiteY0" fmla="*/ 513847 h 1625404"/>
              <a:gd name="connsiteX1" fmla="*/ 2789695 w 6053898"/>
              <a:gd name="connsiteY1" fmla="*/ 1099 h 1625404"/>
              <a:gd name="connsiteX2" fmla="*/ 4160523 w 6053898"/>
              <a:gd name="connsiteY2" fmla="*/ 633252 h 1625404"/>
              <a:gd name="connsiteX3" fmla="*/ 5900365 w 6053898"/>
              <a:gd name="connsiteY3" fmla="*/ 146377 h 1625404"/>
              <a:gd name="connsiteX4" fmla="*/ 5587670 w 6053898"/>
              <a:gd name="connsiteY4" fmla="*/ 1265641 h 1625404"/>
              <a:gd name="connsiteX5" fmla="*/ 4143431 w 6053898"/>
              <a:gd name="connsiteY5" fmla="*/ 1616017 h 1625404"/>
              <a:gd name="connsiteX6" fmla="*/ 1952208 w 6053898"/>
              <a:gd name="connsiteY6" fmla="*/ 804403 h 1625404"/>
              <a:gd name="connsiteX7" fmla="*/ 494377 w 6053898"/>
              <a:gd name="connsiteY7" fmla="*/ 1419464 h 1625404"/>
              <a:gd name="connsiteX8" fmla="*/ 123408 w 6053898"/>
              <a:gd name="connsiteY8" fmla="*/ 513847 h 1625404"/>
              <a:gd name="connsiteX0" fmla="*/ 65711 w 5996201"/>
              <a:gd name="connsiteY0" fmla="*/ 758590 h 1870147"/>
              <a:gd name="connsiteX1" fmla="*/ 1470720 w 5996201"/>
              <a:gd name="connsiteY1" fmla="*/ 23416 h 1870147"/>
              <a:gd name="connsiteX2" fmla="*/ 2731998 w 5996201"/>
              <a:gd name="connsiteY2" fmla="*/ 245842 h 1870147"/>
              <a:gd name="connsiteX3" fmla="*/ 4102826 w 5996201"/>
              <a:gd name="connsiteY3" fmla="*/ 877995 h 1870147"/>
              <a:gd name="connsiteX4" fmla="*/ 5842668 w 5996201"/>
              <a:gd name="connsiteY4" fmla="*/ 391120 h 1870147"/>
              <a:gd name="connsiteX5" fmla="*/ 5529973 w 5996201"/>
              <a:gd name="connsiteY5" fmla="*/ 1510384 h 1870147"/>
              <a:gd name="connsiteX6" fmla="*/ 4085734 w 5996201"/>
              <a:gd name="connsiteY6" fmla="*/ 1860760 h 1870147"/>
              <a:gd name="connsiteX7" fmla="*/ 1894511 w 5996201"/>
              <a:gd name="connsiteY7" fmla="*/ 1049146 h 1870147"/>
              <a:gd name="connsiteX8" fmla="*/ 436680 w 5996201"/>
              <a:gd name="connsiteY8" fmla="*/ 1664207 h 1870147"/>
              <a:gd name="connsiteX9" fmla="*/ 65711 w 5996201"/>
              <a:gd name="connsiteY9" fmla="*/ 758590 h 1870147"/>
              <a:gd name="connsiteX0" fmla="*/ 107830 w 6038320"/>
              <a:gd name="connsiteY0" fmla="*/ 758590 h 1870147"/>
              <a:gd name="connsiteX1" fmla="*/ 1512839 w 6038320"/>
              <a:gd name="connsiteY1" fmla="*/ 23416 h 1870147"/>
              <a:gd name="connsiteX2" fmla="*/ 2774117 w 6038320"/>
              <a:gd name="connsiteY2" fmla="*/ 245842 h 1870147"/>
              <a:gd name="connsiteX3" fmla="*/ 4144945 w 6038320"/>
              <a:gd name="connsiteY3" fmla="*/ 877995 h 1870147"/>
              <a:gd name="connsiteX4" fmla="*/ 5884787 w 6038320"/>
              <a:gd name="connsiteY4" fmla="*/ 391120 h 1870147"/>
              <a:gd name="connsiteX5" fmla="*/ 5572092 w 6038320"/>
              <a:gd name="connsiteY5" fmla="*/ 1510384 h 1870147"/>
              <a:gd name="connsiteX6" fmla="*/ 4127853 w 6038320"/>
              <a:gd name="connsiteY6" fmla="*/ 1860760 h 1870147"/>
              <a:gd name="connsiteX7" fmla="*/ 1936630 w 6038320"/>
              <a:gd name="connsiteY7" fmla="*/ 1049146 h 1870147"/>
              <a:gd name="connsiteX8" fmla="*/ 478799 w 6038320"/>
              <a:gd name="connsiteY8" fmla="*/ 1664207 h 1870147"/>
              <a:gd name="connsiteX9" fmla="*/ 107830 w 6038320"/>
              <a:gd name="connsiteY9" fmla="*/ 758590 h 1870147"/>
              <a:gd name="connsiteX0" fmla="*/ 107830 w 6038320"/>
              <a:gd name="connsiteY0" fmla="*/ 742946 h 1854503"/>
              <a:gd name="connsiteX1" fmla="*/ 1512839 w 6038320"/>
              <a:gd name="connsiteY1" fmla="*/ 24863 h 1854503"/>
              <a:gd name="connsiteX2" fmla="*/ 2774117 w 6038320"/>
              <a:gd name="connsiteY2" fmla="*/ 230198 h 1854503"/>
              <a:gd name="connsiteX3" fmla="*/ 4144945 w 6038320"/>
              <a:gd name="connsiteY3" fmla="*/ 862351 h 1854503"/>
              <a:gd name="connsiteX4" fmla="*/ 5884787 w 6038320"/>
              <a:gd name="connsiteY4" fmla="*/ 375476 h 1854503"/>
              <a:gd name="connsiteX5" fmla="*/ 5572092 w 6038320"/>
              <a:gd name="connsiteY5" fmla="*/ 1494740 h 1854503"/>
              <a:gd name="connsiteX6" fmla="*/ 4127853 w 6038320"/>
              <a:gd name="connsiteY6" fmla="*/ 1845116 h 1854503"/>
              <a:gd name="connsiteX7" fmla="*/ 1936630 w 6038320"/>
              <a:gd name="connsiteY7" fmla="*/ 1033502 h 1854503"/>
              <a:gd name="connsiteX8" fmla="*/ 478799 w 6038320"/>
              <a:gd name="connsiteY8" fmla="*/ 1648563 h 1854503"/>
              <a:gd name="connsiteX9" fmla="*/ 107830 w 6038320"/>
              <a:gd name="connsiteY9" fmla="*/ 742946 h 1854503"/>
              <a:gd name="connsiteX0" fmla="*/ 107830 w 6038320"/>
              <a:gd name="connsiteY0" fmla="*/ 742946 h 1854503"/>
              <a:gd name="connsiteX1" fmla="*/ 1512839 w 6038320"/>
              <a:gd name="connsiteY1" fmla="*/ 24863 h 1854503"/>
              <a:gd name="connsiteX2" fmla="*/ 2774117 w 6038320"/>
              <a:gd name="connsiteY2" fmla="*/ 230198 h 1854503"/>
              <a:gd name="connsiteX3" fmla="*/ 4144945 w 6038320"/>
              <a:gd name="connsiteY3" fmla="*/ 862351 h 1854503"/>
              <a:gd name="connsiteX4" fmla="*/ 5884787 w 6038320"/>
              <a:gd name="connsiteY4" fmla="*/ 375476 h 1854503"/>
              <a:gd name="connsiteX5" fmla="*/ 5572092 w 6038320"/>
              <a:gd name="connsiteY5" fmla="*/ 1494740 h 1854503"/>
              <a:gd name="connsiteX6" fmla="*/ 4127853 w 6038320"/>
              <a:gd name="connsiteY6" fmla="*/ 1845116 h 1854503"/>
              <a:gd name="connsiteX7" fmla="*/ 1936630 w 6038320"/>
              <a:gd name="connsiteY7" fmla="*/ 1033502 h 1854503"/>
              <a:gd name="connsiteX8" fmla="*/ 478799 w 6038320"/>
              <a:gd name="connsiteY8" fmla="*/ 1648563 h 1854503"/>
              <a:gd name="connsiteX9" fmla="*/ 107830 w 6038320"/>
              <a:gd name="connsiteY9" fmla="*/ 742946 h 1854503"/>
              <a:gd name="connsiteX0" fmla="*/ 107830 w 6044391"/>
              <a:gd name="connsiteY0" fmla="*/ 742946 h 1856017"/>
              <a:gd name="connsiteX1" fmla="*/ 1512839 w 6044391"/>
              <a:gd name="connsiteY1" fmla="*/ 24863 h 1856017"/>
              <a:gd name="connsiteX2" fmla="*/ 2774117 w 6044391"/>
              <a:gd name="connsiteY2" fmla="*/ 230198 h 1856017"/>
              <a:gd name="connsiteX3" fmla="*/ 4144945 w 6044391"/>
              <a:gd name="connsiteY3" fmla="*/ 862351 h 1856017"/>
              <a:gd name="connsiteX4" fmla="*/ 5884787 w 6044391"/>
              <a:gd name="connsiteY4" fmla="*/ 375476 h 1856017"/>
              <a:gd name="connsiteX5" fmla="*/ 5589184 w 6044391"/>
              <a:gd name="connsiteY5" fmla="*/ 1537469 h 1856017"/>
              <a:gd name="connsiteX6" fmla="*/ 4127853 w 6044391"/>
              <a:gd name="connsiteY6" fmla="*/ 1845116 h 1856017"/>
              <a:gd name="connsiteX7" fmla="*/ 1936630 w 6044391"/>
              <a:gd name="connsiteY7" fmla="*/ 1033502 h 1856017"/>
              <a:gd name="connsiteX8" fmla="*/ 478799 w 6044391"/>
              <a:gd name="connsiteY8" fmla="*/ 1648563 h 1856017"/>
              <a:gd name="connsiteX9" fmla="*/ 107830 w 6044391"/>
              <a:gd name="connsiteY9" fmla="*/ 742946 h 1856017"/>
              <a:gd name="connsiteX0" fmla="*/ 137959 w 6074520"/>
              <a:gd name="connsiteY0" fmla="*/ 742946 h 1856017"/>
              <a:gd name="connsiteX1" fmla="*/ 1542968 w 6074520"/>
              <a:gd name="connsiteY1" fmla="*/ 24863 h 1856017"/>
              <a:gd name="connsiteX2" fmla="*/ 2804246 w 6074520"/>
              <a:gd name="connsiteY2" fmla="*/ 230198 h 1856017"/>
              <a:gd name="connsiteX3" fmla="*/ 4175074 w 6074520"/>
              <a:gd name="connsiteY3" fmla="*/ 862351 h 1856017"/>
              <a:gd name="connsiteX4" fmla="*/ 5914916 w 6074520"/>
              <a:gd name="connsiteY4" fmla="*/ 375476 h 1856017"/>
              <a:gd name="connsiteX5" fmla="*/ 5619313 w 6074520"/>
              <a:gd name="connsiteY5" fmla="*/ 1537469 h 1856017"/>
              <a:gd name="connsiteX6" fmla="*/ 4157982 w 6074520"/>
              <a:gd name="connsiteY6" fmla="*/ 1845116 h 1856017"/>
              <a:gd name="connsiteX7" fmla="*/ 1966759 w 6074520"/>
              <a:gd name="connsiteY7" fmla="*/ 1033502 h 1856017"/>
              <a:gd name="connsiteX8" fmla="*/ 508928 w 6074520"/>
              <a:gd name="connsiteY8" fmla="*/ 1648563 h 1856017"/>
              <a:gd name="connsiteX9" fmla="*/ 137959 w 6074520"/>
              <a:gd name="connsiteY9" fmla="*/ 742946 h 1856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74520" h="1856017">
                <a:moveTo>
                  <a:pt x="137959" y="742946"/>
                </a:moveTo>
                <a:cubicBezTo>
                  <a:pt x="378665" y="438146"/>
                  <a:pt x="1098587" y="110321"/>
                  <a:pt x="1542968" y="24863"/>
                </a:cubicBezTo>
                <a:cubicBezTo>
                  <a:pt x="1987349" y="-60595"/>
                  <a:pt x="2365562" y="90617"/>
                  <a:pt x="2804246" y="230198"/>
                </a:cubicBezTo>
                <a:cubicBezTo>
                  <a:pt x="3242930" y="369779"/>
                  <a:pt x="3656629" y="838138"/>
                  <a:pt x="4175074" y="862351"/>
                </a:cubicBezTo>
                <a:cubicBezTo>
                  <a:pt x="4719156" y="724195"/>
                  <a:pt x="5467686" y="77798"/>
                  <a:pt x="5914916" y="375476"/>
                </a:cubicBezTo>
                <a:cubicBezTo>
                  <a:pt x="6157047" y="596242"/>
                  <a:pt x="6171358" y="1198525"/>
                  <a:pt x="5619313" y="1537469"/>
                </a:cubicBezTo>
                <a:cubicBezTo>
                  <a:pt x="5306551" y="1696951"/>
                  <a:pt x="4755347" y="1906322"/>
                  <a:pt x="4157982" y="1845116"/>
                </a:cubicBezTo>
                <a:cubicBezTo>
                  <a:pt x="3560617" y="1783910"/>
                  <a:pt x="2574935" y="1066261"/>
                  <a:pt x="1966759" y="1033502"/>
                </a:cubicBezTo>
                <a:cubicBezTo>
                  <a:pt x="1358583" y="1000743"/>
                  <a:pt x="870700" y="1658533"/>
                  <a:pt x="508928" y="1648563"/>
                </a:cubicBezTo>
                <a:cubicBezTo>
                  <a:pt x="-57943" y="1561681"/>
                  <a:pt x="-102747" y="1047746"/>
                  <a:pt x="137959" y="742946"/>
                </a:cubicBezTo>
                <a:close/>
              </a:path>
            </a:pathLst>
          </a:custGeom>
          <a:gradFill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lumMod val="85000"/>
                  <a:alpha val="0"/>
                </a:sysClr>
              </a:gs>
            </a:gsLst>
            <a:lin ang="0" scaled="0"/>
          </a:gra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12" name="ïṥļîḋè">
            <a:extLst>
              <a:ext uri="{FF2B5EF4-FFF2-40B4-BE49-F238E27FC236}">
                <a16:creationId xmlns:a16="http://schemas.microsoft.com/office/drawing/2014/main" id="{58548093-C30A-DC4C-8EBF-BDCCD3F3F4A9}"/>
              </a:ext>
            </a:extLst>
          </p:cNvPr>
          <p:cNvSpPr/>
          <p:nvPr/>
        </p:nvSpPr>
        <p:spPr bwMode="auto">
          <a:xfrm>
            <a:off x="990600" y="2190206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风洞测控系统</a:t>
            </a:r>
          </a:p>
        </p:txBody>
      </p:sp>
      <p:sp>
        <p:nvSpPr>
          <p:cNvPr id="113" name="îšlïḍê">
            <a:extLst>
              <a:ext uri="{FF2B5EF4-FFF2-40B4-BE49-F238E27FC236}">
                <a16:creationId xmlns:a16="http://schemas.microsoft.com/office/drawing/2014/main" id="{7951B044-4A00-FE42-82A9-7FD20A1830E7}"/>
              </a:ext>
            </a:extLst>
          </p:cNvPr>
          <p:cNvSpPr/>
          <p:nvPr/>
        </p:nvSpPr>
        <p:spPr bwMode="auto">
          <a:xfrm>
            <a:off x="3832513" y="2190206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风洞级健康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90001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管理平台</a:t>
            </a:r>
          </a:p>
        </p:txBody>
      </p:sp>
      <p:sp>
        <p:nvSpPr>
          <p:cNvPr id="114" name="íSľîḑê">
            <a:extLst>
              <a:ext uri="{FF2B5EF4-FFF2-40B4-BE49-F238E27FC236}">
                <a16:creationId xmlns:a16="http://schemas.microsoft.com/office/drawing/2014/main" id="{0AC63679-9199-084A-A68F-A2979A4024C2}"/>
              </a:ext>
            </a:extLst>
          </p:cNvPr>
          <p:cNvSpPr/>
          <p:nvPr/>
        </p:nvSpPr>
        <p:spPr bwMode="auto">
          <a:xfrm>
            <a:off x="6518977" y="2190206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基地级健康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90001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90001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管理平台</a:t>
            </a:r>
          </a:p>
        </p:txBody>
      </p:sp>
      <p:sp>
        <p:nvSpPr>
          <p:cNvPr id="115" name="îSlîḓê">
            <a:extLst>
              <a:ext uri="{FF2B5EF4-FFF2-40B4-BE49-F238E27FC236}">
                <a16:creationId xmlns:a16="http://schemas.microsoft.com/office/drawing/2014/main" id="{7A912BA8-C6C7-6E4A-9589-6A99395471DE}"/>
              </a:ext>
            </a:extLst>
          </p:cNvPr>
          <p:cNvSpPr/>
          <p:nvPr/>
        </p:nvSpPr>
        <p:spPr>
          <a:xfrm>
            <a:off x="2680332" y="2697200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16" name="íSľîḑê">
            <a:extLst>
              <a:ext uri="{FF2B5EF4-FFF2-40B4-BE49-F238E27FC236}">
                <a16:creationId xmlns:a16="http://schemas.microsoft.com/office/drawing/2014/main" id="{7F268FCD-9A5B-B146-AA27-779671427D69}"/>
              </a:ext>
            </a:extLst>
          </p:cNvPr>
          <p:cNvSpPr/>
          <p:nvPr/>
        </p:nvSpPr>
        <p:spPr bwMode="auto">
          <a:xfrm>
            <a:off x="9431584" y="1113462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装备管理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F6FC6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信息化平台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F6FC6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7" name="îSlîḓê">
            <a:extLst>
              <a:ext uri="{FF2B5EF4-FFF2-40B4-BE49-F238E27FC236}">
                <a16:creationId xmlns:a16="http://schemas.microsoft.com/office/drawing/2014/main" id="{EE2C1DA8-4967-8247-95DF-62B406753F2E}"/>
              </a:ext>
            </a:extLst>
          </p:cNvPr>
          <p:cNvSpPr/>
          <p:nvPr/>
        </p:nvSpPr>
        <p:spPr>
          <a:xfrm rot="20700000">
            <a:off x="8304056" y="1837362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18" name="îSlîḓê">
            <a:extLst>
              <a:ext uri="{FF2B5EF4-FFF2-40B4-BE49-F238E27FC236}">
                <a16:creationId xmlns:a16="http://schemas.microsoft.com/office/drawing/2014/main" id="{34FFAC81-6546-E64C-A904-792FE481F67C}"/>
              </a:ext>
            </a:extLst>
          </p:cNvPr>
          <p:cNvSpPr/>
          <p:nvPr/>
        </p:nvSpPr>
        <p:spPr>
          <a:xfrm flipH="1">
            <a:off x="2635532" y="3203372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19" name="îSlîḓê">
            <a:extLst>
              <a:ext uri="{FF2B5EF4-FFF2-40B4-BE49-F238E27FC236}">
                <a16:creationId xmlns:a16="http://schemas.microsoft.com/office/drawing/2014/main" id="{7CFE2A0C-AE77-344A-BFAD-72EFB3026211}"/>
              </a:ext>
            </a:extLst>
          </p:cNvPr>
          <p:cNvSpPr/>
          <p:nvPr/>
        </p:nvSpPr>
        <p:spPr>
          <a:xfrm>
            <a:off x="5510830" y="2703023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20" name="îSlîḓê">
            <a:extLst>
              <a:ext uri="{FF2B5EF4-FFF2-40B4-BE49-F238E27FC236}">
                <a16:creationId xmlns:a16="http://schemas.microsoft.com/office/drawing/2014/main" id="{9073618F-6AFE-A648-B13B-E6B30CDBB481}"/>
              </a:ext>
            </a:extLst>
          </p:cNvPr>
          <p:cNvSpPr/>
          <p:nvPr/>
        </p:nvSpPr>
        <p:spPr>
          <a:xfrm flipH="1">
            <a:off x="5466030" y="3209195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301405F-60EA-3048-A4ED-5D2CEBF4F0BB}"/>
              </a:ext>
            </a:extLst>
          </p:cNvPr>
          <p:cNvGrpSpPr/>
          <p:nvPr/>
        </p:nvGrpSpPr>
        <p:grpSpPr>
          <a:xfrm>
            <a:off x="2754544" y="1723930"/>
            <a:ext cx="1075508" cy="898209"/>
            <a:chOff x="2461217" y="1584461"/>
            <a:chExt cx="1075508" cy="694992"/>
          </a:xfrm>
        </p:grpSpPr>
        <p:sp>
          <p:nvSpPr>
            <p:cNvPr id="122" name="任意形状 121">
              <a:extLst>
                <a:ext uri="{FF2B5EF4-FFF2-40B4-BE49-F238E27FC236}">
                  <a16:creationId xmlns:a16="http://schemas.microsoft.com/office/drawing/2014/main" id="{849C7B00-1DE2-E246-A74E-BD596E51B055}"/>
                </a:ext>
              </a:extLst>
            </p:cNvPr>
            <p:cNvSpPr/>
            <p:nvPr/>
          </p:nvSpPr>
          <p:spPr>
            <a:xfrm>
              <a:off x="2461217" y="1584461"/>
              <a:ext cx="1075508" cy="1816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风洞状态数据采集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CC5523D2-E06E-4941-984D-743E659EFAF1}"/>
                </a:ext>
              </a:extLst>
            </p:cNvPr>
            <p:cNvSpPr/>
            <p:nvPr/>
          </p:nvSpPr>
          <p:spPr>
            <a:xfrm>
              <a:off x="2481253" y="1814990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24" name="任意形状 123">
              <a:extLst>
                <a:ext uri="{FF2B5EF4-FFF2-40B4-BE49-F238E27FC236}">
                  <a16:creationId xmlns:a16="http://schemas.microsoft.com/office/drawing/2014/main" id="{33E7E021-A501-B44E-8F13-374377D796DD}"/>
                </a:ext>
              </a:extLst>
            </p:cNvPr>
            <p:cNvSpPr/>
            <p:nvPr/>
          </p:nvSpPr>
          <p:spPr>
            <a:xfrm>
              <a:off x="2551198" y="1766139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故障信号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9C5569CC-7EFE-0C42-A42B-1E83E701F466}"/>
                </a:ext>
              </a:extLst>
            </p:cNvPr>
            <p:cNvSpPr/>
            <p:nvPr/>
          </p:nvSpPr>
          <p:spPr>
            <a:xfrm>
              <a:off x="2481253" y="198609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26" name="任意形状 125">
              <a:extLst>
                <a:ext uri="{FF2B5EF4-FFF2-40B4-BE49-F238E27FC236}">
                  <a16:creationId xmlns:a16="http://schemas.microsoft.com/office/drawing/2014/main" id="{1E670EAC-5838-1341-A1B9-E79D3BB157B2}"/>
                </a:ext>
              </a:extLst>
            </p:cNvPr>
            <p:cNvSpPr/>
            <p:nvPr/>
          </p:nvSpPr>
          <p:spPr>
            <a:xfrm>
              <a:off x="2551198" y="1937244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流场状态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368EFA7-FD10-904F-85EB-F58640F21186}"/>
                </a:ext>
              </a:extLst>
            </p:cNvPr>
            <p:cNvSpPr/>
            <p:nvPr/>
          </p:nvSpPr>
          <p:spPr>
            <a:xfrm>
              <a:off x="2481253" y="2157199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28" name="任意形状 127">
              <a:extLst>
                <a:ext uri="{FF2B5EF4-FFF2-40B4-BE49-F238E27FC236}">
                  <a16:creationId xmlns:a16="http://schemas.microsoft.com/office/drawing/2014/main" id="{7A7A7EF8-8381-DF4C-B8A6-D3682135C315}"/>
                </a:ext>
              </a:extLst>
            </p:cNvPr>
            <p:cNvSpPr/>
            <p:nvPr/>
          </p:nvSpPr>
          <p:spPr>
            <a:xfrm>
              <a:off x="2551198" y="2108349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力、热、应变、振动、声压、视频</a:t>
              </a: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CB8A76C7-DC2B-E04D-B9C4-B50EE74A1E63}"/>
              </a:ext>
            </a:extLst>
          </p:cNvPr>
          <p:cNvGrpSpPr/>
          <p:nvPr/>
        </p:nvGrpSpPr>
        <p:grpSpPr>
          <a:xfrm>
            <a:off x="2285238" y="3559200"/>
            <a:ext cx="1268427" cy="858409"/>
            <a:chOff x="2634010" y="4285102"/>
            <a:chExt cx="1009589" cy="858409"/>
          </a:xfrm>
        </p:grpSpPr>
        <p:sp>
          <p:nvSpPr>
            <p:cNvPr id="130" name="任意形状 129">
              <a:extLst>
                <a:ext uri="{FF2B5EF4-FFF2-40B4-BE49-F238E27FC236}">
                  <a16:creationId xmlns:a16="http://schemas.microsoft.com/office/drawing/2014/main" id="{55C46C83-B143-864D-80BF-6AE80B2584BE}"/>
                </a:ext>
              </a:extLst>
            </p:cNvPr>
            <p:cNvSpPr/>
            <p:nvPr/>
          </p:nvSpPr>
          <p:spPr>
            <a:xfrm>
              <a:off x="2849233" y="4285102"/>
              <a:ext cx="787275" cy="2111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诊断结果反馈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D8E6461C-A25D-9D4D-8840-3DB007732CEF}"/>
                </a:ext>
              </a:extLst>
            </p:cNvPr>
            <p:cNvSpPr/>
            <p:nvPr/>
          </p:nvSpPr>
          <p:spPr>
            <a:xfrm>
              <a:off x="3570196" y="457815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132" name="任意形状 131">
              <a:extLst>
                <a:ext uri="{FF2B5EF4-FFF2-40B4-BE49-F238E27FC236}">
                  <a16:creationId xmlns:a16="http://schemas.microsoft.com/office/drawing/2014/main" id="{B2ED51EB-B651-564B-A530-17A577578919}"/>
                </a:ext>
              </a:extLst>
            </p:cNvPr>
            <p:cNvSpPr/>
            <p:nvPr/>
          </p:nvSpPr>
          <p:spPr>
            <a:xfrm>
              <a:off x="2634010" y="4529300"/>
              <a:ext cx="936186" cy="22328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电机电流不平衡故障</a:t>
              </a: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BAC4494D-ED7A-C447-A014-1DC56D5A2415}"/>
                </a:ext>
              </a:extLst>
            </p:cNvPr>
            <p:cNvSpPr/>
            <p:nvPr/>
          </p:nvSpPr>
          <p:spPr>
            <a:xfrm>
              <a:off x="3570196" y="481862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134" name="任意形状 133">
              <a:extLst>
                <a:ext uri="{FF2B5EF4-FFF2-40B4-BE49-F238E27FC236}">
                  <a16:creationId xmlns:a16="http://schemas.microsoft.com/office/drawing/2014/main" id="{CA5C03CE-5758-5F4E-AA09-3B115EB04C04}"/>
                </a:ext>
              </a:extLst>
            </p:cNvPr>
            <p:cNvSpPr/>
            <p:nvPr/>
          </p:nvSpPr>
          <p:spPr>
            <a:xfrm>
              <a:off x="2770267" y="4769772"/>
              <a:ext cx="79992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压缩机渗漏故障</a:t>
              </a: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FE5E233F-EBAC-484E-85EE-1EC1AA282A66}"/>
                </a:ext>
              </a:extLst>
            </p:cNvPr>
            <p:cNvSpPr/>
            <p:nvPr/>
          </p:nvSpPr>
          <p:spPr>
            <a:xfrm>
              <a:off x="3570196" y="5052060"/>
              <a:ext cx="58636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136" name="任意形状 135">
              <a:extLst>
                <a:ext uri="{FF2B5EF4-FFF2-40B4-BE49-F238E27FC236}">
                  <a16:creationId xmlns:a16="http://schemas.microsoft.com/office/drawing/2014/main" id="{83A8ADD6-1DA8-1A46-AB27-6C8E8D7D5342}"/>
                </a:ext>
              </a:extLst>
            </p:cNvPr>
            <p:cNvSpPr/>
            <p:nvPr/>
          </p:nvSpPr>
          <p:spPr>
            <a:xfrm>
              <a:off x="2864213" y="4972407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……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1D2135E6-7374-C545-A1C8-3C8D0FB954A5}"/>
              </a:ext>
            </a:extLst>
          </p:cNvPr>
          <p:cNvGrpSpPr/>
          <p:nvPr/>
        </p:nvGrpSpPr>
        <p:grpSpPr>
          <a:xfrm>
            <a:off x="5543723" y="1967205"/>
            <a:ext cx="967187" cy="695777"/>
            <a:chOff x="2477060" y="1583676"/>
            <a:chExt cx="967187" cy="695777"/>
          </a:xfrm>
        </p:grpSpPr>
        <p:sp>
          <p:nvSpPr>
            <p:cNvPr id="138" name="任意形状 137">
              <a:extLst>
                <a:ext uri="{FF2B5EF4-FFF2-40B4-BE49-F238E27FC236}">
                  <a16:creationId xmlns:a16="http://schemas.microsoft.com/office/drawing/2014/main" id="{43B48AB8-912F-AF4C-8784-7FD1B62F023C}"/>
                </a:ext>
              </a:extLst>
            </p:cNvPr>
            <p:cNvSpPr/>
            <p:nvPr/>
          </p:nvSpPr>
          <p:spPr>
            <a:xfrm>
              <a:off x="2477060" y="1583676"/>
              <a:ext cx="787275" cy="2111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风洞运行数据</a:t>
              </a: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CBC8B33D-9C8B-2A47-8A05-AEBE5D479CAD}"/>
                </a:ext>
              </a:extLst>
            </p:cNvPr>
            <p:cNvSpPr/>
            <p:nvPr/>
          </p:nvSpPr>
          <p:spPr>
            <a:xfrm>
              <a:off x="2481253" y="1814990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40" name="任意形状 139">
              <a:extLst>
                <a:ext uri="{FF2B5EF4-FFF2-40B4-BE49-F238E27FC236}">
                  <a16:creationId xmlns:a16="http://schemas.microsoft.com/office/drawing/2014/main" id="{067EEEBB-A21E-D240-8406-3F8E564CC9EB}"/>
                </a:ext>
              </a:extLst>
            </p:cNvPr>
            <p:cNvSpPr/>
            <p:nvPr/>
          </p:nvSpPr>
          <p:spPr>
            <a:xfrm>
              <a:off x="2551198" y="1766139"/>
              <a:ext cx="78727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设备传感器数据</a:t>
              </a: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ED7E4969-AEC6-4043-B125-1752291EC030}"/>
                </a:ext>
              </a:extLst>
            </p:cNvPr>
            <p:cNvSpPr/>
            <p:nvPr/>
          </p:nvSpPr>
          <p:spPr>
            <a:xfrm>
              <a:off x="2481253" y="198609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42" name="任意形状 141">
              <a:extLst>
                <a:ext uri="{FF2B5EF4-FFF2-40B4-BE49-F238E27FC236}">
                  <a16:creationId xmlns:a16="http://schemas.microsoft.com/office/drawing/2014/main" id="{CA154969-7428-4243-B2E6-947E261DC212}"/>
                </a:ext>
              </a:extLst>
            </p:cNvPr>
            <p:cNvSpPr/>
            <p:nvPr/>
          </p:nvSpPr>
          <p:spPr>
            <a:xfrm>
              <a:off x="2551198" y="1937244"/>
              <a:ext cx="89304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风洞测控系统数据</a:t>
              </a: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BEF7026-5529-9E47-91DA-EFDA24784F50}"/>
                </a:ext>
              </a:extLst>
            </p:cNvPr>
            <p:cNvSpPr/>
            <p:nvPr/>
          </p:nvSpPr>
          <p:spPr>
            <a:xfrm>
              <a:off x="2481253" y="2157199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44" name="任意形状 143">
              <a:extLst>
                <a:ext uri="{FF2B5EF4-FFF2-40B4-BE49-F238E27FC236}">
                  <a16:creationId xmlns:a16="http://schemas.microsoft.com/office/drawing/2014/main" id="{523B9DDA-83C7-764C-AB48-7DA870A3B827}"/>
                </a:ext>
              </a:extLst>
            </p:cNvPr>
            <p:cNvSpPr/>
            <p:nvPr/>
          </p:nvSpPr>
          <p:spPr>
            <a:xfrm>
              <a:off x="2551198" y="2108349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605B5A84-83AE-C04C-98A3-F07D538E7E42}"/>
              </a:ext>
            </a:extLst>
          </p:cNvPr>
          <p:cNvGrpSpPr/>
          <p:nvPr/>
        </p:nvGrpSpPr>
        <p:grpSpPr>
          <a:xfrm>
            <a:off x="4840242" y="3667434"/>
            <a:ext cx="1009009" cy="976935"/>
            <a:chOff x="5363519" y="4171523"/>
            <a:chExt cx="1009009" cy="976935"/>
          </a:xfrm>
        </p:grpSpPr>
        <p:sp>
          <p:nvSpPr>
            <p:cNvPr id="146" name="任意形状 145">
              <a:extLst>
                <a:ext uri="{FF2B5EF4-FFF2-40B4-BE49-F238E27FC236}">
                  <a16:creationId xmlns:a16="http://schemas.microsoft.com/office/drawing/2014/main" id="{5DFE1A81-C912-8347-B867-56A8C106F363}"/>
                </a:ext>
              </a:extLst>
            </p:cNvPr>
            <p:cNvSpPr/>
            <p:nvPr/>
          </p:nvSpPr>
          <p:spPr>
            <a:xfrm>
              <a:off x="5585253" y="4171523"/>
              <a:ext cx="787275" cy="271901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风洞健康管理业务支撑</a:t>
              </a: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8500B8DE-C3CC-4E4D-8F5F-2CBF5EB271B0}"/>
                </a:ext>
              </a:extLst>
            </p:cNvPr>
            <p:cNvSpPr/>
            <p:nvPr/>
          </p:nvSpPr>
          <p:spPr>
            <a:xfrm>
              <a:off x="6282434" y="4507313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148" name="任意形状 147">
              <a:extLst>
                <a:ext uri="{FF2B5EF4-FFF2-40B4-BE49-F238E27FC236}">
                  <a16:creationId xmlns:a16="http://schemas.microsoft.com/office/drawing/2014/main" id="{207F69E1-1BD2-FC48-98A8-207407425999}"/>
                </a:ext>
              </a:extLst>
            </p:cNvPr>
            <p:cNvSpPr/>
            <p:nvPr/>
          </p:nvSpPr>
          <p:spPr>
            <a:xfrm>
              <a:off x="5506507" y="4458462"/>
              <a:ext cx="775927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诊断模型发布</a:t>
              </a: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EC20B9E-F2ED-F346-94FE-0501D4302920}"/>
                </a:ext>
              </a:extLst>
            </p:cNvPr>
            <p:cNvSpPr/>
            <p:nvPr/>
          </p:nvSpPr>
          <p:spPr>
            <a:xfrm>
              <a:off x="6282434" y="4678417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150" name="任意形状 149">
              <a:extLst>
                <a:ext uri="{FF2B5EF4-FFF2-40B4-BE49-F238E27FC236}">
                  <a16:creationId xmlns:a16="http://schemas.microsoft.com/office/drawing/2014/main" id="{44626EFE-87E6-374F-B59D-297ACE71EAB6}"/>
                </a:ext>
              </a:extLst>
            </p:cNvPr>
            <p:cNvSpPr/>
            <p:nvPr/>
          </p:nvSpPr>
          <p:spPr>
            <a:xfrm>
              <a:off x="5363519" y="4629567"/>
              <a:ext cx="91891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健康评估体系共享</a:t>
              </a: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6197D28E-80A9-7049-8C31-4CBE49E703AF}"/>
                </a:ext>
              </a:extLst>
            </p:cNvPr>
            <p:cNvSpPr/>
            <p:nvPr/>
          </p:nvSpPr>
          <p:spPr>
            <a:xfrm>
              <a:off x="6282434" y="484952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152" name="任意形状 151">
              <a:extLst>
                <a:ext uri="{FF2B5EF4-FFF2-40B4-BE49-F238E27FC236}">
                  <a16:creationId xmlns:a16="http://schemas.microsoft.com/office/drawing/2014/main" id="{FCE90B66-37DF-EA4D-8264-A3A002F6C0CE}"/>
                </a:ext>
              </a:extLst>
            </p:cNvPr>
            <p:cNvSpPr/>
            <p:nvPr/>
          </p:nvSpPr>
          <p:spPr>
            <a:xfrm>
              <a:off x="5576451" y="4800672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预测模型发布</a:t>
              </a: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1EA7F4A-941D-7440-AE97-99E1ACFF6597}"/>
                </a:ext>
              </a:extLst>
            </p:cNvPr>
            <p:cNvSpPr/>
            <p:nvPr/>
          </p:nvSpPr>
          <p:spPr>
            <a:xfrm>
              <a:off x="6282434" y="502620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154" name="任意形状 153">
              <a:extLst>
                <a:ext uri="{FF2B5EF4-FFF2-40B4-BE49-F238E27FC236}">
                  <a16:creationId xmlns:a16="http://schemas.microsoft.com/office/drawing/2014/main" id="{4BBBA7DC-EA1F-BC43-B6EE-FC25D5F39B4B}"/>
                </a:ext>
              </a:extLst>
            </p:cNvPr>
            <p:cNvSpPr/>
            <p:nvPr/>
          </p:nvSpPr>
          <p:spPr>
            <a:xfrm>
              <a:off x="5576451" y="4977354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维修决策方案</a:t>
              </a:r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4F95A1F0-569A-F54E-B5EB-BF3F26360C62}"/>
              </a:ext>
            </a:extLst>
          </p:cNvPr>
          <p:cNvGrpSpPr/>
          <p:nvPr/>
        </p:nvGrpSpPr>
        <p:grpSpPr>
          <a:xfrm>
            <a:off x="5908633" y="3640222"/>
            <a:ext cx="926733" cy="937422"/>
            <a:chOff x="5884305" y="4210863"/>
            <a:chExt cx="926733" cy="937422"/>
          </a:xfrm>
        </p:grpSpPr>
        <p:sp>
          <p:nvSpPr>
            <p:cNvPr id="156" name="任意形状 155">
              <a:extLst>
                <a:ext uri="{FF2B5EF4-FFF2-40B4-BE49-F238E27FC236}">
                  <a16:creationId xmlns:a16="http://schemas.microsoft.com/office/drawing/2014/main" id="{2CC47A9A-29D0-164B-8620-ACB77113BFE4}"/>
                </a:ext>
              </a:extLst>
            </p:cNvPr>
            <p:cNvSpPr/>
            <p:nvPr/>
          </p:nvSpPr>
          <p:spPr>
            <a:xfrm>
              <a:off x="5984826" y="4210863"/>
              <a:ext cx="787275" cy="271900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诊断预测结果反馈</a:t>
              </a: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929A4D21-20C8-FE46-9D22-E7D95B9C2592}"/>
                </a:ext>
              </a:extLst>
            </p:cNvPr>
            <p:cNvSpPr/>
            <p:nvPr/>
          </p:nvSpPr>
          <p:spPr>
            <a:xfrm>
              <a:off x="6737635" y="458292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0129C95E-A3F0-3546-B651-7CFCC8CCDF1A}"/>
                </a:ext>
              </a:extLst>
            </p:cNvPr>
            <p:cNvSpPr/>
            <p:nvPr/>
          </p:nvSpPr>
          <p:spPr>
            <a:xfrm>
              <a:off x="6737635" y="482339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159" name="任意形状 158">
              <a:extLst>
                <a:ext uri="{FF2B5EF4-FFF2-40B4-BE49-F238E27FC236}">
                  <a16:creationId xmlns:a16="http://schemas.microsoft.com/office/drawing/2014/main" id="{6C423F3C-C8FF-024B-AAFA-D2CF5893EB1B}"/>
                </a:ext>
              </a:extLst>
            </p:cNvPr>
            <p:cNvSpPr/>
            <p:nvPr/>
          </p:nvSpPr>
          <p:spPr>
            <a:xfrm>
              <a:off x="5937706" y="4774546"/>
              <a:ext cx="79992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维修方案报告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3CEBA7BA-D0D5-0F4F-A2F8-56C08438EA72}"/>
                </a:ext>
              </a:extLst>
            </p:cNvPr>
            <p:cNvSpPr/>
            <p:nvPr/>
          </p:nvSpPr>
          <p:spPr>
            <a:xfrm>
              <a:off x="6737635" y="502603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161" name="任意形状 160">
              <a:extLst>
                <a:ext uri="{FF2B5EF4-FFF2-40B4-BE49-F238E27FC236}">
                  <a16:creationId xmlns:a16="http://schemas.microsoft.com/office/drawing/2014/main" id="{9F0B02BF-0042-AA4A-BAED-30361225EEAE}"/>
                </a:ext>
              </a:extLst>
            </p:cNvPr>
            <p:cNvSpPr/>
            <p:nvPr/>
          </p:nvSpPr>
          <p:spPr>
            <a:xfrm>
              <a:off x="6031652" y="4977181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162" name="任意形状 161">
              <a:extLst>
                <a:ext uri="{FF2B5EF4-FFF2-40B4-BE49-F238E27FC236}">
                  <a16:creationId xmlns:a16="http://schemas.microsoft.com/office/drawing/2014/main" id="{C34A004A-0ED9-0F44-8ABC-EE6105E432A1}"/>
                </a:ext>
              </a:extLst>
            </p:cNvPr>
            <p:cNvSpPr/>
            <p:nvPr/>
          </p:nvSpPr>
          <p:spPr>
            <a:xfrm>
              <a:off x="5884305" y="4531458"/>
              <a:ext cx="844729" cy="22328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深度诊断、预测、评估结果</a:t>
              </a:r>
            </a:p>
          </p:txBody>
        </p:sp>
      </p:grpSp>
      <p:sp>
        <p:nvSpPr>
          <p:cNvPr id="163" name="矩形 162">
            <a:extLst>
              <a:ext uri="{FF2B5EF4-FFF2-40B4-BE49-F238E27FC236}">
                <a16:creationId xmlns:a16="http://schemas.microsoft.com/office/drawing/2014/main" id="{4C7808EB-828E-5445-A1F1-24476659057D}"/>
              </a:ext>
            </a:extLst>
          </p:cNvPr>
          <p:cNvSpPr/>
          <p:nvPr/>
        </p:nvSpPr>
        <p:spPr bwMode="auto">
          <a:xfrm>
            <a:off x="3830051" y="1332609"/>
            <a:ext cx="1787809" cy="359790"/>
          </a:xfrm>
          <a:prstGeom prst="rect">
            <a:avLst/>
          </a:prstGeom>
          <a:solidFill>
            <a:srgbClr val="10CF9B">
              <a:lumMod val="50000"/>
              <a:alpha val="46000"/>
            </a:srgbClr>
          </a:solidFill>
          <a:ln w="12700">
            <a:solidFill>
              <a:srgbClr val="7CCA62">
                <a:lumMod val="50000"/>
              </a:srgbClr>
            </a:solidFill>
            <a:miter lim="800000"/>
          </a:ln>
        </p:spPr>
        <p:txBody>
          <a:bodyPr wrap="none" numCol="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支持端侧定制化开发，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生成风洞单体设备</a:t>
            </a:r>
            <a:r>
              <a:rPr kumimoji="1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PHM</a:t>
            </a: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95727C3C-89A9-6E41-9439-F1857E9AA325}"/>
              </a:ext>
            </a:extLst>
          </p:cNvPr>
          <p:cNvSpPr/>
          <p:nvPr/>
        </p:nvSpPr>
        <p:spPr bwMode="auto">
          <a:xfrm>
            <a:off x="6480788" y="1332609"/>
            <a:ext cx="1600134" cy="359790"/>
          </a:xfrm>
          <a:prstGeom prst="rect">
            <a:avLst/>
          </a:prstGeom>
          <a:solidFill>
            <a:srgbClr val="0F6FC6">
              <a:lumMod val="60000"/>
              <a:lumOff val="40000"/>
              <a:alpha val="72000"/>
            </a:srgbClr>
          </a:solidFill>
          <a:ln w="12700">
            <a:solidFill>
              <a:srgbClr val="0F6FC6">
                <a:lumMod val="50000"/>
              </a:srgbClr>
            </a:solidFill>
            <a:miter lim="800000"/>
          </a:ln>
        </p:spPr>
        <p:txBody>
          <a:bodyPr wrap="none" numCol="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云侧建模服务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上箭头 164">
            <a:extLst>
              <a:ext uri="{FF2B5EF4-FFF2-40B4-BE49-F238E27FC236}">
                <a16:creationId xmlns:a16="http://schemas.microsoft.com/office/drawing/2014/main" id="{45B64F38-7DF0-1244-93F5-F77D72CF086B}"/>
              </a:ext>
            </a:extLst>
          </p:cNvPr>
          <p:cNvSpPr/>
          <p:nvPr/>
        </p:nvSpPr>
        <p:spPr bwMode="auto">
          <a:xfrm>
            <a:off x="4427138" y="1708467"/>
            <a:ext cx="345871" cy="517475"/>
          </a:xfrm>
          <a:prstGeom prst="upArrow">
            <a:avLst/>
          </a:prstGeom>
          <a:gradFill flip="none" rotWithShape="1">
            <a:gsLst>
              <a:gs pos="30000">
                <a:srgbClr val="EE8512">
                  <a:tint val="66000"/>
                  <a:satMod val="160000"/>
                </a:srgbClr>
              </a:gs>
              <a:gs pos="66000">
                <a:srgbClr val="EE8512">
                  <a:tint val="44500"/>
                  <a:satMod val="160000"/>
                </a:srgbClr>
              </a:gs>
              <a:gs pos="100000">
                <a:srgbClr val="EE8512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kumimoji="1" lang="zh-CN" altLang="en-US" sz="1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上箭头 165">
            <a:extLst>
              <a:ext uri="{FF2B5EF4-FFF2-40B4-BE49-F238E27FC236}">
                <a16:creationId xmlns:a16="http://schemas.microsoft.com/office/drawing/2014/main" id="{02B015E0-E7D8-1E45-B755-6E9D4003E7AC}"/>
              </a:ext>
            </a:extLst>
          </p:cNvPr>
          <p:cNvSpPr/>
          <p:nvPr/>
        </p:nvSpPr>
        <p:spPr bwMode="auto">
          <a:xfrm>
            <a:off x="7107919" y="1692399"/>
            <a:ext cx="345871" cy="517475"/>
          </a:xfrm>
          <a:prstGeom prst="upArrow">
            <a:avLst/>
          </a:prstGeom>
          <a:gradFill flip="none" rotWithShape="1">
            <a:gsLst>
              <a:gs pos="30000">
                <a:srgbClr val="EE8512">
                  <a:tint val="66000"/>
                  <a:satMod val="160000"/>
                </a:srgbClr>
              </a:gs>
              <a:gs pos="66000">
                <a:srgbClr val="EE8512">
                  <a:tint val="44500"/>
                  <a:satMod val="160000"/>
                </a:srgbClr>
              </a:gs>
              <a:gs pos="100000">
                <a:srgbClr val="EE8512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kumimoji="1" lang="zh-CN" altLang="en-US" sz="1200" kern="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íSľîḑê">
            <a:extLst>
              <a:ext uri="{FF2B5EF4-FFF2-40B4-BE49-F238E27FC236}">
                <a16:creationId xmlns:a16="http://schemas.microsoft.com/office/drawing/2014/main" id="{B28BB6E8-6B10-B848-957C-B08C4742B220}"/>
              </a:ext>
            </a:extLst>
          </p:cNvPr>
          <p:cNvSpPr/>
          <p:nvPr/>
        </p:nvSpPr>
        <p:spPr bwMode="auto">
          <a:xfrm>
            <a:off x="9431584" y="3516797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数字化风洞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F6FC6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8" name="îSlîḓê">
            <a:extLst>
              <a:ext uri="{FF2B5EF4-FFF2-40B4-BE49-F238E27FC236}">
                <a16:creationId xmlns:a16="http://schemas.microsoft.com/office/drawing/2014/main" id="{A96692E3-7997-B946-A89A-EC1B94A89A70}"/>
              </a:ext>
            </a:extLst>
          </p:cNvPr>
          <p:cNvSpPr/>
          <p:nvPr/>
        </p:nvSpPr>
        <p:spPr>
          <a:xfrm rot="900000">
            <a:off x="8304057" y="4166919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A3F50921-9C94-4D4D-B973-EA3DC4A9B950}"/>
              </a:ext>
            </a:extLst>
          </p:cNvPr>
          <p:cNvGrpSpPr/>
          <p:nvPr/>
        </p:nvGrpSpPr>
        <p:grpSpPr>
          <a:xfrm>
            <a:off x="8561095" y="3233832"/>
            <a:ext cx="990647" cy="904186"/>
            <a:chOff x="8426818" y="2588742"/>
            <a:chExt cx="990647" cy="904186"/>
          </a:xfrm>
        </p:grpSpPr>
        <p:sp>
          <p:nvSpPr>
            <p:cNvPr id="170" name="任意形状 169">
              <a:extLst>
                <a:ext uri="{FF2B5EF4-FFF2-40B4-BE49-F238E27FC236}">
                  <a16:creationId xmlns:a16="http://schemas.microsoft.com/office/drawing/2014/main" id="{108B4C82-1D71-7640-8406-B8C8E5B87BA4}"/>
                </a:ext>
              </a:extLst>
            </p:cNvPr>
            <p:cNvSpPr/>
            <p:nvPr/>
          </p:nvSpPr>
          <p:spPr>
            <a:xfrm>
              <a:off x="8426818" y="2588742"/>
              <a:ext cx="954519" cy="223281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风洞健康管理信息</a:t>
              </a: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9A0136F-D4D0-614E-8C6C-A6B574E9E2CB}"/>
                </a:ext>
              </a:extLst>
            </p:cNvPr>
            <p:cNvSpPr/>
            <p:nvPr/>
          </p:nvSpPr>
          <p:spPr>
            <a:xfrm>
              <a:off x="8426818" y="285736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72" name="任意形状 171">
              <a:extLst>
                <a:ext uri="{FF2B5EF4-FFF2-40B4-BE49-F238E27FC236}">
                  <a16:creationId xmlns:a16="http://schemas.microsoft.com/office/drawing/2014/main" id="{0EEA87BB-37FD-084E-8020-79A460D22257}"/>
                </a:ext>
              </a:extLst>
            </p:cNvPr>
            <p:cNvSpPr/>
            <p:nvPr/>
          </p:nvSpPr>
          <p:spPr>
            <a:xfrm>
              <a:off x="8496763" y="2808511"/>
              <a:ext cx="78727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模型调用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13AEC7DB-56A2-DC4D-8503-9F10257F7990}"/>
                </a:ext>
              </a:extLst>
            </p:cNvPr>
            <p:cNvSpPr/>
            <p:nvPr/>
          </p:nvSpPr>
          <p:spPr>
            <a:xfrm>
              <a:off x="8426818" y="302846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74" name="任意形状 173">
              <a:extLst>
                <a:ext uri="{FF2B5EF4-FFF2-40B4-BE49-F238E27FC236}">
                  <a16:creationId xmlns:a16="http://schemas.microsoft.com/office/drawing/2014/main" id="{57864C93-4773-1248-815C-722BDC037612}"/>
                </a:ext>
              </a:extLst>
            </p:cNvPr>
            <p:cNvSpPr/>
            <p:nvPr/>
          </p:nvSpPr>
          <p:spPr>
            <a:xfrm>
              <a:off x="8496763" y="2979616"/>
              <a:ext cx="89304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模型验证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43AA1829-A23B-784F-8D04-8CFDE97DEBDB}"/>
                </a:ext>
              </a:extLst>
            </p:cNvPr>
            <p:cNvSpPr/>
            <p:nvPr/>
          </p:nvSpPr>
          <p:spPr>
            <a:xfrm>
              <a:off x="8426818" y="319957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76" name="任意形状 175">
              <a:extLst>
                <a:ext uri="{FF2B5EF4-FFF2-40B4-BE49-F238E27FC236}">
                  <a16:creationId xmlns:a16="http://schemas.microsoft.com/office/drawing/2014/main" id="{7C161692-8550-A549-891F-1336CCE85D36}"/>
                </a:ext>
              </a:extLst>
            </p:cNvPr>
            <p:cNvSpPr/>
            <p:nvPr/>
          </p:nvSpPr>
          <p:spPr>
            <a:xfrm>
              <a:off x="8496763" y="3150721"/>
              <a:ext cx="920702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结果建议反馈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781E2CE0-3177-C14D-A2B4-A1255AC6B18E}"/>
                </a:ext>
              </a:extLst>
            </p:cNvPr>
            <p:cNvSpPr/>
            <p:nvPr/>
          </p:nvSpPr>
          <p:spPr>
            <a:xfrm>
              <a:off x="8426818" y="3370674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78" name="任意形状 177">
              <a:extLst>
                <a:ext uri="{FF2B5EF4-FFF2-40B4-BE49-F238E27FC236}">
                  <a16:creationId xmlns:a16="http://schemas.microsoft.com/office/drawing/2014/main" id="{C21CEDB7-D7CF-0843-AA5C-E1BCC0A7C2BF}"/>
                </a:ext>
              </a:extLst>
            </p:cNvPr>
            <p:cNvSpPr/>
            <p:nvPr/>
          </p:nvSpPr>
          <p:spPr>
            <a:xfrm>
              <a:off x="8496763" y="3321824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sp>
        <p:nvSpPr>
          <p:cNvPr id="179" name="îSlîḓê">
            <a:extLst>
              <a:ext uri="{FF2B5EF4-FFF2-40B4-BE49-F238E27FC236}">
                <a16:creationId xmlns:a16="http://schemas.microsoft.com/office/drawing/2014/main" id="{5201CD6A-608E-AC46-A74A-D0AEF01DB1F5}"/>
              </a:ext>
            </a:extLst>
          </p:cNvPr>
          <p:cNvSpPr/>
          <p:nvPr/>
        </p:nvSpPr>
        <p:spPr>
          <a:xfrm rot="20700000" flipH="1">
            <a:off x="8279770" y="2117036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747D589F-274C-794D-AACD-0B104D31EE93}"/>
              </a:ext>
            </a:extLst>
          </p:cNvPr>
          <p:cNvGrpSpPr/>
          <p:nvPr/>
        </p:nvGrpSpPr>
        <p:grpSpPr>
          <a:xfrm>
            <a:off x="8480190" y="2296651"/>
            <a:ext cx="926733" cy="729911"/>
            <a:chOff x="5884305" y="4210863"/>
            <a:chExt cx="926733" cy="729911"/>
          </a:xfrm>
        </p:grpSpPr>
        <p:sp>
          <p:nvSpPr>
            <p:cNvPr id="181" name="任意形状 180">
              <a:extLst>
                <a:ext uri="{FF2B5EF4-FFF2-40B4-BE49-F238E27FC236}">
                  <a16:creationId xmlns:a16="http://schemas.microsoft.com/office/drawing/2014/main" id="{2455F169-8AF9-D945-9754-4D7AB8AE1BFE}"/>
                </a:ext>
              </a:extLst>
            </p:cNvPr>
            <p:cNvSpPr/>
            <p:nvPr/>
          </p:nvSpPr>
          <p:spPr>
            <a:xfrm>
              <a:off x="5984826" y="4210863"/>
              <a:ext cx="787275" cy="271900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设备信息反馈</a:t>
              </a: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061AD566-8E85-E145-8A34-423563A91930}"/>
                </a:ext>
              </a:extLst>
            </p:cNvPr>
            <p:cNvSpPr/>
            <p:nvPr/>
          </p:nvSpPr>
          <p:spPr>
            <a:xfrm>
              <a:off x="6737635" y="446673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77ADB919-2E39-7542-9CCA-00A77FAF4E04}"/>
                </a:ext>
              </a:extLst>
            </p:cNvPr>
            <p:cNvSpPr/>
            <p:nvPr/>
          </p:nvSpPr>
          <p:spPr>
            <a:xfrm>
              <a:off x="6737635" y="4655305"/>
              <a:ext cx="73403" cy="66730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184" name="任意形状 183">
              <a:extLst>
                <a:ext uri="{FF2B5EF4-FFF2-40B4-BE49-F238E27FC236}">
                  <a16:creationId xmlns:a16="http://schemas.microsoft.com/office/drawing/2014/main" id="{A7E86CDF-40B3-9D4B-833F-944169280420}"/>
                </a:ext>
              </a:extLst>
            </p:cNvPr>
            <p:cNvSpPr/>
            <p:nvPr/>
          </p:nvSpPr>
          <p:spPr>
            <a:xfrm>
              <a:off x="5937706" y="4623909"/>
              <a:ext cx="799929" cy="155549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采购信息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466DC0E6-0158-A040-A8CB-410DC12E4A3C}"/>
                </a:ext>
              </a:extLst>
            </p:cNvPr>
            <p:cNvSpPr/>
            <p:nvPr/>
          </p:nvSpPr>
          <p:spPr>
            <a:xfrm>
              <a:off x="6737635" y="4805508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186" name="任意形状 185">
              <a:extLst>
                <a:ext uri="{FF2B5EF4-FFF2-40B4-BE49-F238E27FC236}">
                  <a16:creationId xmlns:a16="http://schemas.microsoft.com/office/drawing/2014/main" id="{9677A6A7-BDF9-9A48-94E3-E5EF717235FD}"/>
                </a:ext>
              </a:extLst>
            </p:cNvPr>
            <p:cNvSpPr/>
            <p:nvPr/>
          </p:nvSpPr>
          <p:spPr>
            <a:xfrm>
              <a:off x="6031652" y="4769670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……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187" name="任意形状 186">
              <a:extLst>
                <a:ext uri="{FF2B5EF4-FFF2-40B4-BE49-F238E27FC236}">
                  <a16:creationId xmlns:a16="http://schemas.microsoft.com/office/drawing/2014/main" id="{C8C12473-180E-FB41-8250-8DBD9666593F}"/>
                </a:ext>
              </a:extLst>
            </p:cNvPr>
            <p:cNvSpPr/>
            <p:nvPr/>
          </p:nvSpPr>
          <p:spPr>
            <a:xfrm>
              <a:off x="5884305" y="4428276"/>
              <a:ext cx="844729" cy="22328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维修信息</a:t>
              </a: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F3EC4437-34D0-534B-9EFF-C7A2EA9CA143}"/>
              </a:ext>
            </a:extLst>
          </p:cNvPr>
          <p:cNvGrpSpPr/>
          <p:nvPr/>
        </p:nvGrpSpPr>
        <p:grpSpPr>
          <a:xfrm>
            <a:off x="8301470" y="838200"/>
            <a:ext cx="1130114" cy="1064359"/>
            <a:chOff x="8388316" y="1637306"/>
            <a:chExt cx="990647" cy="1064359"/>
          </a:xfrm>
        </p:grpSpPr>
        <p:sp>
          <p:nvSpPr>
            <p:cNvPr id="189" name="任意形状 188">
              <a:extLst>
                <a:ext uri="{FF2B5EF4-FFF2-40B4-BE49-F238E27FC236}">
                  <a16:creationId xmlns:a16="http://schemas.microsoft.com/office/drawing/2014/main" id="{867881DD-DAA3-2740-B68E-9EB8A6F1A944}"/>
                </a:ext>
              </a:extLst>
            </p:cNvPr>
            <p:cNvSpPr/>
            <p:nvPr/>
          </p:nvSpPr>
          <p:spPr>
            <a:xfrm>
              <a:off x="8388316" y="1637306"/>
              <a:ext cx="787275" cy="211177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风洞运维信息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A8268BA6-889E-7846-A6F8-510A622D0940}"/>
                </a:ext>
              </a:extLst>
            </p:cNvPr>
            <p:cNvSpPr/>
            <p:nvPr/>
          </p:nvSpPr>
          <p:spPr>
            <a:xfrm>
              <a:off x="8388316" y="1893822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0"/>
                  <a:satOff val="0"/>
                  <a:lumOff val="0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91" name="任意形状 190">
              <a:extLst>
                <a:ext uri="{FF2B5EF4-FFF2-40B4-BE49-F238E27FC236}">
                  <a16:creationId xmlns:a16="http://schemas.microsoft.com/office/drawing/2014/main" id="{938A11BE-6959-014D-B347-E044365DD61C}"/>
                </a:ext>
              </a:extLst>
            </p:cNvPr>
            <p:cNvSpPr/>
            <p:nvPr/>
          </p:nvSpPr>
          <p:spPr>
            <a:xfrm>
              <a:off x="8458261" y="1844971"/>
              <a:ext cx="787275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维修建议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F158DEFB-22EE-BC47-BD43-E1CDDA1A622B}"/>
                </a:ext>
              </a:extLst>
            </p:cNvPr>
            <p:cNvSpPr/>
            <p:nvPr/>
          </p:nvSpPr>
          <p:spPr>
            <a:xfrm>
              <a:off x="8388316" y="2064926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93" name="任意形状 192">
              <a:extLst>
                <a:ext uri="{FF2B5EF4-FFF2-40B4-BE49-F238E27FC236}">
                  <a16:creationId xmlns:a16="http://schemas.microsoft.com/office/drawing/2014/main" id="{66DC3CD1-0F8E-CF4E-B897-005909F24A1B}"/>
                </a:ext>
              </a:extLst>
            </p:cNvPr>
            <p:cNvSpPr/>
            <p:nvPr/>
          </p:nvSpPr>
          <p:spPr>
            <a:xfrm>
              <a:off x="8458261" y="2016076"/>
              <a:ext cx="893049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故障信息报告</a:t>
              </a: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69398CDA-21C0-E948-8D6B-A055F7080CC4}"/>
                </a:ext>
              </a:extLst>
            </p:cNvPr>
            <p:cNvSpPr/>
            <p:nvPr/>
          </p:nvSpPr>
          <p:spPr>
            <a:xfrm>
              <a:off x="8388316" y="223603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95" name="任意形状 194">
              <a:extLst>
                <a:ext uri="{FF2B5EF4-FFF2-40B4-BE49-F238E27FC236}">
                  <a16:creationId xmlns:a16="http://schemas.microsoft.com/office/drawing/2014/main" id="{0D7971FA-3BE3-4342-B8BE-EBE78427B67B}"/>
                </a:ext>
              </a:extLst>
            </p:cNvPr>
            <p:cNvSpPr/>
            <p:nvPr/>
          </p:nvSpPr>
          <p:spPr>
            <a:xfrm>
              <a:off x="8458261" y="2187181"/>
              <a:ext cx="920702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状态评估报告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5E3E0C66-8D42-F641-BF37-A272514E408A}"/>
                </a:ext>
              </a:extLst>
            </p:cNvPr>
            <p:cNvSpPr/>
            <p:nvPr/>
          </p:nvSpPr>
          <p:spPr>
            <a:xfrm>
              <a:off x="8388316" y="2579411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97" name="任意形状 196">
              <a:extLst>
                <a:ext uri="{FF2B5EF4-FFF2-40B4-BE49-F238E27FC236}">
                  <a16:creationId xmlns:a16="http://schemas.microsoft.com/office/drawing/2014/main" id="{E057B2F0-7DC8-2B4E-9CAD-056961B51EFA}"/>
                </a:ext>
              </a:extLst>
            </p:cNvPr>
            <p:cNvSpPr/>
            <p:nvPr/>
          </p:nvSpPr>
          <p:spPr>
            <a:xfrm>
              <a:off x="8458261" y="2530561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……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08CA60FA-E3CE-8348-A643-8C9019F361FD}"/>
                </a:ext>
              </a:extLst>
            </p:cNvPr>
            <p:cNvSpPr/>
            <p:nvPr/>
          </p:nvSpPr>
          <p:spPr>
            <a:xfrm>
              <a:off x="8391355" y="2416600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BD0D9">
                  <a:shade val="50000"/>
                  <a:hueOff val="82869"/>
                  <a:satOff val="-23256"/>
                  <a:lumOff val="32646"/>
                  <a:alphaOff val="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99" name="任意形状 198">
              <a:extLst>
                <a:ext uri="{FF2B5EF4-FFF2-40B4-BE49-F238E27FC236}">
                  <a16:creationId xmlns:a16="http://schemas.microsoft.com/office/drawing/2014/main" id="{D075C51D-7669-6145-BD19-2312CD5003C6}"/>
                </a:ext>
              </a:extLst>
            </p:cNvPr>
            <p:cNvSpPr/>
            <p:nvPr/>
          </p:nvSpPr>
          <p:spPr>
            <a:xfrm>
              <a:off x="8461300" y="2367750"/>
              <a:ext cx="705983" cy="171104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监测报告</a:t>
              </a:r>
            </a:p>
          </p:txBody>
        </p:sp>
      </p:grpSp>
      <p:sp>
        <p:nvSpPr>
          <p:cNvPr id="200" name="îSlîḓê">
            <a:extLst>
              <a:ext uri="{FF2B5EF4-FFF2-40B4-BE49-F238E27FC236}">
                <a16:creationId xmlns:a16="http://schemas.microsoft.com/office/drawing/2014/main" id="{B6A397FE-4D35-204C-A3D1-F09D9898839A}"/>
              </a:ext>
            </a:extLst>
          </p:cNvPr>
          <p:cNvSpPr/>
          <p:nvPr/>
        </p:nvSpPr>
        <p:spPr>
          <a:xfrm rot="900000" flipH="1">
            <a:off x="8248438" y="4397627"/>
            <a:ext cx="951933" cy="18791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7B0C45A6-963F-1240-A506-9B688C22DAC3}"/>
              </a:ext>
            </a:extLst>
          </p:cNvPr>
          <p:cNvGrpSpPr/>
          <p:nvPr/>
        </p:nvGrpSpPr>
        <p:grpSpPr>
          <a:xfrm>
            <a:off x="7952183" y="4624713"/>
            <a:ext cx="919856" cy="388740"/>
            <a:chOff x="5891182" y="4283385"/>
            <a:chExt cx="919856" cy="388740"/>
          </a:xfrm>
        </p:grpSpPr>
        <p:sp>
          <p:nvSpPr>
            <p:cNvPr id="202" name="任意形状 201">
              <a:extLst>
                <a:ext uri="{FF2B5EF4-FFF2-40B4-BE49-F238E27FC236}">
                  <a16:creationId xmlns:a16="http://schemas.microsoft.com/office/drawing/2014/main" id="{25FD0BDC-1A33-5B46-A760-903F76A3E1CB}"/>
                </a:ext>
              </a:extLst>
            </p:cNvPr>
            <p:cNvSpPr/>
            <p:nvPr/>
          </p:nvSpPr>
          <p:spPr>
            <a:xfrm>
              <a:off x="6266551" y="4283385"/>
              <a:ext cx="505550" cy="199378"/>
            </a:xfrm>
            <a:custGeom>
              <a:avLst/>
              <a:gdLst>
                <a:gd name="connsiteX0" fmla="*/ 0 w 999211"/>
                <a:gd name="connsiteY0" fmla="*/ 0 h 211177"/>
                <a:gd name="connsiteX1" fmla="*/ 999211 w 999211"/>
                <a:gd name="connsiteY1" fmla="*/ 0 h 211177"/>
                <a:gd name="connsiteX2" fmla="*/ 999211 w 999211"/>
                <a:gd name="connsiteY2" fmla="*/ 211177 h 211177"/>
                <a:gd name="connsiteX3" fmla="*/ 0 w 999211"/>
                <a:gd name="connsiteY3" fmla="*/ 211177 h 211177"/>
                <a:gd name="connsiteX4" fmla="*/ 0 w 999211"/>
                <a:gd name="connsiteY4" fmla="*/ 0 h 21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211" h="211177">
                  <a:moveTo>
                    <a:pt x="0" y="0"/>
                  </a:moveTo>
                  <a:lnTo>
                    <a:pt x="999211" y="0"/>
                  </a:lnTo>
                  <a:lnTo>
                    <a:pt x="999211" y="211177"/>
                  </a:lnTo>
                  <a:lnTo>
                    <a:pt x="0" y="2111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17145" tIns="11430" rIns="17145" bIns="11430" numCol="1" spcCol="1270" anchor="ctr" anchorCtr="0">
              <a:noAutofit/>
            </a:bodyPr>
            <a:lstStyle/>
            <a:p>
              <a:pPr marL="0" marR="0" lvl="0" indent="0" algn="r" defTabSz="4000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数据交互</a:t>
              </a: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5E11D943-F263-6D44-9E85-18716353E31D}"/>
                </a:ext>
              </a:extLst>
            </p:cNvPr>
            <p:cNvSpPr/>
            <p:nvPr/>
          </p:nvSpPr>
          <p:spPr>
            <a:xfrm>
              <a:off x="6737635" y="4482343"/>
              <a:ext cx="73403" cy="73403"/>
            </a:xfrm>
            <a:prstGeom prst="rect">
              <a:avLst/>
            </a:prstGeom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C9544A"/>
              </a:solidFill>
              <a:prstDash val="solid"/>
              <a:miter lim="800000"/>
            </a:ln>
            <a:effectLst/>
          </p:spPr>
        </p:sp>
        <p:sp>
          <p:nvSpPr>
            <p:cNvPr id="204" name="任意形状 203">
              <a:extLst>
                <a:ext uri="{FF2B5EF4-FFF2-40B4-BE49-F238E27FC236}">
                  <a16:creationId xmlns:a16="http://schemas.microsoft.com/office/drawing/2014/main" id="{7B26C116-C409-5F40-80E6-3B849E15FD0C}"/>
                </a:ext>
              </a:extLst>
            </p:cNvPr>
            <p:cNvSpPr/>
            <p:nvPr/>
          </p:nvSpPr>
          <p:spPr>
            <a:xfrm>
              <a:off x="5891182" y="4446504"/>
              <a:ext cx="846453" cy="225621"/>
            </a:xfrm>
            <a:custGeom>
              <a:avLst/>
              <a:gdLst>
                <a:gd name="connsiteX0" fmla="*/ 0 w 929266"/>
                <a:gd name="connsiteY0" fmla="*/ 0 h 171104"/>
                <a:gd name="connsiteX1" fmla="*/ 929266 w 929266"/>
                <a:gd name="connsiteY1" fmla="*/ 0 h 171104"/>
                <a:gd name="connsiteX2" fmla="*/ 929266 w 929266"/>
                <a:gd name="connsiteY2" fmla="*/ 171104 h 171104"/>
                <a:gd name="connsiteX3" fmla="*/ 0 w 929266"/>
                <a:gd name="connsiteY3" fmla="*/ 171104 h 171104"/>
                <a:gd name="connsiteX4" fmla="*/ 0 w 929266"/>
                <a:gd name="connsiteY4" fmla="*/ 0 h 17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266" h="171104">
                  <a:moveTo>
                    <a:pt x="0" y="0"/>
                  </a:moveTo>
                  <a:lnTo>
                    <a:pt x="929266" y="0"/>
                  </a:lnTo>
                  <a:lnTo>
                    <a:pt x="929266" y="171104"/>
                  </a:lnTo>
                  <a:lnTo>
                    <a:pt x="0" y="17110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marL="0" marR="0" lvl="0" indent="0" algn="r" defTabSz="22225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Microsoft YaHei"/>
                  <a:ea typeface="Microsoft YaHei"/>
                  <a:cs typeface="+mn-cs"/>
                </a:rPr>
                <a:t>数据特征提取</a:t>
              </a:r>
            </a:p>
          </p:txBody>
        </p:sp>
      </p:grpSp>
      <p:sp>
        <p:nvSpPr>
          <p:cNvPr id="101" name="任意形状 203">
            <a:extLst>
              <a:ext uri="{FF2B5EF4-FFF2-40B4-BE49-F238E27FC236}">
                <a16:creationId xmlns:a16="http://schemas.microsoft.com/office/drawing/2014/main" id="{F3BB9636-BECB-4DF9-B028-DDD7FA8492C5}"/>
              </a:ext>
            </a:extLst>
          </p:cNvPr>
          <p:cNvSpPr/>
          <p:nvPr/>
        </p:nvSpPr>
        <p:spPr>
          <a:xfrm>
            <a:off x="7924800" y="4940232"/>
            <a:ext cx="846453" cy="225621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仿真计算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0D6BF7B-D6AB-4E43-A965-F854E9CA266E}"/>
              </a:ext>
            </a:extLst>
          </p:cNvPr>
          <p:cNvSpPr/>
          <p:nvPr/>
        </p:nvSpPr>
        <p:spPr>
          <a:xfrm flipH="1">
            <a:off x="8795286" y="4994673"/>
            <a:ext cx="75631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87D51FA-C262-462C-9372-E648455AC448}"/>
              </a:ext>
            </a:extLst>
          </p:cNvPr>
          <p:cNvSpPr/>
          <p:nvPr/>
        </p:nvSpPr>
        <p:spPr>
          <a:xfrm>
            <a:off x="8798265" y="5165432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05" name="任意形状 185">
            <a:extLst>
              <a:ext uri="{FF2B5EF4-FFF2-40B4-BE49-F238E27FC236}">
                <a16:creationId xmlns:a16="http://schemas.microsoft.com/office/drawing/2014/main" id="{B99CB7E5-82EF-47BE-8858-F733F9B5619B}"/>
              </a:ext>
            </a:extLst>
          </p:cNvPr>
          <p:cNvSpPr/>
          <p:nvPr/>
        </p:nvSpPr>
        <p:spPr>
          <a:xfrm>
            <a:off x="8092282" y="5129594"/>
            <a:ext cx="705983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……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02" name="íSľîḑê">
            <a:extLst>
              <a:ext uri="{FF2B5EF4-FFF2-40B4-BE49-F238E27FC236}">
                <a16:creationId xmlns:a16="http://schemas.microsoft.com/office/drawing/2014/main" id="{B28BB6E8-6B10-B848-957C-B08C4742B220}"/>
              </a:ext>
            </a:extLst>
          </p:cNvPr>
          <p:cNvSpPr/>
          <p:nvPr/>
        </p:nvSpPr>
        <p:spPr bwMode="auto">
          <a:xfrm>
            <a:off x="5069838" y="4653712"/>
            <a:ext cx="1555334" cy="1747088"/>
          </a:xfrm>
          <a:custGeom>
            <a:avLst/>
            <a:gdLst>
              <a:gd name="T0" fmla="*/ 1488 w 1488"/>
              <a:gd name="T1" fmla="*/ 498 h 1680"/>
              <a:gd name="T2" fmla="*/ 1413 w 1488"/>
              <a:gd name="T3" fmla="*/ 366 h 1680"/>
              <a:gd name="T4" fmla="*/ 820 w 1488"/>
              <a:gd name="T5" fmla="*/ 24 h 1680"/>
              <a:gd name="T6" fmla="*/ 669 w 1488"/>
              <a:gd name="T7" fmla="*/ 24 h 1680"/>
              <a:gd name="T8" fmla="*/ 76 w 1488"/>
              <a:gd name="T9" fmla="*/ 366 h 1680"/>
              <a:gd name="T10" fmla="*/ 0 w 1488"/>
              <a:gd name="T11" fmla="*/ 498 h 1680"/>
              <a:gd name="T12" fmla="*/ 0 w 1488"/>
              <a:gd name="T13" fmla="*/ 1182 h 1680"/>
              <a:gd name="T14" fmla="*/ 76 w 1488"/>
              <a:gd name="T15" fmla="*/ 1314 h 1680"/>
              <a:gd name="T16" fmla="*/ 669 w 1488"/>
              <a:gd name="T17" fmla="*/ 1656 h 1680"/>
              <a:gd name="T18" fmla="*/ 820 w 1488"/>
              <a:gd name="T19" fmla="*/ 1656 h 1680"/>
              <a:gd name="T20" fmla="*/ 1413 w 1488"/>
              <a:gd name="T21" fmla="*/ 1314 h 1680"/>
              <a:gd name="T22" fmla="*/ 1488 w 1488"/>
              <a:gd name="T23" fmla="*/ 1182 h 1680"/>
              <a:gd name="T24" fmla="*/ 1488 w 1488"/>
              <a:gd name="T25" fmla="*/ 498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8" h="1680">
                <a:moveTo>
                  <a:pt x="1488" y="498"/>
                </a:moveTo>
                <a:cubicBezTo>
                  <a:pt x="1488" y="450"/>
                  <a:pt x="1454" y="390"/>
                  <a:pt x="1413" y="366"/>
                </a:cubicBezTo>
                <a:cubicBezTo>
                  <a:pt x="820" y="24"/>
                  <a:pt x="820" y="24"/>
                  <a:pt x="820" y="24"/>
                </a:cubicBezTo>
                <a:cubicBezTo>
                  <a:pt x="779" y="0"/>
                  <a:pt x="710" y="0"/>
                  <a:pt x="669" y="24"/>
                </a:cubicBezTo>
                <a:cubicBezTo>
                  <a:pt x="76" y="366"/>
                  <a:pt x="76" y="366"/>
                  <a:pt x="76" y="366"/>
                </a:cubicBezTo>
                <a:cubicBezTo>
                  <a:pt x="35" y="390"/>
                  <a:pt x="0" y="450"/>
                  <a:pt x="0" y="498"/>
                </a:cubicBezTo>
                <a:cubicBezTo>
                  <a:pt x="0" y="1182"/>
                  <a:pt x="0" y="1182"/>
                  <a:pt x="0" y="1182"/>
                </a:cubicBezTo>
                <a:cubicBezTo>
                  <a:pt x="0" y="1231"/>
                  <a:pt x="35" y="1289"/>
                  <a:pt x="76" y="1314"/>
                </a:cubicBezTo>
                <a:cubicBezTo>
                  <a:pt x="669" y="1656"/>
                  <a:pt x="669" y="1656"/>
                  <a:pt x="669" y="1656"/>
                </a:cubicBezTo>
                <a:cubicBezTo>
                  <a:pt x="710" y="1680"/>
                  <a:pt x="779" y="1680"/>
                  <a:pt x="820" y="1656"/>
                </a:cubicBezTo>
                <a:cubicBezTo>
                  <a:pt x="1413" y="1314"/>
                  <a:pt x="1413" y="1314"/>
                  <a:pt x="1413" y="1314"/>
                </a:cubicBezTo>
                <a:cubicBezTo>
                  <a:pt x="1454" y="1289"/>
                  <a:pt x="1488" y="1231"/>
                  <a:pt x="1488" y="1182"/>
                </a:cubicBezTo>
                <a:lnTo>
                  <a:pt x="1488" y="498"/>
                </a:lnTo>
                <a:close/>
              </a:path>
            </a:pathLst>
          </a:custGeom>
          <a:pattFill prst="pct5">
            <a:fgClr>
              <a:srgbClr val="E4E6EA"/>
            </a:fgClr>
            <a:bgClr>
              <a:srgbClr val="ADB5BF"/>
            </a:bgClr>
          </a:pattFill>
          <a:ln w="38100" cap="flat" cmpd="sng" algn="ctr">
            <a:solidFill>
              <a:sysClr val="window" lastClr="FFFFFF"/>
            </a:solidFill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600" b="1" kern="0" dirty="0">
                <a:solidFill>
                  <a:srgbClr val="9000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诊断模型</a:t>
            </a:r>
            <a:endParaRPr kumimoji="1" lang="en-US" altLang="zh-CN" sz="1600" b="1" kern="0" dirty="0">
              <a:solidFill>
                <a:srgbClr val="9000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35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600" b="1" kern="0" dirty="0">
                <a:solidFill>
                  <a:srgbClr val="9000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及算法</a:t>
            </a:r>
          </a:p>
        </p:txBody>
      </p:sp>
      <p:sp>
        <p:nvSpPr>
          <p:cNvPr id="106" name="îSlîḓê">
            <a:extLst>
              <a:ext uri="{FF2B5EF4-FFF2-40B4-BE49-F238E27FC236}">
                <a16:creationId xmlns:a16="http://schemas.microsoft.com/office/drawing/2014/main" id="{A96692E3-7997-B946-A89A-EC1B94A89A70}"/>
              </a:ext>
            </a:extLst>
          </p:cNvPr>
          <p:cNvSpPr/>
          <p:nvPr/>
        </p:nvSpPr>
        <p:spPr>
          <a:xfrm rot="18258897">
            <a:off x="6295667" y="4417025"/>
            <a:ext cx="1311697" cy="216450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C9544A"/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07" name="îSlîḓê">
            <a:extLst>
              <a:ext uri="{FF2B5EF4-FFF2-40B4-BE49-F238E27FC236}">
                <a16:creationId xmlns:a16="http://schemas.microsoft.com/office/drawing/2014/main" id="{B6A397FE-4D35-204C-A3D1-F09D9898839A}"/>
              </a:ext>
            </a:extLst>
          </p:cNvPr>
          <p:cNvSpPr/>
          <p:nvPr/>
        </p:nvSpPr>
        <p:spPr>
          <a:xfrm rot="3732754" flipH="1">
            <a:off x="4323383" y="4387108"/>
            <a:ext cx="1176587" cy="209391"/>
          </a:xfrm>
          <a:prstGeom prst="rightArrow">
            <a:avLst>
              <a:gd name="adj1" fmla="val 50000"/>
              <a:gd name="adj2" fmla="val 90778"/>
            </a:avLst>
          </a:prstGeom>
          <a:solidFill>
            <a:srgbClr val="A5C249">
              <a:lumMod val="75000"/>
            </a:srgbClr>
          </a:solidFill>
          <a:ln w="12700" cap="rnd" cmpd="sng" algn="ctr">
            <a:noFill/>
            <a:prstDash val="solid"/>
            <a:round/>
            <a:headEnd/>
            <a:tailE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500B8DE-C3CC-4E4D-8F5F-2CBF5EB271B0}"/>
              </a:ext>
            </a:extLst>
          </p:cNvPr>
          <p:cNvSpPr/>
          <p:nvPr/>
        </p:nvSpPr>
        <p:spPr>
          <a:xfrm>
            <a:off x="4940319" y="5041444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111" name="任意形状 147">
            <a:extLst>
              <a:ext uri="{FF2B5EF4-FFF2-40B4-BE49-F238E27FC236}">
                <a16:creationId xmlns:a16="http://schemas.microsoft.com/office/drawing/2014/main" id="{207F69E1-1BD2-FC48-98A8-207407425999}"/>
              </a:ext>
            </a:extLst>
          </p:cNvPr>
          <p:cNvSpPr/>
          <p:nvPr/>
        </p:nvSpPr>
        <p:spPr>
          <a:xfrm>
            <a:off x="4164392" y="4992593"/>
            <a:ext cx="775927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icrosoft YaHei"/>
                <a:ea typeface="Microsoft YaHei"/>
              </a:rPr>
              <a:t>简单计算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模型</a:t>
            </a: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2EC20B9E-F2ED-F346-94FE-0501D4302920}"/>
              </a:ext>
            </a:extLst>
          </p:cNvPr>
          <p:cNvSpPr/>
          <p:nvPr/>
        </p:nvSpPr>
        <p:spPr>
          <a:xfrm>
            <a:off x="4940319" y="5212548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206" name="任意形状 149">
            <a:extLst>
              <a:ext uri="{FF2B5EF4-FFF2-40B4-BE49-F238E27FC236}">
                <a16:creationId xmlns:a16="http://schemas.microsoft.com/office/drawing/2014/main" id="{44626EFE-87E6-374F-B59D-297ACE71EAB6}"/>
              </a:ext>
            </a:extLst>
          </p:cNvPr>
          <p:cNvSpPr/>
          <p:nvPr/>
        </p:nvSpPr>
        <p:spPr>
          <a:xfrm>
            <a:off x="4021404" y="5163698"/>
            <a:ext cx="918915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icrosoft YaHei"/>
                <a:ea typeface="Microsoft YaHei"/>
              </a:rPr>
              <a:t>中间量计算模型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6197D28E-80A9-7049-8C31-4CBE49E703AF}"/>
              </a:ext>
            </a:extLst>
          </p:cNvPr>
          <p:cNvSpPr/>
          <p:nvPr/>
        </p:nvSpPr>
        <p:spPr>
          <a:xfrm>
            <a:off x="4940319" y="5383653"/>
            <a:ext cx="73403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C9544A"/>
            </a:solidFill>
            <a:prstDash val="solid"/>
            <a:miter lim="800000"/>
          </a:ln>
          <a:effectLst/>
        </p:spPr>
      </p:sp>
      <p:sp>
        <p:nvSpPr>
          <p:cNvPr id="208" name="任意形状 151">
            <a:extLst>
              <a:ext uri="{FF2B5EF4-FFF2-40B4-BE49-F238E27FC236}">
                <a16:creationId xmlns:a16="http://schemas.microsoft.com/office/drawing/2014/main" id="{FCE90B66-37DF-EA4D-8264-A3A002F6C0CE}"/>
              </a:ext>
            </a:extLst>
          </p:cNvPr>
          <p:cNvSpPr/>
          <p:nvPr/>
        </p:nvSpPr>
        <p:spPr>
          <a:xfrm>
            <a:off x="4234336" y="5334803"/>
            <a:ext cx="705983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algn="r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快速诊断模型</a:t>
            </a: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F158DEFB-22EE-BC47-BD43-E1CDDA1A622B}"/>
              </a:ext>
            </a:extLst>
          </p:cNvPr>
          <p:cNvSpPr/>
          <p:nvPr/>
        </p:nvSpPr>
        <p:spPr>
          <a:xfrm>
            <a:off x="6680056" y="5068779"/>
            <a:ext cx="83737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0BD0D9">
                <a:shade val="50000"/>
                <a:hueOff val="82869"/>
                <a:satOff val="-23256"/>
                <a:lumOff val="32646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210" name="任意形状 192">
            <a:extLst>
              <a:ext uri="{FF2B5EF4-FFF2-40B4-BE49-F238E27FC236}">
                <a16:creationId xmlns:a16="http://schemas.microsoft.com/office/drawing/2014/main" id="{66DC3CD1-0F8E-CF4E-B897-005909F24A1B}"/>
              </a:ext>
            </a:extLst>
          </p:cNvPr>
          <p:cNvSpPr/>
          <p:nvPr/>
        </p:nvSpPr>
        <p:spPr>
          <a:xfrm>
            <a:off x="6759848" y="5019929"/>
            <a:ext cx="1018776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Microsoft YaHei"/>
                <a:ea typeface="Microsoft YaHei"/>
              </a:rPr>
              <a:t>复杂诊断模型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Microsoft YaHei"/>
              <a:ea typeface="Microsoft YaHei"/>
              <a:cs typeface="+mn-cs"/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69398CDA-21C0-E948-8D6B-A055F7080CC4}"/>
              </a:ext>
            </a:extLst>
          </p:cNvPr>
          <p:cNvSpPr/>
          <p:nvPr/>
        </p:nvSpPr>
        <p:spPr>
          <a:xfrm>
            <a:off x="6680056" y="5239884"/>
            <a:ext cx="83737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0BD0D9">
                <a:shade val="50000"/>
                <a:hueOff val="82869"/>
                <a:satOff val="-23256"/>
                <a:lumOff val="32646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212" name="任意形状 194">
            <a:extLst>
              <a:ext uri="{FF2B5EF4-FFF2-40B4-BE49-F238E27FC236}">
                <a16:creationId xmlns:a16="http://schemas.microsoft.com/office/drawing/2014/main" id="{0D7971FA-3BE3-4342-B8BE-EBE78427B67B}"/>
              </a:ext>
            </a:extLst>
          </p:cNvPr>
          <p:cNvSpPr/>
          <p:nvPr/>
        </p:nvSpPr>
        <p:spPr>
          <a:xfrm>
            <a:off x="6759848" y="5191034"/>
            <a:ext cx="1050322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数据训练模型</a:t>
            </a: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08CA60FA-E3CE-8348-A643-8C9019F361FD}"/>
              </a:ext>
            </a:extLst>
          </p:cNvPr>
          <p:cNvSpPr/>
          <p:nvPr/>
        </p:nvSpPr>
        <p:spPr>
          <a:xfrm>
            <a:off x="6683523" y="5420453"/>
            <a:ext cx="83737" cy="73403"/>
          </a:xfrm>
          <a:prstGeom prst="rect">
            <a:avLst/>
          </a:prstGeom>
          <a:solidFill>
            <a:sysClr val="window" lastClr="FFFFFF">
              <a:hueOff val="0"/>
              <a:satOff val="0"/>
              <a:lumOff val="0"/>
              <a:alphaOff val="0"/>
            </a:sysClr>
          </a:solidFill>
          <a:ln w="12700" cap="flat" cmpd="sng" algn="ctr">
            <a:solidFill>
              <a:srgbClr val="0BD0D9">
                <a:shade val="50000"/>
                <a:hueOff val="82869"/>
                <a:satOff val="-23256"/>
                <a:lumOff val="32646"/>
                <a:alphaOff val="0"/>
              </a:srgbClr>
            </a:solidFill>
            <a:prstDash val="solid"/>
            <a:miter lim="800000"/>
          </a:ln>
          <a:effectLst/>
        </p:spPr>
      </p:sp>
      <p:sp>
        <p:nvSpPr>
          <p:cNvPr id="214" name="任意形状 198">
            <a:extLst>
              <a:ext uri="{FF2B5EF4-FFF2-40B4-BE49-F238E27FC236}">
                <a16:creationId xmlns:a16="http://schemas.microsoft.com/office/drawing/2014/main" id="{D075C51D-7669-6145-BD19-2312CD5003C6}"/>
              </a:ext>
            </a:extLst>
          </p:cNvPr>
          <p:cNvSpPr/>
          <p:nvPr/>
        </p:nvSpPr>
        <p:spPr>
          <a:xfrm>
            <a:off x="6763315" y="5371603"/>
            <a:ext cx="805374" cy="171104"/>
          </a:xfrm>
          <a:custGeom>
            <a:avLst/>
            <a:gdLst>
              <a:gd name="connsiteX0" fmla="*/ 0 w 929266"/>
              <a:gd name="connsiteY0" fmla="*/ 0 h 171104"/>
              <a:gd name="connsiteX1" fmla="*/ 929266 w 929266"/>
              <a:gd name="connsiteY1" fmla="*/ 0 h 171104"/>
              <a:gd name="connsiteX2" fmla="*/ 929266 w 929266"/>
              <a:gd name="connsiteY2" fmla="*/ 171104 h 171104"/>
              <a:gd name="connsiteX3" fmla="*/ 0 w 929266"/>
              <a:gd name="connsiteY3" fmla="*/ 171104 h 171104"/>
              <a:gd name="connsiteX4" fmla="*/ 0 w 929266"/>
              <a:gd name="connsiteY4" fmla="*/ 0 h 17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9266" h="171104">
                <a:moveTo>
                  <a:pt x="0" y="0"/>
                </a:moveTo>
                <a:lnTo>
                  <a:pt x="929266" y="0"/>
                </a:lnTo>
                <a:lnTo>
                  <a:pt x="929266" y="171104"/>
                </a:lnTo>
                <a:lnTo>
                  <a:pt x="0" y="17110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35560" tIns="35560" rIns="35560" bIns="35560" numCol="1" spcCol="1270" anchor="ctr" anchorCtr="0">
            <a:noAutofit/>
          </a:bodyPr>
          <a:lstStyle/>
          <a:p>
            <a:pPr marL="0" marR="0" lvl="0" indent="0" defTabSz="22225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rPr>
              <a:t>深度卷积模型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3166" y="4438160"/>
            <a:ext cx="2644350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</a:t>
            </a:r>
            <a:r>
              <a:rPr lang="zh-CN" altLang="en-US" sz="2000" b="1" dirty="0"/>
              <a:t>管好数据、管好模型，支持风洞单体设备</a:t>
            </a:r>
            <a:r>
              <a:rPr lang="en-US" altLang="zh-CN" sz="2000" b="1" dirty="0"/>
              <a:t>PHM</a:t>
            </a:r>
            <a:r>
              <a:rPr lang="zh-CN" altLang="en-US" sz="2000" b="1" dirty="0"/>
              <a:t>系统定制开发，支持模型开发与</a:t>
            </a:r>
            <a:r>
              <a:rPr lang="en-US" altLang="zh-CN" sz="2000" b="1" dirty="0"/>
              <a:t>PHM</a:t>
            </a:r>
            <a:r>
              <a:rPr lang="zh-CN" altLang="en-US" sz="2000" b="1" dirty="0"/>
              <a:t>业务开展、支持装备维修决策。</a:t>
            </a:r>
          </a:p>
        </p:txBody>
      </p:sp>
    </p:spTree>
    <p:extLst>
      <p:ext uri="{BB962C8B-B14F-4D97-AF65-F5344CB8AC3E}">
        <p14:creationId xmlns:p14="http://schemas.microsoft.com/office/powerpoint/2010/main" val="110079028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1157897" y="191346"/>
            <a:ext cx="4419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solidFill>
                  <a:srgbClr val="1A09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solidFill>
                  <a:srgbClr val="1A09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、平台业务主线</a:t>
            </a:r>
          </a:p>
        </p:txBody>
      </p:sp>
      <p:sp>
        <p:nvSpPr>
          <p:cNvPr id="73" name="立方体 72">
            <a:extLst>
              <a:ext uri="{FF2B5EF4-FFF2-40B4-BE49-F238E27FC236}">
                <a16:creationId xmlns:a16="http://schemas.microsoft.com/office/drawing/2014/main" id="{101F453D-0A6C-3143-84AC-125A7BB168BB}"/>
              </a:ext>
            </a:extLst>
          </p:cNvPr>
          <p:cNvSpPr/>
          <p:nvPr/>
        </p:nvSpPr>
        <p:spPr bwMode="auto">
          <a:xfrm>
            <a:off x="1667118" y="3962400"/>
            <a:ext cx="4742964" cy="1870308"/>
          </a:xfrm>
          <a:prstGeom prst="cube">
            <a:avLst>
              <a:gd name="adj" fmla="val 61557"/>
            </a:avLst>
          </a:prstGeom>
          <a:solidFill>
            <a:srgbClr val="009DD9"/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立方体 82">
            <a:extLst>
              <a:ext uri="{FF2B5EF4-FFF2-40B4-BE49-F238E27FC236}">
                <a16:creationId xmlns:a16="http://schemas.microsoft.com/office/drawing/2014/main" id="{E7E381F7-9DD9-7043-9B0B-DC2269A5664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561951" y="1187294"/>
            <a:ext cx="5276737" cy="2045104"/>
          </a:xfrm>
          <a:prstGeom prst="cube">
            <a:avLst>
              <a:gd name="adj" fmla="val 75104"/>
            </a:avLst>
          </a:prstGeom>
          <a:solidFill>
            <a:srgbClr val="5C90B9">
              <a:lumMod val="75000"/>
            </a:srgbClr>
          </a:solidFill>
          <a:ln w="12700" cap="flat" cmpd="sng" algn="ctr">
            <a:solidFill>
              <a:srgbClr val="FFFFFF">
                <a:lumMod val="6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26">
            <a:extLst>
              <a:ext uri="{FF2B5EF4-FFF2-40B4-BE49-F238E27FC236}">
                <a16:creationId xmlns:a16="http://schemas.microsoft.com/office/drawing/2014/main" id="{550D9977-EC63-9748-A048-D955B12A8DC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26746" y="3084981"/>
            <a:ext cx="3550751" cy="255626"/>
          </a:xfrm>
          <a:prstGeom prst="roundRect">
            <a:avLst>
              <a:gd name="adj" fmla="val 16667"/>
            </a:avLst>
          </a:prstGeom>
          <a:noFill/>
          <a:ln w="12700" algn="ctr">
            <a:noFill/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26">
            <a:extLst>
              <a:ext uri="{FF2B5EF4-FFF2-40B4-BE49-F238E27FC236}">
                <a16:creationId xmlns:a16="http://schemas.microsoft.com/office/drawing/2014/main" id="{5B722542-B964-024F-9E81-E884D597439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49079" y="5348420"/>
            <a:ext cx="712649" cy="222121"/>
          </a:xfrm>
          <a:prstGeom prst="roundRect">
            <a:avLst>
              <a:gd name="adj" fmla="val 16667"/>
            </a:avLst>
          </a:prstGeom>
          <a:solidFill>
            <a:srgbClr val="FEFC9E"/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电机</a:t>
            </a:r>
          </a:p>
        </p:txBody>
      </p:sp>
      <p:sp>
        <p:nvSpPr>
          <p:cNvPr id="77" name="圆角矩形 26">
            <a:extLst>
              <a:ext uri="{FF2B5EF4-FFF2-40B4-BE49-F238E27FC236}">
                <a16:creationId xmlns:a16="http://schemas.microsoft.com/office/drawing/2014/main" id="{4C8297B4-4933-AB4D-9418-3BE9C202907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18882608">
            <a:off x="1224493" y="4766137"/>
            <a:ext cx="1775375" cy="255626"/>
          </a:xfrm>
          <a:prstGeom prst="roundRect">
            <a:avLst>
              <a:gd name="adj" fmla="val 16667"/>
            </a:avLst>
          </a:prstGeom>
          <a:noFill/>
          <a:ln w="12700" algn="ctr">
            <a:noFill/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风洞</a:t>
            </a:r>
            <a:r>
              <a:rPr lang="en-US" altLang="zh-CN" kern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kern="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26">
            <a:extLst>
              <a:ext uri="{FF2B5EF4-FFF2-40B4-BE49-F238E27FC236}">
                <a16:creationId xmlns:a16="http://schemas.microsoft.com/office/drawing/2014/main" id="{1BFFAB0C-D109-BE46-BF82-0A3BAD072F6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32032" y="4652204"/>
            <a:ext cx="672781" cy="236843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状态监测</a:t>
            </a:r>
          </a:p>
        </p:txBody>
      </p:sp>
      <p:sp>
        <p:nvSpPr>
          <p:cNvPr id="79" name="圆角矩形 26">
            <a:extLst>
              <a:ext uri="{FF2B5EF4-FFF2-40B4-BE49-F238E27FC236}">
                <a16:creationId xmlns:a16="http://schemas.microsoft.com/office/drawing/2014/main" id="{95D09414-1581-B840-8AC6-8FF6EFA0C19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16305" y="4652204"/>
            <a:ext cx="672781" cy="236843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故障诊断</a:t>
            </a:r>
          </a:p>
        </p:txBody>
      </p:sp>
      <p:sp>
        <p:nvSpPr>
          <p:cNvPr id="80" name="圆角矩形 26">
            <a:extLst>
              <a:ext uri="{FF2B5EF4-FFF2-40B4-BE49-F238E27FC236}">
                <a16:creationId xmlns:a16="http://schemas.microsoft.com/office/drawing/2014/main" id="{79B51778-89A7-7247-BBF9-3186FACF3DC2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00577" y="4652204"/>
            <a:ext cx="672781" cy="236843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健康评估</a:t>
            </a:r>
          </a:p>
        </p:txBody>
      </p:sp>
      <p:sp>
        <p:nvSpPr>
          <p:cNvPr id="81" name="圆角矩形 26">
            <a:extLst>
              <a:ext uri="{FF2B5EF4-FFF2-40B4-BE49-F238E27FC236}">
                <a16:creationId xmlns:a16="http://schemas.microsoft.com/office/drawing/2014/main" id="{5A1D51AF-4F25-8C40-9AE3-BE004A076A8B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8963" y="4934750"/>
            <a:ext cx="672781" cy="236843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维修决策</a:t>
            </a:r>
          </a:p>
        </p:txBody>
      </p:sp>
      <p:sp>
        <p:nvSpPr>
          <p:cNvPr id="82" name="圆角矩形 26">
            <a:extLst>
              <a:ext uri="{FF2B5EF4-FFF2-40B4-BE49-F238E27FC236}">
                <a16:creationId xmlns:a16="http://schemas.microsoft.com/office/drawing/2014/main" id="{FDDAC790-9DD5-FD4E-936E-2D1C2F7EA62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32032" y="4934750"/>
            <a:ext cx="672781" cy="236843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寿命预测</a:t>
            </a:r>
          </a:p>
        </p:txBody>
      </p:sp>
      <p:cxnSp>
        <p:nvCxnSpPr>
          <p:cNvPr id="83" name="Straight Connector 28">
            <a:extLst>
              <a:ext uri="{FF2B5EF4-FFF2-40B4-BE49-F238E27FC236}">
                <a16:creationId xmlns:a16="http://schemas.microsoft.com/office/drawing/2014/main" id="{C1E094BF-3640-BF4C-9B80-EF48AA658ADB}"/>
              </a:ext>
            </a:extLst>
          </p:cNvPr>
          <p:cNvCxnSpPr/>
          <p:nvPr/>
        </p:nvCxnSpPr>
        <p:spPr bwMode="auto">
          <a:xfrm>
            <a:off x="2330779" y="4564961"/>
            <a:ext cx="3330239" cy="18943"/>
          </a:xfrm>
          <a:prstGeom prst="line">
            <a:avLst/>
          </a:prstGeom>
          <a:solidFill>
            <a:srgbClr val="0F6FC6"/>
          </a:solidFill>
          <a:ln w="38100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圆角矩形 26">
            <a:extLst>
              <a:ext uri="{FF2B5EF4-FFF2-40B4-BE49-F238E27FC236}">
                <a16:creationId xmlns:a16="http://schemas.microsoft.com/office/drawing/2014/main" id="{DFCDA1B7-443A-4D40-A382-ABB8E6748C82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00408" y="4934750"/>
            <a:ext cx="672781" cy="236843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故障分析</a:t>
            </a:r>
          </a:p>
        </p:txBody>
      </p:sp>
      <p:sp>
        <p:nvSpPr>
          <p:cNvPr id="85" name="圆角矩形 26">
            <a:extLst>
              <a:ext uri="{FF2B5EF4-FFF2-40B4-BE49-F238E27FC236}">
                <a16:creationId xmlns:a16="http://schemas.microsoft.com/office/drawing/2014/main" id="{55778F09-43F3-564F-B0F0-0FD6EF1230A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18882608">
            <a:off x="1826836" y="4105734"/>
            <a:ext cx="1775375" cy="255626"/>
          </a:xfrm>
          <a:prstGeom prst="roundRect">
            <a:avLst>
              <a:gd name="adj" fmla="val 16667"/>
            </a:avLst>
          </a:prstGeom>
          <a:noFill/>
          <a:ln w="12700" algn="ctr">
            <a:noFill/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风洞</a:t>
            </a:r>
            <a:r>
              <a:rPr lang="en-US" altLang="zh-CN" kern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kern="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圆角矩形 26">
            <a:extLst>
              <a:ext uri="{FF2B5EF4-FFF2-40B4-BE49-F238E27FC236}">
                <a16:creationId xmlns:a16="http://schemas.microsoft.com/office/drawing/2014/main" id="{A97E1E70-CC5C-5048-845F-FDDAAA54393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234375" y="3991801"/>
            <a:ext cx="672781" cy="236843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状态监测</a:t>
            </a:r>
          </a:p>
        </p:txBody>
      </p:sp>
      <p:sp>
        <p:nvSpPr>
          <p:cNvPr id="87" name="圆角矩形 26">
            <a:extLst>
              <a:ext uri="{FF2B5EF4-FFF2-40B4-BE49-F238E27FC236}">
                <a16:creationId xmlns:a16="http://schemas.microsoft.com/office/drawing/2014/main" id="{4D44D457-9F22-6842-8F71-2439ECDCA939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18648" y="3991801"/>
            <a:ext cx="672781" cy="236843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故障诊断</a:t>
            </a:r>
          </a:p>
        </p:txBody>
      </p:sp>
      <p:sp>
        <p:nvSpPr>
          <p:cNvPr id="88" name="圆角矩形 26">
            <a:extLst>
              <a:ext uri="{FF2B5EF4-FFF2-40B4-BE49-F238E27FC236}">
                <a16:creationId xmlns:a16="http://schemas.microsoft.com/office/drawing/2014/main" id="{29595A6F-3B42-AE4A-B738-B8769902A870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002920" y="3991801"/>
            <a:ext cx="672781" cy="236843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健康评估</a:t>
            </a:r>
          </a:p>
        </p:txBody>
      </p:sp>
      <p:sp>
        <p:nvSpPr>
          <p:cNvPr id="89" name="圆角矩形 26">
            <a:extLst>
              <a:ext uri="{FF2B5EF4-FFF2-40B4-BE49-F238E27FC236}">
                <a16:creationId xmlns:a16="http://schemas.microsoft.com/office/drawing/2014/main" id="{45706669-6D4C-7048-9CD4-4520A3C5CF0C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25820" y="4274347"/>
            <a:ext cx="672781" cy="236843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维修决策</a:t>
            </a:r>
          </a:p>
        </p:txBody>
      </p:sp>
      <p:sp>
        <p:nvSpPr>
          <p:cNvPr id="90" name="圆角矩形 26">
            <a:extLst>
              <a:ext uri="{FF2B5EF4-FFF2-40B4-BE49-F238E27FC236}">
                <a16:creationId xmlns:a16="http://schemas.microsoft.com/office/drawing/2014/main" id="{A135DB29-D3C5-E843-A81B-3818C780EF5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234375" y="4274347"/>
            <a:ext cx="672781" cy="236843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寿命预测</a:t>
            </a:r>
          </a:p>
        </p:txBody>
      </p:sp>
      <p:sp>
        <p:nvSpPr>
          <p:cNvPr id="91" name="圆角矩形 26">
            <a:extLst>
              <a:ext uri="{FF2B5EF4-FFF2-40B4-BE49-F238E27FC236}">
                <a16:creationId xmlns:a16="http://schemas.microsoft.com/office/drawing/2014/main" id="{741ECBBE-3AB7-0D4E-AEC1-DF477D24E2C1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017265" y="4274347"/>
            <a:ext cx="672781" cy="236843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故障分析</a:t>
            </a:r>
          </a:p>
        </p:txBody>
      </p:sp>
      <p:sp>
        <p:nvSpPr>
          <p:cNvPr id="92" name="圆角矩形 26">
            <a:extLst>
              <a:ext uri="{FF2B5EF4-FFF2-40B4-BE49-F238E27FC236}">
                <a16:creationId xmlns:a16="http://schemas.microsoft.com/office/drawing/2014/main" id="{E598F12E-E81E-7B47-8522-82C93690D9C2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991642" y="5348420"/>
            <a:ext cx="712649" cy="222121"/>
          </a:xfrm>
          <a:prstGeom prst="roundRect">
            <a:avLst>
              <a:gd name="adj" fmla="val 16667"/>
            </a:avLst>
          </a:prstGeom>
          <a:solidFill>
            <a:srgbClr val="FEFC9E"/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阀门</a:t>
            </a:r>
          </a:p>
        </p:txBody>
      </p:sp>
      <p:sp>
        <p:nvSpPr>
          <p:cNvPr id="93" name="圆角矩形 26">
            <a:extLst>
              <a:ext uri="{FF2B5EF4-FFF2-40B4-BE49-F238E27FC236}">
                <a16:creationId xmlns:a16="http://schemas.microsoft.com/office/drawing/2014/main" id="{076B0188-F865-CB4F-8301-1E893D2F8966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934204" y="5348420"/>
            <a:ext cx="712649" cy="222121"/>
          </a:xfrm>
          <a:prstGeom prst="roundRect">
            <a:avLst>
              <a:gd name="adj" fmla="val 16667"/>
            </a:avLst>
          </a:prstGeom>
          <a:solidFill>
            <a:srgbClr val="FEFC9E"/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洞体</a:t>
            </a:r>
          </a:p>
        </p:txBody>
      </p:sp>
      <p:sp>
        <p:nvSpPr>
          <p:cNvPr id="94" name="文本框 15">
            <a:extLst>
              <a:ext uri="{FF2B5EF4-FFF2-40B4-BE49-F238E27FC236}">
                <a16:creationId xmlns:a16="http://schemas.microsoft.com/office/drawing/2014/main" id="{991B51DC-08DC-B140-A258-9D674AF5C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003" y="2937577"/>
            <a:ext cx="3272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部件、设备的数据融合及模型共享</a:t>
            </a:r>
          </a:p>
        </p:txBody>
      </p:sp>
      <p:sp>
        <p:nvSpPr>
          <p:cNvPr id="95" name="圆角矩形 26">
            <a:extLst>
              <a:ext uri="{FF2B5EF4-FFF2-40B4-BE49-F238E27FC236}">
                <a16:creationId xmlns:a16="http://schemas.microsoft.com/office/drawing/2014/main" id="{F62C04DB-7772-B749-B58B-AAFCEE1059AD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rot="18882608">
            <a:off x="1873440" y="1789355"/>
            <a:ext cx="1775375" cy="255626"/>
          </a:xfrm>
          <a:prstGeom prst="roundRect">
            <a:avLst>
              <a:gd name="adj" fmla="val 16667"/>
            </a:avLst>
          </a:prstGeom>
          <a:noFill/>
          <a:ln w="12700" algn="ctr">
            <a:noFill/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ln>
                  <a:solidFill>
                    <a:prstClr val="white"/>
                  </a:solidFill>
                </a:ln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基地平台</a:t>
            </a:r>
          </a:p>
        </p:txBody>
      </p:sp>
      <p:sp>
        <p:nvSpPr>
          <p:cNvPr id="96" name="圆角矩形 26">
            <a:extLst>
              <a:ext uri="{FF2B5EF4-FFF2-40B4-BE49-F238E27FC236}">
                <a16:creationId xmlns:a16="http://schemas.microsoft.com/office/drawing/2014/main" id="{474A1FDC-AA1C-9A4F-B57E-1A79B9E326A8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949601" y="2018605"/>
            <a:ext cx="709590" cy="289091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数据融合</a:t>
            </a:r>
          </a:p>
        </p:txBody>
      </p:sp>
      <p:sp>
        <p:nvSpPr>
          <p:cNvPr id="97" name="圆角矩形 26">
            <a:extLst>
              <a:ext uri="{FF2B5EF4-FFF2-40B4-BE49-F238E27FC236}">
                <a16:creationId xmlns:a16="http://schemas.microsoft.com/office/drawing/2014/main" id="{BFAE77A7-448A-344C-B16A-EF4DFB720C8A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853353" y="2020627"/>
            <a:ext cx="709590" cy="289091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建模服务</a:t>
            </a:r>
          </a:p>
        </p:txBody>
      </p:sp>
      <p:sp>
        <p:nvSpPr>
          <p:cNvPr id="98" name="圆角矩形 26">
            <a:extLst>
              <a:ext uri="{FF2B5EF4-FFF2-40B4-BE49-F238E27FC236}">
                <a16:creationId xmlns:a16="http://schemas.microsoft.com/office/drawing/2014/main" id="{83A2D648-B4D2-FE49-9CCE-A88DDBFFD37C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386406" y="1512894"/>
            <a:ext cx="709590" cy="289091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健康评估</a:t>
            </a:r>
          </a:p>
        </p:txBody>
      </p:sp>
      <p:sp>
        <p:nvSpPr>
          <p:cNvPr id="99" name="圆角矩形 26">
            <a:extLst>
              <a:ext uri="{FF2B5EF4-FFF2-40B4-BE49-F238E27FC236}">
                <a16:creationId xmlns:a16="http://schemas.microsoft.com/office/drawing/2014/main" id="{050520D0-32F0-DF49-B078-BC4CF1FB1DD6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285095" y="1512894"/>
            <a:ext cx="709590" cy="289091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故障诊断</a:t>
            </a:r>
          </a:p>
        </p:txBody>
      </p:sp>
      <p:sp>
        <p:nvSpPr>
          <p:cNvPr id="100" name="圆角矩形 26">
            <a:extLst>
              <a:ext uri="{FF2B5EF4-FFF2-40B4-BE49-F238E27FC236}">
                <a16:creationId xmlns:a16="http://schemas.microsoft.com/office/drawing/2014/main" id="{B933C56D-85A1-4443-B72B-30094DFB3047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183784" y="1512894"/>
            <a:ext cx="709590" cy="289091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故障预测</a:t>
            </a:r>
          </a:p>
        </p:txBody>
      </p:sp>
      <p:sp>
        <p:nvSpPr>
          <p:cNvPr id="101" name="圆角矩形 26">
            <a:extLst>
              <a:ext uri="{FF2B5EF4-FFF2-40B4-BE49-F238E27FC236}">
                <a16:creationId xmlns:a16="http://schemas.microsoft.com/office/drawing/2014/main" id="{D2E69496-E8A5-4F43-8944-6816CC2BB4EE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764897" y="2008285"/>
            <a:ext cx="709590" cy="289091"/>
          </a:xfrm>
          <a:prstGeom prst="roundRect">
            <a:avLst>
              <a:gd name="adj" fmla="val 16667"/>
            </a:avLst>
          </a:prstGeom>
          <a:solidFill>
            <a:sysClr val="window" lastClr="FFFFFF">
              <a:lumMod val="95000"/>
            </a:sysClr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……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圆角矩形 26">
            <a:extLst>
              <a:ext uri="{FF2B5EF4-FFF2-40B4-BE49-F238E27FC236}">
                <a16:creationId xmlns:a16="http://schemas.microsoft.com/office/drawing/2014/main" id="{E04A293D-517D-1947-B532-2AFDE9A5286F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352949" y="2735601"/>
            <a:ext cx="712649" cy="222121"/>
          </a:xfrm>
          <a:prstGeom prst="roundRect">
            <a:avLst>
              <a:gd name="adj" fmla="val 16667"/>
            </a:avLst>
          </a:prstGeom>
          <a:solidFill>
            <a:srgbClr val="FEFC9E"/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电机</a:t>
            </a:r>
          </a:p>
        </p:txBody>
      </p:sp>
      <p:sp>
        <p:nvSpPr>
          <p:cNvPr id="103" name="圆角矩形 26">
            <a:extLst>
              <a:ext uri="{FF2B5EF4-FFF2-40B4-BE49-F238E27FC236}">
                <a16:creationId xmlns:a16="http://schemas.microsoft.com/office/drawing/2014/main" id="{CB3C9ADF-1E6B-BC48-A268-716D65FC7EC5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295511" y="2749605"/>
            <a:ext cx="712649" cy="222121"/>
          </a:xfrm>
          <a:prstGeom prst="roundRect">
            <a:avLst>
              <a:gd name="adj" fmla="val 16667"/>
            </a:avLst>
          </a:prstGeom>
          <a:solidFill>
            <a:srgbClr val="FEFC9E"/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阀门</a:t>
            </a:r>
          </a:p>
        </p:txBody>
      </p:sp>
      <p:sp>
        <p:nvSpPr>
          <p:cNvPr id="104" name="圆角矩形 26">
            <a:extLst>
              <a:ext uri="{FF2B5EF4-FFF2-40B4-BE49-F238E27FC236}">
                <a16:creationId xmlns:a16="http://schemas.microsoft.com/office/drawing/2014/main" id="{AB4C124E-F70A-294E-A404-20EFAA0EC482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52988" y="2734715"/>
            <a:ext cx="712649" cy="222121"/>
          </a:xfrm>
          <a:prstGeom prst="roundRect">
            <a:avLst>
              <a:gd name="adj" fmla="val 16667"/>
            </a:avLst>
          </a:prstGeom>
          <a:solidFill>
            <a:srgbClr val="FEFC9E"/>
          </a:solidFill>
          <a:ln w="12700" algn="ctr">
            <a:solidFill>
              <a:sysClr val="window" lastClr="FFFFFF">
                <a:lumMod val="75000"/>
              </a:sysClr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洞体</a:t>
            </a:r>
          </a:p>
        </p:txBody>
      </p:sp>
      <p:grpSp>
        <p:nvGrpSpPr>
          <p:cNvPr id="105" name="Group 174">
            <a:extLst>
              <a:ext uri="{FF2B5EF4-FFF2-40B4-BE49-F238E27FC236}">
                <a16:creationId xmlns:a16="http://schemas.microsoft.com/office/drawing/2014/main" id="{375DFF98-8019-444E-B5BF-1DB2D6984960}"/>
              </a:ext>
            </a:extLst>
          </p:cNvPr>
          <p:cNvGrpSpPr/>
          <p:nvPr/>
        </p:nvGrpSpPr>
        <p:grpSpPr>
          <a:xfrm>
            <a:off x="2946816" y="3286442"/>
            <a:ext cx="2767691" cy="1744306"/>
            <a:chOff x="1148685" y="3483289"/>
            <a:chExt cx="3336880" cy="1744306"/>
          </a:xfrm>
        </p:grpSpPr>
        <p:grpSp>
          <p:nvGrpSpPr>
            <p:cNvPr id="106" name="Group 227">
              <a:extLst>
                <a:ext uri="{FF2B5EF4-FFF2-40B4-BE49-F238E27FC236}">
                  <a16:creationId xmlns:a16="http://schemas.microsoft.com/office/drawing/2014/main" id="{834A61B5-DE65-C84F-B4A4-15008F723D4E}"/>
                </a:ext>
              </a:extLst>
            </p:cNvPr>
            <p:cNvGrpSpPr/>
            <p:nvPr/>
          </p:nvGrpSpPr>
          <p:grpSpPr>
            <a:xfrm>
              <a:off x="1148685" y="3498376"/>
              <a:ext cx="457200" cy="1423916"/>
              <a:chOff x="247933" y="3543869"/>
              <a:chExt cx="457200" cy="1737360"/>
            </a:xfrm>
          </p:grpSpPr>
          <p:sp>
            <p:nvSpPr>
              <p:cNvPr id="120" name="Right Arrow 113">
                <a:extLst>
                  <a:ext uri="{FF2B5EF4-FFF2-40B4-BE49-F238E27FC236}">
                    <a16:creationId xmlns:a16="http://schemas.microsoft.com/office/drawing/2014/main" id="{71FF125F-1939-6A4F-A371-E1452674FC1C}"/>
                  </a:ext>
                </a:extLst>
              </p:cNvPr>
              <p:cNvSpPr/>
              <p:nvPr/>
            </p:nvSpPr>
            <p:spPr bwMode="auto">
              <a:xfrm rot="5400000">
                <a:off x="-392147" y="4183949"/>
                <a:ext cx="1737360" cy="45720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TextBox 114">
                <a:extLst>
                  <a:ext uri="{FF2B5EF4-FFF2-40B4-BE49-F238E27FC236}">
                    <a16:creationId xmlns:a16="http://schemas.microsoft.com/office/drawing/2014/main" id="{22574652-414F-244D-9B1A-3DC861296B19}"/>
                  </a:ext>
                </a:extLst>
              </p:cNvPr>
              <p:cNvSpPr txBox="1"/>
              <p:nvPr/>
            </p:nvSpPr>
            <p:spPr>
              <a:xfrm>
                <a:off x="300252" y="3684896"/>
                <a:ext cx="368489" cy="901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模型发布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7" name="Group 228">
              <a:extLst>
                <a:ext uri="{FF2B5EF4-FFF2-40B4-BE49-F238E27FC236}">
                  <a16:creationId xmlns:a16="http://schemas.microsoft.com/office/drawing/2014/main" id="{8F0D28A7-C128-9247-B763-A41BF8798D0E}"/>
                </a:ext>
              </a:extLst>
            </p:cNvPr>
            <p:cNvGrpSpPr/>
            <p:nvPr/>
          </p:nvGrpSpPr>
          <p:grpSpPr>
            <a:xfrm>
              <a:off x="1846996" y="3498377"/>
              <a:ext cx="457200" cy="971266"/>
              <a:chOff x="247934" y="3543870"/>
              <a:chExt cx="457200" cy="1737360"/>
            </a:xfrm>
          </p:grpSpPr>
          <p:sp>
            <p:nvSpPr>
              <p:cNvPr id="118" name="Right Arrow 111">
                <a:extLst>
                  <a:ext uri="{FF2B5EF4-FFF2-40B4-BE49-F238E27FC236}">
                    <a16:creationId xmlns:a16="http://schemas.microsoft.com/office/drawing/2014/main" id="{5C924AFB-6CB1-6E47-8A85-BE5C8B4A2E37}"/>
                  </a:ext>
                </a:extLst>
              </p:cNvPr>
              <p:cNvSpPr/>
              <p:nvPr/>
            </p:nvSpPr>
            <p:spPr bwMode="auto">
              <a:xfrm rot="5400000">
                <a:off x="-392146" y="4183950"/>
                <a:ext cx="1737360" cy="45720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TextBox 112">
                <a:extLst>
                  <a:ext uri="{FF2B5EF4-FFF2-40B4-BE49-F238E27FC236}">
                    <a16:creationId xmlns:a16="http://schemas.microsoft.com/office/drawing/2014/main" id="{A565F3DA-67D2-F040-B4C7-19509FA0810E}"/>
                  </a:ext>
                </a:extLst>
              </p:cNvPr>
              <p:cNvSpPr txBox="1"/>
              <p:nvPr/>
            </p:nvSpPr>
            <p:spPr>
              <a:xfrm>
                <a:off x="300252" y="3684896"/>
                <a:ext cx="368489" cy="1321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服务调用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" name="Group 231">
              <a:extLst>
                <a:ext uri="{FF2B5EF4-FFF2-40B4-BE49-F238E27FC236}">
                  <a16:creationId xmlns:a16="http://schemas.microsoft.com/office/drawing/2014/main" id="{FF33F57C-015D-7A4A-828C-345D29FA5D4C}"/>
                </a:ext>
              </a:extLst>
            </p:cNvPr>
            <p:cNvGrpSpPr/>
            <p:nvPr/>
          </p:nvGrpSpPr>
          <p:grpSpPr>
            <a:xfrm>
              <a:off x="2449771" y="3498376"/>
              <a:ext cx="457200" cy="1160061"/>
              <a:chOff x="247933" y="3543869"/>
              <a:chExt cx="457200" cy="1737360"/>
            </a:xfrm>
          </p:grpSpPr>
          <p:sp>
            <p:nvSpPr>
              <p:cNvPr id="116" name="Right Arrow 109">
                <a:extLst>
                  <a:ext uri="{FF2B5EF4-FFF2-40B4-BE49-F238E27FC236}">
                    <a16:creationId xmlns:a16="http://schemas.microsoft.com/office/drawing/2014/main" id="{547636A2-0E67-DB4D-AB0E-79A79A9E4C98}"/>
                  </a:ext>
                </a:extLst>
              </p:cNvPr>
              <p:cNvSpPr/>
              <p:nvPr/>
            </p:nvSpPr>
            <p:spPr bwMode="auto">
              <a:xfrm rot="5400000">
                <a:off x="-392147" y="4183949"/>
                <a:ext cx="1737360" cy="45720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TextBox 110">
                <a:extLst>
                  <a:ext uri="{FF2B5EF4-FFF2-40B4-BE49-F238E27FC236}">
                    <a16:creationId xmlns:a16="http://schemas.microsoft.com/office/drawing/2014/main" id="{A66A00CA-3416-3544-B74E-7C6857A4576A}"/>
                  </a:ext>
                </a:extLst>
              </p:cNvPr>
              <p:cNvSpPr txBox="1"/>
              <p:nvPr/>
            </p:nvSpPr>
            <p:spPr>
              <a:xfrm>
                <a:off x="300252" y="3684896"/>
                <a:ext cx="368489" cy="11062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诊断结果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9" name="Group 234">
              <a:extLst>
                <a:ext uri="{FF2B5EF4-FFF2-40B4-BE49-F238E27FC236}">
                  <a16:creationId xmlns:a16="http://schemas.microsoft.com/office/drawing/2014/main" id="{49A239E9-4DAE-6949-9CA5-A7318EF843FD}"/>
                </a:ext>
              </a:extLst>
            </p:cNvPr>
            <p:cNvGrpSpPr/>
            <p:nvPr/>
          </p:nvGrpSpPr>
          <p:grpSpPr>
            <a:xfrm>
              <a:off x="3421037" y="3498376"/>
              <a:ext cx="457200" cy="1458038"/>
              <a:chOff x="247933" y="3543869"/>
              <a:chExt cx="457200" cy="1737360"/>
            </a:xfrm>
          </p:grpSpPr>
          <p:sp>
            <p:nvSpPr>
              <p:cNvPr id="114" name="Right Arrow 107">
                <a:extLst>
                  <a:ext uri="{FF2B5EF4-FFF2-40B4-BE49-F238E27FC236}">
                    <a16:creationId xmlns:a16="http://schemas.microsoft.com/office/drawing/2014/main" id="{BAE76BF4-4D22-8D46-93D3-9CCA4798567D}"/>
                  </a:ext>
                </a:extLst>
              </p:cNvPr>
              <p:cNvSpPr/>
              <p:nvPr/>
            </p:nvSpPr>
            <p:spPr bwMode="auto">
              <a:xfrm rot="5400000">
                <a:off x="-392147" y="4183949"/>
                <a:ext cx="1737360" cy="45720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TextBox 108">
                <a:extLst>
                  <a:ext uri="{FF2B5EF4-FFF2-40B4-BE49-F238E27FC236}">
                    <a16:creationId xmlns:a16="http://schemas.microsoft.com/office/drawing/2014/main" id="{34D9E720-6CF1-B840-A40A-3F4E6D6676ED}"/>
                  </a:ext>
                </a:extLst>
              </p:cNvPr>
              <p:cNvSpPr txBox="1"/>
              <p:nvPr/>
            </p:nvSpPr>
            <p:spPr>
              <a:xfrm>
                <a:off x="300252" y="3684897"/>
                <a:ext cx="368489" cy="1072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信息化规范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0" name="TextBox 106">
              <a:extLst>
                <a:ext uri="{FF2B5EF4-FFF2-40B4-BE49-F238E27FC236}">
                  <a16:creationId xmlns:a16="http://schemas.microsoft.com/office/drawing/2014/main" id="{44586B12-CB02-BE46-B2DA-C2982C1C28D5}"/>
                </a:ext>
              </a:extLst>
            </p:cNvPr>
            <p:cNvSpPr txBox="1"/>
            <p:nvPr/>
          </p:nvSpPr>
          <p:spPr>
            <a:xfrm>
              <a:off x="4117076" y="3483289"/>
              <a:ext cx="36848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1" name="Group 237">
              <a:extLst>
                <a:ext uri="{FF2B5EF4-FFF2-40B4-BE49-F238E27FC236}">
                  <a16:creationId xmlns:a16="http://schemas.microsoft.com/office/drawing/2014/main" id="{7C8D4836-347D-7844-B222-9868310A47F7}"/>
                </a:ext>
              </a:extLst>
            </p:cNvPr>
            <p:cNvGrpSpPr/>
            <p:nvPr/>
          </p:nvGrpSpPr>
          <p:grpSpPr>
            <a:xfrm>
              <a:off x="2922745" y="3507977"/>
              <a:ext cx="457200" cy="1719618"/>
              <a:chOff x="247933" y="3543869"/>
              <a:chExt cx="457200" cy="1737360"/>
            </a:xfrm>
          </p:grpSpPr>
          <p:sp>
            <p:nvSpPr>
              <p:cNvPr id="112" name="Right Arrow 103">
                <a:extLst>
                  <a:ext uri="{FF2B5EF4-FFF2-40B4-BE49-F238E27FC236}">
                    <a16:creationId xmlns:a16="http://schemas.microsoft.com/office/drawing/2014/main" id="{91BDD106-A02A-2447-A5D7-888C1145D672}"/>
                  </a:ext>
                </a:extLst>
              </p:cNvPr>
              <p:cNvSpPr/>
              <p:nvPr/>
            </p:nvSpPr>
            <p:spPr bwMode="auto">
              <a:xfrm rot="5400000">
                <a:off x="-392147" y="4183949"/>
                <a:ext cx="1737360" cy="457200"/>
              </a:xfrm>
              <a:prstGeom prst="rightArrow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TextBox 104">
                <a:extLst>
                  <a:ext uri="{FF2B5EF4-FFF2-40B4-BE49-F238E27FC236}">
                    <a16:creationId xmlns:a16="http://schemas.microsoft.com/office/drawing/2014/main" id="{35A2EF84-7205-B148-843A-7F085A8E562D}"/>
                  </a:ext>
                </a:extLst>
              </p:cNvPr>
              <p:cNvSpPr txBox="1"/>
              <p:nvPr/>
            </p:nvSpPr>
            <p:spPr>
              <a:xfrm>
                <a:off x="300252" y="3636906"/>
                <a:ext cx="368489" cy="746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数据规范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22" name="Group 248">
            <a:extLst>
              <a:ext uri="{FF2B5EF4-FFF2-40B4-BE49-F238E27FC236}">
                <a16:creationId xmlns:a16="http://schemas.microsoft.com/office/drawing/2014/main" id="{2EC9C552-D4A0-9C45-ADDC-7B74D2A876AF}"/>
              </a:ext>
            </a:extLst>
          </p:cNvPr>
          <p:cNvGrpSpPr/>
          <p:nvPr/>
        </p:nvGrpSpPr>
        <p:grpSpPr>
          <a:xfrm>
            <a:off x="2636969" y="4690366"/>
            <a:ext cx="2949195" cy="418849"/>
            <a:chOff x="300251" y="5186143"/>
            <a:chExt cx="2475733" cy="548640"/>
          </a:xfrm>
        </p:grpSpPr>
        <p:sp>
          <p:nvSpPr>
            <p:cNvPr id="123" name="Left-Right Arrow 91">
              <a:extLst>
                <a:ext uri="{FF2B5EF4-FFF2-40B4-BE49-F238E27FC236}">
                  <a16:creationId xmlns:a16="http://schemas.microsoft.com/office/drawing/2014/main" id="{AC9A898D-9623-B042-ABAB-EB3960327306}"/>
                </a:ext>
              </a:extLst>
            </p:cNvPr>
            <p:cNvSpPr/>
            <p:nvPr/>
          </p:nvSpPr>
          <p:spPr bwMode="auto">
            <a:xfrm>
              <a:off x="300251" y="5186143"/>
              <a:ext cx="2200321" cy="548640"/>
            </a:xfrm>
            <a:prstGeom prst="leftRightArrow">
              <a:avLst/>
            </a:prstGeom>
            <a:solidFill>
              <a:srgbClr val="00B0F0"/>
            </a:solidFill>
            <a:ln w="12700" cap="flat" cmpd="sng" algn="ctr">
              <a:solidFill>
                <a:srgbClr val="85DFD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TextBox 92">
              <a:extLst>
                <a:ext uri="{FF2B5EF4-FFF2-40B4-BE49-F238E27FC236}">
                  <a16:creationId xmlns:a16="http://schemas.microsoft.com/office/drawing/2014/main" id="{C45B2BB3-684E-D54A-9898-D3DBC90ABBC0}"/>
                </a:ext>
              </a:extLst>
            </p:cNvPr>
            <p:cNvSpPr txBox="1"/>
            <p:nvPr/>
          </p:nvSpPr>
          <p:spPr>
            <a:xfrm>
              <a:off x="1058647" y="5311255"/>
              <a:ext cx="1717337" cy="360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健康管理流程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5" name="Left-Right Arrow 84">
            <a:extLst>
              <a:ext uri="{FF2B5EF4-FFF2-40B4-BE49-F238E27FC236}">
                <a16:creationId xmlns:a16="http://schemas.microsoft.com/office/drawing/2014/main" id="{19E8ED54-4847-8A45-A444-09E26F105951}"/>
              </a:ext>
            </a:extLst>
          </p:cNvPr>
          <p:cNvSpPr/>
          <p:nvPr/>
        </p:nvSpPr>
        <p:spPr bwMode="auto">
          <a:xfrm rot="18819522">
            <a:off x="5315787" y="1914586"/>
            <a:ext cx="1769818" cy="369581"/>
          </a:xfrm>
          <a:prstGeom prst="leftRightArrow">
            <a:avLst/>
          </a:prstGeom>
          <a:solidFill>
            <a:srgbClr val="FFC000"/>
          </a:solidFill>
          <a:ln w="12700" cap="flat" cmpd="sng" algn="ctr">
            <a:solidFill>
              <a:srgbClr val="85DFD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共享、网络化对比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6" name="直接连接符 10">
            <a:extLst>
              <a:ext uri="{FF2B5EF4-FFF2-40B4-BE49-F238E27FC236}">
                <a16:creationId xmlns:a16="http://schemas.microsoft.com/office/drawing/2014/main" id="{99AA50EB-2FA3-BD42-B59B-9F357B8A2D7E}"/>
              </a:ext>
            </a:extLst>
          </p:cNvPr>
          <p:cNvCxnSpPr/>
          <p:nvPr/>
        </p:nvCxnSpPr>
        <p:spPr>
          <a:xfrm flipH="1">
            <a:off x="3377902" y="1272231"/>
            <a:ext cx="1040280" cy="1240735"/>
          </a:xfrm>
          <a:prstGeom prst="line">
            <a:avLst/>
          </a:prstGeom>
          <a:noFill/>
          <a:ln w="3175" cap="rnd" cmpd="sng" algn="ctr">
            <a:solidFill>
              <a:sysClr val="window" lastClr="FFFFFF"/>
            </a:solidFill>
            <a:prstDash val="dash"/>
            <a:round/>
          </a:ln>
          <a:effectLst/>
        </p:spPr>
      </p:cxnSp>
      <p:cxnSp>
        <p:nvCxnSpPr>
          <p:cNvPr id="127" name="直接连接符 574">
            <a:extLst>
              <a:ext uri="{FF2B5EF4-FFF2-40B4-BE49-F238E27FC236}">
                <a16:creationId xmlns:a16="http://schemas.microsoft.com/office/drawing/2014/main" id="{549DB7A1-12BB-1043-956B-16FADBA0AE41}"/>
              </a:ext>
            </a:extLst>
          </p:cNvPr>
          <p:cNvCxnSpPr/>
          <p:nvPr/>
        </p:nvCxnSpPr>
        <p:spPr>
          <a:xfrm flipH="1">
            <a:off x="4335658" y="1286330"/>
            <a:ext cx="1040280" cy="1240735"/>
          </a:xfrm>
          <a:prstGeom prst="line">
            <a:avLst/>
          </a:prstGeom>
          <a:noFill/>
          <a:ln w="3175" cap="rnd" cmpd="sng" algn="ctr">
            <a:solidFill>
              <a:sysClr val="window" lastClr="FFFFFF"/>
            </a:solidFill>
            <a:prstDash val="dash"/>
            <a:round/>
          </a:ln>
          <a:effectLst/>
        </p:spPr>
      </p:cxnSp>
      <p:grpSp>
        <p:nvGrpSpPr>
          <p:cNvPr id="132" name="Group 126">
            <a:extLst>
              <a:ext uri="{FF2B5EF4-FFF2-40B4-BE49-F238E27FC236}">
                <a16:creationId xmlns:a16="http://schemas.microsoft.com/office/drawing/2014/main" id="{7A71FCD9-2AA4-3B4B-8BBD-7CC36A743D9F}"/>
              </a:ext>
            </a:extLst>
          </p:cNvPr>
          <p:cNvGrpSpPr/>
          <p:nvPr/>
        </p:nvGrpSpPr>
        <p:grpSpPr>
          <a:xfrm>
            <a:off x="7704602" y="1080667"/>
            <a:ext cx="2688609" cy="5029911"/>
            <a:chOff x="6068736" y="1529833"/>
            <a:chExt cx="2688609" cy="4531022"/>
          </a:xfrm>
        </p:grpSpPr>
        <p:sp>
          <p:nvSpPr>
            <p:cNvPr id="133" name="Rounded Rectangle 10">
              <a:extLst>
                <a:ext uri="{FF2B5EF4-FFF2-40B4-BE49-F238E27FC236}">
                  <a16:creationId xmlns:a16="http://schemas.microsoft.com/office/drawing/2014/main" id="{0C2E7B2B-5470-524F-B4D3-AE7BB49ACE8F}"/>
                </a:ext>
              </a:extLst>
            </p:cNvPr>
            <p:cNvSpPr/>
            <p:nvPr/>
          </p:nvSpPr>
          <p:spPr bwMode="auto">
            <a:xfrm>
              <a:off x="6068736" y="1529833"/>
              <a:ext cx="2688609" cy="1005840"/>
            </a:xfrm>
            <a:prstGeom prst="roundRect">
              <a:avLst/>
            </a:prstGeom>
            <a:solidFill>
              <a:srgbClr val="5C90B9"/>
            </a:solidFill>
            <a:ln w="12700" cap="flat" cmpd="sng" algn="ctr">
              <a:solidFill>
                <a:srgbClr val="2E506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6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个体</a:t>
              </a:r>
              <a:endParaRPr lang="en-US" altLang="zh-CN" sz="16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设备健康管理业务是由两个面和三组线构成的业务整体</a:t>
              </a:r>
              <a:endParaRPr 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Rounded Rectangle 11">
              <a:extLst>
                <a:ext uri="{FF2B5EF4-FFF2-40B4-BE49-F238E27FC236}">
                  <a16:creationId xmlns:a16="http://schemas.microsoft.com/office/drawing/2014/main" id="{4D4B88C2-B4F0-DA4C-8B82-3E1F1A4526D0}"/>
                </a:ext>
              </a:extLst>
            </p:cNvPr>
            <p:cNvSpPr/>
            <p:nvPr/>
          </p:nvSpPr>
          <p:spPr bwMode="auto">
            <a:xfrm>
              <a:off x="6068736" y="2619150"/>
              <a:ext cx="2688609" cy="1005840"/>
            </a:xfrm>
            <a:prstGeom prst="roundRect">
              <a:avLst/>
            </a:prstGeom>
            <a:solidFill>
              <a:srgbClr val="B3CFE6">
                <a:lumMod val="75000"/>
              </a:srgbClr>
            </a:solidFill>
            <a:ln w="12700" cap="flat" cmpd="sng" algn="ctr">
              <a:solidFill>
                <a:srgbClr val="2E506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个面 </a:t>
              </a:r>
              <a:endParaRPr lang="en-US" altLang="zh-CN" sz="16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指由基地级和风洞级两大层面，基地及各风洞是面上的核心主体</a:t>
              </a:r>
            </a:p>
          </p:txBody>
        </p:sp>
        <p:sp>
          <p:nvSpPr>
            <p:cNvPr id="135" name="Rounded Rectangle 12">
              <a:extLst>
                <a:ext uri="{FF2B5EF4-FFF2-40B4-BE49-F238E27FC236}">
                  <a16:creationId xmlns:a16="http://schemas.microsoft.com/office/drawing/2014/main" id="{52E73A69-A4DA-3142-A6AF-BF8DC44B2769}"/>
                </a:ext>
              </a:extLst>
            </p:cNvPr>
            <p:cNvSpPr/>
            <p:nvPr/>
          </p:nvSpPr>
          <p:spPr bwMode="auto">
            <a:xfrm>
              <a:off x="6068736" y="3708467"/>
              <a:ext cx="2688609" cy="1293184"/>
            </a:xfrm>
            <a:prstGeom prst="roundRect">
              <a:avLst/>
            </a:prstGeom>
            <a:solidFill>
              <a:srgbClr val="669FCC">
                <a:lumMod val="60000"/>
                <a:lumOff val="40000"/>
              </a:srgbClr>
            </a:solidFill>
            <a:ln w="12700" cap="flat" cmpd="sng" algn="ctr">
              <a:solidFill>
                <a:srgbClr val="2E506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组线</a:t>
              </a:r>
              <a:endParaRPr lang="en-US" altLang="zh-CN" sz="16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指各业务能力点之间以及面与面之间的关系线，包括基地纵向管控、风洞横向管理流程和数据及模型横向融合共享等三组线</a:t>
              </a:r>
            </a:p>
          </p:txBody>
        </p:sp>
        <p:sp>
          <p:nvSpPr>
            <p:cNvPr id="136" name="Rounded Rectangle 13">
              <a:extLst>
                <a:ext uri="{FF2B5EF4-FFF2-40B4-BE49-F238E27FC236}">
                  <a16:creationId xmlns:a16="http://schemas.microsoft.com/office/drawing/2014/main" id="{5C68EE65-24E3-614B-A1F8-7BA11C69A16D}"/>
                </a:ext>
              </a:extLst>
            </p:cNvPr>
            <p:cNvSpPr/>
            <p:nvPr/>
          </p:nvSpPr>
          <p:spPr bwMode="auto">
            <a:xfrm>
              <a:off x="6068736" y="5055015"/>
              <a:ext cx="2688609" cy="1005840"/>
            </a:xfrm>
            <a:prstGeom prst="roundRect">
              <a:avLst/>
            </a:prstGeom>
            <a:solidFill>
              <a:srgbClr val="669FCC">
                <a:lumMod val="20000"/>
                <a:lumOff val="80000"/>
              </a:srgbClr>
            </a:solidFill>
            <a:ln w="12700" cap="flat" cmpd="sng" algn="ctr">
              <a:solidFill>
                <a:srgbClr val="2E506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16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个模型</a:t>
              </a:r>
              <a:endParaRPr lang="en-US" altLang="zh-CN" sz="16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指各个风洞承载的关键设备故障模型</a:t>
              </a:r>
              <a:endParaRPr 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7" name="TextBox 146">
            <a:extLst>
              <a:ext uri="{FF2B5EF4-FFF2-40B4-BE49-F238E27FC236}">
                <a16:creationId xmlns:a16="http://schemas.microsoft.com/office/drawing/2014/main" id="{969FC21C-224A-8342-A2F9-34B483DED0D6}"/>
              </a:ext>
            </a:extLst>
          </p:cNvPr>
          <p:cNvSpPr txBox="1"/>
          <p:nvPr/>
        </p:nvSpPr>
        <p:spPr>
          <a:xfrm>
            <a:off x="4418182" y="3209175"/>
            <a:ext cx="3265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一体化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8" name="Group 257">
            <a:extLst>
              <a:ext uri="{FF2B5EF4-FFF2-40B4-BE49-F238E27FC236}">
                <a16:creationId xmlns:a16="http://schemas.microsoft.com/office/drawing/2014/main" id="{F02B46E9-2E79-9B42-BAF1-65B93071FD73}"/>
              </a:ext>
            </a:extLst>
          </p:cNvPr>
          <p:cNvGrpSpPr/>
          <p:nvPr/>
        </p:nvGrpSpPr>
        <p:grpSpPr>
          <a:xfrm>
            <a:off x="1582865" y="1238951"/>
            <a:ext cx="5297673" cy="4682517"/>
            <a:chOff x="155671" y="1520456"/>
            <a:chExt cx="5341359" cy="4752753"/>
          </a:xfrm>
        </p:grpSpPr>
        <p:sp>
          <p:nvSpPr>
            <p:cNvPr id="129" name="Freeform 117">
              <a:extLst>
                <a:ext uri="{FF2B5EF4-FFF2-40B4-BE49-F238E27FC236}">
                  <a16:creationId xmlns:a16="http://schemas.microsoft.com/office/drawing/2014/main" id="{734CB530-4ED1-1E42-B1A1-352EE8CC16FF}"/>
                </a:ext>
              </a:extLst>
            </p:cNvPr>
            <p:cNvSpPr/>
            <p:nvPr/>
          </p:nvSpPr>
          <p:spPr bwMode="auto">
            <a:xfrm>
              <a:off x="155671" y="2992866"/>
              <a:ext cx="3810000" cy="3219450"/>
            </a:xfrm>
            <a:custGeom>
              <a:avLst/>
              <a:gdLst>
                <a:gd name="connsiteX0" fmla="*/ 0 w 3914775"/>
                <a:gd name="connsiteY0" fmla="*/ 28575 h 3219450"/>
                <a:gd name="connsiteX1" fmla="*/ 9525 w 3914775"/>
                <a:gd name="connsiteY1" fmla="*/ 3219450 h 3219450"/>
                <a:gd name="connsiteX2" fmla="*/ 3876675 w 3914775"/>
                <a:gd name="connsiteY2" fmla="*/ 3219450 h 3219450"/>
                <a:gd name="connsiteX3" fmla="*/ 3914775 w 3914775"/>
                <a:gd name="connsiteY3" fmla="*/ 0 h 3219450"/>
                <a:gd name="connsiteX4" fmla="*/ 0 w 3914775"/>
                <a:gd name="connsiteY4" fmla="*/ 28575 h 321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4775" h="3219450">
                  <a:moveTo>
                    <a:pt x="0" y="28575"/>
                  </a:moveTo>
                  <a:lnTo>
                    <a:pt x="9525" y="3219450"/>
                  </a:lnTo>
                  <a:lnTo>
                    <a:pt x="3876675" y="3219450"/>
                  </a:lnTo>
                  <a:lnTo>
                    <a:pt x="3914775" y="0"/>
                  </a:lnTo>
                  <a:lnTo>
                    <a:pt x="0" y="28575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2E506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118">
              <a:extLst>
                <a:ext uri="{FF2B5EF4-FFF2-40B4-BE49-F238E27FC236}">
                  <a16:creationId xmlns:a16="http://schemas.microsoft.com/office/drawing/2014/main" id="{079631FD-A202-4445-868A-6E365718FBCB}"/>
                </a:ext>
              </a:extLst>
            </p:cNvPr>
            <p:cNvSpPr/>
            <p:nvPr/>
          </p:nvSpPr>
          <p:spPr bwMode="auto">
            <a:xfrm>
              <a:off x="3923411" y="1520456"/>
              <a:ext cx="1573619" cy="4752753"/>
            </a:xfrm>
            <a:custGeom>
              <a:avLst/>
              <a:gdLst>
                <a:gd name="connsiteX0" fmla="*/ 74428 w 1573619"/>
                <a:gd name="connsiteY0" fmla="*/ 1488558 h 4752753"/>
                <a:gd name="connsiteX1" fmla="*/ 1573619 w 1573619"/>
                <a:gd name="connsiteY1" fmla="*/ 0 h 4752753"/>
                <a:gd name="connsiteX2" fmla="*/ 1531089 w 1573619"/>
                <a:gd name="connsiteY2" fmla="*/ 3253563 h 4752753"/>
                <a:gd name="connsiteX3" fmla="*/ 0 w 1573619"/>
                <a:gd name="connsiteY3" fmla="*/ 4752753 h 4752753"/>
                <a:gd name="connsiteX4" fmla="*/ 74428 w 1573619"/>
                <a:gd name="connsiteY4" fmla="*/ 1488558 h 4752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3619" h="4752753">
                  <a:moveTo>
                    <a:pt x="74428" y="1488558"/>
                  </a:moveTo>
                  <a:lnTo>
                    <a:pt x="1573619" y="0"/>
                  </a:lnTo>
                  <a:lnTo>
                    <a:pt x="1531089" y="3253563"/>
                  </a:lnTo>
                  <a:lnTo>
                    <a:pt x="0" y="4752753"/>
                  </a:lnTo>
                  <a:lnTo>
                    <a:pt x="74428" y="1488558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2E506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Freeform 119">
              <a:extLst>
                <a:ext uri="{FF2B5EF4-FFF2-40B4-BE49-F238E27FC236}">
                  <a16:creationId xmlns:a16="http://schemas.microsoft.com/office/drawing/2014/main" id="{B8B4414D-9668-B84E-993A-F3683BDF25BA}"/>
                </a:ext>
              </a:extLst>
            </p:cNvPr>
            <p:cNvSpPr/>
            <p:nvPr/>
          </p:nvSpPr>
          <p:spPr bwMode="auto">
            <a:xfrm>
              <a:off x="180753" y="1520456"/>
              <a:ext cx="5305646" cy="1509823"/>
            </a:xfrm>
            <a:custGeom>
              <a:avLst/>
              <a:gdLst>
                <a:gd name="connsiteX0" fmla="*/ 1414131 w 5358810"/>
                <a:gd name="connsiteY0" fmla="*/ 85060 h 1509823"/>
                <a:gd name="connsiteX1" fmla="*/ 0 w 5358810"/>
                <a:gd name="connsiteY1" fmla="*/ 1509823 h 1509823"/>
                <a:gd name="connsiteX2" fmla="*/ 3859619 w 5358810"/>
                <a:gd name="connsiteY2" fmla="*/ 1509823 h 1509823"/>
                <a:gd name="connsiteX3" fmla="*/ 5358810 w 5358810"/>
                <a:gd name="connsiteY3" fmla="*/ 0 h 1509823"/>
                <a:gd name="connsiteX4" fmla="*/ 1488559 w 5358810"/>
                <a:gd name="connsiteY4" fmla="*/ 0 h 1509823"/>
                <a:gd name="connsiteX5" fmla="*/ 1414131 w 5358810"/>
                <a:gd name="connsiteY5" fmla="*/ 85060 h 150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58810" h="1509823">
                  <a:moveTo>
                    <a:pt x="1414131" y="85060"/>
                  </a:moveTo>
                  <a:lnTo>
                    <a:pt x="0" y="1509823"/>
                  </a:lnTo>
                  <a:lnTo>
                    <a:pt x="3859619" y="1509823"/>
                  </a:lnTo>
                  <a:lnTo>
                    <a:pt x="5358810" y="0"/>
                  </a:lnTo>
                  <a:lnTo>
                    <a:pt x="1488559" y="0"/>
                  </a:lnTo>
                  <a:lnTo>
                    <a:pt x="1414131" y="85060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2E506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98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左右箭头 1">
            <a:extLst>
              <a:ext uri="{FF2B5EF4-FFF2-40B4-BE49-F238E27FC236}">
                <a16:creationId xmlns:a16="http://schemas.microsoft.com/office/drawing/2014/main" id="{9F30D07D-6CB9-46E3-BB13-7EC54B9AD1D4}"/>
              </a:ext>
            </a:extLst>
          </p:cNvPr>
          <p:cNvSpPr/>
          <p:nvPr/>
        </p:nvSpPr>
        <p:spPr bwMode="auto">
          <a:xfrm>
            <a:off x="2806887" y="3548590"/>
            <a:ext cx="748702" cy="393167"/>
          </a:xfrm>
          <a:prstGeom prst="leftRightArrow">
            <a:avLst/>
          </a:prstGeom>
          <a:solidFill>
            <a:srgbClr val="B1DDA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315474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dirty="0">
                <a:solidFill>
                  <a:srgbClr val="1A09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solidFill>
                  <a:srgbClr val="1A09B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、平台主要构成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A20DBB5-F571-6743-81E8-C8756B44A282}"/>
              </a:ext>
            </a:extLst>
          </p:cNvPr>
          <p:cNvSpPr/>
          <p:nvPr/>
        </p:nvSpPr>
        <p:spPr bwMode="auto">
          <a:xfrm>
            <a:off x="3592100" y="1383420"/>
            <a:ext cx="8213586" cy="3439418"/>
          </a:xfrm>
          <a:prstGeom prst="rect">
            <a:avLst/>
          </a:prstGeom>
          <a:solidFill>
            <a:srgbClr val="91C6F7">
              <a:alpha val="31000"/>
            </a:srgbClr>
          </a:solidFill>
          <a:ln w="9525" cap="flat" cmpd="sng" algn="ctr">
            <a:solidFill>
              <a:srgbClr val="0F6FC6">
                <a:alpha val="79000"/>
              </a:srgbClr>
            </a:solidFill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3495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6889343-21D6-6B41-AA3D-7F00145C1C7E}"/>
              </a:ext>
            </a:extLst>
          </p:cNvPr>
          <p:cNvSpPr/>
          <p:nvPr/>
        </p:nvSpPr>
        <p:spPr bwMode="auto">
          <a:xfrm>
            <a:off x="533400" y="1371600"/>
            <a:ext cx="2211260" cy="3439418"/>
          </a:xfrm>
          <a:prstGeom prst="rect">
            <a:avLst/>
          </a:prstGeom>
          <a:solidFill>
            <a:srgbClr val="91C6F7">
              <a:alpha val="31000"/>
            </a:srgbClr>
          </a:solidFill>
          <a:ln w="9525" cap="flat" cmpd="sng" algn="ctr">
            <a:solidFill>
              <a:srgbClr val="0F6FC6">
                <a:alpha val="79000"/>
              </a:srgbClr>
            </a:solidFill>
            <a:prstDash val="dash"/>
            <a:miter lim="800000"/>
          </a:ln>
          <a:effectLst/>
        </p:spPr>
        <p:txBody>
          <a:bodyPr vert="eaVert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rgbClr val="03495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3" name="图片 72" descr="00c0cf4057ea6f8fb5846c5199fb37f">
            <a:extLst>
              <a:ext uri="{FF2B5EF4-FFF2-40B4-BE49-F238E27FC236}">
                <a16:creationId xmlns:a16="http://schemas.microsoft.com/office/drawing/2014/main" id="{0339152A-491A-B043-9E2E-12FB9EC89126}"/>
              </a:ext>
            </a:extLst>
          </p:cNvPr>
          <p:cNvPicPr/>
          <p:nvPr/>
        </p:nvPicPr>
        <p:blipFill rotWithShape="1">
          <a:blip r:embed="rId3"/>
          <a:srcRect l="12368" t="21373" r="10692" b="47454"/>
          <a:stretch/>
        </p:blipFill>
        <p:spPr>
          <a:xfrm>
            <a:off x="677966" y="3602226"/>
            <a:ext cx="1963625" cy="1093464"/>
          </a:xfrm>
          <a:prstGeom prst="rect">
            <a:avLst/>
          </a:prstGeom>
        </p:spPr>
      </p:pic>
      <p:pic>
        <p:nvPicPr>
          <p:cNvPr id="74" name="图片 73" descr="图片包含 游戏机&#10;&#10;描述已自动生成">
            <a:extLst>
              <a:ext uri="{FF2B5EF4-FFF2-40B4-BE49-F238E27FC236}">
                <a16:creationId xmlns:a16="http://schemas.microsoft.com/office/drawing/2014/main" id="{425DBB17-E51D-EE44-A8F7-C74B2410E43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rgbClr val="009DD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12" y="1783585"/>
            <a:ext cx="934145" cy="934145"/>
          </a:xfrm>
          <a:prstGeom prst="rect">
            <a:avLst/>
          </a:prstGeom>
        </p:spPr>
      </p:pic>
      <p:pic>
        <p:nvPicPr>
          <p:cNvPr id="75" name="图片 74" descr="图片包含 游戏机&#10;&#10;描述已自动生成">
            <a:extLst>
              <a:ext uri="{FF2B5EF4-FFF2-40B4-BE49-F238E27FC236}">
                <a16:creationId xmlns:a16="http://schemas.microsoft.com/office/drawing/2014/main" id="{9C162C1E-3B95-8849-B647-AA9395132CA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rgbClr val="009DD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96" y="1783586"/>
            <a:ext cx="934145" cy="934145"/>
          </a:xfrm>
          <a:prstGeom prst="rect">
            <a:avLst/>
          </a:prstGeom>
        </p:spPr>
      </p:pic>
      <p:pic>
        <p:nvPicPr>
          <p:cNvPr id="76" name="图片 75" descr="图片包含 游戏机&#10;&#10;描述已自动生成">
            <a:extLst>
              <a:ext uri="{FF2B5EF4-FFF2-40B4-BE49-F238E27FC236}">
                <a16:creationId xmlns:a16="http://schemas.microsoft.com/office/drawing/2014/main" id="{781A8DC7-F7BB-9A40-A824-FA49CC0F7D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rgbClr val="0F6FC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898" y="1772686"/>
            <a:ext cx="472728" cy="472728"/>
          </a:xfrm>
          <a:prstGeom prst="rect">
            <a:avLst/>
          </a:prstGeom>
        </p:spPr>
      </p:pic>
      <p:grpSp>
        <p:nvGrpSpPr>
          <p:cNvPr id="77" name="组合 76">
            <a:extLst>
              <a:ext uri="{FF2B5EF4-FFF2-40B4-BE49-F238E27FC236}">
                <a16:creationId xmlns:a16="http://schemas.microsoft.com/office/drawing/2014/main" id="{7100130A-C1E4-1A4B-8C15-B365D93A62D3}"/>
              </a:ext>
            </a:extLst>
          </p:cNvPr>
          <p:cNvGrpSpPr/>
          <p:nvPr/>
        </p:nvGrpSpPr>
        <p:grpSpPr>
          <a:xfrm>
            <a:off x="1383352" y="2883447"/>
            <a:ext cx="717057" cy="559614"/>
            <a:chOff x="5795337" y="2861108"/>
            <a:chExt cx="1044811" cy="714888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8828C0B-41EF-2D42-96FE-94746A65897D}"/>
                </a:ext>
              </a:extLst>
            </p:cNvPr>
            <p:cNvSpPr txBox="1"/>
            <p:nvPr/>
          </p:nvSpPr>
          <p:spPr>
            <a:xfrm>
              <a:off x="5952956" y="2952472"/>
              <a:ext cx="685721" cy="565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</a:t>
              </a:r>
              <a:endPara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环网</a:t>
              </a:r>
            </a:p>
          </p:txBody>
        </p:sp>
        <p:sp>
          <p:nvSpPr>
            <p:cNvPr id="79" name="手杖形箭头 78">
              <a:extLst>
                <a:ext uri="{FF2B5EF4-FFF2-40B4-BE49-F238E27FC236}">
                  <a16:creationId xmlns:a16="http://schemas.microsoft.com/office/drawing/2014/main" id="{86ED5627-45B8-FF4B-83CA-AD7130079A91}"/>
                </a:ext>
              </a:extLst>
            </p:cNvPr>
            <p:cNvSpPr/>
            <p:nvPr/>
          </p:nvSpPr>
          <p:spPr bwMode="auto">
            <a:xfrm>
              <a:off x="5865983" y="2861108"/>
              <a:ext cx="974165" cy="403098"/>
            </a:xfrm>
            <a:prstGeom prst="uturnArrow">
              <a:avLst>
                <a:gd name="adj1" fmla="val 13108"/>
                <a:gd name="adj2" fmla="val 25000"/>
                <a:gd name="adj3" fmla="val 40198"/>
                <a:gd name="adj4" fmla="val 37747"/>
                <a:gd name="adj5" fmla="val 81604"/>
              </a:avLst>
            </a:prstGeom>
            <a:gradFill flip="none" rotWithShape="1">
              <a:gsLst>
                <a:gs pos="0">
                  <a:srgbClr val="0F6FC6">
                    <a:lumMod val="60000"/>
                    <a:lumOff val="40000"/>
                    <a:tint val="66000"/>
                    <a:satMod val="160000"/>
                  </a:srgbClr>
                </a:gs>
                <a:gs pos="50000">
                  <a:srgbClr val="0F6FC6">
                    <a:lumMod val="60000"/>
                    <a:lumOff val="40000"/>
                    <a:tint val="44500"/>
                    <a:satMod val="160000"/>
                  </a:srgbClr>
                </a:gs>
                <a:gs pos="100000">
                  <a:srgbClr val="0F6FC6">
                    <a:lumMod val="60000"/>
                    <a:lumOff val="40000"/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>
              <a:noFill/>
              <a:miter lim="800000"/>
            </a:ln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手杖形箭头 79">
              <a:extLst>
                <a:ext uri="{FF2B5EF4-FFF2-40B4-BE49-F238E27FC236}">
                  <a16:creationId xmlns:a16="http://schemas.microsoft.com/office/drawing/2014/main" id="{525ADD8A-5A52-EF47-825A-538F8BFC1BF2}"/>
                </a:ext>
              </a:extLst>
            </p:cNvPr>
            <p:cNvSpPr/>
            <p:nvPr/>
          </p:nvSpPr>
          <p:spPr bwMode="auto">
            <a:xfrm rot="10800000">
              <a:off x="5795337" y="3172899"/>
              <a:ext cx="974165" cy="403097"/>
            </a:xfrm>
            <a:prstGeom prst="uturnArrow">
              <a:avLst>
                <a:gd name="adj1" fmla="val 15040"/>
                <a:gd name="adj2" fmla="val 23780"/>
                <a:gd name="adj3" fmla="val 43857"/>
                <a:gd name="adj4" fmla="val 46202"/>
                <a:gd name="adj5" fmla="val 81604"/>
              </a:avLst>
            </a:prstGeom>
            <a:gradFill flip="none" rotWithShape="1">
              <a:gsLst>
                <a:gs pos="0">
                  <a:srgbClr val="0F6FC6">
                    <a:lumMod val="60000"/>
                    <a:lumOff val="40000"/>
                    <a:tint val="66000"/>
                    <a:satMod val="160000"/>
                  </a:srgbClr>
                </a:gs>
                <a:gs pos="50000">
                  <a:srgbClr val="0F6FC6">
                    <a:lumMod val="60000"/>
                    <a:lumOff val="40000"/>
                    <a:tint val="44500"/>
                    <a:satMod val="160000"/>
                  </a:srgbClr>
                </a:gs>
                <a:gs pos="100000">
                  <a:srgbClr val="0F6FC6">
                    <a:lumMod val="60000"/>
                    <a:lumOff val="40000"/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9525">
              <a:noFill/>
              <a:miter lim="800000"/>
            </a:ln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909CA415-CCC4-7546-84C1-452FB2869C4A}"/>
              </a:ext>
            </a:extLst>
          </p:cNvPr>
          <p:cNvSpPr txBox="1"/>
          <p:nvPr/>
        </p:nvSpPr>
        <p:spPr>
          <a:xfrm>
            <a:off x="839626" y="1445801"/>
            <a:ext cx="1640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风洞级健康管理平台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3FE67AE-B157-B94F-966E-135539A401AF}"/>
              </a:ext>
            </a:extLst>
          </p:cNvPr>
          <p:cNvGrpSpPr/>
          <p:nvPr/>
        </p:nvGrpSpPr>
        <p:grpSpPr>
          <a:xfrm>
            <a:off x="3836899" y="2340109"/>
            <a:ext cx="1568152" cy="1719710"/>
            <a:chOff x="3884215" y="2108088"/>
            <a:chExt cx="1640893" cy="1793385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43A243F-230C-CA44-AC45-D47C2595694A}"/>
                </a:ext>
              </a:extLst>
            </p:cNvPr>
            <p:cNvSpPr/>
            <p:nvPr/>
          </p:nvSpPr>
          <p:spPr bwMode="auto">
            <a:xfrm>
              <a:off x="3884215" y="2108088"/>
              <a:ext cx="1640893" cy="1793385"/>
            </a:xfrm>
            <a:prstGeom prst="rect">
              <a:avLst/>
            </a:prstGeom>
            <a:solidFill>
              <a:sysClr val="window" lastClr="FFFFFF">
                <a:alpha val="62000"/>
              </a:sysClr>
            </a:solidFill>
            <a:ln w="9525" cap="flat" cmpd="sng" algn="ctr">
              <a:solidFill>
                <a:sysClr val="window" lastClr="FFFFFF">
                  <a:lumMod val="50000"/>
                  <a:alpha val="79000"/>
                </a:sysClr>
              </a:solidFill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3495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84" name="图片 83" descr="图片包含 游戏机&#10;&#10;描述已自动生成">
              <a:extLst>
                <a:ext uri="{FF2B5EF4-FFF2-40B4-BE49-F238E27FC236}">
                  <a16:creationId xmlns:a16="http://schemas.microsoft.com/office/drawing/2014/main" id="{D3FA699F-C121-4B4B-9E78-35B69343E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760" y="2807575"/>
              <a:ext cx="552932" cy="552932"/>
            </a:xfrm>
            <a:prstGeom prst="rect">
              <a:avLst/>
            </a:prstGeom>
          </p:spPr>
        </p:pic>
        <p:pic>
          <p:nvPicPr>
            <p:cNvPr id="85" name="图片 84" descr="图片包含 游戏机&#10;&#10;描述已自动生成">
              <a:extLst>
                <a:ext uri="{FF2B5EF4-FFF2-40B4-BE49-F238E27FC236}">
                  <a16:creationId xmlns:a16="http://schemas.microsoft.com/office/drawing/2014/main" id="{929AB87A-6878-7549-B289-2F036C731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287" y="2958958"/>
              <a:ext cx="552932" cy="552932"/>
            </a:xfrm>
            <a:prstGeom prst="rect">
              <a:avLst/>
            </a:prstGeom>
          </p:spPr>
        </p:pic>
        <p:pic>
          <p:nvPicPr>
            <p:cNvPr id="86" name="图片 85" descr="图片包含 游戏机&#10;&#10;描述已自动生成">
              <a:extLst>
                <a:ext uri="{FF2B5EF4-FFF2-40B4-BE49-F238E27FC236}">
                  <a16:creationId xmlns:a16="http://schemas.microsoft.com/office/drawing/2014/main" id="{723376EF-8CC2-B040-BFD8-FEE0627BF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814" y="3149059"/>
              <a:ext cx="552932" cy="552932"/>
            </a:xfrm>
            <a:prstGeom prst="rect">
              <a:avLst/>
            </a:prstGeom>
          </p:spPr>
        </p:pic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FD68AE0-15F4-764B-813A-4F4D8149C9DE}"/>
                </a:ext>
              </a:extLst>
            </p:cNvPr>
            <p:cNvSpPr txBox="1"/>
            <p:nvPr/>
          </p:nvSpPr>
          <p:spPr>
            <a:xfrm>
              <a:off x="3994044" y="223719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数据服务平台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C54FB80-1141-8A4C-945E-C0017737BC24}"/>
                </a:ext>
              </a:extLst>
            </p:cNvPr>
            <p:cNvSpPr txBox="1"/>
            <p:nvPr/>
          </p:nvSpPr>
          <p:spPr>
            <a:xfrm>
              <a:off x="4901219" y="2805069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 dirty="0" err="1">
                  <a:ln>
                    <a:solidFill>
                      <a:srgbClr val="0F6FC6">
                        <a:lumMod val="50000"/>
                      </a:srgbClr>
                    </a:solidFill>
                  </a:ln>
                  <a:solidFill>
                    <a:srgbClr val="0F6F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DaaS</a:t>
              </a:r>
              <a:endParaRPr kumimoji="1" lang="zh-CN" altLang="en-US" sz="1400" b="0" i="0" u="none" strike="noStrike" kern="0" cap="none" spc="0" normalizeH="0" baseline="0" noProof="0" dirty="0">
                <a:ln>
                  <a:solidFill>
                    <a:srgbClr val="0F6FC6">
                      <a:lumMod val="50000"/>
                    </a:srgbClr>
                  </a:solidFill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28FBD09-6BD8-4243-B89E-1244D094B478}"/>
              </a:ext>
            </a:extLst>
          </p:cNvPr>
          <p:cNvGrpSpPr/>
          <p:nvPr/>
        </p:nvGrpSpPr>
        <p:grpSpPr>
          <a:xfrm>
            <a:off x="5758751" y="2340109"/>
            <a:ext cx="1812540" cy="1719710"/>
            <a:chOff x="6327750" y="2916584"/>
            <a:chExt cx="1896617" cy="1793385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B335A72-21F1-1940-A14C-814D7E1E2C74}"/>
                </a:ext>
              </a:extLst>
            </p:cNvPr>
            <p:cNvSpPr/>
            <p:nvPr/>
          </p:nvSpPr>
          <p:spPr bwMode="auto">
            <a:xfrm>
              <a:off x="6327750" y="2916584"/>
              <a:ext cx="1896617" cy="1793385"/>
            </a:xfrm>
            <a:prstGeom prst="rect">
              <a:avLst/>
            </a:prstGeom>
            <a:solidFill>
              <a:sysClr val="window" lastClr="FFFFFF">
                <a:alpha val="62000"/>
              </a:sysClr>
            </a:solidFill>
            <a:ln w="9525" cap="flat" cmpd="sng" algn="ctr">
              <a:solidFill>
                <a:sysClr val="window" lastClr="FFFFFF">
                  <a:lumMod val="50000"/>
                  <a:alpha val="79000"/>
                </a:sysClr>
              </a:solidFill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3495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91" name="图片 90" descr="图片包含 游戏机&#10;&#10;描述已自动生成">
              <a:extLst>
                <a:ext uri="{FF2B5EF4-FFF2-40B4-BE49-F238E27FC236}">
                  <a16:creationId xmlns:a16="http://schemas.microsoft.com/office/drawing/2014/main" id="{8434D147-BC64-4D40-9519-8B4B59F12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3051" y="4030964"/>
              <a:ext cx="423441" cy="423441"/>
            </a:xfrm>
            <a:prstGeom prst="rect">
              <a:avLst/>
            </a:prstGeom>
          </p:spPr>
        </p:pic>
        <p:pic>
          <p:nvPicPr>
            <p:cNvPr id="92" name="图片 91" descr="图片包含 游戏机, 画&#10;&#10;描述已自动生成">
              <a:extLst>
                <a:ext uri="{FF2B5EF4-FFF2-40B4-BE49-F238E27FC236}">
                  <a16:creationId xmlns:a16="http://schemas.microsoft.com/office/drawing/2014/main" id="{8C5B36B1-13AC-A44C-95D4-519DBB7F9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5970" y="4051119"/>
              <a:ext cx="423441" cy="423441"/>
            </a:xfrm>
            <a:prstGeom prst="rect">
              <a:avLst/>
            </a:prstGeom>
          </p:spPr>
        </p:pic>
        <p:pic>
          <p:nvPicPr>
            <p:cNvPr id="93" name="图片 92" descr="图片包含 游戏机, 画, 房间, 标志&#10;&#10;描述已自动生成">
              <a:extLst>
                <a:ext uri="{FF2B5EF4-FFF2-40B4-BE49-F238E27FC236}">
                  <a16:creationId xmlns:a16="http://schemas.microsoft.com/office/drawing/2014/main" id="{645942D3-084C-4C48-B7C2-62D7FA482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9449" y="3478032"/>
              <a:ext cx="423441" cy="423441"/>
            </a:xfrm>
            <a:prstGeom prst="rect">
              <a:avLst/>
            </a:prstGeom>
          </p:spPr>
        </p:pic>
        <p:pic>
          <p:nvPicPr>
            <p:cNvPr id="94" name="图片 93" descr="图片包含 游戏机&#10;&#10;描述已自动生成">
              <a:extLst>
                <a:ext uri="{FF2B5EF4-FFF2-40B4-BE49-F238E27FC236}">
                  <a16:creationId xmlns:a16="http://schemas.microsoft.com/office/drawing/2014/main" id="{9016213B-CC53-F34E-8BC7-49B96CEC5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srgbClr val="0F6FC6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560" y="3443510"/>
              <a:ext cx="423441" cy="423441"/>
            </a:xfrm>
            <a:prstGeom prst="rect">
              <a:avLst/>
            </a:prstGeom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8CE5DD7A-962D-AC4B-BB32-34E58758BB27}"/>
                </a:ext>
              </a:extLst>
            </p:cNvPr>
            <p:cNvSpPr txBox="1"/>
            <p:nvPr/>
          </p:nvSpPr>
          <p:spPr>
            <a:xfrm>
              <a:off x="7632345" y="3747584"/>
              <a:ext cx="5920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 dirty="0">
                  <a:ln>
                    <a:solidFill>
                      <a:srgbClr val="0F6FC6">
                        <a:lumMod val="50000"/>
                      </a:srgbClr>
                    </a:solidFill>
                  </a:ln>
                  <a:solidFill>
                    <a:srgbClr val="0F6FC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PaaS</a:t>
              </a:r>
              <a:endParaRPr kumimoji="1" lang="zh-CN" altLang="en-US" sz="1400" b="0" i="0" u="none" strike="noStrike" kern="0" cap="none" spc="0" normalizeH="0" baseline="0" noProof="0" dirty="0">
                <a:ln>
                  <a:solidFill>
                    <a:srgbClr val="0F6FC6">
                      <a:lumMod val="50000"/>
                    </a:srgbClr>
                  </a:solidFill>
                </a:ln>
                <a:solidFill>
                  <a:srgbClr val="0F6FC6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5276985-7818-3A44-B977-89434CC098D5}"/>
                </a:ext>
              </a:extLst>
            </p:cNvPr>
            <p:cNvSpPr txBox="1"/>
            <p:nvPr/>
          </p:nvSpPr>
          <p:spPr>
            <a:xfrm>
              <a:off x="6736785" y="3054689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上层服务平台</a:t>
              </a:r>
            </a:p>
          </p:txBody>
        </p: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69C17CBC-942F-AB4B-AAF6-04AAE1F93261}"/>
              </a:ext>
            </a:extLst>
          </p:cNvPr>
          <p:cNvSpPr txBox="1"/>
          <p:nvPr/>
        </p:nvSpPr>
        <p:spPr>
          <a:xfrm>
            <a:off x="7121444" y="1429492"/>
            <a:ext cx="165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基地级健康管理平台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BE8FD76-7DE7-FE43-9FD6-E129ED00F15A}"/>
              </a:ext>
            </a:extLst>
          </p:cNvPr>
          <p:cNvSpPr txBox="1"/>
          <p:nvPr/>
        </p:nvSpPr>
        <p:spPr>
          <a:xfrm>
            <a:off x="4270380" y="1880676"/>
            <a:ext cx="120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数据管理专家</a:t>
            </a:r>
          </a:p>
        </p:txBody>
      </p:sp>
      <p:pic>
        <p:nvPicPr>
          <p:cNvPr id="99" name="图片 98" descr="图片包含 游戏机&#10;&#10;描述已自动生成">
            <a:extLst>
              <a:ext uri="{FF2B5EF4-FFF2-40B4-BE49-F238E27FC236}">
                <a16:creationId xmlns:a16="http://schemas.microsoft.com/office/drawing/2014/main" id="{2D4C61B7-D60B-8546-85A5-EF03D410FC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rgbClr val="0F6FC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59" y="1759476"/>
            <a:ext cx="472728" cy="472728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60B7B061-7987-2B49-A28E-9E3D1AFCFAE9}"/>
              </a:ext>
            </a:extLst>
          </p:cNvPr>
          <p:cNvSpPr txBox="1"/>
          <p:nvPr/>
        </p:nvSpPr>
        <p:spPr>
          <a:xfrm>
            <a:off x="10078058" y="1881621"/>
            <a:ext cx="903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PHM</a:t>
            </a:r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</a:p>
        </p:txBody>
      </p:sp>
      <p:sp>
        <p:nvSpPr>
          <p:cNvPr id="102" name="右箭头 101">
            <a:extLst>
              <a:ext uri="{FF2B5EF4-FFF2-40B4-BE49-F238E27FC236}">
                <a16:creationId xmlns:a16="http://schemas.microsoft.com/office/drawing/2014/main" id="{302A5D19-3DAD-E540-9436-8821CE7EDEC7}"/>
              </a:ext>
            </a:extLst>
          </p:cNvPr>
          <p:cNvSpPr/>
          <p:nvPr/>
        </p:nvSpPr>
        <p:spPr bwMode="auto">
          <a:xfrm>
            <a:off x="7902988" y="2309656"/>
            <a:ext cx="635634" cy="585580"/>
          </a:xfrm>
          <a:prstGeom prst="rightArrow">
            <a:avLst/>
          </a:prstGeom>
          <a:gradFill flip="none" rotWithShape="1">
            <a:gsLst>
              <a:gs pos="0">
                <a:srgbClr val="7CCA62">
                  <a:lumMod val="75000"/>
                  <a:tint val="66000"/>
                  <a:satMod val="160000"/>
                </a:srgbClr>
              </a:gs>
              <a:gs pos="50000">
                <a:srgbClr val="7CCA62">
                  <a:lumMod val="75000"/>
                  <a:tint val="44500"/>
                  <a:satMod val="160000"/>
                </a:srgbClr>
              </a:gs>
              <a:gs pos="100000">
                <a:srgbClr val="7CCA62">
                  <a:lumMod val="75000"/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</a:ln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0464C1B-4AB1-AC49-957D-86B427082B88}"/>
              </a:ext>
            </a:extLst>
          </p:cNvPr>
          <p:cNvSpPr txBox="1"/>
          <p:nvPr/>
        </p:nvSpPr>
        <p:spPr>
          <a:xfrm>
            <a:off x="7837157" y="2277976"/>
            <a:ext cx="369332" cy="783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模型发布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C04B2B6-C7CC-E249-8323-43B495E5FAA9}"/>
              </a:ext>
            </a:extLst>
          </p:cNvPr>
          <p:cNvSpPr txBox="1"/>
          <p:nvPr/>
        </p:nvSpPr>
        <p:spPr>
          <a:xfrm>
            <a:off x="531312" y="5029200"/>
            <a:ext cx="3829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支持风洞单体设备</a:t>
            </a:r>
            <a:r>
              <a:rPr kumimoji="1"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PHM</a:t>
            </a: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系统定制开发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风洞状态数据采集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平台研究成果应用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风洞设备健康管理业务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与风洞测控系统及安全联锁实时交互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kumimoji="1"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F857BFA-77E9-764E-9216-BD06A7E0CE93}"/>
              </a:ext>
            </a:extLst>
          </p:cNvPr>
          <p:cNvSpPr txBox="1"/>
          <p:nvPr/>
        </p:nvSpPr>
        <p:spPr>
          <a:xfrm>
            <a:off x="5168724" y="5219637"/>
            <a:ext cx="3345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风洞全寿命周期健康档案数据化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风洞数据融合与管理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PHM</a:t>
            </a: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建模服务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PHM</a:t>
            </a: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FD7F945-B92F-994E-BDC4-BC8BE222E9F2}"/>
              </a:ext>
            </a:extLst>
          </p:cNvPr>
          <p:cNvSpPr txBox="1"/>
          <p:nvPr/>
        </p:nvSpPr>
        <p:spPr>
          <a:xfrm>
            <a:off x="8699765" y="5189916"/>
            <a:ext cx="2730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复杂故障诊断、故障预测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健康管理评估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维修决策支持</a:t>
            </a:r>
            <a:endParaRPr kumimoji="1"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……….</a:t>
            </a:r>
            <a:endParaRPr kumimoji="1"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99B25A24-8152-2347-9AF8-1558C483C1B0}"/>
              </a:ext>
            </a:extLst>
          </p:cNvPr>
          <p:cNvSpPr txBox="1"/>
          <p:nvPr/>
        </p:nvSpPr>
        <p:spPr>
          <a:xfrm>
            <a:off x="3755328" y="4145942"/>
            <a:ext cx="1649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数据关联融合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数据质量管理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数据生命周期管理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4370486-E045-5045-BC07-956E9D549828}"/>
              </a:ext>
            </a:extLst>
          </p:cNvPr>
          <p:cNvSpPr txBox="1"/>
          <p:nvPr/>
        </p:nvSpPr>
        <p:spPr>
          <a:xfrm>
            <a:off x="5829496" y="4153921"/>
            <a:ext cx="1549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模型构建及评估</a:t>
            </a:r>
            <a:endParaRPr kumimoji="1"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知识库管理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534400" y="2301879"/>
            <a:ext cx="3271286" cy="2472797"/>
            <a:chOff x="8453979" y="1849804"/>
            <a:chExt cx="3404646" cy="3628590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7D4F0B2-B9F9-AD4B-A171-8CFD97005BF7}"/>
                </a:ext>
              </a:extLst>
            </p:cNvPr>
            <p:cNvSpPr/>
            <p:nvPr/>
          </p:nvSpPr>
          <p:spPr bwMode="auto">
            <a:xfrm>
              <a:off x="8453979" y="1903597"/>
              <a:ext cx="3392881" cy="2628194"/>
            </a:xfrm>
            <a:prstGeom prst="rect">
              <a:avLst/>
            </a:prstGeom>
            <a:solidFill>
              <a:srgbClr val="91C6F7">
                <a:alpha val="31000"/>
              </a:srgbClr>
            </a:solidFill>
            <a:ln w="9525" cap="flat" cmpd="sng" algn="ctr">
              <a:solidFill>
                <a:srgbClr val="0F6FC6">
                  <a:alpha val="79000"/>
                </a:srgbClr>
              </a:solidFill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3495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5" name="TextBox 32">
              <a:extLst>
                <a:ext uri="{FF2B5EF4-FFF2-40B4-BE49-F238E27FC236}">
                  <a16:creationId xmlns:a16="http://schemas.microsoft.com/office/drawing/2014/main" id="{14180ECF-DE98-DB43-AB71-0A59E70B21C4}"/>
                </a:ext>
              </a:extLst>
            </p:cNvPr>
            <p:cNvSpPr txBox="1"/>
            <p:nvPr/>
          </p:nvSpPr>
          <p:spPr>
            <a:xfrm>
              <a:off x="8609989" y="4115630"/>
              <a:ext cx="1320982" cy="336695"/>
            </a:xfrm>
            <a:prstGeom prst="rect">
              <a:avLst/>
            </a:prstGeom>
            <a:solidFill>
              <a:srgbClr val="0F6FC6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>
                  <a:solidFill>
                    <a:srgbClr val="0D7B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D7B9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故障诊断模型</a:t>
              </a:r>
            </a:p>
          </p:txBody>
        </p:sp>
        <p:sp>
          <p:nvSpPr>
            <p:cNvPr id="106" name="TextBox 32">
              <a:extLst>
                <a:ext uri="{FF2B5EF4-FFF2-40B4-BE49-F238E27FC236}">
                  <a16:creationId xmlns:a16="http://schemas.microsoft.com/office/drawing/2014/main" id="{795F7110-4B5A-AD42-8FB6-F44C17EE0D91}"/>
                </a:ext>
              </a:extLst>
            </p:cNvPr>
            <p:cNvSpPr txBox="1"/>
            <p:nvPr/>
          </p:nvSpPr>
          <p:spPr>
            <a:xfrm>
              <a:off x="10436093" y="4115630"/>
              <a:ext cx="1320982" cy="336695"/>
            </a:xfrm>
            <a:prstGeom prst="rect">
              <a:avLst/>
            </a:prstGeom>
            <a:solidFill>
              <a:srgbClr val="0F6FC6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>
                  <a:solidFill>
                    <a:srgbClr val="0D7B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D7B95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故障预测模型</a:t>
              </a:r>
            </a:p>
          </p:txBody>
        </p:sp>
        <p:grpSp>
          <p:nvGrpSpPr>
            <p:cNvPr id="107" name="组合 70">
              <a:extLst>
                <a:ext uri="{FF2B5EF4-FFF2-40B4-BE49-F238E27FC236}">
                  <a16:creationId xmlns:a16="http://schemas.microsoft.com/office/drawing/2014/main" id="{0BDCA756-940A-4344-9FE6-BC3406AEECFE}"/>
                </a:ext>
              </a:extLst>
            </p:cNvPr>
            <p:cNvGrpSpPr/>
            <p:nvPr/>
          </p:nvGrpSpPr>
          <p:grpSpPr>
            <a:xfrm>
              <a:off x="8655684" y="2269331"/>
              <a:ext cx="3023564" cy="1737983"/>
              <a:chOff x="7651544" y="1031827"/>
              <a:chExt cx="4159464" cy="2960002"/>
            </a:xfrm>
          </p:grpSpPr>
          <p:grpSp>
            <p:nvGrpSpPr>
              <p:cNvPr id="108" name="组合 67">
                <a:extLst>
                  <a:ext uri="{FF2B5EF4-FFF2-40B4-BE49-F238E27FC236}">
                    <a16:creationId xmlns:a16="http://schemas.microsoft.com/office/drawing/2014/main" id="{490309B7-8761-0B40-AE08-64262400448B}"/>
                  </a:ext>
                </a:extLst>
              </p:cNvPr>
              <p:cNvGrpSpPr/>
              <p:nvPr/>
            </p:nvGrpSpPr>
            <p:grpSpPr>
              <a:xfrm>
                <a:off x="7651544" y="1031827"/>
                <a:ext cx="4159464" cy="2960002"/>
                <a:chOff x="7651544" y="1031827"/>
                <a:chExt cx="4159464" cy="2960002"/>
              </a:xfrm>
            </p:grpSpPr>
            <p:pic>
              <p:nvPicPr>
                <p:cNvPr id="111" name="图片 35">
                  <a:extLst>
                    <a:ext uri="{FF2B5EF4-FFF2-40B4-BE49-F238E27FC236}">
                      <a16:creationId xmlns:a16="http://schemas.microsoft.com/office/drawing/2014/main" id="{D26FF900-3CE7-0E42-AED9-D87B16BD5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51544" y="1031827"/>
                  <a:ext cx="4159464" cy="2844946"/>
                </a:xfrm>
                <a:prstGeom prst="rect">
                  <a:avLst/>
                </a:prstGeom>
                <a:noFill/>
                <a:ln w="57150">
                  <a:solidFill>
                    <a:sysClr val="window" lastClr="FFFFFF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12" name="图片 65">
                  <a:extLst>
                    <a:ext uri="{FF2B5EF4-FFF2-40B4-BE49-F238E27FC236}">
                      <a16:creationId xmlns:a16="http://schemas.microsoft.com/office/drawing/2014/main" id="{8F69DDAA-1946-DA43-974A-B7B5621EF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75799" y="2994314"/>
                  <a:ext cx="899309" cy="706393"/>
                </a:xfrm>
                <a:prstGeom prst="rect">
                  <a:avLst/>
                </a:prstGeom>
              </p:spPr>
            </p:pic>
            <p:sp>
              <p:nvSpPr>
                <p:cNvPr id="113" name="文本框 66">
                  <a:extLst>
                    <a:ext uri="{FF2B5EF4-FFF2-40B4-BE49-F238E27FC236}">
                      <a16:creationId xmlns:a16="http://schemas.microsoft.com/office/drawing/2014/main" id="{B69D4E8D-324D-004A-B355-5887ED446D43}"/>
                    </a:ext>
                  </a:extLst>
                </p:cNvPr>
                <p:cNvSpPr txBox="1"/>
                <p:nvPr/>
              </p:nvSpPr>
              <p:spPr bwMode="auto">
                <a:xfrm>
                  <a:off x="9987969" y="3651110"/>
                  <a:ext cx="624519" cy="3407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7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微软雅黑"/>
                      <a:ea typeface="微软雅黑" panose="020B0503020204020204" pitchFamily="34" charset="-122"/>
                    </a:rPr>
                    <a:t>散点图</a:t>
                  </a:r>
                </a:p>
              </p:txBody>
            </p:sp>
          </p:grpSp>
          <p:pic>
            <p:nvPicPr>
              <p:cNvPr id="109" name="图片 68">
                <a:extLst>
                  <a:ext uri="{FF2B5EF4-FFF2-40B4-BE49-F238E27FC236}">
                    <a16:creationId xmlns:a16="http://schemas.microsoft.com/office/drawing/2014/main" id="{1AC28021-A740-D44B-9313-68AC64CC8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877800" y="2994314"/>
                <a:ext cx="874847" cy="685121"/>
              </a:xfrm>
              <a:prstGeom prst="rect">
                <a:avLst/>
              </a:prstGeom>
            </p:spPr>
          </p:pic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9CE827A-5208-8940-BCAE-994A5CCF0AD9}"/>
                  </a:ext>
                </a:extLst>
              </p:cNvPr>
              <p:cNvSpPr txBox="1"/>
              <p:nvPr/>
            </p:nvSpPr>
            <p:spPr bwMode="auto">
              <a:xfrm>
                <a:off x="11177680" y="3641014"/>
                <a:ext cx="501026" cy="340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7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微软雅黑"/>
                    <a:ea typeface="微软雅黑" panose="020B0503020204020204" pitchFamily="34" charset="-122"/>
                  </a:rPr>
                  <a:t>聚类</a:t>
                </a:r>
              </a:p>
            </p:txBody>
          </p:sp>
        </p:grp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4F48AE40-DD84-9F47-A23C-3B485FD925F9}"/>
                </a:ext>
              </a:extLst>
            </p:cNvPr>
            <p:cNvSpPr txBox="1"/>
            <p:nvPr/>
          </p:nvSpPr>
          <p:spPr>
            <a:xfrm>
              <a:off x="9613772" y="1849804"/>
              <a:ext cx="1172116" cy="368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模型部署、应用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B827B01-5979-544F-9279-E5C5C518627B}"/>
                </a:ext>
              </a:extLst>
            </p:cNvPr>
            <p:cNvSpPr/>
            <p:nvPr/>
          </p:nvSpPr>
          <p:spPr bwMode="auto">
            <a:xfrm>
              <a:off x="8465744" y="4630925"/>
              <a:ext cx="3392881" cy="385173"/>
            </a:xfrm>
            <a:prstGeom prst="rect">
              <a:avLst/>
            </a:prstGeom>
            <a:solidFill>
              <a:srgbClr val="FFC000">
                <a:alpha val="31000"/>
              </a:srgbClr>
            </a:solidFill>
            <a:ln w="9525" cap="flat" cmpd="sng" algn="ctr">
              <a:solidFill>
                <a:srgbClr val="0F6FC6">
                  <a:alpha val="79000"/>
                </a:srgbClr>
              </a:solidFill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3495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587B3913-6C2B-1348-961D-6DEDF5549ACC}"/>
                </a:ext>
              </a:extLst>
            </p:cNvPr>
            <p:cNvSpPr txBox="1"/>
            <p:nvPr/>
          </p:nvSpPr>
          <p:spPr>
            <a:xfrm>
              <a:off x="9568888" y="4663168"/>
              <a:ext cx="1261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健康度评估分析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2AA4989A-D2E8-1441-9B2C-DE74A1094A1A}"/>
                </a:ext>
              </a:extLst>
            </p:cNvPr>
            <p:cNvSpPr/>
            <p:nvPr/>
          </p:nvSpPr>
          <p:spPr bwMode="auto">
            <a:xfrm>
              <a:off x="8462257" y="5093221"/>
              <a:ext cx="3392881" cy="385173"/>
            </a:xfrm>
            <a:prstGeom prst="rect">
              <a:avLst/>
            </a:prstGeom>
            <a:solidFill>
              <a:srgbClr val="FFC000">
                <a:alpha val="31000"/>
              </a:srgbClr>
            </a:solidFill>
            <a:ln w="9525" cap="flat" cmpd="sng" algn="ctr">
              <a:solidFill>
                <a:srgbClr val="0F6FC6">
                  <a:alpha val="79000"/>
                </a:srgbClr>
              </a:solidFill>
              <a:prstDash val="dash"/>
              <a:miter lim="800000"/>
            </a:ln>
            <a:effectLst/>
          </p:spPr>
          <p:txBody>
            <a:bodyPr vert="eaVert" anchor="b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3495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248896F-1EA7-5848-AB12-C69978265AE8}"/>
                </a:ext>
              </a:extLst>
            </p:cNvPr>
            <p:cNvSpPr txBox="1"/>
            <p:nvPr/>
          </p:nvSpPr>
          <p:spPr>
            <a:xfrm>
              <a:off x="9604699" y="5141441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维修决策支持</a:t>
              </a:r>
            </a:p>
          </p:txBody>
        </p:sp>
      </p:grpSp>
      <p:sp>
        <p:nvSpPr>
          <p:cNvPr id="125" name="右箭头 124">
            <a:extLst>
              <a:ext uri="{FF2B5EF4-FFF2-40B4-BE49-F238E27FC236}">
                <a16:creationId xmlns:a16="http://schemas.microsoft.com/office/drawing/2014/main" id="{B5932B18-98BE-DB4A-AECF-FEF074EF596C}"/>
              </a:ext>
            </a:extLst>
          </p:cNvPr>
          <p:cNvSpPr/>
          <p:nvPr/>
        </p:nvSpPr>
        <p:spPr bwMode="auto">
          <a:xfrm>
            <a:off x="7923754" y="4158330"/>
            <a:ext cx="635634" cy="585580"/>
          </a:xfrm>
          <a:prstGeom prst="rightArrow">
            <a:avLst/>
          </a:prstGeom>
          <a:gradFill flip="none" rotWithShape="1">
            <a:gsLst>
              <a:gs pos="0">
                <a:srgbClr val="7CCA62">
                  <a:lumMod val="75000"/>
                  <a:tint val="66000"/>
                  <a:satMod val="160000"/>
                </a:srgbClr>
              </a:gs>
              <a:gs pos="50000">
                <a:srgbClr val="7CCA62">
                  <a:lumMod val="75000"/>
                  <a:tint val="44500"/>
                  <a:satMod val="160000"/>
                </a:srgbClr>
              </a:gs>
              <a:gs pos="100000">
                <a:srgbClr val="7CCA62">
                  <a:lumMod val="75000"/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>
            <a:noFill/>
            <a:miter lim="800000"/>
          </a:ln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1F80F6A-79BD-064B-B037-3623679B0664}"/>
              </a:ext>
            </a:extLst>
          </p:cNvPr>
          <p:cNvSpPr txBox="1"/>
          <p:nvPr/>
        </p:nvSpPr>
        <p:spPr>
          <a:xfrm>
            <a:off x="7857923" y="4021698"/>
            <a:ext cx="369332" cy="7837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业务支撑</a:t>
            </a:r>
          </a:p>
        </p:txBody>
      </p:sp>
      <p:sp>
        <p:nvSpPr>
          <p:cNvPr id="2" name="左右箭头 1"/>
          <p:cNvSpPr/>
          <p:nvPr/>
        </p:nvSpPr>
        <p:spPr bwMode="auto">
          <a:xfrm>
            <a:off x="2827052" y="2360382"/>
            <a:ext cx="748702" cy="393167"/>
          </a:xfrm>
          <a:prstGeom prst="leftRightArrow">
            <a:avLst/>
          </a:prstGeom>
          <a:solidFill>
            <a:srgbClr val="B1DDA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FDC9B26-CC8B-8345-BE64-C303DA8D3D1F}"/>
              </a:ext>
            </a:extLst>
          </p:cNvPr>
          <p:cNvSpPr txBox="1"/>
          <p:nvPr/>
        </p:nvSpPr>
        <p:spPr>
          <a:xfrm>
            <a:off x="2969502" y="3429000"/>
            <a:ext cx="369332" cy="8014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</p:txBody>
      </p:sp>
      <p:pic>
        <p:nvPicPr>
          <p:cNvPr id="61" name="图片 60" descr="图片包含 游戏机&#10;&#10;描述已自动生成">
            <a:extLst>
              <a:ext uri="{FF2B5EF4-FFF2-40B4-BE49-F238E27FC236}">
                <a16:creationId xmlns:a16="http://schemas.microsoft.com/office/drawing/2014/main" id="{2D4C61B7-D60B-8546-85A5-EF03D410FC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rgbClr val="0F6FC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64" y="1758531"/>
            <a:ext cx="472728" cy="472728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60B7B061-7987-2B49-A28E-9E3D1AFCFAE9}"/>
              </a:ext>
            </a:extLst>
          </p:cNvPr>
          <p:cNvSpPr txBox="1"/>
          <p:nvPr/>
        </p:nvSpPr>
        <p:spPr>
          <a:xfrm>
            <a:off x="6452361" y="1880676"/>
            <a:ext cx="1135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模型业务专家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860999-2FBC-4B4E-9E07-19C1A4BEEA42}"/>
              </a:ext>
            </a:extLst>
          </p:cNvPr>
          <p:cNvSpPr txBox="1"/>
          <p:nvPr/>
        </p:nvSpPr>
        <p:spPr>
          <a:xfrm>
            <a:off x="3001018" y="1880676"/>
            <a:ext cx="369332" cy="14195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支持端侧定制开发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11A5BF0-C3A8-453B-A883-7A7D6D9480EA}"/>
              </a:ext>
            </a:extLst>
          </p:cNvPr>
          <p:cNvSpPr/>
          <p:nvPr/>
        </p:nvSpPr>
        <p:spPr>
          <a:xfrm>
            <a:off x="531312" y="869459"/>
            <a:ext cx="1097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平台</a:t>
            </a:r>
            <a:r>
              <a:rPr lang="zh-CN" altLang="en-US" sz="2000" dirty="0"/>
              <a:t>主要包括两个部分</a:t>
            </a:r>
            <a:r>
              <a:rPr lang="zh-CN" altLang="zh-CN" sz="2000" dirty="0"/>
              <a:t>，分别是风洞</a:t>
            </a:r>
            <a:r>
              <a:rPr lang="zh-CN" altLang="en-US" sz="2000" dirty="0"/>
              <a:t>侧</a:t>
            </a:r>
            <a:r>
              <a:rPr lang="zh-CN" altLang="zh-CN" sz="2000" dirty="0"/>
              <a:t>健康管理平台（端侧）和基地</a:t>
            </a:r>
            <a:r>
              <a:rPr lang="zh-CN" altLang="en-US" sz="2000" dirty="0"/>
              <a:t>侧</a:t>
            </a:r>
            <a:r>
              <a:rPr lang="zh-CN" altLang="zh-CN" sz="2000" dirty="0"/>
              <a:t>健康管理平台（云侧）。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65682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66800"/>
            <a:ext cx="9372600" cy="43578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66800" y="228600"/>
            <a:ext cx="388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1A09B7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>6</a:t>
            </a:r>
            <a:r>
              <a:rPr lang="zh-CN" altLang="en-US" sz="2800" dirty="0">
                <a:solidFill>
                  <a:srgbClr val="1A09B7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>、平台拓扑结构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29C708-08C6-48F1-9FEB-31CCED771D25}"/>
              </a:ext>
            </a:extLst>
          </p:cNvPr>
          <p:cNvSpPr/>
          <p:nvPr/>
        </p:nvSpPr>
        <p:spPr>
          <a:xfrm>
            <a:off x="533400" y="5943600"/>
            <a:ext cx="1097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平台</a:t>
            </a:r>
            <a:r>
              <a:rPr lang="zh-CN" altLang="en-US" sz="2000" dirty="0"/>
              <a:t>主要包括两个部分</a:t>
            </a:r>
            <a:r>
              <a:rPr lang="zh-CN" altLang="zh-CN" sz="2000" dirty="0"/>
              <a:t>，分别是基地级健康管理平台（云侧）和风洞级健康管理平台（端侧）。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70175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66">
            <a:extLst>
              <a:ext uri="{FF2B5EF4-FFF2-40B4-BE49-F238E27FC236}">
                <a16:creationId xmlns:a16="http://schemas.microsoft.com/office/drawing/2014/main" id="{1E5AC40B-DB5F-4BF6-B79B-AF5256E312A0}"/>
              </a:ext>
            </a:extLst>
          </p:cNvPr>
          <p:cNvCxnSpPr>
            <a:cxnSpLocks/>
          </p:cNvCxnSpPr>
          <p:nvPr/>
        </p:nvCxnSpPr>
        <p:spPr bwMode="auto">
          <a:xfrm>
            <a:off x="9683260" y="4038600"/>
            <a:ext cx="351104" cy="0"/>
          </a:xfrm>
          <a:prstGeom prst="lin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7" name="Connector: Elbow 81">
            <a:extLst>
              <a:ext uri="{FF2B5EF4-FFF2-40B4-BE49-F238E27FC236}">
                <a16:creationId xmlns:a16="http://schemas.microsoft.com/office/drawing/2014/main" id="{06E7471C-2607-4858-82AC-F1F25433DC5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9126926" y="3342647"/>
            <a:ext cx="1263191" cy="128716"/>
          </a:xfrm>
          <a:prstGeom prst="bentConnector3">
            <a:avLst>
              <a:gd name="adj1" fmla="val -332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5" name="Straight Connector 66">
            <a:extLst>
              <a:ext uri="{FF2B5EF4-FFF2-40B4-BE49-F238E27FC236}">
                <a16:creationId xmlns:a16="http://schemas.microsoft.com/office/drawing/2014/main" id="{0AE4EBB6-4652-4698-827A-575F9590EA8D}"/>
              </a:ext>
            </a:extLst>
          </p:cNvPr>
          <p:cNvCxnSpPr>
            <a:cxnSpLocks/>
          </p:cNvCxnSpPr>
          <p:nvPr/>
        </p:nvCxnSpPr>
        <p:spPr bwMode="auto">
          <a:xfrm>
            <a:off x="3297003" y="4043669"/>
            <a:ext cx="264002" cy="0"/>
          </a:xfrm>
          <a:prstGeom prst="lin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Connector: Elbow 59">
            <a:extLst>
              <a:ext uri="{FF2B5EF4-FFF2-40B4-BE49-F238E27FC236}">
                <a16:creationId xmlns:a16="http://schemas.microsoft.com/office/drawing/2014/main" id="{B6E29644-51A5-492F-BEFF-E86A94CB81BC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726439" y="4622954"/>
            <a:ext cx="1277087" cy="128042"/>
          </a:xfrm>
          <a:prstGeom prst="bentConnector3">
            <a:avLst>
              <a:gd name="adj1" fmla="val -344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44" name="Straight Arrow Connector 69">
            <a:extLst>
              <a:ext uri="{FF2B5EF4-FFF2-40B4-BE49-F238E27FC236}">
                <a16:creationId xmlns:a16="http://schemas.microsoft.com/office/drawing/2014/main" id="{FA8F0960-1FE8-46BB-890D-504DE7B00DAE}"/>
              </a:ext>
            </a:extLst>
          </p:cNvPr>
          <p:cNvCxnSpPr/>
          <p:nvPr/>
        </p:nvCxnSpPr>
        <p:spPr bwMode="auto">
          <a:xfrm>
            <a:off x="4158606" y="4048431"/>
            <a:ext cx="442494" cy="0"/>
          </a:xfrm>
          <a:prstGeom prst="straightConnector1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Connector: Elbow 72">
            <a:extLst>
              <a:ext uri="{FF2B5EF4-FFF2-40B4-BE49-F238E27FC236}">
                <a16:creationId xmlns:a16="http://schemas.microsoft.com/office/drawing/2014/main" id="{155DB85A-8B81-44C6-8E16-4D41D0919D94}"/>
              </a:ext>
            </a:extLst>
          </p:cNvPr>
          <p:cNvCxnSpPr>
            <a:cxnSpLocks/>
            <a:stCxn id="60" idx="3"/>
          </p:cNvCxnSpPr>
          <p:nvPr/>
        </p:nvCxnSpPr>
        <p:spPr bwMode="auto">
          <a:xfrm>
            <a:off x="7286343" y="2775411"/>
            <a:ext cx="166162" cy="1263188"/>
          </a:xfrm>
          <a:prstGeom prst="bentConnector2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2" name="Connector: Elbow 73">
            <a:extLst>
              <a:ext uri="{FF2B5EF4-FFF2-40B4-BE49-F238E27FC236}">
                <a16:creationId xmlns:a16="http://schemas.microsoft.com/office/drawing/2014/main" id="{15E9E9E1-9FA3-46CF-B906-F35DEE8D95C1}"/>
              </a:ext>
            </a:extLst>
          </p:cNvPr>
          <p:cNvCxnSpPr>
            <a:cxnSpLocks/>
            <a:stCxn id="62" idx="3"/>
          </p:cNvCxnSpPr>
          <p:nvPr/>
        </p:nvCxnSpPr>
        <p:spPr bwMode="auto">
          <a:xfrm flipV="1">
            <a:off x="5867643" y="4043669"/>
            <a:ext cx="1584862" cy="1277884"/>
          </a:xfrm>
          <a:prstGeom prst="bentConnector3">
            <a:avLst>
              <a:gd name="adj1" fmla="val 100033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9" name="Straight Arrow Connector 70">
            <a:extLst>
              <a:ext uri="{FF2B5EF4-FFF2-40B4-BE49-F238E27FC236}">
                <a16:creationId xmlns:a16="http://schemas.microsoft.com/office/drawing/2014/main" id="{1BF2B473-E353-42CD-8368-1EF5E75D8F15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 bwMode="auto">
          <a:xfrm>
            <a:off x="5867643" y="2775410"/>
            <a:ext cx="152157" cy="1"/>
          </a:xfrm>
          <a:prstGeom prst="straightConnector1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71">
            <a:extLst>
              <a:ext uri="{FF2B5EF4-FFF2-40B4-BE49-F238E27FC236}">
                <a16:creationId xmlns:a16="http://schemas.microsoft.com/office/drawing/2014/main" id="{4C5CFED4-4604-4A37-891A-BF747E2FC1A9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V="1">
            <a:off x="5870095" y="4043671"/>
            <a:ext cx="1728953" cy="2332"/>
          </a:xfrm>
          <a:prstGeom prst="straightConnector1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Connector: Elbow 82">
            <a:extLst>
              <a:ext uri="{FF2B5EF4-FFF2-40B4-BE49-F238E27FC236}">
                <a16:creationId xmlns:a16="http://schemas.microsoft.com/office/drawing/2014/main" id="{BD7A16F7-2233-4433-9300-007E6AEB20D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9157633" y="4575131"/>
            <a:ext cx="1201769" cy="128712"/>
          </a:xfrm>
          <a:prstGeom prst="bentConnector3">
            <a:avLst>
              <a:gd name="adj1" fmla="val -131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4B46567-025B-4C6D-97B2-A8304D56C9E3}"/>
              </a:ext>
            </a:extLst>
          </p:cNvPr>
          <p:cNvCxnSpPr>
            <a:cxnSpLocks/>
          </p:cNvCxnSpPr>
          <p:nvPr/>
        </p:nvCxnSpPr>
        <p:spPr bwMode="auto">
          <a:xfrm>
            <a:off x="10515600" y="4038599"/>
            <a:ext cx="304800" cy="1"/>
          </a:xfrm>
          <a:prstGeom prst="straightConnector1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AutoShape 5">
            <a:extLst>
              <a:ext uri="{FF2B5EF4-FFF2-40B4-BE49-F238E27FC236}">
                <a16:creationId xmlns:a16="http://schemas.microsoft.com/office/drawing/2014/main" id="{6936F767-5BD0-498D-918D-095A765C9B88}"/>
              </a:ext>
            </a:extLst>
          </p:cNvPr>
          <p:cNvSpPr>
            <a:spLocks noChangeArrowheads="1"/>
          </p:cNvSpPr>
          <p:nvPr/>
        </p:nvSpPr>
        <p:spPr bwMode="blackWhite">
          <a:xfrm rot="10800000" flipH="1">
            <a:off x="520818" y="2580895"/>
            <a:ext cx="607367" cy="2967936"/>
          </a:xfrm>
          <a:prstGeom prst="homePlate">
            <a:avLst>
              <a:gd name="adj" fmla="val 48380"/>
            </a:avLst>
          </a:prstGeom>
          <a:solidFill>
            <a:srgbClr val="CBECDE"/>
          </a:solidFill>
          <a:ln w="9525">
            <a:solidFill>
              <a:schemeClr val="accent1"/>
            </a:solidFill>
            <a:prstDash val="solid"/>
            <a:miter lim="800000"/>
            <a:headEnd/>
            <a:tailEnd/>
          </a:ln>
          <a:effectLst/>
        </p:spPr>
        <p:txBody>
          <a:bodyPr vert="eaVert" lIns="54000" tIns="54000" rIns="0" bIns="54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Tx/>
              <a:buFontTx/>
              <a:buNone/>
              <a:tabLst/>
              <a:defRPr/>
            </a:pPr>
            <a:endParaRPr kumimoji="0" lang="zh-CN" altLang="en-US" sz="1400" b="0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AutoShape 8">
            <a:extLst>
              <a:ext uri="{FF2B5EF4-FFF2-40B4-BE49-F238E27FC236}">
                <a16:creationId xmlns:a16="http://schemas.microsoft.com/office/drawing/2014/main" id="{1798BD98-8B45-4031-99A5-82E2E47275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06458" y="1351661"/>
            <a:ext cx="3145935" cy="695153"/>
          </a:xfrm>
          <a:prstGeom prst="homePlate">
            <a:avLst>
              <a:gd name="adj" fmla="val 26889"/>
            </a:avLst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rgbClr val="1A09B7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500" rIns="135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阶段一：现状与需求分析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9">
            <a:extLst>
              <a:ext uri="{FF2B5EF4-FFF2-40B4-BE49-F238E27FC236}">
                <a16:creationId xmlns:a16="http://schemas.microsoft.com/office/drawing/2014/main" id="{EC869A46-E276-47CE-B41E-25C93959A7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21089" y="2262202"/>
            <a:ext cx="2079872" cy="109169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平台建设目标</a:t>
            </a:r>
            <a:endParaRPr lang="en-US" altLang="zh-CN" sz="1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要求分析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D3F8A253-216D-422D-B688-BCF0E9098F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21089" y="3513894"/>
            <a:ext cx="2079872" cy="109169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风洞健康管理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现状分析</a:t>
            </a:r>
          </a:p>
        </p:txBody>
      </p:sp>
      <p:sp>
        <p:nvSpPr>
          <p:cNvPr id="47" name="AutoShape 13">
            <a:extLst>
              <a:ext uri="{FF2B5EF4-FFF2-40B4-BE49-F238E27FC236}">
                <a16:creationId xmlns:a16="http://schemas.microsoft.com/office/drawing/2014/main" id="{680AD2BB-C1CF-4122-91BC-FEB61E3182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04323" y="1351661"/>
            <a:ext cx="3704729" cy="695153"/>
          </a:xfrm>
          <a:prstGeom prst="homePlate">
            <a:avLst>
              <a:gd name="adj" fmla="val 24230"/>
            </a:avLst>
          </a:prstGeom>
          <a:solidFill>
            <a:srgbClr val="E7F3F4"/>
          </a:solidFill>
          <a:ln w="12700">
            <a:solidFill>
              <a:srgbClr val="1A09B7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500" rIns="135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阶段二：平台架构设计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AutoShape 15">
            <a:extLst>
              <a:ext uri="{FF2B5EF4-FFF2-40B4-BE49-F238E27FC236}">
                <a16:creationId xmlns:a16="http://schemas.microsoft.com/office/drawing/2014/main" id="{432C221E-8941-4C27-A36D-AF05C61A24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61359" y="1351661"/>
            <a:ext cx="3152207" cy="695153"/>
          </a:xfrm>
          <a:prstGeom prst="homePlate">
            <a:avLst>
              <a:gd name="adj" fmla="val 27539"/>
            </a:avLst>
          </a:prstGeom>
          <a:solidFill>
            <a:srgbClr val="F7F8E4"/>
          </a:solidFill>
          <a:ln w="12700">
            <a:solidFill>
              <a:srgbClr val="1A09B7"/>
            </a:solidFill>
            <a:miter lim="800000"/>
            <a:headEnd type="none" w="sm" len="sm"/>
            <a:tailEnd type="none" w="sm" len="sm"/>
          </a:ln>
          <a:effectLst/>
        </p:spPr>
        <p:txBody>
          <a:bodyPr lIns="13500" rIns="135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阶段三：平台详细设计</a:t>
            </a:r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CEAC9EEE-A00B-4E15-9C0B-DEF5C69947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3902" y="2334165"/>
            <a:ext cx="1120259" cy="1091694"/>
          </a:xfrm>
          <a:prstGeom prst="rect">
            <a:avLst/>
          </a:prstGeom>
          <a:solidFill>
            <a:srgbClr val="F7F8E4"/>
          </a:solidFill>
          <a:ln w="12700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架构详细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18">
            <a:extLst>
              <a:ext uri="{FF2B5EF4-FFF2-40B4-BE49-F238E27FC236}">
                <a16:creationId xmlns:a16="http://schemas.microsoft.com/office/drawing/2014/main" id="{359E4AB7-979B-4F3B-B4E8-37BD351D91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3902" y="4694523"/>
            <a:ext cx="1120259" cy="1091694"/>
          </a:xfrm>
          <a:prstGeom prst="rect">
            <a:avLst/>
          </a:prstGeom>
          <a:solidFill>
            <a:srgbClr val="F7F8E4"/>
          </a:solidFill>
          <a:ln w="12700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规范标准大纲</a:t>
            </a:r>
          </a:p>
        </p:txBody>
      </p:sp>
      <p:sp>
        <p:nvSpPr>
          <p:cNvPr id="51" name="Rectangle 19">
            <a:extLst>
              <a:ext uri="{FF2B5EF4-FFF2-40B4-BE49-F238E27FC236}">
                <a16:creationId xmlns:a16="http://schemas.microsoft.com/office/drawing/2014/main" id="{44DF4557-FF4B-42E5-A991-F73E73C6221E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8614586" y="3753944"/>
            <a:ext cx="3320792" cy="481236"/>
          </a:xfrm>
          <a:prstGeom prst="rect">
            <a:avLst/>
          </a:prstGeom>
          <a:solidFill>
            <a:srgbClr val="F7F8E4"/>
          </a:solidFill>
          <a:ln w="12700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20">
            <a:extLst>
              <a:ext uri="{FF2B5EF4-FFF2-40B4-BE49-F238E27FC236}">
                <a16:creationId xmlns:a16="http://schemas.microsoft.com/office/drawing/2014/main" id="{CD1D0DFF-C541-4F7A-ACC4-28D4B7ECB614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2118146" y="3793168"/>
            <a:ext cx="3579914" cy="50100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F976912F-76C4-48F7-BB59-822E3277C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84" y="2639622"/>
            <a:ext cx="315638" cy="2893100"/>
          </a:xfrm>
          <a:prstGeom prst="rect">
            <a:avLst/>
          </a:prstGeom>
          <a:noFill/>
          <a:ln>
            <a:noFill/>
            <a:prstDash val="solid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基地试验装备管理体系化战略</a:t>
            </a:r>
          </a:p>
        </p:txBody>
      </p:sp>
      <p:sp>
        <p:nvSpPr>
          <p:cNvPr id="54" name="Text Box 34">
            <a:extLst>
              <a:ext uri="{FF2B5EF4-FFF2-40B4-BE49-F238E27FC236}">
                <a16:creationId xmlns:a16="http://schemas.microsoft.com/office/drawing/2014/main" id="{AF77A852-A3E7-42A0-A719-AA08D9A72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513" y="3425859"/>
            <a:ext cx="255179" cy="1384995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平台愿景蓝图</a:t>
            </a:r>
          </a:p>
        </p:txBody>
      </p:sp>
      <p:sp>
        <p:nvSpPr>
          <p:cNvPr id="55" name="Text Box 36">
            <a:extLst>
              <a:ext uri="{FF2B5EF4-FFF2-40B4-BE49-F238E27FC236}">
                <a16:creationId xmlns:a16="http://schemas.microsoft.com/office/drawing/2014/main" id="{DBE7E412-FE6A-4DA4-B515-49E1807F9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4086" y="2977598"/>
            <a:ext cx="361791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平台建设实施路线图</a:t>
            </a:r>
          </a:p>
        </p:txBody>
      </p:sp>
      <p:sp>
        <p:nvSpPr>
          <p:cNvPr id="56" name="Rectangle 10">
            <a:extLst>
              <a:ext uri="{FF2B5EF4-FFF2-40B4-BE49-F238E27FC236}">
                <a16:creationId xmlns:a16="http://schemas.microsoft.com/office/drawing/2014/main" id="{58C76A70-A161-426C-B383-1256B96D3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21089" y="4741930"/>
            <a:ext cx="2079872" cy="109169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平台功能业务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cxnSp>
        <p:nvCxnSpPr>
          <p:cNvPr id="57" name="Connector: Elbow 58">
            <a:extLst>
              <a:ext uri="{FF2B5EF4-FFF2-40B4-BE49-F238E27FC236}">
                <a16:creationId xmlns:a16="http://schemas.microsoft.com/office/drawing/2014/main" id="{9576D600-A6AD-423E-B482-ED14FB2D4578}"/>
              </a:ext>
            </a:extLst>
          </p:cNvPr>
          <p:cNvCxnSpPr>
            <a:stCxn id="45" idx="3"/>
            <a:endCxn id="52" idx="2"/>
          </p:cNvCxnSpPr>
          <p:nvPr/>
        </p:nvCxnSpPr>
        <p:spPr bwMode="auto">
          <a:xfrm>
            <a:off x="3300961" y="2808049"/>
            <a:ext cx="356640" cy="1235622"/>
          </a:xfrm>
          <a:prstGeom prst="bentConnector5">
            <a:avLst>
              <a:gd name="adj1" fmla="val 36055"/>
              <a:gd name="adj2" fmla="val 61951"/>
              <a:gd name="adj3" fmla="val 35902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tangle 17">
            <a:extLst>
              <a:ext uri="{FF2B5EF4-FFF2-40B4-BE49-F238E27FC236}">
                <a16:creationId xmlns:a16="http://schemas.microsoft.com/office/drawing/2014/main" id="{6D78560D-27B6-44B9-938E-02AE18DAE1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01100" y="2229563"/>
            <a:ext cx="1266543" cy="1091694"/>
          </a:xfrm>
          <a:prstGeom prst="rect">
            <a:avLst/>
          </a:prstGeom>
          <a:solidFill>
            <a:srgbClr val="E7F3F4"/>
          </a:solidFill>
          <a:ln w="12700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功能架构规划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614E66C5-8E90-49FF-9D84-454F30650A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19800" y="2229564"/>
            <a:ext cx="1266543" cy="1091694"/>
          </a:xfrm>
          <a:prstGeom prst="rect">
            <a:avLst/>
          </a:prstGeom>
          <a:solidFill>
            <a:srgbClr val="E7F3F4"/>
          </a:solidFill>
          <a:ln w="12700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技术架构规划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ectangle 17">
            <a:extLst>
              <a:ext uri="{FF2B5EF4-FFF2-40B4-BE49-F238E27FC236}">
                <a16:creationId xmlns:a16="http://schemas.microsoft.com/office/drawing/2014/main" id="{5937B8E3-90D3-45ED-A779-13F52ABA5A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01100" y="3500155"/>
            <a:ext cx="1266543" cy="1091694"/>
          </a:xfrm>
          <a:prstGeom prst="rect">
            <a:avLst/>
          </a:prstGeom>
          <a:solidFill>
            <a:srgbClr val="E7F3F4"/>
          </a:solidFill>
          <a:ln w="12700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数据库、模型库、知识库、工具库架构规划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17">
            <a:extLst>
              <a:ext uri="{FF2B5EF4-FFF2-40B4-BE49-F238E27FC236}">
                <a16:creationId xmlns:a16="http://schemas.microsoft.com/office/drawing/2014/main" id="{77EB8AC3-8951-4D27-86EF-6AE257782B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01100" y="4775706"/>
            <a:ext cx="1266543" cy="1091694"/>
          </a:xfrm>
          <a:prstGeom prst="rect">
            <a:avLst/>
          </a:prstGeom>
          <a:solidFill>
            <a:srgbClr val="E7F3F4"/>
          </a:solidFill>
          <a:ln w="12700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规范标准目录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A49A603F-55D8-42DD-ADA1-86728D8F3527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6059593" y="3793168"/>
            <a:ext cx="3579914" cy="501005"/>
          </a:xfrm>
          <a:prstGeom prst="rect">
            <a:avLst/>
          </a:prstGeom>
          <a:solidFill>
            <a:srgbClr val="E7F3F4"/>
          </a:solidFill>
          <a:ln w="12700">
            <a:solidFill>
              <a:schemeClr val="accent1">
                <a:lumMod val="90000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 Box 34">
            <a:extLst>
              <a:ext uri="{FF2B5EF4-FFF2-40B4-BE49-F238E27FC236}">
                <a16:creationId xmlns:a16="http://schemas.microsoft.com/office/drawing/2014/main" id="{83884677-E72C-458A-99E3-EEF9047DC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512" y="3178230"/>
            <a:ext cx="255179" cy="1815882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平台建设初步方案</a:t>
            </a:r>
          </a:p>
        </p:txBody>
      </p:sp>
      <p:cxnSp>
        <p:nvCxnSpPr>
          <p:cNvPr id="66" name="Connector: Elbow 67">
            <a:extLst>
              <a:ext uri="{FF2B5EF4-FFF2-40B4-BE49-F238E27FC236}">
                <a16:creationId xmlns:a16="http://schemas.microsoft.com/office/drawing/2014/main" id="{3AC8CFB2-380B-4935-9E06-68B8042E09F5}"/>
              </a:ext>
            </a:extLst>
          </p:cNvPr>
          <p:cNvCxnSpPr>
            <a:cxnSpLocks/>
            <a:endCxn id="59" idx="1"/>
          </p:cNvCxnSpPr>
          <p:nvPr/>
        </p:nvCxnSpPr>
        <p:spPr bwMode="auto">
          <a:xfrm rot="5400000" flipH="1" flipV="1">
            <a:off x="3882760" y="3327663"/>
            <a:ext cx="1270592" cy="166087"/>
          </a:xfrm>
          <a:prstGeom prst="bentConnector2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onnector: Elbow 68">
            <a:extLst>
              <a:ext uri="{FF2B5EF4-FFF2-40B4-BE49-F238E27FC236}">
                <a16:creationId xmlns:a16="http://schemas.microsoft.com/office/drawing/2014/main" id="{D888EB2F-0D4A-4C2F-9BA0-4A5857AA8EBD}"/>
              </a:ext>
            </a:extLst>
          </p:cNvPr>
          <p:cNvCxnSpPr>
            <a:cxnSpLocks/>
            <a:endCxn id="62" idx="1"/>
          </p:cNvCxnSpPr>
          <p:nvPr/>
        </p:nvCxnSpPr>
        <p:spPr bwMode="auto">
          <a:xfrm rot="16200000" flipH="1">
            <a:off x="3880283" y="4600735"/>
            <a:ext cx="1275549" cy="166086"/>
          </a:xfrm>
          <a:prstGeom prst="bentConnector2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Rectangle 20">
            <a:extLst>
              <a:ext uri="{FF2B5EF4-FFF2-40B4-BE49-F238E27FC236}">
                <a16:creationId xmlns:a16="http://schemas.microsoft.com/office/drawing/2014/main" id="{06054424-E246-467B-8B79-D9814561B97C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9363877" y="3710237"/>
            <a:ext cx="3579914" cy="666868"/>
          </a:xfrm>
          <a:prstGeom prst="rect">
            <a:avLst/>
          </a:prstGeom>
          <a:solidFill>
            <a:srgbClr val="F7F8E4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 Box 34">
            <a:extLst>
              <a:ext uri="{FF2B5EF4-FFF2-40B4-BE49-F238E27FC236}">
                <a16:creationId xmlns:a16="http://schemas.microsoft.com/office/drawing/2014/main" id="{13B30451-CC49-4F1B-97C3-C349235F6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0879" y="2761074"/>
            <a:ext cx="545910" cy="2462214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基地风洞健康管理系统建设一体化平台建设方案</a:t>
            </a:r>
          </a:p>
        </p:txBody>
      </p:sp>
      <p:cxnSp>
        <p:nvCxnSpPr>
          <p:cNvPr id="75" name="Connector: Elbow 79">
            <a:extLst>
              <a:ext uri="{FF2B5EF4-FFF2-40B4-BE49-F238E27FC236}">
                <a16:creationId xmlns:a16="http://schemas.microsoft.com/office/drawing/2014/main" id="{B0614D0D-F801-4442-9D92-E6B1830BCC4C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7829951" y="3299717"/>
            <a:ext cx="1268259" cy="219647"/>
          </a:xfrm>
          <a:prstGeom prst="bentConnector3">
            <a:avLst>
              <a:gd name="adj1" fmla="val 99944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Connector: Elbow 80">
            <a:extLst>
              <a:ext uri="{FF2B5EF4-FFF2-40B4-BE49-F238E27FC236}">
                <a16:creationId xmlns:a16="http://schemas.microsoft.com/office/drawing/2014/main" id="{3EAE3A8C-5136-42EA-A36C-4E983626810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 rot="16200000" flipH="1">
            <a:off x="7868108" y="4534576"/>
            <a:ext cx="1191940" cy="219648"/>
          </a:xfrm>
          <a:prstGeom prst="bentConnector2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Connector 84">
            <a:extLst>
              <a:ext uri="{FF2B5EF4-FFF2-40B4-BE49-F238E27FC236}">
                <a16:creationId xmlns:a16="http://schemas.microsoft.com/office/drawing/2014/main" id="{053586DA-3E9F-4022-9EC9-D7EE6723EFC5}"/>
              </a:ext>
            </a:extLst>
          </p:cNvPr>
          <p:cNvCxnSpPr>
            <a:cxnSpLocks/>
          </p:cNvCxnSpPr>
          <p:nvPr/>
        </p:nvCxnSpPr>
        <p:spPr bwMode="auto">
          <a:xfrm>
            <a:off x="8481742" y="910962"/>
            <a:ext cx="0" cy="5262432"/>
          </a:xfrm>
          <a:prstGeom prst="line">
            <a:avLst/>
          </a:prstGeom>
          <a:solidFill>
            <a:srgbClr val="4472C4"/>
          </a:solidFill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AutoShape 2"/>
          <p:cNvSpPr txBox="1">
            <a:spLocks noChangeArrowheads="1"/>
          </p:cNvSpPr>
          <p:nvPr/>
        </p:nvSpPr>
        <p:spPr bwMode="auto">
          <a:xfrm>
            <a:off x="1073220" y="221317"/>
            <a:ext cx="380358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方正大黑简体" pitchFamily="65" charset="-122"/>
                <a:ea typeface="+mj-ea"/>
                <a:cs typeface="宋体" pitchFamily="2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方正大黑简体" pitchFamily="65" charset="-122"/>
                <a:ea typeface="宋体" pitchFamily="2" charset="-122"/>
                <a:cs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方正大黑简体" pitchFamily="65" charset="-122"/>
                <a:ea typeface="宋体" pitchFamily="2" charset="-122"/>
                <a:cs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方正大黑简体" pitchFamily="65" charset="-122"/>
                <a:ea typeface="宋体" pitchFamily="2" charset="-122"/>
                <a:cs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方正大黑简体" pitchFamily="65" charset="-122"/>
                <a:ea typeface="宋体" pitchFamily="2" charset="-122"/>
                <a:cs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7</a:t>
            </a:r>
            <a:r>
              <a:rPr lang="zh-CN" altLang="en-US" sz="28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、方案研究工作思路</a:t>
            </a:r>
            <a:endParaRPr lang="zh-CN" altLang="en-US" sz="2800" kern="0" dirty="0">
              <a:solidFill>
                <a:srgbClr val="1A09B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Rectangle 17">
            <a:extLst>
              <a:ext uri="{FF2B5EF4-FFF2-40B4-BE49-F238E27FC236}">
                <a16:creationId xmlns:a16="http://schemas.microsoft.com/office/drawing/2014/main" id="{5D1AE11D-5ECB-46E2-8F4D-D6AE66B991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63001" y="3542178"/>
            <a:ext cx="1120259" cy="1091694"/>
          </a:xfrm>
          <a:prstGeom prst="rect">
            <a:avLst/>
          </a:prstGeom>
          <a:solidFill>
            <a:srgbClr val="F7F8E4"/>
          </a:solidFill>
          <a:ln w="12700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lIns="27000" rIns="27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数据模型规范定义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7" name="Straight Arrow Connector 69">
            <a:extLst>
              <a:ext uri="{FF2B5EF4-FFF2-40B4-BE49-F238E27FC236}">
                <a16:creationId xmlns:a16="http://schemas.microsoft.com/office/drawing/2014/main" id="{411FD8A8-F231-4034-B512-EECA07161E5D}"/>
              </a:ext>
            </a:extLst>
          </p:cNvPr>
          <p:cNvCxnSpPr>
            <a:cxnSpLocks/>
          </p:cNvCxnSpPr>
          <p:nvPr/>
        </p:nvCxnSpPr>
        <p:spPr bwMode="auto">
          <a:xfrm>
            <a:off x="8100053" y="4048431"/>
            <a:ext cx="457108" cy="0"/>
          </a:xfrm>
          <a:prstGeom prst="straightConnector1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8100053" y="6019800"/>
            <a:ext cx="89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月初</a:t>
            </a:r>
          </a:p>
        </p:txBody>
      </p:sp>
    </p:spTree>
    <p:extLst>
      <p:ext uri="{BB962C8B-B14F-4D97-AF65-F5344CB8AC3E}">
        <p14:creationId xmlns:p14="http://schemas.microsoft.com/office/powerpoint/2010/main" val="395821009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Ym0axFiIUCw4HI6gWRiC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PqvsdBrZEGa6bzk0pFSeg"/>
</p:tagLst>
</file>

<file path=ppt/theme/theme1.xml><?xml version="1.0" encoding="utf-8"?>
<a:theme xmlns:a="http://schemas.openxmlformats.org/drawingml/2006/main" name="白色模板－规划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方正大黑简体" pitchFamily="2" charset="-122"/>
            <a:ea typeface="方正大黑简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方正大黑简体" pitchFamily="2" charset="-122"/>
            <a:ea typeface="方正大黑简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42765</TotalTime>
  <Words>4668</Words>
  <Application>Microsoft Office PowerPoint</Application>
  <PresentationFormat>宽屏</PresentationFormat>
  <Paragraphs>972</Paragraphs>
  <Slides>39</Slides>
  <Notes>13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Times New Roman (正文 CS 字体)</vt:lpstr>
      <vt:lpstr>等线</vt:lpstr>
      <vt:lpstr>方正大黑简体</vt:lpstr>
      <vt:lpstr>仿宋_GB2312</vt:lpstr>
      <vt:lpstr>黑体</vt:lpstr>
      <vt:lpstr>宋体</vt:lpstr>
      <vt:lpstr>微软雅黑</vt:lpstr>
      <vt:lpstr>微软雅黑</vt:lpstr>
      <vt:lpstr>Arial</vt:lpstr>
      <vt:lpstr>Times New Roman</vt:lpstr>
      <vt:lpstr>Wingdings</vt:lpstr>
      <vt:lpstr>白色模板－规划</vt:lpstr>
      <vt:lpstr>Image</vt:lpstr>
      <vt:lpstr>Visio.Drawing.15</vt:lpstr>
      <vt:lpstr>“风洞健康管理系统一体化平台” 建设方案论证工作进展汇报</vt:lpstr>
      <vt:lpstr>目  录</vt:lpstr>
      <vt:lpstr>   </vt:lpstr>
      <vt:lpstr>2、平台业务目标</vt:lpstr>
      <vt:lpstr>3、平台在装管体系中的功能定位</vt:lpstr>
      <vt:lpstr>4、平台业务主线</vt:lpstr>
      <vt:lpstr>5、平台主要构成</vt:lpstr>
      <vt:lpstr>PowerPoint 演示文稿</vt:lpstr>
      <vt:lpstr>PowerPoint 演示文稿</vt:lpstr>
      <vt:lpstr>PowerPoint 演示文稿</vt:lpstr>
      <vt:lpstr>1、平台业务功能要求细化分解</vt:lpstr>
      <vt:lpstr>1、平台业务功能要求细化分解</vt:lpstr>
      <vt:lpstr>1、平台业务功能要求细化分解</vt:lpstr>
      <vt:lpstr>1、平台业务功能要求细化分解</vt:lpstr>
      <vt:lpstr>1、平台业务功能要求细化分解</vt:lpstr>
      <vt:lpstr>1、平台业务功能要求细化分解</vt:lpstr>
      <vt:lpstr>1、平台业务功能要求细化分解</vt:lpstr>
      <vt:lpstr>1、平台业务功能要求细化分解</vt:lpstr>
      <vt:lpstr>1、平台业务功能要求细化分解</vt:lpstr>
      <vt:lpstr>基地侧平台功能架构</vt:lpstr>
      <vt:lpstr>PowerPoint 演示文稿</vt:lpstr>
      <vt:lpstr>风洞侧平台功能架构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3、风洞侧健康管理平台软件研发任务书编制 </vt:lpstr>
      <vt:lpstr>PowerPoint 演示文稿</vt:lpstr>
      <vt:lpstr>三、下一步主要工作</vt:lpstr>
      <vt:lpstr>四、需协调解决的问题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504yf</dc:creator>
  <cp:lastModifiedBy>王福</cp:lastModifiedBy>
  <cp:revision>581</cp:revision>
  <cp:lastPrinted>1601-01-01T00:00:00Z</cp:lastPrinted>
  <dcterms:created xsi:type="dcterms:W3CDTF">1601-01-01T00:00:00Z</dcterms:created>
  <dcterms:modified xsi:type="dcterms:W3CDTF">2021-04-05T06:31:45Z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