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78" r:id="rId10"/>
    <p:sldId id="264" r:id="rId11"/>
    <p:sldId id="265" r:id="rId12"/>
    <p:sldId id="266" r:id="rId13"/>
    <p:sldId id="279" r:id="rId14"/>
    <p:sldId id="280" r:id="rId15"/>
    <p:sldId id="267" r:id="rId16"/>
    <p:sldId id="272" r:id="rId17"/>
    <p:sldId id="273" r:id="rId18"/>
    <p:sldId id="274" r:id="rId19"/>
    <p:sldId id="275" r:id="rId20"/>
    <p:sldId id="276" r:id="rId21"/>
    <p:sldId id="277" r:id="rId22"/>
    <p:sldId id="271" r:id="rId23"/>
    <p:sldId id="268" r:id="rId24"/>
    <p:sldId id="27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CDEBB0F-D2E7-4E0E-94DB-EC5B12D9A001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78"/>
            <p14:sldId id="264"/>
            <p14:sldId id="265"/>
            <p14:sldId id="266"/>
            <p14:sldId id="279"/>
            <p14:sldId id="280"/>
            <p14:sldId id="267"/>
            <p14:sldId id="272"/>
            <p14:sldId id="273"/>
            <p14:sldId id="274"/>
            <p14:sldId id="275"/>
            <p14:sldId id="276"/>
            <p14:sldId id="277"/>
            <p14:sldId id="271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dataunion.org/11872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s?__biz=MzIxMjAzMDA1MQ==&amp;mid=2648945468&amp;idx=1&amp;sn=b622788361b384e152080b60e5ea69a7#r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hoo/kafka-manag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wolfogre.com/posts/kafka-manager-download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uxiafei/zk-web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6138FA4-8CAF-43AF-BEF4-81D97650A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8754" y="2630310"/>
            <a:ext cx="8296099" cy="1190976"/>
          </a:xfrm>
        </p:spPr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Kafka 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技术分享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8F3918-85F0-4FFD-9A34-390C806C4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534" y="0"/>
            <a:ext cx="3360466" cy="100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49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66B42FF5-BB40-4902-9CC3-AA075CA4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534" y="0"/>
            <a:ext cx="3360466" cy="1004711"/>
          </a:xfrm>
          <a:prstGeom prst="rect">
            <a:avLst/>
          </a:prstGeom>
        </p:spPr>
      </p:pic>
      <p:sp>
        <p:nvSpPr>
          <p:cNvPr id="7" name="标题 9">
            <a:extLst>
              <a:ext uri="{FF2B5EF4-FFF2-40B4-BE49-F238E27FC236}">
                <a16:creationId xmlns:a16="http://schemas.microsoft.com/office/drawing/2014/main" id="{C72E11BB-D9E0-4693-80B6-6A40412B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68" y="2851265"/>
            <a:ext cx="5840490" cy="1122227"/>
          </a:xfrm>
        </p:spPr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Kafka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和其它系统的对比</a:t>
            </a:r>
            <a:endParaRPr lang="en-US" altLang="zh-CN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124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4D3D124-E854-4D1A-9105-8CD6A9F7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433" y="0"/>
            <a:ext cx="4973841" cy="1088984"/>
          </a:xfrm>
        </p:spPr>
        <p:txBody>
          <a:bodyPr/>
          <a:lstStyle/>
          <a:p>
            <a:r>
              <a:rPr lang="zh-CN" altLang="en-US" cap="none" dirty="0"/>
              <a:t>其它消息系统</a:t>
            </a:r>
          </a:p>
        </p:txBody>
      </p:sp>
      <p:sp>
        <p:nvSpPr>
          <p:cNvPr id="13" name="内容占位符 10">
            <a:extLst>
              <a:ext uri="{FF2B5EF4-FFF2-40B4-BE49-F238E27FC236}">
                <a16:creationId xmlns:a16="http://schemas.microsoft.com/office/drawing/2014/main" id="{A0BB8DE9-A976-431B-B4C2-C546B5D7AF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6953" y="1537855"/>
            <a:ext cx="10972799" cy="35412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RabbitMQ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RabbitMQ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是使用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Erlang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编写的一个开源的消息队列，本身支持很多的协议：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AMQP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XMPP, SMTP, STOMP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，也正因如此，它非常重量级，更适合于企业级的开发。同时实现了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Broker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构架，这意味着消息在发送给客户端时先在中心队列排队。对路由，负载均衡或者数据持久化都有很好的支持。</a:t>
            </a:r>
            <a:endParaRPr lang="en-US" altLang="zh-CN" sz="1700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700" cap="none" dirty="0" err="1">
                <a:latin typeface="Consolas" panose="020B0609020204030204" pitchFamily="49" charset="0"/>
                <a:ea typeface="微软雅黑" panose="020B0503020204020204" pitchFamily="34" charset="-122"/>
              </a:rPr>
              <a:t>ZeroMQ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ZMQ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是一个简单好用的传输层，像框架一样的一个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socket library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，他使得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Socket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编程更加简单、简洁和性能更高。是一个消息处理队列库，可在多个线程、内核和主机盒之间弹性伸缩。</a:t>
            </a:r>
            <a:endParaRPr lang="en-US" altLang="zh-CN" sz="1700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ActiveMQ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ActiveMQ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是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Apache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下的一个子项目。 类似于</a:t>
            </a:r>
            <a:r>
              <a:rPr lang="en-US" altLang="zh-CN" sz="1700" cap="none" dirty="0" err="1">
                <a:latin typeface="Consolas" panose="020B0609020204030204" pitchFamily="49" charset="0"/>
                <a:ea typeface="微软雅黑" panose="020B0503020204020204" pitchFamily="34" charset="-122"/>
              </a:rPr>
              <a:t>ZeroMQ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，它能够以代理人和点对点的技术实现队列。同时类似于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RabbitMQ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，它少量代码就可以高效地实现高级应用场景。</a:t>
            </a:r>
            <a:endParaRPr lang="en-US" altLang="zh-CN" sz="1700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Redis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Key-Value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的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NoSQL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数据库，本身也支持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MQ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功能，可以完全当做一个轻量级的队列使用。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Redis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在数据量大的时候入队较慢，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Redis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出队则无论数据量大小性能都不错。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6B42FF5-BB40-4902-9CC3-AA075CA40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534" y="0"/>
            <a:ext cx="3360466" cy="100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19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4D3D124-E854-4D1A-9105-8CD6A9F7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433" y="0"/>
            <a:ext cx="4973841" cy="1088984"/>
          </a:xfrm>
        </p:spPr>
        <p:txBody>
          <a:bodyPr/>
          <a:lstStyle/>
          <a:p>
            <a:r>
              <a:rPr lang="zh-CN" altLang="en-US" cap="none" dirty="0"/>
              <a:t>其它流处理系统</a:t>
            </a:r>
          </a:p>
        </p:txBody>
      </p:sp>
      <p:sp>
        <p:nvSpPr>
          <p:cNvPr id="13" name="内容占位符 10">
            <a:extLst>
              <a:ext uri="{FF2B5EF4-FFF2-40B4-BE49-F238E27FC236}">
                <a16:creationId xmlns:a16="http://schemas.microsoft.com/office/drawing/2014/main" id="{A0BB8DE9-A976-431B-B4C2-C546B5D7AF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8145" y="1155469"/>
            <a:ext cx="10781607" cy="5037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  <a:hlinkClick r:id="rId2"/>
              </a:rPr>
              <a:t>参考：</a:t>
            </a:r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  <a:hlinkClick r:id="rId2"/>
              </a:rPr>
              <a:t>[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  <a:hlinkClick r:id="rId2"/>
              </a:rPr>
              <a:t>流式大数据处理的三种框架：</a:t>
            </a:r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  <a:hlinkClick r:id="rId2"/>
              </a:rPr>
              <a:t>Storm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  <a:hlinkClick r:id="rId2"/>
              </a:rPr>
              <a:t>，</a:t>
            </a:r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  <a:hlinkClick r:id="rId2"/>
              </a:rPr>
              <a:t>Spark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  <a:hlinkClick r:id="rId2"/>
              </a:rPr>
              <a:t>和</a:t>
            </a:r>
            <a:r>
              <a:rPr lang="en-US" altLang="zh-CN" cap="none" dirty="0" err="1">
                <a:latin typeface="Consolas" panose="020B0609020204030204" pitchFamily="49" charset="0"/>
                <a:ea typeface="微软雅黑" panose="020B0503020204020204" pitchFamily="34" charset="-122"/>
                <a:hlinkClick r:id="rId2"/>
              </a:rPr>
              <a:t>Samza</a:t>
            </a:r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  <a:hlinkClick r:id="rId2"/>
              </a:rPr>
              <a:t>]</a:t>
            </a:r>
            <a:endParaRPr lang="en-US" altLang="zh-CN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6B42FF5-BB40-4902-9CC3-AA075CA40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534" y="0"/>
            <a:ext cx="3360466" cy="100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41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4D3D124-E854-4D1A-9105-8CD6A9F7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433" y="0"/>
            <a:ext cx="4973841" cy="1088984"/>
          </a:xfrm>
        </p:spPr>
        <p:txBody>
          <a:bodyPr/>
          <a:lstStyle/>
          <a:p>
            <a:r>
              <a:rPr lang="en-US" altLang="zh-CN" cap="none" dirty="0"/>
              <a:t>Kafka </a:t>
            </a:r>
            <a:r>
              <a:rPr lang="zh-CN" altLang="en-US" cap="none" dirty="0"/>
              <a:t>的优点</a:t>
            </a:r>
          </a:p>
        </p:txBody>
      </p:sp>
      <p:sp>
        <p:nvSpPr>
          <p:cNvPr id="13" name="内容占位符 10">
            <a:extLst>
              <a:ext uri="{FF2B5EF4-FFF2-40B4-BE49-F238E27FC236}">
                <a16:creationId xmlns:a16="http://schemas.microsoft.com/office/drawing/2014/main" id="{A0BB8DE9-A976-431B-B4C2-C546B5D7AF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8145" y="1155469"/>
            <a:ext cx="10781607" cy="50375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客户端语言丰富，支持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java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sz="1700" cap="none" dirty="0" err="1">
                <a:latin typeface="Consolas" panose="020B0609020204030204" pitchFamily="49" charset="0"/>
                <a:ea typeface="微软雅黑" panose="020B0503020204020204" pitchFamily="34" charset="-122"/>
              </a:rPr>
              <a:t>.Net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php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ruby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go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等多种语言；</a:t>
            </a:r>
          </a:p>
          <a:p>
            <a:pPr>
              <a:lnSpc>
                <a:spcPct val="110000"/>
              </a:lnSpc>
            </a:pP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性能卓越，单机写入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TPS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约在百万条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/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秒，消息大小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10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个字节；</a:t>
            </a:r>
          </a:p>
          <a:p>
            <a:pPr>
              <a:lnSpc>
                <a:spcPct val="110000"/>
              </a:lnSpc>
            </a:pP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提供完全分布式架构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并有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replica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机制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拥有较高的可用性和可靠性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理论上支持消息无限堆积；</a:t>
            </a:r>
          </a:p>
          <a:p>
            <a:pPr>
              <a:lnSpc>
                <a:spcPct val="110000"/>
              </a:lnSpc>
            </a:pP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支持批量操作；</a:t>
            </a:r>
          </a:p>
          <a:p>
            <a:pPr>
              <a:lnSpc>
                <a:spcPct val="110000"/>
              </a:lnSpc>
            </a:pP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消费者采用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Pull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方式获取消息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消息有序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通过控制能够保证所有消息被消费且仅被消费一次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有优秀的第三方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Kafka Web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管理界面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Kafka-Manager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10000"/>
              </a:lnSpc>
            </a:pP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在日志领域比较成熟，被多家公司和多个开源项目使用；</a:t>
            </a:r>
            <a:endParaRPr lang="en-US" altLang="zh-CN" sz="1700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6B42FF5-BB40-4902-9CC3-AA075CA4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534" y="0"/>
            <a:ext cx="3360466" cy="100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6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4D3D124-E854-4D1A-9105-8CD6A9F7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433" y="0"/>
            <a:ext cx="4973841" cy="1088984"/>
          </a:xfrm>
        </p:spPr>
        <p:txBody>
          <a:bodyPr/>
          <a:lstStyle/>
          <a:p>
            <a:r>
              <a:rPr lang="en-US" altLang="zh-CN" cap="none" dirty="0"/>
              <a:t>Kafka </a:t>
            </a:r>
            <a:r>
              <a:rPr lang="zh-CN" altLang="en-US" cap="none" dirty="0"/>
              <a:t>的缺点</a:t>
            </a:r>
          </a:p>
        </p:txBody>
      </p:sp>
      <p:sp>
        <p:nvSpPr>
          <p:cNvPr id="13" name="内容占位符 10">
            <a:extLst>
              <a:ext uri="{FF2B5EF4-FFF2-40B4-BE49-F238E27FC236}">
                <a16:creationId xmlns:a16="http://schemas.microsoft.com/office/drawing/2014/main" id="{A0BB8DE9-A976-431B-B4C2-C546B5D7AF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7899" y="1770612"/>
            <a:ext cx="10823170" cy="29011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Kafka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单机超过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64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个队列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/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分区，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Load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会发生明显的飙高现象，队列越多，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load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越高，发送消息响应时间变长</a:t>
            </a:r>
          </a:p>
          <a:p>
            <a:pPr>
              <a:lnSpc>
                <a:spcPct val="110000"/>
              </a:lnSpc>
            </a:pP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使用短轮询方式，实时性取决于轮询间隔时间；</a:t>
            </a:r>
          </a:p>
          <a:p>
            <a:pPr>
              <a:lnSpc>
                <a:spcPct val="110000"/>
              </a:lnSpc>
            </a:pP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消费失败不支持重试；</a:t>
            </a:r>
          </a:p>
          <a:p>
            <a:pPr>
              <a:lnSpc>
                <a:spcPct val="110000"/>
              </a:lnSpc>
            </a:pP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支持消息顺序，但是一台代理宕机后，就会产生消息乱序。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6B42FF5-BB40-4902-9CC3-AA075CA4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534" y="0"/>
            <a:ext cx="3360466" cy="100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94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66B42FF5-BB40-4902-9CC3-AA075CA4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534" y="0"/>
            <a:ext cx="3360466" cy="1004711"/>
          </a:xfrm>
          <a:prstGeom prst="rect">
            <a:avLst/>
          </a:prstGeom>
        </p:spPr>
      </p:pic>
      <p:sp>
        <p:nvSpPr>
          <p:cNvPr id="7" name="标题 9">
            <a:extLst>
              <a:ext uri="{FF2B5EF4-FFF2-40B4-BE49-F238E27FC236}">
                <a16:creationId xmlns:a16="http://schemas.microsoft.com/office/drawing/2014/main" id="{C72E11BB-D9E0-4693-80B6-6A40412B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68" y="2851265"/>
            <a:ext cx="5840490" cy="1122227"/>
          </a:xfrm>
        </p:spPr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Kafka 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文件存储结构</a:t>
            </a:r>
            <a:endParaRPr lang="en-US" altLang="zh-CN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8368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4D3D124-E854-4D1A-9105-8CD6A9F7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433" y="0"/>
            <a:ext cx="4973841" cy="1088984"/>
          </a:xfrm>
        </p:spPr>
        <p:txBody>
          <a:bodyPr/>
          <a:lstStyle/>
          <a:p>
            <a:r>
              <a:rPr lang="en-US" altLang="zh-CN" cap="none" dirty="0"/>
              <a:t>Topic</a:t>
            </a:r>
            <a:r>
              <a:rPr lang="zh-CN" altLang="en-US" cap="none" dirty="0"/>
              <a:t>的存储结构</a:t>
            </a:r>
          </a:p>
        </p:txBody>
      </p:sp>
      <p:sp>
        <p:nvSpPr>
          <p:cNvPr id="13" name="内容占位符 10">
            <a:extLst>
              <a:ext uri="{FF2B5EF4-FFF2-40B4-BE49-F238E27FC236}">
                <a16:creationId xmlns:a16="http://schemas.microsoft.com/office/drawing/2014/main" id="{A0BB8DE9-A976-431B-B4C2-C546B5D7AF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3084" y="1512916"/>
            <a:ext cx="10332720" cy="16791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Topic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由一个或多个分区组成，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Topic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的分区位于不同的节点中。分区文件在 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`</a:t>
            </a:r>
            <a:r>
              <a:rPr lang="en-US" altLang="zh-CN" sz="1700" cap="none" dirty="0" err="1">
                <a:latin typeface="Consolas" panose="020B0609020204030204" pitchFamily="49" charset="0"/>
                <a:ea typeface="微软雅黑" panose="020B0503020204020204" pitchFamily="34" charset="-122"/>
              </a:rPr>
              <a:t>log.dirs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` 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目录下面，</a:t>
            </a:r>
            <a:r>
              <a:rPr lang="zh-CN" altLang="en-US" sz="1700" b="1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分区名</a:t>
            </a:r>
            <a:r>
              <a:rPr lang="en-US" altLang="zh-CN" sz="1700" b="1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 + `-` + </a:t>
            </a:r>
            <a:r>
              <a:rPr lang="zh-CN" altLang="en-US" sz="1700" b="1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分区号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 表示存放对应分区数据的文件夹。</a:t>
            </a:r>
            <a:endParaRPr lang="en-US" altLang="zh-CN" sz="1700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sz="1700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6B42FF5-BB40-4902-9CC3-AA075CA4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534" y="0"/>
            <a:ext cx="3360466" cy="100471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08CF2E5-947E-408F-8480-7998693D4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093" y="2826327"/>
            <a:ext cx="5261957" cy="339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4D3D124-E854-4D1A-9105-8CD6A9F7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433" y="0"/>
            <a:ext cx="4973841" cy="1088984"/>
          </a:xfrm>
        </p:spPr>
        <p:txBody>
          <a:bodyPr/>
          <a:lstStyle/>
          <a:p>
            <a:r>
              <a:rPr lang="zh-CN" altLang="en-US" cap="none" dirty="0"/>
              <a:t>分区的存储结构</a:t>
            </a:r>
          </a:p>
        </p:txBody>
      </p:sp>
      <p:sp>
        <p:nvSpPr>
          <p:cNvPr id="13" name="内容占位符 10">
            <a:extLst>
              <a:ext uri="{FF2B5EF4-FFF2-40B4-BE49-F238E27FC236}">
                <a16:creationId xmlns:a16="http://schemas.microsoft.com/office/drawing/2014/main" id="{A0BB8DE9-A976-431B-B4C2-C546B5D7AF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9011" y="1512916"/>
            <a:ext cx="10706793" cy="17622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分区（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Partition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）日志文件达到指定大小后会自动生成新的日志文件。</a:t>
            </a:r>
            <a:endParaRPr lang="en-US" altLang="zh-CN" sz="1700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700" cap="none" dirty="0" err="1">
                <a:latin typeface="Consolas" panose="020B0609020204030204" pitchFamily="49" charset="0"/>
                <a:ea typeface="微软雅黑" panose="020B0503020204020204" pitchFamily="34" charset="-122"/>
              </a:rPr>
              <a:t>log.segment.bytes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=10240000  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（达到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10M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后自动创建新的日志分片）。</a:t>
            </a:r>
            <a:endParaRPr lang="en-US" altLang="zh-CN" sz="1700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6B42FF5-BB40-4902-9CC3-AA075CA4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534" y="0"/>
            <a:ext cx="3360466" cy="100471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490E2C2-B032-4168-91DE-018CB7D03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84" y="3466406"/>
            <a:ext cx="7724090" cy="219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2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4D3D124-E854-4D1A-9105-8CD6A9F7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433" y="0"/>
            <a:ext cx="4973841" cy="1088984"/>
          </a:xfrm>
        </p:spPr>
        <p:txBody>
          <a:bodyPr/>
          <a:lstStyle/>
          <a:p>
            <a:r>
              <a:rPr lang="zh-CN" altLang="en-US" cap="none" dirty="0"/>
              <a:t>分区分片的组成</a:t>
            </a:r>
          </a:p>
        </p:txBody>
      </p:sp>
      <p:sp>
        <p:nvSpPr>
          <p:cNvPr id="13" name="内容占位符 10">
            <a:extLst>
              <a:ext uri="{FF2B5EF4-FFF2-40B4-BE49-F238E27FC236}">
                <a16:creationId xmlns:a16="http://schemas.microsoft.com/office/drawing/2014/main" id="{A0BB8DE9-A976-431B-B4C2-C546B5D7AF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3084" y="1512915"/>
            <a:ext cx="6284421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分片（</a:t>
            </a:r>
            <a:r>
              <a:rPr lang="en-US" altLang="zh-CN" sz="18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Segment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）：由 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index file 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和 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data file 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组成。</a:t>
            </a:r>
            <a:endParaRPr lang="en-US" altLang="zh-CN" sz="1700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segment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文件命名规则：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partition 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全局的第一个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segment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从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开始，后续每个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segment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文件名为上一个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segment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文件最后一条消息的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offset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值。数值最大为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64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位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long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大小，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19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位数字字符长度，没有数字用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填充。</a:t>
            </a:r>
            <a:endParaRPr lang="en-US" altLang="zh-CN" sz="1700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以索引文件中元数据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3,497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为例，依次在数据文件中表示第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个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message(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在全局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partition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表示第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368772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个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message)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、以及该消息的物理偏移地址为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497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en-US" altLang="zh-CN" sz="1700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6B42FF5-BB40-4902-9CC3-AA075CA4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534" y="0"/>
            <a:ext cx="3360466" cy="100471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A5F81C3-3FD9-4EBA-8512-02288B13E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33" y="2148774"/>
            <a:ext cx="4352406" cy="260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17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4D3D124-E854-4D1A-9105-8CD6A9F7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433" y="0"/>
            <a:ext cx="4973841" cy="1088984"/>
          </a:xfrm>
        </p:spPr>
        <p:txBody>
          <a:bodyPr/>
          <a:lstStyle/>
          <a:p>
            <a:r>
              <a:rPr lang="en-US" altLang="zh-CN" cap="none" dirty="0"/>
              <a:t>Message</a:t>
            </a:r>
            <a:r>
              <a:rPr lang="zh-CN" altLang="en-US" cap="none" dirty="0"/>
              <a:t>的组成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6B42FF5-BB40-4902-9CC3-AA075CA4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534" y="0"/>
            <a:ext cx="3360466" cy="1004711"/>
          </a:xfrm>
          <a:prstGeom prst="rect">
            <a:avLst/>
          </a:prstGeom>
        </p:spPr>
      </p:pic>
      <p:sp>
        <p:nvSpPr>
          <p:cNvPr id="9" name="内容占位符 3">
            <a:extLst>
              <a:ext uri="{FF2B5EF4-FFF2-40B4-BE49-F238E27FC236}">
                <a16:creationId xmlns:a16="http://schemas.microsoft.com/office/drawing/2014/main" id="{5B71540D-BB0E-48DE-82DF-2708993BBBC0}"/>
              </a:ext>
            </a:extLst>
          </p:cNvPr>
          <p:cNvSpPr txBox="1">
            <a:spLocks/>
          </p:cNvSpPr>
          <p:nvPr/>
        </p:nvSpPr>
        <p:spPr>
          <a:xfrm>
            <a:off x="1275530" y="1004711"/>
            <a:ext cx="9189269" cy="50036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offset: 5 </a:t>
            </a:r>
          </a:p>
          <a:p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position: 352 </a:t>
            </a:r>
          </a:p>
          <a:p>
            <a:r>
              <a:rPr lang="en-US" altLang="zh-CN" sz="1700" cap="none" dirty="0" err="1">
                <a:latin typeface="Consolas" panose="020B0609020204030204" pitchFamily="49" charset="0"/>
                <a:ea typeface="微软雅黑" panose="020B0503020204020204" pitchFamily="34" charset="-122"/>
              </a:rPr>
              <a:t>CreateTime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: 1527229096073 </a:t>
            </a:r>
          </a:p>
          <a:p>
            <a:r>
              <a:rPr lang="en-US" altLang="zh-CN" sz="1700" cap="none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isvalid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: true </a:t>
            </a:r>
          </a:p>
          <a:p>
            <a:r>
              <a:rPr lang="en-US" altLang="zh-CN" sz="1700" cap="none" dirty="0" err="1">
                <a:latin typeface="Consolas" panose="020B0609020204030204" pitchFamily="49" charset="0"/>
                <a:ea typeface="微软雅黑" panose="020B0503020204020204" pitchFamily="34" charset="-122"/>
              </a:rPr>
              <a:t>keysize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: -1 </a:t>
            </a:r>
          </a:p>
          <a:p>
            <a:r>
              <a:rPr lang="en-US" altLang="zh-CN" sz="1700" cap="none" dirty="0" err="1">
                <a:latin typeface="Consolas" panose="020B0609020204030204" pitchFamily="49" charset="0"/>
                <a:ea typeface="微软雅黑" panose="020B0503020204020204" pitchFamily="34" charset="-122"/>
              </a:rPr>
              <a:t>valuesize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: 1 </a:t>
            </a:r>
          </a:p>
          <a:p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magic: 2 </a:t>
            </a:r>
          </a:p>
          <a:p>
            <a:r>
              <a:rPr lang="en-US" altLang="zh-CN" sz="1700" cap="none" dirty="0" err="1">
                <a:latin typeface="Consolas" panose="020B0609020204030204" pitchFamily="49" charset="0"/>
                <a:ea typeface="微软雅黑" panose="020B0503020204020204" pitchFamily="34" charset="-122"/>
              </a:rPr>
              <a:t>compresscodec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: NONE </a:t>
            </a:r>
          </a:p>
          <a:p>
            <a:r>
              <a:rPr lang="en-US" altLang="zh-CN" sz="1700" cap="none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producerId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: -1 </a:t>
            </a:r>
          </a:p>
          <a:p>
            <a:r>
              <a:rPr lang="en-US" altLang="zh-CN" sz="1700" cap="none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producerEpoch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: -1 </a:t>
            </a:r>
          </a:p>
          <a:p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sequence: -1 </a:t>
            </a:r>
          </a:p>
          <a:p>
            <a:r>
              <a:rPr lang="en-US" altLang="zh-CN" sz="1700" cap="none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isTransactional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: false </a:t>
            </a:r>
          </a:p>
          <a:p>
            <a:r>
              <a:rPr lang="en-US" altLang="zh-CN" sz="1700" cap="none" dirty="0" err="1">
                <a:latin typeface="Consolas" panose="020B0609020204030204" pitchFamily="49" charset="0"/>
                <a:ea typeface="微软雅黑" panose="020B0503020204020204" pitchFamily="34" charset="-122"/>
              </a:rPr>
              <a:t>headerKeys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: [] </a:t>
            </a:r>
          </a:p>
          <a:p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payload: 6</a:t>
            </a:r>
            <a:endParaRPr lang="zh-CN" altLang="en-US" sz="1700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190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4D3D124-E854-4D1A-9105-8CD6A9F7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120" y="52426"/>
            <a:ext cx="4973841" cy="1088984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分享内容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9159C238-AEC8-41F1-8F91-05B266B4C2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Kafka 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是什么</a:t>
            </a:r>
            <a:endParaRPr lang="en-US" altLang="zh-CN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Kafka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和其它系统的对比</a:t>
            </a:r>
            <a:endParaRPr lang="en-US" altLang="zh-CN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怎么使用</a:t>
            </a:r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Kafka</a:t>
            </a:r>
          </a:p>
          <a:p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Kafka 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文件存储结构</a:t>
            </a:r>
            <a:endParaRPr lang="en-US" altLang="zh-CN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相关工具</a:t>
            </a:r>
            <a:endParaRPr lang="en-US" altLang="zh-CN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6B42FF5-BB40-4902-9CC3-AA075CA4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534" y="0"/>
            <a:ext cx="3360466" cy="100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91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4D3D124-E854-4D1A-9105-8CD6A9F7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433" y="0"/>
            <a:ext cx="4973841" cy="1088984"/>
          </a:xfrm>
        </p:spPr>
        <p:txBody>
          <a:bodyPr/>
          <a:lstStyle/>
          <a:p>
            <a:r>
              <a:rPr lang="zh-CN" altLang="en-US" cap="none" dirty="0"/>
              <a:t>如何在分区定位数据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6B42FF5-BB40-4902-9CC3-AA075CA4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534" y="0"/>
            <a:ext cx="3360466" cy="100471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C32D1E8-A17F-49BA-A88A-D27EE09D2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176" y="1151457"/>
            <a:ext cx="6298607" cy="3923320"/>
          </a:xfrm>
          <a:prstGeom prst="rect">
            <a:avLst/>
          </a:prstGeom>
        </p:spPr>
      </p:pic>
      <p:sp>
        <p:nvSpPr>
          <p:cNvPr id="6" name="内容占位符 3">
            <a:extLst>
              <a:ext uri="{FF2B5EF4-FFF2-40B4-BE49-F238E27FC236}">
                <a16:creationId xmlns:a16="http://schemas.microsoft.com/office/drawing/2014/main" id="{E8CCDC90-612E-4C52-BB4F-9F796A725249}"/>
              </a:ext>
            </a:extLst>
          </p:cNvPr>
          <p:cNvSpPr txBox="1">
            <a:spLocks/>
          </p:cNvSpPr>
          <p:nvPr/>
        </p:nvSpPr>
        <p:spPr>
          <a:xfrm>
            <a:off x="1308781" y="1302584"/>
            <a:ext cx="3604041" cy="4403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找到对应的索引文件</a:t>
            </a:r>
            <a:endParaRPr lang="en-US" altLang="zh-CN" sz="1700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用二分法从索引文件中找到小于相对偏移量的最大值，找到物理位置。</a:t>
            </a:r>
            <a:endParaRPr lang="en-US" altLang="zh-CN" sz="1700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定位到数据文件中小于相对偏移量的最大值位置。</a:t>
            </a:r>
            <a:endParaRPr lang="en-US" altLang="zh-CN" sz="1700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根据数据大小跳过偏移量小于指定偏移量的数据。</a:t>
            </a:r>
            <a:endParaRPr lang="en-US" altLang="zh-CN" sz="1700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从指定的偏移量开始读取数据。</a:t>
            </a:r>
            <a:endParaRPr lang="en-US" altLang="zh-CN" sz="1700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250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4D3D124-E854-4D1A-9105-8CD6A9F7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433" y="0"/>
            <a:ext cx="4973841" cy="1088984"/>
          </a:xfrm>
        </p:spPr>
        <p:txBody>
          <a:bodyPr/>
          <a:lstStyle/>
          <a:p>
            <a:r>
              <a:rPr lang="zh-CN" altLang="en-US" cap="none" dirty="0"/>
              <a:t>零拷贝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6B42FF5-BB40-4902-9CC3-AA075CA4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534" y="0"/>
            <a:ext cx="3360466" cy="1004711"/>
          </a:xfrm>
          <a:prstGeom prst="rect">
            <a:avLst/>
          </a:prstGeom>
        </p:spPr>
      </p:pic>
      <p:sp>
        <p:nvSpPr>
          <p:cNvPr id="6" name="内容占位符 3">
            <a:extLst>
              <a:ext uri="{FF2B5EF4-FFF2-40B4-BE49-F238E27FC236}">
                <a16:creationId xmlns:a16="http://schemas.microsoft.com/office/drawing/2014/main" id="{E8CCDC90-612E-4C52-BB4F-9F796A725249}"/>
              </a:ext>
            </a:extLst>
          </p:cNvPr>
          <p:cNvSpPr txBox="1">
            <a:spLocks/>
          </p:cNvSpPr>
          <p:nvPr/>
        </p:nvSpPr>
        <p:spPr>
          <a:xfrm>
            <a:off x="1308781" y="1302585"/>
            <a:ext cx="9481139" cy="405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700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使用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Java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的 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FileChannel 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的 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transferFrom 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直接把可读通道的数据传输到文件通道和 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transferTo 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直接把文件通道的数据传输到可写的通道。</a:t>
            </a:r>
            <a:endParaRPr lang="en-US" altLang="zh-CN" sz="1700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省去了数据从文件到内存</a:t>
            </a:r>
            <a:endParaRPr lang="en-US" altLang="zh-CN" sz="1700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参考：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  <a:hlinkClick r:id="rId3"/>
              </a:rPr>
              <a:t>[</a:t>
            </a:r>
            <a:r>
              <a:rPr lang="zh-CN" altLang="en-US" dirty="0">
                <a:hlinkClick r:id="rId3"/>
              </a:rPr>
              <a:t>为什么</a:t>
            </a:r>
            <a:r>
              <a:rPr lang="en-US" altLang="zh-CN" dirty="0">
                <a:hlinkClick r:id="rId3"/>
              </a:rPr>
              <a:t>Kafka</a:t>
            </a:r>
            <a:r>
              <a:rPr lang="zh-CN" altLang="en-US" dirty="0">
                <a:hlinkClick r:id="rId3"/>
              </a:rPr>
              <a:t>那么快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  <a:hlinkClick r:id="rId3"/>
              </a:rPr>
              <a:t>]</a:t>
            </a:r>
            <a:endParaRPr lang="en-US" altLang="zh-CN" sz="1700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758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66B42FF5-BB40-4902-9CC3-AA075CA4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534" y="0"/>
            <a:ext cx="3360466" cy="1004711"/>
          </a:xfrm>
          <a:prstGeom prst="rect">
            <a:avLst/>
          </a:prstGeom>
        </p:spPr>
      </p:pic>
      <p:sp>
        <p:nvSpPr>
          <p:cNvPr id="7" name="标题 9">
            <a:extLst>
              <a:ext uri="{FF2B5EF4-FFF2-40B4-BE49-F238E27FC236}">
                <a16:creationId xmlns:a16="http://schemas.microsoft.com/office/drawing/2014/main" id="{C72E11BB-D9E0-4693-80B6-6A40412B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68" y="2851265"/>
            <a:ext cx="5840490" cy="1122227"/>
          </a:xfrm>
        </p:spPr>
        <p:txBody>
          <a:bodyPr/>
          <a:lstStyle/>
          <a:p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常用工具</a:t>
            </a:r>
            <a:endParaRPr lang="en-US" altLang="zh-CN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7522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66B42FF5-BB40-4902-9CC3-AA075CA4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534" y="0"/>
            <a:ext cx="3360466" cy="1004711"/>
          </a:xfrm>
          <a:prstGeom prst="rect">
            <a:avLst/>
          </a:prstGeom>
        </p:spPr>
      </p:pic>
      <p:sp>
        <p:nvSpPr>
          <p:cNvPr id="7" name="标题 9">
            <a:extLst>
              <a:ext uri="{FF2B5EF4-FFF2-40B4-BE49-F238E27FC236}">
                <a16:creationId xmlns:a16="http://schemas.microsoft.com/office/drawing/2014/main" id="{C72E11BB-D9E0-4693-80B6-6A40412B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328" y="117516"/>
            <a:ext cx="5471067" cy="1004711"/>
          </a:xfrm>
        </p:spPr>
        <p:txBody>
          <a:bodyPr>
            <a:normAutofit fontScale="90000"/>
          </a:bodyPr>
          <a:lstStyle/>
          <a:p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Kafka 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集群可视化管理工具</a:t>
            </a:r>
            <a:endParaRPr lang="en-US" altLang="zh-CN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内容占位符 10">
            <a:extLst>
              <a:ext uri="{FF2B5EF4-FFF2-40B4-BE49-F238E27FC236}">
                <a16:creationId xmlns:a16="http://schemas.microsoft.com/office/drawing/2014/main" id="{C2C1746C-331F-4158-8E6D-5DB05BB002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62051"/>
            <a:ext cx="10972799" cy="35412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下载地址 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: 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  <a:hlinkClick r:id="rId3"/>
              </a:rPr>
              <a:t>[https://github.com/yahoo/kafka-manager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  <a:hlinkClick r:id="rId3"/>
              </a:rPr>
              <a:t>]</a:t>
            </a:r>
            <a:endParaRPr lang="en-US" altLang="zh-CN" sz="1700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用官方的方法安装会比较慢，安装好的压缩包下载地址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  <a:hlinkClick r:id="rId4"/>
              </a:rPr>
              <a:t>[https://blog.wolfogre.com/posts/kafka-manager-download/]</a:t>
            </a:r>
            <a:endParaRPr lang="zh-CN" altLang="en-US" sz="1700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下载完成之后解压，先修改配置文件的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zookeeper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地址，然后进入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bin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目录，运行 </a:t>
            </a:r>
            <a:r>
              <a:rPr lang="en-US" altLang="zh-CN" sz="1700" cap="none" dirty="0" err="1">
                <a:latin typeface="Consolas" panose="020B0609020204030204" pitchFamily="49" charset="0"/>
                <a:ea typeface="微软雅黑" panose="020B0503020204020204" pitchFamily="34" charset="-122"/>
              </a:rPr>
              <a:t>kafka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-manager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10000"/>
              </a:lnSpc>
            </a:pP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浏览器打开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web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页面，点击创建集群。 </a:t>
            </a:r>
          </a:p>
        </p:txBody>
      </p:sp>
    </p:spTree>
    <p:extLst>
      <p:ext uri="{BB962C8B-B14F-4D97-AF65-F5344CB8AC3E}">
        <p14:creationId xmlns:p14="http://schemas.microsoft.com/office/powerpoint/2010/main" val="2817451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66B42FF5-BB40-4902-9CC3-AA075CA4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534" y="0"/>
            <a:ext cx="3360466" cy="1004711"/>
          </a:xfrm>
          <a:prstGeom prst="rect">
            <a:avLst/>
          </a:prstGeom>
        </p:spPr>
      </p:pic>
      <p:sp>
        <p:nvSpPr>
          <p:cNvPr id="7" name="标题 9">
            <a:extLst>
              <a:ext uri="{FF2B5EF4-FFF2-40B4-BE49-F238E27FC236}">
                <a16:creationId xmlns:a16="http://schemas.microsoft.com/office/drawing/2014/main" id="{C72E11BB-D9E0-4693-80B6-6A40412B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328" y="117516"/>
            <a:ext cx="5471067" cy="1004711"/>
          </a:xfrm>
        </p:spPr>
        <p:txBody>
          <a:bodyPr>
            <a:normAutofit fontScale="90000"/>
          </a:bodyPr>
          <a:lstStyle/>
          <a:p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zookeeper 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可视化管理工具</a:t>
            </a:r>
            <a:endParaRPr lang="en-US" altLang="zh-CN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内容占位符 10">
            <a:extLst>
              <a:ext uri="{FF2B5EF4-FFF2-40B4-BE49-F238E27FC236}">
                <a16:creationId xmlns:a16="http://schemas.microsoft.com/office/drawing/2014/main" id="{C2C1746C-331F-4158-8E6D-5DB05BB002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88720" y="1157854"/>
            <a:ext cx="10526683" cy="10047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700" cap="none" dirty="0" err="1">
                <a:latin typeface="Consolas" panose="020B0609020204030204" pitchFamily="49" charset="0"/>
                <a:ea typeface="微软雅黑" panose="020B0503020204020204" pitchFamily="34" charset="-122"/>
              </a:rPr>
              <a:t>zk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-web 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  <a:hlinkClick r:id="rId3"/>
              </a:rPr>
              <a:t>[https://github.com/qiuxiafei/zk-web]</a:t>
            </a:r>
            <a:endParaRPr lang="en-US" altLang="zh-CN" sz="1700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936F586-56E3-44B6-8163-C77517926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418" y="2090128"/>
            <a:ext cx="8611985" cy="433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4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66B42FF5-BB40-4902-9CC3-AA075CA4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534" y="0"/>
            <a:ext cx="3360466" cy="1004711"/>
          </a:xfrm>
          <a:prstGeom prst="rect">
            <a:avLst/>
          </a:prstGeom>
        </p:spPr>
      </p:pic>
      <p:sp>
        <p:nvSpPr>
          <p:cNvPr id="7" name="标题 9">
            <a:extLst>
              <a:ext uri="{FF2B5EF4-FFF2-40B4-BE49-F238E27FC236}">
                <a16:creationId xmlns:a16="http://schemas.microsoft.com/office/drawing/2014/main" id="{C72E11BB-D9E0-4693-80B6-6A40412B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416" y="2884508"/>
            <a:ext cx="4973841" cy="1088984"/>
          </a:xfrm>
        </p:spPr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Kafka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是什么？</a:t>
            </a:r>
            <a:endParaRPr lang="en-US" altLang="zh-CN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904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4D3D124-E854-4D1A-9105-8CD6A9F7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120" y="52426"/>
            <a:ext cx="4973841" cy="1088984"/>
          </a:xfrm>
        </p:spPr>
        <p:txBody>
          <a:bodyPr/>
          <a:lstStyle/>
          <a:p>
            <a:r>
              <a:rPr lang="en-US" altLang="zh-CN" cap="none" dirty="0"/>
              <a:t>Kafka </a:t>
            </a:r>
            <a:r>
              <a:rPr lang="zh-CN" altLang="en-US" cap="none" dirty="0"/>
              <a:t>简介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9159C238-AEC8-41F1-8F91-05B266B4C2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362270"/>
            <a:ext cx="10363200" cy="4428930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Kafka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是</a:t>
            </a:r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LinkedIn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在</a:t>
            </a:r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2011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年开放的分布式消息系统，是</a:t>
            </a:r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Apache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的一个子项目。从</a:t>
            </a:r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0.10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版本开始</a:t>
            </a:r>
            <a:r>
              <a:rPr lang="zh-CN" altLang="en-US" b="1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Kafka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的标语从“一个高吞吐量、分布式的消息系统”改为“一个分布式的流平台”。</a:t>
            </a:r>
            <a:endParaRPr lang="en-US" altLang="zh-CN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Kafka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来源：由于</a:t>
            </a:r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LinkedIn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平台的业务越来越复杂，业务量越来越大，平台架构从单一服务架构迁移到基于微服务的架构，为了能有一个统一的可以处理各种实时数据的平台，因此就投资开发了</a:t>
            </a:r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Kafka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en-US" altLang="zh-CN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Kafka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的设计原则：简单的生产者和消费者</a:t>
            </a:r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API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，高吞吐量，高可扩展性。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6B42FF5-BB40-4902-9CC3-AA075CA4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534" y="0"/>
            <a:ext cx="3360466" cy="100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1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4D3D124-E854-4D1A-9105-8CD6A9F7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120" y="52426"/>
            <a:ext cx="4973841" cy="1088984"/>
          </a:xfrm>
        </p:spPr>
        <p:txBody>
          <a:bodyPr/>
          <a:lstStyle/>
          <a:p>
            <a:r>
              <a:rPr lang="en-US" altLang="zh-CN" cap="none" dirty="0"/>
              <a:t>Kafka </a:t>
            </a:r>
            <a:r>
              <a:rPr lang="zh-CN" altLang="en-US" cap="none" dirty="0"/>
              <a:t>的用途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9159C238-AEC8-41F1-8F91-05B266B4C2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362270"/>
            <a:ext cx="10363200" cy="4428930"/>
          </a:xfrm>
        </p:spPr>
        <p:txBody>
          <a:bodyPr/>
          <a:lstStyle/>
          <a:p>
            <a:pPr marL="0" indent="0">
              <a:buNone/>
            </a:pPr>
            <a:endParaRPr lang="en-US" altLang="zh-CN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消息系统：消息队列和消息订阅发布平台。</a:t>
            </a:r>
            <a:endParaRPr lang="en-US" altLang="zh-CN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消息存储：存储流数据到磁盘中，指定数据保留时间，过期的数据将自动删除。数据量的大小对消息的存取效率没有影响。</a:t>
            </a:r>
            <a:endParaRPr lang="en-US" altLang="zh-CN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流处理：从一个或多个</a:t>
            </a:r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Topic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消费数据，进行数据处理之后，输出到一个或多个</a:t>
            </a:r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Topic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en-US" altLang="zh-CN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zh-CN" altLang="en-US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6B42FF5-BB40-4902-9CC3-AA075CA4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534" y="0"/>
            <a:ext cx="3360466" cy="100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4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4D3D124-E854-4D1A-9105-8CD6A9F7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120" y="52426"/>
            <a:ext cx="4973841" cy="1088984"/>
          </a:xfrm>
        </p:spPr>
        <p:txBody>
          <a:bodyPr/>
          <a:lstStyle/>
          <a:p>
            <a:r>
              <a:rPr lang="en-US" altLang="zh-CN" cap="none" dirty="0"/>
              <a:t>Kafka </a:t>
            </a:r>
            <a:r>
              <a:rPr lang="zh-CN" altLang="en-US" cap="none" dirty="0"/>
              <a:t>架构图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6B42FF5-BB40-4902-9CC3-AA075CA4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534" y="0"/>
            <a:ext cx="3360466" cy="10047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F1DE3C-7F9B-43F0-B948-E9086B78A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91" y="1201283"/>
            <a:ext cx="9301945" cy="543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4D3D124-E854-4D1A-9105-8CD6A9F7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120" y="52426"/>
            <a:ext cx="4973841" cy="1088984"/>
          </a:xfrm>
        </p:spPr>
        <p:txBody>
          <a:bodyPr/>
          <a:lstStyle/>
          <a:p>
            <a:r>
              <a:rPr lang="en-US" altLang="zh-CN" cap="none" dirty="0"/>
              <a:t>Kafka </a:t>
            </a:r>
            <a:r>
              <a:rPr lang="zh-CN" altLang="en-US" cap="none" dirty="0"/>
              <a:t>术语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9159C238-AEC8-41F1-8F91-05B266B4C2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89462" y="1388224"/>
            <a:ext cx="10388138" cy="44029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altLang="zh-CN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Broker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：每个运行的</a:t>
            </a:r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Kafka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实例是一个</a:t>
            </a:r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Broker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，多个</a:t>
            </a:r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Broker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组成</a:t>
            </a:r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Kafka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集群。</a:t>
            </a:r>
            <a:endParaRPr lang="en-US" altLang="zh-CN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Topic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：数据发送到</a:t>
            </a:r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Kafka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的时候指定的类别。</a:t>
            </a:r>
            <a:endParaRPr lang="en-US" altLang="zh-CN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Partition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：一个</a:t>
            </a:r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Topic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可以由一个到多个分区组成，每个分区是一个有序的队列。</a:t>
            </a:r>
            <a:endParaRPr lang="en-US" altLang="zh-CN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Segment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：分区物理上由多个</a:t>
            </a:r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Segment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组成，当数据存储文件达到大小之后，会自动写入新的存储文件中。</a:t>
            </a:r>
            <a:endParaRPr lang="en-US" altLang="zh-CN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Replicas: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分区副本数，指定集群中分区的备份数量。</a:t>
            </a:r>
            <a:endParaRPr lang="en-US" altLang="zh-CN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Offset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：分区偏移量，一条记录在分区中的偏移量。</a:t>
            </a:r>
            <a:endParaRPr lang="en-US" altLang="zh-CN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生产者：推送数据到</a:t>
            </a:r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Kafka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的</a:t>
            </a:r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Topic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中，需要指定对应的分区，如果没有指定分区，数据会根据</a:t>
            </a:r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key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进行分区，如果没有</a:t>
            </a:r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key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则以轮询的方式向分区中写入数据。</a:t>
            </a:r>
            <a:endParaRPr lang="en-US" altLang="zh-CN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消费者：消费者从</a:t>
            </a:r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Topic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中拉取数据，消费者消费分区的偏移量记录在</a:t>
            </a:r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Kafka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集群中，消费者启动的时候会从</a:t>
            </a:r>
            <a:r>
              <a:rPr lang="en-US" altLang="zh-CN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Kafka</a:t>
            </a:r>
            <a:r>
              <a:rPr lang="zh-CN" altLang="en-US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集群中获取对应的偏移量，然后从偏移量开似乎消费数据。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6B42FF5-BB40-4902-9CC3-AA075CA4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534" y="0"/>
            <a:ext cx="3360466" cy="100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9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4D3D124-E854-4D1A-9105-8CD6A9F7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433" y="0"/>
            <a:ext cx="4973841" cy="1088984"/>
          </a:xfrm>
        </p:spPr>
        <p:txBody>
          <a:bodyPr/>
          <a:lstStyle/>
          <a:p>
            <a:r>
              <a:rPr lang="en-US" altLang="zh-CN" cap="none" dirty="0"/>
              <a:t>Kafka </a:t>
            </a:r>
            <a:r>
              <a:rPr lang="zh-CN" altLang="en-US" cap="none" dirty="0"/>
              <a:t>生产者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6B42FF5-BB40-4902-9CC3-AA075CA4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534" y="0"/>
            <a:ext cx="3360466" cy="1004711"/>
          </a:xfrm>
          <a:prstGeom prst="rect">
            <a:avLst/>
          </a:prstGeom>
        </p:spPr>
      </p:pic>
      <p:sp>
        <p:nvSpPr>
          <p:cNvPr id="13" name="内容占位符 10">
            <a:extLst>
              <a:ext uri="{FF2B5EF4-FFF2-40B4-BE49-F238E27FC236}">
                <a16:creationId xmlns:a16="http://schemas.microsoft.com/office/drawing/2014/main" id="{A0BB8DE9-A976-431B-B4C2-C546B5D7AF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5345" y="2247900"/>
            <a:ext cx="10668030" cy="31553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生产者负责向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Topic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中写入数据。</a:t>
            </a:r>
            <a:endParaRPr lang="en-US" altLang="zh-CN" sz="1700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生产者可以指定数据写入的分区，如果没有指定分区则根据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key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写入，如果没有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key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则由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value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确定分区。</a:t>
            </a:r>
            <a:endParaRPr lang="en-US" altLang="zh-CN" sz="1700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1700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239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4D3D124-E854-4D1A-9105-8CD6A9F7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433" y="0"/>
            <a:ext cx="4973841" cy="1088984"/>
          </a:xfrm>
        </p:spPr>
        <p:txBody>
          <a:bodyPr/>
          <a:lstStyle/>
          <a:p>
            <a:r>
              <a:rPr lang="en-US" altLang="zh-CN" cap="none" dirty="0"/>
              <a:t>Kafka </a:t>
            </a:r>
            <a:r>
              <a:rPr lang="zh-CN" altLang="en-US" cap="none" dirty="0"/>
              <a:t>消费者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6B42FF5-BB40-4902-9CC3-AA075CA4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534" y="0"/>
            <a:ext cx="3360466" cy="1004711"/>
          </a:xfrm>
          <a:prstGeom prst="rect">
            <a:avLst/>
          </a:prstGeom>
        </p:spPr>
      </p:pic>
      <p:sp>
        <p:nvSpPr>
          <p:cNvPr id="13" name="内容占位符 10">
            <a:extLst>
              <a:ext uri="{FF2B5EF4-FFF2-40B4-BE49-F238E27FC236}">
                <a16:creationId xmlns:a16="http://schemas.microsoft.com/office/drawing/2014/main" id="{A0BB8DE9-A976-431B-B4C2-C546B5D7AF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3084" y="1762299"/>
            <a:ext cx="10698479" cy="428936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altLang="zh-CN" sz="1700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一个消费者可以消费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Topic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的一个或多个分区的数据，一个分区的数据只能被同一个消费者消费。</a:t>
            </a:r>
            <a:endParaRPr lang="en-US" altLang="zh-CN" sz="1700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一个消费者组消费消费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Topic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的完整数据。</a:t>
            </a:r>
            <a:endParaRPr lang="en-US" altLang="zh-CN" sz="1700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如果分组中消费者数量小于分区数量，此时分组中加入消费者会触发消费者再平衡策略。</a:t>
            </a:r>
            <a:endParaRPr lang="en-US" altLang="zh-CN" sz="1700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消费者消费的偏移量保存在</a:t>
            </a:r>
            <a:r>
              <a:rPr lang="en-US" altLang="zh-CN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Kafka</a:t>
            </a: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集群中，当消费者重新启动时会从集群中存储的分组偏移量开始消费数据。</a:t>
            </a:r>
            <a:endParaRPr lang="en-US" altLang="zh-CN" sz="1700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7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语义：</a:t>
            </a:r>
            <a:endParaRPr lang="en-US" altLang="zh-CN" sz="1700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15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至少消费一次：消费之拉取消息之后在处理之前提交，开启自动提交即可。</a:t>
            </a:r>
            <a:endParaRPr lang="en-US" altLang="zh-CN" sz="1500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15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至多消费一次：消费者消费完成之后手动提交。</a:t>
            </a:r>
            <a:endParaRPr lang="en-US" altLang="zh-CN" sz="1500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1500" cap="none" dirty="0">
                <a:latin typeface="Consolas" panose="020B0609020204030204" pitchFamily="49" charset="0"/>
                <a:ea typeface="微软雅黑" panose="020B0503020204020204" pitchFamily="34" charset="-122"/>
              </a:rPr>
              <a:t>刚好消费一次：需要消费端保证 消费处理和消息提交的原子性。</a:t>
            </a:r>
            <a:endParaRPr lang="en-US" altLang="zh-CN" sz="1500" cap="none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226854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Override1.xml><?xml version="1.0" encoding="utf-8"?>
<a:themeOverride xmlns:a="http://schemas.openxmlformats.org/drawingml/2006/main">
  <a:clrScheme name="Droplet">
    <a:dk1>
      <a:sysClr val="windowText" lastClr="000000"/>
    </a:dk1>
    <a:lt1>
      <a:sysClr val="window" lastClr="FFFFFF"/>
    </a:lt1>
    <a:dk2>
      <a:srgbClr val="1C647B"/>
    </a:dk2>
    <a:lt2>
      <a:srgbClr val="98B7D3"/>
    </a:lt2>
    <a:accent1>
      <a:srgbClr val="274FA4"/>
    </a:accent1>
    <a:accent2>
      <a:srgbClr val="48A8D0"/>
    </a:accent2>
    <a:accent3>
      <a:srgbClr val="53B18F"/>
    </a:accent3>
    <a:accent4>
      <a:srgbClr val="D78D38"/>
    </a:accent4>
    <a:accent5>
      <a:srgbClr val="BA3F51"/>
    </a:accent5>
    <a:accent6>
      <a:srgbClr val="AE52D9"/>
    </a:accent6>
    <a:hlink>
      <a:srgbClr val="2AA2DA"/>
    </a:hlink>
    <a:folHlink>
      <a:srgbClr val="76A3B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Words>1519</Words>
  <Application>Microsoft Office PowerPoint</Application>
  <PresentationFormat>宽屏</PresentationFormat>
  <Paragraphs>118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宋体</vt:lpstr>
      <vt:lpstr>微软雅黑</vt:lpstr>
      <vt:lpstr>Arial</vt:lpstr>
      <vt:lpstr>Consolas</vt:lpstr>
      <vt:lpstr>Tw Cen MT</vt:lpstr>
      <vt:lpstr>水滴</vt:lpstr>
      <vt:lpstr>Kafka 技术分享</vt:lpstr>
      <vt:lpstr>分享内容</vt:lpstr>
      <vt:lpstr>Kafka是什么？</vt:lpstr>
      <vt:lpstr>Kafka 简介</vt:lpstr>
      <vt:lpstr>Kafka 的用途</vt:lpstr>
      <vt:lpstr>Kafka 架构图</vt:lpstr>
      <vt:lpstr>Kafka 术语</vt:lpstr>
      <vt:lpstr>Kafka 生产者</vt:lpstr>
      <vt:lpstr>Kafka 消费者</vt:lpstr>
      <vt:lpstr>Kafka和其它系统的对比</vt:lpstr>
      <vt:lpstr>其它消息系统</vt:lpstr>
      <vt:lpstr>其它流处理系统</vt:lpstr>
      <vt:lpstr>Kafka 的优点</vt:lpstr>
      <vt:lpstr>Kafka 的缺点</vt:lpstr>
      <vt:lpstr>Kafka 文件存储结构</vt:lpstr>
      <vt:lpstr>Topic的存储结构</vt:lpstr>
      <vt:lpstr>分区的存储结构</vt:lpstr>
      <vt:lpstr>分区分片的组成</vt:lpstr>
      <vt:lpstr>Message的组成</vt:lpstr>
      <vt:lpstr>如何在分区定位数据</vt:lpstr>
      <vt:lpstr>零拷贝</vt:lpstr>
      <vt:lpstr>常用工具</vt:lpstr>
      <vt:lpstr>Kafka 集群可视化管理工具</vt:lpstr>
      <vt:lpstr>zookeeper 可视化管理工具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技术分享</dc:title>
  <dc:creator>孙飞龙</dc:creator>
  <cp:lastModifiedBy>孙飞龙</cp:lastModifiedBy>
  <cp:revision>331</cp:revision>
  <dcterms:created xsi:type="dcterms:W3CDTF">2018-05-30T06:31:12Z</dcterms:created>
  <dcterms:modified xsi:type="dcterms:W3CDTF">2018-05-31T17:41:17Z</dcterms:modified>
</cp:coreProperties>
</file>