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sldIdLst>
    <p:sldId id="256" r:id="rId2"/>
    <p:sldId id="257" r:id="rId3"/>
    <p:sldId id="258" r:id="rId4"/>
    <p:sldId id="261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52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8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9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7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9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12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DA3FC7-BDAB-A749-8629-55995B88CA6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BD7F96-9B26-1C40-8402-E33AC3503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27309-273D-F749-A5A7-1F9FF27A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00053"/>
            <a:ext cx="8991600" cy="213261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корреляционной взаимосвязи между средними продажами и рекламным воздействием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699A0B-B084-8F42-A7D8-E133E5689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Жерлицына С. А.</a:t>
            </a:r>
          </a:p>
        </p:txBody>
      </p:sp>
    </p:spTree>
    <p:extLst>
      <p:ext uri="{BB962C8B-B14F-4D97-AF65-F5344CB8AC3E}">
        <p14:creationId xmlns:p14="http://schemas.microsoft.com/office/powerpoint/2010/main" val="16817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1864A1-E237-604A-B401-1C259C64B500}"/>
              </a:ext>
            </a:extLst>
          </p:cNvPr>
          <p:cNvSpPr txBox="1"/>
          <p:nvPr/>
        </p:nvSpPr>
        <p:spPr>
          <a:xfrm>
            <a:off x="3349945" y="175943"/>
            <a:ext cx="859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средних продаж продукта в расчете на 1 торгующую точку для топ-3 брендов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153F1A-45E2-7B44-8371-9C4D6441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56" y="609600"/>
            <a:ext cx="7992122" cy="5844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80E1E-9F6D-A546-913B-13FA688511D4}"/>
              </a:ext>
            </a:extLst>
          </p:cNvPr>
          <p:cNvSpPr txBox="1"/>
          <p:nvPr/>
        </p:nvSpPr>
        <p:spPr>
          <a:xfrm>
            <a:off x="210022" y="588081"/>
            <a:ext cx="36126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график демонстрирует наиболее высокие продажи в расчете на 1 торговую точку у бренда 3. Причем с начала анализируемого периода и до февраля 2016 наблюдалась тенденция плавного спада, а затем график продаж пошел вверх. Это напрямую связано с увеличением рекламного воздействия, которое показано на следующем графике.</a:t>
            </a:r>
          </a:p>
          <a:p>
            <a:pPr algn="just"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продаж у брендов 13 и 26 волнообразные, без резких спадов и подъемов, объемы средних продаж у бренда 13 выше, но незначительно.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C9D74E-5C71-364D-BA82-32BD05C2103B}"/>
              </a:ext>
            </a:extLst>
          </p:cNvPr>
          <p:cNvSpPr txBox="1"/>
          <p:nvPr/>
        </p:nvSpPr>
        <p:spPr>
          <a:xfrm>
            <a:off x="368300" y="379151"/>
            <a:ext cx="533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рекламного воздействия для топ-3 брендов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15E85-9715-E245-A107-D19D2DF089A6}"/>
              </a:ext>
            </a:extLst>
          </p:cNvPr>
          <p:cNvSpPr txBox="1"/>
          <p:nvPr/>
        </p:nvSpPr>
        <p:spPr>
          <a:xfrm>
            <a:off x="7823200" y="378334"/>
            <a:ext cx="4152900" cy="627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данного графика видно, что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рекламы было незначительное количество до апреля 2016г., затем наблюдался значительный рост. Больше всего рекламного воздействия наблюдается у бренда 3, максимальное значение приходится на июнь 2016 г.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всего рекламировался бренд 13, но к концу анализируемого периода наблюдался плавный рост рекламного воздействия на целевую аудиторию.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бренда 26 рекламы также немного, но показатели рекламного воздействия средние среди трех анализируемых брендов.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E9F681-6641-BA47-90A3-480BEAAE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22" y="845600"/>
            <a:ext cx="7310578" cy="5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886C53-95A0-2142-B37B-186200D7583A}"/>
              </a:ext>
            </a:extLst>
          </p:cNvPr>
          <p:cNvSpPr txBox="1"/>
          <p:nvPr/>
        </p:nvSpPr>
        <p:spPr>
          <a:xfrm>
            <a:off x="5407132" y="291068"/>
            <a:ext cx="608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изменения доли рынка в объеме для топ-3 брендов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CBB854-E988-1B42-878F-1C5EF0BE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68" y="660400"/>
            <a:ext cx="7072368" cy="532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D69F9A-77FB-524B-9C57-9370748CF1E7}"/>
              </a:ext>
            </a:extLst>
          </p:cNvPr>
          <p:cNvSpPr txBox="1"/>
          <p:nvPr/>
        </p:nvSpPr>
        <p:spPr>
          <a:xfrm>
            <a:off x="357131" y="475734"/>
            <a:ext cx="45583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графике показано, как изменялась доля рынка в объеме продаж продукта для топ-3 брендов за анализируемый период. Изменение доли рынка бренда 3 имеет волнообразный характер, максимальное снижение наблюдается в июле 2015г., затем идет постепенное выравнивание. Но стоит отметить, что анализируемый показатель на конец периода имеет значение на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ниже, чем на начало.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доли рынка в объеме продаж бренда 13 также имеет волнообразный характер, спады и подъемы чередуются примерно каждый квартал, но в конце периода анализируемый показатель ниже, чем в начале.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доли ранка бренда 26 также имеет тенденцию к спаду, минимальное значение наблюдается во втором квартале 2016г., но затем наблюдается рост практически до первоначальных показателей.</a:t>
            </a:r>
          </a:p>
        </p:txBody>
      </p:sp>
    </p:spTree>
    <p:extLst>
      <p:ext uri="{BB962C8B-B14F-4D97-AF65-F5344CB8AC3E}">
        <p14:creationId xmlns:p14="http://schemas.microsoft.com/office/powerpoint/2010/main" val="5950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46FC74FD-B3BC-CE45-B535-5BFA947895C4}"/>
              </a:ext>
            </a:extLst>
          </p:cNvPr>
          <p:cNvSpPr txBox="1">
            <a:spLocks/>
          </p:cNvSpPr>
          <p:nvPr/>
        </p:nvSpPr>
        <p:spPr>
          <a:xfrm>
            <a:off x="684829" y="224808"/>
            <a:ext cx="683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корреляционный график средних продаж </a:t>
            </a:r>
          </a:p>
          <a:p>
            <a:r>
              <a:rPr lang="ru-RU" sz="2000" dirty="0"/>
              <a:t>к воздействию рекламы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B75CF-2580-A346-BE56-412E68D6E5D3}"/>
              </a:ext>
            </a:extLst>
          </p:cNvPr>
          <p:cNvSpPr txBox="1"/>
          <p:nvPr/>
        </p:nvSpPr>
        <p:spPr>
          <a:xfrm>
            <a:off x="7686531" y="655189"/>
            <a:ext cx="4333952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корреляции в скользящем окне отчетливо демонстрирует, что повышение просмотров рекламы целевой аудиторией положительно влияет на среднее количество продаж товара с одной торговой точки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оси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анализируемый период, по оси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значение корреляции).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расчете коэффициента корреляции для анализируемых брендов в разрезе дат начала показа рекламы видно значительную положительную связь после старта рекламной кампании.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4BBE235D-E5E8-E44C-87A4-C4053438D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57788"/>
              </p:ext>
            </p:extLst>
          </p:nvPr>
        </p:nvGraphicFramePr>
        <p:xfrm>
          <a:off x="169391" y="5683745"/>
          <a:ext cx="75171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570">
                  <a:extLst>
                    <a:ext uri="{9D8B030D-6E8A-4147-A177-3AD203B41FA5}">
                      <a16:colId xmlns:a16="http://schemas.microsoft.com/office/drawing/2014/main" val="2081754396"/>
                    </a:ext>
                  </a:extLst>
                </a:gridCol>
                <a:gridCol w="3758570">
                  <a:extLst>
                    <a:ext uri="{9D8B030D-6E8A-4147-A177-3AD203B41FA5}">
                      <a16:colId xmlns:a16="http://schemas.microsoft.com/office/drawing/2014/main" val="1039444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корреляции до 04.2016 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Коэффициент корреляции после 04.2016 г.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1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46498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299011-235D-D048-A8FA-32C1B9253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9"/>
          <a:stretch/>
        </p:blipFill>
        <p:spPr>
          <a:xfrm>
            <a:off x="904457" y="855574"/>
            <a:ext cx="6052744" cy="46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9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ED6794-CAC5-D14D-9381-AA057E07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454" y="703273"/>
            <a:ext cx="3309974" cy="2181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A16C53-4D6E-B640-AB96-F7C1784E4132}"/>
              </a:ext>
            </a:extLst>
          </p:cNvPr>
          <p:cNvSpPr txBox="1"/>
          <p:nvPr/>
        </p:nvSpPr>
        <p:spPr>
          <a:xfrm>
            <a:off x="211353" y="145019"/>
            <a:ext cx="353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продаж от рекламы</a:t>
            </a: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бренда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2755E-7DE2-C347-8D3D-5C015D7C3002}"/>
              </a:ext>
            </a:extLst>
          </p:cNvPr>
          <p:cNvSpPr txBox="1"/>
          <p:nvPr/>
        </p:nvSpPr>
        <p:spPr>
          <a:xfrm>
            <a:off x="4082914" y="166924"/>
            <a:ext cx="353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продаж от рекламы </a:t>
            </a: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бренда 13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5EF218-9E56-A84A-A183-AB555E12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746" y="706537"/>
            <a:ext cx="3139593" cy="227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BA644-910B-BA44-B3AD-18C0EC8A3CC5}"/>
              </a:ext>
            </a:extLst>
          </p:cNvPr>
          <p:cNvSpPr txBox="1"/>
          <p:nvPr/>
        </p:nvSpPr>
        <p:spPr>
          <a:xfrm>
            <a:off x="8288438" y="166924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продаж от рекламы</a:t>
            </a: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бренда 26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74FA1E-2B85-4348-892C-C9382EF83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8438" y="789192"/>
            <a:ext cx="2984500" cy="2218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BE061-1A7B-6A40-8897-D4ABE8BE8410}"/>
              </a:ext>
            </a:extLst>
          </p:cNvPr>
          <p:cNvSpPr txBox="1"/>
          <p:nvPr/>
        </p:nvSpPr>
        <p:spPr>
          <a:xfrm>
            <a:off x="252623" y="3022177"/>
            <a:ext cx="3746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доли рынка от рекламы </a:t>
            </a: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бренда 3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8FC470-D24E-FB47-B7FE-0A48523BD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300" y="3834147"/>
            <a:ext cx="3395200" cy="2299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216BB-C6DA-B14B-8394-8BD2F77CADCE}"/>
              </a:ext>
            </a:extLst>
          </p:cNvPr>
          <p:cNvSpPr txBox="1"/>
          <p:nvPr/>
        </p:nvSpPr>
        <p:spPr>
          <a:xfrm>
            <a:off x="4186807" y="3110656"/>
            <a:ext cx="3731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доли рынка от рекламы 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бренда 13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921D92-D7E4-474F-A6BC-850214204C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144" y="3861457"/>
            <a:ext cx="3330917" cy="2290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310936-75FE-464A-A943-4B7DC2137D0D}"/>
              </a:ext>
            </a:extLst>
          </p:cNvPr>
          <p:cNvSpPr txBox="1"/>
          <p:nvPr/>
        </p:nvSpPr>
        <p:spPr>
          <a:xfrm>
            <a:off x="8106692" y="3110656"/>
            <a:ext cx="38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доли рынка от рекламы для бренда 26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52CF73-A39A-BB4A-9A8A-98DBE738AE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9541" y="3884353"/>
            <a:ext cx="3348638" cy="22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877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{F34ABB17-6175-D241-9F3F-55DD02AAE3FC}tf10001120</Template>
  <TotalTime>1239</TotalTime>
  <Words>452</Words>
  <Application>Microsoft Macintosh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Times New Roman</vt:lpstr>
      <vt:lpstr>Посылка</vt:lpstr>
      <vt:lpstr>Анализ корреляционной взаимосвязи между средними продажами и рекламным воздействием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lana37777@gmail.com</dc:creator>
  <cp:lastModifiedBy>lana37777@gmail.com</cp:lastModifiedBy>
  <cp:revision>64</cp:revision>
  <dcterms:created xsi:type="dcterms:W3CDTF">2020-10-15T12:46:34Z</dcterms:created>
  <dcterms:modified xsi:type="dcterms:W3CDTF">2020-10-27T11:45:48Z</dcterms:modified>
</cp:coreProperties>
</file>