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5.xml" ContentType="application/vnd.openxmlformats-officedocument.presentationml.tags+xml"/>
  <Override PartName="/ppt/notesSlides/notesSlide21.xml" ContentType="application/vnd.openxmlformats-officedocument.presentationml.notesSlide+xml"/>
  <Override PartName="/ppt/tags/tag16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4303" r:id="rId2"/>
    <p:sldMasterId id="2147484348" r:id="rId3"/>
  </p:sldMasterIdLst>
  <p:notesMasterIdLst>
    <p:notesMasterId r:id="rId27"/>
  </p:notesMasterIdLst>
  <p:handoutMasterIdLst>
    <p:handoutMasterId r:id="rId28"/>
  </p:handoutMasterIdLst>
  <p:sldIdLst>
    <p:sldId id="987" r:id="rId4"/>
    <p:sldId id="1083" r:id="rId5"/>
    <p:sldId id="1084" r:id="rId6"/>
    <p:sldId id="1079" r:id="rId7"/>
    <p:sldId id="1106" r:id="rId8"/>
    <p:sldId id="1025" r:id="rId9"/>
    <p:sldId id="1090" r:id="rId10"/>
    <p:sldId id="1100" r:id="rId11"/>
    <p:sldId id="1099" r:id="rId12"/>
    <p:sldId id="1092" r:id="rId13"/>
    <p:sldId id="1105" r:id="rId14"/>
    <p:sldId id="1096" r:id="rId15"/>
    <p:sldId id="1107" r:id="rId16"/>
    <p:sldId id="998" r:id="rId17"/>
    <p:sldId id="1108" r:id="rId18"/>
    <p:sldId id="1109" r:id="rId19"/>
    <p:sldId id="1110" r:id="rId20"/>
    <p:sldId id="1111" r:id="rId21"/>
    <p:sldId id="1056" r:id="rId22"/>
    <p:sldId id="1112" r:id="rId23"/>
    <p:sldId id="1113" r:id="rId24"/>
    <p:sldId id="1114" r:id="rId25"/>
    <p:sldId id="1115" r:id="rId26"/>
  </p:sldIdLst>
  <p:sldSz cx="9144000" cy="6858000" type="screen4x3"/>
  <p:notesSz cx="6797675" cy="9928225"/>
  <p:custDataLst>
    <p:tags r:id="rId29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3C85911-7DEF-4DF5-9741-5766A0629498}">
          <p14:sldIdLst>
            <p14:sldId id="987"/>
            <p14:sldId id="1083"/>
            <p14:sldId id="1084"/>
            <p14:sldId id="1079"/>
            <p14:sldId id="1106"/>
            <p14:sldId id="1025"/>
            <p14:sldId id="1090"/>
            <p14:sldId id="1100"/>
            <p14:sldId id="1099"/>
            <p14:sldId id="1092"/>
            <p14:sldId id="1105"/>
            <p14:sldId id="1096"/>
            <p14:sldId id="1107"/>
            <p14:sldId id="998"/>
            <p14:sldId id="1108"/>
            <p14:sldId id="1109"/>
            <p14:sldId id="1110"/>
            <p14:sldId id="1111"/>
            <p14:sldId id="1056"/>
            <p14:sldId id="1112"/>
            <p14:sldId id="1113"/>
            <p14:sldId id="1114"/>
            <p14:sldId id="11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5" userDrawn="1">
          <p15:clr>
            <a:srgbClr val="A4A3A4"/>
          </p15:clr>
        </p15:guide>
        <p15:guide id="2" orient="horz" pos="3125" userDrawn="1">
          <p15:clr>
            <a:srgbClr val="A4A3A4"/>
          </p15:clr>
        </p15:guide>
        <p15:guide id="3" pos="2142" userDrawn="1">
          <p15:clr>
            <a:srgbClr val="A4A3A4"/>
          </p15:clr>
        </p15:guide>
        <p15:guide id="4" pos="2122" userDrawn="1">
          <p15:clr>
            <a:srgbClr val="A4A3A4"/>
          </p15:clr>
        </p15:guide>
        <p15:guide id="5" orient="horz" pos="3147" userDrawn="1">
          <p15:clr>
            <a:srgbClr val="A4A3A4"/>
          </p15:clr>
        </p15:guide>
        <p15:guide id="6" orient="horz" pos="3128" userDrawn="1">
          <p15:clr>
            <a:srgbClr val="A4A3A4"/>
          </p15:clr>
        </p15:guide>
        <p15:guide id="7" pos="2162" userDrawn="1">
          <p15:clr>
            <a:srgbClr val="A4A3A4"/>
          </p15:clr>
        </p15:guide>
        <p15:guide id="8" orient="horz" pos="3108" userDrawn="1">
          <p15:clr>
            <a:srgbClr val="A4A3A4"/>
          </p15:clr>
        </p15:guide>
        <p15:guide id="9" orient="horz" pos="3130" userDrawn="1">
          <p15:clr>
            <a:srgbClr val="A4A3A4"/>
          </p15:clr>
        </p15:guide>
        <p15:guide id="10" orient="horz" pos="3111" userDrawn="1">
          <p15:clr>
            <a:srgbClr val="A4A3A4"/>
          </p15:clr>
        </p15:guide>
        <p15:guide id="11" orient="horz" pos="3162" userDrawn="1">
          <p15:clr>
            <a:srgbClr val="A4A3A4"/>
          </p15:clr>
        </p15:guide>
        <p15:guide id="12" orient="horz" pos="3142" userDrawn="1">
          <p15:clr>
            <a:srgbClr val="A4A3A4"/>
          </p15:clr>
        </p15:guide>
        <p15:guide id="13" orient="horz" pos="316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Ткачук Наталия Владимировна" initials="ТНВ" lastIdx="1" clrIdx="0">
    <p:extLst/>
  </p:cmAuthor>
  <p:cmAuthor id="2" name="Гіздатова Ольга Саліхівна" initials="ГОС" lastIdx="3" clrIdx="1">
    <p:extLst>
      <p:ext uri="{19B8F6BF-5375-455C-9EA6-DF929625EA0E}">
        <p15:presenceInfo xmlns:p15="http://schemas.microsoft.com/office/powerpoint/2012/main" userId="S-1-5-21-789336058-1123561945-682003330-434726" providerId="AD"/>
      </p:ext>
    </p:extLst>
  </p:cmAuthor>
  <p:cmAuthor id="3" name="Орлов Дмитро Станіславович" initials="ОДС" lastIdx="4" clrIdx="2">
    <p:extLst>
      <p:ext uri="{19B8F6BF-5375-455C-9EA6-DF929625EA0E}">
        <p15:presenceInfo xmlns:p15="http://schemas.microsoft.com/office/powerpoint/2012/main" userId="S-1-5-21-789336058-1123561945-682003330-374108" providerId="AD"/>
      </p:ext>
    </p:extLst>
  </p:cmAuthor>
  <p:cmAuthor id="4" name="Гуленко Марина Миколаївна" initials="ГММ" lastIdx="1" clrIdx="3">
    <p:extLst>
      <p:ext uri="{19B8F6BF-5375-455C-9EA6-DF929625EA0E}">
        <p15:presenceInfo xmlns:p15="http://schemas.microsoft.com/office/powerpoint/2012/main" userId="S-1-5-21-789336058-1123561945-682003330-36235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C000FF"/>
    <a:srgbClr val="002EC0"/>
    <a:srgbClr val="D40020"/>
    <a:srgbClr val="FFFFFF"/>
    <a:srgbClr val="F8F8F8"/>
    <a:srgbClr val="376092"/>
    <a:srgbClr val="990033"/>
    <a:srgbClr val="996633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9387" autoAdjust="0"/>
  </p:normalViewPr>
  <p:slideViewPr>
    <p:cSldViewPr>
      <p:cViewPr varScale="1">
        <p:scale>
          <a:sx n="63" d="100"/>
          <a:sy n="63" d="100"/>
        </p:scale>
        <p:origin x="72" y="6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3966" y="-84"/>
      </p:cViewPr>
      <p:guideLst>
        <p:guide orient="horz" pos="3145"/>
        <p:guide orient="horz" pos="3125"/>
        <p:guide pos="2142"/>
        <p:guide pos="2122"/>
        <p:guide orient="horz" pos="3147"/>
        <p:guide orient="horz" pos="3128"/>
        <p:guide pos="2162"/>
        <p:guide orient="horz" pos="3108"/>
        <p:guide orient="horz" pos="3130"/>
        <p:guide orient="horz" pos="3111"/>
        <p:guide orient="horz" pos="3162"/>
        <p:guide orient="horz" pos="3142"/>
        <p:guide orient="horz" pos="3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commentAuthors" Target="commentAuthors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4" Type="http://schemas.openxmlformats.org/officeDocument/2006/relationships/image" Target="../media/image38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4" Type="http://schemas.openxmlformats.org/officeDocument/2006/relationships/image" Target="../media/image4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Relationship Id="rId4" Type="http://schemas.openxmlformats.org/officeDocument/2006/relationships/image" Target="../media/image47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1.emf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1.emf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image" Target="../media/image1.emf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Relationship Id="rId4" Type="http://schemas.openxmlformats.org/officeDocument/2006/relationships/image" Target="../media/image66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image" Target="../media/image67.emf"/><Relationship Id="rId4" Type="http://schemas.openxmlformats.org/officeDocument/2006/relationships/image" Target="../media/image70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image" Target="../media/image1.emf"/><Relationship Id="rId5" Type="http://schemas.openxmlformats.org/officeDocument/2006/relationships/image" Target="../media/image74.emf"/><Relationship Id="rId4" Type="http://schemas.openxmlformats.org/officeDocument/2006/relationships/image" Target="../media/image73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image" Target="../media/image1.emf"/><Relationship Id="rId5" Type="http://schemas.openxmlformats.org/officeDocument/2006/relationships/image" Target="../media/image78.emf"/><Relationship Id="rId4" Type="http://schemas.openxmlformats.org/officeDocument/2006/relationships/image" Target="../media/image77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image" Target="../media/image7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image" Target="../media/image1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image" Target="../media/image1.emf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1" y="11"/>
            <a:ext cx="2946247" cy="496811"/>
          </a:xfrm>
          <a:prstGeom prst="rect">
            <a:avLst/>
          </a:prstGeom>
        </p:spPr>
        <p:txBody>
          <a:bodyPr vert="horz" lIns="87685" tIns="43834" rIns="87685" bIns="43834" rtlCol="0"/>
          <a:lstStyle>
            <a:lvl1pPr algn="l">
              <a:defRPr sz="1200"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828" y="11"/>
            <a:ext cx="2946246" cy="496811"/>
          </a:xfrm>
          <a:prstGeom prst="rect">
            <a:avLst/>
          </a:prstGeom>
        </p:spPr>
        <p:txBody>
          <a:bodyPr vert="horz" lIns="87685" tIns="43834" rIns="87685" bIns="43834" rtlCol="0"/>
          <a:lstStyle>
            <a:lvl1pPr algn="r">
              <a:defRPr sz="1200"/>
            </a:lvl1pPr>
          </a:lstStyle>
          <a:p>
            <a:pPr>
              <a:defRPr/>
            </a:pPr>
            <a:fld id="{1F6896E4-70F6-4EDA-9C83-291C575CA74C}" type="datetimeFigureOut">
              <a:rPr lang="uk-UA"/>
              <a:pPr>
                <a:defRPr/>
              </a:pPr>
              <a:t>26.03.2020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21" y="9429825"/>
            <a:ext cx="2946247" cy="496810"/>
          </a:xfrm>
          <a:prstGeom prst="rect">
            <a:avLst/>
          </a:prstGeom>
        </p:spPr>
        <p:txBody>
          <a:bodyPr vert="horz" lIns="87685" tIns="43834" rIns="87685" bIns="43834" rtlCol="0" anchor="b"/>
          <a:lstStyle>
            <a:lvl1pPr algn="l">
              <a:defRPr sz="1200" smtClean="0"/>
            </a:lvl1pPr>
          </a:lstStyle>
          <a:p>
            <a:pPr>
              <a:defRPr/>
            </a:pPr>
            <a:r>
              <a:rPr lang="uk-UA"/>
              <a:t>ДФК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828" y="9429825"/>
            <a:ext cx="2946246" cy="496810"/>
          </a:xfrm>
          <a:prstGeom prst="rect">
            <a:avLst/>
          </a:prstGeom>
        </p:spPr>
        <p:txBody>
          <a:bodyPr vert="horz" lIns="87685" tIns="43834" rIns="87685" bIns="43834" rtlCol="0" anchor="b"/>
          <a:lstStyle>
            <a:lvl1pPr algn="r">
              <a:defRPr sz="1200"/>
            </a:lvl1pPr>
          </a:lstStyle>
          <a:p>
            <a:pPr>
              <a:defRPr/>
            </a:pPr>
            <a:fld id="{5D04922B-21ED-490E-BAAB-4A059712A8E0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5280992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1" y="11"/>
            <a:ext cx="2946247" cy="496811"/>
          </a:xfrm>
          <a:prstGeom prst="rect">
            <a:avLst/>
          </a:prstGeom>
        </p:spPr>
        <p:txBody>
          <a:bodyPr vert="horz" lIns="87685" tIns="43834" rIns="87685" bIns="43834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828" y="11"/>
            <a:ext cx="2946246" cy="496811"/>
          </a:xfrm>
          <a:prstGeom prst="rect">
            <a:avLst/>
          </a:prstGeom>
        </p:spPr>
        <p:txBody>
          <a:bodyPr vert="horz" lIns="87685" tIns="43834" rIns="87685" bIns="43834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050BEE5-304E-425F-B955-769D895A44A2}" type="datetimeFigureOut">
              <a:rPr lang="uk-UA"/>
              <a:pPr>
                <a:defRPr/>
              </a:pPr>
              <a:t>26.03.2020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7713"/>
            <a:ext cx="4957763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685" tIns="43834" rIns="87685" bIns="43834" rtlCol="0" anchor="ctr"/>
          <a:lstStyle/>
          <a:p>
            <a:pPr lvl="0"/>
            <a:endParaRPr lang="uk-UA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295" y="4715708"/>
            <a:ext cx="5439101" cy="4469698"/>
          </a:xfrm>
          <a:prstGeom prst="rect">
            <a:avLst/>
          </a:prstGeom>
        </p:spPr>
        <p:txBody>
          <a:bodyPr vert="horz" lIns="87685" tIns="43834" rIns="87685" bIns="43834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uk-UA" noProof="0" smtClean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21" y="9429825"/>
            <a:ext cx="2946247" cy="496810"/>
          </a:xfrm>
          <a:prstGeom prst="rect">
            <a:avLst/>
          </a:prstGeom>
        </p:spPr>
        <p:txBody>
          <a:bodyPr vert="horz" lIns="87685" tIns="43834" rIns="87685" bIns="43834" rtlCol="0" anchor="b"/>
          <a:lstStyle>
            <a:lvl1pPr algn="l">
              <a:defRPr sz="12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uk-UA"/>
              <a:t>ДФК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828" y="9429825"/>
            <a:ext cx="2946246" cy="496810"/>
          </a:xfrm>
          <a:prstGeom prst="rect">
            <a:avLst/>
          </a:prstGeom>
        </p:spPr>
        <p:txBody>
          <a:bodyPr vert="horz" lIns="87685" tIns="43834" rIns="87685" bIns="43834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35FED96-2404-436C-BCAE-22117D57C3B1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44816185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090B504-5299-4917-86A3-FEB323D6D78C}" type="slidenum">
              <a:rPr lang="en-GB" smtClean="0">
                <a:latin typeface="Times New Roman" pitchFamily="18" charset="0"/>
              </a:rPr>
              <a:pPr/>
              <a:t>1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113666" name="Rectangle 7"/>
          <p:cNvSpPr txBox="1">
            <a:spLocks noGrp="1" noChangeArrowheads="1"/>
          </p:cNvSpPr>
          <p:nvPr/>
        </p:nvSpPr>
        <p:spPr bwMode="auto">
          <a:xfrm>
            <a:off x="3885602" y="8733986"/>
            <a:ext cx="2972421" cy="460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821" tIns="43909" rIns="87821" bIns="43909" anchor="b"/>
          <a:lstStyle/>
          <a:p>
            <a:pPr algn="r" defTabSz="877978"/>
            <a:fld id="{F28444CA-42A8-4CC1-936D-D0A37A4A5A1C}" type="slidenum">
              <a:rPr lang="en-GB" sz="1100"/>
              <a:pPr algn="r" defTabSz="877978"/>
              <a:t>1</a:t>
            </a:fld>
            <a:endParaRPr lang="en-GB" sz="1100" dirty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692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090B504-5299-4917-86A3-FEB323D6D78C}" type="slidenum">
              <a:rPr lang="en-GB" smtClean="0">
                <a:latin typeface="Times New Roman" pitchFamily="18" charset="0"/>
              </a:rPr>
              <a:pPr/>
              <a:t>10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113666" name="Rectangle 7"/>
          <p:cNvSpPr txBox="1">
            <a:spLocks noGrp="1" noChangeArrowheads="1"/>
          </p:cNvSpPr>
          <p:nvPr/>
        </p:nvSpPr>
        <p:spPr bwMode="auto">
          <a:xfrm>
            <a:off x="3885602" y="8733986"/>
            <a:ext cx="2972421" cy="460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821" tIns="43909" rIns="87821" bIns="43909" anchor="b"/>
          <a:lstStyle/>
          <a:p>
            <a:pPr algn="r" defTabSz="877978"/>
            <a:fld id="{F28444CA-42A8-4CC1-936D-D0A37A4A5A1C}" type="slidenum">
              <a:rPr lang="en-GB" sz="1100"/>
              <a:pPr algn="r" defTabSz="877978"/>
              <a:t>10</a:t>
            </a:fld>
            <a:endParaRPr lang="en-GB" sz="1100" dirty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72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090B504-5299-4917-86A3-FEB323D6D78C}" type="slidenum">
              <a:rPr lang="en-GB" smtClean="0">
                <a:latin typeface="Times New Roman" pitchFamily="18" charset="0"/>
              </a:rPr>
              <a:pPr/>
              <a:t>11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113666" name="Rectangle 7"/>
          <p:cNvSpPr txBox="1">
            <a:spLocks noGrp="1" noChangeArrowheads="1"/>
          </p:cNvSpPr>
          <p:nvPr/>
        </p:nvSpPr>
        <p:spPr bwMode="auto">
          <a:xfrm>
            <a:off x="3885602" y="8733986"/>
            <a:ext cx="2972421" cy="460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821" tIns="43909" rIns="87821" bIns="43909" anchor="b"/>
          <a:lstStyle/>
          <a:p>
            <a:pPr algn="r" defTabSz="877978"/>
            <a:fld id="{F28444CA-42A8-4CC1-936D-D0A37A4A5A1C}" type="slidenum">
              <a:rPr lang="en-GB" sz="1100"/>
              <a:pPr algn="r" defTabSz="877978"/>
              <a:t>11</a:t>
            </a:fld>
            <a:endParaRPr lang="en-GB" sz="1100" dirty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155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090B504-5299-4917-86A3-FEB323D6D78C}" type="slidenum">
              <a:rPr lang="en-GB" smtClean="0">
                <a:latin typeface="Times New Roman" pitchFamily="18" charset="0"/>
              </a:rPr>
              <a:pPr/>
              <a:t>12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113666" name="Rectangle 7"/>
          <p:cNvSpPr txBox="1">
            <a:spLocks noGrp="1" noChangeArrowheads="1"/>
          </p:cNvSpPr>
          <p:nvPr/>
        </p:nvSpPr>
        <p:spPr bwMode="auto">
          <a:xfrm>
            <a:off x="3885602" y="8733986"/>
            <a:ext cx="2972421" cy="460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821" tIns="43909" rIns="87821" bIns="43909" anchor="b"/>
          <a:lstStyle/>
          <a:p>
            <a:pPr algn="r" defTabSz="877978"/>
            <a:fld id="{F28444CA-42A8-4CC1-936D-D0A37A4A5A1C}" type="slidenum">
              <a:rPr lang="en-GB" sz="1100"/>
              <a:pPr algn="r" defTabSz="877978"/>
              <a:t>12</a:t>
            </a:fld>
            <a:endParaRPr lang="en-GB" sz="1100" dirty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188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090B504-5299-4917-86A3-FEB323D6D78C}" type="slidenum">
              <a:rPr lang="en-GB" smtClean="0">
                <a:latin typeface="Times New Roman" pitchFamily="18" charset="0"/>
              </a:rPr>
              <a:pPr/>
              <a:t>13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113666" name="Rectangle 7"/>
          <p:cNvSpPr txBox="1">
            <a:spLocks noGrp="1" noChangeArrowheads="1"/>
          </p:cNvSpPr>
          <p:nvPr/>
        </p:nvSpPr>
        <p:spPr bwMode="auto">
          <a:xfrm>
            <a:off x="3885602" y="8733986"/>
            <a:ext cx="2972421" cy="460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821" tIns="43909" rIns="87821" bIns="43909" anchor="b"/>
          <a:lstStyle/>
          <a:p>
            <a:pPr algn="r" defTabSz="877978"/>
            <a:fld id="{F28444CA-42A8-4CC1-936D-D0A37A4A5A1C}" type="slidenum">
              <a:rPr lang="en-GB" sz="1100"/>
              <a:pPr algn="r" defTabSz="877978"/>
              <a:t>13</a:t>
            </a:fld>
            <a:endParaRPr lang="en-GB" sz="1100" dirty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289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090B504-5299-4917-86A3-FEB323D6D78C}" type="slidenum">
              <a:rPr lang="en-GB" smtClean="0">
                <a:latin typeface="Times New Roman" pitchFamily="18" charset="0"/>
              </a:rPr>
              <a:pPr/>
              <a:t>14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113666" name="Rectangle 7"/>
          <p:cNvSpPr txBox="1">
            <a:spLocks noGrp="1" noChangeArrowheads="1"/>
          </p:cNvSpPr>
          <p:nvPr/>
        </p:nvSpPr>
        <p:spPr bwMode="auto">
          <a:xfrm>
            <a:off x="3885602" y="8733986"/>
            <a:ext cx="2972421" cy="460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821" tIns="43909" rIns="87821" bIns="43909" anchor="b"/>
          <a:lstStyle/>
          <a:p>
            <a:pPr algn="r" defTabSz="877978"/>
            <a:fld id="{F28444CA-42A8-4CC1-936D-D0A37A4A5A1C}" type="slidenum">
              <a:rPr lang="en-GB" sz="1100"/>
              <a:pPr algn="r" defTabSz="877978"/>
              <a:t>14</a:t>
            </a:fld>
            <a:endParaRPr lang="en-GB" sz="1100" dirty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7336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090B504-5299-4917-86A3-FEB323D6D78C}" type="slidenum">
              <a:rPr lang="en-GB" smtClean="0">
                <a:latin typeface="Times New Roman" pitchFamily="18" charset="0"/>
              </a:rPr>
              <a:pPr/>
              <a:t>15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113666" name="Rectangle 7"/>
          <p:cNvSpPr txBox="1">
            <a:spLocks noGrp="1" noChangeArrowheads="1"/>
          </p:cNvSpPr>
          <p:nvPr/>
        </p:nvSpPr>
        <p:spPr bwMode="auto">
          <a:xfrm>
            <a:off x="3885602" y="8733986"/>
            <a:ext cx="2972421" cy="460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821" tIns="43909" rIns="87821" bIns="43909" anchor="b"/>
          <a:lstStyle/>
          <a:p>
            <a:pPr algn="r" defTabSz="877978"/>
            <a:fld id="{F28444CA-42A8-4CC1-936D-D0A37A4A5A1C}" type="slidenum">
              <a:rPr lang="en-GB" sz="1100"/>
              <a:pPr algn="r" defTabSz="877978"/>
              <a:t>15</a:t>
            </a:fld>
            <a:endParaRPr lang="en-GB" sz="1100" dirty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2825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090B504-5299-4917-86A3-FEB323D6D78C}" type="slidenum">
              <a:rPr lang="en-GB" smtClean="0">
                <a:latin typeface="Times New Roman" pitchFamily="18" charset="0"/>
              </a:rPr>
              <a:pPr/>
              <a:t>16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113666" name="Rectangle 7"/>
          <p:cNvSpPr txBox="1">
            <a:spLocks noGrp="1" noChangeArrowheads="1"/>
          </p:cNvSpPr>
          <p:nvPr/>
        </p:nvSpPr>
        <p:spPr bwMode="auto">
          <a:xfrm>
            <a:off x="3885602" y="8733986"/>
            <a:ext cx="2972421" cy="460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821" tIns="43909" rIns="87821" bIns="43909" anchor="b"/>
          <a:lstStyle/>
          <a:p>
            <a:pPr algn="r" defTabSz="877978"/>
            <a:fld id="{F28444CA-42A8-4CC1-936D-D0A37A4A5A1C}" type="slidenum">
              <a:rPr lang="en-GB" sz="1100"/>
              <a:pPr algn="r" defTabSz="877978"/>
              <a:t>16</a:t>
            </a:fld>
            <a:endParaRPr lang="en-GB" sz="1100" dirty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457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090B504-5299-4917-86A3-FEB323D6D78C}" type="slidenum">
              <a:rPr lang="en-GB" smtClean="0">
                <a:latin typeface="Times New Roman" pitchFamily="18" charset="0"/>
              </a:rPr>
              <a:pPr/>
              <a:t>17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113666" name="Rectangle 7"/>
          <p:cNvSpPr txBox="1">
            <a:spLocks noGrp="1" noChangeArrowheads="1"/>
          </p:cNvSpPr>
          <p:nvPr/>
        </p:nvSpPr>
        <p:spPr bwMode="auto">
          <a:xfrm>
            <a:off x="3885602" y="8733986"/>
            <a:ext cx="2972421" cy="460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821" tIns="43909" rIns="87821" bIns="43909" anchor="b"/>
          <a:lstStyle/>
          <a:p>
            <a:pPr algn="r" defTabSz="877978"/>
            <a:fld id="{F28444CA-42A8-4CC1-936D-D0A37A4A5A1C}" type="slidenum">
              <a:rPr lang="en-GB" sz="1100"/>
              <a:pPr algn="r" defTabSz="877978"/>
              <a:t>17</a:t>
            </a:fld>
            <a:endParaRPr lang="en-GB" sz="1100" dirty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2422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090B504-5299-4917-86A3-FEB323D6D78C}" type="slidenum">
              <a:rPr lang="en-GB" smtClean="0">
                <a:latin typeface="Times New Roman" pitchFamily="18" charset="0"/>
              </a:rPr>
              <a:pPr/>
              <a:t>18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113666" name="Rectangle 7"/>
          <p:cNvSpPr txBox="1">
            <a:spLocks noGrp="1" noChangeArrowheads="1"/>
          </p:cNvSpPr>
          <p:nvPr/>
        </p:nvSpPr>
        <p:spPr bwMode="auto">
          <a:xfrm>
            <a:off x="3885602" y="8733986"/>
            <a:ext cx="2972421" cy="460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821" tIns="43909" rIns="87821" bIns="43909" anchor="b"/>
          <a:lstStyle/>
          <a:p>
            <a:pPr algn="r" defTabSz="877978"/>
            <a:fld id="{F28444CA-42A8-4CC1-936D-D0A37A4A5A1C}" type="slidenum">
              <a:rPr lang="en-GB" sz="1100"/>
              <a:pPr algn="r" defTabSz="877978"/>
              <a:t>18</a:t>
            </a:fld>
            <a:endParaRPr lang="en-GB" sz="1100" dirty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079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090B504-5299-4917-86A3-FEB323D6D78C}" type="slidenum">
              <a:rPr lang="en-GB" smtClean="0">
                <a:latin typeface="Times New Roman" pitchFamily="18" charset="0"/>
              </a:rPr>
              <a:pPr/>
              <a:t>19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113666" name="Rectangle 7"/>
          <p:cNvSpPr txBox="1">
            <a:spLocks noGrp="1" noChangeArrowheads="1"/>
          </p:cNvSpPr>
          <p:nvPr/>
        </p:nvSpPr>
        <p:spPr bwMode="auto">
          <a:xfrm>
            <a:off x="3885602" y="8733986"/>
            <a:ext cx="2972421" cy="460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821" tIns="43909" rIns="87821" bIns="43909" anchor="b"/>
          <a:lstStyle/>
          <a:p>
            <a:pPr algn="r" defTabSz="877978"/>
            <a:fld id="{F28444CA-42A8-4CC1-936D-D0A37A4A5A1C}" type="slidenum">
              <a:rPr lang="en-GB" sz="1100"/>
              <a:pPr algn="r" defTabSz="877978"/>
              <a:t>19</a:t>
            </a:fld>
            <a:endParaRPr lang="en-GB" sz="1100" dirty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484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090B504-5299-4917-86A3-FEB323D6D78C}" type="slidenum">
              <a:rPr lang="en-GB" smtClean="0">
                <a:latin typeface="Times New Roman" pitchFamily="18" charset="0"/>
              </a:rPr>
              <a:pPr/>
              <a:t>2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113666" name="Rectangle 7"/>
          <p:cNvSpPr txBox="1">
            <a:spLocks noGrp="1" noChangeArrowheads="1"/>
          </p:cNvSpPr>
          <p:nvPr/>
        </p:nvSpPr>
        <p:spPr bwMode="auto">
          <a:xfrm>
            <a:off x="3885602" y="8733986"/>
            <a:ext cx="2972421" cy="460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821" tIns="43909" rIns="87821" bIns="43909" anchor="b"/>
          <a:lstStyle/>
          <a:p>
            <a:pPr algn="r" defTabSz="877978"/>
            <a:fld id="{F28444CA-42A8-4CC1-936D-D0A37A4A5A1C}" type="slidenum">
              <a:rPr lang="en-GB" sz="1100"/>
              <a:pPr algn="r" defTabSz="877978"/>
              <a:t>2</a:t>
            </a:fld>
            <a:endParaRPr lang="en-GB" sz="1100" dirty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892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090B504-5299-4917-86A3-FEB323D6D78C}" type="slidenum">
              <a:rPr lang="en-GB" smtClean="0">
                <a:latin typeface="Times New Roman" pitchFamily="18" charset="0"/>
              </a:rPr>
              <a:pPr/>
              <a:t>20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113666" name="Rectangle 7"/>
          <p:cNvSpPr txBox="1">
            <a:spLocks noGrp="1" noChangeArrowheads="1"/>
          </p:cNvSpPr>
          <p:nvPr/>
        </p:nvSpPr>
        <p:spPr bwMode="auto">
          <a:xfrm>
            <a:off x="3885602" y="8733986"/>
            <a:ext cx="2972421" cy="460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821" tIns="43909" rIns="87821" bIns="43909" anchor="b"/>
          <a:lstStyle/>
          <a:p>
            <a:pPr algn="r" defTabSz="877978"/>
            <a:fld id="{F28444CA-42A8-4CC1-936D-D0A37A4A5A1C}" type="slidenum">
              <a:rPr lang="en-GB" sz="1100"/>
              <a:pPr algn="r" defTabSz="877978"/>
              <a:t>20</a:t>
            </a:fld>
            <a:endParaRPr lang="en-GB" sz="1100" dirty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1229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090B504-5299-4917-86A3-FEB323D6D78C}" type="slidenum">
              <a:rPr lang="en-GB" smtClean="0">
                <a:latin typeface="Times New Roman" pitchFamily="18" charset="0"/>
              </a:rPr>
              <a:pPr/>
              <a:t>21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113666" name="Rectangle 7"/>
          <p:cNvSpPr txBox="1">
            <a:spLocks noGrp="1" noChangeArrowheads="1"/>
          </p:cNvSpPr>
          <p:nvPr/>
        </p:nvSpPr>
        <p:spPr bwMode="auto">
          <a:xfrm>
            <a:off x="3885602" y="8733986"/>
            <a:ext cx="2972421" cy="460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821" tIns="43909" rIns="87821" bIns="43909" anchor="b"/>
          <a:lstStyle/>
          <a:p>
            <a:pPr algn="r" defTabSz="877978"/>
            <a:fld id="{F28444CA-42A8-4CC1-936D-D0A37A4A5A1C}" type="slidenum">
              <a:rPr lang="en-GB" sz="1100"/>
              <a:pPr algn="r" defTabSz="877978"/>
              <a:t>21</a:t>
            </a:fld>
            <a:endParaRPr lang="en-GB" sz="1100" dirty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51704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090B504-5299-4917-86A3-FEB323D6D78C}" type="slidenum">
              <a:rPr lang="en-GB" smtClean="0">
                <a:latin typeface="Times New Roman" pitchFamily="18" charset="0"/>
              </a:rPr>
              <a:pPr/>
              <a:t>22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113666" name="Rectangle 7"/>
          <p:cNvSpPr txBox="1">
            <a:spLocks noGrp="1" noChangeArrowheads="1"/>
          </p:cNvSpPr>
          <p:nvPr/>
        </p:nvSpPr>
        <p:spPr bwMode="auto">
          <a:xfrm>
            <a:off x="3885602" y="8733986"/>
            <a:ext cx="2972421" cy="460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821" tIns="43909" rIns="87821" bIns="43909" anchor="b"/>
          <a:lstStyle/>
          <a:p>
            <a:pPr algn="r" defTabSz="877978"/>
            <a:fld id="{F28444CA-42A8-4CC1-936D-D0A37A4A5A1C}" type="slidenum">
              <a:rPr lang="en-GB" sz="1100"/>
              <a:pPr algn="r" defTabSz="877978"/>
              <a:t>22</a:t>
            </a:fld>
            <a:endParaRPr lang="en-GB" sz="1100" dirty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7289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090B504-5299-4917-86A3-FEB323D6D78C}" type="slidenum">
              <a:rPr lang="en-GB" smtClean="0">
                <a:latin typeface="Times New Roman" pitchFamily="18" charset="0"/>
              </a:rPr>
              <a:pPr/>
              <a:t>23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113666" name="Rectangle 7"/>
          <p:cNvSpPr txBox="1">
            <a:spLocks noGrp="1" noChangeArrowheads="1"/>
          </p:cNvSpPr>
          <p:nvPr/>
        </p:nvSpPr>
        <p:spPr bwMode="auto">
          <a:xfrm>
            <a:off x="3885602" y="8733986"/>
            <a:ext cx="2972421" cy="460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821" tIns="43909" rIns="87821" bIns="43909" anchor="b"/>
          <a:lstStyle/>
          <a:p>
            <a:pPr algn="r" defTabSz="877978"/>
            <a:fld id="{F28444CA-42A8-4CC1-936D-D0A37A4A5A1C}" type="slidenum">
              <a:rPr lang="en-GB" sz="1100"/>
              <a:pPr algn="r" defTabSz="877978"/>
              <a:t>23</a:t>
            </a:fld>
            <a:endParaRPr lang="en-GB" sz="1100" dirty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965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090B504-5299-4917-86A3-FEB323D6D78C}" type="slidenum">
              <a:rPr lang="en-GB" smtClean="0">
                <a:latin typeface="Times New Roman" pitchFamily="18" charset="0"/>
              </a:rPr>
              <a:pPr/>
              <a:t>3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113666" name="Rectangle 7"/>
          <p:cNvSpPr txBox="1">
            <a:spLocks noGrp="1" noChangeArrowheads="1"/>
          </p:cNvSpPr>
          <p:nvPr/>
        </p:nvSpPr>
        <p:spPr bwMode="auto">
          <a:xfrm>
            <a:off x="3885602" y="8733986"/>
            <a:ext cx="2972421" cy="460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821" tIns="43909" rIns="87821" bIns="43909" anchor="b"/>
          <a:lstStyle/>
          <a:p>
            <a:pPr algn="r" defTabSz="877978"/>
            <a:fld id="{F28444CA-42A8-4CC1-936D-D0A37A4A5A1C}" type="slidenum">
              <a:rPr lang="en-GB" sz="1100"/>
              <a:pPr algn="r" defTabSz="877978"/>
              <a:t>3</a:t>
            </a:fld>
            <a:endParaRPr lang="en-GB" sz="1100" dirty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23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090B504-5299-4917-86A3-FEB323D6D78C}" type="slidenum">
              <a:rPr lang="en-GB" smtClean="0">
                <a:latin typeface="Times New Roman" pitchFamily="18" charset="0"/>
              </a:rPr>
              <a:pPr/>
              <a:t>4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113666" name="Rectangle 7"/>
          <p:cNvSpPr txBox="1">
            <a:spLocks noGrp="1" noChangeArrowheads="1"/>
          </p:cNvSpPr>
          <p:nvPr/>
        </p:nvSpPr>
        <p:spPr bwMode="auto">
          <a:xfrm>
            <a:off x="3885602" y="8733986"/>
            <a:ext cx="2972421" cy="460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821" tIns="43909" rIns="87821" bIns="43909" anchor="b"/>
          <a:lstStyle/>
          <a:p>
            <a:pPr algn="r" defTabSz="877978"/>
            <a:fld id="{F28444CA-42A8-4CC1-936D-D0A37A4A5A1C}" type="slidenum">
              <a:rPr lang="en-GB" sz="1100"/>
              <a:pPr algn="r" defTabSz="877978"/>
              <a:t>4</a:t>
            </a:fld>
            <a:endParaRPr lang="en-GB" sz="1100" dirty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100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090B504-5299-4917-86A3-FEB323D6D78C}" type="slidenum">
              <a:rPr lang="en-GB" smtClean="0">
                <a:latin typeface="Times New Roman" pitchFamily="18" charset="0"/>
              </a:rPr>
              <a:pPr/>
              <a:t>5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113666" name="Rectangle 7"/>
          <p:cNvSpPr txBox="1">
            <a:spLocks noGrp="1" noChangeArrowheads="1"/>
          </p:cNvSpPr>
          <p:nvPr/>
        </p:nvSpPr>
        <p:spPr bwMode="auto">
          <a:xfrm>
            <a:off x="3885601" y="8733986"/>
            <a:ext cx="2972421" cy="460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830" tIns="43914" rIns="87830" bIns="43914" anchor="b"/>
          <a:lstStyle/>
          <a:p>
            <a:pPr algn="r" defTabSz="878066"/>
            <a:fld id="{F28444CA-42A8-4CC1-936D-D0A37A4A5A1C}" type="slidenum">
              <a:rPr lang="en-GB" sz="1100"/>
              <a:pPr algn="r" defTabSz="878066"/>
              <a:t>5</a:t>
            </a:fld>
            <a:endParaRPr lang="en-GB" sz="1100" dirty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247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090B504-5299-4917-86A3-FEB323D6D78C}" type="slidenum">
              <a:rPr lang="en-GB" smtClean="0">
                <a:latin typeface="Times New Roman" pitchFamily="18" charset="0"/>
              </a:rPr>
              <a:pPr/>
              <a:t>6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113666" name="Rectangle 7"/>
          <p:cNvSpPr txBox="1">
            <a:spLocks noGrp="1" noChangeArrowheads="1"/>
          </p:cNvSpPr>
          <p:nvPr/>
        </p:nvSpPr>
        <p:spPr bwMode="auto">
          <a:xfrm>
            <a:off x="3885602" y="8733986"/>
            <a:ext cx="2972421" cy="460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821" tIns="43909" rIns="87821" bIns="43909" anchor="b"/>
          <a:lstStyle/>
          <a:p>
            <a:pPr algn="r" defTabSz="877978"/>
            <a:fld id="{F28444CA-42A8-4CC1-936D-D0A37A4A5A1C}" type="slidenum">
              <a:rPr lang="en-GB" sz="1100"/>
              <a:pPr algn="r" defTabSz="877978"/>
              <a:t>6</a:t>
            </a:fld>
            <a:endParaRPr lang="en-GB" sz="1100" dirty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210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090B504-5299-4917-86A3-FEB323D6D78C}" type="slidenum">
              <a:rPr lang="en-GB" smtClean="0">
                <a:latin typeface="Times New Roman" pitchFamily="18" charset="0"/>
              </a:rPr>
              <a:pPr/>
              <a:t>7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113666" name="Rectangle 7"/>
          <p:cNvSpPr txBox="1">
            <a:spLocks noGrp="1" noChangeArrowheads="1"/>
          </p:cNvSpPr>
          <p:nvPr/>
        </p:nvSpPr>
        <p:spPr bwMode="auto">
          <a:xfrm>
            <a:off x="3885602" y="8733986"/>
            <a:ext cx="2972421" cy="460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821" tIns="43909" rIns="87821" bIns="43909" anchor="b"/>
          <a:lstStyle/>
          <a:p>
            <a:pPr algn="r" defTabSz="877978"/>
            <a:fld id="{F28444CA-42A8-4CC1-936D-D0A37A4A5A1C}" type="slidenum">
              <a:rPr lang="en-GB" sz="1100"/>
              <a:pPr algn="r" defTabSz="877978"/>
              <a:t>7</a:t>
            </a:fld>
            <a:endParaRPr lang="en-GB" sz="1100" dirty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418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090B504-5299-4917-86A3-FEB323D6D78C}" type="slidenum">
              <a:rPr lang="en-GB" smtClean="0">
                <a:latin typeface="Times New Roman" pitchFamily="18" charset="0"/>
              </a:rPr>
              <a:pPr/>
              <a:t>8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113666" name="Rectangle 7"/>
          <p:cNvSpPr txBox="1">
            <a:spLocks noGrp="1" noChangeArrowheads="1"/>
          </p:cNvSpPr>
          <p:nvPr/>
        </p:nvSpPr>
        <p:spPr bwMode="auto">
          <a:xfrm>
            <a:off x="3885602" y="8733986"/>
            <a:ext cx="2972421" cy="460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821" tIns="43909" rIns="87821" bIns="43909" anchor="b"/>
          <a:lstStyle/>
          <a:p>
            <a:pPr algn="r" defTabSz="877978"/>
            <a:fld id="{F28444CA-42A8-4CC1-936D-D0A37A4A5A1C}" type="slidenum">
              <a:rPr lang="en-GB" sz="1100"/>
              <a:pPr algn="r" defTabSz="877978"/>
              <a:t>8</a:t>
            </a:fld>
            <a:endParaRPr lang="en-GB" sz="1100" dirty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869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090B504-5299-4917-86A3-FEB323D6D78C}" type="slidenum">
              <a:rPr lang="en-GB" smtClean="0">
                <a:latin typeface="Times New Roman" pitchFamily="18" charset="0"/>
              </a:rPr>
              <a:pPr/>
              <a:t>9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113666" name="Rectangle 7"/>
          <p:cNvSpPr txBox="1">
            <a:spLocks noGrp="1" noChangeArrowheads="1"/>
          </p:cNvSpPr>
          <p:nvPr/>
        </p:nvSpPr>
        <p:spPr bwMode="auto">
          <a:xfrm>
            <a:off x="3885602" y="8733986"/>
            <a:ext cx="2972421" cy="460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821" tIns="43909" rIns="87821" bIns="43909" anchor="b"/>
          <a:lstStyle/>
          <a:p>
            <a:pPr algn="r" defTabSz="877978"/>
            <a:fld id="{F28444CA-42A8-4CC1-936D-D0A37A4A5A1C}" type="slidenum">
              <a:rPr lang="en-GB" sz="1100"/>
              <a:pPr algn="r" defTabSz="877978"/>
              <a:t>9</a:t>
            </a:fld>
            <a:endParaRPr lang="en-GB" sz="1100" dirty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283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5000" baseline="0"/>
            </a:lvl1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99F8A-FB29-4390-AA5E-1A88D1BEBA6C}" type="datetime1">
              <a:rPr lang="en-GB" smtClean="0"/>
              <a:t>26/03/2020</a:t>
            </a:fld>
            <a:endParaRPr lang="uk-UA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Source: FUIB</a:t>
            </a:r>
            <a:endParaRPr lang="uk-UA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B45436-913D-4F16-884D-13360CF1CA05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6DBDB-053E-4B6A-8C26-254DAD06D2FF}" type="datetime1">
              <a:rPr lang="en-GB" smtClean="0"/>
              <a:t>26/03/2020</a:t>
            </a:fld>
            <a:endParaRPr lang="uk-UA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Source: FUIB</a:t>
            </a:r>
            <a:endParaRPr lang="uk-UA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2BFC7A-3CE2-4DEC-9907-F2E388D2957C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BECE8-770C-49C5-90AF-D96C03DC3C27}" type="datetime1">
              <a:rPr lang="en-GB" smtClean="0"/>
              <a:t>26/03/2020</a:t>
            </a:fld>
            <a:endParaRPr lang="uk-UA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Source: FUIB</a:t>
            </a:r>
            <a:endParaRPr lang="uk-UA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64C2D-EEF9-4BCC-9330-61569BB85ADE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4759D-056E-4846-884D-7E31E81784BD}" type="datetime1">
              <a:rPr lang="en-GB" smtClean="0"/>
              <a:t>26/03/2020</a:t>
            </a:fld>
            <a:endParaRPr lang="uk-UA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Source: FUIB</a:t>
            </a:r>
            <a:endParaRPr lang="uk-UA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C3AB0-B5C6-4A4A-B0D4-EE1F23A1D420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uk-UA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E003E-D09E-427C-8A23-1DDCDE27C829}" type="datetime1">
              <a:rPr lang="en-GB" smtClean="0"/>
              <a:t>26/03/2020</a:t>
            </a:fld>
            <a:endParaRPr lang="uk-UA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Source: FUIB</a:t>
            </a:r>
            <a:endParaRPr lang="uk-UA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13E1F-839D-4E6B-B882-06033D1F2E01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7A37F-9B0D-4E5C-A183-E3C4DE5C3469}" type="datetime1">
              <a:rPr lang="en-GB" smtClean="0"/>
              <a:t>26/03/2020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Source: FUIB</a:t>
            </a: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519AA-89FB-4582-B8B5-77EB995D508C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82351-B81E-4159-AE22-DE95753A9E39}" type="datetime1">
              <a:rPr lang="en-GB" smtClean="0"/>
              <a:t>26/03/2020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Source: FUIB</a:t>
            </a: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5B3EB-B219-4BC3-AE6C-5075B30DB7DB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5000" baseline="0"/>
            </a:lvl1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rtlCol="0">
            <a:normAutofit/>
          </a:bodyPr>
          <a:lstStyle>
            <a:lvl1pPr marL="571500" indent="-571500">
              <a:buClr>
                <a:srgbClr val="FF0000"/>
              </a:buClr>
              <a:buFont typeface="Arial" pitchFamily="34" charset="0"/>
              <a:buChar char="•"/>
              <a:defRPr sz="30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defRPr>
            </a:lvl1pPr>
            <a:lvl2pPr marL="742950" indent="-285750">
              <a:buClr>
                <a:srgbClr val="FF0000"/>
              </a:buClr>
              <a:buFont typeface="Arial" pitchFamily="34" charset="0"/>
              <a:buChar char="•"/>
              <a:defRPr sz="25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defRPr>
            </a:lvl2pPr>
            <a:lvl3pPr marL="1143000" indent="-228600">
              <a:buClr>
                <a:srgbClr val="FF0000"/>
              </a:buClr>
              <a:buFont typeface="Arial" pitchFamily="34" charset="0"/>
              <a:buChar char="•"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defRPr>
            </a:lvl3pPr>
            <a:lvl4pPr marL="1600200" indent="-228600">
              <a:buClr>
                <a:srgbClr val="FF0000"/>
              </a:buClr>
              <a:buFont typeface="Arial" pitchFamily="34" charset="0"/>
              <a:buChar char="•"/>
              <a:defRPr baseline="0">
                <a:solidFill>
                  <a:schemeClr val="accent5">
                    <a:lumMod val="75000"/>
                  </a:schemeClr>
                </a:solidFill>
                <a:latin typeface="Arial" pitchFamily="34" charset="0"/>
              </a:defRPr>
            </a:lvl4pPr>
            <a:lvl5pPr marL="2057400" indent="-228600">
              <a:buClr>
                <a:srgbClr val="FF0000"/>
              </a:buClr>
              <a:buFont typeface="Arial" pitchFamily="34" charset="0"/>
              <a:buChar char="•"/>
              <a:defRPr baseline="0">
                <a:solidFill>
                  <a:schemeClr val="accent5">
                    <a:lumMod val="75000"/>
                  </a:schemeClr>
                </a:solidFill>
                <a:latin typeface="Arial" pitchFamily="34" charset="0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5" name="Заголовок 7"/>
          <p:cNvSpPr>
            <a:spLocks noGrp="1"/>
          </p:cNvSpPr>
          <p:nvPr>
            <p:ph type="title"/>
          </p:nvPr>
        </p:nvSpPr>
        <p:spPr>
          <a:xfrm>
            <a:off x="0" y="404664"/>
            <a:ext cx="7851882" cy="432048"/>
          </a:xfrm>
        </p:spPr>
        <p:txBody>
          <a:bodyPr>
            <a:noAutofit/>
          </a:bodyPr>
          <a:lstStyle>
            <a:lvl1pPr algn="ctr">
              <a:defRPr sz="3600" b="1" baseline="0">
                <a:solidFill>
                  <a:srgbClr val="FF0000"/>
                </a:solidFill>
                <a:latin typeface="Arial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8459788" y="6381750"/>
            <a:ext cx="51435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600" baseline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ru-RU"/>
              <a:t>1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404664"/>
            <a:ext cx="7851882" cy="432048"/>
          </a:xfrm>
        </p:spPr>
        <p:txBody>
          <a:bodyPr>
            <a:noAutofit/>
          </a:bodyPr>
          <a:lstStyle>
            <a:lvl1pPr algn="ctr">
              <a:defRPr sz="3600" b="1" baseline="0">
                <a:solidFill>
                  <a:srgbClr val="FF0000"/>
                </a:solidFill>
                <a:latin typeface="Arial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Текс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rtlCol="0">
            <a:normAutofit/>
          </a:bodyPr>
          <a:lstStyle>
            <a:lvl1pPr marL="571500" indent="-571500">
              <a:buClr>
                <a:srgbClr val="FF0000"/>
              </a:buClr>
              <a:buFont typeface="Arial" pitchFamily="34" charset="0"/>
              <a:buChar char="•"/>
              <a:defRPr sz="30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defRPr>
            </a:lvl1pPr>
            <a:lvl2pPr marL="742950" indent="-285750">
              <a:buClr>
                <a:srgbClr val="FF0000"/>
              </a:buClr>
              <a:buFont typeface="Arial" pitchFamily="34" charset="0"/>
              <a:buChar char="•"/>
              <a:defRPr sz="25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defRPr>
            </a:lvl2pPr>
            <a:lvl3pPr marL="1143000" indent="-228600">
              <a:buClr>
                <a:srgbClr val="FF0000"/>
              </a:buClr>
              <a:buFont typeface="Arial" pitchFamily="34" charset="0"/>
              <a:buChar char="•"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defRPr>
            </a:lvl3pPr>
            <a:lvl4pPr marL="1600200" indent="-228600">
              <a:buClr>
                <a:srgbClr val="FF0000"/>
              </a:buClr>
              <a:buFont typeface="Arial" pitchFamily="34" charset="0"/>
              <a:buChar char="•"/>
              <a:defRPr baseline="0">
                <a:solidFill>
                  <a:schemeClr val="accent5">
                    <a:lumMod val="75000"/>
                  </a:schemeClr>
                </a:solidFill>
                <a:latin typeface="Arial" pitchFamily="34" charset="0"/>
              </a:defRPr>
            </a:lvl4pPr>
            <a:lvl5pPr marL="2057400" indent="-228600">
              <a:buClr>
                <a:srgbClr val="FF0000"/>
              </a:buClr>
              <a:buFont typeface="Arial" pitchFamily="34" charset="0"/>
              <a:buChar char="•"/>
              <a:defRPr baseline="0">
                <a:solidFill>
                  <a:schemeClr val="accent5">
                    <a:lumMod val="75000"/>
                  </a:schemeClr>
                </a:solidFill>
                <a:latin typeface="Arial" pitchFamily="34" charset="0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8459788" y="6381750"/>
            <a:ext cx="51435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600" baseline="0">
                <a:solidFill>
                  <a:srgbClr val="5F5F5F">
                    <a:lumMod val="75000"/>
                  </a:srgbClr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ru-RU"/>
              <a:t>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rtlCol="0">
            <a:normAutofit/>
          </a:bodyPr>
          <a:lstStyle>
            <a:lvl1pPr marL="571500" indent="-571500">
              <a:buClr>
                <a:srgbClr val="FF0000"/>
              </a:buClr>
              <a:buFont typeface="Arial" pitchFamily="34" charset="0"/>
              <a:buChar char="•"/>
              <a:defRPr sz="30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defRPr>
            </a:lvl1pPr>
            <a:lvl2pPr marL="742950" indent="-285750">
              <a:buClr>
                <a:srgbClr val="FF0000"/>
              </a:buClr>
              <a:buFont typeface="Arial" pitchFamily="34" charset="0"/>
              <a:buChar char="•"/>
              <a:defRPr sz="25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defRPr>
            </a:lvl2pPr>
            <a:lvl3pPr marL="1143000" indent="-228600">
              <a:buClr>
                <a:srgbClr val="FF0000"/>
              </a:buClr>
              <a:buFont typeface="Arial" pitchFamily="34" charset="0"/>
              <a:buChar char="•"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defRPr>
            </a:lvl3pPr>
            <a:lvl4pPr marL="1600200" indent="-228600">
              <a:buClr>
                <a:srgbClr val="FF0000"/>
              </a:buClr>
              <a:buFont typeface="Arial" pitchFamily="34" charset="0"/>
              <a:buChar char="•"/>
              <a:defRPr baseline="0">
                <a:solidFill>
                  <a:schemeClr val="accent5">
                    <a:lumMod val="75000"/>
                  </a:schemeClr>
                </a:solidFill>
                <a:latin typeface="Arial" pitchFamily="34" charset="0"/>
              </a:defRPr>
            </a:lvl4pPr>
            <a:lvl5pPr marL="2057400" indent="-228600">
              <a:buClr>
                <a:srgbClr val="FF0000"/>
              </a:buClr>
              <a:buFont typeface="Arial" pitchFamily="34" charset="0"/>
              <a:buChar char="•"/>
              <a:defRPr baseline="0">
                <a:solidFill>
                  <a:schemeClr val="accent5">
                    <a:lumMod val="75000"/>
                  </a:schemeClr>
                </a:solidFill>
                <a:latin typeface="Arial" pitchFamily="34" charset="0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5" name="Заголовок 7"/>
          <p:cNvSpPr>
            <a:spLocks noGrp="1"/>
          </p:cNvSpPr>
          <p:nvPr>
            <p:ph type="title"/>
          </p:nvPr>
        </p:nvSpPr>
        <p:spPr>
          <a:xfrm>
            <a:off x="0" y="404664"/>
            <a:ext cx="7851882" cy="432048"/>
          </a:xfrm>
        </p:spPr>
        <p:txBody>
          <a:bodyPr>
            <a:noAutofit/>
          </a:bodyPr>
          <a:lstStyle>
            <a:lvl1pPr algn="ctr">
              <a:defRPr sz="3600" b="1" baseline="0">
                <a:solidFill>
                  <a:srgbClr val="FF0000"/>
                </a:solidFill>
                <a:latin typeface="Arial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8459788" y="6381750"/>
            <a:ext cx="51435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ru-RU"/>
              <a:t>1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404664"/>
            <a:ext cx="7851882" cy="432048"/>
          </a:xfrm>
        </p:spPr>
        <p:txBody>
          <a:bodyPr>
            <a:noAutofit/>
          </a:bodyPr>
          <a:lstStyle>
            <a:lvl1pPr algn="ctr">
              <a:defRPr sz="3600" b="1" baseline="0">
                <a:solidFill>
                  <a:srgbClr val="FF0000"/>
                </a:solidFill>
                <a:latin typeface="Arial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8459788" y="6381750"/>
            <a:ext cx="51435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600" baseline="0">
                <a:solidFill>
                  <a:srgbClr val="5F5F5F">
                    <a:lumMod val="75000"/>
                  </a:srgbClr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ru-RU"/>
              <a:t>1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6552728" cy="11430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baseline="0"/>
            </a:lvl1pPr>
          </a:lstStyle>
          <a:p>
            <a:r>
              <a:rPr lang="ru-RU" dirty="0" smtClean="0"/>
              <a:t>Заголовок </a:t>
            </a:r>
            <a:br>
              <a:rPr lang="ru-RU" dirty="0" smtClean="0"/>
            </a:br>
            <a:r>
              <a:rPr lang="ru-RU" dirty="0" smtClean="0"/>
              <a:t>презентации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idx="1"/>
          </p:nvPr>
        </p:nvSpPr>
        <p:spPr>
          <a:xfrm>
            <a:off x="395536" y="2492896"/>
            <a:ext cx="6408712" cy="103671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baseline="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86800" y="6610350"/>
            <a:ext cx="457200" cy="2476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fld id="{C42EF507-AF1A-4230-B8C6-1B9FBF6B2C2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fld id="{5576FF91-C357-45B9-8CF5-5A9B47F9F054}" type="datetime1">
              <a:rPr lang="en-GB" smtClean="0"/>
              <a:t>26/03/2020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Source: FUIB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fld id="{D0BA4E94-B3EE-4784-9222-C033770C033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fld id="{FF9B63D3-2B34-4C5E-8970-5E2AF993F3BE}" type="datetime1">
              <a:rPr lang="en-GB" smtClean="0"/>
              <a:t>26/03/2020</a:t>
            </a:fld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r>
              <a:rPr lang="en-GB" smtClean="0"/>
              <a:t>Source: FUIB</a:t>
            </a: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fld id="{9EEF4EC9-9CB4-4493-9FA1-06C3490ED6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404664"/>
            <a:ext cx="7851882" cy="432048"/>
          </a:xfrm>
        </p:spPr>
        <p:txBody>
          <a:bodyPr>
            <a:noAutofit/>
          </a:bodyPr>
          <a:lstStyle>
            <a:lvl1pPr algn="ctr">
              <a:defRPr sz="3600" b="1" baseline="0">
                <a:solidFill>
                  <a:srgbClr val="FF0000"/>
                </a:solidFill>
                <a:latin typeface="Arial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Текс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rtlCol="0">
            <a:normAutofit/>
          </a:bodyPr>
          <a:lstStyle>
            <a:lvl1pPr marL="571500" indent="-571500">
              <a:buClr>
                <a:srgbClr val="FF0000"/>
              </a:buClr>
              <a:buFont typeface="Arial" pitchFamily="34" charset="0"/>
              <a:buChar char="•"/>
              <a:defRPr sz="30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defRPr>
            </a:lvl1pPr>
            <a:lvl2pPr marL="742950" indent="-285750">
              <a:buClr>
                <a:srgbClr val="FF0000"/>
              </a:buClr>
              <a:buFont typeface="Arial" pitchFamily="34" charset="0"/>
              <a:buChar char="•"/>
              <a:defRPr sz="25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defRPr>
            </a:lvl2pPr>
            <a:lvl3pPr marL="1143000" indent="-228600">
              <a:buClr>
                <a:srgbClr val="FF0000"/>
              </a:buClr>
              <a:buFont typeface="Arial" pitchFamily="34" charset="0"/>
              <a:buChar char="•"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defRPr>
            </a:lvl3pPr>
            <a:lvl4pPr marL="1600200" indent="-228600">
              <a:buClr>
                <a:srgbClr val="FF0000"/>
              </a:buClr>
              <a:buFont typeface="Arial" pitchFamily="34" charset="0"/>
              <a:buChar char="•"/>
              <a:defRPr baseline="0">
                <a:solidFill>
                  <a:schemeClr val="accent5">
                    <a:lumMod val="75000"/>
                  </a:schemeClr>
                </a:solidFill>
                <a:latin typeface="Arial" pitchFamily="34" charset="0"/>
              </a:defRPr>
            </a:lvl4pPr>
            <a:lvl5pPr marL="2057400" indent="-228600">
              <a:buClr>
                <a:srgbClr val="FF0000"/>
              </a:buClr>
              <a:buFont typeface="Arial" pitchFamily="34" charset="0"/>
              <a:buChar char="•"/>
              <a:defRPr baseline="0">
                <a:solidFill>
                  <a:schemeClr val="accent5">
                    <a:lumMod val="75000"/>
                  </a:schemeClr>
                </a:solidFill>
                <a:latin typeface="Arial" pitchFamily="34" charset="0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8459788" y="6381750"/>
            <a:ext cx="51435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600" baseline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ru-RU"/>
              <a:t>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404664"/>
            <a:ext cx="7851882" cy="432048"/>
          </a:xfrm>
        </p:spPr>
        <p:txBody>
          <a:bodyPr>
            <a:noAutofit/>
          </a:bodyPr>
          <a:lstStyle>
            <a:lvl1pPr algn="ctr">
              <a:defRPr sz="3600" b="1" baseline="0">
                <a:solidFill>
                  <a:srgbClr val="FF0000"/>
                </a:solidFill>
                <a:latin typeface="Arial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8459788" y="6381750"/>
            <a:ext cx="51435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600" baseline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ru-RU"/>
              <a:t>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9C8101-5087-4E3F-997E-C744ADBDBEB4}" type="datetime1">
              <a:rPr lang="en-GB" smtClean="0"/>
              <a:t>26/03/2020</a:t>
            </a:fld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Source: FUIB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DB380-D2AA-464E-8456-F47D2F9E3C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25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8D748-6A0B-41BA-8E50-CB55688CD7B5}" type="datetime1">
              <a:rPr lang="en-GB" smtClean="0"/>
              <a:t>26/03/2020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Source: FUIB</a:t>
            </a: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1C1D1-76CB-4A6D-8E8C-8A01632ABC73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D65CA-6C7B-4D78-B02B-9152C29C7110}" type="datetime1">
              <a:rPr lang="en-GB" smtClean="0"/>
              <a:t>26/03/2020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Source: FUIB</a:t>
            </a: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AB98B-6688-4AF5-804D-46C6AB1C5797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2A701-A408-4FF6-9908-03BC651FB7EA}" type="datetime1">
              <a:rPr lang="en-GB" smtClean="0"/>
              <a:t>26/03/2020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Source: FUIB</a:t>
            </a: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CF55E-F853-4AB6-88A2-93EC79CCB501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1A9C3-13E1-477E-B2F6-076472F51A3E}" type="datetime1">
              <a:rPr lang="en-GB" smtClean="0"/>
              <a:t>26/03/2020</a:t>
            </a:fld>
            <a:endParaRPr lang="uk-UA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Source: FUIB</a:t>
            </a:r>
            <a:endParaRPr lang="uk-UA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CC326-B2A5-48AB-8926-78415E605FB5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vmlDrawing" Target="../drawings/vmlDrawing2.v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ags" Target="../tags/tag5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ags" Target="../tags/tag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ags" Target="../tags/tag7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tags" Target="../tags/tag6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1.emf"/><Relationship Id="rId10" Type="http://schemas.openxmlformats.org/officeDocument/2006/relationships/vmlDrawing" Target="../drawings/vmlDrawing3.vml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3.xml"/><Relationship Id="rId14" Type="http://schemas.openxmlformats.org/officeDocument/2006/relationships/oleObject" Target="../embeddings/oleObject3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0541695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85" name="think-cell Slide" r:id="rId11" imgW="383" imgH="384" progId="TCLayout.ActiveDocument.1">
                  <p:embed/>
                </p:oleObj>
              </mc:Choice>
              <mc:Fallback>
                <p:oleObj name="think-cell Slide" r:id="rId11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 hidden="1"/>
          <p:cNvSpPr/>
          <p:nvPr userDrawn="1">
            <p:custDataLst>
              <p:tags r:id="rId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ru-RU" sz="6000" b="0" i="0" baseline="0" dirty="0">
              <a:latin typeface="Times New Roman" panose="02020603050405020304" pitchFamily="18" charset="0"/>
              <a:ea typeface="+mj-ea"/>
              <a:cs typeface="+mj-cs"/>
              <a:sym typeface="Times New Roman" panose="02020603050405020304" pitchFamily="18" charset="0"/>
            </a:endParaRPr>
          </a:p>
        </p:txBody>
      </p:sp>
      <p:sp>
        <p:nvSpPr>
          <p:cNvPr id="61442" name="Заголовок 1"/>
          <p:cNvSpPr>
            <a:spLocks noGrp="1"/>
          </p:cNvSpPr>
          <p:nvPr>
            <p:ph type="title"/>
          </p:nvPr>
        </p:nvSpPr>
        <p:spPr bwMode="auto">
          <a:xfrm>
            <a:off x="323850" y="549275"/>
            <a:ext cx="65516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Заголовок </a:t>
            </a:r>
            <a:br>
              <a:rPr lang="ru-RU" smtClean="0"/>
            </a:br>
            <a:r>
              <a:rPr lang="ru-RU" smtClean="0"/>
              <a:t>презентации</a:t>
            </a:r>
          </a:p>
        </p:txBody>
      </p:sp>
      <p:sp>
        <p:nvSpPr>
          <p:cNvPr id="61443" name="Текст 2"/>
          <p:cNvSpPr>
            <a:spLocks noGrp="1"/>
          </p:cNvSpPr>
          <p:nvPr>
            <p:ph type="body" idx="1"/>
          </p:nvPr>
        </p:nvSpPr>
        <p:spPr bwMode="auto">
          <a:xfrm>
            <a:off x="323850" y="2205038"/>
            <a:ext cx="6480175" cy="103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Подзаголовок</a:t>
            </a:r>
            <a:r>
              <a:rPr lang="en-US" smtClean="0"/>
              <a:t> </a:t>
            </a:r>
            <a:r>
              <a:rPr lang="ru-RU" smtClean="0"/>
              <a:t>презентации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2" r:id="rId1"/>
    <p:sldLayoutId id="2147484376" r:id="rId2"/>
    <p:sldLayoutId id="2147484377" r:id="rId3"/>
    <p:sldLayoutId id="2147484378" r:id="rId4"/>
    <p:sldLayoutId id="2147484390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 kern="1200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>
          <a:solidFill>
            <a:srgbClr val="FF0000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>
          <a:solidFill>
            <a:srgbClr val="FF0000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>
          <a:solidFill>
            <a:srgbClr val="FF0000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>
          <a:solidFill>
            <a:srgbClr val="FF0000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>
          <a:solidFill>
            <a:srgbClr val="FF0000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>
          <a:solidFill>
            <a:srgbClr val="FF0000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>
          <a:solidFill>
            <a:srgbClr val="FF0000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>
          <a:solidFill>
            <a:srgbClr val="FF0000"/>
          </a:solidFill>
          <a:latin typeface="Times New Roman" pitchFamily="18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Font typeface="Arial" charset="0"/>
        <a:defRPr sz="4000" kern="1200">
          <a:solidFill>
            <a:srgbClr val="4B4B4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8813767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809" name="think-cell Slide" r:id="rId17" imgW="383" imgH="384" progId="TCLayout.ActiveDocument.1">
                  <p:embed/>
                </p:oleObj>
              </mc:Choice>
              <mc:Fallback>
                <p:oleObj name="think-cell Slide" r:id="rId17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 hidden="1"/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ru-RU" sz="4400" b="0" i="0" baseline="0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uk-UA" smtClean="0"/>
          </a:p>
        </p:txBody>
      </p:sp>
      <p:sp>
        <p:nvSpPr>
          <p:cNvPr id="10243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CD2AE9-599D-46F2-A9F8-C0D381257AF0}" type="datetime1">
              <a:rPr lang="en-GB" smtClean="0"/>
              <a:t>26/03/2020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Source: FUIB</a:t>
            </a: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007ABD-9B84-4DC2-A994-46F3BD83C006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3" r:id="rId1"/>
    <p:sldLayoutId id="2147484372" r:id="rId2"/>
    <p:sldLayoutId id="2147484371" r:id="rId3"/>
    <p:sldLayoutId id="2147484370" r:id="rId4"/>
    <p:sldLayoutId id="2147484369" r:id="rId5"/>
    <p:sldLayoutId id="2147484368" r:id="rId6"/>
    <p:sldLayoutId id="2147484367" r:id="rId7"/>
    <p:sldLayoutId id="2147484366" r:id="rId8"/>
    <p:sldLayoutId id="2147484365" r:id="rId9"/>
    <p:sldLayoutId id="2147484364" r:id="rId10"/>
    <p:sldLayoutId id="214748436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 hidden="1"/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19075707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33" name="think-cell Slide" r:id="rId14" imgW="383" imgH="384" progId="TCLayout.ActiveDocument.1">
                  <p:embed/>
                </p:oleObj>
              </mc:Choice>
              <mc:Fallback>
                <p:oleObj name="think-cell Slide" r:id="rId1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ru-RU" sz="6000" b="0" i="0" baseline="0" dirty="0">
              <a:latin typeface="Times New Roman" panose="02020603050405020304" pitchFamily="18" charset="0"/>
              <a:ea typeface="+mj-ea"/>
              <a:cs typeface="+mj-cs"/>
              <a:sym typeface="Times New Roman" panose="02020603050405020304" pitchFamily="18" charset="0"/>
            </a:endParaRPr>
          </a:p>
        </p:txBody>
      </p:sp>
      <p:sp>
        <p:nvSpPr>
          <p:cNvPr id="22530" name="Заголовок 1"/>
          <p:cNvSpPr>
            <a:spLocks noGrp="1"/>
          </p:cNvSpPr>
          <p:nvPr>
            <p:ph type="title"/>
          </p:nvPr>
        </p:nvSpPr>
        <p:spPr bwMode="auto">
          <a:xfrm>
            <a:off x="323850" y="549275"/>
            <a:ext cx="65516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Заголовок </a:t>
            </a:r>
            <a:br>
              <a:rPr lang="ru-RU" smtClean="0"/>
            </a:br>
            <a:r>
              <a:rPr lang="ru-RU" smtClean="0"/>
              <a:t>презентации</a:t>
            </a:r>
          </a:p>
        </p:txBody>
      </p:sp>
      <p:sp>
        <p:nvSpPr>
          <p:cNvPr id="22531" name="Текст 2"/>
          <p:cNvSpPr>
            <a:spLocks noGrp="1"/>
          </p:cNvSpPr>
          <p:nvPr>
            <p:ph type="body" idx="1"/>
          </p:nvPr>
        </p:nvSpPr>
        <p:spPr bwMode="auto">
          <a:xfrm>
            <a:off x="323850" y="2205038"/>
            <a:ext cx="6480175" cy="103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Подзаголовок</a:t>
            </a:r>
            <a:r>
              <a:rPr lang="en-US" smtClean="0"/>
              <a:t> </a:t>
            </a:r>
            <a:r>
              <a:rPr lang="ru-RU" smtClean="0"/>
              <a:t>презентации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5" r:id="rId1"/>
    <p:sldLayoutId id="2147484382" r:id="rId2"/>
    <p:sldLayoutId id="2147484383" r:id="rId3"/>
    <p:sldLayoutId id="2147484384" r:id="rId4"/>
    <p:sldLayoutId id="2147484374" r:id="rId5"/>
    <p:sldLayoutId id="2147484385" r:id="rId6"/>
    <p:sldLayoutId id="2147484386" r:id="rId7"/>
    <p:sldLayoutId id="2147484387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 kern="1200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>
          <a:solidFill>
            <a:srgbClr val="FF0000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>
          <a:solidFill>
            <a:srgbClr val="FF0000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>
          <a:solidFill>
            <a:srgbClr val="FF0000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>
          <a:solidFill>
            <a:srgbClr val="FF0000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>
          <a:solidFill>
            <a:srgbClr val="FF0000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>
          <a:solidFill>
            <a:srgbClr val="FF0000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>
          <a:solidFill>
            <a:srgbClr val="FF0000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>
          <a:solidFill>
            <a:srgbClr val="FF0000"/>
          </a:solidFill>
          <a:latin typeface="Times New Roman" pitchFamily="18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Font typeface="Arial" charset="0"/>
        <a:defRPr sz="4000" kern="1200">
          <a:solidFill>
            <a:srgbClr val="4B4B4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4.e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3.vml"/><Relationship Id="rId6" Type="http://schemas.openxmlformats.org/officeDocument/2006/relationships/oleObject" Target="file:///C:\Users\svirchuk\Desktop\Efficiency%20control_prv\15.%20Banking%20System\BS%20review\Banking%20System_database.xlsx!DG!%5bBanking%20System_database.xlsx%5dDG%20Chart%2020" TargetMode="External"/><Relationship Id="rId5" Type="http://schemas.openxmlformats.org/officeDocument/2006/relationships/image" Target="../media/image33.emf"/><Relationship Id="rId4" Type="http://schemas.openxmlformats.org/officeDocument/2006/relationships/oleObject" Target="file:///C:\Users\svirchuk\Desktop\Efficiency%20control_prv\15.%20Banking%20System\BS%20review\Banking%20System_database.xlsx!DG!%5bBanking%20System_database.xlsx%5dDG%20Chart%205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file:///C:\Users\svirchuk\Desktop\Efficiency%20control_prv\15.%20Banking%20System\BS%20review\Banking%20System_database.xlsx!DG!%5bBanking%20System_database.xlsx%5dDG%20Chart%2027" TargetMode="External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6.e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4.vml"/><Relationship Id="rId6" Type="http://schemas.openxmlformats.org/officeDocument/2006/relationships/oleObject" Target="file:///C:\Users\svirchuk\Desktop\Efficiency%20control_prv\15.%20Banking%20System\BS%20review\Banking%20System_database.xlsx!DG!%5bBanking%20System_database.xlsx%5dDG%20Chart%2021" TargetMode="External"/><Relationship Id="rId11" Type="http://schemas.openxmlformats.org/officeDocument/2006/relationships/image" Target="../media/image38.emf"/><Relationship Id="rId5" Type="http://schemas.openxmlformats.org/officeDocument/2006/relationships/image" Target="../media/image35.emf"/><Relationship Id="rId10" Type="http://schemas.openxmlformats.org/officeDocument/2006/relationships/oleObject" Target="file:///C:\Users\svirchuk\Desktop\Efficiency%20control_prv\15.%20Banking%20System\BS%20review\Banking%20System_database.xlsx!DG!%5bBanking%20System_database.xlsx%5dDG%20Chart%2026" TargetMode="External"/><Relationship Id="rId4" Type="http://schemas.openxmlformats.org/officeDocument/2006/relationships/oleObject" Target="file:///C:\Users\svirchuk\Desktop\Efficiency%20control_prv\15.%20Banking%20System\BS%20review\Banking%20System_database.xlsx!DG!%5bBanking%20System_database.xlsx%5dDG%20Chart%2024" TargetMode="External"/><Relationship Id="rId9" Type="http://schemas.openxmlformats.org/officeDocument/2006/relationships/image" Target="../media/image3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file:///C:\Users\svirchuk\Desktop\Efficiency%20control_prv\15.%20Banking%20System\BS%20review\Banking%20System_database.xlsx!DG!%5bBanking%20System_database.xlsx%5dDG%20Chart%2012" TargetMode="External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0.e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5.vml"/><Relationship Id="rId6" Type="http://schemas.openxmlformats.org/officeDocument/2006/relationships/oleObject" Target="file:///C:\Users\svirchuk\Desktop\Efficiency%20control_prv\15.%20Banking%20System\BS%20review\Banking%20System_database.xlsx!DG!%5bBanking%20System_database.xlsx%5dDG%20Chart%2011" TargetMode="External"/><Relationship Id="rId11" Type="http://schemas.openxmlformats.org/officeDocument/2006/relationships/image" Target="../media/image42.emf"/><Relationship Id="rId5" Type="http://schemas.openxmlformats.org/officeDocument/2006/relationships/image" Target="../media/image39.emf"/><Relationship Id="rId10" Type="http://schemas.openxmlformats.org/officeDocument/2006/relationships/oleObject" Target="file:///C:\Users\svirchuk\Desktop\Efficiency%20control_prv\15.%20Banking%20System\BS%20review\Banking%20System_database.xlsx!DG!%5bBanking%20System_database.xlsx%5dDG%20Chart%2013" TargetMode="External"/><Relationship Id="rId4" Type="http://schemas.openxmlformats.org/officeDocument/2006/relationships/oleObject" Target="file:///C:\Users\svirchuk\Desktop\Efficiency%20control_prv\15.%20Banking%20System\BS%20review\Banking%20System_database.xlsx!DG!%5bBanking%20System_database.xlsx%5dDG%20Chart%2014" TargetMode="External"/><Relationship Id="rId9" Type="http://schemas.openxmlformats.org/officeDocument/2006/relationships/image" Target="../media/image4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3.emf"/><Relationship Id="rId4" Type="http://schemas.openxmlformats.org/officeDocument/2006/relationships/oleObject" Target="file:///\\fuib.com\kho\DFK\C\Efficiency%20ctrl\&#1041;&#1057;\&#1041;&#1057;.xlsx!&#1053;&#1086;&#1088;&#1084;&#1072;&#1090;&#1080;&#1074;&#1099;!R3C2:R28C17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file:///\\fuib.com\kho\DFK\C\Efficiency%20ctrl\&#1041;&#1057;\&#1041;&#1057;.xlsx!&#1088;&#1086;&#1089;&#1090;%20&#1050;&#1055;%20&#1070;&#1051;!%5b&#1041;&#1057;.xlsx%5d&#1088;&#1086;&#1089;&#1090;%20&#1050;&#1055;%20&#1070;&#1051;%20&#1044;&#1080;&#1072;&#1075;&#1088;&#1072;&#1084;&#1084;&#1072;%201" TargetMode="External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5.e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7.vml"/><Relationship Id="rId6" Type="http://schemas.openxmlformats.org/officeDocument/2006/relationships/oleObject" Target="file:///\\fuib.com\kho\DFK\C\Efficiency%20ctrl\&#1041;&#1057;\&#1041;&#1057;.xlsx!&#1088;&#1086;&#1089;&#1090;%20&#1050;&#1055;%20&#1070;&#1051;!%5b&#1041;&#1057;.xlsx%5d&#1088;&#1086;&#1089;&#1090;%20&#1050;&#1055;%20&#1070;&#1051;%20&#1044;&#1080;&#1072;&#1075;&#1088;&#1072;&#1084;&#1084;&#1072;%204" TargetMode="External"/><Relationship Id="rId11" Type="http://schemas.openxmlformats.org/officeDocument/2006/relationships/image" Target="../media/image47.emf"/><Relationship Id="rId5" Type="http://schemas.openxmlformats.org/officeDocument/2006/relationships/image" Target="../media/image44.emf"/><Relationship Id="rId10" Type="http://schemas.openxmlformats.org/officeDocument/2006/relationships/oleObject" Target="file:///\\fuib.com\kho\DFK\C\Efficiency%20ctrl\&#1041;&#1057;\&#1041;&#1057;.xlsx!&#1088;&#1086;&#1089;&#1090;%20&#1050;&#1055;%20&#1070;&#1051;!%5b&#1041;&#1057;.xlsx%5d&#1088;&#1086;&#1089;&#1090;%20&#1050;&#1055;%20&#1070;&#1051;%20&#1044;&#1080;&#1072;&#1075;&#1088;&#1072;&#1084;&#1084;&#1072;%205" TargetMode="External"/><Relationship Id="rId4" Type="http://schemas.openxmlformats.org/officeDocument/2006/relationships/oleObject" Target="file:///\\fuib.com\kho\DFK\C\Efficiency%20ctrl\&#1041;&#1057;\&#1041;&#1057;.xlsx!&#1088;&#1086;&#1089;&#1090;%20&#1050;&#1055;%20&#1070;&#1051;!%5b&#1041;&#1057;.xlsx%5d&#1088;&#1086;&#1089;&#1090;%20&#1050;&#1055;%20&#1070;&#1051;%20&#1044;&#1080;&#1072;&#1075;&#1088;&#1072;&#1084;&#1084;&#1072;%206" TargetMode="External"/><Relationship Id="rId9" Type="http://schemas.openxmlformats.org/officeDocument/2006/relationships/image" Target="../media/image46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oleObject" Target="file:///\\fuib.com\kho\DFK\C\Efficiency%20ctrl\&#1041;&#1057;\&#1041;&#1057;.xlsx!&#1044;&#1086;&#1083;&#1103;%20&#1055;&#1059;&#1052;&#1041;_&#1060;&#1051;!R19C2:R20C9" TargetMode="External"/><Relationship Id="rId3" Type="http://schemas.openxmlformats.org/officeDocument/2006/relationships/slideLayout" Target="../slideLayouts/slideLayout5.xml"/><Relationship Id="rId7" Type="http://schemas.openxmlformats.org/officeDocument/2006/relationships/oleObject" Target="file:///\\fuib.com\kho\DFK\C\Efficiency%20ctrl\&#1041;&#1057;\&#1041;&#1057;.xlsx!&#1082;&#1088;&#1077;&#1076;&#1080;&#1090;&#1099;_&#1070;&#1051;_netto!%5b&#1041;&#1057;.xlsx%5d&#1082;&#1088;&#1077;&#1076;&#1080;&#1090;&#1099;_&#1070;&#1051;_netto%20&#1044;&#1080;&#1072;&#1075;&#1088;&#1072;&#1084;&#1084;&#1072;%202" TargetMode="External"/><Relationship Id="rId12" Type="http://schemas.openxmlformats.org/officeDocument/2006/relationships/image" Target="../media/image50.emf"/><Relationship Id="rId2" Type="http://schemas.openxmlformats.org/officeDocument/2006/relationships/tags" Target="../tags/tag1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.emf"/><Relationship Id="rId11" Type="http://schemas.openxmlformats.org/officeDocument/2006/relationships/oleObject" Target="file:///\\fuib.com\kho\DFK\C\Efficiency%20ctrl\&#1041;&#1057;\&#1041;&#1057;.xlsx!&#1082;&#1088;&#1077;&#1076;&#1080;&#1090;&#1099;_&#1070;&#1051;_netto!%5b&#1041;&#1057;.xlsx%5d&#1082;&#1088;&#1077;&#1076;&#1080;&#1090;&#1099;_&#1070;&#1051;_netto%20&#1044;&#1080;&#1072;&#1075;&#1088;&#1072;&#1084;&#1084;&#1072;%205" TargetMode="External"/><Relationship Id="rId5" Type="http://schemas.openxmlformats.org/officeDocument/2006/relationships/oleObject" Target="../embeddings/oleObject7.bin"/><Relationship Id="rId10" Type="http://schemas.openxmlformats.org/officeDocument/2006/relationships/image" Target="../media/image49.emf"/><Relationship Id="rId4" Type="http://schemas.openxmlformats.org/officeDocument/2006/relationships/notesSlide" Target="../notesSlides/notesSlide15.xml"/><Relationship Id="rId9" Type="http://schemas.openxmlformats.org/officeDocument/2006/relationships/oleObject" Target="file:///\\fuib.com\kho\DFK\C\Efficiency%20ctrl\&#1041;&#1057;\&#1041;&#1057;.xlsx!&#1082;&#1088;&#1077;&#1076;&#1080;&#1090;&#1099;_&#1070;&#1051;_netto!R34C22:R58C28" TargetMode="External"/><Relationship Id="rId14" Type="http://schemas.openxmlformats.org/officeDocument/2006/relationships/image" Target="../media/image51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13" Type="http://schemas.openxmlformats.org/officeDocument/2006/relationships/oleObject" Target="file:///\\fuib.com\kho\DFK\C\Efficiency%20ctrl\&#1041;&#1057;\&#1041;&#1057;.xlsx!&#1044;&#1086;&#1083;&#1103;%20&#1055;&#1059;&#1052;&#1041;_&#1060;&#1051;!R31C2:R32C9" TargetMode="External"/><Relationship Id="rId3" Type="http://schemas.openxmlformats.org/officeDocument/2006/relationships/slideLayout" Target="../slideLayouts/slideLayout5.xml"/><Relationship Id="rId7" Type="http://schemas.openxmlformats.org/officeDocument/2006/relationships/oleObject" Target="file:///\\fuib.com\kho\DFK\C\Efficiency%20ctrl\&#1041;&#1057;\&#1041;&#1057;.xlsx!&#1087;&#1072;&#1089;&#1089;&#1080;&#1074;&#1099;_&#1070;&#1051;!R34C22:R58C28" TargetMode="External"/><Relationship Id="rId12" Type="http://schemas.openxmlformats.org/officeDocument/2006/relationships/image" Target="../media/image54.emf"/><Relationship Id="rId2" Type="http://schemas.openxmlformats.org/officeDocument/2006/relationships/tags" Target="../tags/tag1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.emf"/><Relationship Id="rId11" Type="http://schemas.openxmlformats.org/officeDocument/2006/relationships/oleObject" Target="file:///\\fuib.com\kho\DFK\C\Efficiency%20ctrl\&#1041;&#1057;\&#1041;&#1057;.xlsx!&#1087;&#1072;&#1089;&#1089;&#1080;&#1074;&#1099;_&#1070;&#1051;!%5b&#1041;&#1057;.xlsx%5d&#1087;&#1072;&#1089;&#1089;&#1080;&#1074;&#1099;_&#1070;&#1051;%20&#1044;&#1080;&#1072;&#1075;&#1088;&#1072;&#1084;&#1084;&#1072;%2012" TargetMode="External"/><Relationship Id="rId5" Type="http://schemas.openxmlformats.org/officeDocument/2006/relationships/oleObject" Target="../embeddings/oleObject8.bin"/><Relationship Id="rId10" Type="http://schemas.openxmlformats.org/officeDocument/2006/relationships/image" Target="../media/image53.emf"/><Relationship Id="rId4" Type="http://schemas.openxmlformats.org/officeDocument/2006/relationships/notesSlide" Target="../notesSlides/notesSlide16.xml"/><Relationship Id="rId9" Type="http://schemas.openxmlformats.org/officeDocument/2006/relationships/oleObject" Target="file:///\\fuib.com\kho\DFK\C\Efficiency%20ctrl\&#1041;&#1057;\&#1041;&#1057;.xlsx!&#1087;&#1072;&#1089;&#1089;&#1080;&#1074;&#1099;_&#1070;&#1051;!%5b&#1041;&#1057;.xlsx%5d&#1087;&#1072;&#1089;&#1089;&#1080;&#1074;&#1099;_&#1070;&#1051;%20&#1044;&#1080;&#1072;&#1075;&#1088;&#1072;&#1084;&#1084;&#1072;%2010" TargetMode="External"/><Relationship Id="rId14" Type="http://schemas.openxmlformats.org/officeDocument/2006/relationships/image" Target="../media/image55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oleObject" Target="file:///\\fuib.com\kho\DFK\C\Efficiency%20ctrl\&#1041;&#1057;\&#1041;&#1057;.xlsx!&#1087;&#1072;&#1089;&#1089;&#1080;&#1074;&#1099;_&#1070;&#1051;!%5b&#1041;&#1057;.xlsx%5d&#1087;&#1072;&#1089;&#1089;&#1080;&#1074;&#1099;_&#1070;&#1051;%20&#1044;&#1080;&#1072;&#1075;&#1088;&#1072;&#1084;&#1084;&#1072;%209" TargetMode="External"/><Relationship Id="rId3" Type="http://schemas.openxmlformats.org/officeDocument/2006/relationships/slideLayout" Target="../slideLayouts/slideLayout5.xml"/><Relationship Id="rId7" Type="http://schemas.openxmlformats.org/officeDocument/2006/relationships/oleObject" Target="file:///\\fuib.com\kho\DFK\C\Efficiency%20ctrl\&#1041;&#1057;\&#1041;&#1057;.xlsx!&#1087;&#1072;&#1089;&#1089;&#1080;&#1074;&#1099;_&#1070;&#1051;!%5b&#1041;&#1057;.xlsx%5d&#1087;&#1072;&#1089;&#1089;&#1080;&#1074;&#1099;_&#1070;&#1051;%20&#1044;&#1080;&#1072;&#1075;&#1088;&#1072;&#1084;&#1084;&#1072;%206" TargetMode="External"/><Relationship Id="rId12" Type="http://schemas.openxmlformats.org/officeDocument/2006/relationships/image" Target="../media/image58.emf"/><Relationship Id="rId2" Type="http://schemas.openxmlformats.org/officeDocument/2006/relationships/tags" Target="../tags/tag14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.emf"/><Relationship Id="rId11" Type="http://schemas.openxmlformats.org/officeDocument/2006/relationships/oleObject" Target="file:///\\fuib.com\kho\DFK\C\Efficiency%20ctrl\&#1041;&#1057;\&#1041;&#1057;.xlsx!&#1087;&#1072;&#1089;&#1089;&#1080;&#1074;&#1099;_&#1070;&#1051;!%5b&#1041;&#1057;.xlsx%5d&#1087;&#1072;&#1089;&#1089;&#1080;&#1074;&#1099;_&#1070;&#1051;%20&#1044;&#1080;&#1072;&#1075;&#1088;&#1072;&#1084;&#1084;&#1072;%208" TargetMode="External"/><Relationship Id="rId5" Type="http://schemas.openxmlformats.org/officeDocument/2006/relationships/oleObject" Target="../embeddings/oleObject9.bin"/><Relationship Id="rId10" Type="http://schemas.openxmlformats.org/officeDocument/2006/relationships/image" Target="../media/image57.emf"/><Relationship Id="rId4" Type="http://schemas.openxmlformats.org/officeDocument/2006/relationships/notesSlide" Target="../notesSlides/notesSlide17.xml"/><Relationship Id="rId9" Type="http://schemas.openxmlformats.org/officeDocument/2006/relationships/oleObject" Target="file:///\\fuib.com\kho\DFK\C\Efficiency%20ctrl\&#1041;&#1057;\&#1041;&#1057;.xlsx!&#1087;&#1072;&#1089;&#1089;&#1080;&#1074;&#1099;_&#1070;&#1051;!%5b&#1041;&#1057;.xlsx%5d&#1087;&#1072;&#1089;&#1089;&#1080;&#1074;&#1099;_&#1070;&#1051;%20&#1044;&#1080;&#1072;&#1075;&#1088;&#1072;&#1084;&#1084;&#1072;%207" TargetMode="External"/><Relationship Id="rId14" Type="http://schemas.openxmlformats.org/officeDocument/2006/relationships/image" Target="../media/image59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file:///\\fuib.com\kho\DFK\C\Efficiency%20ctrl\&#1041;&#1057;\&#1041;&#1057;.xlsx!&#1076;&#1086;&#1093;&#1086;&#1076;&#1085;&#1086;&#1089;&#1090;&#1100;%20&#1070;&#1051;!%5b&#1041;&#1057;.xlsx%5d&#1076;&#1086;&#1093;&#1086;&#1076;&#1085;&#1086;&#1089;&#1090;&#1100;%20&#1070;&#1051;%20&#1044;&#1080;&#1072;&#1075;&#1088;&#1072;&#1084;&#1084;&#1072;%2018" TargetMode="External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61.e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1.vml"/><Relationship Id="rId6" Type="http://schemas.openxmlformats.org/officeDocument/2006/relationships/oleObject" Target="file:///\\fuib.com\kho\DFK\C\Efficiency%20ctrl\&#1041;&#1057;\&#1041;&#1057;.xlsx!&#1076;&#1086;&#1093;&#1086;&#1076;&#1085;&#1086;&#1089;&#1090;&#1100;%20&#1070;&#1051;!%5b&#1041;&#1057;.xlsx%5d&#1076;&#1086;&#1093;&#1086;&#1076;&#1085;&#1086;&#1089;&#1090;&#1100;%20&#1070;&#1051;%20&#1044;&#1080;&#1072;&#1075;&#1088;&#1072;&#1084;&#1084;&#1072;%2017" TargetMode="External"/><Relationship Id="rId5" Type="http://schemas.openxmlformats.org/officeDocument/2006/relationships/image" Target="../media/image60.emf"/><Relationship Id="rId4" Type="http://schemas.openxmlformats.org/officeDocument/2006/relationships/oleObject" Target="file:///\\fuib.com\kho\DFK\C\Efficiency%20ctrl\&#1041;&#1057;\&#1041;&#1057;.xlsx!&#1076;&#1086;&#1093;&#1086;&#1076;&#1085;&#1086;&#1089;&#1090;&#1100;%20&#1070;&#1051;!%5b&#1041;&#1057;.xlsx%5d&#1076;&#1086;&#1093;&#1086;&#1076;&#1085;&#1086;&#1089;&#1090;&#1100;%20&#1070;&#1051;%20&#1044;&#1080;&#1072;&#1075;&#1088;&#1072;&#1084;&#1084;&#1072;%2019" TargetMode="External"/><Relationship Id="rId9" Type="http://schemas.openxmlformats.org/officeDocument/2006/relationships/image" Target="../media/image62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file:///\\fuib.com\kho\DFK\C\Efficiency%20ctrl\&#1041;&#1057;\&#1041;&#1057;.xlsx!&#1088;&#1086;&#1089;&#1090;%20&#1050;&#1055;%20&#1060;&#1051;!%5b&#1041;&#1057;.xlsx%5d&#1088;&#1086;&#1089;&#1090;%20&#1050;&#1055;%20&#1060;&#1051;%20&#1044;&#1080;&#1072;&#1075;&#1088;&#1072;&#1084;&#1084;&#1072;%201" TargetMode="External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64.e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2.vml"/><Relationship Id="rId6" Type="http://schemas.openxmlformats.org/officeDocument/2006/relationships/oleObject" Target="file:///\\fuib.com\kho\DFK\C\Efficiency%20ctrl\&#1041;&#1057;\&#1041;&#1057;.xlsx!&#1088;&#1086;&#1089;&#1090;%20&#1050;&#1055;%20&#1060;&#1051;!%5b&#1041;&#1057;.xlsx%5d&#1088;&#1086;&#1089;&#1090;%20&#1050;&#1055;%20&#1060;&#1051;%20&#1044;&#1080;&#1072;&#1075;&#1088;&#1072;&#1084;&#1084;&#1072;%203" TargetMode="External"/><Relationship Id="rId11" Type="http://schemas.openxmlformats.org/officeDocument/2006/relationships/image" Target="../media/image66.emf"/><Relationship Id="rId5" Type="http://schemas.openxmlformats.org/officeDocument/2006/relationships/image" Target="../media/image63.emf"/><Relationship Id="rId10" Type="http://schemas.openxmlformats.org/officeDocument/2006/relationships/oleObject" Target="file:///\\fuib.com\kho\DFK\C\Efficiency%20ctrl\&#1041;&#1057;\&#1041;&#1057;.xlsx!&#1088;&#1086;&#1089;&#1090;%20&#1050;&#1055;%20&#1060;&#1051;!%5b&#1041;&#1057;.xlsx%5d&#1088;&#1086;&#1089;&#1090;%20&#1050;&#1055;%20&#1060;&#1051;%20&#1044;&#1080;&#1072;&#1075;&#1088;&#1072;&#1084;&#1084;&#1072;%205" TargetMode="External"/><Relationship Id="rId4" Type="http://schemas.openxmlformats.org/officeDocument/2006/relationships/oleObject" Target="file:///\\fuib.com\kho\DFK\C\Efficiency%20ctrl\&#1041;&#1057;\&#1041;&#1057;.xlsx!&#1088;&#1086;&#1089;&#1090;%20&#1050;&#1055;%20&#1060;&#1051;!%5b&#1041;&#1057;.xlsx%5d&#1088;&#1086;&#1089;&#1090;%20&#1050;&#1055;%20&#1060;&#1051;%20&#1044;&#1080;&#1072;&#1075;&#1088;&#1072;&#1084;&#1084;&#1072;%204" TargetMode="External"/><Relationship Id="rId9" Type="http://schemas.openxmlformats.org/officeDocument/2006/relationships/image" Target="../media/image65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file:///\\fuib.com\kho\DFK\C\Efficiency%20ctrl\&#1041;&#1057;\&#1041;&#1057;.xlsx!&#1087;&#1072;&#1089;_&#1072;&#1082;&#1090;_&#1075;&#1088;&#1072;&#1092;&#1080;&#1082;&#1080;!%5b&#1041;&#1057;.xlsx%5d&#1087;&#1072;&#1089;_&#1072;&#1082;&#1090;_&#1075;&#1088;&#1072;&#1092;&#1080;&#1082;&#1080;%20&#1044;&#1080;&#1072;&#1075;&#1088;&#1072;&#1084;&#1084;&#1072;%2015" TargetMode="External"/><Relationship Id="rId18" Type="http://schemas.openxmlformats.org/officeDocument/2006/relationships/image" Target="../media/image8.emf"/><Relationship Id="rId3" Type="http://schemas.openxmlformats.org/officeDocument/2006/relationships/slideLayout" Target="../slideLayouts/slideLayout5.xml"/><Relationship Id="rId21" Type="http://schemas.openxmlformats.org/officeDocument/2006/relationships/oleObject" Target="file:///\\fuib.com\kho\DFK\C\Efficiency%20ctrl\&#1041;&#1057;\&#1041;&#1057;.xlsx!&#1087;&#1072;&#1089;_&#1072;&#1082;&#1090;_&#1075;&#1088;&#1072;&#1092;&#1080;&#1082;&#1080;!R61C33:R63C39" TargetMode="External"/><Relationship Id="rId7" Type="http://schemas.openxmlformats.org/officeDocument/2006/relationships/oleObject" Target="file:///\\fuib.com\kho\DFK\C\Efficiency%20ctrl\&#1041;&#1057;\DATA_&#1041;&#1057;.xlsx!1.1&#1041;&#1057;_&#1075;&#1088;&#1072;&#1092;&#1080;&#1082;!%5bDATA_&#1041;&#1057;.xlsx%5d1.1&#1041;&#1057;_&#1075;&#1088;&#1072;&#1092;&#1080;&#1082;%20&#1044;&#1080;&#1072;&#1075;&#1088;&#1072;&#1084;&#1084;&#1072;%2011" TargetMode="External"/><Relationship Id="rId12" Type="http://schemas.openxmlformats.org/officeDocument/2006/relationships/image" Target="../media/image5.emf"/><Relationship Id="rId17" Type="http://schemas.openxmlformats.org/officeDocument/2006/relationships/oleObject" Target="file:///\\fuib.com\kho\DFK\C\Efficiency%20ctrl\&#1041;&#1057;\&#1041;&#1057;.xlsx!&#1087;&#1072;&#1089;_&#1072;&#1082;&#1090;_&#1075;&#1088;&#1072;&#1092;&#1080;&#1082;&#1080;!%5b&#1041;&#1057;.xlsx%5d&#1087;&#1072;&#1089;_&#1072;&#1082;&#1090;_&#1075;&#1088;&#1072;&#1092;&#1080;&#1082;&#1080;%20&#1044;&#1080;&#1072;&#1075;&#1088;&#1072;&#1084;&#1084;&#1072;%2014" TargetMode="External"/><Relationship Id="rId2" Type="http://schemas.openxmlformats.org/officeDocument/2006/relationships/tags" Target="../tags/tag10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11" Type="http://schemas.openxmlformats.org/officeDocument/2006/relationships/oleObject" Target="file:///\\fuib.com\kho\DFK\C\Efficiency%20ctrl\&#1041;&#1057;\&#1041;&#1057;.xlsx!&#1087;&#1072;&#1089;_&#1072;&#1082;&#1090;_&#1075;&#1088;&#1072;&#1092;&#1080;&#1082;&#1080;!%5b&#1041;&#1057;.xlsx%5d&#1087;&#1072;&#1089;_&#1072;&#1082;&#1090;_&#1075;&#1088;&#1072;&#1092;&#1080;&#1082;&#1080;%20&#1044;&#1080;&#1072;&#1075;&#1088;&#1072;&#1084;&#1084;&#1072;%2016" TargetMode="External"/><Relationship Id="rId5" Type="http://schemas.openxmlformats.org/officeDocument/2006/relationships/oleObject" Target="../embeddings/oleObject5.bin"/><Relationship Id="rId15" Type="http://schemas.openxmlformats.org/officeDocument/2006/relationships/oleObject" Target="file:///\\fuib.com\kho\DFK\C\Efficiency%20ctrl\&#1041;&#1057;\&#1041;&#1057;.xlsx!&#1087;&#1072;&#1089;_&#1072;&#1082;&#1090;_&#1075;&#1088;&#1072;&#1092;&#1080;&#1082;&#1080;!%5b&#1041;&#1057;.xlsx%5d&#1087;&#1072;&#1089;_&#1072;&#1082;&#1090;_&#1075;&#1088;&#1072;&#1092;&#1080;&#1082;&#1080;%20&#1044;&#1080;&#1072;&#1075;&#1088;&#1072;&#1084;&#1084;&#1072;%2013" TargetMode="External"/><Relationship Id="rId10" Type="http://schemas.openxmlformats.org/officeDocument/2006/relationships/image" Target="../media/image4.emf"/><Relationship Id="rId19" Type="http://schemas.openxmlformats.org/officeDocument/2006/relationships/oleObject" Target="file:///\\fuib.com\kho\DFK\C\Efficiency%20ctrl\&#1041;&#1057;\&#1041;&#1057;.xlsx!&#1087;&#1072;&#1089;_&#1072;&#1082;&#1090;_&#1075;&#1088;&#1072;&#1092;&#1080;&#1082;&#1080;!R57C32:R59C39" TargetMode="External"/><Relationship Id="rId4" Type="http://schemas.openxmlformats.org/officeDocument/2006/relationships/notesSlide" Target="../notesSlides/notesSlide2.xml"/><Relationship Id="rId9" Type="http://schemas.openxmlformats.org/officeDocument/2006/relationships/oleObject" Target="file:///\\fuib.com\kho\DFK\C\Efficiency%20ctrl\&#1041;&#1057;\DATA_&#1041;&#1057;.xlsx!1.1&#1041;&#1057;_&#1075;&#1088;&#1072;&#1092;&#1080;&#1082;!%5bDATA_0418.xlsx%5d1.1&#1041;&#1057;_&#1075;&#1088;&#1072;&#1092;&#1080;&#1082;%20&#1044;&#1080;&#1072;&#1075;&#1088;&#1072;&#1084;&#1084;&#1072;%2012" TargetMode="External"/><Relationship Id="rId14" Type="http://schemas.openxmlformats.org/officeDocument/2006/relationships/image" Target="../media/image6.emf"/><Relationship Id="rId22" Type="http://schemas.openxmlformats.org/officeDocument/2006/relationships/image" Target="../media/image10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file:///\\fuib.com\kho\DFK\C\Efficiency%20ctrl\&#1041;&#1057;\&#1041;&#1057;.xlsx!&#1082;&#1088;&#1077;&#1076;&#1080;&#1090;&#1099;_&#1060;&#1051;_netto!%5b&#1041;&#1057;.xlsx%5d&#1082;&#1088;&#1077;&#1076;&#1080;&#1090;&#1099;_&#1060;&#1051;_netto%20&#1044;&#1080;&#1072;&#1075;&#1088;&#1072;&#1084;&#1084;&#1072;%202" TargetMode="External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68.e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3.vml"/><Relationship Id="rId6" Type="http://schemas.openxmlformats.org/officeDocument/2006/relationships/oleObject" Target="file:///\\fuib.com\kho\DFK\C\Efficiency%20ctrl\&#1041;&#1057;\&#1041;&#1057;.xlsx!&#1082;&#1088;&#1077;&#1076;&#1080;&#1090;&#1099;_&#1060;&#1051;_netto!%5b&#1041;&#1057;.xlsx%5d&#1082;&#1088;&#1077;&#1076;&#1080;&#1090;&#1099;_&#1060;&#1051;_netto%20&#1044;&#1080;&#1072;&#1075;&#1088;&#1072;&#1084;&#1084;&#1072;%203" TargetMode="External"/><Relationship Id="rId11" Type="http://schemas.openxmlformats.org/officeDocument/2006/relationships/image" Target="../media/image70.emf"/><Relationship Id="rId5" Type="http://schemas.openxmlformats.org/officeDocument/2006/relationships/image" Target="../media/image67.emf"/><Relationship Id="rId10" Type="http://schemas.openxmlformats.org/officeDocument/2006/relationships/oleObject" Target="file:///\\fuib.com\kho\DFK\C\Efficiency%20ctrl\&#1041;&#1057;\&#1041;&#1057;.xlsx!&#1044;&#1086;&#1083;&#1103;%20&#1055;&#1059;&#1052;&#1041;_&#1060;&#1051;!R19C2:R20C9" TargetMode="External"/><Relationship Id="rId4" Type="http://schemas.openxmlformats.org/officeDocument/2006/relationships/oleObject" Target="file:///\\fuib.com\kho\DFK\C\Efficiency%20ctrl\&#1041;&#1057;\&#1041;&#1057;.xlsx!&#1082;&#1088;&#1077;&#1076;&#1080;&#1090;&#1099;_&#1060;&#1051;_netto!R3C22:R17C28" TargetMode="External"/><Relationship Id="rId9" Type="http://schemas.openxmlformats.org/officeDocument/2006/relationships/image" Target="../media/image69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13" Type="http://schemas.openxmlformats.org/officeDocument/2006/relationships/oleObject" Target="file:///\\fuib.com\kho\DFK\C\Efficiency%20ctrl\&#1041;&#1057;\&#1041;&#1057;.xlsx!&#1044;&#1086;&#1083;&#1103;%20&#1055;&#1059;&#1052;&#1041;_&#1060;&#1051;!R31C2:R32C9" TargetMode="External"/><Relationship Id="rId3" Type="http://schemas.openxmlformats.org/officeDocument/2006/relationships/slideLayout" Target="../slideLayouts/slideLayout5.xml"/><Relationship Id="rId7" Type="http://schemas.openxmlformats.org/officeDocument/2006/relationships/oleObject" Target="file:///\\fuib.com\kho\DFK\C\Efficiency%20ctrl\&#1041;&#1057;\&#1041;&#1057;.xlsx!&#1087;&#1072;&#1089;&#1089;&#1080;&#1074;&#1099;_&#1060;&#1051;!%5b&#1041;&#1057;.xlsx%5d&#1087;&#1072;&#1089;&#1089;&#1080;&#1074;&#1099;_&#1060;&#1051;%20&#1044;&#1080;&#1072;&#1075;&#1088;&#1072;&#1084;&#1084;&#1072;%209" TargetMode="External"/><Relationship Id="rId12" Type="http://schemas.openxmlformats.org/officeDocument/2006/relationships/image" Target="../media/image73.emf"/><Relationship Id="rId2" Type="http://schemas.openxmlformats.org/officeDocument/2006/relationships/tags" Target="../tags/tag15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.emf"/><Relationship Id="rId11" Type="http://schemas.openxmlformats.org/officeDocument/2006/relationships/oleObject" Target="file:///\\fuib.com\kho\DFK\C\Efficiency%20ctrl\&#1041;&#1057;\&#1041;&#1057;.xlsx!&#1087;&#1072;&#1089;&#1089;&#1080;&#1074;&#1099;_&#1060;&#1051;!%5b&#1041;&#1057;.xlsx%5d&#1087;&#1072;&#1089;&#1089;&#1080;&#1074;&#1099;_&#1060;&#1051;%20&#1044;&#1080;&#1072;&#1075;&#1088;&#1072;&#1084;&#1084;&#1072;%2013" TargetMode="External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72.emf"/><Relationship Id="rId4" Type="http://schemas.openxmlformats.org/officeDocument/2006/relationships/notesSlide" Target="../notesSlides/notesSlide21.xml"/><Relationship Id="rId9" Type="http://schemas.openxmlformats.org/officeDocument/2006/relationships/oleObject" Target="file:///\\fuib.com\kho\DFK\C\Efficiency%20ctrl\&#1041;&#1057;\&#1041;&#1057;.xlsx!&#1087;&#1072;&#1089;&#1089;&#1080;&#1074;&#1099;_&#1060;&#1051;!R34C22:R58C28" TargetMode="External"/><Relationship Id="rId14" Type="http://schemas.openxmlformats.org/officeDocument/2006/relationships/image" Target="../media/image74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13" Type="http://schemas.openxmlformats.org/officeDocument/2006/relationships/oleObject" Target="file:///\\fuib.com\kho\DFK\C\Efficiency%20ctrl\&#1041;&#1057;\&#1041;&#1057;.xlsx!&#1087;&#1072;&#1089;&#1089;&#1080;&#1074;&#1099;_&#1060;&#1051;!%5b&#1041;&#1057;.xlsx%5d&#1087;&#1072;&#1089;&#1089;&#1080;&#1074;&#1099;_&#1060;&#1051;%20&#1044;&#1080;&#1072;&#1075;&#1088;&#1072;&#1084;&#1084;&#1072;%208" TargetMode="External"/><Relationship Id="rId3" Type="http://schemas.openxmlformats.org/officeDocument/2006/relationships/slideLayout" Target="../slideLayouts/slideLayout5.xml"/><Relationship Id="rId7" Type="http://schemas.openxmlformats.org/officeDocument/2006/relationships/oleObject" Target="file:///\\fuib.com\kho\DFK\C\Efficiency%20ctrl\&#1041;&#1057;\&#1041;&#1057;.xlsx!&#1087;&#1072;&#1089;&#1089;&#1080;&#1074;&#1099;_&#1060;&#1051;!%5b&#1041;&#1057;.xlsx%5d&#1087;&#1072;&#1089;&#1089;&#1080;&#1074;&#1099;_&#1060;&#1051;%20&#1044;&#1080;&#1072;&#1075;&#1088;&#1072;&#1084;&#1084;&#1072;%205" TargetMode="External"/><Relationship Id="rId12" Type="http://schemas.openxmlformats.org/officeDocument/2006/relationships/image" Target="../media/image77.emf"/><Relationship Id="rId2" Type="http://schemas.openxmlformats.org/officeDocument/2006/relationships/tags" Target="../tags/tag1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.emf"/><Relationship Id="rId11" Type="http://schemas.openxmlformats.org/officeDocument/2006/relationships/oleObject" Target="file:///\\fuib.com\kho\DFK\C\Efficiency%20ctrl\&#1041;&#1057;\&#1041;&#1057;.xlsx!&#1087;&#1072;&#1089;&#1089;&#1080;&#1074;&#1099;_&#1060;&#1051;!%5b&#1041;&#1057;.xlsx%5d&#1087;&#1072;&#1089;&#1089;&#1080;&#1074;&#1099;_&#1060;&#1051;%20&#1044;&#1080;&#1072;&#1075;&#1088;&#1072;&#1084;&#1084;&#1072;%207" TargetMode="External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76.emf"/><Relationship Id="rId4" Type="http://schemas.openxmlformats.org/officeDocument/2006/relationships/notesSlide" Target="../notesSlides/notesSlide22.xml"/><Relationship Id="rId9" Type="http://schemas.openxmlformats.org/officeDocument/2006/relationships/oleObject" Target="file:///\\fuib.com\kho\DFK\C\Efficiency%20ctrl\&#1041;&#1057;\&#1041;&#1057;.xlsx!&#1087;&#1072;&#1089;&#1089;&#1080;&#1074;&#1099;_&#1060;&#1051;!%5b&#1041;&#1057;.xlsx%5d&#1087;&#1072;&#1089;&#1089;&#1080;&#1074;&#1099;_&#1060;&#1051;%20&#1044;&#1080;&#1072;&#1075;&#1088;&#1072;&#1084;&#1084;&#1072;%206" TargetMode="External"/><Relationship Id="rId14" Type="http://schemas.openxmlformats.org/officeDocument/2006/relationships/image" Target="../media/image7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80.e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6.vml"/><Relationship Id="rId6" Type="http://schemas.openxmlformats.org/officeDocument/2006/relationships/oleObject" Target="file:///\\fuib.com\kho\DFK\C\Efficiency%20ctrl\&#1041;&#1057;\&#1041;&#1057;.xlsx!&#1076;&#1086;&#1093;&#1086;&#1076;&#1085;&#1086;&#1089;&#1090;&#1100;%20&#1060;&#1051;!%5b&#1041;&#1057;.xlsx%5d&#1076;&#1086;&#1093;&#1086;&#1076;&#1085;&#1086;&#1089;&#1090;&#1100;%20&#1060;&#1051;%20&#1044;&#1080;&#1072;&#1075;&#1088;&#1072;&#1084;&#1084;&#1072;%2025" TargetMode="External"/><Relationship Id="rId5" Type="http://schemas.openxmlformats.org/officeDocument/2006/relationships/image" Target="../media/image79.emf"/><Relationship Id="rId4" Type="http://schemas.openxmlformats.org/officeDocument/2006/relationships/oleObject" Target="file:///\\fuib.com\kho\DFK\C\Efficiency%20ctrl\&#1041;&#1057;\&#1041;&#1057;.xlsx!&#1076;&#1086;&#1093;&#1086;&#1076;&#1085;&#1086;&#1089;&#1090;&#1100;%20&#1060;&#1051;!%5b&#1041;&#1057;.xlsx%5d&#1076;&#1086;&#1093;&#1086;&#1076;&#1085;&#1086;&#1089;&#1090;&#1100;%20&#1060;&#1051;%20&#1044;&#1080;&#1072;&#1075;&#1088;&#1072;&#1084;&#1084;&#1072;%2017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file:///\\fuib.com\kho\DFK\C\Efficiency%20ctrl\&#1041;&#1057;\&#1041;&#1057;.xlsx!&#1087;&#1072;&#1089;_&#1072;&#1082;&#1090;_&#1075;&#1088;&#1072;&#1092;&#1080;&#1082;&#1080;!%5b&#1041;&#1057;.xlsx%5d&#1087;&#1072;&#1089;_&#1072;&#1082;&#1090;_&#1075;&#1088;&#1072;&#1092;&#1080;&#1082;&#1080;%20&#1044;&#1080;&#1072;&#1075;&#1088;&#1072;&#1084;&#1084;&#1072;%2028" TargetMode="External"/><Relationship Id="rId18" Type="http://schemas.openxmlformats.org/officeDocument/2006/relationships/image" Target="../media/image16.emf"/><Relationship Id="rId3" Type="http://schemas.openxmlformats.org/officeDocument/2006/relationships/slideLayout" Target="../slideLayouts/slideLayout5.xml"/><Relationship Id="rId21" Type="http://schemas.openxmlformats.org/officeDocument/2006/relationships/oleObject" Target="file:///\\fuib.com\kho\DFK\C\Efficiency%20ctrl\&#1041;&#1057;\&#1041;&#1057;.xlsx!&#1087;&#1072;&#1089;_&#1072;&#1082;&#1090;_&#1075;&#1088;&#1072;&#1092;&#1080;&#1082;&#1080;!R61C63:R63C69" TargetMode="External"/><Relationship Id="rId7" Type="http://schemas.openxmlformats.org/officeDocument/2006/relationships/oleObject" Target="file:///\\fuib.com\kho\DFK\C\Efficiency%20ctrl\&#1041;&#1057;\DATA_&#1041;&#1057;.xlsx!1.1&#1041;&#1057;_&#1075;&#1088;&#1072;&#1092;&#1080;&#1082;!%5bDATA_0418.xlsx%5d1.1&#1041;&#1057;_&#1075;&#1088;&#1072;&#1092;&#1080;&#1082;%20&#1044;&#1080;&#1072;&#1075;&#1088;&#1072;&#1084;&#1084;&#1072;%2012" TargetMode="External"/><Relationship Id="rId12" Type="http://schemas.openxmlformats.org/officeDocument/2006/relationships/image" Target="../media/image13.emf"/><Relationship Id="rId17" Type="http://schemas.openxmlformats.org/officeDocument/2006/relationships/oleObject" Target="file:///\\fuib.com\kho\DFK\C\Efficiency%20ctrl\&#1041;&#1057;\&#1041;&#1057;.xlsx!&#1087;&#1072;&#1089;_&#1072;&#1082;&#1090;_&#1075;&#1088;&#1072;&#1092;&#1080;&#1082;&#1080;!%5b&#1041;&#1057;.xlsx%5d&#1087;&#1072;&#1089;_&#1072;&#1082;&#1090;_&#1075;&#1088;&#1072;&#1092;&#1080;&#1082;&#1080;%20&#1044;&#1080;&#1072;&#1075;&#1088;&#1072;&#1084;&#1084;&#1072;%2027" TargetMode="External"/><Relationship Id="rId2" Type="http://schemas.openxmlformats.org/officeDocument/2006/relationships/tags" Target="../tags/tag11.xml"/><Relationship Id="rId16" Type="http://schemas.openxmlformats.org/officeDocument/2006/relationships/image" Target="../media/image15.emf"/><Relationship Id="rId20" Type="http://schemas.openxmlformats.org/officeDocument/2006/relationships/image" Target="../media/image17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11" Type="http://schemas.openxmlformats.org/officeDocument/2006/relationships/oleObject" Target="file:///\\fuib.com\kho\DFK\C\Efficiency%20ctrl\&#1041;&#1057;\&#1041;&#1057;.xlsx!&#1087;&#1072;&#1089;_&#1072;&#1082;&#1090;_&#1075;&#1088;&#1072;&#1092;&#1080;&#1082;&#1080;!%5b&#1041;&#1057;.xlsx%5d&#1087;&#1072;&#1089;_&#1072;&#1082;&#1090;_&#1075;&#1088;&#1072;&#1092;&#1080;&#1082;&#1080;%20&#1044;&#1080;&#1072;&#1075;&#1088;&#1072;&#1084;&#1084;&#1072;%2029" TargetMode="External"/><Relationship Id="rId5" Type="http://schemas.openxmlformats.org/officeDocument/2006/relationships/oleObject" Target="../embeddings/oleObject6.bin"/><Relationship Id="rId15" Type="http://schemas.openxmlformats.org/officeDocument/2006/relationships/oleObject" Target="file:///\\fuib.com\kho\DFK\C\Efficiency%20ctrl\&#1041;&#1057;\&#1041;&#1057;.xlsx!&#1087;&#1072;&#1089;_&#1072;&#1082;&#1090;_&#1075;&#1088;&#1072;&#1092;&#1080;&#1082;&#1080;!%5b&#1041;&#1057;.xlsx%5d&#1087;&#1072;&#1089;_&#1072;&#1082;&#1090;_&#1075;&#1088;&#1072;&#1092;&#1080;&#1082;&#1080;%20&#1044;&#1080;&#1072;&#1075;&#1088;&#1072;&#1084;&#1084;&#1072;%2030" TargetMode="External"/><Relationship Id="rId10" Type="http://schemas.openxmlformats.org/officeDocument/2006/relationships/image" Target="../media/image12.emf"/><Relationship Id="rId19" Type="http://schemas.openxmlformats.org/officeDocument/2006/relationships/oleObject" Target="file:///\\fuib.com\kho\DFK\C\Efficiency%20ctrl\&#1041;&#1057;\&#1041;&#1057;.xlsx!&#1087;&#1072;&#1089;_&#1072;&#1082;&#1090;_&#1075;&#1088;&#1072;&#1092;&#1080;&#1082;&#1080;!R57C62:R59C69" TargetMode="External"/><Relationship Id="rId4" Type="http://schemas.openxmlformats.org/officeDocument/2006/relationships/notesSlide" Target="../notesSlides/notesSlide3.xml"/><Relationship Id="rId9" Type="http://schemas.openxmlformats.org/officeDocument/2006/relationships/oleObject" Target="file:///\\fuib.com\kho\DFK\C\Efficiency%20ctrl\&#1041;&#1057;\DATA_&#1041;&#1057;.xlsx!1.1&#1041;&#1057;_&#1075;&#1088;&#1072;&#1092;&#1080;&#1082;!%5bDATA_&#1041;&#1057;.xlsx%5d1.1&#1041;&#1057;_&#1075;&#1088;&#1072;&#1092;&#1080;&#1082;%20&#1044;&#1080;&#1072;&#1075;&#1088;&#1072;&#1084;&#1084;&#1072;%2011" TargetMode="External"/><Relationship Id="rId14" Type="http://schemas.openxmlformats.org/officeDocument/2006/relationships/image" Target="../media/image14.emf"/><Relationship Id="rId22" Type="http://schemas.openxmlformats.org/officeDocument/2006/relationships/image" Target="../media/image1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9.emf"/><Relationship Id="rId4" Type="http://schemas.openxmlformats.org/officeDocument/2006/relationships/oleObject" Target="file:///\\fuib.com\kho\DFK\C\Efficiency%20ctrl\&#1041;&#1057;\&#1041;&#1057;.xlsx!Balans!R3C3:R44C15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file:///\\fuib.com\kho\DFK\C\Efficiency%20ctrl\&#1041;&#1057;\&#1089;&#1087;&#1088;&#1072;&#1074;&#1086;&#1095;&#1085;&#1080;&#1082;%20&#1073;&#1072;&#1085;&#1082;&#1086;&#1074;\2019\&#1050;&#1086;&#1087;&#1080;&#1103;%20&#1057;&#1087;&#1088;&#1072;&#1074;&#1086;&#1095;&#1085;&#1080;&#1082;_&#1041;&#1072;&#1085;&#1082;&#1086;&#1074;_1219_1.xlsb!&#1062;&#1041;!%5b&#1050;&#1086;&#1087;&#1080;&#1103;%20&#1057;&#1087;&#1088;&#1072;&#1074;&#1086;&#1095;&#1085;&#1080;&#1082;_&#1041;&#1072;&#1085;&#1082;&#1086;&#1074;_1219_1.xlsb%5d&#1062;&#1041;%20&#1044;&#1080;&#1072;&#1075;&#1088;&#1072;&#1084;&#1084;&#1072;%208" TargetMode="External"/><Relationship Id="rId13" Type="http://schemas.openxmlformats.org/officeDocument/2006/relationships/image" Target="../media/image24.e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1.emf"/><Relationship Id="rId12" Type="http://schemas.openxmlformats.org/officeDocument/2006/relationships/oleObject" Target="file:///\\fuib.com\kho\DFK\C\Efficiency%20ctrl\&#1041;&#1057;\&#1089;&#1087;&#1088;&#1072;&#1074;&#1086;&#1095;&#1085;&#1080;&#1082;%20&#1073;&#1072;&#1085;&#1082;&#1086;&#1074;\2019\&#1050;&#1086;&#1087;&#1080;&#1103;%20&#1057;&#1087;&#1088;&#1072;&#1074;&#1086;&#1095;&#1085;&#1080;&#1082;_&#1041;&#1072;&#1085;&#1082;&#1086;&#1074;_1219_1.xlsb!&#1062;&#1041;!%5b&#1050;&#1086;&#1087;&#1080;&#1103;%20&#1057;&#1087;&#1088;&#1072;&#1074;&#1086;&#1095;&#1085;&#1080;&#1082;_&#1041;&#1072;&#1085;&#1082;&#1086;&#1074;_1219_1.xlsb%5d&#1062;&#1041;%20&#1044;&#1080;&#1072;&#1075;&#1088;&#1072;&#1084;&#1084;&#1072;%2010" TargetMode="Externa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6" Type="http://schemas.openxmlformats.org/officeDocument/2006/relationships/oleObject" Target="file:///\\fuib.com\kho\DFK\C\Efficiency%20ctrl\&#1041;&#1057;\&#1089;&#1087;&#1088;&#1072;&#1074;&#1086;&#1095;&#1085;&#1080;&#1082;%20&#1073;&#1072;&#1085;&#1082;&#1086;&#1074;\2019\&#1050;&#1086;&#1087;&#1080;&#1103;%20&#1057;&#1087;&#1088;&#1072;&#1074;&#1086;&#1095;&#1085;&#1080;&#1082;_&#1041;&#1072;&#1085;&#1082;&#1086;&#1074;_1219_1.xlsb!&#1062;&#1041;!%5b&#1050;&#1086;&#1087;&#1080;&#1103;%20&#1057;&#1087;&#1088;&#1072;&#1074;&#1086;&#1095;&#1085;&#1080;&#1082;_&#1041;&#1072;&#1085;&#1082;&#1086;&#1074;_1219_1.xlsb%5d&#1062;&#1041;%20&#1044;&#1080;&#1072;&#1075;&#1088;&#1072;&#1084;&#1084;&#1072;%206" TargetMode="External"/><Relationship Id="rId11" Type="http://schemas.openxmlformats.org/officeDocument/2006/relationships/image" Target="../media/image23.emf"/><Relationship Id="rId5" Type="http://schemas.openxmlformats.org/officeDocument/2006/relationships/image" Target="../media/image20.emf"/><Relationship Id="rId10" Type="http://schemas.openxmlformats.org/officeDocument/2006/relationships/oleObject" Target="file:///\\fuib.com\kho\DFK\C\Efficiency%20ctrl\&#1041;&#1057;\&#1089;&#1087;&#1088;&#1072;&#1074;&#1086;&#1095;&#1085;&#1080;&#1082;%20&#1073;&#1072;&#1085;&#1082;&#1086;&#1074;\2019\&#1050;&#1086;&#1087;&#1080;&#1103;%20&#1057;&#1087;&#1088;&#1072;&#1074;&#1086;&#1095;&#1085;&#1080;&#1082;_&#1041;&#1072;&#1085;&#1082;&#1086;&#1074;_1219_1.xlsb!&#1062;&#1041;!%5b&#1050;&#1086;&#1087;&#1080;&#1103;%20&#1057;&#1087;&#1088;&#1072;&#1074;&#1086;&#1095;&#1085;&#1080;&#1082;_&#1041;&#1072;&#1085;&#1082;&#1086;&#1074;_1219_1.xlsb%5d&#1062;&#1041;%20&#1044;&#1080;&#1072;&#1075;&#1088;&#1072;&#1084;&#1084;&#1072;%209" TargetMode="External"/><Relationship Id="rId4" Type="http://schemas.openxmlformats.org/officeDocument/2006/relationships/oleObject" Target="file:///\\fuib.com\kho\DFK\C\Efficiency%20ctrl\&#1041;&#1057;\&#1089;&#1087;&#1088;&#1072;&#1074;&#1086;&#1095;&#1085;&#1080;&#1082;%20&#1073;&#1072;&#1085;&#1082;&#1086;&#1074;\2019\&#1050;&#1086;&#1087;&#1080;&#1103;%20&#1057;&#1087;&#1088;&#1072;&#1074;&#1086;&#1095;&#1085;&#1080;&#1082;_&#1041;&#1072;&#1085;&#1082;&#1086;&#1074;_1219_1.xlsb!&#1062;&#1041;!%5b&#1050;&#1086;&#1087;&#1080;&#1103;%20&#1057;&#1087;&#1088;&#1072;&#1074;&#1086;&#1095;&#1085;&#1080;&#1082;_&#1041;&#1072;&#1085;&#1082;&#1086;&#1074;_1219_1.xlsb%5d&#1062;&#1041;%20&#1044;&#1080;&#1072;&#1075;&#1088;&#1072;&#1084;&#1084;&#1072;%202" TargetMode="External"/><Relationship Id="rId9" Type="http://schemas.openxmlformats.org/officeDocument/2006/relationships/image" Target="../media/image2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5.emf"/><Relationship Id="rId4" Type="http://schemas.openxmlformats.org/officeDocument/2006/relationships/oleObject" Target="file:///\\fuib.com\kho\DFK\C\Efficiency%20ctrl\&#1041;&#1057;\&#1041;&#1057;.xlsx!PL!R3C3:R53C15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7.e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6" Type="http://schemas.openxmlformats.org/officeDocument/2006/relationships/oleObject" Target="file:///C:\Users\svirchuk\Desktop\Efficiency%20control_prv\15.%20Banking%20System\BS%20review\Banking%20System_database.xlsx!DG!%5bBanking%20System_database.xlsx%5dDG%20Chart%2015" TargetMode="External"/><Relationship Id="rId5" Type="http://schemas.openxmlformats.org/officeDocument/2006/relationships/image" Target="../media/image26.emf"/><Relationship Id="rId4" Type="http://schemas.openxmlformats.org/officeDocument/2006/relationships/oleObject" Target="file:///C:\Users\svirchuk\Desktop\Efficiency%20control_prv\15.%20Banking%20System\BS%20review\Banking%20System_database.xlsx!DG!%5bBanking%20System_database.xlsx%5dDG%20Chart%201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notesSlide" Target="../notesSlides/notesSlide8.xml"/><Relationship Id="rId7" Type="http://schemas.openxmlformats.org/officeDocument/2006/relationships/oleObject" Target="file:///C:\Users\svirchuk\Desktop\Efficiency%20control_prv\15.%20Banking%20System\BS%20review\Banking%20System_database.xlsx!DG!%5bBanking%20System_database.xlsx%5dDG%20Chart%2019" TargetMode="Externa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8.emf"/><Relationship Id="rId5" Type="http://schemas.openxmlformats.org/officeDocument/2006/relationships/oleObject" Target="file:///C:\Users\svirchuk\Desktop\Efficiency%20control_prv\15.%20Banking%20System\BS%20review\Banking%20System_database.xlsx!DG!%5bBanking%20System_database.xlsx%5dDG%20Chart%2018" TargetMode="Externa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notesSlide" Target="../notesSlides/notesSlide9.xml"/><Relationship Id="rId7" Type="http://schemas.openxmlformats.org/officeDocument/2006/relationships/oleObject" Target="file:///C:\Users\svirchuk\Desktop\Efficiency%20control_prv\15.%20Banking%20System\BS%20review\Banking%20System_database.xlsx!DG!%5bBanking%20System_database.xlsx%5dDG%20Chart%2017" TargetMode="Externa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1.emf"/><Relationship Id="rId5" Type="http://schemas.openxmlformats.org/officeDocument/2006/relationships/oleObject" Target="file:///C:\Users\svirchuk\Desktop\Efficiency%20control_prv\15.%20Banking%20System\BS%20review\Banking%20System_database.xlsx!DG!%5bBanking%20System_database.xlsx%5dDG%20Chart%2016" TargetMode="Externa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896096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912" name="think-cell Slide" r:id="rId6" imgW="383" imgH="384" progId="TCLayout.ActiveDocument.1">
                  <p:embed/>
                </p:oleObj>
              </mc:Choice>
              <mc:Fallback>
                <p:oleObj name="think-cell Slide" r:id="rId6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ru-RU" sz="3200" b="1" dirty="0">
              <a:latin typeface="Tahoma" panose="020B0604030504040204" pitchFamily="34" charset="0"/>
              <a:ea typeface="+mj-ea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1222375" y="1244600"/>
            <a:ext cx="6981825" cy="24638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uk-UA" sz="3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uk-UA" sz="3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</a:br>
            <a:r>
              <a:rPr lang="uk-UA" sz="36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uk-UA" sz="36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</a:br>
            <a:r>
              <a:rPr lang="uk-UA" sz="3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uk-UA" sz="3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</a:br>
            <a:r>
              <a:rPr lang="uk-UA" sz="3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Обзор </a:t>
            </a:r>
            <a:r>
              <a:rPr lang="ru-RU" sz="3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рыночной позиции ПУМБ </a:t>
            </a:r>
            <a:br>
              <a:rPr lang="ru-RU" sz="3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</a:br>
            <a:r>
              <a:rPr lang="ru-RU" sz="3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за 2019 год</a:t>
            </a:r>
            <a:br>
              <a:rPr lang="ru-RU" sz="3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</a:br>
            <a:r>
              <a:rPr lang="ru-RU" sz="3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ru-RU" sz="3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</a:br>
            <a:r>
              <a:rPr lang="uk-UA" sz="3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uk-UA" sz="3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</a:br>
            <a:endParaRPr lang="uk-UA" sz="3600" b="1" dirty="0" smtClean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Объект 2"/>
          <p:cNvSpPr txBox="1">
            <a:spLocks/>
          </p:cNvSpPr>
          <p:nvPr/>
        </p:nvSpPr>
        <p:spPr bwMode="auto">
          <a:xfrm>
            <a:off x="2843213" y="6021388"/>
            <a:ext cx="31686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ru-RU" sz="1200" dirty="0" smtClean="0">
                <a:solidFill>
                  <a:srgbClr val="76707D"/>
                </a:solidFill>
                <a:latin typeface="Tahoma" pitchFamily="34" charset="0"/>
                <a:cs typeface="Tahoma" pitchFamily="34" charset="0"/>
              </a:rPr>
              <a:t>Февраль 2020,</a:t>
            </a:r>
            <a:endParaRPr lang="ru-RU" sz="1200" dirty="0">
              <a:solidFill>
                <a:srgbClr val="76707D"/>
              </a:solidFill>
              <a:latin typeface="Tahoma" pitchFamily="34" charset="0"/>
              <a:cs typeface="Tahoma" pitchFamily="34" charset="0"/>
            </a:endParaRPr>
          </a:p>
          <a:p>
            <a:pPr algn="ctr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ru-RU" sz="1200" dirty="0">
                <a:solidFill>
                  <a:srgbClr val="76707D"/>
                </a:solidFill>
                <a:latin typeface="Tahoma" pitchFamily="34" charset="0"/>
                <a:cs typeface="Tahoma" pitchFamily="34" charset="0"/>
              </a:rPr>
              <a:t>Киев</a:t>
            </a:r>
          </a:p>
        </p:txBody>
      </p:sp>
    </p:spTree>
    <p:extLst>
      <p:ext uri="{BB962C8B-B14F-4D97-AF65-F5344CB8AC3E}">
        <p14:creationId xmlns:p14="http://schemas.microsoft.com/office/powerpoint/2010/main" val="341671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4"/>
          <p:cNvSpPr>
            <a:spLocks/>
          </p:cNvSpPr>
          <p:nvPr/>
        </p:nvSpPr>
        <p:spPr bwMode="auto">
          <a:xfrm>
            <a:off x="251520" y="692696"/>
            <a:ext cx="8064896" cy="72008"/>
          </a:xfrm>
          <a:custGeom>
            <a:avLst/>
            <a:gdLst>
              <a:gd name="T0" fmla="*/ 0 w 5292"/>
              <a:gd name="T1" fmla="*/ 0 h 1"/>
              <a:gd name="T2" fmla="*/ 5292 w 5292"/>
              <a:gd name="T3" fmla="*/ 0 h 1"/>
              <a:gd name="T4" fmla="*/ 0 60000 65536"/>
              <a:gd name="T5" fmla="*/ 0 60000 65536"/>
              <a:gd name="T6" fmla="*/ 0 w 5292"/>
              <a:gd name="T7" fmla="*/ 0 h 1"/>
              <a:gd name="T8" fmla="*/ 5292 w 5292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292" h="1">
                <a:moveTo>
                  <a:pt x="0" y="0"/>
                </a:moveTo>
                <a:lnTo>
                  <a:pt x="5292" y="0"/>
                </a:lnTo>
              </a:path>
            </a:pathLst>
          </a:custGeom>
          <a:solidFill>
            <a:srgbClr val="800000"/>
          </a:solidFill>
          <a:ln w="50800" cap="flat" cmpd="sng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pPr>
              <a:defRPr/>
            </a:pPr>
            <a:endParaRPr lang="ru-RU">
              <a:solidFill>
                <a:schemeClr val="bg1">
                  <a:lumMod val="65000"/>
                </a:schemeClr>
              </a:solidFill>
              <a:latin typeface="Times New Roman" charset="0"/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8540056" y="6299079"/>
            <a:ext cx="523020" cy="365125"/>
          </a:xfrm>
        </p:spPr>
        <p:txBody>
          <a:bodyPr/>
          <a:lstStyle/>
          <a:p>
            <a:pPr>
              <a:defRPr/>
            </a:pPr>
            <a:fld id="{1DBDB380-D2AA-464E-8456-F47D2F9E3C6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1" name="Нижний колонтитул 14"/>
          <p:cNvSpPr txBox="1">
            <a:spLocks/>
          </p:cNvSpPr>
          <p:nvPr/>
        </p:nvSpPr>
        <p:spPr>
          <a:xfrm>
            <a:off x="41480" y="6609653"/>
            <a:ext cx="8704500" cy="353404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ru-RU" sz="700" i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1</a:t>
            </a:r>
            <a:r>
              <a:rPr lang="ru-RU" sz="7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операционные расходы без прочих </a:t>
            </a:r>
            <a:r>
              <a:rPr lang="ru-RU" sz="7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расходов (переоценка недвижимости, содержание транспорта, услуги связи, прочие</a:t>
            </a:r>
            <a:r>
              <a:rPr lang="ru-RU" sz="7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-39225" y="7882"/>
            <a:ext cx="88407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3663" algn="just">
              <a:spcBef>
                <a:spcPts val="0"/>
              </a:spcBef>
            </a:pPr>
            <a:r>
              <a:rPr lang="ru-RU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Показатели эффективности</a:t>
            </a:r>
            <a:r>
              <a:rPr lang="en-US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(4/</a:t>
            </a:r>
            <a:r>
              <a:rPr lang="ru-RU" sz="16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6</a:t>
            </a:r>
            <a:r>
              <a:rPr lang="en-US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)</a:t>
            </a:r>
            <a:r>
              <a:rPr lang="ru-RU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– </a:t>
            </a:r>
            <a:r>
              <a:rPr lang="en-US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Cost-Income Ratio  </a:t>
            </a:r>
            <a:endParaRPr lang="ru-RU" sz="1600" b="1" dirty="0" smtClean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62922" y="276781"/>
            <a:ext cx="779345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3663" algn="just">
              <a:spcBef>
                <a:spcPts val="0"/>
              </a:spcBef>
            </a:pPr>
            <a:r>
              <a:rPr lang="en-US" sz="1100" dirty="0" err="1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CiR</a:t>
            </a:r>
            <a:r>
              <a:rPr lang="en-US" sz="1100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ru-RU" sz="1100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в 2019 году продемонстрировал положительную динамику по сравнению с 2018 годом и составил 53%, но по прежнему выше уровня банковского сектора(48%) и банков-конкурентов(45%)</a:t>
            </a:r>
          </a:p>
        </p:txBody>
      </p:sp>
      <p:sp>
        <p:nvSpPr>
          <p:cNvPr id="14" name="AutoShape 49"/>
          <p:cNvSpPr>
            <a:spLocks noChangeArrowheads="1"/>
          </p:cNvSpPr>
          <p:nvPr/>
        </p:nvSpPr>
        <p:spPr bwMode="auto">
          <a:xfrm>
            <a:off x="5544386" y="970151"/>
            <a:ext cx="2995670" cy="2386842"/>
          </a:xfrm>
          <a:prstGeom prst="roundRect">
            <a:avLst>
              <a:gd name="adj" fmla="val 10442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sz="1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CIR </a:t>
            </a:r>
            <a:r>
              <a:rPr lang="ru-RU" sz="1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Банковской системы улучшился по сравнению с 2018 годом на 10%, и составил +48%. При этом группа государственных банков улучшила свой показатель на 24%. В </a:t>
            </a:r>
            <a:r>
              <a:rPr lang="ru-RU" sz="10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ПУМБе</a:t>
            </a:r>
            <a:r>
              <a:rPr lang="ru-RU" sz="1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CIR </a:t>
            </a:r>
            <a:r>
              <a:rPr lang="ru-RU" sz="1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 2019 году составил 53%, что немного выше банковского сектора в целом на 5% и на 3% больше, чем у группы банков с частным капиталом,  при этом демонстрирует положительную динамику. Также стоит отметить банки-лидеры по </a:t>
            </a:r>
            <a:r>
              <a:rPr lang="ru-RU" sz="10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ээфективности</a:t>
            </a:r>
            <a:r>
              <a:rPr lang="ru-RU" sz="1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ОТП, </a:t>
            </a:r>
            <a:r>
              <a:rPr lang="ru-RU" sz="10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УкрЭксим</a:t>
            </a:r>
            <a:r>
              <a:rPr lang="ru-RU" sz="1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Приват, Аваль.  </a:t>
            </a:r>
            <a:endParaRPr lang="en-US" sz="10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748096"/>
              </p:ext>
            </p:extLst>
          </p:nvPr>
        </p:nvGraphicFramePr>
        <p:xfrm>
          <a:off x="279985" y="717580"/>
          <a:ext cx="4998361" cy="2834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377" name="Лист" r:id="rId4" imgW="5455778" imgH="3093562" progId="Excel.Sheet.12">
                  <p:link updateAutomatic="1"/>
                </p:oleObj>
              </mc:Choice>
              <mc:Fallback>
                <p:oleObj name="Лист" r:id="rId4" imgW="5455778" imgH="3093562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9985" y="717580"/>
                        <a:ext cx="4998361" cy="28343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618973"/>
              </p:ext>
            </p:extLst>
          </p:nvPr>
        </p:nvGraphicFramePr>
        <p:xfrm>
          <a:off x="-39225" y="3523340"/>
          <a:ext cx="6083898" cy="3007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378" name="Лист" r:id="rId6" imgW="5455778" imgH="2697433" progId="Excel.Sheet.12">
                  <p:link updateAutomatic="1"/>
                </p:oleObj>
              </mc:Choice>
              <mc:Fallback>
                <p:oleObj name="Лист" r:id="rId6" imgW="5455778" imgH="269743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-39225" y="3523340"/>
                        <a:ext cx="6083898" cy="30074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434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4"/>
          <p:cNvSpPr>
            <a:spLocks/>
          </p:cNvSpPr>
          <p:nvPr/>
        </p:nvSpPr>
        <p:spPr bwMode="auto">
          <a:xfrm>
            <a:off x="251520" y="692696"/>
            <a:ext cx="8064896" cy="72008"/>
          </a:xfrm>
          <a:custGeom>
            <a:avLst/>
            <a:gdLst>
              <a:gd name="T0" fmla="*/ 0 w 5292"/>
              <a:gd name="T1" fmla="*/ 0 h 1"/>
              <a:gd name="T2" fmla="*/ 5292 w 5292"/>
              <a:gd name="T3" fmla="*/ 0 h 1"/>
              <a:gd name="T4" fmla="*/ 0 60000 65536"/>
              <a:gd name="T5" fmla="*/ 0 60000 65536"/>
              <a:gd name="T6" fmla="*/ 0 w 5292"/>
              <a:gd name="T7" fmla="*/ 0 h 1"/>
              <a:gd name="T8" fmla="*/ 5292 w 5292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292" h="1">
                <a:moveTo>
                  <a:pt x="0" y="0"/>
                </a:moveTo>
                <a:lnTo>
                  <a:pt x="5292" y="0"/>
                </a:lnTo>
              </a:path>
            </a:pathLst>
          </a:custGeom>
          <a:solidFill>
            <a:srgbClr val="800000"/>
          </a:solidFill>
          <a:ln w="50800" cap="flat" cmpd="sng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pPr>
              <a:defRPr/>
            </a:pPr>
            <a:endParaRPr lang="ru-RU">
              <a:solidFill>
                <a:schemeClr val="bg1">
                  <a:lumMod val="65000"/>
                </a:schemeClr>
              </a:solidFill>
              <a:latin typeface="Times New Roman" charset="0"/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8540056" y="6299079"/>
            <a:ext cx="523020" cy="365125"/>
          </a:xfrm>
        </p:spPr>
        <p:txBody>
          <a:bodyPr/>
          <a:lstStyle/>
          <a:p>
            <a:pPr>
              <a:defRPr/>
            </a:pPr>
            <a:fld id="{1DBDB380-D2AA-464E-8456-F47D2F9E3C6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1" name="Нижний колонтитул 14"/>
          <p:cNvSpPr txBox="1">
            <a:spLocks/>
          </p:cNvSpPr>
          <p:nvPr/>
        </p:nvSpPr>
        <p:spPr>
          <a:xfrm>
            <a:off x="41480" y="6609653"/>
            <a:ext cx="8704500" cy="353404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ru-RU" sz="700" i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1</a:t>
            </a:r>
            <a:r>
              <a:rPr lang="ru-RU" sz="7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операционные расходы без прочих </a:t>
            </a:r>
            <a:r>
              <a:rPr lang="ru-RU" sz="7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расходов (переоценка недвижимости, содержание транспорта, услуги связи, прочие</a:t>
            </a:r>
            <a:r>
              <a:rPr lang="ru-RU" sz="7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-39225" y="7882"/>
            <a:ext cx="88407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3663" algn="just">
              <a:spcBef>
                <a:spcPts val="0"/>
              </a:spcBef>
            </a:pPr>
            <a:r>
              <a:rPr lang="ru-RU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Показатели эффективности</a:t>
            </a:r>
            <a:r>
              <a:rPr lang="en-US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(</a:t>
            </a:r>
            <a:r>
              <a:rPr lang="ru-RU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5</a:t>
            </a:r>
            <a:r>
              <a:rPr lang="en-US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/</a:t>
            </a:r>
            <a:r>
              <a:rPr lang="ru-RU" sz="16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6</a:t>
            </a:r>
            <a:r>
              <a:rPr lang="en-US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)</a:t>
            </a:r>
            <a:r>
              <a:rPr lang="ru-RU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– </a:t>
            </a:r>
            <a:r>
              <a:rPr lang="en-US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ROE &amp; ROA</a:t>
            </a:r>
            <a:endParaRPr lang="ru-RU" sz="1600" b="1" dirty="0" smtClean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436159"/>
              </p:ext>
            </p:extLst>
          </p:nvPr>
        </p:nvGraphicFramePr>
        <p:xfrm>
          <a:off x="4732852" y="843929"/>
          <a:ext cx="4330224" cy="2455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64" name="Лист" r:id="rId4" imgW="5455778" imgH="3093562" progId="Excel.Sheet.12">
                  <p:link updateAutomatic="1"/>
                </p:oleObj>
              </mc:Choice>
              <mc:Fallback>
                <p:oleObj name="Лист" r:id="rId4" imgW="5455778" imgH="3093562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32852" y="843929"/>
                        <a:ext cx="4330224" cy="2455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544502"/>
              </p:ext>
            </p:extLst>
          </p:nvPr>
        </p:nvGraphicFramePr>
        <p:xfrm>
          <a:off x="156875" y="786383"/>
          <a:ext cx="4533189" cy="2513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65" name="Лист" r:id="rId6" imgW="5455778" imgH="3093562" progId="Excel.Sheet.12">
                  <p:link updateAutomatic="1"/>
                </p:oleObj>
              </mc:Choice>
              <mc:Fallback>
                <p:oleObj name="Лист" r:id="rId6" imgW="5455778" imgH="3093562" progId="Excel.Sheet.12">
                  <p:link updateAutomatic="1"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6875" y="786383"/>
                        <a:ext cx="4533189" cy="25130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263198"/>
              </p:ext>
            </p:extLst>
          </p:nvPr>
        </p:nvGraphicFramePr>
        <p:xfrm>
          <a:off x="4690064" y="3323531"/>
          <a:ext cx="4572740" cy="2891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66" name="Лист" r:id="rId8" imgW="5455778" imgH="3093562" progId="Excel.Sheet.12">
                  <p:link updateAutomatic="1"/>
                </p:oleObj>
              </mc:Choice>
              <mc:Fallback>
                <p:oleObj name="Лист" r:id="rId8" imgW="5455778" imgH="3093562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90064" y="3323531"/>
                        <a:ext cx="4572740" cy="28915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785693"/>
              </p:ext>
            </p:extLst>
          </p:nvPr>
        </p:nvGraphicFramePr>
        <p:xfrm>
          <a:off x="-39225" y="3299444"/>
          <a:ext cx="4611225" cy="2915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67" name="Лист" r:id="rId10" imgW="5455778" imgH="3093562" progId="Excel.Sheet.12">
                  <p:link updateAutomatic="1"/>
                </p:oleObj>
              </mc:Choice>
              <mc:Fallback>
                <p:oleObj name="Лист" r:id="rId10" imgW="5455778" imgH="3093562" progId="Excel.Sheet.12">
                  <p:link updateAutomatic="1"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-39225" y="3299444"/>
                        <a:ext cx="4611225" cy="29156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62922" y="276781"/>
            <a:ext cx="880156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3663" algn="just">
              <a:spcBef>
                <a:spcPts val="0"/>
              </a:spcBef>
            </a:pPr>
            <a:r>
              <a:rPr lang="en-US" sz="1100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ROA </a:t>
            </a:r>
            <a:r>
              <a:rPr lang="ru-RU" sz="1100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выше рынка и демонстрирует позитивную динамику</a:t>
            </a:r>
          </a:p>
          <a:p>
            <a:pPr marL="93663" algn="just">
              <a:spcBef>
                <a:spcPts val="0"/>
              </a:spcBef>
            </a:pPr>
            <a:r>
              <a:rPr lang="en-US" sz="1100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ROE </a:t>
            </a:r>
            <a:r>
              <a:rPr lang="ru-RU" sz="1100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небольшое снижение в 2019 году, но на уровне банковского сектора</a:t>
            </a:r>
          </a:p>
        </p:txBody>
      </p:sp>
    </p:spTree>
    <p:extLst>
      <p:ext uri="{BB962C8B-B14F-4D97-AF65-F5344CB8AC3E}">
        <p14:creationId xmlns:p14="http://schemas.microsoft.com/office/powerpoint/2010/main" val="170805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718876"/>
              </p:ext>
            </p:extLst>
          </p:nvPr>
        </p:nvGraphicFramePr>
        <p:xfrm>
          <a:off x="4507117" y="3254160"/>
          <a:ext cx="4465637" cy="314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06" name="Лист" r:id="rId4" imgW="4465249" imgH="3146863" progId="Excel.Sheet.12">
                  <p:link updateAutomatic="1"/>
                </p:oleObj>
              </mc:Choice>
              <mc:Fallback>
                <p:oleObj name="Лист" r:id="rId4" imgW="4465249" imgH="314686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07117" y="3254160"/>
                        <a:ext cx="4465637" cy="3146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Freeform 4"/>
          <p:cNvSpPr>
            <a:spLocks/>
          </p:cNvSpPr>
          <p:nvPr/>
        </p:nvSpPr>
        <p:spPr bwMode="auto">
          <a:xfrm>
            <a:off x="251520" y="692696"/>
            <a:ext cx="8064896" cy="72008"/>
          </a:xfrm>
          <a:custGeom>
            <a:avLst/>
            <a:gdLst>
              <a:gd name="T0" fmla="*/ 0 w 5292"/>
              <a:gd name="T1" fmla="*/ 0 h 1"/>
              <a:gd name="T2" fmla="*/ 5292 w 5292"/>
              <a:gd name="T3" fmla="*/ 0 h 1"/>
              <a:gd name="T4" fmla="*/ 0 60000 65536"/>
              <a:gd name="T5" fmla="*/ 0 60000 65536"/>
              <a:gd name="T6" fmla="*/ 0 w 5292"/>
              <a:gd name="T7" fmla="*/ 0 h 1"/>
              <a:gd name="T8" fmla="*/ 5292 w 5292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292" h="1">
                <a:moveTo>
                  <a:pt x="0" y="0"/>
                </a:moveTo>
                <a:lnTo>
                  <a:pt x="5292" y="0"/>
                </a:lnTo>
              </a:path>
            </a:pathLst>
          </a:custGeom>
          <a:solidFill>
            <a:srgbClr val="800000"/>
          </a:solidFill>
          <a:ln w="50800" cap="flat" cmpd="sng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pPr>
              <a:defRPr/>
            </a:pPr>
            <a:endParaRPr lang="ru-RU">
              <a:solidFill>
                <a:schemeClr val="bg1">
                  <a:lumMod val="65000"/>
                </a:schemeClr>
              </a:solidFill>
              <a:latin typeface="Times New Roman" charset="0"/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8540056" y="6299079"/>
            <a:ext cx="523020" cy="365125"/>
          </a:xfrm>
        </p:spPr>
        <p:txBody>
          <a:bodyPr/>
          <a:lstStyle/>
          <a:p>
            <a:pPr>
              <a:defRPr/>
            </a:pPr>
            <a:fld id="{1DBDB380-D2AA-464E-8456-F47D2F9E3C6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1" name="Нижний колонтитул 14"/>
          <p:cNvSpPr txBox="1">
            <a:spLocks/>
          </p:cNvSpPr>
          <p:nvPr/>
        </p:nvSpPr>
        <p:spPr>
          <a:xfrm>
            <a:off x="41480" y="6609653"/>
            <a:ext cx="8704500" cy="353404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ru-RU" sz="700" i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1</a:t>
            </a:r>
            <a:r>
              <a:rPr lang="ru-RU" sz="7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операционные расходы без прочих </a:t>
            </a:r>
            <a:r>
              <a:rPr lang="ru-RU" sz="7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расходов (переоценка недвижимости, содержание транспорта, услуги связи, прочие</a:t>
            </a:r>
            <a:r>
              <a:rPr lang="ru-RU" sz="7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-39225" y="7882"/>
            <a:ext cx="88407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3663" algn="just">
              <a:spcBef>
                <a:spcPts val="0"/>
              </a:spcBef>
            </a:pPr>
            <a:r>
              <a:rPr lang="ru-RU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Показатели эффективности</a:t>
            </a:r>
            <a:r>
              <a:rPr lang="en-US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(</a:t>
            </a:r>
            <a:r>
              <a:rPr lang="ru-RU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6</a:t>
            </a:r>
            <a:r>
              <a:rPr lang="en-US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/</a:t>
            </a:r>
            <a:r>
              <a:rPr lang="ru-RU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6</a:t>
            </a:r>
            <a:r>
              <a:rPr lang="en-US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)  </a:t>
            </a:r>
            <a:endParaRPr lang="ru-RU" sz="1600" b="1" dirty="0" smtClean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75780" y="246508"/>
            <a:ext cx="880156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3663" algn="just">
              <a:spcBef>
                <a:spcPts val="0"/>
              </a:spcBef>
            </a:pPr>
            <a:r>
              <a:rPr lang="ru-RU" sz="1100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Портфель </a:t>
            </a:r>
            <a:r>
              <a:rPr lang="ru-RU" sz="1100" dirty="0" err="1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кредитов+депозитов</a:t>
            </a:r>
            <a:r>
              <a:rPr lang="ru-RU" sz="1100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значительно выше, чем у банков-конкурентов</a:t>
            </a:r>
          </a:p>
          <a:p>
            <a:pPr marL="93663" algn="just">
              <a:spcBef>
                <a:spcPts val="0"/>
              </a:spcBef>
            </a:pPr>
            <a:r>
              <a:rPr lang="ru-RU" sz="1100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Общебанковские расходы на 1 отделение превышают в 2.2 раза показатель банковского сектора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961741"/>
              </p:ext>
            </p:extLst>
          </p:nvPr>
        </p:nvGraphicFramePr>
        <p:xfrm>
          <a:off x="107504" y="726702"/>
          <a:ext cx="4175096" cy="2796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07" name="Лист" r:id="rId6" imgW="4853975" imgH="3634669" progId="Excel.Sheet.12">
                  <p:link updateAutomatic="1"/>
                </p:oleObj>
              </mc:Choice>
              <mc:Fallback>
                <p:oleObj name="Лист" r:id="rId6" imgW="4853975" imgH="363466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7504" y="726702"/>
                        <a:ext cx="4175096" cy="2796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031710"/>
              </p:ext>
            </p:extLst>
          </p:nvPr>
        </p:nvGraphicFramePr>
        <p:xfrm>
          <a:off x="4439477" y="718739"/>
          <a:ext cx="4325184" cy="2686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08" name="Лист" r:id="rId8" imgW="5158917" imgH="2811709" progId="Excel.Sheet.12">
                  <p:link updateAutomatic="1"/>
                </p:oleObj>
              </mc:Choice>
              <mc:Fallback>
                <p:oleObj name="Лист" r:id="rId8" imgW="5158917" imgH="28117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39477" y="718739"/>
                        <a:ext cx="4325184" cy="26863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5492"/>
              </p:ext>
            </p:extLst>
          </p:nvPr>
        </p:nvGraphicFramePr>
        <p:xfrm>
          <a:off x="41480" y="3523123"/>
          <a:ext cx="4465637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09" name="Лист" r:id="rId10" imgW="4465249" imgH="2857334" progId="Excel.Sheet.12">
                  <p:link updateAutomatic="1"/>
                </p:oleObj>
              </mc:Choice>
              <mc:Fallback>
                <p:oleObj name="Лист" r:id="rId10" imgW="4465249" imgH="2857334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480" y="3523123"/>
                        <a:ext cx="4465637" cy="285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055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41480" y="115576"/>
            <a:ext cx="88407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3663" algn="just">
              <a:spcBef>
                <a:spcPts val="0"/>
              </a:spcBef>
            </a:pPr>
            <a:r>
              <a:rPr lang="ru-RU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Нормативы (ТОП-10)</a:t>
            </a:r>
          </a:p>
        </p:txBody>
      </p:sp>
      <p:sp>
        <p:nvSpPr>
          <p:cNvPr id="25" name="Freeform 4"/>
          <p:cNvSpPr>
            <a:spLocks/>
          </p:cNvSpPr>
          <p:nvPr/>
        </p:nvSpPr>
        <p:spPr bwMode="auto">
          <a:xfrm>
            <a:off x="251520" y="692696"/>
            <a:ext cx="8064896" cy="72008"/>
          </a:xfrm>
          <a:custGeom>
            <a:avLst/>
            <a:gdLst>
              <a:gd name="T0" fmla="*/ 0 w 5292"/>
              <a:gd name="T1" fmla="*/ 0 h 1"/>
              <a:gd name="T2" fmla="*/ 5292 w 5292"/>
              <a:gd name="T3" fmla="*/ 0 h 1"/>
              <a:gd name="T4" fmla="*/ 0 60000 65536"/>
              <a:gd name="T5" fmla="*/ 0 60000 65536"/>
              <a:gd name="T6" fmla="*/ 0 w 5292"/>
              <a:gd name="T7" fmla="*/ 0 h 1"/>
              <a:gd name="T8" fmla="*/ 5292 w 5292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292" h="1">
                <a:moveTo>
                  <a:pt x="0" y="0"/>
                </a:moveTo>
                <a:lnTo>
                  <a:pt x="5292" y="0"/>
                </a:lnTo>
              </a:path>
            </a:pathLst>
          </a:custGeom>
          <a:solidFill>
            <a:srgbClr val="800000"/>
          </a:solidFill>
          <a:ln w="50800" cap="flat" cmpd="sng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pPr>
              <a:defRPr/>
            </a:pPr>
            <a:endParaRPr lang="ru-RU">
              <a:solidFill>
                <a:schemeClr val="bg1">
                  <a:lumMod val="65000"/>
                </a:schemeClr>
              </a:solidFill>
              <a:latin typeface="Times New Roman" charset="0"/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8604448" y="6299079"/>
            <a:ext cx="458628" cy="365125"/>
          </a:xfrm>
        </p:spPr>
        <p:txBody>
          <a:bodyPr/>
          <a:lstStyle/>
          <a:p>
            <a:pPr>
              <a:defRPr/>
            </a:pPr>
            <a:fld id="{1DBDB380-D2AA-464E-8456-F47D2F9E3C6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/>
          </p:nvPr>
        </p:nvGraphicFramePr>
        <p:xfrm>
          <a:off x="127927" y="836712"/>
          <a:ext cx="8772153" cy="5139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30" name="Лист" r:id="rId4" imgW="8648523" imgH="5067387" progId="Excel.Sheet.12">
                  <p:link updateAutomatic="1"/>
                </p:oleObj>
              </mc:Choice>
              <mc:Fallback>
                <p:oleObj name="Лист" r:id="rId4" imgW="8648523" imgH="5067387" progId="Excel.Sheet.12">
                  <p:link updateAutomatic="1"/>
                  <p:pic>
                    <p:nvPicPr>
                      <p:cNvPr id="5" name="Объект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7927" y="836712"/>
                        <a:ext cx="8772153" cy="5139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237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41480" y="115576"/>
            <a:ext cx="88407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3663" algn="just">
              <a:spcBef>
                <a:spcPts val="0"/>
              </a:spcBef>
            </a:pPr>
            <a:r>
              <a:rPr lang="ru-RU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Рост кредитного портфеля ЮЛ</a:t>
            </a:r>
          </a:p>
        </p:txBody>
      </p:sp>
      <p:sp>
        <p:nvSpPr>
          <p:cNvPr id="25" name="Freeform 4"/>
          <p:cNvSpPr>
            <a:spLocks/>
          </p:cNvSpPr>
          <p:nvPr/>
        </p:nvSpPr>
        <p:spPr bwMode="auto">
          <a:xfrm>
            <a:off x="251520" y="692696"/>
            <a:ext cx="8064896" cy="72008"/>
          </a:xfrm>
          <a:custGeom>
            <a:avLst/>
            <a:gdLst>
              <a:gd name="T0" fmla="*/ 0 w 5292"/>
              <a:gd name="T1" fmla="*/ 0 h 1"/>
              <a:gd name="T2" fmla="*/ 5292 w 5292"/>
              <a:gd name="T3" fmla="*/ 0 h 1"/>
              <a:gd name="T4" fmla="*/ 0 60000 65536"/>
              <a:gd name="T5" fmla="*/ 0 60000 65536"/>
              <a:gd name="T6" fmla="*/ 0 w 5292"/>
              <a:gd name="T7" fmla="*/ 0 h 1"/>
              <a:gd name="T8" fmla="*/ 5292 w 5292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292" h="1">
                <a:moveTo>
                  <a:pt x="0" y="0"/>
                </a:moveTo>
                <a:lnTo>
                  <a:pt x="5292" y="0"/>
                </a:lnTo>
              </a:path>
            </a:pathLst>
          </a:custGeom>
          <a:solidFill>
            <a:srgbClr val="800000"/>
          </a:solidFill>
          <a:ln w="50800" cap="flat" cmpd="sng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pPr>
              <a:defRPr/>
            </a:pPr>
            <a:endParaRPr lang="ru-RU">
              <a:solidFill>
                <a:schemeClr val="bg1">
                  <a:lumMod val="65000"/>
                </a:schemeClr>
              </a:solidFill>
              <a:latin typeface="Times New Roman" charset="0"/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8586986" y="6299079"/>
            <a:ext cx="476090" cy="365125"/>
          </a:xfrm>
        </p:spPr>
        <p:txBody>
          <a:bodyPr/>
          <a:lstStyle/>
          <a:p>
            <a:pPr>
              <a:defRPr/>
            </a:pPr>
            <a:fld id="{1DBDB380-D2AA-464E-8456-F47D2F9E3C6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877382"/>
              </p:ext>
            </p:extLst>
          </p:nvPr>
        </p:nvGraphicFramePr>
        <p:xfrm>
          <a:off x="276225" y="825500"/>
          <a:ext cx="4067175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325" name="Лист" r:id="rId4" imgW="4067067" imgH="2400427" progId="Excel.Sheet.12">
                  <p:link updateAutomatic="1"/>
                </p:oleObj>
              </mc:Choice>
              <mc:Fallback>
                <p:oleObj name="Лист" r:id="rId4" imgW="4067067" imgH="2400427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6225" y="825500"/>
                        <a:ext cx="4067175" cy="240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449661"/>
              </p:ext>
            </p:extLst>
          </p:nvPr>
        </p:nvGraphicFramePr>
        <p:xfrm>
          <a:off x="4754563" y="833438"/>
          <a:ext cx="3838575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326" name="Лист" r:id="rId6" imgW="3838563" imgH="2400427" progId="Excel.Sheet.12">
                  <p:link updateAutomatic="1"/>
                </p:oleObj>
              </mc:Choice>
              <mc:Fallback>
                <p:oleObj name="Лист" r:id="rId6" imgW="3838563" imgH="2400427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54563" y="833438"/>
                        <a:ext cx="3838575" cy="240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407435"/>
              </p:ext>
            </p:extLst>
          </p:nvPr>
        </p:nvGraphicFramePr>
        <p:xfrm>
          <a:off x="277813" y="3706813"/>
          <a:ext cx="4124325" cy="241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327" name="Лист" r:id="rId8" imgW="4124193" imgH="2419166" progId="Excel.Sheet.12">
                  <p:link updateAutomatic="1"/>
                </p:oleObj>
              </mc:Choice>
              <mc:Fallback>
                <p:oleObj name="Лист" r:id="rId8" imgW="4124193" imgH="2419166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7813" y="3706813"/>
                        <a:ext cx="4124325" cy="241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95088"/>
              </p:ext>
            </p:extLst>
          </p:nvPr>
        </p:nvGraphicFramePr>
        <p:xfrm>
          <a:off x="4754563" y="3730188"/>
          <a:ext cx="3914775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328" name="Лист" r:id="rId10" imgW="3914859" imgH="2400427" progId="Excel.Sheet.12">
                  <p:link updateAutomatic="1"/>
                </p:oleObj>
              </mc:Choice>
              <mc:Fallback>
                <p:oleObj name="Лист" r:id="rId10" imgW="3914859" imgH="2400427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54563" y="3730188"/>
                        <a:ext cx="3914775" cy="240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709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54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7" name="Объект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12830" y="64040"/>
            <a:ext cx="88407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3663" algn="just">
              <a:spcBef>
                <a:spcPts val="0"/>
              </a:spcBef>
            </a:pPr>
            <a:r>
              <a:rPr lang="ru-RU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Нетто кредиты ЮЛ</a:t>
            </a:r>
            <a:r>
              <a:rPr lang="en-US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ru-RU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en-US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UAH), bUAH</a:t>
            </a:r>
            <a:endParaRPr lang="ru-RU" sz="1600" b="1" dirty="0" smtClean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5" name="Freeform 4"/>
          <p:cNvSpPr>
            <a:spLocks/>
          </p:cNvSpPr>
          <p:nvPr/>
        </p:nvSpPr>
        <p:spPr bwMode="auto">
          <a:xfrm>
            <a:off x="179512" y="427278"/>
            <a:ext cx="8064896" cy="72008"/>
          </a:xfrm>
          <a:custGeom>
            <a:avLst/>
            <a:gdLst>
              <a:gd name="T0" fmla="*/ 0 w 5292"/>
              <a:gd name="T1" fmla="*/ 0 h 1"/>
              <a:gd name="T2" fmla="*/ 5292 w 5292"/>
              <a:gd name="T3" fmla="*/ 0 h 1"/>
              <a:gd name="T4" fmla="*/ 0 60000 65536"/>
              <a:gd name="T5" fmla="*/ 0 60000 65536"/>
              <a:gd name="T6" fmla="*/ 0 w 5292"/>
              <a:gd name="T7" fmla="*/ 0 h 1"/>
              <a:gd name="T8" fmla="*/ 5292 w 5292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292" h="1">
                <a:moveTo>
                  <a:pt x="0" y="0"/>
                </a:moveTo>
                <a:lnTo>
                  <a:pt x="5292" y="0"/>
                </a:lnTo>
              </a:path>
            </a:pathLst>
          </a:custGeom>
          <a:solidFill>
            <a:srgbClr val="800000"/>
          </a:solidFill>
          <a:ln w="50800" cap="flat" cmpd="sng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pPr>
              <a:defRPr/>
            </a:pPr>
            <a:endParaRPr lang="ru-RU">
              <a:solidFill>
                <a:schemeClr val="bg1">
                  <a:lumMod val="65000"/>
                </a:schemeClr>
              </a:solidFill>
              <a:latin typeface="Times New Roman" charset="0"/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8586986" y="6299079"/>
            <a:ext cx="476090" cy="365125"/>
          </a:xfrm>
        </p:spPr>
        <p:txBody>
          <a:bodyPr/>
          <a:lstStyle/>
          <a:p>
            <a:pPr>
              <a:defRPr/>
            </a:pPr>
            <a:fld id="{1DBDB380-D2AA-464E-8456-F47D2F9E3C6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79512" y="524255"/>
            <a:ext cx="4591050" cy="423752"/>
          </a:xfrm>
          <a:prstGeom prst="roundRect">
            <a:avLst/>
          </a:prstGeom>
          <a:solidFill>
            <a:schemeClr val="bg1">
              <a:lumMod val="65000"/>
              <a:alpha val="17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/>
          </p:nvPr>
        </p:nvGraphicFramePr>
        <p:xfrm>
          <a:off x="179388" y="1685925"/>
          <a:ext cx="4591050" cy="503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55" name="Лист" r:id="rId7" imgW="4591170" imgH="5038718" progId="Excel.Sheet.12">
                  <p:link updateAutomatic="1"/>
                </p:oleObj>
              </mc:Choice>
              <mc:Fallback>
                <p:oleObj name="Лист" r:id="rId7" imgW="4591170" imgH="5038718" progId="Excel.Sheet.12">
                  <p:link updateAutomatic="1"/>
                  <p:pic>
                    <p:nvPicPr>
                      <p:cNvPr id="4" name="Объект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9388" y="1685925"/>
                        <a:ext cx="4591050" cy="5038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/>
          </p:nvPr>
        </p:nvGraphicFramePr>
        <p:xfrm>
          <a:off x="4951413" y="800100"/>
          <a:ext cx="3695700" cy="593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56" name="Лист" r:id="rId9" imgW="3695556" imgH="5933955" progId="Excel.Sheet.12">
                  <p:link updateAutomatic="1"/>
                </p:oleObj>
              </mc:Choice>
              <mc:Fallback>
                <p:oleObj name="Лист" r:id="rId9" imgW="3695556" imgH="5933955" progId="Excel.Sheet.12">
                  <p:link updateAutomatic="1"/>
                  <p:pic>
                    <p:nvPicPr>
                      <p:cNvPr id="6" name="Объект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51413" y="800100"/>
                        <a:ext cx="3695700" cy="593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Объект 1"/>
          <p:cNvGraphicFramePr>
            <a:graphicFrameLocks noChangeAspect="1"/>
          </p:cNvGraphicFramePr>
          <p:nvPr>
            <p:extLst/>
          </p:nvPr>
        </p:nvGraphicFramePr>
        <p:xfrm>
          <a:off x="173053" y="993963"/>
          <a:ext cx="45815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57" name="Лист" r:id="rId11" imgW="4581585" imgH="543031" progId="Excel.Sheet.12">
                  <p:link updateAutomatic="1"/>
                </p:oleObj>
              </mc:Choice>
              <mc:Fallback>
                <p:oleObj name="Лист" r:id="rId11" imgW="4581585" imgH="543031" progId="Excel.Sheet.12">
                  <p:link updateAutomatic="1"/>
                  <p:pic>
                    <p:nvPicPr>
                      <p:cNvPr id="2" name="Объект 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3053" y="993963"/>
                        <a:ext cx="458152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/>
          </p:nvPr>
        </p:nvGraphicFramePr>
        <p:xfrm>
          <a:off x="319640" y="550393"/>
          <a:ext cx="42386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58" name="Лист" r:id="rId13" imgW="4238445" imgH="371326" progId="Excel.Sheet.12">
                  <p:link updateAutomatic="1"/>
                </p:oleObj>
              </mc:Choice>
              <mc:Fallback>
                <p:oleObj name="Лист" r:id="rId13" imgW="4238445" imgH="371326" progId="Excel.Sheet.12">
                  <p:link updateAutomatic="1"/>
                  <p:pic>
                    <p:nvPicPr>
                      <p:cNvPr id="3" name="Объект 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19640" y="550393"/>
                        <a:ext cx="4238625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616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78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8" name="Объект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41480" y="115576"/>
            <a:ext cx="88407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3663" algn="just">
              <a:spcBef>
                <a:spcPts val="0"/>
              </a:spcBef>
            </a:pPr>
            <a:r>
              <a:rPr lang="ru-RU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Средства ЮЛ</a:t>
            </a:r>
            <a:r>
              <a:rPr lang="en-US" sz="16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(UAH in UAH</a:t>
            </a:r>
            <a:r>
              <a:rPr lang="ru-RU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)</a:t>
            </a:r>
          </a:p>
        </p:txBody>
      </p:sp>
      <p:sp>
        <p:nvSpPr>
          <p:cNvPr id="25" name="Freeform 4"/>
          <p:cNvSpPr>
            <a:spLocks/>
          </p:cNvSpPr>
          <p:nvPr/>
        </p:nvSpPr>
        <p:spPr bwMode="auto">
          <a:xfrm>
            <a:off x="251520" y="548680"/>
            <a:ext cx="8064896" cy="72008"/>
          </a:xfrm>
          <a:custGeom>
            <a:avLst/>
            <a:gdLst>
              <a:gd name="T0" fmla="*/ 0 w 5292"/>
              <a:gd name="T1" fmla="*/ 0 h 1"/>
              <a:gd name="T2" fmla="*/ 5292 w 5292"/>
              <a:gd name="T3" fmla="*/ 0 h 1"/>
              <a:gd name="T4" fmla="*/ 0 60000 65536"/>
              <a:gd name="T5" fmla="*/ 0 60000 65536"/>
              <a:gd name="T6" fmla="*/ 0 w 5292"/>
              <a:gd name="T7" fmla="*/ 0 h 1"/>
              <a:gd name="T8" fmla="*/ 5292 w 5292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292" h="1">
                <a:moveTo>
                  <a:pt x="0" y="0"/>
                </a:moveTo>
                <a:lnTo>
                  <a:pt x="5292" y="0"/>
                </a:lnTo>
              </a:path>
            </a:pathLst>
          </a:custGeom>
          <a:solidFill>
            <a:srgbClr val="800000"/>
          </a:solidFill>
          <a:ln w="50800" cap="flat" cmpd="sng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pPr>
              <a:defRPr/>
            </a:pPr>
            <a:endParaRPr lang="ru-RU">
              <a:solidFill>
                <a:schemeClr val="bg1">
                  <a:lumMod val="65000"/>
                </a:schemeClr>
              </a:solidFill>
              <a:latin typeface="Times New Roman" charset="0"/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8604448" y="6299079"/>
            <a:ext cx="458628" cy="365125"/>
          </a:xfrm>
        </p:spPr>
        <p:txBody>
          <a:bodyPr/>
          <a:lstStyle/>
          <a:p>
            <a:pPr>
              <a:defRPr/>
            </a:pPr>
            <a:fld id="{1DBDB380-D2AA-464E-8456-F47D2F9E3C6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36052" y="607944"/>
            <a:ext cx="4520097" cy="439706"/>
          </a:xfrm>
          <a:prstGeom prst="roundRect">
            <a:avLst/>
          </a:prstGeom>
          <a:solidFill>
            <a:schemeClr val="bg1">
              <a:lumMod val="65000"/>
              <a:alpha val="17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/>
          </p:nvPr>
        </p:nvGraphicFramePr>
        <p:xfrm>
          <a:off x="4938713" y="920576"/>
          <a:ext cx="3695700" cy="588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79" name="Лист" r:id="rId7" imgW="3695556" imgH="5886535" progId="Excel.Sheet.12">
                  <p:link updateAutomatic="1"/>
                </p:oleObj>
              </mc:Choice>
              <mc:Fallback>
                <p:oleObj name="Лист" r:id="rId7" imgW="3695556" imgH="5886535" progId="Excel.Sheet.12">
                  <p:link updateAutomatic="1"/>
                  <p:pic>
                    <p:nvPicPr>
                      <p:cNvPr id="4" name="Объект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38713" y="920576"/>
                        <a:ext cx="3695700" cy="588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/>
          </p:nvPr>
        </p:nvGraphicFramePr>
        <p:xfrm>
          <a:off x="241300" y="1793701"/>
          <a:ext cx="4524375" cy="501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80" name="Лист" r:id="rId9" imgW="4524459" imgH="5019597" progId="Excel.Sheet.12">
                  <p:link updateAutomatic="1"/>
                </p:oleObj>
              </mc:Choice>
              <mc:Fallback>
                <p:oleObj name="Лист" r:id="rId9" imgW="4524459" imgH="5019597" progId="Excel.Sheet.12">
                  <p:link updateAutomatic="1"/>
                  <p:pic>
                    <p:nvPicPr>
                      <p:cNvPr id="7" name="Объект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1300" y="1793701"/>
                        <a:ext cx="4524375" cy="501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Объект 1"/>
          <p:cNvGraphicFramePr>
            <a:graphicFrameLocks noChangeAspect="1"/>
          </p:cNvGraphicFramePr>
          <p:nvPr>
            <p:extLst/>
          </p:nvPr>
        </p:nvGraphicFramePr>
        <p:xfrm>
          <a:off x="246062" y="1149213"/>
          <a:ext cx="45100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81" name="Лист" r:id="rId11" imgW="4534044" imgH="543031" progId="Excel.Sheet.12">
                  <p:link updateAutomatic="1"/>
                </p:oleObj>
              </mc:Choice>
              <mc:Fallback>
                <p:oleObj name="Лист" r:id="rId11" imgW="4534044" imgH="543031" progId="Excel.Sheet.12">
                  <p:link updateAutomatic="1"/>
                  <p:pic>
                    <p:nvPicPr>
                      <p:cNvPr id="2" name="Объект 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6062" y="1149213"/>
                        <a:ext cx="4510087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/>
          </p:nvPr>
        </p:nvGraphicFramePr>
        <p:xfrm>
          <a:off x="300453" y="648431"/>
          <a:ext cx="42386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82" name="Лист" r:id="rId13" imgW="4238445" imgH="371326" progId="Excel.Sheet.12">
                  <p:link updateAutomatic="1"/>
                </p:oleObj>
              </mc:Choice>
              <mc:Fallback>
                <p:oleObj name="Лист" r:id="rId13" imgW="4238445" imgH="371326" progId="Excel.Sheet.12">
                  <p:link updateAutomatic="1"/>
                  <p:pic>
                    <p:nvPicPr>
                      <p:cNvPr id="3" name="Объект 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0453" y="648431"/>
                        <a:ext cx="4238625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005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02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8" name="Объект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41480" y="115576"/>
            <a:ext cx="88407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3663" algn="just">
              <a:spcBef>
                <a:spcPts val="0"/>
              </a:spcBef>
            </a:pPr>
            <a:r>
              <a:rPr lang="ru-RU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Структура срочности</a:t>
            </a:r>
          </a:p>
        </p:txBody>
      </p:sp>
      <p:sp>
        <p:nvSpPr>
          <p:cNvPr id="25" name="Freeform 4"/>
          <p:cNvSpPr>
            <a:spLocks/>
          </p:cNvSpPr>
          <p:nvPr/>
        </p:nvSpPr>
        <p:spPr bwMode="auto">
          <a:xfrm>
            <a:off x="251520" y="692696"/>
            <a:ext cx="8064896" cy="72008"/>
          </a:xfrm>
          <a:custGeom>
            <a:avLst/>
            <a:gdLst>
              <a:gd name="T0" fmla="*/ 0 w 5292"/>
              <a:gd name="T1" fmla="*/ 0 h 1"/>
              <a:gd name="T2" fmla="*/ 5292 w 5292"/>
              <a:gd name="T3" fmla="*/ 0 h 1"/>
              <a:gd name="T4" fmla="*/ 0 60000 65536"/>
              <a:gd name="T5" fmla="*/ 0 60000 65536"/>
              <a:gd name="T6" fmla="*/ 0 w 5292"/>
              <a:gd name="T7" fmla="*/ 0 h 1"/>
              <a:gd name="T8" fmla="*/ 5292 w 5292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292" h="1">
                <a:moveTo>
                  <a:pt x="0" y="0"/>
                </a:moveTo>
                <a:lnTo>
                  <a:pt x="5292" y="0"/>
                </a:lnTo>
              </a:path>
            </a:pathLst>
          </a:custGeom>
          <a:solidFill>
            <a:srgbClr val="800000"/>
          </a:solidFill>
          <a:ln w="50800" cap="flat" cmpd="sng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pPr>
              <a:defRPr/>
            </a:pPr>
            <a:endParaRPr lang="ru-RU">
              <a:solidFill>
                <a:schemeClr val="bg1">
                  <a:lumMod val="65000"/>
                </a:schemeClr>
              </a:solidFill>
              <a:latin typeface="Times New Roman" charset="0"/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8604448" y="6299079"/>
            <a:ext cx="458628" cy="365125"/>
          </a:xfrm>
        </p:spPr>
        <p:txBody>
          <a:bodyPr/>
          <a:lstStyle/>
          <a:p>
            <a:pPr>
              <a:defRPr/>
            </a:pPr>
            <a:fld id="{1DBDB380-D2AA-464E-8456-F47D2F9E3C6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725703" y="894003"/>
            <a:ext cx="22656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3663" algn="just">
              <a:spcBef>
                <a:spcPts val="0"/>
              </a:spcBef>
            </a:pPr>
            <a:r>
              <a:rPr lang="ru-RU" sz="11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Средства ЮЛ</a:t>
            </a:r>
            <a:r>
              <a:rPr lang="en-US" sz="11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(UAH in UAH</a:t>
            </a:r>
            <a:r>
              <a:rPr lang="ru-RU" sz="11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)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148464" y="862591"/>
            <a:ext cx="22015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3663" algn="just">
              <a:spcBef>
                <a:spcPts val="0"/>
              </a:spcBef>
            </a:pPr>
            <a:r>
              <a:rPr lang="ru-RU" sz="11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Средства ЮЛ</a:t>
            </a:r>
            <a:r>
              <a:rPr lang="en-US" sz="11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(CCY</a:t>
            </a:r>
            <a:r>
              <a:rPr lang="ru-RU" sz="11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)</a:t>
            </a:r>
            <a:r>
              <a:rPr lang="en-US" sz="11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, bUAH</a:t>
            </a:r>
            <a:endParaRPr lang="ru-RU" sz="1100" b="1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/>
          </p:nvPr>
        </p:nvGraphicFramePr>
        <p:xfrm>
          <a:off x="119814" y="1085629"/>
          <a:ext cx="2333625" cy="554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03" name="Лист" r:id="rId7" imgW="2333733" imgH="5543508" progId="Excel.Sheet.12">
                  <p:link updateAutomatic="1"/>
                </p:oleObj>
              </mc:Choice>
              <mc:Fallback>
                <p:oleObj name="Лист" r:id="rId7" imgW="2333733" imgH="5543508" progId="Excel.Sheet.12">
                  <p:link updateAutomatic="1"/>
                  <p:pic>
                    <p:nvPicPr>
                      <p:cNvPr id="9" name="Объект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9814" y="1085629"/>
                        <a:ext cx="2333625" cy="554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/>
          </p:nvPr>
        </p:nvGraphicFramePr>
        <p:xfrm>
          <a:off x="1846263" y="1125538"/>
          <a:ext cx="2333625" cy="554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04" name="Лист" r:id="rId9" imgW="2333733" imgH="5543508" progId="Excel.Sheet.12">
                  <p:link updateAutomatic="1"/>
                </p:oleObj>
              </mc:Choice>
              <mc:Fallback>
                <p:oleObj name="Лист" r:id="rId9" imgW="2333733" imgH="5543508" progId="Excel.Sheet.12">
                  <p:link updateAutomatic="1"/>
                  <p:pic>
                    <p:nvPicPr>
                      <p:cNvPr id="11" name="Объект 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46263" y="1125538"/>
                        <a:ext cx="2333625" cy="554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Объект 1"/>
          <p:cNvGraphicFramePr>
            <a:graphicFrameLocks noChangeAspect="1"/>
          </p:cNvGraphicFramePr>
          <p:nvPr>
            <p:extLst/>
          </p:nvPr>
        </p:nvGraphicFramePr>
        <p:xfrm>
          <a:off x="4845050" y="1184274"/>
          <a:ext cx="2362200" cy="5479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05" name="Лист" r:id="rId11" imgW="2333733" imgH="5324383" progId="Excel.Sheet.12">
                  <p:link updateAutomatic="1"/>
                </p:oleObj>
              </mc:Choice>
              <mc:Fallback>
                <p:oleObj name="Лист" r:id="rId11" imgW="2333733" imgH="5324383" progId="Excel.Sheet.12">
                  <p:link updateAutomatic="1"/>
                  <p:pic>
                    <p:nvPicPr>
                      <p:cNvPr id="2" name="Объект 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45050" y="1184274"/>
                        <a:ext cx="2362200" cy="5479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/>
          </p:nvPr>
        </p:nvGraphicFramePr>
        <p:xfrm>
          <a:off x="6616700" y="1160463"/>
          <a:ext cx="2365375" cy="5503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06" name="Лист" r:id="rId13" imgW="2333733" imgH="5324383" progId="Excel.Sheet.12">
                  <p:link updateAutomatic="1"/>
                </p:oleObj>
              </mc:Choice>
              <mc:Fallback>
                <p:oleObj name="Лист" r:id="rId13" imgW="2333733" imgH="5324383" progId="Excel.Sheet.12">
                  <p:link updateAutomatic="1"/>
                  <p:pic>
                    <p:nvPicPr>
                      <p:cNvPr id="17" name="Объект 1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16700" y="1160463"/>
                        <a:ext cx="2365375" cy="5503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148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41480" y="115576"/>
            <a:ext cx="88407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3663" algn="just"/>
            <a:r>
              <a:rPr lang="ru-RU" sz="16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Доходность/стоимость портфеля ЮЛ</a:t>
            </a:r>
          </a:p>
        </p:txBody>
      </p:sp>
      <p:sp>
        <p:nvSpPr>
          <p:cNvPr id="25" name="Freeform 4"/>
          <p:cNvSpPr>
            <a:spLocks/>
          </p:cNvSpPr>
          <p:nvPr/>
        </p:nvSpPr>
        <p:spPr bwMode="auto">
          <a:xfrm>
            <a:off x="251520" y="692696"/>
            <a:ext cx="8064896" cy="72008"/>
          </a:xfrm>
          <a:custGeom>
            <a:avLst/>
            <a:gdLst>
              <a:gd name="T0" fmla="*/ 0 w 5292"/>
              <a:gd name="T1" fmla="*/ 0 h 1"/>
              <a:gd name="T2" fmla="*/ 5292 w 5292"/>
              <a:gd name="T3" fmla="*/ 0 h 1"/>
              <a:gd name="T4" fmla="*/ 0 60000 65536"/>
              <a:gd name="T5" fmla="*/ 0 60000 65536"/>
              <a:gd name="T6" fmla="*/ 0 w 5292"/>
              <a:gd name="T7" fmla="*/ 0 h 1"/>
              <a:gd name="T8" fmla="*/ 5292 w 5292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292" h="1">
                <a:moveTo>
                  <a:pt x="0" y="0"/>
                </a:moveTo>
                <a:lnTo>
                  <a:pt x="5292" y="0"/>
                </a:lnTo>
              </a:path>
            </a:pathLst>
          </a:custGeom>
          <a:solidFill>
            <a:srgbClr val="800000"/>
          </a:solidFill>
          <a:ln w="50800" cap="flat" cmpd="sng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pPr>
              <a:defRPr/>
            </a:pPr>
            <a:endParaRPr lang="ru-RU">
              <a:solidFill>
                <a:schemeClr val="bg1">
                  <a:lumMod val="65000"/>
                </a:schemeClr>
              </a:solidFill>
              <a:latin typeface="Times New Roman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460432" y="6301275"/>
            <a:ext cx="577145" cy="365125"/>
          </a:xfrm>
        </p:spPr>
        <p:txBody>
          <a:bodyPr/>
          <a:lstStyle/>
          <a:p>
            <a:pPr>
              <a:defRPr/>
            </a:pPr>
            <a:fld id="{1DBDB380-D2AA-464E-8456-F47D2F9E3C6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/>
          </p:nvPr>
        </p:nvGraphicFramePr>
        <p:xfrm>
          <a:off x="208252" y="1003270"/>
          <a:ext cx="2895600" cy="554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26" name="Лист" r:id="rId4" imgW="2895792" imgH="5543508" progId="Excel.Sheet.12">
                  <p:link updateAutomatic="1"/>
                </p:oleObj>
              </mc:Choice>
              <mc:Fallback>
                <p:oleObj name="Лист" r:id="rId4" imgW="2895792" imgH="5543508" progId="Excel.Sheet.12">
                  <p:link updateAutomatic="1"/>
                  <p:pic>
                    <p:nvPicPr>
                      <p:cNvPr id="2" name="Объект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8252" y="1003270"/>
                        <a:ext cx="2895600" cy="554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/>
          </p:nvPr>
        </p:nvGraphicFramePr>
        <p:xfrm>
          <a:off x="3203848" y="993775"/>
          <a:ext cx="2886075" cy="555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27" name="Лист" r:id="rId6" imgW="2886207" imgH="5553068" progId="Excel.Sheet.12">
                  <p:link updateAutomatic="1"/>
                </p:oleObj>
              </mc:Choice>
              <mc:Fallback>
                <p:oleObj name="Лист" r:id="rId6" imgW="2886207" imgH="5553068" progId="Excel.Sheet.12">
                  <p:link updateAutomatic="1"/>
                  <p:pic>
                    <p:nvPicPr>
                      <p:cNvPr id="3" name="Объект 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03848" y="993775"/>
                        <a:ext cx="2886075" cy="555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/>
          </p:nvPr>
        </p:nvGraphicFramePr>
        <p:xfrm>
          <a:off x="6157913" y="1003271"/>
          <a:ext cx="2917825" cy="5430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28" name="Лист" r:id="rId8" imgW="2918425" imgH="5318965" progId="Excel.Sheet.12">
                  <p:link updateAutomatic="1"/>
                </p:oleObj>
              </mc:Choice>
              <mc:Fallback>
                <p:oleObj name="Лист" r:id="rId8" imgW="2918425" imgH="5318965" progId="Excel.Sheet.12">
                  <p:link updateAutomatic="1"/>
                  <p:pic>
                    <p:nvPicPr>
                      <p:cNvPr id="4" name="Объект 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57913" y="1003271"/>
                        <a:ext cx="2917825" cy="54308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62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41480" y="115576"/>
            <a:ext cx="88407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3663" algn="just">
              <a:spcBef>
                <a:spcPts val="0"/>
              </a:spcBef>
            </a:pPr>
            <a:r>
              <a:rPr lang="ru-RU" sz="16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Рост кредитного портфеля </a:t>
            </a:r>
            <a:r>
              <a:rPr lang="ru-RU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ФЛ</a:t>
            </a:r>
            <a:endParaRPr lang="ru-RU" sz="1600" b="1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5" name="Freeform 4"/>
          <p:cNvSpPr>
            <a:spLocks/>
          </p:cNvSpPr>
          <p:nvPr/>
        </p:nvSpPr>
        <p:spPr bwMode="auto">
          <a:xfrm>
            <a:off x="251520" y="692696"/>
            <a:ext cx="8064896" cy="72008"/>
          </a:xfrm>
          <a:custGeom>
            <a:avLst/>
            <a:gdLst>
              <a:gd name="T0" fmla="*/ 0 w 5292"/>
              <a:gd name="T1" fmla="*/ 0 h 1"/>
              <a:gd name="T2" fmla="*/ 5292 w 5292"/>
              <a:gd name="T3" fmla="*/ 0 h 1"/>
              <a:gd name="T4" fmla="*/ 0 60000 65536"/>
              <a:gd name="T5" fmla="*/ 0 60000 65536"/>
              <a:gd name="T6" fmla="*/ 0 w 5292"/>
              <a:gd name="T7" fmla="*/ 0 h 1"/>
              <a:gd name="T8" fmla="*/ 5292 w 5292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292" h="1">
                <a:moveTo>
                  <a:pt x="0" y="0"/>
                </a:moveTo>
                <a:lnTo>
                  <a:pt x="5292" y="0"/>
                </a:lnTo>
              </a:path>
            </a:pathLst>
          </a:custGeom>
          <a:solidFill>
            <a:srgbClr val="800000"/>
          </a:solidFill>
          <a:ln w="50800" cap="flat" cmpd="sng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pPr>
              <a:defRPr/>
            </a:pPr>
            <a:endParaRPr lang="ru-RU">
              <a:solidFill>
                <a:schemeClr val="bg1">
                  <a:lumMod val="65000"/>
                </a:schemeClr>
              </a:solidFill>
              <a:latin typeface="Times New Roman" charset="0"/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8586986" y="6299079"/>
            <a:ext cx="476090" cy="365125"/>
          </a:xfrm>
        </p:spPr>
        <p:txBody>
          <a:bodyPr/>
          <a:lstStyle/>
          <a:p>
            <a:pPr>
              <a:defRPr/>
            </a:pPr>
            <a:fld id="{1DBDB380-D2AA-464E-8456-F47D2F9E3C6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75395"/>
              </p:ext>
            </p:extLst>
          </p:nvPr>
        </p:nvGraphicFramePr>
        <p:xfrm>
          <a:off x="251520" y="1124744"/>
          <a:ext cx="4067175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484" name="Лист" r:id="rId4" imgW="4067067" imgH="2400427" progId="Excel.Sheet.12">
                  <p:link updateAutomatic="1"/>
                </p:oleObj>
              </mc:Choice>
              <mc:Fallback>
                <p:oleObj name="Лист" r:id="rId4" imgW="4067067" imgH="2400427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520" y="1124744"/>
                        <a:ext cx="4067175" cy="240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242953"/>
              </p:ext>
            </p:extLst>
          </p:nvPr>
        </p:nvGraphicFramePr>
        <p:xfrm>
          <a:off x="4738806" y="1124744"/>
          <a:ext cx="4086225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485" name="Лист" r:id="rId6" imgW="4086237" imgH="2400427" progId="Excel.Sheet.12">
                  <p:link updateAutomatic="1"/>
                </p:oleObj>
              </mc:Choice>
              <mc:Fallback>
                <p:oleObj name="Лист" r:id="rId6" imgW="4086237" imgH="2400427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38806" y="1124744"/>
                        <a:ext cx="4086225" cy="240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300450"/>
              </p:ext>
            </p:extLst>
          </p:nvPr>
        </p:nvGraphicFramePr>
        <p:xfrm>
          <a:off x="231775" y="4106863"/>
          <a:ext cx="4114800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486" name="Лист" r:id="rId8" imgW="4114800" imgH="1539319" progId="Excel.Sheet.12">
                  <p:link updateAutomatic="1"/>
                </p:oleObj>
              </mc:Choice>
              <mc:Fallback>
                <p:oleObj name="Лист" r:id="rId8" imgW="4114800" imgH="153931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1775" y="4106863"/>
                        <a:ext cx="4114800" cy="153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548106"/>
              </p:ext>
            </p:extLst>
          </p:nvPr>
        </p:nvGraphicFramePr>
        <p:xfrm>
          <a:off x="4702175" y="4103688"/>
          <a:ext cx="4122738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487" name="Лист" r:id="rId10" imgW="4122455" imgH="1546994" progId="Excel.Sheet.12">
                  <p:link updateAutomatic="1"/>
                </p:oleObj>
              </mc:Choice>
              <mc:Fallback>
                <p:oleObj name="Лист" r:id="rId10" imgW="4122455" imgH="1546994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02175" y="4103688"/>
                        <a:ext cx="4122738" cy="154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707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76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7" name="Объект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41480" y="115576"/>
            <a:ext cx="88407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3663" algn="just">
              <a:spcBef>
                <a:spcPts val="0"/>
              </a:spcBef>
            </a:pPr>
            <a:r>
              <a:rPr lang="ru-RU" sz="16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К</a:t>
            </a:r>
            <a:r>
              <a:rPr lang="ru-RU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редиты </a:t>
            </a:r>
            <a:r>
              <a:rPr lang="en-US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&amp; </a:t>
            </a:r>
            <a:r>
              <a:rPr lang="ru-RU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средства клиентов (</a:t>
            </a:r>
            <a:r>
              <a:rPr lang="en-US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UAH)</a:t>
            </a:r>
            <a:endParaRPr lang="ru-RU" sz="1600" b="1" dirty="0" smtClean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5" name="Freeform 4"/>
          <p:cNvSpPr>
            <a:spLocks/>
          </p:cNvSpPr>
          <p:nvPr/>
        </p:nvSpPr>
        <p:spPr bwMode="auto">
          <a:xfrm>
            <a:off x="251520" y="692696"/>
            <a:ext cx="8064896" cy="72008"/>
          </a:xfrm>
          <a:custGeom>
            <a:avLst/>
            <a:gdLst>
              <a:gd name="T0" fmla="*/ 0 w 5292"/>
              <a:gd name="T1" fmla="*/ 0 h 1"/>
              <a:gd name="T2" fmla="*/ 5292 w 5292"/>
              <a:gd name="T3" fmla="*/ 0 h 1"/>
              <a:gd name="T4" fmla="*/ 0 60000 65536"/>
              <a:gd name="T5" fmla="*/ 0 60000 65536"/>
              <a:gd name="T6" fmla="*/ 0 w 5292"/>
              <a:gd name="T7" fmla="*/ 0 h 1"/>
              <a:gd name="T8" fmla="*/ 5292 w 5292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292" h="1">
                <a:moveTo>
                  <a:pt x="0" y="0"/>
                </a:moveTo>
                <a:lnTo>
                  <a:pt x="5292" y="0"/>
                </a:lnTo>
              </a:path>
            </a:pathLst>
          </a:custGeom>
          <a:solidFill>
            <a:srgbClr val="800000"/>
          </a:solidFill>
          <a:ln w="50800" cap="flat" cmpd="sng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pPr>
              <a:defRPr/>
            </a:pPr>
            <a:endParaRPr lang="ru-RU">
              <a:solidFill>
                <a:schemeClr val="bg1">
                  <a:lumMod val="65000"/>
                </a:schemeClr>
              </a:solidFill>
              <a:latin typeface="Times New Roman" charset="0"/>
            </a:endParaRPr>
          </a:p>
        </p:txBody>
      </p:sp>
      <p:sp>
        <p:nvSpPr>
          <p:cNvPr id="15" name="AutoShape 89"/>
          <p:cNvSpPr>
            <a:spLocks noChangeArrowheads="1"/>
          </p:cNvSpPr>
          <p:nvPr/>
        </p:nvSpPr>
        <p:spPr bwMode="auto">
          <a:xfrm>
            <a:off x="222286" y="609786"/>
            <a:ext cx="8840790" cy="60834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marL="88900" eaLnBrk="0" hangingPunct="0">
              <a:spcAft>
                <a:spcPts val="300"/>
              </a:spcAft>
              <a:buClr>
                <a:srgbClr val="CC3300"/>
              </a:buClr>
              <a:buSzPct val="125000"/>
            </a:pPr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ПУМБ					</a:t>
            </a:r>
            <a:endParaRPr lang="ru-RU" sz="2000" b="1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8740020" y="6299079"/>
            <a:ext cx="323056" cy="365125"/>
          </a:xfrm>
        </p:spPr>
        <p:txBody>
          <a:bodyPr/>
          <a:lstStyle/>
          <a:p>
            <a:pPr>
              <a:defRPr/>
            </a:pPr>
            <a:fld id="{1DBDB380-D2AA-464E-8456-F47D2F9E3C6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9" name="AutoShape 89"/>
          <p:cNvSpPr>
            <a:spLocks noChangeArrowheads="1"/>
          </p:cNvSpPr>
          <p:nvPr/>
        </p:nvSpPr>
        <p:spPr bwMode="auto">
          <a:xfrm>
            <a:off x="222286" y="3304958"/>
            <a:ext cx="8840790" cy="491864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marL="88900" algn="just" eaLnBrk="0" hangingPunct="0">
              <a:spcAft>
                <a:spcPts val="300"/>
              </a:spcAft>
              <a:buClr>
                <a:srgbClr val="CC3300"/>
              </a:buClr>
              <a:buSzPct val="125000"/>
            </a:pPr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Рынок					</a:t>
            </a:r>
            <a:endParaRPr lang="ru-RU" sz="2000" b="1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923856"/>
              </p:ext>
            </p:extLst>
          </p:nvPr>
        </p:nvGraphicFramePr>
        <p:xfrm>
          <a:off x="8466337" y="1576467"/>
          <a:ext cx="6667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77" name="Лист" r:id="rId7" imgW="666726" imgH="1047892" progId="Excel.Sheet.12">
                  <p:link updateAutomatic="1"/>
                </p:oleObj>
              </mc:Choice>
              <mc:Fallback>
                <p:oleObj name="Лист" r:id="rId7" imgW="666726" imgH="1047892" progId="Excel.Sheet.12">
                  <p:link updateAutomatic="1"/>
                  <p:pic>
                    <p:nvPicPr>
                      <p:cNvPr id="14" name="Объект 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66337" y="1576467"/>
                        <a:ext cx="666750" cy="104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337274"/>
              </p:ext>
            </p:extLst>
          </p:nvPr>
        </p:nvGraphicFramePr>
        <p:xfrm>
          <a:off x="8429347" y="4013650"/>
          <a:ext cx="6953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78" name="Лист" r:id="rId9" imgW="695481" imgH="1066700" progId="Excel.Sheet.12">
                  <p:link updateAutomatic="1"/>
                </p:oleObj>
              </mc:Choice>
              <mc:Fallback>
                <p:oleObj name="Лист" r:id="rId9" imgW="695481" imgH="1066700" progId="Excel.Sheet.12">
                  <p:link updateAutomatic="1"/>
                  <p:pic>
                    <p:nvPicPr>
                      <p:cNvPr id="16" name="Объект 1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429347" y="4013650"/>
                        <a:ext cx="695325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Скругленный прямоугольник 16"/>
          <p:cNvSpPr/>
          <p:nvPr/>
        </p:nvSpPr>
        <p:spPr>
          <a:xfrm>
            <a:off x="100182" y="6026372"/>
            <a:ext cx="8562968" cy="690266"/>
          </a:xfrm>
          <a:prstGeom prst="roundRect">
            <a:avLst/>
          </a:prstGeom>
          <a:solidFill>
            <a:schemeClr val="bg1">
              <a:lumMod val="65000"/>
              <a:alpha val="17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150931"/>
              </p:ext>
            </p:extLst>
          </p:nvPr>
        </p:nvGraphicFramePr>
        <p:xfrm>
          <a:off x="333375" y="3752539"/>
          <a:ext cx="3971925" cy="2140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79" name="Лист" r:id="rId11" imgW="3971985" imgH="2086081" progId="Excel.Sheet.12">
                  <p:link updateAutomatic="1"/>
                </p:oleObj>
              </mc:Choice>
              <mc:Fallback>
                <p:oleObj name="Лист" r:id="rId11" imgW="3971985" imgH="208608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3375" y="3752539"/>
                        <a:ext cx="3971925" cy="21402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605665"/>
              </p:ext>
            </p:extLst>
          </p:nvPr>
        </p:nvGraphicFramePr>
        <p:xfrm>
          <a:off x="333375" y="1100138"/>
          <a:ext cx="3952875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80" name="Лист" r:id="rId13" imgW="3952815" imgH="2247843" progId="Excel.Sheet.12">
                  <p:link updateAutomatic="1"/>
                </p:oleObj>
              </mc:Choice>
              <mc:Fallback>
                <p:oleObj name="Лист" r:id="rId13" imgW="3952815" imgH="224784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3375" y="1100138"/>
                        <a:ext cx="3952875" cy="224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594974"/>
              </p:ext>
            </p:extLst>
          </p:nvPr>
        </p:nvGraphicFramePr>
        <p:xfrm>
          <a:off x="4481153" y="1100138"/>
          <a:ext cx="3948194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81" name="Лист" r:id="rId15" imgW="3971985" imgH="2247843" progId="Excel.Sheet.12">
                  <p:link updateAutomatic="1"/>
                </p:oleObj>
              </mc:Choice>
              <mc:Fallback>
                <p:oleObj name="Лист" r:id="rId15" imgW="3971985" imgH="224784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81153" y="1100138"/>
                        <a:ext cx="3948194" cy="224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817646"/>
              </p:ext>
            </p:extLst>
          </p:nvPr>
        </p:nvGraphicFramePr>
        <p:xfrm>
          <a:off x="4481153" y="3746554"/>
          <a:ext cx="3981450" cy="2144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82" name="Лист" r:id="rId17" imgW="3981570" imgH="2066960" progId="Excel.Sheet.12">
                  <p:link updateAutomatic="1"/>
                </p:oleObj>
              </mc:Choice>
              <mc:Fallback>
                <p:oleObj name="Лист" r:id="rId17" imgW="3981570" imgH="206696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481153" y="3746554"/>
                        <a:ext cx="3981450" cy="21443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381128"/>
              </p:ext>
            </p:extLst>
          </p:nvPr>
        </p:nvGraphicFramePr>
        <p:xfrm>
          <a:off x="114300" y="6081713"/>
          <a:ext cx="41719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83" name="Лист" r:id="rId19" imgW="4172118" imgH="580890" progId="Excel.Sheet.12">
                  <p:link updateAutomatic="1"/>
                </p:oleObj>
              </mc:Choice>
              <mc:Fallback>
                <p:oleObj name="Лист" r:id="rId19" imgW="4172118" imgH="58089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4300" y="6081713"/>
                        <a:ext cx="4171950" cy="58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234375"/>
              </p:ext>
            </p:extLst>
          </p:nvPr>
        </p:nvGraphicFramePr>
        <p:xfrm>
          <a:off x="4608039" y="6081713"/>
          <a:ext cx="36766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84" name="Лист" r:id="rId21" imgW="3676770" imgH="580890" progId="Excel.Sheet.12">
                  <p:link updateAutomatic="1"/>
                </p:oleObj>
              </mc:Choice>
              <mc:Fallback>
                <p:oleObj name="Лист" r:id="rId21" imgW="3676770" imgH="58089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608039" y="6081713"/>
                        <a:ext cx="3676650" cy="58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660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41480" y="115576"/>
            <a:ext cx="88407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3663" algn="just">
              <a:spcBef>
                <a:spcPts val="0"/>
              </a:spcBef>
            </a:pPr>
            <a:r>
              <a:rPr lang="ru-RU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Нетто кредиты </a:t>
            </a:r>
            <a:r>
              <a:rPr lang="ru-RU" sz="16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ФЛ</a:t>
            </a:r>
            <a:r>
              <a:rPr lang="en-US" sz="16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ru-RU" sz="16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en-US" sz="16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UAH), bUAH</a:t>
            </a:r>
            <a:endParaRPr lang="ru-RU" sz="1600" b="1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5" name="Freeform 4"/>
          <p:cNvSpPr>
            <a:spLocks/>
          </p:cNvSpPr>
          <p:nvPr/>
        </p:nvSpPr>
        <p:spPr bwMode="auto">
          <a:xfrm>
            <a:off x="251520" y="692696"/>
            <a:ext cx="8064896" cy="72008"/>
          </a:xfrm>
          <a:custGeom>
            <a:avLst/>
            <a:gdLst>
              <a:gd name="T0" fmla="*/ 0 w 5292"/>
              <a:gd name="T1" fmla="*/ 0 h 1"/>
              <a:gd name="T2" fmla="*/ 5292 w 5292"/>
              <a:gd name="T3" fmla="*/ 0 h 1"/>
              <a:gd name="T4" fmla="*/ 0 60000 65536"/>
              <a:gd name="T5" fmla="*/ 0 60000 65536"/>
              <a:gd name="T6" fmla="*/ 0 w 5292"/>
              <a:gd name="T7" fmla="*/ 0 h 1"/>
              <a:gd name="T8" fmla="*/ 5292 w 5292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292" h="1">
                <a:moveTo>
                  <a:pt x="0" y="0"/>
                </a:moveTo>
                <a:lnTo>
                  <a:pt x="5292" y="0"/>
                </a:lnTo>
              </a:path>
            </a:pathLst>
          </a:custGeom>
          <a:solidFill>
            <a:srgbClr val="800000"/>
          </a:solidFill>
          <a:ln w="50800" cap="flat" cmpd="sng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pPr>
              <a:defRPr/>
            </a:pPr>
            <a:endParaRPr lang="ru-RU">
              <a:solidFill>
                <a:schemeClr val="bg1">
                  <a:lumMod val="65000"/>
                </a:schemeClr>
              </a:solidFill>
              <a:latin typeface="Times New Roman" charset="0"/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8586986" y="6299079"/>
            <a:ext cx="476090" cy="365125"/>
          </a:xfrm>
        </p:spPr>
        <p:txBody>
          <a:bodyPr/>
          <a:lstStyle/>
          <a:p>
            <a:pPr>
              <a:defRPr/>
            </a:pPr>
            <a:fld id="{1DBDB380-D2AA-464E-8456-F47D2F9E3C6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/>
          </p:nvPr>
        </p:nvGraphicFramePr>
        <p:xfrm>
          <a:off x="4787900" y="1196752"/>
          <a:ext cx="3695700" cy="553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50" name="Лист" r:id="rId4" imgW="3695556" imgH="5533947" progId="Excel.Sheet.12">
                  <p:link updateAutomatic="1"/>
                </p:oleObj>
              </mc:Choice>
              <mc:Fallback>
                <p:oleObj name="Лист" r:id="rId4" imgW="3695556" imgH="5533947" progId="Excel.Sheet.12">
                  <p:link updateAutomatic="1"/>
                  <p:pic>
                    <p:nvPicPr>
                      <p:cNvPr id="5" name="Объект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7900" y="1196752"/>
                        <a:ext cx="3695700" cy="553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/>
          </p:nvPr>
        </p:nvGraphicFramePr>
        <p:xfrm>
          <a:off x="144463" y="2130202"/>
          <a:ext cx="4524375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51" name="Лист" r:id="rId6" imgW="4524459" imgH="4572170" progId="Excel.Sheet.12">
                  <p:link updateAutomatic="1"/>
                </p:oleObj>
              </mc:Choice>
              <mc:Fallback>
                <p:oleObj name="Лист" r:id="rId6" imgW="4524459" imgH="4572170" progId="Excel.Sheet.12">
                  <p:link updateAutomatic="1"/>
                  <p:pic>
                    <p:nvPicPr>
                      <p:cNvPr id="6" name="Объект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4463" y="2130202"/>
                        <a:ext cx="4524375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Объект 1"/>
          <p:cNvGraphicFramePr>
            <a:graphicFrameLocks noChangeAspect="1"/>
          </p:cNvGraphicFramePr>
          <p:nvPr>
            <p:extLst/>
          </p:nvPr>
        </p:nvGraphicFramePr>
        <p:xfrm>
          <a:off x="141089" y="1497137"/>
          <a:ext cx="45434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52" name="Лист" r:id="rId8" imgW="4543245" imgH="543031" progId="Excel.Sheet.12">
                  <p:link updateAutomatic="1"/>
                </p:oleObj>
              </mc:Choice>
              <mc:Fallback>
                <p:oleObj name="Лист" r:id="rId8" imgW="4543245" imgH="543031" progId="Excel.Sheet.12">
                  <p:link updateAutomatic="1"/>
                  <p:pic>
                    <p:nvPicPr>
                      <p:cNvPr id="2" name="Объект 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1089" y="1497137"/>
                        <a:ext cx="454342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Скругленный прямоугольник 7"/>
          <p:cNvSpPr/>
          <p:nvPr/>
        </p:nvSpPr>
        <p:spPr>
          <a:xfrm>
            <a:off x="163968" y="857999"/>
            <a:ext cx="4504870" cy="512458"/>
          </a:xfrm>
          <a:prstGeom prst="roundRect">
            <a:avLst/>
          </a:prstGeom>
          <a:solidFill>
            <a:schemeClr val="bg1">
              <a:lumMod val="65000"/>
              <a:alpha val="17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/>
          </p:nvPr>
        </p:nvGraphicFramePr>
        <p:xfrm>
          <a:off x="287337" y="920690"/>
          <a:ext cx="42386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53" name="Лист" r:id="rId10" imgW="4238445" imgH="371326" progId="Excel.Sheet.12">
                  <p:link updateAutomatic="1"/>
                </p:oleObj>
              </mc:Choice>
              <mc:Fallback>
                <p:oleObj name="Лист" r:id="rId10" imgW="4238445" imgH="371326" progId="Excel.Sheet.12">
                  <p:link updateAutomatic="1"/>
                  <p:pic>
                    <p:nvPicPr>
                      <p:cNvPr id="3" name="Объект 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7337" y="920690"/>
                        <a:ext cx="4238625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066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Объект 8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74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9" name="Объект 8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41480" y="115576"/>
            <a:ext cx="88407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3663" algn="just">
              <a:spcBef>
                <a:spcPts val="0"/>
              </a:spcBef>
            </a:pPr>
            <a:r>
              <a:rPr lang="ru-RU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Средства </a:t>
            </a:r>
            <a:r>
              <a:rPr lang="uk-UA" sz="16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Ф</a:t>
            </a:r>
            <a:r>
              <a:rPr lang="ru-RU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Л</a:t>
            </a:r>
            <a:r>
              <a:rPr lang="en-US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(UAH in UAH</a:t>
            </a:r>
            <a:r>
              <a:rPr lang="ru-RU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)</a:t>
            </a:r>
          </a:p>
        </p:txBody>
      </p:sp>
      <p:sp>
        <p:nvSpPr>
          <p:cNvPr id="25" name="Freeform 4"/>
          <p:cNvSpPr>
            <a:spLocks/>
          </p:cNvSpPr>
          <p:nvPr/>
        </p:nvSpPr>
        <p:spPr bwMode="auto">
          <a:xfrm>
            <a:off x="239051" y="523070"/>
            <a:ext cx="8064896" cy="72008"/>
          </a:xfrm>
          <a:custGeom>
            <a:avLst/>
            <a:gdLst>
              <a:gd name="T0" fmla="*/ 0 w 5292"/>
              <a:gd name="T1" fmla="*/ 0 h 1"/>
              <a:gd name="T2" fmla="*/ 5292 w 5292"/>
              <a:gd name="T3" fmla="*/ 0 h 1"/>
              <a:gd name="T4" fmla="*/ 0 60000 65536"/>
              <a:gd name="T5" fmla="*/ 0 60000 65536"/>
              <a:gd name="T6" fmla="*/ 0 w 5292"/>
              <a:gd name="T7" fmla="*/ 0 h 1"/>
              <a:gd name="T8" fmla="*/ 5292 w 5292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292" h="1">
                <a:moveTo>
                  <a:pt x="0" y="0"/>
                </a:moveTo>
                <a:lnTo>
                  <a:pt x="5292" y="0"/>
                </a:lnTo>
              </a:path>
            </a:pathLst>
          </a:custGeom>
          <a:solidFill>
            <a:srgbClr val="800000"/>
          </a:solidFill>
          <a:ln w="50800" cap="flat" cmpd="sng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pPr>
              <a:defRPr/>
            </a:pPr>
            <a:endParaRPr lang="ru-RU">
              <a:solidFill>
                <a:schemeClr val="bg1">
                  <a:lumMod val="65000"/>
                </a:schemeClr>
              </a:solidFill>
              <a:latin typeface="Times New Roman" charset="0"/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8604448" y="6299079"/>
            <a:ext cx="458628" cy="365125"/>
          </a:xfrm>
        </p:spPr>
        <p:txBody>
          <a:bodyPr/>
          <a:lstStyle/>
          <a:p>
            <a:pPr>
              <a:defRPr/>
            </a:pPr>
            <a:fld id="{1DBDB380-D2AA-464E-8456-F47D2F9E3C69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39051" y="591924"/>
            <a:ext cx="4519455" cy="438791"/>
          </a:xfrm>
          <a:prstGeom prst="roundRect">
            <a:avLst/>
          </a:prstGeom>
          <a:solidFill>
            <a:schemeClr val="bg1">
              <a:lumMod val="65000"/>
              <a:alpha val="17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/>
          </p:nvPr>
        </p:nvGraphicFramePr>
        <p:xfrm>
          <a:off x="268510" y="1650426"/>
          <a:ext cx="4524375" cy="517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75" name="Лист" r:id="rId7" imgW="4524459" imgH="5172181" progId="Excel.Sheet.12">
                  <p:link updateAutomatic="1"/>
                </p:oleObj>
              </mc:Choice>
              <mc:Fallback>
                <p:oleObj name="Лист" r:id="rId7" imgW="4524459" imgH="5172181" progId="Excel.Sheet.12">
                  <p:link updateAutomatic="1"/>
                  <p:pic>
                    <p:nvPicPr>
                      <p:cNvPr id="4" name="Объект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8510" y="1650426"/>
                        <a:ext cx="4524375" cy="5172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/>
          </p:nvPr>
        </p:nvGraphicFramePr>
        <p:xfrm>
          <a:off x="5004048" y="764704"/>
          <a:ext cx="3695700" cy="596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76" name="Лист" r:id="rId9" imgW="3695556" imgH="5962636" progId="Excel.Sheet.12">
                  <p:link updateAutomatic="1"/>
                </p:oleObj>
              </mc:Choice>
              <mc:Fallback>
                <p:oleObj name="Лист" r:id="rId9" imgW="3695556" imgH="5962636" progId="Excel.Sheet.12">
                  <p:link updateAutomatic="1"/>
                  <p:pic>
                    <p:nvPicPr>
                      <p:cNvPr id="7" name="Объект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04048" y="764704"/>
                        <a:ext cx="3695700" cy="5962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Объект 1"/>
          <p:cNvGraphicFramePr>
            <a:graphicFrameLocks noChangeAspect="1"/>
          </p:cNvGraphicFramePr>
          <p:nvPr>
            <p:extLst/>
          </p:nvPr>
        </p:nvGraphicFramePr>
        <p:xfrm>
          <a:off x="242677" y="1068738"/>
          <a:ext cx="45434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77" name="Лист" r:id="rId11" imgW="4486119" imgH="562152" progId="Excel.Sheet.12">
                  <p:link updateAutomatic="1"/>
                </p:oleObj>
              </mc:Choice>
              <mc:Fallback>
                <p:oleObj name="Лист" r:id="rId11" imgW="4486119" imgH="562152" progId="Excel.Sheet.12">
                  <p:link updateAutomatic="1"/>
                  <p:pic>
                    <p:nvPicPr>
                      <p:cNvPr id="2" name="Объект 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2677" y="1068738"/>
                        <a:ext cx="4543425" cy="5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/>
          </p:nvPr>
        </p:nvGraphicFramePr>
        <p:xfrm>
          <a:off x="379465" y="610328"/>
          <a:ext cx="42386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78" name="Лист" r:id="rId13" imgW="4238445" imgH="371326" progId="Excel.Sheet.12">
                  <p:link updateAutomatic="1"/>
                </p:oleObj>
              </mc:Choice>
              <mc:Fallback>
                <p:oleObj name="Лист" r:id="rId13" imgW="4238445" imgH="371326" progId="Excel.Sheet.12">
                  <p:link updateAutomatic="1"/>
                  <p:pic>
                    <p:nvPicPr>
                      <p:cNvPr id="3" name="Объект 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79465" y="610328"/>
                        <a:ext cx="4238625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382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898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7" name="Объект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41480" y="115576"/>
            <a:ext cx="88407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3663" algn="just">
              <a:spcBef>
                <a:spcPts val="0"/>
              </a:spcBef>
            </a:pPr>
            <a:r>
              <a:rPr lang="ru-RU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Структура срочности</a:t>
            </a:r>
          </a:p>
        </p:txBody>
      </p:sp>
      <p:sp>
        <p:nvSpPr>
          <p:cNvPr id="25" name="Freeform 4"/>
          <p:cNvSpPr>
            <a:spLocks/>
          </p:cNvSpPr>
          <p:nvPr/>
        </p:nvSpPr>
        <p:spPr bwMode="auto">
          <a:xfrm>
            <a:off x="251520" y="692696"/>
            <a:ext cx="8064896" cy="72008"/>
          </a:xfrm>
          <a:custGeom>
            <a:avLst/>
            <a:gdLst>
              <a:gd name="T0" fmla="*/ 0 w 5292"/>
              <a:gd name="T1" fmla="*/ 0 h 1"/>
              <a:gd name="T2" fmla="*/ 5292 w 5292"/>
              <a:gd name="T3" fmla="*/ 0 h 1"/>
              <a:gd name="T4" fmla="*/ 0 60000 65536"/>
              <a:gd name="T5" fmla="*/ 0 60000 65536"/>
              <a:gd name="T6" fmla="*/ 0 w 5292"/>
              <a:gd name="T7" fmla="*/ 0 h 1"/>
              <a:gd name="T8" fmla="*/ 5292 w 5292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292" h="1">
                <a:moveTo>
                  <a:pt x="0" y="0"/>
                </a:moveTo>
                <a:lnTo>
                  <a:pt x="5292" y="0"/>
                </a:lnTo>
              </a:path>
            </a:pathLst>
          </a:custGeom>
          <a:solidFill>
            <a:srgbClr val="800000"/>
          </a:solidFill>
          <a:ln w="50800" cap="flat" cmpd="sng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pPr>
              <a:defRPr/>
            </a:pPr>
            <a:endParaRPr lang="ru-RU">
              <a:solidFill>
                <a:schemeClr val="bg1">
                  <a:lumMod val="65000"/>
                </a:schemeClr>
              </a:solidFill>
              <a:latin typeface="Times New Roman" charset="0"/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8604448" y="6299079"/>
            <a:ext cx="458628" cy="365125"/>
          </a:xfrm>
        </p:spPr>
        <p:txBody>
          <a:bodyPr/>
          <a:lstStyle/>
          <a:p>
            <a:pPr>
              <a:defRPr/>
            </a:pPr>
            <a:fld id="{1DBDB380-D2AA-464E-8456-F47D2F9E3C69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15580" y="867365"/>
            <a:ext cx="16821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3663" algn="just">
              <a:spcBef>
                <a:spcPts val="0"/>
              </a:spcBef>
            </a:pPr>
            <a:r>
              <a:rPr lang="ru-RU" sz="11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Средства </a:t>
            </a:r>
            <a:r>
              <a:rPr lang="uk-UA" sz="11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Ф</a:t>
            </a:r>
            <a:r>
              <a:rPr lang="ru-RU" sz="11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Л</a:t>
            </a:r>
            <a:r>
              <a:rPr lang="en-US" sz="11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(CCY</a:t>
            </a:r>
            <a:r>
              <a:rPr lang="ru-RU" sz="11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)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913278" y="867365"/>
            <a:ext cx="22304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3663" algn="just">
              <a:spcBef>
                <a:spcPts val="0"/>
              </a:spcBef>
            </a:pPr>
            <a:r>
              <a:rPr lang="ru-RU" sz="11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Средства </a:t>
            </a:r>
            <a:r>
              <a:rPr lang="uk-UA" sz="11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Ф</a:t>
            </a:r>
            <a:r>
              <a:rPr lang="ru-RU" sz="11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Л</a:t>
            </a:r>
            <a:r>
              <a:rPr lang="en-US" sz="11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(UAH in UAH</a:t>
            </a:r>
            <a:r>
              <a:rPr lang="ru-RU" sz="11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)</a:t>
            </a: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/>
          </p:nvPr>
        </p:nvGraphicFramePr>
        <p:xfrm>
          <a:off x="111125" y="1144587"/>
          <a:ext cx="2372644" cy="5588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899" name="Лист" r:id="rId7" imgW="2333733" imgH="5257842" progId="Excel.Sheet.12">
                  <p:link updateAutomatic="1"/>
                </p:oleObj>
              </mc:Choice>
              <mc:Fallback>
                <p:oleObj name="Лист" r:id="rId7" imgW="2333733" imgH="5257842" progId="Excel.Sheet.12">
                  <p:link updateAutomatic="1"/>
                  <p:pic>
                    <p:nvPicPr>
                      <p:cNvPr id="2" name="Объект 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125" y="1144587"/>
                        <a:ext cx="2372644" cy="55884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/>
          </p:nvPr>
        </p:nvGraphicFramePr>
        <p:xfrm>
          <a:off x="1917700" y="1182688"/>
          <a:ext cx="2463800" cy="554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00" name="Лист" r:id="rId9" imgW="2333733" imgH="5257842" progId="Excel.Sheet.12">
                  <p:link updateAutomatic="1"/>
                </p:oleObj>
              </mc:Choice>
              <mc:Fallback>
                <p:oleObj name="Лист" r:id="rId9" imgW="2333733" imgH="5257842" progId="Excel.Sheet.12">
                  <p:link updateAutomatic="1"/>
                  <p:pic>
                    <p:nvPicPr>
                      <p:cNvPr id="3" name="Объект 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17700" y="1182688"/>
                        <a:ext cx="2463800" cy="554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/>
          </p:nvPr>
        </p:nvGraphicFramePr>
        <p:xfrm>
          <a:off x="4809382" y="1129184"/>
          <a:ext cx="2376487" cy="560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01" name="Лист" r:id="rId11" imgW="2333733" imgH="5505266" progId="Excel.Sheet.12">
                  <p:link updateAutomatic="1"/>
                </p:oleObj>
              </mc:Choice>
              <mc:Fallback>
                <p:oleObj name="Лист" r:id="rId11" imgW="2333733" imgH="5505266" progId="Excel.Sheet.12">
                  <p:link updateAutomatic="1"/>
                  <p:pic>
                    <p:nvPicPr>
                      <p:cNvPr id="8" name="Объект 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09382" y="1129184"/>
                        <a:ext cx="2376487" cy="560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/>
          </p:nvPr>
        </p:nvGraphicFramePr>
        <p:xfrm>
          <a:off x="6648550" y="1128587"/>
          <a:ext cx="2352675" cy="557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02" name="Лист" r:id="rId13" imgW="2333733" imgH="5524387" progId="Excel.Sheet.12">
                  <p:link updateAutomatic="1"/>
                </p:oleObj>
              </mc:Choice>
              <mc:Fallback>
                <p:oleObj name="Лист" r:id="rId13" imgW="2333733" imgH="5524387" progId="Excel.Sheet.12">
                  <p:link updateAutomatic="1"/>
                  <p:pic>
                    <p:nvPicPr>
                      <p:cNvPr id="11" name="Объект 1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48550" y="1128587"/>
                        <a:ext cx="2352675" cy="557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111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41480" y="115576"/>
            <a:ext cx="88407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3663" algn="just"/>
            <a:r>
              <a:rPr lang="ru-RU" sz="16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Доходность/стоимость портфеля </a:t>
            </a:r>
            <a:r>
              <a:rPr lang="ru-RU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ФЛ</a:t>
            </a:r>
            <a:endParaRPr lang="ru-RU" sz="1600" b="1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5" name="Freeform 4"/>
          <p:cNvSpPr>
            <a:spLocks/>
          </p:cNvSpPr>
          <p:nvPr/>
        </p:nvSpPr>
        <p:spPr bwMode="auto">
          <a:xfrm>
            <a:off x="251520" y="692696"/>
            <a:ext cx="8064896" cy="72008"/>
          </a:xfrm>
          <a:custGeom>
            <a:avLst/>
            <a:gdLst>
              <a:gd name="T0" fmla="*/ 0 w 5292"/>
              <a:gd name="T1" fmla="*/ 0 h 1"/>
              <a:gd name="T2" fmla="*/ 5292 w 5292"/>
              <a:gd name="T3" fmla="*/ 0 h 1"/>
              <a:gd name="T4" fmla="*/ 0 60000 65536"/>
              <a:gd name="T5" fmla="*/ 0 60000 65536"/>
              <a:gd name="T6" fmla="*/ 0 w 5292"/>
              <a:gd name="T7" fmla="*/ 0 h 1"/>
              <a:gd name="T8" fmla="*/ 5292 w 5292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292" h="1">
                <a:moveTo>
                  <a:pt x="0" y="0"/>
                </a:moveTo>
                <a:lnTo>
                  <a:pt x="5292" y="0"/>
                </a:lnTo>
              </a:path>
            </a:pathLst>
          </a:custGeom>
          <a:solidFill>
            <a:srgbClr val="800000"/>
          </a:solidFill>
          <a:ln w="50800" cap="flat" cmpd="sng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pPr>
              <a:defRPr/>
            </a:pPr>
            <a:endParaRPr lang="ru-RU">
              <a:solidFill>
                <a:schemeClr val="bg1">
                  <a:lumMod val="65000"/>
                </a:schemeClr>
              </a:solidFill>
              <a:latin typeface="Times New Roman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532440" y="6301275"/>
            <a:ext cx="505137" cy="365125"/>
          </a:xfrm>
        </p:spPr>
        <p:txBody>
          <a:bodyPr/>
          <a:lstStyle/>
          <a:p>
            <a:pPr>
              <a:defRPr/>
            </a:pPr>
            <a:fld id="{1DBDB380-D2AA-464E-8456-F47D2F9E3C6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/>
          </p:nvPr>
        </p:nvGraphicFramePr>
        <p:xfrm>
          <a:off x="821187" y="3140968"/>
          <a:ext cx="7515225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22" name="Лист" r:id="rId4" imgW="7515333" imgH="1809594" progId="Excel.Sheet.12">
                  <p:link updateAutomatic="1"/>
                </p:oleObj>
              </mc:Choice>
              <mc:Fallback>
                <p:oleObj name="Лист" r:id="rId4" imgW="7515333" imgH="1809594" progId="Excel.Sheet.12">
                  <p:link updateAutomatic="1"/>
                  <p:pic>
                    <p:nvPicPr>
                      <p:cNvPr id="2" name="Объект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1187" y="3140968"/>
                        <a:ext cx="7515225" cy="180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/>
          </p:nvPr>
        </p:nvGraphicFramePr>
        <p:xfrm>
          <a:off x="821187" y="1024230"/>
          <a:ext cx="752475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23" name="Лист" r:id="rId6" imgW="7524918" imgH="1800416" progId="Excel.Sheet.12">
                  <p:link updateAutomatic="1"/>
                </p:oleObj>
              </mc:Choice>
              <mc:Fallback>
                <p:oleObj name="Лист" r:id="rId6" imgW="7524918" imgH="1800416" progId="Excel.Sheet.12">
                  <p:link updateAutomatic="1"/>
                  <p:pic>
                    <p:nvPicPr>
                      <p:cNvPr id="4" name="Объект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1187" y="1024230"/>
                        <a:ext cx="7524750" cy="180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497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Объект 8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51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9" name="Объект 8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41480" y="115576"/>
            <a:ext cx="88407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3663" algn="just">
              <a:spcBef>
                <a:spcPts val="0"/>
              </a:spcBef>
            </a:pPr>
            <a:r>
              <a:rPr lang="ru-RU" sz="16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К</a:t>
            </a:r>
            <a:r>
              <a:rPr lang="ru-RU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редиты </a:t>
            </a:r>
            <a:r>
              <a:rPr lang="en-US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&amp; </a:t>
            </a:r>
            <a:r>
              <a:rPr lang="ru-RU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средства клиентов (</a:t>
            </a:r>
            <a:r>
              <a:rPr lang="en-US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FCY)</a:t>
            </a:r>
            <a:endParaRPr lang="ru-RU" sz="1600" b="1" dirty="0" smtClean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5" name="Freeform 4"/>
          <p:cNvSpPr>
            <a:spLocks/>
          </p:cNvSpPr>
          <p:nvPr/>
        </p:nvSpPr>
        <p:spPr bwMode="auto">
          <a:xfrm>
            <a:off x="251520" y="692696"/>
            <a:ext cx="8064896" cy="72008"/>
          </a:xfrm>
          <a:custGeom>
            <a:avLst/>
            <a:gdLst>
              <a:gd name="T0" fmla="*/ 0 w 5292"/>
              <a:gd name="T1" fmla="*/ 0 h 1"/>
              <a:gd name="T2" fmla="*/ 5292 w 5292"/>
              <a:gd name="T3" fmla="*/ 0 h 1"/>
              <a:gd name="T4" fmla="*/ 0 60000 65536"/>
              <a:gd name="T5" fmla="*/ 0 60000 65536"/>
              <a:gd name="T6" fmla="*/ 0 w 5292"/>
              <a:gd name="T7" fmla="*/ 0 h 1"/>
              <a:gd name="T8" fmla="*/ 5292 w 5292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292" h="1">
                <a:moveTo>
                  <a:pt x="0" y="0"/>
                </a:moveTo>
                <a:lnTo>
                  <a:pt x="5292" y="0"/>
                </a:lnTo>
              </a:path>
            </a:pathLst>
          </a:custGeom>
          <a:solidFill>
            <a:srgbClr val="800000"/>
          </a:solidFill>
          <a:ln w="50800" cap="flat" cmpd="sng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pPr>
              <a:defRPr/>
            </a:pPr>
            <a:endParaRPr lang="ru-RU">
              <a:solidFill>
                <a:schemeClr val="bg1">
                  <a:lumMod val="65000"/>
                </a:schemeClr>
              </a:solidFill>
              <a:latin typeface="Times New Roman" charset="0"/>
            </a:endParaRPr>
          </a:p>
        </p:txBody>
      </p:sp>
      <p:sp>
        <p:nvSpPr>
          <p:cNvPr id="15" name="AutoShape 89"/>
          <p:cNvSpPr>
            <a:spLocks noChangeArrowheads="1"/>
          </p:cNvSpPr>
          <p:nvPr/>
        </p:nvSpPr>
        <p:spPr bwMode="auto">
          <a:xfrm>
            <a:off x="37305" y="599886"/>
            <a:ext cx="8840790" cy="60834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marL="88900" eaLnBrk="0" hangingPunct="0">
              <a:spcAft>
                <a:spcPts val="300"/>
              </a:spcAft>
              <a:buClr>
                <a:srgbClr val="CC3300"/>
              </a:buClr>
              <a:buSzPct val="125000"/>
            </a:pPr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ПУМБ					</a:t>
            </a:r>
            <a:endParaRPr lang="ru-RU" sz="2000" b="1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8740020" y="6299079"/>
            <a:ext cx="323056" cy="365125"/>
          </a:xfrm>
        </p:spPr>
        <p:txBody>
          <a:bodyPr/>
          <a:lstStyle/>
          <a:p>
            <a:pPr>
              <a:defRPr/>
            </a:pPr>
            <a:fld id="{1DBDB380-D2AA-464E-8456-F47D2F9E3C6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/>
          </p:nvPr>
        </p:nvGraphicFramePr>
        <p:xfrm>
          <a:off x="8448675" y="4337844"/>
          <a:ext cx="6953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52" name="Лист" r:id="rId7" imgW="695481" imgH="1066942" progId="Excel.Sheet.12">
                  <p:link updateAutomatic="1"/>
                </p:oleObj>
              </mc:Choice>
              <mc:Fallback>
                <p:oleObj name="Лист" r:id="rId7" imgW="695481" imgH="1066942" progId="Excel.Sheet.12">
                  <p:link updateAutomatic="1"/>
                  <p:pic>
                    <p:nvPicPr>
                      <p:cNvPr id="14" name="Объект 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48675" y="4337844"/>
                        <a:ext cx="695325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441580"/>
              </p:ext>
            </p:extLst>
          </p:nvPr>
        </p:nvGraphicFramePr>
        <p:xfrm>
          <a:off x="8410659" y="1720434"/>
          <a:ext cx="6667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53" name="Лист" r:id="rId9" imgW="666726" imgH="1047821" progId="Excel.Sheet.12">
                  <p:link updateAutomatic="1"/>
                </p:oleObj>
              </mc:Choice>
              <mc:Fallback>
                <p:oleObj name="Лист" r:id="rId9" imgW="666726" imgH="1047821" progId="Excel.Sheet.12">
                  <p:link updateAutomatic="1"/>
                  <p:pic>
                    <p:nvPicPr>
                      <p:cNvPr id="16" name="Объект 1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410659" y="1720434"/>
                        <a:ext cx="666750" cy="104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Скругленный прямоугольник 16"/>
          <p:cNvSpPr/>
          <p:nvPr/>
        </p:nvSpPr>
        <p:spPr>
          <a:xfrm>
            <a:off x="155411" y="5835082"/>
            <a:ext cx="8293264" cy="762269"/>
          </a:xfrm>
          <a:prstGeom prst="roundRect">
            <a:avLst/>
          </a:prstGeom>
          <a:solidFill>
            <a:schemeClr val="bg1">
              <a:lumMod val="65000"/>
              <a:alpha val="17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</a:t>
            </a:r>
            <a:endParaRPr lang="ru-RU" dirty="0"/>
          </a:p>
        </p:txBody>
      </p:sp>
      <p:sp>
        <p:nvSpPr>
          <p:cNvPr id="19" name="AutoShape 89"/>
          <p:cNvSpPr>
            <a:spLocks noChangeArrowheads="1"/>
          </p:cNvSpPr>
          <p:nvPr/>
        </p:nvSpPr>
        <p:spPr bwMode="auto">
          <a:xfrm>
            <a:off x="37305" y="3072431"/>
            <a:ext cx="8840790" cy="60834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marL="88900" algn="just" eaLnBrk="0" hangingPunct="0">
              <a:spcAft>
                <a:spcPts val="300"/>
              </a:spcAft>
              <a:buClr>
                <a:srgbClr val="CC3300"/>
              </a:buClr>
              <a:buSzPct val="125000"/>
            </a:pPr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Рынок					</a:t>
            </a:r>
            <a:endParaRPr lang="ru-RU" sz="2000" b="1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526978"/>
              </p:ext>
            </p:extLst>
          </p:nvPr>
        </p:nvGraphicFramePr>
        <p:xfrm>
          <a:off x="314161" y="1120350"/>
          <a:ext cx="3965575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54" name="Лист" r:id="rId11" imgW="4038696" imgH="2095642" progId="Excel.Sheet.12">
                  <p:link updateAutomatic="1"/>
                </p:oleObj>
              </mc:Choice>
              <mc:Fallback>
                <p:oleObj name="Лист" r:id="rId11" imgW="4038696" imgH="2095642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4161" y="1120350"/>
                        <a:ext cx="3965575" cy="209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29115"/>
              </p:ext>
            </p:extLst>
          </p:nvPr>
        </p:nvGraphicFramePr>
        <p:xfrm>
          <a:off x="4440219" y="1120350"/>
          <a:ext cx="3943299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55" name="Лист" r:id="rId13" imgW="4181319" imgH="2086081" progId="Excel.Sheet.12">
                  <p:link updateAutomatic="1"/>
                </p:oleObj>
              </mc:Choice>
              <mc:Fallback>
                <p:oleObj name="Лист" r:id="rId13" imgW="4181319" imgH="208608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40219" y="1120350"/>
                        <a:ext cx="3943299" cy="208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812177"/>
              </p:ext>
            </p:extLst>
          </p:nvPr>
        </p:nvGraphicFramePr>
        <p:xfrm>
          <a:off x="314161" y="3540741"/>
          <a:ext cx="3965575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56" name="Лист" r:id="rId15" imgW="4048281" imgH="2086081" progId="Excel.Sheet.12">
                  <p:link updateAutomatic="1"/>
                </p:oleObj>
              </mc:Choice>
              <mc:Fallback>
                <p:oleObj name="Лист" r:id="rId15" imgW="4048281" imgH="208608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4161" y="3540741"/>
                        <a:ext cx="3965575" cy="208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203345"/>
              </p:ext>
            </p:extLst>
          </p:nvPr>
        </p:nvGraphicFramePr>
        <p:xfrm>
          <a:off x="4457700" y="3540741"/>
          <a:ext cx="3965575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57" name="Лист" r:id="rId17" imgW="4172118" imgH="2086081" progId="Excel.Sheet.12">
                  <p:link updateAutomatic="1"/>
                </p:oleObj>
              </mc:Choice>
              <mc:Fallback>
                <p:oleObj name="Лист" r:id="rId17" imgW="4172118" imgH="208608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457700" y="3540741"/>
                        <a:ext cx="3965575" cy="208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20076"/>
              </p:ext>
            </p:extLst>
          </p:nvPr>
        </p:nvGraphicFramePr>
        <p:xfrm>
          <a:off x="155411" y="5898501"/>
          <a:ext cx="41243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58" name="Лист" r:id="rId19" imgW="4124193" imgH="580890" progId="Excel.Sheet.12">
                  <p:link updateAutomatic="1"/>
                </p:oleObj>
              </mc:Choice>
              <mc:Fallback>
                <p:oleObj name="Лист" r:id="rId19" imgW="4124193" imgH="58089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5411" y="5898501"/>
                        <a:ext cx="4124325" cy="58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874106"/>
              </p:ext>
            </p:extLst>
          </p:nvPr>
        </p:nvGraphicFramePr>
        <p:xfrm>
          <a:off x="4738228" y="5898500"/>
          <a:ext cx="35433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59" name="Лист" r:id="rId21" imgW="3543348" imgH="580890" progId="Excel.Sheet.12">
                  <p:link updateAutomatic="1"/>
                </p:oleObj>
              </mc:Choice>
              <mc:Fallback>
                <p:oleObj name="Лист" r:id="rId21" imgW="3543348" imgH="58089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738228" y="5898500"/>
                        <a:ext cx="3543300" cy="58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660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41480" y="115576"/>
            <a:ext cx="88407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3663" algn="just">
              <a:spcBef>
                <a:spcPts val="0"/>
              </a:spcBef>
            </a:pPr>
            <a:r>
              <a:rPr lang="ru-RU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Баланс (все валюты), </a:t>
            </a:r>
            <a:r>
              <a:rPr lang="en-US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bUAH</a:t>
            </a:r>
            <a:r>
              <a:rPr lang="ru-RU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(прирост за 12 месяцев 2019)</a:t>
            </a:r>
          </a:p>
        </p:txBody>
      </p:sp>
      <p:sp>
        <p:nvSpPr>
          <p:cNvPr id="25" name="Freeform 4"/>
          <p:cNvSpPr>
            <a:spLocks/>
          </p:cNvSpPr>
          <p:nvPr/>
        </p:nvSpPr>
        <p:spPr bwMode="auto">
          <a:xfrm>
            <a:off x="251520" y="692696"/>
            <a:ext cx="8064896" cy="72008"/>
          </a:xfrm>
          <a:custGeom>
            <a:avLst/>
            <a:gdLst>
              <a:gd name="T0" fmla="*/ 0 w 5292"/>
              <a:gd name="T1" fmla="*/ 0 h 1"/>
              <a:gd name="T2" fmla="*/ 5292 w 5292"/>
              <a:gd name="T3" fmla="*/ 0 h 1"/>
              <a:gd name="T4" fmla="*/ 0 60000 65536"/>
              <a:gd name="T5" fmla="*/ 0 60000 65536"/>
              <a:gd name="T6" fmla="*/ 0 w 5292"/>
              <a:gd name="T7" fmla="*/ 0 h 1"/>
              <a:gd name="T8" fmla="*/ 5292 w 5292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292" h="1">
                <a:moveTo>
                  <a:pt x="0" y="0"/>
                </a:moveTo>
                <a:lnTo>
                  <a:pt x="5292" y="0"/>
                </a:lnTo>
              </a:path>
            </a:pathLst>
          </a:custGeom>
          <a:solidFill>
            <a:srgbClr val="800000"/>
          </a:solidFill>
          <a:ln w="50800" cap="flat" cmpd="sng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pPr>
              <a:defRPr/>
            </a:pPr>
            <a:endParaRPr lang="ru-RU">
              <a:solidFill>
                <a:schemeClr val="bg1">
                  <a:lumMod val="65000"/>
                </a:schemeClr>
              </a:solidFill>
              <a:latin typeface="Times New Roman" charset="0"/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8540056" y="6299079"/>
            <a:ext cx="523020" cy="365125"/>
          </a:xfrm>
        </p:spPr>
        <p:txBody>
          <a:bodyPr/>
          <a:lstStyle/>
          <a:p>
            <a:pPr>
              <a:defRPr/>
            </a:pPr>
            <a:fld id="{1DBDB380-D2AA-464E-8456-F47D2F9E3C6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956471"/>
              </p:ext>
            </p:extLst>
          </p:nvPr>
        </p:nvGraphicFramePr>
        <p:xfrm>
          <a:off x="251520" y="823791"/>
          <a:ext cx="8229600" cy="565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61" name="Лист" r:id="rId4" imgW="8229600" imgH="5657850" progId="Excel.Sheet.12">
                  <p:link updateAutomatic="1"/>
                </p:oleObj>
              </mc:Choice>
              <mc:Fallback>
                <p:oleObj name="Лист" r:id="rId4" imgW="8229600" imgH="565785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520" y="823791"/>
                        <a:ext cx="8229600" cy="565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7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41480" y="115576"/>
            <a:ext cx="88407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3663" algn="just">
              <a:spcBef>
                <a:spcPts val="0"/>
              </a:spcBef>
            </a:pPr>
            <a:r>
              <a:rPr lang="ru-RU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Ликвидность в гривне, </a:t>
            </a:r>
            <a:r>
              <a:rPr lang="en-US" sz="1600" b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m</a:t>
            </a:r>
            <a:r>
              <a:rPr lang="en-US" sz="1600" b="1" dirty="0" err="1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UAH</a:t>
            </a:r>
            <a:endParaRPr lang="ru-RU" sz="1600" b="1" dirty="0" smtClean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5" name="Freeform 4"/>
          <p:cNvSpPr>
            <a:spLocks/>
          </p:cNvSpPr>
          <p:nvPr/>
        </p:nvSpPr>
        <p:spPr bwMode="auto">
          <a:xfrm>
            <a:off x="251520" y="692696"/>
            <a:ext cx="8064896" cy="72008"/>
          </a:xfrm>
          <a:custGeom>
            <a:avLst/>
            <a:gdLst>
              <a:gd name="T0" fmla="*/ 0 w 5292"/>
              <a:gd name="T1" fmla="*/ 0 h 1"/>
              <a:gd name="T2" fmla="*/ 5292 w 5292"/>
              <a:gd name="T3" fmla="*/ 0 h 1"/>
              <a:gd name="T4" fmla="*/ 0 60000 65536"/>
              <a:gd name="T5" fmla="*/ 0 60000 65536"/>
              <a:gd name="T6" fmla="*/ 0 w 5292"/>
              <a:gd name="T7" fmla="*/ 0 h 1"/>
              <a:gd name="T8" fmla="*/ 5292 w 5292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292" h="1">
                <a:moveTo>
                  <a:pt x="0" y="0"/>
                </a:moveTo>
                <a:lnTo>
                  <a:pt x="5292" y="0"/>
                </a:lnTo>
              </a:path>
            </a:pathLst>
          </a:custGeom>
          <a:solidFill>
            <a:srgbClr val="800000"/>
          </a:solidFill>
          <a:ln w="50800" cap="flat" cmpd="sng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pPr>
              <a:defRPr/>
            </a:pPr>
            <a:endParaRPr lang="ru-RU">
              <a:solidFill>
                <a:schemeClr val="bg1">
                  <a:lumMod val="65000"/>
                </a:schemeClr>
              </a:solidFill>
              <a:latin typeface="Times New Roman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/>
          </p:nvPr>
        </p:nvGraphicFramePr>
        <p:xfrm>
          <a:off x="169630" y="912813"/>
          <a:ext cx="251460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06" name="Двоичный лист" r:id="rId4" imgW="2514696" imgH="5029115" progId="Excel.SheetBinaryMacroEnabled.12">
                  <p:link updateAutomatic="1"/>
                </p:oleObj>
              </mc:Choice>
              <mc:Fallback>
                <p:oleObj name="Двоичный лист" r:id="rId4" imgW="2514696" imgH="5029115" progId="Excel.SheetBinaryMacroEnabled.12">
                  <p:link updateAutomatic="1"/>
                  <p:pic>
                    <p:nvPicPr>
                      <p:cNvPr id="6" name="Объект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630" y="912813"/>
                        <a:ext cx="2514600" cy="502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Объект 1"/>
          <p:cNvGraphicFramePr>
            <a:graphicFrameLocks noChangeAspect="1"/>
          </p:cNvGraphicFramePr>
          <p:nvPr>
            <p:extLst/>
          </p:nvPr>
        </p:nvGraphicFramePr>
        <p:xfrm>
          <a:off x="2746115" y="921453"/>
          <a:ext cx="1971675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07" name="Двоичный лист" r:id="rId6" imgW="1971807" imgH="5029115" progId="Excel.SheetBinaryMacroEnabled.12">
                  <p:link updateAutomatic="1"/>
                </p:oleObj>
              </mc:Choice>
              <mc:Fallback>
                <p:oleObj name="Двоичный лист" r:id="rId6" imgW="1971807" imgH="5029115" progId="Excel.SheetBinaryMacroEnabled.12">
                  <p:link updateAutomatic="1"/>
                  <p:pic>
                    <p:nvPicPr>
                      <p:cNvPr id="2" name="Объект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46115" y="921453"/>
                        <a:ext cx="1971675" cy="502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/>
          </p:nvPr>
        </p:nvGraphicFramePr>
        <p:xfrm>
          <a:off x="4767993" y="937588"/>
          <a:ext cx="1971675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08" name="Двоичный лист" r:id="rId8" imgW="1971807" imgH="5029115" progId="Excel.SheetBinaryMacroEnabled.12">
                  <p:link updateAutomatic="1"/>
                </p:oleObj>
              </mc:Choice>
              <mc:Fallback>
                <p:oleObj name="Двоичный лист" r:id="rId8" imgW="1971807" imgH="5029115" progId="Excel.SheetBinaryMacroEnabled.12">
                  <p:link updateAutomatic="1"/>
                  <p:pic>
                    <p:nvPicPr>
                      <p:cNvPr id="3" name="Объект 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67993" y="937588"/>
                        <a:ext cx="1971675" cy="502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/>
          </p:nvPr>
        </p:nvGraphicFramePr>
        <p:xfrm>
          <a:off x="6883400" y="914400"/>
          <a:ext cx="1971675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09" name="Двоичный лист" r:id="rId10" imgW="1971807" imgH="5029115" progId="Excel.SheetBinaryMacroEnabled.12">
                  <p:link updateAutomatic="1"/>
                </p:oleObj>
              </mc:Choice>
              <mc:Fallback>
                <p:oleObj name="Двоичный лист" r:id="rId10" imgW="1971807" imgH="5029115" progId="Excel.SheetBinaryMacroEnabled.12">
                  <p:link updateAutomatic="1"/>
                  <p:pic>
                    <p:nvPicPr>
                      <p:cNvPr id="4" name="Объект 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883400" y="914400"/>
                        <a:ext cx="1971675" cy="502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49"/>
          <p:cNvSpPr>
            <a:spLocks noChangeArrowheads="1"/>
          </p:cNvSpPr>
          <p:nvPr/>
        </p:nvSpPr>
        <p:spPr bwMode="auto">
          <a:xfrm>
            <a:off x="225539" y="6309320"/>
            <a:ext cx="8656731" cy="441879"/>
          </a:xfrm>
          <a:prstGeom prst="roundRect">
            <a:avLst>
              <a:gd name="adj" fmla="val 10442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800" i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Первичная ликвидность – Касса, счета в НБУ, Ностро счета и депозитные сертификаты</a:t>
            </a:r>
          </a:p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800" i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Вторичная ликвидность – ОВГЗ, прочие ЦБ</a:t>
            </a:r>
          </a:p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9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/>
          </p:nvPr>
        </p:nvGraphicFramePr>
        <p:xfrm>
          <a:off x="325438" y="5929313"/>
          <a:ext cx="85820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10" name="Двоичный лист" r:id="rId12" imgW="8581941" imgH="180790" progId="Excel.SheetBinaryMacroEnabled.12">
                  <p:link updateAutomatic="1"/>
                </p:oleObj>
              </mc:Choice>
              <mc:Fallback>
                <p:oleObj name="Двоичный лист" r:id="rId12" imgW="8581941" imgH="180790" progId="Excel.SheetBinaryMacroEnabled.12">
                  <p:link updateAutomatic="1"/>
                  <p:pic>
                    <p:nvPicPr>
                      <p:cNvPr id="5" name="Объект 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5438" y="5929313"/>
                        <a:ext cx="8582025" cy="180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665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41480" y="115576"/>
            <a:ext cx="88407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3663" algn="just">
              <a:spcBef>
                <a:spcPts val="0"/>
              </a:spcBef>
            </a:pPr>
            <a:r>
              <a:rPr lang="ru-RU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Финансовый Результат, </a:t>
            </a:r>
            <a:r>
              <a:rPr lang="en-US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bUAH</a:t>
            </a:r>
            <a:r>
              <a:rPr lang="ru-RU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за 12 месяцев 2019</a:t>
            </a:r>
          </a:p>
        </p:txBody>
      </p:sp>
      <p:sp>
        <p:nvSpPr>
          <p:cNvPr id="25" name="Freeform 4"/>
          <p:cNvSpPr>
            <a:spLocks/>
          </p:cNvSpPr>
          <p:nvPr/>
        </p:nvSpPr>
        <p:spPr bwMode="auto">
          <a:xfrm>
            <a:off x="251520" y="692696"/>
            <a:ext cx="8064896" cy="72008"/>
          </a:xfrm>
          <a:custGeom>
            <a:avLst/>
            <a:gdLst>
              <a:gd name="T0" fmla="*/ 0 w 5292"/>
              <a:gd name="T1" fmla="*/ 0 h 1"/>
              <a:gd name="T2" fmla="*/ 5292 w 5292"/>
              <a:gd name="T3" fmla="*/ 0 h 1"/>
              <a:gd name="T4" fmla="*/ 0 60000 65536"/>
              <a:gd name="T5" fmla="*/ 0 60000 65536"/>
              <a:gd name="T6" fmla="*/ 0 w 5292"/>
              <a:gd name="T7" fmla="*/ 0 h 1"/>
              <a:gd name="T8" fmla="*/ 5292 w 5292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292" h="1">
                <a:moveTo>
                  <a:pt x="0" y="0"/>
                </a:moveTo>
                <a:lnTo>
                  <a:pt x="5292" y="0"/>
                </a:lnTo>
              </a:path>
            </a:pathLst>
          </a:custGeom>
          <a:solidFill>
            <a:srgbClr val="800000"/>
          </a:solidFill>
          <a:ln w="50800" cap="flat" cmpd="sng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pPr>
              <a:defRPr/>
            </a:pPr>
            <a:endParaRPr lang="ru-RU">
              <a:solidFill>
                <a:schemeClr val="bg1">
                  <a:lumMod val="65000"/>
                </a:schemeClr>
              </a:solidFill>
              <a:latin typeface="Times New Roman" charset="0"/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8540056" y="6299079"/>
            <a:ext cx="523020" cy="365125"/>
          </a:xfrm>
        </p:spPr>
        <p:txBody>
          <a:bodyPr/>
          <a:lstStyle/>
          <a:p>
            <a:pPr>
              <a:defRPr/>
            </a:pPr>
            <a:fld id="{1DBDB380-D2AA-464E-8456-F47D2F9E3C6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1" name="Нижний колонтитул 14"/>
          <p:cNvSpPr txBox="1">
            <a:spLocks/>
          </p:cNvSpPr>
          <p:nvPr/>
        </p:nvSpPr>
        <p:spPr>
          <a:xfrm>
            <a:off x="43964" y="6459972"/>
            <a:ext cx="8704500" cy="353404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ru-RU" sz="700" i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282702"/>
              </p:ext>
            </p:extLst>
          </p:nvPr>
        </p:nvGraphicFramePr>
        <p:xfrm>
          <a:off x="250317" y="795216"/>
          <a:ext cx="8391525" cy="568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71" name="Лист" r:id="rId4" imgW="8391393" imgH="5686531" progId="Excel.Sheet.12">
                  <p:link updateAutomatic="1"/>
                </p:oleObj>
              </mc:Choice>
              <mc:Fallback>
                <p:oleObj name="Лист" r:id="rId4" imgW="8391393" imgH="568653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0317" y="795216"/>
                        <a:ext cx="8391525" cy="5686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13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596047"/>
              </p:ext>
            </p:extLst>
          </p:nvPr>
        </p:nvGraphicFramePr>
        <p:xfrm>
          <a:off x="52715" y="792037"/>
          <a:ext cx="5682648" cy="275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321" name="Лист" r:id="rId4" imgW="5402615" imgH="2750733" progId="Excel.Sheet.12">
                  <p:link updateAutomatic="1"/>
                </p:oleObj>
              </mc:Choice>
              <mc:Fallback>
                <p:oleObj name="Лист" r:id="rId4" imgW="5402615" imgH="275073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715" y="792037"/>
                        <a:ext cx="5682648" cy="2751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-39225" y="7882"/>
            <a:ext cx="88407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3663" algn="just">
              <a:spcBef>
                <a:spcPts val="0"/>
              </a:spcBef>
            </a:pPr>
            <a:r>
              <a:rPr lang="ru-RU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Показатели эффективности</a:t>
            </a:r>
            <a:r>
              <a:rPr lang="en-US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(1/</a:t>
            </a:r>
            <a:r>
              <a:rPr lang="ru-RU" sz="16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6</a:t>
            </a:r>
            <a:r>
              <a:rPr lang="en-US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) </a:t>
            </a: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– Jaws Ratio  </a:t>
            </a:r>
            <a:endParaRPr lang="ru-RU" sz="1600" dirty="0" smtClean="0">
              <a:solidFill>
                <a:schemeClr val="accent4">
                  <a:lumMod val="7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5" name="Freeform 4"/>
          <p:cNvSpPr>
            <a:spLocks/>
          </p:cNvSpPr>
          <p:nvPr/>
        </p:nvSpPr>
        <p:spPr bwMode="auto">
          <a:xfrm>
            <a:off x="251520" y="692696"/>
            <a:ext cx="8064896" cy="72008"/>
          </a:xfrm>
          <a:custGeom>
            <a:avLst/>
            <a:gdLst>
              <a:gd name="T0" fmla="*/ 0 w 5292"/>
              <a:gd name="T1" fmla="*/ 0 h 1"/>
              <a:gd name="T2" fmla="*/ 5292 w 5292"/>
              <a:gd name="T3" fmla="*/ 0 h 1"/>
              <a:gd name="T4" fmla="*/ 0 60000 65536"/>
              <a:gd name="T5" fmla="*/ 0 60000 65536"/>
              <a:gd name="T6" fmla="*/ 0 w 5292"/>
              <a:gd name="T7" fmla="*/ 0 h 1"/>
              <a:gd name="T8" fmla="*/ 5292 w 5292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292" h="1">
                <a:moveTo>
                  <a:pt x="0" y="0"/>
                </a:moveTo>
                <a:lnTo>
                  <a:pt x="5292" y="0"/>
                </a:lnTo>
              </a:path>
            </a:pathLst>
          </a:custGeom>
          <a:solidFill>
            <a:srgbClr val="800000"/>
          </a:solidFill>
          <a:ln w="50800" cap="flat" cmpd="sng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pPr>
              <a:defRPr/>
            </a:pPr>
            <a:endParaRPr lang="ru-RU">
              <a:solidFill>
                <a:schemeClr val="bg1">
                  <a:lumMod val="65000"/>
                </a:schemeClr>
              </a:solidFill>
              <a:latin typeface="Times New Roman" charset="0"/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8540056" y="6299079"/>
            <a:ext cx="523020" cy="365125"/>
          </a:xfrm>
        </p:spPr>
        <p:txBody>
          <a:bodyPr/>
          <a:lstStyle/>
          <a:p>
            <a:pPr>
              <a:defRPr/>
            </a:pPr>
            <a:fld id="{1DBDB380-D2AA-464E-8456-F47D2F9E3C6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1" name="Нижний колонтитул 14"/>
          <p:cNvSpPr txBox="1">
            <a:spLocks/>
          </p:cNvSpPr>
          <p:nvPr/>
        </p:nvSpPr>
        <p:spPr>
          <a:xfrm>
            <a:off x="41480" y="6609653"/>
            <a:ext cx="8704500" cy="353404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ru-RU" sz="700" i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1</a:t>
            </a:r>
            <a:r>
              <a:rPr lang="ru-RU" sz="7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операционные расходы без прочих </a:t>
            </a:r>
            <a:r>
              <a:rPr lang="ru-RU" sz="7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расходов (переоценка недвижимости, содержание транспорта, услуги связи, прочие</a:t>
            </a:r>
            <a:r>
              <a:rPr lang="ru-RU" sz="7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62922" y="276781"/>
            <a:ext cx="880156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3663" algn="just">
              <a:spcBef>
                <a:spcPts val="0"/>
              </a:spcBef>
            </a:pPr>
            <a:r>
              <a:rPr lang="en-US" sz="1100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Jaws Ratio </a:t>
            </a:r>
            <a:r>
              <a:rPr lang="ru-RU" sz="1100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за последние 5 лет</a:t>
            </a:r>
            <a:r>
              <a:rPr lang="en-US" sz="1100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– </a:t>
            </a:r>
            <a:r>
              <a:rPr lang="ru-RU" sz="1100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отрицательный (-10%), в 2019 году показатель составил +5%.</a:t>
            </a:r>
          </a:p>
          <a:p>
            <a:pPr marL="93663" algn="just">
              <a:spcBef>
                <a:spcPts val="0"/>
              </a:spcBef>
            </a:pPr>
            <a:r>
              <a:rPr lang="ru-RU" sz="1100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Банки-конкуренты и банковская система демонстрировала </a:t>
            </a:r>
            <a:r>
              <a:rPr lang="ru-RU" sz="1100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положительную </a:t>
            </a:r>
            <a:r>
              <a:rPr lang="ru-RU" sz="1100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динамику.</a:t>
            </a:r>
          </a:p>
        </p:txBody>
      </p:sp>
      <p:sp>
        <p:nvSpPr>
          <p:cNvPr id="15" name="Oval Callout 14"/>
          <p:cNvSpPr/>
          <p:nvPr/>
        </p:nvSpPr>
        <p:spPr>
          <a:xfrm>
            <a:off x="467544" y="1303764"/>
            <a:ext cx="1466740" cy="541059"/>
          </a:xfrm>
          <a:prstGeom prst="wedgeEllipseCallout">
            <a:avLst>
              <a:gd name="adj1" fmla="val 50136"/>
              <a:gd name="adj2" fmla="val 72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solidFill>
                  <a:srgbClr val="C00000"/>
                </a:solidFill>
              </a:rPr>
              <a:t>Эффект </a:t>
            </a:r>
            <a:r>
              <a:rPr lang="ru-RU" sz="1100" dirty="0" err="1" smtClean="0">
                <a:solidFill>
                  <a:srgbClr val="C00000"/>
                </a:solidFill>
              </a:rPr>
              <a:t>УкрЭксима</a:t>
            </a:r>
            <a:r>
              <a:rPr lang="ru-RU" sz="1100" dirty="0" smtClean="0">
                <a:solidFill>
                  <a:srgbClr val="C00000"/>
                </a:solidFill>
              </a:rPr>
              <a:t>, ПриватБанка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18" name="AutoShape 49"/>
          <p:cNvSpPr>
            <a:spLocks noChangeArrowheads="1"/>
          </p:cNvSpPr>
          <p:nvPr/>
        </p:nvSpPr>
        <p:spPr bwMode="auto">
          <a:xfrm>
            <a:off x="6084297" y="3092460"/>
            <a:ext cx="2880191" cy="2977413"/>
          </a:xfrm>
          <a:prstGeom prst="roundRect">
            <a:avLst>
              <a:gd name="adj" fmla="val 10442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ru-RU" sz="1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 2015-2019 гг. банковская система продемонстрировала положительный </a:t>
            </a:r>
            <a:r>
              <a:rPr lang="en-US" sz="1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Jaws Ratio</a:t>
            </a:r>
            <a:r>
              <a:rPr lang="ru-RU" sz="1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на уровне +8%, а в 2019 году - +19%. При этом стоит отметить, что банки группы «с иностранным капиталом» сгенерировали отрицательный  </a:t>
            </a:r>
            <a:r>
              <a:rPr lang="en-US" sz="1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Jaws Ratio -4% </a:t>
            </a:r>
            <a:r>
              <a:rPr lang="ru-RU" sz="1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 среднем за 5 лет, и в 2019 году - -13%. Самый высокий рост доходов по отношению к расходам демонстрировал венгерский ОТП банк +71%. В </a:t>
            </a:r>
            <a:r>
              <a:rPr lang="ru-RU" sz="10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ПУМБе</a:t>
            </a:r>
            <a:r>
              <a:rPr lang="ru-RU" sz="1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операционные расходы росли быстрее доходов, - в среднем на 10% в год за 2015-2019 гг</a:t>
            </a:r>
            <a:r>
              <a:rPr lang="ru-RU" sz="10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r>
              <a:rPr lang="ru-RU" sz="1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US" sz="10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56303" y="709851"/>
            <a:ext cx="43542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Jaws </a:t>
            </a:r>
            <a:r>
              <a:rPr lang="en-US" sz="1600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ratio</a:t>
            </a:r>
            <a:r>
              <a:rPr lang="ru-RU" sz="1600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= </a:t>
            </a:r>
            <a:endParaRPr lang="ru-RU" sz="1600" i="1" dirty="0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algn="ctr"/>
            <a:r>
              <a:rPr lang="en-US" sz="1600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Income 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Growth </a:t>
            </a:r>
            <a:r>
              <a:rPr lang="en-US" sz="1600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Rate</a:t>
            </a:r>
            <a:r>
              <a:rPr lang="ru-RU" sz="1600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-</a:t>
            </a:r>
            <a:r>
              <a:rPr lang="ru-RU" sz="1600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Expense 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Growth Rate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AutoShape 49"/>
          <p:cNvSpPr>
            <a:spLocks noChangeArrowheads="1"/>
          </p:cNvSpPr>
          <p:nvPr/>
        </p:nvSpPr>
        <p:spPr bwMode="auto">
          <a:xfrm>
            <a:off x="6084297" y="1308293"/>
            <a:ext cx="2880191" cy="1695820"/>
          </a:xfrm>
          <a:prstGeom prst="roundRect">
            <a:avLst>
              <a:gd name="adj" fmla="val 10442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ru-RU" sz="10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П</a:t>
            </a:r>
            <a:r>
              <a:rPr lang="ru-RU" sz="1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оложительное значение показателя  </a:t>
            </a:r>
            <a:r>
              <a:rPr lang="ru-RU" sz="10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демонстрирует, что </a:t>
            </a:r>
            <a:r>
              <a:rPr lang="ru-RU" sz="1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Банк эффективно </a:t>
            </a:r>
            <a:r>
              <a:rPr lang="ru-RU" sz="10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генерирует больший доход с течением времени, чем генерирует расходы, тем самым потенциально увеличивая свою прибыльность и скорость роста </a:t>
            </a:r>
            <a:r>
              <a:rPr lang="ru-RU" sz="1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прибыльности. Отношение </a:t>
            </a:r>
            <a:r>
              <a:rPr lang="ru-RU" sz="10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также может быть отрицательным процентом, что </a:t>
            </a:r>
            <a:r>
              <a:rPr lang="ru-RU" sz="1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со временем </a:t>
            </a:r>
            <a:r>
              <a:rPr lang="ru-RU" sz="10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приведет к снижению прибыльности.</a:t>
            </a:r>
            <a:endParaRPr lang="en-US" sz="10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250319"/>
              </p:ext>
            </p:extLst>
          </p:nvPr>
        </p:nvGraphicFramePr>
        <p:xfrm>
          <a:off x="162923" y="3543174"/>
          <a:ext cx="5705222" cy="275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322" name="Лист" r:id="rId6" imgW="5920634" imgH="2750733" progId="Excel.Sheet.12">
                  <p:link updateAutomatic="1"/>
                </p:oleObj>
              </mc:Choice>
              <mc:Fallback>
                <p:oleObj name="Лист" r:id="rId6" imgW="5920634" imgH="275073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2923" y="3543174"/>
                        <a:ext cx="5705222" cy="2751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427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-26666" y="104640"/>
            <a:ext cx="88407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3663" algn="just">
              <a:spcBef>
                <a:spcPts val="0"/>
              </a:spcBef>
            </a:pPr>
            <a:r>
              <a:rPr lang="ru-RU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Показатели эффективности</a:t>
            </a:r>
            <a:r>
              <a:rPr lang="en-US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(2/</a:t>
            </a:r>
            <a:r>
              <a:rPr lang="ru-RU" sz="16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6</a:t>
            </a:r>
            <a:r>
              <a:rPr lang="en-US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) </a:t>
            </a: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– CAGR INCOME</a:t>
            </a:r>
            <a:r>
              <a:rPr lang="en-US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 </a:t>
            </a:r>
            <a:endParaRPr lang="ru-RU" sz="1600" b="1" dirty="0" smtClean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5" name="Freeform 4"/>
          <p:cNvSpPr>
            <a:spLocks/>
          </p:cNvSpPr>
          <p:nvPr/>
        </p:nvSpPr>
        <p:spPr bwMode="auto">
          <a:xfrm>
            <a:off x="251520" y="692696"/>
            <a:ext cx="8064896" cy="72008"/>
          </a:xfrm>
          <a:custGeom>
            <a:avLst/>
            <a:gdLst>
              <a:gd name="T0" fmla="*/ 0 w 5292"/>
              <a:gd name="T1" fmla="*/ 0 h 1"/>
              <a:gd name="T2" fmla="*/ 5292 w 5292"/>
              <a:gd name="T3" fmla="*/ 0 h 1"/>
              <a:gd name="T4" fmla="*/ 0 60000 65536"/>
              <a:gd name="T5" fmla="*/ 0 60000 65536"/>
              <a:gd name="T6" fmla="*/ 0 w 5292"/>
              <a:gd name="T7" fmla="*/ 0 h 1"/>
              <a:gd name="T8" fmla="*/ 5292 w 5292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292" h="1">
                <a:moveTo>
                  <a:pt x="0" y="0"/>
                </a:moveTo>
                <a:lnTo>
                  <a:pt x="5292" y="0"/>
                </a:lnTo>
              </a:path>
            </a:pathLst>
          </a:custGeom>
          <a:solidFill>
            <a:srgbClr val="800000"/>
          </a:solidFill>
          <a:ln w="50800" cap="flat" cmpd="sng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pPr>
              <a:defRPr/>
            </a:pPr>
            <a:endParaRPr lang="ru-RU">
              <a:solidFill>
                <a:schemeClr val="bg1">
                  <a:lumMod val="65000"/>
                </a:schemeClr>
              </a:solidFill>
              <a:latin typeface="Times New Roman" charset="0"/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8540056" y="6299079"/>
            <a:ext cx="523020" cy="365125"/>
          </a:xfrm>
        </p:spPr>
        <p:txBody>
          <a:bodyPr/>
          <a:lstStyle/>
          <a:p>
            <a:pPr>
              <a:defRPr/>
            </a:pPr>
            <a:fld id="{1DBDB380-D2AA-464E-8456-F47D2F9E3C6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1" name="Нижний колонтитул 14"/>
          <p:cNvSpPr txBox="1">
            <a:spLocks/>
          </p:cNvSpPr>
          <p:nvPr/>
        </p:nvSpPr>
        <p:spPr>
          <a:xfrm>
            <a:off x="41480" y="6609653"/>
            <a:ext cx="8704500" cy="353404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ru-RU" sz="700" i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1</a:t>
            </a:r>
            <a:r>
              <a:rPr lang="ru-RU" sz="7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операционные расходы без прочих </a:t>
            </a:r>
            <a:r>
              <a:rPr lang="ru-RU" sz="7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расходов (переоценка недвижимости, содержание транспорта, услуги связи, прочие</a:t>
            </a:r>
            <a:r>
              <a:rPr lang="ru-RU" sz="7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18" name="AutoShape 49"/>
          <p:cNvSpPr>
            <a:spLocks noChangeArrowheads="1"/>
          </p:cNvSpPr>
          <p:nvPr/>
        </p:nvSpPr>
        <p:spPr bwMode="auto">
          <a:xfrm>
            <a:off x="6134411" y="3387124"/>
            <a:ext cx="2779963" cy="1945719"/>
          </a:xfrm>
          <a:prstGeom prst="roundRect">
            <a:avLst>
              <a:gd name="adj" fmla="val 10442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ru-RU" sz="1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 2015-2019 гг. доходы банковской системы росли в среднем +19% в год, при этом банки группы с иностранным капиталом показали самый низкий рост +5% в год. В этом же периоде рост доходов ПУМБА составил +15% в год, а в 2019 г. +23%. Среди банков-конкурентов стоит отметить высокий уровень роста доходов в ОТП (+82%), </a:t>
            </a:r>
            <a:r>
              <a:rPr lang="ru-RU" sz="10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Укрэксиме</a:t>
            </a:r>
            <a:r>
              <a:rPr lang="ru-RU" sz="1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(+73%), ТАС группе(+68%). </a:t>
            </a:r>
            <a:endParaRPr lang="en-US" sz="10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AutoShape 49"/>
          <p:cNvSpPr>
            <a:spLocks noChangeArrowheads="1"/>
          </p:cNvSpPr>
          <p:nvPr/>
        </p:nvSpPr>
        <p:spPr bwMode="auto">
          <a:xfrm>
            <a:off x="6084297" y="753769"/>
            <a:ext cx="2880192" cy="1667120"/>
          </a:xfrm>
          <a:prstGeom prst="roundRect">
            <a:avLst>
              <a:gd name="adj" fmla="val 10442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 smtClean="0">
              <a:solidFill>
                <a:srgbClr val="333333"/>
              </a:solidFill>
              <a:latin typeface="Roboto"/>
            </a:endParaRPr>
          </a:p>
          <a:p>
            <a:endParaRPr lang="en-US" sz="1000" dirty="0">
              <a:solidFill>
                <a:srgbClr val="333333"/>
              </a:solidFill>
              <a:latin typeface="Roboto"/>
            </a:endParaRPr>
          </a:p>
          <a:p>
            <a:endParaRPr lang="en-US" sz="1000" dirty="0" smtClean="0">
              <a:solidFill>
                <a:srgbClr val="333333"/>
              </a:solidFill>
              <a:latin typeface="Roboto"/>
            </a:endParaRPr>
          </a:p>
          <a:p>
            <a:endParaRPr lang="en-US" sz="1000" dirty="0">
              <a:solidFill>
                <a:srgbClr val="333333"/>
              </a:solidFill>
              <a:latin typeface="Roboto"/>
            </a:endParaRPr>
          </a:p>
          <a:p>
            <a:endParaRPr lang="en-US" sz="1000" dirty="0" smtClean="0">
              <a:solidFill>
                <a:srgbClr val="333333"/>
              </a:solidFill>
              <a:latin typeface="Roboto"/>
            </a:endParaRPr>
          </a:p>
          <a:p>
            <a:r>
              <a:rPr lang="ru-RU" sz="1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Где</a:t>
            </a:r>
          </a:p>
          <a:p>
            <a:r>
              <a:rPr lang="ru-RU" sz="1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r>
              <a:rPr lang="ru-RU" sz="1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V0</a:t>
            </a:r>
            <a:r>
              <a:rPr lang="ru-RU" sz="10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 – </a:t>
            </a:r>
            <a:r>
              <a:rPr lang="ru-RU" sz="1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чистый банковский доход в 2015 году</a:t>
            </a:r>
            <a:r>
              <a:rPr lang="ru-RU" sz="10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r>
              <a:rPr lang="ru-RU" sz="10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VN – чистый банковский доход</a:t>
            </a:r>
            <a:r>
              <a:rPr lang="ru-RU" sz="1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sz="10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 2019 году;</a:t>
            </a:r>
          </a:p>
          <a:p>
            <a:r>
              <a:rPr lang="ru-RU" sz="10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 – количество периодов (лет).</a:t>
            </a:r>
          </a:p>
        </p:txBody>
      </p:sp>
      <p:sp>
        <p:nvSpPr>
          <p:cNvPr id="29" name="AutoShape 19" descr="{\displaystyle \mathrm {CAGR} (t_{0},t_{n})=\left({\frac {V(t_{n})}{V(t_{0})}}\right)^{\frac {1}{t_{n}-t_{0}}}-1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184" y="787922"/>
            <a:ext cx="1952625" cy="81915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949713"/>
              </p:ext>
            </p:extLst>
          </p:nvPr>
        </p:nvGraphicFramePr>
        <p:xfrm>
          <a:off x="141024" y="692297"/>
          <a:ext cx="5893138" cy="2988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6" name="Лист" r:id="rId5" imgW="5402615" imgH="2750733" progId="Excel.Sheet.12">
                  <p:link updateAutomatic="1"/>
                </p:oleObj>
              </mc:Choice>
              <mc:Fallback>
                <p:oleObj name="Лист" r:id="rId5" imgW="5402615" imgH="275073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1024" y="692297"/>
                        <a:ext cx="5893138" cy="2988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397994"/>
              </p:ext>
            </p:extLst>
          </p:nvPr>
        </p:nvGraphicFramePr>
        <p:xfrm>
          <a:off x="155575" y="3680942"/>
          <a:ext cx="5712569" cy="2766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7" name="Лист" r:id="rId7" imgW="5402615" imgH="2750733" progId="Excel.Sheet.12">
                  <p:link updateAutomatic="1"/>
                </p:oleObj>
              </mc:Choice>
              <mc:Fallback>
                <p:oleObj name="Лист" r:id="rId7" imgW="5402615" imgH="275073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5575" y="3680942"/>
                        <a:ext cx="5712569" cy="2766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487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-26666" y="104640"/>
            <a:ext cx="88407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3663" algn="just">
              <a:spcBef>
                <a:spcPts val="0"/>
              </a:spcBef>
            </a:pPr>
            <a:r>
              <a:rPr lang="ru-RU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Показатели эффективности</a:t>
            </a:r>
            <a:r>
              <a:rPr lang="en-US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(3/</a:t>
            </a:r>
            <a:r>
              <a:rPr lang="ru-RU" sz="16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6</a:t>
            </a:r>
            <a:r>
              <a:rPr lang="en-US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)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– CAGR OPEX</a:t>
            </a:r>
            <a:r>
              <a:rPr lang="en-US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 </a:t>
            </a:r>
            <a:endParaRPr lang="ru-RU" sz="1600" b="1" dirty="0" smtClean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5" name="Freeform 4"/>
          <p:cNvSpPr>
            <a:spLocks/>
          </p:cNvSpPr>
          <p:nvPr/>
        </p:nvSpPr>
        <p:spPr bwMode="auto">
          <a:xfrm>
            <a:off x="251520" y="692696"/>
            <a:ext cx="8064896" cy="72008"/>
          </a:xfrm>
          <a:custGeom>
            <a:avLst/>
            <a:gdLst>
              <a:gd name="T0" fmla="*/ 0 w 5292"/>
              <a:gd name="T1" fmla="*/ 0 h 1"/>
              <a:gd name="T2" fmla="*/ 5292 w 5292"/>
              <a:gd name="T3" fmla="*/ 0 h 1"/>
              <a:gd name="T4" fmla="*/ 0 60000 65536"/>
              <a:gd name="T5" fmla="*/ 0 60000 65536"/>
              <a:gd name="T6" fmla="*/ 0 w 5292"/>
              <a:gd name="T7" fmla="*/ 0 h 1"/>
              <a:gd name="T8" fmla="*/ 5292 w 5292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292" h="1">
                <a:moveTo>
                  <a:pt x="0" y="0"/>
                </a:moveTo>
                <a:lnTo>
                  <a:pt x="5292" y="0"/>
                </a:lnTo>
              </a:path>
            </a:pathLst>
          </a:custGeom>
          <a:solidFill>
            <a:srgbClr val="800000"/>
          </a:solidFill>
          <a:ln w="50800" cap="flat" cmpd="sng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pPr>
              <a:defRPr/>
            </a:pPr>
            <a:endParaRPr lang="ru-RU">
              <a:solidFill>
                <a:schemeClr val="bg1">
                  <a:lumMod val="65000"/>
                </a:schemeClr>
              </a:solidFill>
              <a:latin typeface="Times New Roman" charset="0"/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8540056" y="6299079"/>
            <a:ext cx="523020" cy="365125"/>
          </a:xfrm>
        </p:spPr>
        <p:txBody>
          <a:bodyPr/>
          <a:lstStyle/>
          <a:p>
            <a:pPr>
              <a:defRPr/>
            </a:pPr>
            <a:fld id="{1DBDB380-D2AA-464E-8456-F47D2F9E3C6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1" name="Нижний колонтитул 14"/>
          <p:cNvSpPr txBox="1">
            <a:spLocks/>
          </p:cNvSpPr>
          <p:nvPr/>
        </p:nvSpPr>
        <p:spPr>
          <a:xfrm>
            <a:off x="41480" y="6609653"/>
            <a:ext cx="8704500" cy="353404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ru-RU" sz="700" i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1</a:t>
            </a:r>
            <a:r>
              <a:rPr lang="ru-RU" sz="7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операционные расходы без прочих </a:t>
            </a:r>
            <a:r>
              <a:rPr lang="ru-RU" sz="7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расходов (переоценка недвижимости, содержание транспорта, услуги связи, прочие</a:t>
            </a:r>
            <a:r>
              <a:rPr lang="ru-RU" sz="7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18" name="AutoShape 49"/>
          <p:cNvSpPr>
            <a:spLocks noChangeArrowheads="1"/>
          </p:cNvSpPr>
          <p:nvPr/>
        </p:nvSpPr>
        <p:spPr bwMode="auto">
          <a:xfrm>
            <a:off x="6013116" y="3558466"/>
            <a:ext cx="2880191" cy="1562316"/>
          </a:xfrm>
          <a:prstGeom prst="roundRect">
            <a:avLst>
              <a:gd name="adj" fmla="val 10442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ru-RU" sz="1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ПУМБ за 2015-2019 гг. продемонстрировал высокий рост операционных расходов +25% ежегодно, что на 9% выше, чем у Банков-конкурентов (+16%)</a:t>
            </a:r>
            <a:r>
              <a:rPr lang="en-US" sz="1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sz="1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и на 14% больше среднего показателя в банковской системе. В 2019 году рост расходов составил +18%, в то время как банковском секторе наблюдалось сокращение административных расходов -3%. </a:t>
            </a:r>
            <a:endParaRPr lang="en-US" sz="10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AutoShape 49"/>
          <p:cNvSpPr>
            <a:spLocks noChangeArrowheads="1"/>
          </p:cNvSpPr>
          <p:nvPr/>
        </p:nvSpPr>
        <p:spPr bwMode="auto">
          <a:xfrm>
            <a:off x="6055306" y="875925"/>
            <a:ext cx="2880192" cy="1667120"/>
          </a:xfrm>
          <a:prstGeom prst="roundRect">
            <a:avLst>
              <a:gd name="adj" fmla="val 10442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 smtClean="0">
              <a:solidFill>
                <a:srgbClr val="333333"/>
              </a:solidFill>
              <a:latin typeface="Roboto"/>
            </a:endParaRPr>
          </a:p>
          <a:p>
            <a:endParaRPr lang="en-US" sz="1000" dirty="0">
              <a:solidFill>
                <a:srgbClr val="333333"/>
              </a:solidFill>
              <a:latin typeface="Roboto"/>
            </a:endParaRPr>
          </a:p>
          <a:p>
            <a:endParaRPr lang="en-US" sz="1000" dirty="0" smtClean="0">
              <a:solidFill>
                <a:srgbClr val="333333"/>
              </a:solidFill>
              <a:latin typeface="Roboto"/>
            </a:endParaRPr>
          </a:p>
          <a:p>
            <a:endParaRPr lang="en-US" sz="1000" dirty="0">
              <a:solidFill>
                <a:srgbClr val="333333"/>
              </a:solidFill>
              <a:latin typeface="Roboto"/>
            </a:endParaRPr>
          </a:p>
          <a:p>
            <a:endParaRPr lang="en-US" sz="1000" dirty="0" smtClean="0">
              <a:solidFill>
                <a:srgbClr val="333333"/>
              </a:solidFill>
              <a:latin typeface="Roboto"/>
            </a:endParaRPr>
          </a:p>
          <a:p>
            <a:r>
              <a:rPr lang="ru-RU" sz="1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Где</a:t>
            </a:r>
          </a:p>
          <a:p>
            <a:r>
              <a:rPr lang="ru-RU" sz="1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r>
              <a:rPr lang="ru-RU" sz="1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V0</a:t>
            </a:r>
            <a:r>
              <a:rPr lang="ru-RU" sz="10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 – общебанковские расходы в </a:t>
            </a:r>
            <a:r>
              <a:rPr lang="ru-RU" sz="1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2015 году</a:t>
            </a:r>
            <a:r>
              <a:rPr lang="ru-RU" sz="10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r>
              <a:rPr lang="ru-RU" sz="10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VN – общебанковские расходы в 2019 году;</a:t>
            </a:r>
          </a:p>
          <a:p>
            <a:r>
              <a:rPr lang="ru-RU" sz="10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 – количество периодов (лет).</a:t>
            </a:r>
          </a:p>
        </p:txBody>
      </p:sp>
      <p:sp>
        <p:nvSpPr>
          <p:cNvPr id="29" name="AutoShape 19" descr="{\displaystyle \mathrm {CAGR} (t_{0},t_{n})=\left({\frac {V(t_{n})}{V(t_{0})}}\right)^{\frac {1}{t_{n}-t_{0}}}-1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208" y="936876"/>
            <a:ext cx="1952625" cy="819150"/>
          </a:xfrm>
          <a:prstGeom prst="rect">
            <a:avLst/>
          </a:prstGeom>
        </p:spPr>
      </p:pic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921225"/>
              </p:ext>
            </p:extLst>
          </p:nvPr>
        </p:nvGraphicFramePr>
        <p:xfrm>
          <a:off x="49761" y="753768"/>
          <a:ext cx="5746375" cy="2739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59" name="Лист" r:id="rId5" imgW="5402615" imgH="2750733" progId="Excel.Sheet.12">
                  <p:link updateAutomatic="1"/>
                </p:oleObj>
              </mc:Choice>
              <mc:Fallback>
                <p:oleObj name="Лист" r:id="rId5" imgW="5402615" imgH="275073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761" y="753768"/>
                        <a:ext cx="5746375" cy="27396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633300"/>
              </p:ext>
            </p:extLst>
          </p:nvPr>
        </p:nvGraphicFramePr>
        <p:xfrm>
          <a:off x="49761" y="3493386"/>
          <a:ext cx="5984680" cy="3047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60" name="Лист" r:id="rId7" imgW="5402615" imgH="2750733" progId="Excel.Sheet.12">
                  <p:link updateAutomatic="1"/>
                </p:oleObj>
              </mc:Choice>
              <mc:Fallback>
                <p:oleObj name="Лист" r:id="rId7" imgW="5402615" imgH="275073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761" y="3493386"/>
                        <a:ext cx="5984680" cy="30477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685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Jz4iuAeR74ITryNIgvjL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VgVTrn4zRS7rZUydTQL.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TKj3lTKzoI3uLj_FQsw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Xkm0k5dcQ2DtT4YjtnnuA"/>
</p:tagLst>
</file>

<file path=ppt/theme/theme1.xml><?xml version="1.0" encoding="utf-8"?>
<a:theme xmlns:a="http://schemas.openxmlformats.org/drawingml/2006/main" name="Тема1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Другая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Тема1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Другая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161127</TotalTime>
  <Words>849</Words>
  <Application>Microsoft Office PowerPoint</Application>
  <PresentationFormat>Экран (4:3)</PresentationFormat>
  <Paragraphs>145</Paragraphs>
  <Slides>23</Slides>
  <Notes>23</Notes>
  <HiddenSlides>0</HiddenSlides>
  <MMClips>0</MMClips>
  <ScaleCrop>false</ScaleCrop>
  <HeadingPairs>
    <vt:vector size="10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3</vt:i4>
      </vt:variant>
      <vt:variant>
        <vt:lpstr>Связи</vt:lpstr>
      </vt:variant>
      <vt:variant>
        <vt:i4>77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109" baseType="lpstr">
      <vt:lpstr>Arial</vt:lpstr>
      <vt:lpstr>Calibri</vt:lpstr>
      <vt:lpstr>Roboto</vt:lpstr>
      <vt:lpstr>Tahoma</vt:lpstr>
      <vt:lpstr>Times New Roman</vt:lpstr>
      <vt:lpstr>Тема1</vt:lpstr>
      <vt:lpstr>1_Специальное оформление</vt:lpstr>
      <vt:lpstr>1_Тема1</vt:lpstr>
      <vt:lpstr>file:///\\fuib.com\kho\DFK\C\Efficiency%20ctrl\БС\DATA_БС.xlsx!1.1БС_график!%5bDATA_БС.xlsx%5d1.1БС_график%20Диаграмма%2011</vt:lpstr>
      <vt:lpstr>file:///\\fuib.com\kho\DFK\C\Efficiency%20ctrl\БС\DATA_БС.xlsx!1.1БС_график!%5bDATA_0418.xlsx%5d1.1БС_график%20Диаграмма%2012</vt:lpstr>
      <vt:lpstr>file:///\\fuib.com\kho\DFK\C\Efficiency%20ctrl\БС\БС.xlsx!пас_акт_графики!%5bБС.xlsx%5dпас_акт_графики%20Диаграмма%2016</vt:lpstr>
      <vt:lpstr>file:///\\fuib.com\kho\DFK\C\Efficiency%20ctrl\БС\БС.xlsx!пас_акт_графики!%5bБС.xlsx%5dпас_акт_графики%20Диаграмма%2015</vt:lpstr>
      <vt:lpstr>file:///\\fuib.com\kho\DFK\C\Efficiency%20ctrl\БС\БС.xlsx!пас_акт_графики!%5bБС.xlsx%5dпас_акт_графики%20Диаграмма%2013</vt:lpstr>
      <vt:lpstr>file:///\\fuib.com\kho\DFK\C\Efficiency%20ctrl\БС\БС.xlsx!пас_акт_графики!%5bБС.xlsx%5dпас_акт_графики%20Диаграмма%2014</vt:lpstr>
      <vt:lpstr>file:///\\fuib.com\kho\DFK\C\Efficiency%20ctrl\БС\БС.xlsx!пас_акт_графики!R57C32:R59C39</vt:lpstr>
      <vt:lpstr>file:///\\fuib.com\kho\DFK\C\Efficiency%20ctrl\БС\БС.xlsx!пас_акт_графики!R61C33:R63C39</vt:lpstr>
      <vt:lpstr>file:///\\fuib.com\kho\DFK\C\Efficiency%20ctrl\БС\DATA_БС.xlsx!1.1БС_график!%5bDATA_0418.xlsx%5d1.1БС_график%20Диаграмма%2012</vt:lpstr>
      <vt:lpstr>file:///\\fuib.com\kho\DFK\C\Efficiency%20ctrl\БС\DATA_БС.xlsx!1.1БС_график!%5bDATA_БС.xlsx%5d1.1БС_график%20Диаграмма%2011</vt:lpstr>
      <vt:lpstr>file:///\\fuib.com\kho\DFK\C\Efficiency%20ctrl\БС\БС.xlsx!пас_акт_графики!%5bБС.xlsx%5dпас_акт_графики%20Диаграмма%2029</vt:lpstr>
      <vt:lpstr>file:///\\fuib.com\kho\DFK\C\Efficiency%20ctrl\БС\БС.xlsx!пас_акт_графики!%5bБС.xlsx%5dпас_акт_графики%20Диаграмма%2028</vt:lpstr>
      <vt:lpstr>file:///\\fuib.com\kho\DFK\C\Efficiency%20ctrl\БС\БС.xlsx!пас_акт_графики!%5bБС.xlsx%5dпас_акт_графики%20Диаграмма%2030</vt:lpstr>
      <vt:lpstr>file:///\\fuib.com\kho\DFK\C\Efficiency%20ctrl\БС\БС.xlsx!пас_акт_графики!%5bБС.xlsx%5dпас_акт_графики%20Диаграмма%2027</vt:lpstr>
      <vt:lpstr>file:///\\fuib.com\kho\DFK\C\Efficiency%20ctrl\БС\БС.xlsx!пас_акт_графики!R57C62:R59C69</vt:lpstr>
      <vt:lpstr>file:///\\fuib.com\kho\DFK\C\Efficiency%20ctrl\БС\БС.xlsx!пас_акт_графики!R61C63:R63C69</vt:lpstr>
      <vt:lpstr>file:///\\fuib.com\kho\DFK\C\Efficiency%20ctrl\БС\БС.xlsx!Balans!R3C3:R44C15</vt:lpstr>
      <vt:lpstr>file:///\\fuib.com\kho\DFK\C\Efficiency%20ctrl\БС\справочник%20банков\2019\Копия%20Справочник_Банков_1219_1.xlsb!ЦБ!%5bКопия%20Справочник_Банков_1219_1.xlsb%5dЦБ%20Диаграмма%202</vt:lpstr>
      <vt:lpstr>file:///\\fuib.com\kho\DFK\C\Efficiency%20ctrl\БС\справочник%20банков\2019\Копия%20Справочник_Банков_1219_1.xlsb!ЦБ!%5bКопия%20Справочник_Банков_1219_1.xlsb%5dЦБ%20Диаграмма%206</vt:lpstr>
      <vt:lpstr>file:///\\fuib.com\kho\DFK\C\Efficiency%20ctrl\БС\справочник%20банков\2019\Копия%20Справочник_Банков_1219_1.xlsb!ЦБ!%5bКопия%20Справочник_Банков_1219_1.xlsb%5dЦБ%20Диаграмма%208</vt:lpstr>
      <vt:lpstr>file:///\\fuib.com\kho\DFK\C\Efficiency%20ctrl\БС\справочник%20банков\2019\Копия%20Справочник_Банков_1219_1.xlsb!ЦБ!%5bКопия%20Справочник_Банков_1219_1.xlsb%5dЦБ%20Диаграмма%209</vt:lpstr>
      <vt:lpstr>file:///\\fuib.com\kho\DFK\C\Efficiency%20ctrl\БС\справочник%20банков\2019\Копия%20Справочник_Банков_1219_1.xlsb!ЦБ!%5bКопия%20Справочник_Банков_1219_1.xlsb%5dЦБ%20Диаграмма%2010</vt:lpstr>
      <vt:lpstr>file:///\\fuib.com\kho\DFK\C\Efficiency%20ctrl\БС\БС.xlsx!PL!R3C3:R53C15</vt:lpstr>
      <vt:lpstr>file:///C:\Users\svirchuk\Desktop\Efficiency%20control_prv\15.%20Banking%20System\BS%20review\Banking%20System_database.xlsx!DG!%5bBanking%20System_database.xlsx%5dDG%20Chart%201</vt:lpstr>
      <vt:lpstr>file:///C:\Users\svirchuk\Desktop\Efficiency%20control_prv\15.%20Banking%20System\BS%20review\Banking%20System_database.xlsx!DG!%5bBanking%20System_database.xlsx%5dDG%20Chart%2015</vt:lpstr>
      <vt:lpstr>file:///C:\Users\svirchuk\Desktop\Efficiency%20control_prv\15.%20Banking%20System\BS%20review\Banking%20System_database.xlsx!DG!%5bBanking%20System_database.xlsx%5dDG%20Chart%2018</vt:lpstr>
      <vt:lpstr>file:///C:\Users\svirchuk\Desktop\Efficiency%20control_prv\15.%20Banking%20System\BS%20review\Banking%20System_database.xlsx!DG!%5bBanking%20System_database.xlsx%5dDG%20Chart%2019</vt:lpstr>
      <vt:lpstr>file:///C:\Users\svirchuk\Desktop\Efficiency%20control_prv\15.%20Banking%20System\BS%20review\Banking%20System_database.xlsx!DG!%5bBanking%20System_database.xlsx%5dDG%20Chart%2016</vt:lpstr>
      <vt:lpstr>file:///C:\Users\svirchuk\Desktop\Efficiency%20control_prv\15.%20Banking%20System\BS%20review\Banking%20System_database.xlsx!DG!%5bBanking%20System_database.xlsx%5dDG%20Chart%2017</vt:lpstr>
      <vt:lpstr>file:///C:\Users\svirchuk\Desktop\Efficiency%20control_prv\15.%20Banking%20System\BS%20review\Banking%20System_database.xlsx!DG!%5bBanking%20System_database.xlsx%5dDG%20Chart%205</vt:lpstr>
      <vt:lpstr>file:///C:\Users\svirchuk\Desktop\Efficiency%20control_prv\15.%20Banking%20System\BS%20review\Banking%20System_database.xlsx!DG!%5bBanking%20System_database.xlsx%5dDG%20Chart%2020</vt:lpstr>
      <vt:lpstr>file:///C:\Users\svirchuk\Desktop\Efficiency%20control_prv\15.%20Banking%20System\BS%20review\Banking%20System_database.xlsx!DG!%5bBanking%20System_database.xlsx%5dDG%20Chart%2024</vt:lpstr>
      <vt:lpstr>file:///C:\Users\svirchuk\Desktop\Efficiency%20control_prv\15.%20Banking%20System\BS%20review\Banking%20System_database.xlsx!DG!%5bBanking%20System_database.xlsx%5dDG%20Chart%2021</vt:lpstr>
      <vt:lpstr>file:///C:\Users\svirchuk\Desktop\Efficiency%20control_prv\15.%20Banking%20System\BS%20review\Banking%20System_database.xlsx!DG!%5bBanking%20System_database.xlsx%5dDG%20Chart%2027</vt:lpstr>
      <vt:lpstr>file:///C:\Users\svirchuk\Desktop\Efficiency%20control_prv\15.%20Banking%20System\BS%20review\Banking%20System_database.xlsx!DG!%5bBanking%20System_database.xlsx%5dDG%20Chart%2026</vt:lpstr>
      <vt:lpstr>file:///C:\Users\svirchuk\Desktop\Efficiency%20control_prv\15.%20Banking%20System\BS%20review\Banking%20System_database.xlsx!DG!%5bBanking%20System_database.xlsx%5dDG%20Chart%2014</vt:lpstr>
      <vt:lpstr>file:///C:\Users\svirchuk\Desktop\Efficiency%20control_prv\15.%20Banking%20System\BS%20review\Banking%20System_database.xlsx!DG!%5bBanking%20System_database.xlsx%5dDG%20Chart%2011</vt:lpstr>
      <vt:lpstr>file:///C:\Users\svirchuk\Desktop\Efficiency%20control_prv\15.%20Banking%20System\BS%20review\Banking%20System_database.xlsx!DG!%5bBanking%20System_database.xlsx%5dDG%20Chart%2012</vt:lpstr>
      <vt:lpstr>file:///C:\Users\svirchuk\Desktop\Efficiency%20control_prv\15.%20Banking%20System\BS%20review\Banking%20System_database.xlsx!DG!%5bBanking%20System_database.xlsx%5dDG%20Chart%2013</vt:lpstr>
      <vt:lpstr>file:///\\fuib.com\kho\DFK\C\Efficiency%20ctrl\БС\БС.xlsx!рост%20КП%20ЮЛ!%5bБС.xlsx%5dрост%20КП%20ЮЛ%20Диаграмма%206</vt:lpstr>
      <vt:lpstr>file:///\\fuib.com\kho\DFK\C\Efficiency%20ctrl\БС\БС.xlsx!рост%20КП%20ЮЛ!%5bБС.xlsx%5dрост%20КП%20ЮЛ%20Диаграмма%204</vt:lpstr>
      <vt:lpstr>file:///\\fuib.com\kho\DFK\C\Efficiency%20ctrl\БС\БС.xlsx!рост%20КП%20ЮЛ!%5bБС.xlsx%5dрост%20КП%20ЮЛ%20Диаграмма%201</vt:lpstr>
      <vt:lpstr>file:///\\fuib.com\kho\DFK\C\Efficiency%20ctrl\БС\БС.xlsx!рост%20КП%20ЮЛ!%5bБС.xlsx%5dрост%20КП%20ЮЛ%20Диаграмма%205</vt:lpstr>
      <vt:lpstr>file:///\\fuib.com\kho\DFK\C\Efficiency%20ctrl\БС\БС.xlsx!рост%20КП%20ФЛ!%5bБС.xlsx%5dрост%20КП%20ФЛ%20Диаграмма%204</vt:lpstr>
      <vt:lpstr>file:///\\fuib.com\kho\DFK\C\Efficiency%20ctrl\БС\БС.xlsx!рост%20КП%20ФЛ!%5bБС.xlsx%5dрост%20КП%20ФЛ%20Диаграмма%203</vt:lpstr>
      <vt:lpstr>file:///\\fuib.com\kho\DFK\C\Efficiency%20ctrl\БС\БС.xlsx!рост%20КП%20ФЛ!%5bБС.xlsx%5dрост%20КП%20ФЛ%20Диаграмма%201</vt:lpstr>
      <vt:lpstr>file:///\\fuib.com\kho\DFK\C\Efficiency%20ctrl\БС\БС.xlsx!рост%20КП%20ФЛ!%5bБС.xlsx%5dрост%20КП%20ФЛ%20Диаграмма%205</vt:lpstr>
      <vt:lpstr>file:///\\fuib.com\kho\DFK\C\Efficiency%20ctrl\БС\БС.xlsx!Нормативы!R3C2:R28C17</vt:lpstr>
      <vt:lpstr>file:///\\fuib.com\kho\DFK\C\Efficiency%20ctrl\БС\БС.xlsx!кредиты_ЮЛ_netto!%5bБС.xlsx%5dкредиты_ЮЛ_netto%20Диаграмма%202</vt:lpstr>
      <vt:lpstr>file:///\\fuib.com\kho\DFK\C\Efficiency%20ctrl\БС\БС.xlsx!кредиты_ЮЛ_netto!R34C22:R58C28</vt:lpstr>
      <vt:lpstr>file:///\\fuib.com\kho\DFK\C\Efficiency%20ctrl\БС\БС.xlsx!кредиты_ЮЛ_netto!%5bБС.xlsx%5dкредиты_ЮЛ_netto%20Диаграмма%205</vt:lpstr>
      <vt:lpstr>file:///\\fuib.com\kho\DFK\C\Efficiency%20ctrl\БС\БС.xlsx!Доля%20ПУМБ_ФЛ!R19C2:R20C9</vt:lpstr>
      <vt:lpstr>file:///\\fuib.com\kho\DFK\C\Efficiency%20ctrl\БС\БС.xlsx!пассивы_ЮЛ!R34C22:R58C28</vt:lpstr>
      <vt:lpstr>file:///\\fuib.com\kho\DFK\C\Efficiency%20ctrl\БС\БС.xlsx!пассивы_ЮЛ!%5bБС.xlsx%5dпассивы_ЮЛ%20Диаграмма%2010</vt:lpstr>
      <vt:lpstr>file:///\\fuib.com\kho\DFK\C\Efficiency%20ctrl\БС\БС.xlsx!пассивы_ЮЛ!%5bБС.xlsx%5dпассивы_ЮЛ%20Диаграмма%2012</vt:lpstr>
      <vt:lpstr>file:///\\fuib.com\kho\DFK\C\Efficiency%20ctrl\БС\БС.xlsx!Доля%20ПУМБ_ФЛ!R31C2:R32C9</vt:lpstr>
      <vt:lpstr>file:///\\fuib.com\kho\DFK\C\Efficiency%20ctrl\БС\БС.xlsx!пассивы_ЮЛ!%5bБС.xlsx%5dпассивы_ЮЛ%20Диаграмма%206</vt:lpstr>
      <vt:lpstr>file:///\\fuib.com\kho\DFK\C\Efficiency%20ctrl\БС\БС.xlsx!пассивы_ЮЛ!%5bБС.xlsx%5dпассивы_ЮЛ%20Диаграмма%207</vt:lpstr>
      <vt:lpstr>file:///\\fuib.com\kho\DFK\C\Efficiency%20ctrl\БС\БС.xlsx!пассивы_ЮЛ!%5bБС.xlsx%5dпассивы_ЮЛ%20Диаграмма%208</vt:lpstr>
      <vt:lpstr>file:///\\fuib.com\kho\DFK\C\Efficiency%20ctrl\БС\БС.xlsx!пассивы_ЮЛ!%5bБС.xlsx%5dпассивы_ЮЛ%20Диаграмма%209</vt:lpstr>
      <vt:lpstr>file:///\\fuib.com\kho\DFK\C\Efficiency%20ctrl\БС\БС.xlsx!доходность%20ЮЛ!%5bБС.xlsx%5dдоходность%20ЮЛ%20Диаграмма%2019</vt:lpstr>
      <vt:lpstr>file:///\\fuib.com\kho\DFK\C\Efficiency%20ctrl\БС\БС.xlsx!доходность%20ЮЛ!%5bБС.xlsx%5dдоходность%20ЮЛ%20Диаграмма%2017</vt:lpstr>
      <vt:lpstr>file:///\\fuib.com\kho\DFK\C\Efficiency%20ctrl\БС\БС.xlsx!доходность%20ЮЛ!%5bБС.xlsx%5dдоходность%20ЮЛ%20Диаграмма%2018</vt:lpstr>
      <vt:lpstr>file:///\\fuib.com\kho\DFK\C\Efficiency%20ctrl\БС\БС.xlsx!кредиты_ФЛ_netto!R3C22:R17C28</vt:lpstr>
      <vt:lpstr>file:///\\fuib.com\kho\DFK\C\Efficiency%20ctrl\БС\БС.xlsx!кредиты_ФЛ_netto!%5bБС.xlsx%5dкредиты_ФЛ_netto%20Диаграмма%203</vt:lpstr>
      <vt:lpstr>file:///\\fuib.com\kho\DFK\C\Efficiency%20ctrl\БС\БС.xlsx!кредиты_ФЛ_netto!%5bБС.xlsx%5dкредиты_ФЛ_netto%20Диаграмма%202</vt:lpstr>
      <vt:lpstr>file:///\\fuib.com\kho\DFK\C\Efficiency%20ctrl\БС\БС.xlsx!Доля%20ПУМБ_ФЛ!R19C2:R20C9</vt:lpstr>
      <vt:lpstr>file:///\\fuib.com\kho\DFK\C\Efficiency%20ctrl\БС\БС.xlsx!пассивы_ФЛ!%5bБС.xlsx%5dпассивы_ФЛ%20Диаграмма%209</vt:lpstr>
      <vt:lpstr>file:///\\fuib.com\kho\DFK\C\Efficiency%20ctrl\БС\БС.xlsx!пассивы_ФЛ!R34C22:R58C28</vt:lpstr>
      <vt:lpstr>file:///\\fuib.com\kho\DFK\C\Efficiency%20ctrl\БС\БС.xlsx!пассивы_ФЛ!%5bБС.xlsx%5dпассивы_ФЛ%20Диаграмма%2013</vt:lpstr>
      <vt:lpstr>file:///\\fuib.com\kho\DFK\C\Efficiency%20ctrl\БС\БС.xlsx!Доля%20ПУМБ_ФЛ!R31C2:R32C9</vt:lpstr>
      <vt:lpstr>file:///\\fuib.com\kho\DFK\C\Efficiency%20ctrl\БС\БС.xlsx!пассивы_ФЛ!%5bБС.xlsx%5dпассивы_ФЛ%20Диаграмма%205</vt:lpstr>
      <vt:lpstr>file:///\\fuib.com\kho\DFK\C\Efficiency%20ctrl\БС\БС.xlsx!пассивы_ФЛ!%5bБС.xlsx%5dпассивы_ФЛ%20Диаграмма%206</vt:lpstr>
      <vt:lpstr>file:///\\fuib.com\kho\DFK\C\Efficiency%20ctrl\БС\БС.xlsx!пассивы_ФЛ!%5bБС.xlsx%5dпассивы_ФЛ%20Диаграмма%207</vt:lpstr>
      <vt:lpstr>file:///\\fuib.com\kho\DFK\C\Efficiency%20ctrl\БС\БС.xlsx!пассивы_ФЛ!%5bБС.xlsx%5dпассивы_ФЛ%20Диаграмма%208</vt:lpstr>
      <vt:lpstr>file:///\\fuib.com\kho\DFK\C\Efficiency%20ctrl\БС\БС.xlsx!доходность%20ФЛ!%5bБС.xlsx%5dдоходность%20ФЛ%20Диаграмма%2017</vt:lpstr>
      <vt:lpstr>file:///\\fuib.com\kho\DFK\C\Efficiency%20ctrl\БС\БС.xlsx!доходность%20ФЛ!%5bБС.xlsx%5dдоходность%20ФЛ%20Диаграмма%2025</vt:lpstr>
      <vt:lpstr>think-cell Slide</vt:lpstr>
      <vt:lpstr>   Обзор рыночной позиции ПУМБ  за 2019 год 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Tatyana Ilyenko</dc:creator>
  <cp:lastModifiedBy>Гіздатова Ольга Саліхівна</cp:lastModifiedBy>
  <cp:revision>9762</cp:revision>
  <cp:lastPrinted>2020-02-27T14:05:01Z</cp:lastPrinted>
  <dcterms:created xsi:type="dcterms:W3CDTF">2011-11-15T10:27:06Z</dcterms:created>
  <dcterms:modified xsi:type="dcterms:W3CDTF">2020-03-26T12:26:23Z</dcterms:modified>
</cp:coreProperties>
</file>