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6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62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2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05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8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8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8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1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49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E765-FF03-4B9C-BDC0-D889E0E47745}" type="datetimeFigureOut">
              <a:rPr lang="ru-RU" smtClean="0"/>
              <a:t>27/05/20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EECF2C-EE32-4830-894D-C31B9AFA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a-referat.com/%D0%9C%D0%B5%D0%B6%D1%96" TargetMode="External"/><Relationship Id="rId2" Type="http://schemas.openxmlformats.org/officeDocument/2006/relationships/hyperlink" Target="https://ua-referat.com/%D0%91%D1%83%D0%B4%D1%96%D0%B2%D0%BD%D0%B8%D1%86%D1%82%D0%B2%D0%B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a-referat.com/%D0%9D%D0%B0%D0%BF%D0%B5%D1%80%D0%B5%D0%B4%D0%BE%D0%B4%D0%BD%D1%96" TargetMode="External"/><Relationship Id="rId4" Type="http://schemas.openxmlformats.org/officeDocument/2006/relationships/hyperlink" Target="https://ua-referat.com/%D0%92%D1%96%D0%B4%D1%87%D1%83%D1%82%D1%82%D1%8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wand.com/uk/%D0%91%D0%B5%D1%80%D0%B5%D0%B7%D1%96%D0%BB%D1%8C" TargetMode="External"/><Relationship Id="rId3" Type="http://schemas.openxmlformats.org/officeDocument/2006/relationships/hyperlink" Target="https://www.wikiwand.com/uk/%D0%9D%D1%96%D0%B4%D0%B5%D1%80%D0%BB%D0%B0%D0%BD%D0%B4%D0%B8" TargetMode="External"/><Relationship Id="rId7" Type="http://schemas.openxmlformats.org/officeDocument/2006/relationships/hyperlink" Target="https://www.wikiwand.com/uk/%D0%92%D0%B0%D0%B4%D0%B8%D0%BC_%D0%9C%D0%B5%D0%BB%D0%BB%D0%B5%D1%80" TargetMode="External"/><Relationship Id="rId2" Type="http://schemas.openxmlformats.org/officeDocument/2006/relationships/hyperlink" Target="https://www.wikiwand.com/uk/%D0%A1%D0%BF%D0%BE%D0%BB%D1%83%D1%87%D0%B5%D0%BD%D1%96_%D0%A8%D1%82%D0%B0%D1%82%D0%B8_%D0%90%D0%BC%D0%B5%D1%80%D0%B8%D0%BA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wand.com/uk/%D0%9F%D0%BE%D1%81%D1%82%D0%BA%D0%BE%D0%BD%D1%81%D1%82%D1%80%D1%83%D0%BA%D1%82%D0%B8%D0%B2%D1%96%D0%B7%D0%BC" TargetMode="External"/><Relationship Id="rId11" Type="http://schemas.openxmlformats.org/officeDocument/2006/relationships/hyperlink" Target="https://www.wikiwand.com/uk/1930-%D1%82%D1%96" TargetMode="External"/><Relationship Id="rId5" Type="http://schemas.openxmlformats.org/officeDocument/2006/relationships/hyperlink" Target="https://www.wikiwand.com/uk/%D0%A4%D1%83%D0%BD%D0%BA%D1%86%D1%96%D0%BE%D0%BD%D0%B0%D0%BB%D1%96%D0%B7%D0%BC" TargetMode="External"/><Relationship Id="rId10" Type="http://schemas.openxmlformats.org/officeDocument/2006/relationships/hyperlink" Target="https://www.wikiwand.com/uk/1928" TargetMode="External"/><Relationship Id="rId4" Type="http://schemas.openxmlformats.org/officeDocument/2006/relationships/hyperlink" Target="https://www.wikiwand.com/uk/%D0%A4%D1%80%D0%B0%D0%BD%D1%86%D1%96%D1%8F" TargetMode="External"/><Relationship Id="rId9" Type="http://schemas.openxmlformats.org/officeDocument/2006/relationships/hyperlink" Target="https://www.wikiwand.com/uk/1920-%D1%82%D1%9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wand.com/uk/%D0%A1%D0%BA%D1%83%D0%BB%D1%8C%D0%BF%D1%82%D1%83%D1%80%D0%B0" TargetMode="External"/><Relationship Id="rId3" Type="http://schemas.openxmlformats.org/officeDocument/2006/relationships/hyperlink" Target="https://www.wikiwand.com/uk/%D0%96%D0%B0%D0%BD_%D0%94%D1%8E%D0%BD%D0%B0%D0%BD" TargetMode="External"/><Relationship Id="rId7" Type="http://schemas.openxmlformats.org/officeDocument/2006/relationships/hyperlink" Target="https://www.wikiwand.com/uk/%D0%A1%D0%B5%D1%80%D0%B3%D1%96%D0%B9_%D0%94%D1%8F%D0%B3%D1%96%D0%BB%D1%94%D0%B2" TargetMode="External"/><Relationship Id="rId2" Type="http://schemas.openxmlformats.org/officeDocument/2006/relationships/hyperlink" Target="https://www.wikiwand.com/uk/%D0%9C%D0%B5%D0%B1%D0%BB%D1%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wand.com/uk/%D0%91%D1%80%D0%BE%D0%BD%D0%B7%D0%B0" TargetMode="External"/><Relationship Id="rId11" Type="http://schemas.openxmlformats.org/officeDocument/2006/relationships/hyperlink" Target="https://www.wikiwand.com/uk/%D0%90%D0%B2%D1%81%D1%82%D1%80%D1%96%D1%8F" TargetMode="External"/><Relationship Id="rId5" Type="http://schemas.openxmlformats.org/officeDocument/2006/relationships/hyperlink" Target="https://www.wikiwand.com/uk/Cartier" TargetMode="External"/><Relationship Id="rId10" Type="http://schemas.openxmlformats.org/officeDocument/2006/relationships/hyperlink" Target="https://www.wikiwand.com/uk/%D0%9D%D1%96%D0%BC%D0%B5%D1%87%D1%87%D0%B8%D0%BD%D0%B0" TargetMode="External"/><Relationship Id="rId4" Type="http://schemas.openxmlformats.org/officeDocument/2006/relationships/hyperlink" Target="https://www.wikiwand.com/uk/%D0%A0%D0%B5%D0%BD%D0%B5_%D0%9B%D0%B0%D0%BB%D1%96%D0%BA" TargetMode="External"/><Relationship Id="rId9" Type="http://schemas.openxmlformats.org/officeDocument/2006/relationships/hyperlink" Target="https://www.wikiwand.com/uk/%D0%A4%D1%80%D0%B0%D0%BD%D1%86%D1%96%D1%8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wand.com/uk/%D0%9A%D0%B0%D0%BC%27%D1%8F%D0%BD%D0%B8%D1%86%D1%8F_%D0%9C%D0%B0%D0%B7%D0%B0%D0%BD%D1%87%D1%96%D0%B2%D1%81%D1%8C%D0%BA%D0%B0" TargetMode="External"/><Relationship Id="rId3" Type="http://schemas.openxmlformats.org/officeDocument/2006/relationships/hyperlink" Target="https://www.wikiwand.com/uk/%D0%A1%D1%85%D1%96%D0%B4%D0%BD%D1%96_%D1%82%D0%BE%D1%80%D0%B3%D0%B8" TargetMode="External"/><Relationship Id="rId7" Type="http://schemas.openxmlformats.org/officeDocument/2006/relationships/hyperlink" Target="https://www.wikiwand.com/uk/%D0%9F%D1%80%D0%BE%D1%81%D0%BF%D0%B5%D0%BA%D1%82_%D0%A8%D0%B5%D0%B2%D1%87%D0%B5%D0%BD%D0%BA%D0%B0_(%D0%9B%D1%8C%D0%B2%D1%96%D0%B2)" TargetMode="External"/><Relationship Id="rId2" Type="http://schemas.openxmlformats.org/officeDocument/2006/relationships/hyperlink" Target="https://www.wikiwand.com/uk/%D0%9B%D1%8C%D0%B2%D1%96%D0%B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ikiwand.com/uk/%D0%A7%D0%BE%D1%80%D0%BD%D0%B0_%D0%BA%D0%B0%D0%BC%27%D1%8F%D0%BD%D0%B8%D1%86%D1%8F" TargetMode="External"/><Relationship Id="rId11" Type="http://schemas.openxmlformats.org/officeDocument/2006/relationships/hyperlink" Target="https://www.wikiwand.com/uk/%D0%9B%D0%B8%D1%87%D0%B0%D0%BA%D1%96%D0%B2%D1%81%D1%8C%D0%BA%D0%B8%D0%B9_%D1%86%D0%B2%D0%B8%D0%BD%D1%82%D0%B0%D1%80" TargetMode="External"/><Relationship Id="rId5" Type="http://schemas.openxmlformats.org/officeDocument/2006/relationships/hyperlink" Target="https://www.wikiwand.com/uk/%D0%92%D1%83%D0%BB%D0%B8%D1%86%D1%8F_%D0%94%D0%BE%D1%80%D0%BE%D1%88%D0%B5%D0%BD%D0%BA%D0%B0_(%D0%9B%D1%8C%D0%B2%D1%96%D0%B2)" TargetMode="External"/><Relationship Id="rId10" Type="http://schemas.openxmlformats.org/officeDocument/2006/relationships/hyperlink" Target="https://www.wikiwand.com/uk/%D0%9F%D0%BE%D0%BA%D1%80%D0%BE%D0%B2%D1%81%D1%8C%D0%BA%D0%B0_%D1%86%D0%B5%D1%80%D0%BA%D0%B2%D0%B0_(%D0%9B%D1%8C%D0%B2%D1%96%D0%B2)" TargetMode="External"/><Relationship Id="rId4" Type="http://schemas.openxmlformats.org/officeDocument/2006/relationships/hyperlink" Target="https://www.wikiwand.com/uk/%D0%92%D1%83%D0%BB%D0%B8%D1%86%D1%8F_%D0%86%D0%B2%D0%B0%D0%BD%D0%B0_%D0%A4%D1%80%D0%B0%D0%BD%D0%BA%D0%B0_(%D0%9B%D1%8C%D0%B2%D1%96%D0%B2)" TargetMode="External"/><Relationship Id="rId9" Type="http://schemas.openxmlformats.org/officeDocument/2006/relationships/hyperlink" Target="https://www.wikiwand.com/uk/%D0%92%D1%83%D0%BB%D0%B8%D1%86%D1%8F_%D0%93%D0%B0%D0%BB%D0%B8%D1%86%D1%8C%D0%BA%D0%B0_(%D0%9B%D1%8C%D0%B2%D1%96%D0%B2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АРТ-деко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07130" y="5408023"/>
            <a:ext cx="6261463" cy="929640"/>
          </a:xfrm>
        </p:spPr>
        <p:txBody>
          <a:bodyPr>
            <a:normAutofit/>
          </a:bodyPr>
          <a:lstStyle/>
          <a:p>
            <a:pPr algn="r"/>
            <a:r>
              <a:rPr lang="uk-UA" sz="1800" dirty="0" smtClean="0"/>
              <a:t>Роботу виконала учениця 9-В класу, </a:t>
            </a:r>
            <a:r>
              <a:rPr lang="uk-UA" sz="1800" dirty="0" err="1" smtClean="0"/>
              <a:t>сш</a:t>
            </a:r>
            <a:r>
              <a:rPr lang="uk-UA" sz="1800" dirty="0" smtClean="0"/>
              <a:t> №185 </a:t>
            </a:r>
          </a:p>
          <a:p>
            <a:pPr algn="r"/>
            <a:r>
              <a:rPr lang="uk-UA" sz="1800" dirty="0" smtClean="0"/>
              <a:t>Якименко Катерина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9663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upload.wikimedia.org/wikipedia/commons/f/f1/Radio_City_Music_Hall_3051638324_4a385c5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3" y="1402080"/>
            <a:ext cx="9239794" cy="51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8765" y="365126"/>
            <a:ext cx="7437121" cy="775697"/>
          </a:xfrm>
        </p:spPr>
        <p:txBody>
          <a:bodyPr>
            <a:normAutofit fontScale="90000"/>
          </a:bodyPr>
          <a:lstStyle/>
          <a:p>
            <a:pPr algn="ctr" fontAlgn="t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2200" b="1" i="1" dirty="0" err="1" smtClean="0"/>
              <a:t>Аудиторія</a:t>
            </a:r>
            <a:r>
              <a:rPr lang="ru-RU" sz="2200" b="1" i="1" dirty="0" smtClean="0"/>
              <a:t> </a:t>
            </a:r>
            <a:r>
              <a:rPr lang="ru-RU" sz="2200" b="1" i="1" dirty="0"/>
              <a:t>і сцена </a:t>
            </a:r>
            <a:r>
              <a:rPr lang="ru-RU" sz="2200" b="1" i="1" dirty="0" err="1"/>
              <a:t>Радіо-сіті-м'юзик</a:t>
            </a:r>
            <a:r>
              <a:rPr lang="ru-RU" sz="2200" b="1" i="1" dirty="0"/>
              <a:t> </a:t>
            </a:r>
            <a:r>
              <a:rPr lang="ru-RU" sz="2200" b="1" i="1" dirty="0" err="1"/>
              <a:t>холу</a:t>
            </a:r>
            <a:r>
              <a:rPr lang="ru-RU" sz="2200" b="1" i="1" dirty="0"/>
              <a:t>, Нью-Йорк (1932)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7319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ru-RU" sz="2000" b="1" i="1" dirty="0" err="1"/>
              <a:t>Кам'яниця</a:t>
            </a:r>
            <a:r>
              <a:rPr lang="ru-RU" sz="2000" b="1" i="1" dirty="0"/>
              <a:t> </a:t>
            </a:r>
            <a:r>
              <a:rPr lang="ru-RU" sz="2000" b="1" i="1" dirty="0" err="1"/>
              <a:t>Бачевських</a:t>
            </a:r>
            <a:r>
              <a:rPr lang="ru-RU" sz="2000" b="1" i="1" dirty="0"/>
              <a:t> у </a:t>
            </a:r>
            <a:r>
              <a:rPr lang="ru-RU" sz="2000" b="1" i="1" dirty="0" err="1"/>
              <a:t>Львові</a:t>
            </a:r>
            <a:endParaRPr lang="ru-RU" sz="2000" b="1" i="1" dirty="0"/>
          </a:p>
        </p:txBody>
      </p:sp>
      <p:pic>
        <p:nvPicPr>
          <p:cNvPr id="12290" name="Picture 2" descr="https://upload.wikimedia.org/wikipedia/commons/thumb/b/b2/Rynek_of_LwowRynek_of_Lwow2.jpg/800px-Rynek_of_LwowRynek_of_Lwow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37" y="1132114"/>
            <a:ext cx="4824549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27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4469"/>
            <a:ext cx="10515600" cy="7663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 err="1" smtClean="0"/>
              <a:t>Висновок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8437"/>
            <a:ext cx="9934303" cy="48585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uk-UA" dirty="0" smtClean="0"/>
              <a:t>І</a:t>
            </a:r>
            <a:r>
              <a:rPr lang="ru-RU" dirty="0" err="1" smtClean="0"/>
              <a:t>нтерес</a:t>
            </a:r>
            <a:r>
              <a:rPr lang="ru-RU" dirty="0" smtClean="0"/>
              <a:t> </a:t>
            </a:r>
            <a:r>
              <a:rPr lang="ru-RU" dirty="0" err="1"/>
              <a:t>широкої</a:t>
            </a:r>
            <a:r>
              <a:rPr lang="ru-RU" dirty="0"/>
              <a:t> </a:t>
            </a:r>
            <a:r>
              <a:rPr lang="ru-RU" dirty="0" err="1"/>
              <a:t>публіки</a:t>
            </a:r>
            <a:r>
              <a:rPr lang="ru-RU" dirty="0"/>
              <a:t> до стилю Арт </a:t>
            </a:r>
            <a:r>
              <a:rPr lang="ru-RU" dirty="0" err="1"/>
              <a:t>Деко</a:t>
            </a:r>
            <a:r>
              <a:rPr lang="ru-RU" dirty="0"/>
              <a:t> </a:t>
            </a:r>
            <a:r>
              <a:rPr lang="ru-RU" dirty="0" err="1"/>
              <a:t>останнім</a:t>
            </a:r>
            <a:r>
              <a:rPr lang="ru-RU" dirty="0"/>
              <a:t> часом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зріс</a:t>
            </a:r>
            <a:r>
              <a:rPr lang="ru-RU" dirty="0"/>
              <a:t>. </a:t>
            </a:r>
            <a:r>
              <a:rPr lang="ru-RU" dirty="0" err="1"/>
              <a:t>Явище</a:t>
            </a:r>
            <a:r>
              <a:rPr lang="ru-RU" dirty="0"/>
              <a:t> Арт </a:t>
            </a:r>
            <a:r>
              <a:rPr lang="ru-RU" dirty="0" err="1"/>
              <a:t>Деко</a:t>
            </a:r>
            <a:r>
              <a:rPr lang="ru-RU" dirty="0"/>
              <a:t> </a:t>
            </a:r>
            <a:r>
              <a:rPr lang="ru-RU" dirty="0" err="1"/>
              <a:t>розглядається</a:t>
            </a:r>
            <a:r>
              <a:rPr lang="ru-RU" dirty="0"/>
              <a:t> як одна з фаз </a:t>
            </a:r>
            <a:r>
              <a:rPr lang="ru-RU" dirty="0" err="1"/>
              <a:t>стильового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ХХ </a:t>
            </a:r>
            <a:r>
              <a:rPr lang="ru-RU" dirty="0" err="1"/>
              <a:t>століття</a:t>
            </a:r>
            <a:r>
              <a:rPr lang="ru-RU" dirty="0"/>
              <a:t>, таких як модерн, </a:t>
            </a:r>
            <a:r>
              <a:rPr lang="ru-RU" dirty="0" err="1"/>
              <a:t>конструктивізм</a:t>
            </a:r>
            <a:r>
              <a:rPr lang="ru-RU" dirty="0"/>
              <a:t>, </a:t>
            </a:r>
            <a:r>
              <a:rPr lang="ru-RU" dirty="0" err="1"/>
              <a:t>модернізм</a:t>
            </a:r>
            <a:r>
              <a:rPr lang="ru-RU" dirty="0"/>
              <a:t>. </a:t>
            </a:r>
            <a:r>
              <a:rPr lang="ru-RU" dirty="0" err="1"/>
              <a:t>Стає</a:t>
            </a:r>
            <a:r>
              <a:rPr lang="ru-RU" dirty="0"/>
              <a:t> все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очевидним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Арт </a:t>
            </a:r>
            <a:r>
              <a:rPr lang="ru-RU" dirty="0" err="1"/>
              <a:t>Деко</a:t>
            </a:r>
            <a:r>
              <a:rPr lang="ru-RU" dirty="0"/>
              <a:t> як </a:t>
            </a:r>
            <a:r>
              <a:rPr lang="ru-RU" dirty="0" err="1"/>
              <a:t>самостійного</a:t>
            </a:r>
            <a:r>
              <a:rPr lang="ru-RU" dirty="0"/>
              <a:t> стилю,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</a:t>
            </a:r>
            <a:r>
              <a:rPr lang="ru-RU" dirty="0" err="1"/>
              <a:t>масову</a:t>
            </a:r>
            <a:r>
              <a:rPr lang="ru-RU" dirty="0"/>
              <a:t> культуру: дизайн, рекламу, моду, </a:t>
            </a:r>
            <a:r>
              <a:rPr lang="ru-RU" dirty="0" err="1"/>
              <a:t>архітектуру</a:t>
            </a:r>
            <a:r>
              <a:rPr lang="ru-RU" dirty="0"/>
              <a:t> (</a:t>
            </a:r>
            <a:r>
              <a:rPr lang="ru-RU" dirty="0" err="1">
                <a:hlinkClick r:id="rId2" tooltip="Будівництво"/>
              </a:rPr>
              <a:t>будівництво</a:t>
            </a:r>
            <a:r>
              <a:rPr lang="ru-RU" dirty="0"/>
              <a:t> </a:t>
            </a:r>
            <a:r>
              <a:rPr lang="ru-RU" dirty="0" err="1"/>
              <a:t>кінотеатрів</a:t>
            </a:r>
            <a:r>
              <a:rPr lang="ru-RU" dirty="0"/>
              <a:t>, </a:t>
            </a:r>
            <a:r>
              <a:rPr lang="ru-RU" dirty="0" err="1"/>
              <a:t>бібліотек</a:t>
            </a:r>
            <a:r>
              <a:rPr lang="ru-RU" dirty="0"/>
              <a:t>, </a:t>
            </a:r>
            <a:r>
              <a:rPr lang="ru-RU" dirty="0" err="1"/>
              <a:t>будинків</a:t>
            </a:r>
            <a:r>
              <a:rPr lang="ru-RU" dirty="0"/>
              <a:t> </a:t>
            </a:r>
            <a:r>
              <a:rPr lang="ru-RU" dirty="0" err="1"/>
              <a:t>творчості</a:t>
            </a:r>
            <a:r>
              <a:rPr lang="ru-RU" dirty="0"/>
              <a:t>, </a:t>
            </a:r>
            <a:r>
              <a:rPr lang="ru-RU" dirty="0" err="1"/>
              <a:t>метрополітенів</a:t>
            </a:r>
            <a:r>
              <a:rPr lang="ru-RU" dirty="0"/>
              <a:t> та </a:t>
            </a:r>
            <a:r>
              <a:rPr lang="ru-RU" dirty="0" err="1"/>
              <a:t>ін</a:t>
            </a:r>
            <a:r>
              <a:rPr lang="ru-RU" dirty="0"/>
              <a:t> </a:t>
            </a:r>
            <a:r>
              <a:rPr lang="ru-RU" dirty="0" err="1"/>
              <a:t>споруд</a:t>
            </a:r>
            <a:r>
              <a:rPr lang="ru-RU" dirty="0"/>
              <a:t>) і </a:t>
            </a:r>
            <a:r>
              <a:rPr lang="ru-RU" dirty="0" err="1"/>
              <a:t>переосмислюються</a:t>
            </a:r>
            <a:r>
              <a:rPr lang="ru-RU" dirty="0"/>
              <a:t> </a:t>
            </a:r>
            <a:r>
              <a:rPr lang="ru-RU" dirty="0" err="1">
                <a:hlinkClick r:id="rId3" tooltip="Межі"/>
              </a:rPr>
              <a:t>межі</a:t>
            </a:r>
            <a:r>
              <a:rPr lang="ru-RU" dirty="0"/>
              <a:t> 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явища</a:t>
            </a:r>
            <a:r>
              <a:rPr lang="ru-RU" dirty="0"/>
              <a:t> в </a:t>
            </a:r>
            <a:r>
              <a:rPr lang="ru-RU" dirty="0" err="1"/>
              <a:t>художній</a:t>
            </a:r>
            <a:r>
              <a:rPr lang="ru-RU" dirty="0"/>
              <a:t> </a:t>
            </a:r>
            <a:r>
              <a:rPr lang="ru-RU" dirty="0" err="1"/>
              <a:t>культурі</a:t>
            </a:r>
            <a:r>
              <a:rPr lang="ru-RU" dirty="0"/>
              <a:t> ХХ </a:t>
            </a:r>
            <a:r>
              <a:rPr lang="ru-RU" dirty="0" err="1"/>
              <a:t>століття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Усвідомлення</a:t>
            </a:r>
            <a:r>
              <a:rPr lang="ru-RU" dirty="0"/>
              <a:t> </a:t>
            </a:r>
            <a:r>
              <a:rPr lang="ru-RU" dirty="0" err="1"/>
              <a:t>минулого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перед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поверненням</a:t>
            </a:r>
            <a:r>
              <a:rPr lang="ru-RU" dirty="0"/>
              <a:t>. По </a:t>
            </a:r>
            <a:r>
              <a:rPr lang="ru-RU" dirty="0" err="1"/>
              <a:t>суті</a:t>
            </a:r>
            <a:r>
              <a:rPr lang="ru-RU" dirty="0"/>
              <a:t>, ми </a:t>
            </a:r>
            <a:r>
              <a:rPr lang="ru-RU" dirty="0" err="1"/>
              <a:t>знову</a:t>
            </a:r>
            <a:r>
              <a:rPr lang="ru-RU" dirty="0"/>
              <a:t> </a:t>
            </a:r>
            <a:r>
              <a:rPr lang="ru-RU" dirty="0" err="1"/>
              <a:t>живемо</a:t>
            </a:r>
            <a:r>
              <a:rPr lang="ru-RU" dirty="0"/>
              <a:t> в </a:t>
            </a:r>
            <a:r>
              <a:rPr lang="ru-RU" dirty="0" err="1"/>
              <a:t>епоху</a:t>
            </a:r>
            <a:r>
              <a:rPr lang="ru-RU" dirty="0"/>
              <a:t> Арт-</a:t>
            </a:r>
            <a:r>
              <a:rPr lang="ru-RU" dirty="0" err="1"/>
              <a:t>Деко</a:t>
            </a:r>
            <a:r>
              <a:rPr lang="ru-RU" dirty="0"/>
              <a:t> - </a:t>
            </a:r>
            <a:r>
              <a:rPr lang="ru-RU" dirty="0" err="1"/>
              <a:t>період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війнами</a:t>
            </a:r>
            <a:r>
              <a:rPr lang="ru-RU" dirty="0"/>
              <a:t>. </a:t>
            </a:r>
            <a:r>
              <a:rPr lang="ru-RU" dirty="0" err="1">
                <a:hlinkClick r:id="rId4" tooltip="Відчуття"/>
              </a:rPr>
              <a:t>Відчуття</a:t>
            </a:r>
            <a:r>
              <a:rPr lang="ru-RU" dirty="0"/>
              <a:t> </a:t>
            </a:r>
            <a:r>
              <a:rPr lang="ru-RU" dirty="0" err="1"/>
              <a:t>наближення</a:t>
            </a:r>
            <a:r>
              <a:rPr lang="ru-RU" dirty="0"/>
              <a:t> </a:t>
            </a:r>
            <a:r>
              <a:rPr lang="ru-RU" dirty="0" err="1"/>
              <a:t>третьої</a:t>
            </a:r>
            <a:r>
              <a:rPr lang="ru-RU" dirty="0"/>
              <a:t> </a:t>
            </a:r>
            <a:r>
              <a:rPr lang="ru-RU" dirty="0" err="1"/>
              <a:t>світової</a:t>
            </a:r>
            <a:r>
              <a:rPr lang="ru-RU" dirty="0"/>
              <a:t> </a:t>
            </a:r>
            <a:r>
              <a:rPr lang="ru-RU" dirty="0" err="1"/>
              <a:t>перетворює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акт </a:t>
            </a:r>
            <a:r>
              <a:rPr lang="ru-RU" dirty="0" err="1"/>
              <a:t>мистецтва</a:t>
            </a:r>
            <a:r>
              <a:rPr lang="ru-RU" dirty="0"/>
              <a:t> в «</a:t>
            </a:r>
            <a:r>
              <a:rPr lang="ru-RU" dirty="0" err="1"/>
              <a:t>бенкет</a:t>
            </a:r>
            <a:r>
              <a:rPr lang="ru-RU" dirty="0"/>
              <a:t> </a:t>
            </a:r>
            <a:r>
              <a:rPr lang="ru-RU" dirty="0" err="1">
                <a:hlinkClick r:id="rId5" tooltip="Напередодні"/>
              </a:rPr>
              <a:t>напередодні</a:t>
            </a:r>
            <a:r>
              <a:rPr lang="ru-RU" dirty="0"/>
              <a:t> </a:t>
            </a:r>
            <a:r>
              <a:rPr lang="ru-RU" dirty="0" err="1"/>
              <a:t>чуми</a:t>
            </a:r>
            <a:r>
              <a:rPr lang="ru-RU" dirty="0"/>
              <a:t>». Стало бути, Арт-</a:t>
            </a:r>
            <a:r>
              <a:rPr lang="ru-RU" dirty="0" err="1"/>
              <a:t>Деко</a:t>
            </a:r>
            <a:r>
              <a:rPr lang="ru-RU" dirty="0"/>
              <a:t> повинен </a:t>
            </a:r>
            <a:r>
              <a:rPr lang="ru-RU" dirty="0" err="1"/>
              <a:t>повернутися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9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vitppt.com.ua/images/25/24523/960/img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7" y="557349"/>
            <a:ext cx="9823268" cy="566965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ru-RU" b="1" i="1" dirty="0" err="1" smtClean="0"/>
              <a:t>Історія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286540"/>
            <a:ext cx="9768840" cy="4890423"/>
          </a:xfrm>
        </p:spPr>
        <p:txBody>
          <a:bodyPr>
            <a:noAutofit/>
          </a:bodyPr>
          <a:lstStyle/>
          <a:p>
            <a:pPr lvl="0" algn="just"/>
            <a:r>
              <a:rPr lang="uk-UA" dirty="0" smtClean="0"/>
              <a:t>У</a:t>
            </a:r>
            <a:r>
              <a:rPr lang="uk-UA" dirty="0"/>
              <a:t> </a:t>
            </a:r>
            <a:r>
              <a:rPr lang="uk-UA" dirty="0">
                <a:hlinkClick r:id="rId2"/>
              </a:rPr>
              <a:t>США</a:t>
            </a:r>
            <a:r>
              <a:rPr lang="uk-UA" dirty="0"/>
              <a:t>, </a:t>
            </a:r>
            <a:r>
              <a:rPr lang="uk-UA" dirty="0">
                <a:hlinkClick r:id="rId3"/>
              </a:rPr>
              <a:t>Нідерландах</a:t>
            </a:r>
            <a:r>
              <a:rPr lang="uk-UA" dirty="0"/>
              <a:t>, </a:t>
            </a:r>
            <a:r>
              <a:rPr lang="uk-UA" dirty="0">
                <a:hlinkClick r:id="rId4"/>
              </a:rPr>
              <a:t>Франції</a:t>
            </a:r>
            <a:r>
              <a:rPr lang="uk-UA" dirty="0"/>
              <a:t> та деяких інших країнах ар-деко поступово </a:t>
            </a:r>
            <a:r>
              <a:rPr lang="uk-UA" dirty="0" err="1"/>
              <a:t>розвинулося</a:t>
            </a:r>
            <a:r>
              <a:rPr lang="uk-UA" dirty="0"/>
              <a:t> в бік </a:t>
            </a:r>
            <a:r>
              <a:rPr lang="uk-UA" dirty="0">
                <a:hlinkClick r:id="rId5"/>
              </a:rPr>
              <a:t>функціоналізму</a:t>
            </a:r>
            <a:r>
              <a:rPr lang="uk-UA" dirty="0"/>
              <a:t>, у той час, як у країнах з тоталітарними режимами </a:t>
            </a:r>
            <a:r>
              <a:rPr lang="uk-UA" dirty="0" smtClean="0"/>
              <a:t>арт-деко </a:t>
            </a:r>
            <a:r>
              <a:rPr lang="uk-UA" dirty="0"/>
              <a:t>перетворюється на «новий ампір». У радянській архітектурі періоду </a:t>
            </a:r>
            <a:r>
              <a:rPr lang="uk-UA" dirty="0" err="1">
                <a:hlinkClick r:id="rId6"/>
              </a:rPr>
              <a:t>постконструктивізму</a:t>
            </a:r>
            <a:r>
              <a:rPr lang="uk-UA" dirty="0"/>
              <a:t> було запозичено багато елементів </a:t>
            </a:r>
            <a:r>
              <a:rPr lang="uk-UA" dirty="0" smtClean="0"/>
              <a:t>ар-деко</a:t>
            </a:r>
            <a:r>
              <a:rPr lang="uk-UA" dirty="0"/>
              <a:t>.</a:t>
            </a:r>
            <a:endParaRPr lang="ru-RU" dirty="0"/>
          </a:p>
          <a:p>
            <a:pPr lvl="0" algn="just"/>
            <a:r>
              <a:rPr lang="uk-UA" dirty="0"/>
              <a:t>Міжнародна виставка, що пройшла в 1925 році в Парижі та офіційно називалася «</a:t>
            </a:r>
            <a:r>
              <a:rPr lang="uk-UA" dirty="0" err="1"/>
              <a:t>Exposition</a:t>
            </a:r>
            <a:r>
              <a:rPr lang="uk-UA" dirty="0"/>
              <a:t> </a:t>
            </a:r>
            <a:r>
              <a:rPr lang="uk-UA" dirty="0" err="1"/>
              <a:t>Internationale</a:t>
            </a:r>
            <a:r>
              <a:rPr lang="uk-UA" dirty="0"/>
              <a:t> </a:t>
            </a:r>
            <a:r>
              <a:rPr lang="uk-UA" dirty="0" err="1"/>
              <a:t>des</a:t>
            </a:r>
            <a:r>
              <a:rPr lang="uk-UA" dirty="0"/>
              <a:t> </a:t>
            </a:r>
            <a:r>
              <a:rPr lang="uk-UA" dirty="0" err="1"/>
              <a:t>Arts</a:t>
            </a:r>
            <a:r>
              <a:rPr lang="uk-UA" dirty="0"/>
              <a:t> </a:t>
            </a:r>
            <a:r>
              <a:rPr lang="uk-UA" dirty="0" err="1"/>
              <a:t>Décoratifs</a:t>
            </a:r>
            <a:r>
              <a:rPr lang="uk-UA" dirty="0"/>
              <a:t> </a:t>
            </a:r>
            <a:r>
              <a:rPr lang="uk-UA" dirty="0" err="1"/>
              <a:t>et</a:t>
            </a:r>
            <a:r>
              <a:rPr lang="uk-UA" dirty="0"/>
              <a:t> </a:t>
            </a:r>
            <a:r>
              <a:rPr lang="uk-UA" dirty="0" err="1"/>
              <a:t>Industriels</a:t>
            </a:r>
            <a:r>
              <a:rPr lang="uk-UA" dirty="0"/>
              <a:t> </a:t>
            </a:r>
            <a:r>
              <a:rPr lang="uk-UA" dirty="0" err="1"/>
              <a:t>Modernes</a:t>
            </a:r>
            <a:r>
              <a:rPr lang="uk-UA" dirty="0"/>
              <a:t>» («Міжнародна виставка сучасних декоративних і промислових мистецтв»), дала життя терміну «</a:t>
            </a:r>
            <a:r>
              <a:rPr lang="uk-UA" dirty="0" smtClean="0"/>
              <a:t>арт-деко</a:t>
            </a:r>
            <a:r>
              <a:rPr lang="uk-UA" dirty="0"/>
              <a:t>». На цій виставці світу були показані предмети розкоші французького виробництва, що довели те, що Париж залишився інтернаціональним центром стилю й після Першої світової війни. Золотою медаллю був нагороджений художник </a:t>
            </a:r>
            <a:r>
              <a:rPr lang="uk-UA" dirty="0">
                <a:hlinkClick r:id="rId7"/>
              </a:rPr>
              <a:t>Вадим </a:t>
            </a:r>
            <a:r>
              <a:rPr lang="uk-UA" dirty="0" err="1">
                <a:hlinkClick r:id="rId7"/>
              </a:rPr>
              <a:t>Меллер</a:t>
            </a:r>
            <a:r>
              <a:rPr lang="uk-UA" dirty="0"/>
              <a:t> за своє оформлення вистави в театрі </a:t>
            </a:r>
            <a:r>
              <a:rPr lang="uk-UA" dirty="0">
                <a:hlinkClick r:id="rId8"/>
              </a:rPr>
              <a:t>«Березіль»</a:t>
            </a:r>
            <a:r>
              <a:rPr lang="uk-UA" dirty="0"/>
              <a:t>.</a:t>
            </a:r>
            <a:endParaRPr lang="ru-RU" dirty="0"/>
          </a:p>
          <a:p>
            <a:pPr lvl="0" algn="just"/>
            <a:r>
              <a:rPr lang="uk-UA" dirty="0"/>
              <a:t>Сам напрямок ар-деко існував і до відкриття виставки в 1925 році. Це було помітно в європейському мистецтві протягом </a:t>
            </a:r>
            <a:r>
              <a:rPr lang="uk-UA" dirty="0">
                <a:hlinkClick r:id="rId9"/>
              </a:rPr>
              <a:t>1920-х</a:t>
            </a:r>
            <a:r>
              <a:rPr lang="uk-UA" dirty="0"/>
              <a:t> років. Американських берегів воно досягло лише </a:t>
            </a:r>
            <a:r>
              <a:rPr lang="uk-UA" dirty="0">
                <a:hlinkClick r:id="rId10"/>
              </a:rPr>
              <a:t>1928</a:t>
            </a:r>
            <a:r>
              <a:rPr lang="uk-UA" dirty="0"/>
              <a:t> року, де в </a:t>
            </a:r>
            <a:r>
              <a:rPr lang="uk-UA" dirty="0">
                <a:hlinkClick r:id="rId11"/>
              </a:rPr>
              <a:t>1930-х</a:t>
            </a:r>
            <a:r>
              <a:rPr lang="uk-UA" dirty="0"/>
              <a:t> перетворилося на </a:t>
            </a:r>
            <a:r>
              <a:rPr lang="uk-UA" dirty="0" err="1"/>
              <a:t>Streamline</a:t>
            </a:r>
            <a:r>
              <a:rPr lang="uk-UA" dirty="0"/>
              <a:t> </a:t>
            </a:r>
            <a:r>
              <a:rPr lang="uk-UA" dirty="0" err="1"/>
              <a:t>Moderne</a:t>
            </a:r>
            <a:r>
              <a:rPr lang="uk-UA" dirty="0"/>
              <a:t> — американізоване відгалуження ар-деко, що стало візитною карткою цього десятиліття.</a:t>
            </a:r>
            <a:endParaRPr lang="ru-RU" dirty="0"/>
          </a:p>
          <a:p>
            <a:pPr algn="just"/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6650" y="1233377"/>
            <a:ext cx="9483635" cy="4943586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/>
              <a:t>Париж лишався центром стилю ар-деко. У </a:t>
            </a:r>
            <a:r>
              <a:rPr lang="uk-UA" dirty="0">
                <a:hlinkClick r:id="rId2" tooltip="Меблі"/>
              </a:rPr>
              <a:t>меблях</a:t>
            </a:r>
            <a:r>
              <a:rPr lang="uk-UA" dirty="0"/>
              <a:t> його втілював Жак-Еміль </a:t>
            </a:r>
            <a:r>
              <a:rPr lang="uk-UA" dirty="0" err="1"/>
              <a:t>Рульманн</a:t>
            </a:r>
            <a:r>
              <a:rPr lang="uk-UA" dirty="0"/>
              <a:t> — найвідоміший з дизайнерів меблів тієї епохи. Крім того, характерними є роботи Жана-Жака </a:t>
            </a:r>
            <a:r>
              <a:rPr lang="uk-UA" dirty="0" err="1"/>
              <a:t>Рато</a:t>
            </a:r>
            <a:r>
              <a:rPr lang="uk-UA" dirty="0"/>
              <a:t>, продукція компанії «</a:t>
            </a:r>
            <a:r>
              <a:rPr lang="uk-UA" dirty="0" err="1"/>
              <a:t>Süe</a:t>
            </a:r>
            <a:r>
              <a:rPr lang="uk-UA" dirty="0"/>
              <a:t> </a:t>
            </a:r>
            <a:r>
              <a:rPr lang="uk-UA" dirty="0" err="1"/>
              <a:t>et</a:t>
            </a:r>
            <a:r>
              <a:rPr lang="uk-UA" dirty="0"/>
              <a:t> </a:t>
            </a:r>
            <a:r>
              <a:rPr lang="uk-UA" dirty="0" err="1"/>
              <a:t>Mare</a:t>
            </a:r>
            <a:r>
              <a:rPr lang="uk-UA" dirty="0"/>
              <a:t>», ширми </a:t>
            </a:r>
            <a:r>
              <a:rPr lang="uk-UA" dirty="0" err="1"/>
              <a:t>Айлін</a:t>
            </a:r>
            <a:r>
              <a:rPr lang="uk-UA" dirty="0"/>
              <a:t> </a:t>
            </a:r>
            <a:r>
              <a:rPr lang="uk-UA" dirty="0" err="1"/>
              <a:t>Ґрей</a:t>
            </a:r>
            <a:r>
              <a:rPr lang="uk-UA" dirty="0"/>
              <a:t>, ковані вироби з металу Едґара Брандта, вироби з металу та емалі швейцарця єврейського походження </a:t>
            </a:r>
            <a:r>
              <a:rPr lang="uk-UA" dirty="0">
                <a:hlinkClick r:id="rId3"/>
              </a:rPr>
              <a:t>Жана </a:t>
            </a:r>
            <a:r>
              <a:rPr lang="uk-UA" dirty="0" err="1">
                <a:hlinkClick r:id="rId3"/>
              </a:rPr>
              <a:t>Дюнана</a:t>
            </a:r>
            <a:r>
              <a:rPr lang="uk-UA" dirty="0"/>
              <a:t>, вироби зі скла </a:t>
            </a:r>
            <a:r>
              <a:rPr lang="uk-UA" dirty="0" err="1">
                <a:hlinkClick r:id="rId4"/>
              </a:rPr>
              <a:t>Рене</a:t>
            </a:r>
            <a:r>
              <a:rPr lang="uk-UA" dirty="0">
                <a:hlinkClick r:id="rId4"/>
              </a:rPr>
              <a:t> </a:t>
            </a:r>
            <a:r>
              <a:rPr lang="uk-UA" dirty="0" err="1">
                <a:hlinkClick r:id="rId4"/>
              </a:rPr>
              <a:t>Лаліка</a:t>
            </a:r>
            <a:r>
              <a:rPr lang="uk-UA" dirty="0"/>
              <a:t> та Моріса </a:t>
            </a:r>
            <a:r>
              <a:rPr lang="uk-UA" dirty="0" err="1"/>
              <a:t>Маріно</a:t>
            </a:r>
            <a:r>
              <a:rPr lang="uk-UA" dirty="0"/>
              <a:t>, а також годинники та ювелірні вироби </a:t>
            </a:r>
            <a:r>
              <a:rPr lang="uk-UA" dirty="0">
                <a:hlinkClick r:id="rId5" tooltip="Cartier"/>
              </a:rPr>
              <a:t>«</a:t>
            </a:r>
            <a:r>
              <a:rPr lang="uk-UA" dirty="0" err="1">
                <a:hlinkClick r:id="rId5" tooltip="Cartier"/>
              </a:rPr>
              <a:t>Cartier</a:t>
            </a:r>
            <a:r>
              <a:rPr lang="uk-UA" dirty="0" smtClean="0">
                <a:hlinkClick r:id="rId5" tooltip="Cartier"/>
              </a:rPr>
              <a:t>»</a:t>
            </a:r>
            <a:r>
              <a:rPr lang="uk-UA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uk-UA" dirty="0"/>
              <a:t>Символом ар-деко в декоративно-прикладному мистецтві стала скульптура з </a:t>
            </a:r>
            <a:r>
              <a:rPr lang="uk-UA" dirty="0">
                <a:hlinkClick r:id="rId6" tooltip="Бронза"/>
              </a:rPr>
              <a:t>бронзи</a:t>
            </a:r>
            <a:r>
              <a:rPr lang="uk-UA" dirty="0"/>
              <a:t> і слонової кістки. Під впливом «Російських сезонів» </a:t>
            </a:r>
            <a:r>
              <a:rPr lang="uk-UA" dirty="0">
                <a:hlinkClick r:id="rId7"/>
              </a:rPr>
              <a:t>Дяґілєва</a:t>
            </a:r>
            <a:r>
              <a:rPr lang="uk-UA" dirty="0"/>
              <a:t>, мистецтва Єгипту та Сходу, а також технологічних досягнень «століття машин», французькі та німецькі майстри створили унікальний стиль у малій пластиці 1920-х — 1930-х років, котрий підняв статус декоративної скульптури до рівня «високого мистецтва». Класичними представниками арт-деко в </a:t>
            </a:r>
            <a:r>
              <a:rPr lang="uk-UA" dirty="0">
                <a:hlinkClick r:id="rId8" tooltip="Скульптура"/>
              </a:rPr>
              <a:t>скульптурі</a:t>
            </a:r>
            <a:r>
              <a:rPr lang="uk-UA" dirty="0"/>
              <a:t> вважаються Дмитро </a:t>
            </a:r>
            <a:r>
              <a:rPr lang="uk-UA" dirty="0" err="1"/>
              <a:t>Чіпарус</a:t>
            </a:r>
            <a:r>
              <a:rPr lang="uk-UA" dirty="0"/>
              <a:t>, </a:t>
            </a:r>
            <a:r>
              <a:rPr lang="uk-UA" dirty="0" err="1"/>
              <a:t>Клер</a:t>
            </a:r>
            <a:r>
              <a:rPr lang="uk-UA" dirty="0"/>
              <a:t> Жан Робер </a:t>
            </a:r>
            <a:r>
              <a:rPr lang="uk-UA" dirty="0" err="1"/>
              <a:t>Коліне</a:t>
            </a:r>
            <a:r>
              <a:rPr lang="uk-UA" dirty="0"/>
              <a:t>, Поль Філіп ( </a:t>
            </a:r>
            <a:r>
              <a:rPr lang="uk-UA" dirty="0">
                <a:hlinkClick r:id="rId9" tooltip="Франція"/>
              </a:rPr>
              <a:t>Франція</a:t>
            </a:r>
            <a:r>
              <a:rPr lang="uk-UA" dirty="0"/>
              <a:t>), </a:t>
            </a:r>
            <a:r>
              <a:rPr lang="uk-UA" dirty="0" err="1"/>
              <a:t>Фердинанд</a:t>
            </a:r>
            <a:r>
              <a:rPr lang="uk-UA" dirty="0"/>
              <a:t> </a:t>
            </a:r>
            <a:r>
              <a:rPr lang="uk-UA" dirty="0" err="1"/>
              <a:t>Прайсс</a:t>
            </a:r>
            <a:r>
              <a:rPr lang="uk-UA" dirty="0"/>
              <a:t>, Отто </a:t>
            </a:r>
            <a:r>
              <a:rPr lang="uk-UA" dirty="0" err="1"/>
              <a:t>Поерцель</a:t>
            </a:r>
            <a:r>
              <a:rPr lang="uk-UA" dirty="0"/>
              <a:t> (</a:t>
            </a:r>
            <a:r>
              <a:rPr lang="uk-UA" dirty="0">
                <a:hlinkClick r:id="rId10" tooltip="Німеччина"/>
              </a:rPr>
              <a:t>Німеччина</a:t>
            </a:r>
            <a:r>
              <a:rPr lang="uk-UA" dirty="0"/>
              <a:t>), Бруно </a:t>
            </a:r>
            <a:r>
              <a:rPr lang="uk-UA" dirty="0" err="1"/>
              <a:t>Зак</a:t>
            </a:r>
            <a:r>
              <a:rPr lang="uk-UA" dirty="0"/>
              <a:t>, </a:t>
            </a:r>
            <a:r>
              <a:rPr lang="uk-UA" dirty="0" err="1"/>
              <a:t>Дж</a:t>
            </a:r>
            <a:r>
              <a:rPr lang="uk-UA" dirty="0"/>
              <a:t>. </a:t>
            </a:r>
            <a:r>
              <a:rPr lang="uk-UA" dirty="0" err="1"/>
              <a:t>Лоренцль</a:t>
            </a:r>
            <a:r>
              <a:rPr lang="uk-UA" dirty="0"/>
              <a:t> (</a:t>
            </a:r>
            <a:r>
              <a:rPr lang="uk-UA" dirty="0">
                <a:hlinkClick r:id="rId11"/>
              </a:rPr>
              <a:t>Австрія</a:t>
            </a:r>
            <a:r>
              <a:rPr lang="uk-UA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5989" y="1160110"/>
            <a:ext cx="9239794" cy="3329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Стиль 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ар-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деко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набув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поширення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міжвоєнний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час на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західноукраїнських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землях.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Зокрема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Львові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закладено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декілька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вілл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вулиці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П. Мирного,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павільйони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Транспорту,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броварів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Східних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Торгах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У 1920-х роках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елементи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ар-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деко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використовувались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оздоблення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ряду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житлових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будинків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вулицях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Київській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24-28, Архипенка 32, О.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Басараб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1,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Ів. Франка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125, 141,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Дорошенка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55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Стецька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13 і т. п.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Елементи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ар-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деко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вводились у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давніші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споруди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вигляді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балконів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решіток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 tooltip="Чорна кам'яниця"/>
              </a:rPr>
              <a:t>Чорна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 tooltip="Чорна кам'яниця"/>
              </a:rPr>
              <a:t> 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 tooltip="Чорна кам'яниця"/>
              </a:rPr>
              <a:t>кам'яниця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вітрина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 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 tooltip="Проспект Шевченка (Львів)"/>
              </a:rPr>
              <a:t>пр. 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 tooltip="Проспект Шевченка (Львів)"/>
              </a:rPr>
              <a:t>Шевченка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 tooltip="Проспект Шевченка (Львів)"/>
              </a:rPr>
              <a:t> 10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фасадів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Кам'яниця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Мазанчівська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вул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. 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Галицька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 5, 9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двір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 костелу св. 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Миколая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могильних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пам'ятників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Францішка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Яворському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Адольфа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Едельмана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Кароля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Скібінського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Людвіка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Казимира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Ральського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родини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Ґюрковичів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архіт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Людоміл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Ґюркович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на 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Личаківському</a:t>
            </a:r>
            <a:r>
              <a:rPr lang="ru-RU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 </a:t>
            </a:r>
            <a:r>
              <a:rPr lang="ru-RU" dirty="0" err="1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цвинтарі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dirty="0" err="1"/>
              <a:t>Відмінні</a:t>
            </a:r>
            <a:r>
              <a:rPr lang="ru-RU" sz="2400" b="1" i="1" dirty="0"/>
              <a:t> </a:t>
            </a:r>
            <a:r>
              <a:rPr lang="ru-RU" sz="2400" b="1" i="1" dirty="0" err="1"/>
              <a:t>риси</a:t>
            </a:r>
            <a:r>
              <a:rPr lang="ru-RU" sz="2400" b="1" i="1" dirty="0"/>
              <a:t> </a:t>
            </a:r>
            <a:r>
              <a:rPr lang="ru-RU" sz="2400" b="1" i="1" dirty="0" err="1"/>
              <a:t>інтер’єру</a:t>
            </a:r>
            <a:r>
              <a:rPr lang="ru-RU" sz="2400" b="1" i="1" dirty="0"/>
              <a:t> </a:t>
            </a:r>
            <a:r>
              <a:rPr lang="ru-RU" sz="2400" b="1" i="1" dirty="0" err="1"/>
              <a:t>оформленого</a:t>
            </a:r>
            <a:r>
              <a:rPr lang="ru-RU" sz="2400" b="1" i="1" dirty="0"/>
              <a:t> в </a:t>
            </a:r>
            <a:r>
              <a:rPr lang="ru-RU" sz="2400" b="1" i="1" dirty="0" err="1"/>
              <a:t>стилі</a:t>
            </a:r>
            <a:r>
              <a:rPr lang="ru-RU" sz="2400" b="1" i="1" dirty="0"/>
              <a:t> Арт-</a:t>
            </a:r>
            <a:r>
              <a:rPr lang="ru-RU" sz="2400" b="1" i="1" dirty="0" err="1"/>
              <a:t>деко</a:t>
            </a:r>
            <a:r>
              <a:rPr lang="ru-RU" sz="2400" b="1" i="1" dirty="0"/>
              <a:t>:</a:t>
            </a:r>
            <a:r>
              <a:rPr lang="en-US" sz="2200" b="1" i="1" dirty="0" smtClean="0"/>
              <a:t/>
            </a:r>
            <a:br>
              <a:rPr lang="en-US" sz="2200" b="1" i="1" dirty="0" smtClean="0"/>
            </a:br>
            <a:r>
              <a:rPr lang="en-US" sz="2200" b="1" i="1" dirty="0" smtClean="0"/>
              <a:t/>
            </a:r>
            <a:br>
              <a:rPr lang="en-US" sz="2200" b="1" i="1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0334"/>
            <a:ext cx="10256520" cy="4826629"/>
          </a:xfrm>
        </p:spPr>
        <p:txBody>
          <a:bodyPr>
            <a:noAutofit/>
          </a:bodyPr>
          <a:lstStyle/>
          <a:p>
            <a:pPr algn="just" fontAlgn="base"/>
            <a:r>
              <a:rPr lang="ru-RU" b="1" dirty="0" err="1"/>
              <a:t>розкіш</a:t>
            </a:r>
            <a:r>
              <a:rPr lang="ru-RU" b="1" dirty="0"/>
              <a:t> </a:t>
            </a:r>
            <a:r>
              <a:rPr lang="ru-RU" b="1" dirty="0" err="1"/>
              <a:t>оформлення</a:t>
            </a:r>
            <a:r>
              <a:rPr lang="ru-RU" dirty="0"/>
              <a:t>. </a:t>
            </a:r>
            <a:r>
              <a:rPr lang="ru-RU" dirty="0" err="1"/>
              <a:t>Застосування</a:t>
            </a:r>
            <a:r>
              <a:rPr lang="ru-RU" dirty="0"/>
              <a:t> дорогих </a:t>
            </a:r>
            <a:r>
              <a:rPr lang="ru-RU" dirty="0" err="1"/>
              <a:t>оздоблювальних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 (</a:t>
            </a:r>
            <a:r>
              <a:rPr lang="ru-RU" dirty="0" err="1"/>
              <a:t>мармуру</a:t>
            </a:r>
            <a:r>
              <a:rPr lang="ru-RU" dirty="0"/>
              <a:t>, </a:t>
            </a:r>
            <a:r>
              <a:rPr lang="ru-RU" dirty="0" err="1"/>
              <a:t>шкіри</a:t>
            </a:r>
            <a:r>
              <a:rPr lang="ru-RU" dirty="0"/>
              <a:t>, </a:t>
            </a:r>
            <a:r>
              <a:rPr lang="ru-RU" dirty="0" err="1"/>
              <a:t>оксамиту</a:t>
            </a:r>
            <a:r>
              <a:rPr lang="ru-RU" dirty="0"/>
              <a:t>, </a:t>
            </a:r>
            <a:r>
              <a:rPr lang="ru-RU" dirty="0" err="1"/>
              <a:t>червоного</a:t>
            </a:r>
            <a:r>
              <a:rPr lang="ru-RU" dirty="0"/>
              <a:t> дерева, </a:t>
            </a:r>
            <a:r>
              <a:rPr lang="ru-RU" dirty="0" err="1"/>
              <a:t>металу</a:t>
            </a:r>
            <a:r>
              <a:rPr lang="ru-RU" dirty="0"/>
              <a:t>, </a:t>
            </a:r>
            <a:r>
              <a:rPr lang="ru-RU" dirty="0" err="1"/>
              <a:t>скла</a:t>
            </a:r>
            <a:r>
              <a:rPr lang="ru-RU" dirty="0"/>
              <a:t>, натурального </a:t>
            </a:r>
            <a:r>
              <a:rPr lang="ru-RU" dirty="0" err="1"/>
              <a:t>хутра</a:t>
            </a:r>
            <a:r>
              <a:rPr lang="ru-RU" dirty="0"/>
              <a:t>, </a:t>
            </a:r>
            <a:r>
              <a:rPr lang="ru-RU" dirty="0" err="1"/>
              <a:t>шовку</a:t>
            </a:r>
            <a:r>
              <a:rPr lang="ru-RU" dirty="0"/>
              <a:t>);</a:t>
            </a:r>
          </a:p>
          <a:p>
            <a:pPr algn="just" fontAlgn="base"/>
            <a:r>
              <a:rPr lang="ru-RU" b="1" dirty="0" err="1"/>
              <a:t>мерехтіння</a:t>
            </a:r>
            <a:r>
              <a:rPr lang="ru-RU" b="1" dirty="0"/>
              <a:t> і </a:t>
            </a:r>
            <a:r>
              <a:rPr lang="ru-RU" b="1" dirty="0" err="1"/>
              <a:t>блиск</a:t>
            </a:r>
            <a:r>
              <a:rPr lang="ru-RU" dirty="0"/>
              <a:t>. </a:t>
            </a:r>
            <a:r>
              <a:rPr lang="ru-RU" dirty="0" err="1"/>
              <a:t>Активне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позолочених</a:t>
            </a:r>
            <a:r>
              <a:rPr lang="ru-RU" dirty="0"/>
              <a:t>, </a:t>
            </a:r>
            <a:r>
              <a:rPr lang="ru-RU" dirty="0" err="1"/>
              <a:t>мідних</a:t>
            </a:r>
            <a:r>
              <a:rPr lang="ru-RU" dirty="0"/>
              <a:t> і </a:t>
            </a:r>
            <a:r>
              <a:rPr lang="ru-RU" dirty="0" err="1"/>
              <a:t>хромованих</a:t>
            </a:r>
            <a:r>
              <a:rPr lang="ru-RU" dirty="0"/>
              <a:t> деталей в </a:t>
            </a:r>
            <a:r>
              <a:rPr lang="ru-RU" dirty="0" err="1"/>
              <a:t>інтер’єрі</a:t>
            </a:r>
            <a:r>
              <a:rPr lang="ru-RU" dirty="0"/>
              <a:t>. </a:t>
            </a:r>
            <a:r>
              <a:rPr lang="ru-RU" dirty="0" err="1"/>
              <a:t>Блищить</a:t>
            </a:r>
            <a:r>
              <a:rPr lang="ru-RU" dirty="0"/>
              <a:t> все, 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покриттів</a:t>
            </a:r>
            <a:r>
              <a:rPr lang="ru-RU" dirty="0"/>
              <a:t> </a:t>
            </a:r>
            <a:r>
              <a:rPr lang="ru-RU" dirty="0" err="1"/>
              <a:t>глянсовою</a:t>
            </a:r>
            <a:r>
              <a:rPr lang="ru-RU" dirty="0"/>
              <a:t> </a:t>
            </a:r>
            <a:r>
              <a:rPr lang="ru-RU" dirty="0" err="1"/>
              <a:t>фарбою</a:t>
            </a:r>
            <a:r>
              <a:rPr lang="ru-RU" dirty="0"/>
              <a:t> і лаком, і </a:t>
            </a:r>
            <a:r>
              <a:rPr lang="ru-RU" dirty="0" err="1"/>
              <a:t>закінчуючи</a:t>
            </a:r>
            <a:r>
              <a:rPr lang="ru-RU" dirty="0"/>
              <a:t> </a:t>
            </a:r>
            <a:r>
              <a:rPr lang="ru-RU" dirty="0" err="1"/>
              <a:t>металом</a:t>
            </a:r>
            <a:r>
              <a:rPr lang="ru-RU" dirty="0"/>
              <a:t>, </a:t>
            </a:r>
            <a:r>
              <a:rPr lang="ru-RU" dirty="0" err="1"/>
              <a:t>полірованим</a:t>
            </a:r>
            <a:r>
              <a:rPr lang="ru-RU" dirty="0"/>
              <a:t> деревом і </a:t>
            </a:r>
            <a:r>
              <a:rPr lang="ru-RU" dirty="0" err="1"/>
              <a:t>дзеркалами</a:t>
            </a:r>
            <a:r>
              <a:rPr lang="ru-RU" dirty="0"/>
              <a:t>;</a:t>
            </a:r>
          </a:p>
          <a:p>
            <a:pPr algn="just" fontAlgn="base"/>
            <a:r>
              <a:rPr lang="ru-RU" b="1" dirty="0" err="1"/>
              <a:t>функціональність</a:t>
            </a:r>
            <a:r>
              <a:rPr lang="ru-RU" dirty="0"/>
              <a:t> </a:t>
            </a:r>
            <a:r>
              <a:rPr lang="ru-RU" dirty="0" err="1"/>
              <a:t>інтер’єру</a:t>
            </a:r>
            <a:r>
              <a:rPr lang="ru-RU" dirty="0"/>
              <a:t>, </a:t>
            </a:r>
            <a:r>
              <a:rPr lang="ru-RU" dirty="0" err="1"/>
              <a:t>симетричне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;</a:t>
            </a:r>
          </a:p>
          <a:p>
            <a:pPr algn="just" fontAlgn="base"/>
            <a:r>
              <a:rPr lang="ru-RU" b="1" dirty="0" err="1"/>
              <a:t>сувороо</a:t>
            </a:r>
            <a:r>
              <a:rPr lang="ru-RU" b="1" dirty="0"/>
              <a:t> </a:t>
            </a:r>
            <a:r>
              <a:rPr lang="ru-RU" b="1" dirty="0" err="1"/>
              <a:t>геометрична</a:t>
            </a:r>
            <a:r>
              <a:rPr lang="ru-RU" b="1" dirty="0"/>
              <a:t> </a:t>
            </a:r>
            <a:r>
              <a:rPr lang="ru-RU" b="1" dirty="0" err="1"/>
              <a:t>візерунчастість</a:t>
            </a:r>
            <a:r>
              <a:rPr lang="ru-RU" dirty="0"/>
              <a:t>: тонка, широка </a:t>
            </a:r>
            <a:r>
              <a:rPr lang="ru-RU" dirty="0" err="1"/>
              <a:t>смужка</a:t>
            </a:r>
            <a:r>
              <a:rPr lang="ru-RU" dirty="0"/>
              <a:t>, кола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повторюються</a:t>
            </a:r>
            <a:r>
              <a:rPr lang="ru-RU" dirty="0"/>
              <a:t>, </a:t>
            </a:r>
            <a:r>
              <a:rPr lang="ru-RU" dirty="0" err="1"/>
              <a:t>ромби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квадрати</a:t>
            </a:r>
            <a:r>
              <a:rPr lang="ru-RU" dirty="0"/>
              <a:t>;</a:t>
            </a:r>
          </a:p>
          <a:p>
            <a:pPr algn="just" fontAlgn="base"/>
            <a:r>
              <a:rPr lang="ru-RU" b="1" dirty="0" err="1"/>
              <a:t>оригінальні</a:t>
            </a:r>
            <a:r>
              <a:rPr lang="ru-RU" b="1" dirty="0"/>
              <a:t> </a:t>
            </a:r>
            <a:r>
              <a:rPr lang="ru-RU" b="1" dirty="0" err="1"/>
              <a:t>добротні</a:t>
            </a:r>
            <a:r>
              <a:rPr lang="ru-RU" b="1" dirty="0"/>
              <a:t> </a:t>
            </a:r>
            <a:r>
              <a:rPr lang="ru-RU" b="1" dirty="0" err="1"/>
              <a:t>меблі</a:t>
            </a:r>
            <a:r>
              <a:rPr lang="ru-RU" dirty="0"/>
              <a:t>. </a:t>
            </a:r>
            <a:r>
              <a:rPr lang="ru-RU" dirty="0" err="1"/>
              <a:t>Меблів</a:t>
            </a:r>
            <a:r>
              <a:rPr lang="ru-RU" dirty="0"/>
              <a:t> з натурального дерева, часто з </a:t>
            </a:r>
            <a:r>
              <a:rPr lang="ru-RU" dirty="0" err="1"/>
              <a:t>екзотичних</a:t>
            </a:r>
            <a:r>
              <a:rPr lang="ru-RU" dirty="0"/>
              <a:t> </a:t>
            </a:r>
            <a:r>
              <a:rPr lang="ru-RU" dirty="0" err="1"/>
              <a:t>порід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стильними</a:t>
            </a:r>
            <a:r>
              <a:rPr lang="ru-RU" dirty="0"/>
              <a:t> </a:t>
            </a:r>
            <a:r>
              <a:rPr lang="ru-RU" dirty="0" err="1"/>
              <a:t>металевими</a:t>
            </a:r>
            <a:r>
              <a:rPr lang="ru-RU" dirty="0"/>
              <a:t> ручками, </a:t>
            </a:r>
            <a:r>
              <a:rPr lang="ru-RU" dirty="0" err="1"/>
              <a:t>дзеркальними</a:t>
            </a:r>
            <a:r>
              <a:rPr lang="ru-RU" dirty="0"/>
              <a:t> вставками з </a:t>
            </a:r>
            <a:r>
              <a:rPr lang="ru-RU" dirty="0" err="1"/>
              <a:t>чіткими</a:t>
            </a:r>
            <a:r>
              <a:rPr lang="ru-RU" dirty="0"/>
              <a:t> </a:t>
            </a:r>
            <a:r>
              <a:rPr lang="ru-RU" dirty="0" err="1"/>
              <a:t>геометричними</a:t>
            </a:r>
            <a:r>
              <a:rPr lang="ru-RU" dirty="0"/>
              <a:t> формами. В основному в </a:t>
            </a:r>
            <a:r>
              <a:rPr lang="ru-RU" dirty="0" err="1"/>
              <a:t>інтер’єр</a:t>
            </a:r>
            <a:r>
              <a:rPr lang="ru-RU" dirty="0"/>
              <a:t> арт-</a:t>
            </a:r>
            <a:r>
              <a:rPr lang="ru-RU" dirty="0" err="1"/>
              <a:t>деко</a:t>
            </a:r>
            <a:r>
              <a:rPr lang="ru-RU" dirty="0"/>
              <a:t> </a:t>
            </a:r>
            <a:r>
              <a:rPr lang="ru-RU" dirty="0" err="1"/>
              <a:t>меблі</a:t>
            </a:r>
            <a:r>
              <a:rPr lang="ru-RU" dirty="0"/>
              <a:t> </a:t>
            </a:r>
            <a:r>
              <a:rPr lang="ru-RU" dirty="0" err="1"/>
              <a:t>чорних</a:t>
            </a:r>
            <a:r>
              <a:rPr lang="ru-RU" dirty="0"/>
              <a:t>, темно-</a:t>
            </a:r>
            <a:r>
              <a:rPr lang="ru-RU" dirty="0" err="1"/>
              <a:t>коричневих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білих</a:t>
            </a:r>
            <a:r>
              <a:rPr lang="ru-RU" dirty="0"/>
              <a:t> </a:t>
            </a:r>
            <a:r>
              <a:rPr lang="ru-RU" dirty="0" err="1"/>
              <a:t>кольорів</a:t>
            </a:r>
            <a:r>
              <a:rPr lang="ru-RU" dirty="0"/>
              <a:t>;</a:t>
            </a:r>
          </a:p>
          <a:p>
            <a:pPr algn="just" fontAlgn="base"/>
            <a:r>
              <a:rPr lang="ru-RU" b="1" dirty="0" err="1"/>
              <a:t>колірна</a:t>
            </a:r>
            <a:r>
              <a:rPr lang="ru-RU" b="1" dirty="0"/>
              <a:t> гамма</a:t>
            </a:r>
            <a:r>
              <a:rPr lang="ru-RU" dirty="0"/>
              <a:t>, часто </a:t>
            </a:r>
            <a:r>
              <a:rPr lang="ru-RU" dirty="0" err="1"/>
              <a:t>чорно-біла</a:t>
            </a:r>
            <a:r>
              <a:rPr lang="ru-RU" dirty="0"/>
              <a:t> в </a:t>
            </a:r>
            <a:r>
              <a:rPr lang="ru-RU" dirty="0" err="1"/>
              <a:t>поєднанні</a:t>
            </a:r>
            <a:r>
              <a:rPr lang="ru-RU" dirty="0"/>
              <a:t> з </a:t>
            </a:r>
            <a:r>
              <a:rPr lang="ru-RU" dirty="0" err="1"/>
              <a:t>елегантними</a:t>
            </a:r>
            <a:r>
              <a:rPr lang="ru-RU" dirty="0"/>
              <a:t> </a:t>
            </a:r>
            <a:r>
              <a:rPr lang="ru-RU" dirty="0" err="1"/>
              <a:t>відтінками</a:t>
            </a:r>
            <a:r>
              <a:rPr lang="ru-RU" dirty="0"/>
              <a:t> </a:t>
            </a:r>
            <a:r>
              <a:rPr lang="ru-RU" dirty="0" err="1"/>
              <a:t>сірого</a:t>
            </a:r>
            <a:r>
              <a:rPr lang="ru-RU" dirty="0"/>
              <a:t>, бордового, смарагдового, </a:t>
            </a:r>
            <a:r>
              <a:rPr lang="ru-RU" dirty="0" err="1"/>
              <a:t>синього</a:t>
            </a:r>
            <a:r>
              <a:rPr lang="ru-RU" dirty="0"/>
              <a:t> з </a:t>
            </a:r>
            <a:r>
              <a:rPr lang="ru-RU" dirty="0" err="1"/>
              <a:t>обов’язковим</a:t>
            </a:r>
            <a:r>
              <a:rPr lang="ru-RU" dirty="0"/>
              <a:t> </a:t>
            </a:r>
            <a:r>
              <a:rPr lang="ru-RU" dirty="0" err="1"/>
              <a:t>використанням</a:t>
            </a:r>
            <a:r>
              <a:rPr lang="ru-RU" dirty="0"/>
              <a:t> золота, </a:t>
            </a:r>
            <a:r>
              <a:rPr lang="ru-RU" dirty="0" err="1"/>
              <a:t>міді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срібла</a:t>
            </a:r>
            <a:r>
              <a:rPr lang="ru-RU" dirty="0"/>
              <a:t>. У </a:t>
            </a:r>
            <a:r>
              <a:rPr lang="ru-RU" dirty="0" err="1"/>
              <a:t>приватних</a:t>
            </a:r>
            <a:r>
              <a:rPr lang="ru-RU" dirty="0"/>
              <a:t> зонах </a:t>
            </a:r>
            <a:r>
              <a:rPr lang="ru-RU" dirty="0" err="1"/>
              <a:t>переважає</a:t>
            </a:r>
            <a:r>
              <a:rPr lang="ru-RU" dirty="0"/>
              <a:t> гамма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спокійних</a:t>
            </a:r>
            <a:r>
              <a:rPr lang="ru-RU" dirty="0"/>
              <a:t> </a:t>
            </a:r>
            <a:r>
              <a:rPr lang="ru-RU" dirty="0" err="1"/>
              <a:t>кольорів</a:t>
            </a:r>
            <a:r>
              <a:rPr lang="ru-RU" dirty="0"/>
              <a:t>: </a:t>
            </a:r>
            <a:r>
              <a:rPr lang="ru-RU" dirty="0" err="1"/>
              <a:t>шоколадний</a:t>
            </a:r>
            <a:r>
              <a:rPr lang="ru-RU" dirty="0"/>
              <a:t>, </a:t>
            </a:r>
            <a:r>
              <a:rPr lang="ru-RU" dirty="0" err="1"/>
              <a:t>перловий</a:t>
            </a:r>
            <a:r>
              <a:rPr lang="ru-RU" dirty="0"/>
              <a:t> і беж;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3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2114"/>
            <a:ext cx="9812383" cy="5044849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dirty="0" err="1"/>
              <a:t>підлогове</a:t>
            </a:r>
            <a:r>
              <a:rPr lang="ru-RU" b="1" dirty="0"/>
              <a:t> </a:t>
            </a:r>
            <a:r>
              <a:rPr lang="ru-RU" b="1" dirty="0" err="1"/>
              <a:t>покриття</a:t>
            </a:r>
            <a:r>
              <a:rPr lang="ru-RU" dirty="0"/>
              <a:t> – </a:t>
            </a:r>
            <a:r>
              <a:rPr lang="ru-RU" dirty="0" err="1"/>
              <a:t>глянцева</a:t>
            </a:r>
            <a:r>
              <a:rPr lang="ru-RU" dirty="0"/>
              <a:t> плитка, </a:t>
            </a:r>
            <a:r>
              <a:rPr lang="ru-RU" dirty="0" err="1"/>
              <a:t>лакований</a:t>
            </a:r>
            <a:r>
              <a:rPr lang="ru-RU" dirty="0"/>
              <a:t> </a:t>
            </a:r>
            <a:r>
              <a:rPr lang="ru-RU" dirty="0" err="1"/>
              <a:t>складальний</a:t>
            </a:r>
            <a:r>
              <a:rPr lang="ru-RU" dirty="0"/>
              <a:t> паркет, </a:t>
            </a:r>
            <a:r>
              <a:rPr lang="ru-RU" dirty="0" err="1"/>
              <a:t>мармур</a:t>
            </a:r>
            <a:r>
              <a:rPr lang="ru-RU" dirty="0"/>
              <a:t>;</a:t>
            </a:r>
          </a:p>
          <a:p>
            <a:pPr algn="just" fontAlgn="base"/>
            <a:r>
              <a:rPr lang="ru-RU" b="1" dirty="0"/>
              <a:t>стеля</a:t>
            </a:r>
            <a:r>
              <a:rPr lang="ru-RU" dirty="0"/>
              <a:t> 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багаторівневою</a:t>
            </a:r>
            <a:r>
              <a:rPr lang="ru-RU" dirty="0"/>
              <a:t>,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підкреслюються</a:t>
            </a:r>
            <a:r>
              <a:rPr lang="ru-RU" dirty="0"/>
              <a:t> </a:t>
            </a:r>
            <a:r>
              <a:rPr lang="ru-RU" dirty="0" err="1"/>
              <a:t>підсвічуванням</a:t>
            </a:r>
            <a:r>
              <a:rPr lang="ru-RU" dirty="0"/>
              <a:t>;</a:t>
            </a:r>
          </a:p>
          <a:p>
            <a:pPr algn="just" fontAlgn="base"/>
            <a:r>
              <a:rPr lang="ru-RU" b="1" dirty="0" err="1"/>
              <a:t>яскраве</a:t>
            </a:r>
            <a:r>
              <a:rPr lang="ru-RU" b="1" dirty="0"/>
              <a:t> </a:t>
            </a:r>
            <a:r>
              <a:rPr lang="ru-RU" b="1" dirty="0" err="1"/>
              <a:t>масивне</a:t>
            </a:r>
            <a:r>
              <a:rPr lang="ru-RU" b="1" dirty="0"/>
              <a:t> </a:t>
            </a:r>
            <a:r>
              <a:rPr lang="ru-RU" b="1" dirty="0" err="1"/>
              <a:t>освітлення</a:t>
            </a:r>
            <a:r>
              <a:rPr lang="ru-RU" dirty="0"/>
              <a:t>: </a:t>
            </a:r>
            <a:r>
              <a:rPr lang="ru-RU" dirty="0" err="1"/>
              <a:t>шикарні</a:t>
            </a:r>
            <a:r>
              <a:rPr lang="ru-RU" dirty="0"/>
              <a:t> </a:t>
            </a:r>
            <a:r>
              <a:rPr lang="ru-RU" dirty="0" err="1"/>
              <a:t>люстри</a:t>
            </a:r>
            <a:r>
              <a:rPr lang="ru-RU" dirty="0"/>
              <a:t>, </a:t>
            </a:r>
            <a:r>
              <a:rPr lang="ru-RU" dirty="0" err="1"/>
              <a:t>торшери</a:t>
            </a:r>
            <a:r>
              <a:rPr lang="ru-RU" dirty="0"/>
              <a:t> з </a:t>
            </a:r>
            <a:r>
              <a:rPr lang="ru-RU" dirty="0" err="1"/>
              <a:t>текстильними</a:t>
            </a:r>
            <a:r>
              <a:rPr lang="ru-RU" dirty="0"/>
              <a:t> абажурами, </a:t>
            </a:r>
            <a:r>
              <a:rPr lang="ru-RU" dirty="0" err="1"/>
              <a:t>витончені</a:t>
            </a:r>
            <a:r>
              <a:rPr lang="ru-RU" dirty="0"/>
              <a:t> бра і </a:t>
            </a:r>
            <a:r>
              <a:rPr lang="ru-RU" dirty="0" err="1"/>
              <a:t>канделябри</a:t>
            </a:r>
            <a:r>
              <a:rPr lang="ru-RU" dirty="0"/>
              <a:t>.</a:t>
            </a:r>
          </a:p>
          <a:p>
            <a:pPr algn="just" fontAlgn="base"/>
            <a:r>
              <a:rPr lang="ru-RU" b="1" dirty="0" err="1"/>
              <a:t>декоративні</a:t>
            </a:r>
            <a:r>
              <a:rPr lang="ru-RU" dirty="0"/>
              <a:t> </a:t>
            </a:r>
            <a:r>
              <a:rPr lang="ru-RU" dirty="0" err="1"/>
              <a:t>елементи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вигинів</a:t>
            </a:r>
            <a:r>
              <a:rPr lang="ru-RU" dirty="0"/>
              <a:t>, </a:t>
            </a:r>
            <a:r>
              <a:rPr lang="ru-RU" dirty="0" err="1"/>
              <a:t>ліній</a:t>
            </a:r>
            <a:r>
              <a:rPr lang="ru-RU" dirty="0"/>
              <a:t>, </a:t>
            </a:r>
            <a:r>
              <a:rPr lang="ru-RU" dirty="0" err="1"/>
              <a:t>зигзагів</a:t>
            </a:r>
            <a:r>
              <a:rPr lang="ru-RU" dirty="0"/>
              <a:t> – </a:t>
            </a:r>
            <a:r>
              <a:rPr lang="ru-RU" dirty="0" err="1"/>
              <a:t>присутні</a:t>
            </a:r>
            <a:r>
              <a:rPr lang="ru-RU" dirty="0"/>
              <a:t> в </a:t>
            </a:r>
            <a:r>
              <a:rPr lang="ru-RU" dirty="0" err="1"/>
              <a:t>меблях,оздоблюванні</a:t>
            </a:r>
            <a:r>
              <a:rPr lang="ru-RU" dirty="0"/>
              <a:t> </a:t>
            </a:r>
            <a:r>
              <a:rPr lang="ru-RU" dirty="0" err="1"/>
              <a:t>стін</a:t>
            </a:r>
            <a:r>
              <a:rPr lang="ru-RU" dirty="0"/>
              <a:t> і </a:t>
            </a:r>
            <a:r>
              <a:rPr lang="ru-RU" dirty="0" err="1"/>
              <a:t>підлоги</a:t>
            </a:r>
            <a:r>
              <a:rPr lang="ru-RU" dirty="0"/>
              <a:t>.</a:t>
            </a:r>
          </a:p>
          <a:p>
            <a:pPr algn="just" fontAlgn="base"/>
            <a:r>
              <a:rPr lang="ru-RU" b="1" dirty="0"/>
              <a:t>текстиль</a:t>
            </a:r>
            <a:r>
              <a:rPr lang="ru-RU" dirty="0"/>
              <a:t> 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головних</a:t>
            </a:r>
            <a:r>
              <a:rPr lang="ru-RU" dirty="0"/>
              <a:t> прикрас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інтер’єру</a:t>
            </a:r>
            <a:r>
              <a:rPr lang="ru-RU" dirty="0"/>
              <a:t>,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вишукані</a:t>
            </a:r>
            <a:r>
              <a:rPr lang="ru-RU" dirty="0"/>
              <a:t> </a:t>
            </a:r>
            <a:r>
              <a:rPr lang="ru-RU" dirty="0" err="1"/>
              <a:t>тканини</a:t>
            </a:r>
            <a:r>
              <a:rPr lang="ru-RU" dirty="0"/>
              <a:t>: атлас, </a:t>
            </a:r>
            <a:r>
              <a:rPr lang="ru-RU" dirty="0" err="1"/>
              <a:t>шовк</a:t>
            </a:r>
            <a:r>
              <a:rPr lang="ru-RU" dirty="0"/>
              <a:t>, </a:t>
            </a:r>
            <a:r>
              <a:rPr lang="ru-RU" dirty="0" err="1"/>
              <a:t>оксамит</a:t>
            </a:r>
            <a:r>
              <a:rPr lang="ru-RU" dirty="0"/>
              <a:t>, сатин. Текстиль на </a:t>
            </a:r>
            <a:r>
              <a:rPr lang="ru-RU" dirty="0" err="1"/>
              <a:t>вікнах</a:t>
            </a:r>
            <a:r>
              <a:rPr lang="ru-RU" dirty="0"/>
              <a:t>, </a:t>
            </a:r>
            <a:r>
              <a:rPr lang="ru-RU" dirty="0" err="1"/>
              <a:t>меблях</a:t>
            </a:r>
            <a:r>
              <a:rPr lang="ru-RU" dirty="0"/>
              <a:t> і абажурах повинен </a:t>
            </a:r>
            <a:r>
              <a:rPr lang="ru-RU" dirty="0" err="1"/>
              <a:t>поєднуватися</a:t>
            </a:r>
            <a:r>
              <a:rPr lang="ru-RU" dirty="0"/>
              <a:t>, </a:t>
            </a:r>
            <a:r>
              <a:rPr lang="ru-RU" dirty="0" err="1"/>
              <a:t>нерідко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один і той же </a:t>
            </a:r>
            <a:r>
              <a:rPr lang="ru-RU" dirty="0" err="1"/>
              <a:t>матеріал</a:t>
            </a:r>
            <a:r>
              <a:rPr lang="ru-RU" dirty="0"/>
              <a:t>.</a:t>
            </a:r>
          </a:p>
          <a:p>
            <a:pPr algn="just" fontAlgn="base"/>
            <a:r>
              <a:rPr lang="ru-RU" b="1" dirty="0"/>
              <a:t>декор</a:t>
            </a:r>
            <a:r>
              <a:rPr lang="ru-RU" dirty="0"/>
              <a:t>: </a:t>
            </a:r>
            <a:r>
              <a:rPr lang="ru-RU" dirty="0" err="1"/>
              <a:t>дзеркала</a:t>
            </a:r>
            <a:r>
              <a:rPr lang="ru-RU" dirty="0"/>
              <a:t>, </a:t>
            </a:r>
            <a:r>
              <a:rPr lang="ru-RU" dirty="0" err="1"/>
              <a:t>годинники</a:t>
            </a:r>
            <a:r>
              <a:rPr lang="ru-RU" dirty="0"/>
              <a:t>, </a:t>
            </a:r>
            <a:r>
              <a:rPr lang="ru-RU" dirty="0" err="1"/>
              <a:t>всілякі</a:t>
            </a:r>
            <a:r>
              <a:rPr lang="ru-RU" dirty="0"/>
              <a:t> </a:t>
            </a:r>
            <a:r>
              <a:rPr lang="ru-RU" dirty="0" err="1"/>
              <a:t>статуетки</a:t>
            </a:r>
            <a:r>
              <a:rPr lang="ru-RU" dirty="0"/>
              <a:t>, </a:t>
            </a:r>
            <a:r>
              <a:rPr lang="ru-RU" dirty="0" err="1"/>
              <a:t>ширми</a:t>
            </a:r>
            <a:r>
              <a:rPr lang="ru-RU" dirty="0"/>
              <a:t>, </a:t>
            </a:r>
            <a:r>
              <a:rPr lang="ru-RU" dirty="0" err="1"/>
              <a:t>картини</a:t>
            </a:r>
            <a:r>
              <a:rPr lang="ru-RU" dirty="0"/>
              <a:t> і фото </a:t>
            </a:r>
            <a:r>
              <a:rPr lang="ru-RU" dirty="0" err="1"/>
              <a:t>географічного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анімалістичного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63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9/9b/Th%C3%A9%C3%A2tre_des_Champs-%C3%89lys%C3%A9es_DSC09330.jpg/1920px-Th%C3%A9%C3%A2tre_des_Champs-%C3%89lys%C3%A9es_DSC09330.jpg?1590569512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93" y="1420964"/>
            <a:ext cx="8959937" cy="500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15886" y="365125"/>
            <a:ext cx="7245531" cy="854075"/>
          </a:xfrm>
        </p:spPr>
        <p:txBody>
          <a:bodyPr>
            <a:normAutofit/>
          </a:bodyPr>
          <a:lstStyle/>
          <a:p>
            <a:pPr algn="ctr"/>
            <a:r>
              <a:rPr lang="ru-RU" sz="2000" b="1" i="1" dirty="0"/>
              <a:t>Театр </a:t>
            </a:r>
            <a:r>
              <a:rPr lang="ru-RU" sz="2000" b="1" i="1" dirty="0" err="1"/>
              <a:t>Єлисейських</a:t>
            </a:r>
            <a:r>
              <a:rPr lang="ru-RU" sz="2000" b="1" i="1" dirty="0"/>
              <a:t> </a:t>
            </a:r>
            <a:r>
              <a:rPr lang="ru-RU" sz="2000" b="1" i="1" dirty="0" err="1"/>
              <a:t>полів</a:t>
            </a:r>
            <a:r>
              <a:rPr lang="ru-RU" sz="2000" b="1" i="1" dirty="0"/>
              <a:t>, Париж</a:t>
            </a:r>
          </a:p>
        </p:txBody>
      </p:sp>
    </p:spTree>
    <p:extLst>
      <p:ext uri="{BB962C8B-B14F-4D97-AF65-F5344CB8AC3E}">
        <p14:creationId xmlns:p14="http://schemas.microsoft.com/office/powerpoint/2010/main" val="318649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b="1" i="1" dirty="0" err="1"/>
              <a:t>Студія</a:t>
            </a:r>
            <a:r>
              <a:rPr lang="ru-RU" sz="2000" b="1" i="1" dirty="0"/>
              <a:t>, 16-ий район Парижу (1926)</a:t>
            </a:r>
          </a:p>
        </p:txBody>
      </p:sp>
      <p:pic>
        <p:nvPicPr>
          <p:cNvPr id="9218" name="Picture 2" descr="https://upload.wikimedia.org/wikipedia/commons/thumb/6/6c/Paris_16_-_Studio_Building_-_65_rue_Jean_de_La_Fontaine_-1.JPG/1280px-Paris_16_-_Studio_Building_-_65_rue_Jean_de_La_Fontaine_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1349830"/>
            <a:ext cx="7550331" cy="494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77931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1001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Легкий дым</vt:lpstr>
      <vt:lpstr>АРТ-деко</vt:lpstr>
      <vt:lpstr>Презентация PowerPoint</vt:lpstr>
      <vt:lpstr>Історія</vt:lpstr>
      <vt:lpstr>Презентация PowerPoint</vt:lpstr>
      <vt:lpstr>Презентация PowerPoint</vt:lpstr>
      <vt:lpstr>Відмінні риси інтер’єру оформленого в стилі Арт-деко:   </vt:lpstr>
      <vt:lpstr>Презентация PowerPoint</vt:lpstr>
      <vt:lpstr>Театр Єлисейських полів, Париж</vt:lpstr>
      <vt:lpstr>Студія, 16-ий район Парижу (1926)</vt:lpstr>
      <vt:lpstr>  Аудиторія і сцена Радіо-сіті-м'юзик холу, Нью-Йорк (1932)  </vt:lpstr>
      <vt:lpstr>Кам'яниця Бачевських у Львові</vt:lpstr>
      <vt:lpstr>Висновок </vt:lpstr>
    </vt:vector>
  </TitlesOfParts>
  <Company>ПУМБ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АРТ-деко</dc:title>
  <dc:creator>Якименко Наталія Володимирівна</dc:creator>
  <cp:lastModifiedBy>Якименко Наталія Володимирівна</cp:lastModifiedBy>
  <cp:revision>12</cp:revision>
  <dcterms:created xsi:type="dcterms:W3CDTF">2020-05-27T08:06:28Z</dcterms:created>
  <dcterms:modified xsi:type="dcterms:W3CDTF">2020-05-27T11:46:21Z</dcterms:modified>
</cp:coreProperties>
</file>