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331" r:id="rId7"/>
    <p:sldId id="261" r:id="rId8"/>
    <p:sldId id="333" r:id="rId9"/>
    <p:sldId id="262" r:id="rId10"/>
    <p:sldId id="263" r:id="rId11"/>
    <p:sldId id="264" r:id="rId12"/>
    <p:sldId id="265" r:id="rId13"/>
    <p:sldId id="326" r:id="rId14"/>
    <p:sldId id="327" r:id="rId15"/>
    <p:sldId id="266" r:id="rId16"/>
    <p:sldId id="267" r:id="rId17"/>
    <p:sldId id="268" r:id="rId18"/>
    <p:sldId id="329" r:id="rId19"/>
    <p:sldId id="269" r:id="rId20"/>
    <p:sldId id="328" r:id="rId21"/>
    <p:sldId id="270" r:id="rId22"/>
    <p:sldId id="330" r:id="rId23"/>
    <p:sldId id="271" r:id="rId24"/>
    <p:sldId id="272" r:id="rId25"/>
    <p:sldId id="273" r:id="rId26"/>
    <p:sldId id="274" r:id="rId27"/>
    <p:sldId id="275" r:id="rId28"/>
    <p:sldId id="276" r:id="rId29"/>
    <p:sldId id="277" r:id="rId30"/>
    <p:sldId id="292" r:id="rId31"/>
    <p:sldId id="293" r:id="rId32"/>
    <p:sldId id="308" r:id="rId33"/>
    <p:sldId id="309" r:id="rId34"/>
    <p:sldId id="324" r:id="rId35"/>
    <p:sldId id="325" r:id="rId36"/>
    <p:sldId id="332" r:id="rId37"/>
    <p:sldId id="334" r:id="rId38"/>
  </p:sldIdLst>
  <p:sldSz cx="9144000" cy="5143500" type="screen16x9"/>
  <p:notesSz cx="6858000" cy="9144000"/>
  <p:embeddedFontLst>
    <p:embeddedFont>
      <p:font typeface="Maven Pro" panose="020B0604020202020204" charset="0"/>
      <p:regular r:id="rId40"/>
      <p:bold r:id="rId41"/>
    </p:embeddedFont>
    <p:embeddedFont>
      <p:font typeface="Nunito" pitchFamily="2" charset="0"/>
      <p:regular r:id="rId42"/>
      <p:bold r:id="rId43"/>
      <p:italic r:id="rId44"/>
      <p:boldItalic r:id="rId45"/>
    </p:embeddedFont>
    <p:embeddedFont>
      <p:font typeface="Roboto Mono"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1f243eb3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11f243eb3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11f243eb3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1f243eb3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11f243eb3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11f243eb3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11f243eb3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311f243eb3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11f243eb3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11f243eb3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11f243eb3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311f243eb3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11f243eb3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11f243eb3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11f243eb3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11f243eb3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11f243eb3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11f243eb3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11f243eb3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11f243eb3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1188f76d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1188f76d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11f243eb3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11f243eb3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11f243eb3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11f243eb3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11f243eb3c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11f243eb3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311f243eb3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311f243eb3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11f243eb3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11f243eb3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11f243eb3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11f243eb3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311f243eb3c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311f243eb3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311f243eb3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311f243eb3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11f243eb3c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11f243eb3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1188f76d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1188f76d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188f76da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1188f76da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11f243eb3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11f243eb3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1188f76da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1188f76d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11f243eb3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11f243eb3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11f243eb3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11f243eb3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11f243eb3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11f243eb3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58" r:id="rId9"/>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1.png"/><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2.png"/><Relationship Id="rId4"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23.png"/><Relationship Id="rId4"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r-statistics.co/Top50-Ggplot2-Visualizations-MasterList-R-Code.html#Open%20Street%20Map" TargetMode="External"/><Relationship Id="rId2" Type="http://schemas.openxmlformats.org/officeDocument/2006/relationships/hyperlink" Target="https://www.data.gov.in/catalog/state-level-consumer-price-index-ruralurban" TargetMode="External"/><Relationship Id="rId1" Type="http://schemas.openxmlformats.org/officeDocument/2006/relationships/slideLayout" Target="../slideLayouts/slideLayout3.xml"/><Relationship Id="rId4" Type="http://schemas.openxmlformats.org/officeDocument/2006/relationships/hyperlink" Target="https://groww.in/p/consumer-price-inde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96266" y="1018203"/>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Analysis of Statewise Consumer Price Index (CPI) in India Using R</a:t>
            </a:r>
            <a:endParaRPr dirty="0"/>
          </a:p>
        </p:txBody>
      </p:sp>
      <p:sp>
        <p:nvSpPr>
          <p:cNvPr id="278" name="Google Shape;278;p13"/>
          <p:cNvSpPr txBox="1">
            <a:spLocks noGrp="1"/>
          </p:cNvSpPr>
          <p:nvPr>
            <p:ph type="subTitle" idx="1"/>
          </p:nvPr>
        </p:nvSpPr>
        <p:spPr>
          <a:xfrm>
            <a:off x="5759230" y="3850701"/>
            <a:ext cx="2192800" cy="118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Lana </a:t>
            </a:r>
            <a:r>
              <a:rPr lang="en-IN" dirty="0" err="1"/>
              <a:t>Anvar</a:t>
            </a:r>
            <a:endParaRPr lang="en-IN" dirty="0"/>
          </a:p>
          <a:p>
            <a:pPr marL="0" lvl="0" indent="0" algn="l" rtl="0">
              <a:spcBef>
                <a:spcPts val="0"/>
              </a:spcBef>
              <a:spcAft>
                <a:spcPts val="0"/>
              </a:spcAft>
              <a:buNone/>
            </a:pPr>
            <a:r>
              <a:rPr lang="en-IN" dirty="0"/>
              <a:t>Ashfaq Hussain </a:t>
            </a:r>
          </a:p>
          <a:p>
            <a:pPr marL="0" lvl="0" indent="0" algn="l" rtl="0">
              <a:spcBef>
                <a:spcPts val="0"/>
              </a:spcBef>
              <a:spcAft>
                <a:spcPts val="0"/>
              </a:spcAft>
              <a:buNone/>
            </a:pPr>
            <a:r>
              <a:rPr lang="en-IN" dirty="0"/>
              <a:t>Benson</a:t>
            </a:r>
          </a:p>
          <a:p>
            <a:pPr marL="0" lvl="0" indent="0" algn="l" rtl="0">
              <a:spcBef>
                <a:spcPts val="0"/>
              </a:spcBef>
              <a:spcAft>
                <a:spcPts val="0"/>
              </a:spcAft>
              <a:buNone/>
            </a:pPr>
            <a:r>
              <a:rPr lang="en-IN" dirty="0"/>
              <a:t>Salman Faris N</a:t>
            </a: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IN" dirty="0">
                <a:latin typeface="Maven Pro" panose="020B0604020202020204" charset="0"/>
                <a:cs typeface="Lucida Sans Unicode" panose="020B0602030504020204" pitchFamily="34" charset="0"/>
              </a:rPr>
              <a:t>ARIMA Model</a:t>
            </a:r>
            <a:endParaRPr dirty="0">
              <a:latin typeface="Maven Pro" panose="020B0604020202020204" charset="0"/>
              <a:cs typeface="Lucida Sans Unicode" panose="020B0602030504020204" pitchFamily="34" charset="0"/>
            </a:endParaRPr>
          </a:p>
        </p:txBody>
      </p:sp>
      <p:sp>
        <p:nvSpPr>
          <p:cNvPr id="319" name="Google Shape;319;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1200"/>
              </a:spcAft>
              <a:buNone/>
            </a:pPr>
            <a:r>
              <a:rPr lang="en" sz="1700">
                <a:solidFill>
                  <a:srgbClr val="000000"/>
                </a:solidFill>
              </a:rPr>
              <a:t>To further analyze these trends, we decomposed the time series into its seasonal, trend, and residual components, confirming the presence of both seasonality and an upward trend. Given this complexity, we applied the ARIMA model, specifically using </a:t>
            </a:r>
            <a:r>
              <a:rPr lang="en" sz="1700">
                <a:solidFill>
                  <a:srgbClr val="188038"/>
                </a:solidFill>
                <a:latin typeface="Roboto Mono"/>
                <a:ea typeface="Roboto Mono"/>
                <a:cs typeface="Roboto Mono"/>
                <a:sym typeface="Roboto Mono"/>
              </a:rPr>
              <a:t>auto.arima</a:t>
            </a:r>
            <a:r>
              <a:rPr lang="en" sz="1700">
                <a:solidFill>
                  <a:srgbClr val="000000"/>
                </a:solidFill>
              </a:rPr>
              <a:t>, to select optimal parameters. This model captures the seasonal and trend components, allowing us to generate a forecast that provides insights into expected future CPI values.</a:t>
            </a:r>
            <a:endParaRPr sz="190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21"/>
          <p:cNvPicPr preferRelativeResize="0"/>
          <p:nvPr/>
        </p:nvPicPr>
        <p:blipFill>
          <a:blip r:embed="rId3">
            <a:alphaModFix/>
          </a:blip>
          <a:stretch>
            <a:fillRect/>
          </a:stretch>
        </p:blipFill>
        <p:spPr>
          <a:xfrm>
            <a:off x="648100" y="152400"/>
            <a:ext cx="7847796" cy="48387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 name="Picture 2">
            <a:extLst>
              <a:ext uri="{FF2B5EF4-FFF2-40B4-BE49-F238E27FC236}">
                <a16:creationId xmlns:a16="http://schemas.microsoft.com/office/drawing/2014/main" id="{0B995B06-2F18-4EB0-ABCF-AC67B94FBCE1}"/>
              </a:ext>
            </a:extLst>
          </p:cNvPr>
          <p:cNvPicPr>
            <a:picLocks noChangeAspect="1"/>
          </p:cNvPicPr>
          <p:nvPr/>
        </p:nvPicPr>
        <p:blipFill>
          <a:blip r:embed="rId3"/>
          <a:stretch>
            <a:fillRect/>
          </a:stretch>
        </p:blipFill>
        <p:spPr>
          <a:xfrm>
            <a:off x="1352271" y="609430"/>
            <a:ext cx="6439458" cy="39246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A1A416-0AE5-4D13-B628-FFFC70F2ABF2}"/>
              </a:ext>
            </a:extLst>
          </p:cNvPr>
          <p:cNvPicPr>
            <a:picLocks noChangeAspect="1"/>
          </p:cNvPicPr>
          <p:nvPr/>
        </p:nvPicPr>
        <p:blipFill>
          <a:blip r:embed="rId2"/>
          <a:stretch>
            <a:fillRect/>
          </a:stretch>
        </p:blipFill>
        <p:spPr>
          <a:xfrm>
            <a:off x="1352271" y="609430"/>
            <a:ext cx="6439458" cy="3924640"/>
          </a:xfrm>
          <a:prstGeom prst="rect">
            <a:avLst/>
          </a:prstGeom>
        </p:spPr>
      </p:pic>
      <p:pic>
        <p:nvPicPr>
          <p:cNvPr id="5" name="Picture 4">
            <a:extLst>
              <a:ext uri="{FF2B5EF4-FFF2-40B4-BE49-F238E27FC236}">
                <a16:creationId xmlns:a16="http://schemas.microsoft.com/office/drawing/2014/main" id="{FE60423D-F6A8-4E93-B8E8-F974CDC17923}"/>
              </a:ext>
            </a:extLst>
          </p:cNvPr>
          <p:cNvPicPr>
            <a:picLocks noChangeAspect="1"/>
          </p:cNvPicPr>
          <p:nvPr/>
        </p:nvPicPr>
        <p:blipFill>
          <a:blip r:embed="rId3"/>
          <a:stretch>
            <a:fillRect/>
          </a:stretch>
        </p:blipFill>
        <p:spPr>
          <a:xfrm>
            <a:off x="1352271" y="609430"/>
            <a:ext cx="6439458" cy="3924640"/>
          </a:xfrm>
          <a:prstGeom prst="rect">
            <a:avLst/>
          </a:prstGeom>
        </p:spPr>
      </p:pic>
    </p:spTree>
    <p:extLst>
      <p:ext uri="{BB962C8B-B14F-4D97-AF65-F5344CB8AC3E}">
        <p14:creationId xmlns:p14="http://schemas.microsoft.com/office/powerpoint/2010/main" val="30848351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0D1F6-3F05-4079-AC0B-B1BAFEB4A570}"/>
              </a:ext>
            </a:extLst>
          </p:cNvPr>
          <p:cNvPicPr>
            <a:picLocks noChangeAspect="1"/>
          </p:cNvPicPr>
          <p:nvPr/>
        </p:nvPicPr>
        <p:blipFill>
          <a:blip r:embed="rId2"/>
          <a:stretch>
            <a:fillRect/>
          </a:stretch>
        </p:blipFill>
        <p:spPr>
          <a:xfrm>
            <a:off x="1352271" y="609430"/>
            <a:ext cx="6439458" cy="3924640"/>
          </a:xfrm>
          <a:prstGeom prst="rect">
            <a:avLst/>
          </a:prstGeom>
        </p:spPr>
      </p:pic>
    </p:spTree>
    <p:extLst>
      <p:ext uri="{BB962C8B-B14F-4D97-AF65-F5344CB8AC3E}">
        <p14:creationId xmlns:p14="http://schemas.microsoft.com/office/powerpoint/2010/main" val="24700174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Line Plot</a:t>
            </a:r>
            <a:endParaRPr/>
          </a:p>
        </p:txBody>
      </p:sp>
      <p:sp>
        <p:nvSpPr>
          <p:cNvPr id="335" name="Google Shape;335;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urban sector’s higher volatility with sharp spikes in CPI suggests that urban areas are more sensitive to rapid price changes.</a:t>
            </a:r>
            <a:endParaRPr dirty="0"/>
          </a:p>
          <a:p>
            <a:pPr marL="0" lvl="0" indent="0" algn="l" rtl="0">
              <a:spcBef>
                <a:spcPts val="1200"/>
              </a:spcBef>
              <a:spcAft>
                <a:spcPts val="0"/>
              </a:spcAft>
              <a:buNone/>
            </a:pPr>
            <a:r>
              <a:rPr lang="en" dirty="0"/>
              <a:t>The spikes could also indicate periods of economic strain or policy changes affecting urban prices more intensely than in rural areas.</a:t>
            </a:r>
            <a:endParaRPr dirty="0"/>
          </a:p>
          <a:p>
            <a:pPr marL="0" lvl="0" indent="0" algn="l" rtl="0">
              <a:spcBef>
                <a:spcPts val="1200"/>
              </a:spcBef>
              <a:spcAft>
                <a:spcPts val="1200"/>
              </a:spcAft>
              <a:buNone/>
            </a:pPr>
            <a:r>
              <a:rPr lang="en" dirty="0"/>
              <a:t>A majority of states show a gradual and steady increase in CPI, which reflects a consistent inflationary trend over the years. This steady upward trend is common in inflationary economies where the general price level increases annually.</a:t>
            </a:r>
            <a:endParaRPr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 of line plots</a:t>
            </a:r>
            <a:endParaRPr/>
          </a:p>
        </p:txBody>
      </p:sp>
      <p:sp>
        <p:nvSpPr>
          <p:cNvPr id="341" name="Google Shape;341;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North-Eastern states showing greater volatility could reflect the unique economic and logistical challenges these states face. Being geographically remote, they may experience price changes more acutely due to transportation costs, infrastructure challenges, or localized economic factors.</a:t>
            </a:r>
            <a:endParaRPr/>
          </a:p>
          <a:p>
            <a:pPr marL="0" lvl="0" indent="0" algn="l" rtl="0">
              <a:spcBef>
                <a:spcPts val="1200"/>
              </a:spcBef>
              <a:spcAft>
                <a:spcPts val="1200"/>
              </a:spcAft>
              <a:buNone/>
            </a:pPr>
            <a:r>
              <a:rPr lang="en"/>
              <a:t>The noticeable increase in CPI around 2020 aligns with the onset of the COVID-19 pandemic, which triggered inflationary pressures across the globe. In India, supply chain disruptions, lockdowns, and increased demand for certain goods (like essentials) likely pushed prices upward.</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25"/>
          <p:cNvPicPr preferRelativeResize="0"/>
          <p:nvPr/>
        </p:nvPicPr>
        <p:blipFill>
          <a:blip r:embed="rId3">
            <a:alphaModFix/>
          </a:blip>
          <a:stretch>
            <a:fillRect/>
          </a:stretch>
        </p:blipFill>
        <p:spPr>
          <a:xfrm>
            <a:off x="1869588" y="152400"/>
            <a:ext cx="5404837" cy="4838700"/>
          </a:xfrm>
          <a:prstGeom prst="rect">
            <a:avLst/>
          </a:prstGeom>
          <a:noFill/>
          <a:ln>
            <a:noFill/>
          </a:ln>
        </p:spPr>
      </p:pic>
      <p:pic>
        <p:nvPicPr>
          <p:cNvPr id="347" name="Google Shape;347;p25"/>
          <p:cNvPicPr preferRelativeResize="0"/>
          <p:nvPr/>
        </p:nvPicPr>
        <p:blipFill>
          <a:blip r:embed="rId4">
            <a:alphaModFix/>
          </a:blip>
          <a:stretch>
            <a:fillRect/>
          </a:stretch>
        </p:blipFill>
        <p:spPr>
          <a:xfrm>
            <a:off x="25" y="0"/>
            <a:ext cx="9144001" cy="51435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E1D14-EEFA-4B41-98DF-B3533E87CECB}"/>
              </a:ext>
            </a:extLst>
          </p:cNvPr>
          <p:cNvPicPr>
            <a:picLocks noChangeAspect="1"/>
          </p:cNvPicPr>
          <p:nvPr/>
        </p:nvPicPr>
        <p:blipFill>
          <a:blip r:embed="rId2"/>
          <a:stretch>
            <a:fillRect/>
          </a:stretch>
        </p:blipFill>
        <p:spPr>
          <a:xfrm>
            <a:off x="2000250" y="0"/>
            <a:ext cx="5143500" cy="5143500"/>
          </a:xfrm>
          <a:prstGeom prst="rect">
            <a:avLst/>
          </a:prstGeom>
        </p:spPr>
      </p:pic>
    </p:spTree>
    <p:extLst>
      <p:ext uri="{BB962C8B-B14F-4D97-AF65-F5344CB8AC3E}">
        <p14:creationId xmlns:p14="http://schemas.microsoft.com/office/powerpoint/2010/main" val="1941341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26"/>
          <p:cNvPicPr preferRelativeResize="0"/>
          <p:nvPr/>
        </p:nvPicPr>
        <p:blipFill>
          <a:blip r:embed="rId3">
            <a:alphaModFix/>
          </a:blip>
          <a:stretch>
            <a:fillRect/>
          </a:stretch>
        </p:blipFill>
        <p:spPr>
          <a:xfrm>
            <a:off x="1869588" y="152400"/>
            <a:ext cx="5404837" cy="4838700"/>
          </a:xfrm>
          <a:prstGeom prst="rect">
            <a:avLst/>
          </a:prstGeom>
          <a:noFill/>
          <a:ln>
            <a:noFill/>
          </a:ln>
        </p:spPr>
      </p:pic>
      <p:pic>
        <p:nvPicPr>
          <p:cNvPr id="353" name="Google Shape;353;p26"/>
          <p:cNvPicPr preferRelativeResize="0"/>
          <p:nvPr/>
        </p:nvPicPr>
        <p:blipFill>
          <a:blip r:embed="rId4">
            <a:alphaModFix/>
          </a:blip>
          <a:stretch>
            <a:fillRect/>
          </a:stretch>
        </p:blipFill>
        <p:spPr>
          <a:xfrm>
            <a:off x="25" y="0"/>
            <a:ext cx="9144001" cy="51435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a:t>The Consumer Price Index (CPI) measures changes in the general price level of household goods and services over time, making it a macroeconomic indicator of inflation. This project examines CPI trends across Indian states before and during the COVID-19 pandemic, providing insights into the economic impacts and recovery patterns following the crisis. Using a dataset from data.gov.in, our analysis highlights variations in financial resilience and inflationary pressure across different states. Essential analysis techniques include data cleaning, time series forecasting with ARIMA modeling, and various data visualizations to understand past trends and forecast future CPI levels, providing a broader picture of economic conditions and inflationary trends at the state level.</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D639C3-3F92-4CDC-A1A3-E2B7E4A34861}"/>
              </a:ext>
            </a:extLst>
          </p:cNvPr>
          <p:cNvPicPr>
            <a:picLocks noChangeAspect="1"/>
          </p:cNvPicPr>
          <p:nvPr/>
        </p:nvPicPr>
        <p:blipFill>
          <a:blip r:embed="rId2"/>
          <a:stretch>
            <a:fillRect/>
          </a:stretch>
        </p:blipFill>
        <p:spPr>
          <a:xfrm>
            <a:off x="2000250" y="0"/>
            <a:ext cx="5143500" cy="5143500"/>
          </a:xfrm>
          <a:prstGeom prst="rect">
            <a:avLst/>
          </a:prstGeom>
        </p:spPr>
      </p:pic>
    </p:spTree>
    <p:extLst>
      <p:ext uri="{BB962C8B-B14F-4D97-AF65-F5344CB8AC3E}">
        <p14:creationId xmlns:p14="http://schemas.microsoft.com/office/powerpoint/2010/main" val="8335950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27"/>
          <p:cNvPicPr preferRelativeResize="0"/>
          <p:nvPr/>
        </p:nvPicPr>
        <p:blipFill>
          <a:blip r:embed="rId3">
            <a:alphaModFix/>
          </a:blip>
          <a:stretch>
            <a:fillRect/>
          </a:stretch>
        </p:blipFill>
        <p:spPr>
          <a:xfrm>
            <a:off x="1869588" y="152400"/>
            <a:ext cx="5404837" cy="4838700"/>
          </a:xfrm>
          <a:prstGeom prst="rect">
            <a:avLst/>
          </a:prstGeom>
          <a:noFill/>
          <a:ln>
            <a:noFill/>
          </a:ln>
        </p:spPr>
      </p:pic>
      <p:pic>
        <p:nvPicPr>
          <p:cNvPr id="359" name="Google Shape;359;p27"/>
          <p:cNvPicPr preferRelativeResize="0"/>
          <p:nvPr/>
        </p:nvPicPr>
        <p:blipFill>
          <a:blip r:embed="rId4">
            <a:alphaModFix/>
          </a:blip>
          <a:stretch>
            <a:fillRect/>
          </a:stretch>
        </p:blipFill>
        <p:spPr>
          <a:xfrm>
            <a:off x="0" y="0"/>
            <a:ext cx="9144000" cy="5143499"/>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B36D3-342A-4620-8D68-6A39413BC431}"/>
              </a:ext>
            </a:extLst>
          </p:cNvPr>
          <p:cNvPicPr>
            <a:picLocks noChangeAspect="1"/>
          </p:cNvPicPr>
          <p:nvPr/>
        </p:nvPicPr>
        <p:blipFill>
          <a:blip r:embed="rId2"/>
          <a:stretch>
            <a:fillRect/>
          </a:stretch>
        </p:blipFill>
        <p:spPr>
          <a:xfrm>
            <a:off x="2000250" y="0"/>
            <a:ext cx="5143500" cy="5143500"/>
          </a:xfrm>
          <a:prstGeom prst="rect">
            <a:avLst/>
          </a:prstGeom>
        </p:spPr>
      </p:pic>
    </p:spTree>
    <p:extLst>
      <p:ext uri="{BB962C8B-B14F-4D97-AF65-F5344CB8AC3E}">
        <p14:creationId xmlns:p14="http://schemas.microsoft.com/office/powerpoint/2010/main" val="3605360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Heatmap</a:t>
            </a:r>
            <a:endParaRPr/>
          </a:p>
        </p:txBody>
      </p:sp>
      <p:sp>
        <p:nvSpPr>
          <p:cNvPr id="365" name="Google Shape;365;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The color scale ranges from blue (representing lower CPI values, around ~125) to red (representing higher CPI values, around ~200). </a:t>
            </a:r>
            <a:endParaRPr/>
          </a:p>
          <a:p>
            <a:pPr marL="0" lvl="0" indent="0" algn="l" rtl="0">
              <a:spcBef>
                <a:spcPts val="1200"/>
              </a:spcBef>
              <a:spcAft>
                <a:spcPts val="0"/>
              </a:spcAft>
              <a:buNone/>
            </a:pPr>
            <a:r>
              <a:rPr lang="en"/>
              <a:t>The heatmap for the urban sector shows the most intense red patches, indicating consistently higher CPI values compared to rural areas.</a:t>
            </a:r>
            <a:endParaRPr/>
          </a:p>
          <a:p>
            <a:pPr marL="0" lvl="0" indent="0" algn="l" rtl="0">
              <a:spcBef>
                <a:spcPts val="1200"/>
              </a:spcBef>
              <a:spcAft>
                <a:spcPts val="0"/>
              </a:spcAft>
              <a:buNone/>
            </a:pPr>
            <a:r>
              <a:rPr lang="en"/>
              <a:t>The rural sector heatmap displays a more uniform color transition from blue to red over time, signifying a steady, linear increase in CPI without sudden spikes.</a:t>
            </a:r>
            <a:endParaRPr/>
          </a:p>
          <a:p>
            <a:pPr marL="0" lvl="0" indent="0" algn="l" rtl="0">
              <a:spcBef>
                <a:spcPts val="1200"/>
              </a:spcBef>
              <a:spcAft>
                <a:spcPts val="0"/>
              </a:spcAft>
              <a:buNone/>
            </a:pPr>
            <a:r>
              <a:rPr lang="en"/>
              <a:t>The combined sector heatmap, representing both rural and urban CPI values, lies somewhere between the other two in terms of color intensity and variation.</a:t>
            </a:r>
            <a:endParaRPr/>
          </a:p>
          <a:p>
            <a:pPr marL="0" lvl="0" indent="0" algn="l" rtl="0">
              <a:spcBef>
                <a:spcPts val="1200"/>
              </a:spcBef>
              <a:spcAft>
                <a:spcPts val="1200"/>
              </a:spcAft>
              <a:buNone/>
            </a:pPr>
            <a:r>
              <a:rPr lang="en"/>
              <a:t>Across all sectors, the heatmaps show a clear upward trend in CPI values from 2010 to 2024, marked by a shift from blue to red.</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29"/>
          <p:cNvPicPr preferRelativeResize="0"/>
          <p:nvPr/>
        </p:nvPicPr>
        <p:blipFill>
          <a:blip r:embed="rId3">
            <a:alphaModFix/>
          </a:blip>
          <a:stretch>
            <a:fillRect/>
          </a:stretch>
        </p:blipFill>
        <p:spPr>
          <a:xfrm>
            <a:off x="1869588" y="152400"/>
            <a:ext cx="5404837" cy="48387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30"/>
          <p:cNvPicPr preferRelativeResize="0"/>
          <p:nvPr/>
        </p:nvPicPr>
        <p:blipFill>
          <a:blip r:embed="rId3">
            <a:alphaModFix/>
          </a:blip>
          <a:stretch>
            <a:fillRect/>
          </a:stretch>
        </p:blipFill>
        <p:spPr>
          <a:xfrm>
            <a:off x="1869575" y="152400"/>
            <a:ext cx="5404837" cy="48387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31"/>
          <p:cNvPicPr preferRelativeResize="0"/>
          <p:nvPr/>
        </p:nvPicPr>
        <p:blipFill>
          <a:blip r:embed="rId3">
            <a:alphaModFix/>
          </a:blip>
          <a:stretch>
            <a:fillRect/>
          </a:stretch>
        </p:blipFill>
        <p:spPr>
          <a:xfrm>
            <a:off x="1869588" y="152400"/>
            <a:ext cx="5404837" cy="48387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Indian Map</a:t>
            </a:r>
            <a:endParaRPr/>
          </a:p>
        </p:txBody>
      </p:sp>
      <p:sp>
        <p:nvSpPr>
          <p:cNvPr id="386" name="Google Shape;386;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these maps, we can interpret the impact of the Consumer Price Index (CPI) on the population’s cost of living across different states in India. Here’s a breakdown of how CPI affects lives based on the data:</a:t>
            </a:r>
            <a:endParaRPr/>
          </a:p>
          <a:p>
            <a:pPr marL="0" lvl="0" indent="0" algn="l" rtl="0">
              <a:spcBef>
                <a:spcPts val="1200"/>
              </a:spcBef>
              <a:spcAft>
                <a:spcPts val="1200"/>
              </a:spcAft>
              <a:buNone/>
            </a:pPr>
            <a:r>
              <a:rPr lang="en" b="1"/>
              <a:t>Regional Price Variation</a:t>
            </a:r>
            <a:r>
              <a:rPr lang="en"/>
              <a:t>: The maps reveal that some states have higher CPI values (darker shades), indicating a higher cost of goods and services. This variation implies that people in high-CPI states need to spend more to maintain the same standard of living compared to those in low-CPI states. Regions with a darker shade, like southern India, indicate higher price levels for essential commodities, which could increase the financial burden on households.</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Impact on Rural Populations</a:t>
            </a:r>
            <a:endParaRPr/>
          </a:p>
        </p:txBody>
      </p:sp>
      <p:sp>
        <p:nvSpPr>
          <p:cNvPr id="392" name="Google Shape;392;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Rural CPI map highlights the cost of living specifically in rural areas. A high rural CPI can affect the affordability of goods for people in rural areas, who may have lower income levels. This can lead to reduced purchasing power, pushing households to limit consumption or switch to cheaper alternatives.</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2" name="Rural ">
            <a:hlinkClick r:id="" action="ppaction://media"/>
            <a:extLst>
              <a:ext uri="{FF2B5EF4-FFF2-40B4-BE49-F238E27FC236}">
                <a16:creationId xmlns:a16="http://schemas.microsoft.com/office/drawing/2014/main" id="{43356438-0362-4903-B22D-FF5437F053E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5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t>The Consumer Price Index (CPI) tracks changes in the general price level of goods and services that households consume. Widely used by governments and central banks, for inflation targeting, monitoring price stability, and adjusting national accounts. As one of the most significant economic indicators, CPI relies on two primary components: weighting diagrams, which reflect consumption patterns, and regularly collected price data.</a:t>
            </a:r>
            <a:endParaRPr/>
          </a:p>
          <a:p>
            <a:pPr marL="0" lvl="0" indent="0" algn="l" rtl="0">
              <a:spcBef>
                <a:spcPts val="1200"/>
              </a:spcBef>
              <a:spcAft>
                <a:spcPts val="0"/>
              </a:spcAft>
              <a:buNone/>
            </a:pPr>
            <a:r>
              <a:rPr lang="en"/>
              <a:t>This project uses a dataset that provides CPI data for urban and rural populations across Indian states, enabling an analysis of price variations and economic resilience within these groups. Understanding urban-rural price differences highlights which sectors and regions may require targeted economic support and growth initiatives.</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Impact on Urban Populations</a:t>
            </a:r>
            <a:endParaRPr/>
          </a:p>
          <a:p>
            <a:pPr marL="0" lvl="0" indent="0" algn="l" rtl="0">
              <a:spcBef>
                <a:spcPts val="0"/>
              </a:spcBef>
              <a:spcAft>
                <a:spcPts val="0"/>
              </a:spcAft>
              <a:buNone/>
            </a:pPr>
            <a:endParaRPr/>
          </a:p>
        </p:txBody>
      </p:sp>
      <p:sp>
        <p:nvSpPr>
          <p:cNvPr id="473" name="Google Shape;473;p4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Urban CPI map shows price levels in urban areas. Urban areas typically have higher living costs due to factors like higher demand for housing, transportation, and other services. This affects urban dwellers, especially lower-income groups, as they need to allocate a larger portion of their income to cover essentials.</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2" name="Urban">
            <a:hlinkClick r:id="" action="ppaction://media"/>
            <a:extLst>
              <a:ext uri="{FF2B5EF4-FFF2-40B4-BE49-F238E27FC236}">
                <a16:creationId xmlns:a16="http://schemas.microsoft.com/office/drawing/2014/main" id="{237D5ADE-0640-4AB7-884B-CED531D67C0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5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Impact on Combined Populations</a:t>
            </a:r>
            <a:endParaRPr sz="1300">
              <a:latin typeface="Nunito"/>
              <a:ea typeface="Nunito"/>
              <a:cs typeface="Nunito"/>
              <a:sym typeface="Nunito"/>
            </a:endParaRPr>
          </a:p>
        </p:txBody>
      </p:sp>
      <p:sp>
        <p:nvSpPr>
          <p:cNvPr id="554" name="Google Shape;554;p6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combined CPI map provides an overall picture of the state-wide CPI. It reflects the general cost of living for all demographics in each state, giving an idea of where goods and services are generally more expensive or affordable. High CPI here means people across the state, regardless of urban or rural setting, are experiencing a higher cost of living.</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2" name="Rural + Urban">
            <a:hlinkClick r:id="" action="ppaction://media"/>
            <a:extLst>
              <a:ext uri="{FF2B5EF4-FFF2-40B4-BE49-F238E27FC236}">
                <a16:creationId xmlns:a16="http://schemas.microsoft.com/office/drawing/2014/main" id="{6763CE18-BA48-4D10-9B02-970AFBDE4B9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5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Effect on Inflation and Purchasing Power</a:t>
            </a:r>
            <a:endParaRPr/>
          </a:p>
        </p:txBody>
      </p:sp>
      <p:sp>
        <p:nvSpPr>
          <p:cNvPr id="635" name="Google Shape;635;p8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 CPI values indicate inflationary pressure in those areas. When prices rise, people’s purchasing power decreases, meaning they can buy less with the same income. This can affect the quality of life, as people might cut down on non-essential spending, impacting lifestyle and mental well-being.</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Economic and social impact</a:t>
            </a:r>
            <a:endParaRPr/>
          </a:p>
        </p:txBody>
      </p:sp>
      <p:sp>
        <p:nvSpPr>
          <p:cNvPr id="641" name="Google Shape;641;p8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Persistent high CPI in some regions could drive inequality, as only wealthier households might be able to keep up with the higher cost of living. In rural areas, where incomes are often lower and less stable, high CPI can contribute to poverty. For urban areas, it could lead to increased demand for higher wages, possibly driving wage inflation and affecting business profitability.</a:t>
            </a:r>
            <a:endParaRPr/>
          </a:p>
          <a:p>
            <a:pPr marL="0" lvl="0" indent="0" algn="l" rtl="0">
              <a:spcBef>
                <a:spcPts val="1200"/>
              </a:spcBef>
              <a:spcAft>
                <a:spcPts val="1200"/>
              </a:spcAft>
              <a:buNone/>
            </a:pPr>
            <a:r>
              <a:rPr lang="en"/>
              <a:t>These maps serve as a tool for policymakers to identify regions with high living costs and consider interventions, like subsidies, to help residents afford essential items, or to implement measures that can stabilize prices in high-cost regions.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EDFD-4665-4E5B-AEAB-FC070D670495}"/>
              </a:ext>
            </a:extLst>
          </p:cNvPr>
          <p:cNvSpPr>
            <a:spLocks noGrp="1"/>
          </p:cNvSpPr>
          <p:nvPr>
            <p:ph type="title"/>
          </p:nvPr>
        </p:nvSpPr>
        <p:spPr/>
        <p:txBody>
          <a:bodyPr/>
          <a:lstStyle/>
          <a:p>
            <a:r>
              <a:rPr lang="en-IN" dirty="0"/>
              <a:t>Interpretation</a:t>
            </a:r>
          </a:p>
        </p:txBody>
      </p:sp>
      <p:sp>
        <p:nvSpPr>
          <p:cNvPr id="3" name="Text Placeholder 2">
            <a:extLst>
              <a:ext uri="{FF2B5EF4-FFF2-40B4-BE49-F238E27FC236}">
                <a16:creationId xmlns:a16="http://schemas.microsoft.com/office/drawing/2014/main" id="{F0026BE4-5FD5-4761-B004-74A1EAEBAB21}"/>
              </a:ext>
            </a:extLst>
          </p:cNvPr>
          <p:cNvSpPr>
            <a:spLocks noGrp="1"/>
          </p:cNvSpPr>
          <p:nvPr>
            <p:ph type="body" idx="1"/>
          </p:nvPr>
        </p:nvSpPr>
        <p:spPr/>
        <p:txBody>
          <a:bodyPr/>
          <a:lstStyle/>
          <a:p>
            <a:r>
              <a:rPr lang="en-IN" dirty="0"/>
              <a:t>CPI values are high in Urban Areas than in the Rural Areas.</a:t>
            </a:r>
          </a:p>
          <a:p>
            <a:r>
              <a:rPr lang="en-IN" dirty="0"/>
              <a:t>The sudden spike of inflation is compromised in Rural + Urban Areas.</a:t>
            </a:r>
          </a:p>
          <a:p>
            <a:r>
              <a:rPr lang="en-IN" dirty="0"/>
              <a:t>The prediction done with the ARIMA model showcases that the future-value is lying between a range of values.</a:t>
            </a:r>
          </a:p>
          <a:p>
            <a:r>
              <a:rPr lang="en-IN" dirty="0"/>
              <a:t>High CPI (Inflation) generally results in increased cost of living, reduced purchasing power and economic uncertainty</a:t>
            </a:r>
          </a:p>
          <a:p>
            <a:r>
              <a:rPr lang="en-IN" dirty="0"/>
              <a:t>Low CPI (deflation) can initially increase purchasing power but lead to reduced spending, higher debt burdens and potential economic stagnation.</a:t>
            </a:r>
          </a:p>
        </p:txBody>
      </p:sp>
    </p:spTree>
    <p:extLst>
      <p:ext uri="{BB962C8B-B14F-4D97-AF65-F5344CB8AC3E}">
        <p14:creationId xmlns:p14="http://schemas.microsoft.com/office/powerpoint/2010/main" val="1225940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4ADD-676F-43D6-8848-0908A7372E6C}"/>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8A475971-B32E-40D8-87B1-B110EC28B507}"/>
              </a:ext>
            </a:extLst>
          </p:cNvPr>
          <p:cNvSpPr>
            <a:spLocks noGrp="1"/>
          </p:cNvSpPr>
          <p:nvPr>
            <p:ph type="body" idx="1"/>
          </p:nvPr>
        </p:nvSpPr>
        <p:spPr/>
        <p:txBody>
          <a:bodyPr/>
          <a:lstStyle/>
          <a:p>
            <a:r>
              <a:rPr lang="en-IN" dirty="0">
                <a:hlinkClick r:id="rId2"/>
              </a:rPr>
              <a:t>Dataset -  https://www.data.gov.in/catalog/state-level-consumer-price-index-ruralurban</a:t>
            </a:r>
            <a:endParaRPr lang="en-IN" dirty="0"/>
          </a:p>
          <a:p>
            <a:pPr marL="146050" indent="0">
              <a:buNone/>
            </a:pPr>
            <a:endParaRPr lang="en-IN" dirty="0"/>
          </a:p>
          <a:p>
            <a:r>
              <a:rPr lang="en-IN" dirty="0"/>
              <a:t>Visualisation - </a:t>
            </a:r>
            <a:r>
              <a:rPr lang="en-IN" dirty="0">
                <a:hlinkClick r:id="rId3"/>
              </a:rPr>
              <a:t>https://r-statistics.co/Top50-Ggplot2-Visualizations-MasterList-R-Code.html#Open%20Street%20Map</a:t>
            </a:r>
            <a:endParaRPr lang="en-IN" dirty="0"/>
          </a:p>
          <a:p>
            <a:endParaRPr lang="en-IN" dirty="0"/>
          </a:p>
          <a:p>
            <a:r>
              <a:rPr lang="en-IN" dirty="0"/>
              <a:t> CPI </a:t>
            </a:r>
            <a:r>
              <a:rPr lang="en-IN" dirty="0" err="1"/>
              <a:t>Informations</a:t>
            </a:r>
            <a:r>
              <a:rPr lang="en-IN" dirty="0"/>
              <a:t> - </a:t>
            </a:r>
            <a:r>
              <a:rPr lang="en-IN" dirty="0">
                <a:hlinkClick r:id="rId4"/>
              </a:rPr>
              <a:t>https://groww.in/p/consumer-price-index</a:t>
            </a:r>
            <a:endParaRPr lang="en-IN" dirty="0"/>
          </a:p>
          <a:p>
            <a:endParaRPr lang="en-IN" dirty="0"/>
          </a:p>
        </p:txBody>
      </p:sp>
    </p:spTree>
    <p:extLst>
      <p:ext uri="{BB962C8B-B14F-4D97-AF65-F5344CB8AC3E}">
        <p14:creationId xmlns:p14="http://schemas.microsoft.com/office/powerpoint/2010/main" val="31722552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Description</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t>Data Source: </a:t>
            </a:r>
            <a:r>
              <a:rPr lang="en" b="1"/>
              <a:t>data.gov.in</a:t>
            </a:r>
            <a:endParaRPr b="1"/>
          </a:p>
          <a:p>
            <a:pPr marL="0" lvl="0" indent="0" algn="l" rtl="0">
              <a:spcBef>
                <a:spcPts val="1200"/>
              </a:spcBef>
              <a:spcAft>
                <a:spcPts val="0"/>
              </a:spcAft>
              <a:buNone/>
            </a:pPr>
            <a:r>
              <a:rPr lang="en"/>
              <a:t>Published Under: </a:t>
            </a:r>
            <a:r>
              <a:rPr lang="en" b="1"/>
              <a:t>National Data Sharing and Accessibility Policy</a:t>
            </a:r>
            <a:endParaRPr b="1"/>
          </a:p>
          <a:p>
            <a:pPr marL="0" lvl="0" indent="0" algn="l" rtl="0">
              <a:spcBef>
                <a:spcPts val="1200"/>
              </a:spcBef>
              <a:spcAft>
                <a:spcPts val="0"/>
              </a:spcAft>
              <a:buNone/>
            </a:pPr>
            <a:r>
              <a:rPr lang="en"/>
              <a:t>Compiled by: </a:t>
            </a:r>
            <a:r>
              <a:rPr lang="en" b="1"/>
              <a:t>Ministry of Statistics and Programme Implementation</a:t>
            </a:r>
            <a:endParaRPr b="1"/>
          </a:p>
          <a:p>
            <a:pPr marL="0" lvl="0" indent="0" algn="l" rtl="0">
              <a:spcBef>
                <a:spcPts val="1200"/>
              </a:spcBef>
              <a:spcAft>
                <a:spcPts val="1200"/>
              </a:spcAft>
              <a:buNone/>
            </a:pPr>
            <a:r>
              <a:rPr lang="en"/>
              <a:t>This dataset provides monthly Consumer Price Index (CPI) values from January 2011 to February 2024 for each Indian state and union territory, covering rural, urban, and combined categories.</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Challenges Encountered</a:t>
            </a:r>
            <a:endParaRPr dirty="0"/>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t>A significant challenge encountered was </a:t>
            </a:r>
            <a:r>
              <a:rPr lang="en" b="1"/>
              <a:t>the presence of null values</a:t>
            </a:r>
            <a:r>
              <a:rPr lang="en"/>
              <a:t>, with some states and specific months needing more data.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These data gaps impact the ability to comprehensively analyze CPI trends across all regions, potentially limiting insights into nationwide inflation patterns.</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C6E6FA-BEE5-4B43-B7FC-15F88AD63DB8}"/>
              </a:ext>
            </a:extLst>
          </p:cNvPr>
          <p:cNvPicPr>
            <a:picLocks noChangeAspect="1"/>
          </p:cNvPicPr>
          <p:nvPr/>
        </p:nvPicPr>
        <p:blipFill>
          <a:blip r:embed="rId2"/>
          <a:stretch>
            <a:fillRect/>
          </a:stretch>
        </p:blipFill>
        <p:spPr>
          <a:xfrm>
            <a:off x="646645" y="578405"/>
            <a:ext cx="7850710" cy="3986689"/>
          </a:xfrm>
          <a:prstGeom prst="rect">
            <a:avLst/>
          </a:prstGeom>
        </p:spPr>
      </p:pic>
    </p:spTree>
    <p:extLst>
      <p:ext uri="{BB962C8B-B14F-4D97-AF65-F5344CB8AC3E}">
        <p14:creationId xmlns:p14="http://schemas.microsoft.com/office/powerpoint/2010/main" val="4430498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 Series Analysis</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sz="1700">
                <a:solidFill>
                  <a:srgbClr val="000000"/>
                </a:solidFill>
              </a:rPr>
              <a:t>The time series plot visualizes CPI data points over time, helping to identify underlying patterns and trends in inflation. By plotting CPI values across the dataset’s timeline, we can observe clear seasonal patterns and an overall upward trend, indicating persistent price increases over the years.</a:t>
            </a:r>
            <a:endParaRPr sz="190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AC114A-8CA0-4322-903F-70C43F1EF31D}"/>
              </a:ext>
            </a:extLst>
          </p:cNvPr>
          <p:cNvPicPr>
            <a:picLocks noChangeAspect="1"/>
          </p:cNvPicPr>
          <p:nvPr/>
        </p:nvPicPr>
        <p:blipFill>
          <a:blip r:embed="rId2"/>
          <a:stretch>
            <a:fillRect/>
          </a:stretch>
        </p:blipFill>
        <p:spPr>
          <a:xfrm>
            <a:off x="1102855" y="457419"/>
            <a:ext cx="6938289" cy="4228661"/>
          </a:xfrm>
          <a:prstGeom prst="rect">
            <a:avLst/>
          </a:prstGeom>
        </p:spPr>
      </p:pic>
    </p:spTree>
    <p:extLst>
      <p:ext uri="{BB962C8B-B14F-4D97-AF65-F5344CB8AC3E}">
        <p14:creationId xmlns:p14="http://schemas.microsoft.com/office/powerpoint/2010/main" val="3710283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648100" y="152400"/>
            <a:ext cx="7847796" cy="48387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1448</Words>
  <Application>Microsoft Office PowerPoint</Application>
  <PresentationFormat>On-screen Show (16:9)</PresentationFormat>
  <Paragraphs>62</Paragraphs>
  <Slides>37</Slides>
  <Notes>28</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Maven Pro</vt:lpstr>
      <vt:lpstr>Arial</vt:lpstr>
      <vt:lpstr>Roboto Mono</vt:lpstr>
      <vt:lpstr>Nunito</vt:lpstr>
      <vt:lpstr>Momentum</vt:lpstr>
      <vt:lpstr>Analysis of Statewise Consumer Price Index (CPI) in India Using R</vt:lpstr>
      <vt:lpstr>Abstract</vt:lpstr>
      <vt:lpstr>Introduction</vt:lpstr>
      <vt:lpstr>Data Description</vt:lpstr>
      <vt:lpstr>Challenges Encountered</vt:lpstr>
      <vt:lpstr>PowerPoint Presentation</vt:lpstr>
      <vt:lpstr>Time Series Analysis</vt:lpstr>
      <vt:lpstr>PowerPoint Presentation</vt:lpstr>
      <vt:lpstr>PowerPoint Presentation</vt:lpstr>
      <vt:lpstr>ARIMA Model</vt:lpstr>
      <vt:lpstr>PowerPoint Presentation</vt:lpstr>
      <vt:lpstr>PowerPoint Presentation</vt:lpstr>
      <vt:lpstr>PowerPoint Presentation</vt:lpstr>
      <vt:lpstr>PowerPoint Presentation</vt:lpstr>
      <vt:lpstr>Line Plot</vt:lpstr>
      <vt:lpstr>Evaluation of line plots</vt:lpstr>
      <vt:lpstr>PowerPoint Presentation</vt:lpstr>
      <vt:lpstr>PowerPoint Presentation</vt:lpstr>
      <vt:lpstr>PowerPoint Presentation</vt:lpstr>
      <vt:lpstr>PowerPoint Presentation</vt:lpstr>
      <vt:lpstr>PowerPoint Presentation</vt:lpstr>
      <vt:lpstr>PowerPoint Presentation</vt:lpstr>
      <vt:lpstr>Heatmap</vt:lpstr>
      <vt:lpstr>PowerPoint Presentation</vt:lpstr>
      <vt:lpstr>PowerPoint Presentation</vt:lpstr>
      <vt:lpstr>PowerPoint Presentation</vt:lpstr>
      <vt:lpstr>Indian Map</vt:lpstr>
      <vt:lpstr>Impact on Rural Populations</vt:lpstr>
      <vt:lpstr>PowerPoint Presentation</vt:lpstr>
      <vt:lpstr>Impact on Urban Populations </vt:lpstr>
      <vt:lpstr>PowerPoint Presentation</vt:lpstr>
      <vt:lpstr>Impact on Combined Populations</vt:lpstr>
      <vt:lpstr>PowerPoint Presentation</vt:lpstr>
      <vt:lpstr>Effect on Inflation and Purchasing Power</vt:lpstr>
      <vt:lpstr>Economic and social impact</vt:lpstr>
      <vt:lpstr>Interpretation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Statewise Consumer Price Index (CPI) in India Using R</dc:title>
  <dc:creator>Salman Faris</dc:creator>
  <cp:lastModifiedBy>Salman Faris</cp:lastModifiedBy>
  <cp:revision>13</cp:revision>
  <dcterms:modified xsi:type="dcterms:W3CDTF">2024-11-06T09:13:26Z</dcterms:modified>
</cp:coreProperties>
</file>