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1" y="-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B74E-7564-4FF7-9A6D-50FA03F7FD1D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F16C-68A9-45D0-8A3B-93BBD8BFBF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7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97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91F8-A20D-0ECD-1059-216837A17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05FE7A-E1A5-2040-C7A8-DD85B5CB6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2112D2-9A81-549C-115E-09B9C73C1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9290D8-E233-2CF2-6409-86BC223D6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36F4-481B-11F1-F544-B9A0852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F8C283-82F7-1B85-789C-A25812C12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C8E596-AFF9-0C74-D95D-A4469B12D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4804E8-5296-1333-FFB2-358A8CE1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6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26DEC-61BD-DB25-A058-15F589F6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49F6CE-1D4D-32E8-5664-A2035232D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93AC69-04B6-05E1-B68C-91931CB83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DC7BED-C37B-33D4-A7C6-BEC9CDC1F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7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B3107-0DCF-31DE-9926-957EDB33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B378FA-01FC-B4A3-AEAB-120392E2F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5505B1-AB60-2D72-82D5-CA7A6D08B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C84505-BDDB-D96D-815F-6C23E0E5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2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264F-3156-4D36-768E-3DC3ADFE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DC15EA-5960-962B-EF6B-21D191619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A6983B-0B97-DE87-73C3-BF971C401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AD88B0-CB82-E977-92F0-491E9BF86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97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36F4-481B-11F1-F544-B9A0852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F8C283-82F7-1B85-789C-A25812C12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C8E596-AFF9-0C74-D95D-A4469B12D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4804E8-5296-1333-FFB2-358A8CE1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71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264F-3156-4D36-768E-3DC3ADFE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DC15EA-5960-962B-EF6B-21D191619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A6983B-0B97-DE87-73C3-BF971C401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AD88B0-CB82-E977-92F0-491E9BF86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264F-3156-4D36-768E-3DC3ADFE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DC15EA-5960-962B-EF6B-21D191619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A6983B-0B97-DE87-73C3-BF971C401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AD88B0-CB82-E977-92F0-491E9BF86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F16C-68A9-45D0-8A3B-93BBD8BFBF8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7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745B-EE1B-C0FD-D2DC-4E0A4B1AA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7677A-4C18-86B9-A47B-66E946D1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FB200-7110-F0FC-A848-0809FF10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154E1-A2C8-A555-FB7A-ED12A34D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04CCE-5BC8-E08C-B9EB-010A4C84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22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2196-29AA-EBD6-4274-400CED01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48F694-124C-0D86-532E-5A550BE1D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EB341A-AF43-A096-82CC-6656EA9D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6DD0C-12EC-F127-2D13-E4C46354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FB1F6-9C62-456F-13E6-B647BDA0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95A24C-1A66-1CBC-47EA-E7A23031D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7BF95-37CF-40D1-823B-E7E20022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D828D3-D8B4-E5FD-9DA6-71552DD0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099BF-ADA8-5EE0-1D60-ED2D8AEF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CBFA2-802B-7D11-11C9-E49D19EC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1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A72A-A80C-54DE-AD7D-5F2B8984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1B7D80-2C6E-67F8-145D-53764717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A0DD3-A3EB-F4DC-F006-2026C18D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151FF-1C14-BDDE-FAFF-2D53B48C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140C0-8992-D3BB-77E1-80F0857D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C7B1B-0568-45A8-6A98-3EB78CAE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C2444-D57C-1FF8-44FB-ADF4DFCA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AECDB-09A8-E617-46E3-D1A9F6FD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54AEA-C0AB-12EC-9107-DD1D4584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FD935-2CCF-5FC3-DAD4-1BEB1E7A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4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38281-1573-E9C6-9EB6-42D5FD11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6936F-342A-07C5-DCF6-DA5A866F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D7EC32-D7AC-6DD7-A654-2372C2D90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F551B3-7C5B-C511-F0C2-7824DBE7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BFF49-FAD4-4D06-59C8-00015E4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096111-A30F-AC27-6AEA-DBA51405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5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20F7-76CD-23B8-357B-2D896140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78BF2C-7CD6-D1B1-85A2-CFBEEF1C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B7B6E0-CD8A-10E7-2005-1C2E47F8F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B435A-9786-013A-4B7A-A3A881E7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C0902D-0505-8299-59CE-1AAAFA03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22DC6F-DCCC-3EA2-1897-6A9D9C16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B4CB8-3D3D-25E9-492A-522F2126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AB6737-6F44-F181-0BA0-D9E66F95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08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ACA9-B894-CAFE-BB18-C696576D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659BB7-CF97-FAEB-9285-1BFBD65A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0E50CF-4267-18FF-DD9A-E7F3B906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FECCD2-0E8B-2047-B07F-8B52D8D8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8CFBA9-F58C-59C5-C765-B573117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52EF79-C88C-ED54-D5E4-EE9C4E7A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9F18BA-99CB-F402-F4D1-2CA9CB70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76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274B6-B5E1-7546-29AC-FC0716BB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4A768-E874-AF5B-F555-7BBACA3C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22BFCA-ADC2-CB14-184C-436DFC48B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37AEC-DBEF-2C60-1D8E-211EE5EE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CD890A-4DD4-B023-A960-2A909C54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321940-5AD7-1EB9-81EB-3F5EABC7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1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4EA7-60C7-C3D1-0CA0-762904C6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697467-AFFC-9920-C699-954315C7C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838BC-50D0-985C-47B9-A36DDB460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2CC3E5-EE90-6613-F3BF-16DE4C54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6193F3-8A55-4B07-AB5B-EA85E4A0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4A580-AB60-85D6-6C3D-BAF1FD18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35EF3-9A32-96FE-44BA-66D3953F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58D019-481D-1020-1538-C1369828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1C4BE-0510-B1E5-9D9A-B76EDE28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91EE0-6CDC-4D2C-943E-7C851A4B4C7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D82F04-FF90-0678-F182-CF4121BC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820A7-5FF8-15B8-E460-3CA0CFE1E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1139-047C-416B-950E-4E56377EA0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1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ebp"/><Relationship Id="rId5" Type="http://schemas.openxmlformats.org/officeDocument/2006/relationships/image" Target="../media/image4.webp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EE3F5AF-02F2-C742-BEFA-23E4910D5DBC}"/>
              </a:ext>
            </a:extLst>
          </p:cNvPr>
          <p:cNvSpPr txBox="1"/>
          <p:nvPr/>
        </p:nvSpPr>
        <p:spPr>
          <a:xfrm>
            <a:off x="510758" y="2731786"/>
            <a:ext cx="7215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solidFill>
                  <a:schemeClr val="bg1"/>
                </a:solidFill>
                <a:latin typeface="Arial Black" panose="020B0A04020102020204" pitchFamily="34" charset="0"/>
              </a:rPr>
              <a:t>PROGRAMAÇÃO DE</a:t>
            </a:r>
          </a:p>
          <a:p>
            <a:r>
              <a:rPr lang="pt-BR" sz="35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9D79F75-1480-6093-7EF1-EE69E6B42D47}"/>
              </a:ext>
            </a:extLst>
          </p:cNvPr>
          <p:cNvGrpSpPr/>
          <p:nvPr/>
        </p:nvGrpSpPr>
        <p:grpSpPr>
          <a:xfrm>
            <a:off x="123444" y="738853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A8E5112-718F-50F6-BE5C-DEC4B0A372A4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A88E1C2-9E5B-7C70-FD45-72C72715B058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C1803206-336E-2512-0DB9-3091CC971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5EBD92D5-6807-4E71-D73A-268ADE2A567D}"/>
              </a:ext>
            </a:extLst>
          </p:cNvPr>
          <p:cNvGrpSpPr/>
          <p:nvPr/>
        </p:nvGrpSpPr>
        <p:grpSpPr>
          <a:xfrm>
            <a:off x="7103364" y="-799795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EA80F447-E0A6-4CB9-AC97-6C101DC2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1462BE8A-307A-098F-36AA-F30039845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40DD1D67-E2A9-7854-7B9A-3015588EA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FB6E40B9-9F96-9FBA-ECFC-B1116ACF8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50C112D8-D08A-316D-1ABE-13CA640B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FF0A286E-250F-7CBB-594D-C1A1CB0B3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90EDC5E8-ED10-EB9A-9D60-9AA4CA2F3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A014FE68-17B0-0F00-8159-9059DFE88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F4379068-890A-5631-9591-FCCAB84A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8DC69903-81E0-AAEB-7FD4-919CE51DA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5446D1CB-F169-740B-9207-0386AD8AC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D342B260-4EB8-CBF0-3B0F-26E37387A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1F130701-92FD-7689-9A56-08571B3EB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1B9F4652-4FA3-991C-CE80-32EDA8F74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B9E6CB12-36B2-8450-3E29-3578F3CB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277538C8-DBF0-1FF8-168B-C5E701DC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ED793FB3-26B2-F0DB-B642-39C7D698F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F8791CAD-C0EC-F641-344C-0447AECC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46E32697-55E1-F6A5-B2B0-C0F9AD380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42E652EE-1BCB-6CD5-37A0-98F23FB9A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79" name="Hexágono 278">
            <a:extLst>
              <a:ext uri="{FF2B5EF4-FFF2-40B4-BE49-F238E27FC236}">
                <a16:creationId xmlns:a16="http://schemas.microsoft.com/office/drawing/2014/main" id="{721100DF-CAEC-B452-B3D5-E79C8D830EC1}"/>
              </a:ext>
            </a:extLst>
          </p:cNvPr>
          <p:cNvSpPr/>
          <p:nvPr/>
        </p:nvSpPr>
        <p:spPr>
          <a:xfrm>
            <a:off x="5352288" y="4230593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Hexágono 279">
            <a:extLst>
              <a:ext uri="{FF2B5EF4-FFF2-40B4-BE49-F238E27FC236}">
                <a16:creationId xmlns:a16="http://schemas.microsoft.com/office/drawing/2014/main" id="{5E89A3E7-BB18-657B-E476-1387D2176A54}"/>
              </a:ext>
            </a:extLst>
          </p:cNvPr>
          <p:cNvSpPr/>
          <p:nvPr/>
        </p:nvSpPr>
        <p:spPr>
          <a:xfrm>
            <a:off x="6408674" y="910013"/>
            <a:ext cx="694690" cy="61568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1" name="Hexágono 280">
            <a:extLst>
              <a:ext uri="{FF2B5EF4-FFF2-40B4-BE49-F238E27FC236}">
                <a16:creationId xmlns:a16="http://schemas.microsoft.com/office/drawing/2014/main" id="{7C507303-FF1F-ED88-08EC-5377C17B8CEA}"/>
              </a:ext>
            </a:extLst>
          </p:cNvPr>
          <p:cNvSpPr/>
          <p:nvPr/>
        </p:nvSpPr>
        <p:spPr>
          <a:xfrm>
            <a:off x="249500" y="247418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2" name="Hexágono 281">
            <a:extLst>
              <a:ext uri="{FF2B5EF4-FFF2-40B4-BE49-F238E27FC236}">
                <a16:creationId xmlns:a16="http://schemas.microsoft.com/office/drawing/2014/main" id="{E41D91B6-C543-B459-F334-65FC90EF1520}"/>
              </a:ext>
            </a:extLst>
          </p:cNvPr>
          <p:cNvSpPr/>
          <p:nvPr/>
        </p:nvSpPr>
        <p:spPr>
          <a:xfrm>
            <a:off x="390724" y="5857984"/>
            <a:ext cx="684276" cy="609901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3" name="Hexágono 282">
            <a:extLst>
              <a:ext uri="{FF2B5EF4-FFF2-40B4-BE49-F238E27FC236}">
                <a16:creationId xmlns:a16="http://schemas.microsoft.com/office/drawing/2014/main" id="{57E3812D-DC8E-0C44-0759-5EA0A846D003}"/>
              </a:ext>
            </a:extLst>
          </p:cNvPr>
          <p:cNvSpPr/>
          <p:nvPr/>
        </p:nvSpPr>
        <p:spPr>
          <a:xfrm>
            <a:off x="6408674" y="6232086"/>
            <a:ext cx="522660" cy="467478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06C5D3E-16E8-4464-8910-7424E67CE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" y="4120951"/>
            <a:ext cx="2208077" cy="22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999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E11BA-E83C-FC33-2FCF-13441B6E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79BEF7-B38C-2D71-9250-4AAED1E00B6F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EA57C89-8A38-45D3-0FA9-55291D767A19}"/>
              </a:ext>
            </a:extLst>
          </p:cNvPr>
          <p:cNvGrpSpPr/>
          <p:nvPr/>
        </p:nvGrpSpPr>
        <p:grpSpPr>
          <a:xfrm>
            <a:off x="1274647" y="1374616"/>
            <a:ext cx="5705856" cy="2317218"/>
            <a:chOff x="603504" y="557784"/>
            <a:chExt cx="5705856" cy="231721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C98B539-B352-EA03-1152-439271DF58ED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FF04E8E-A232-6E62-8052-9005F79100D0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</a:rPr>
                <a:t>Alana Conceição da Silva dos Santos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</a:rPr>
                <a:t>Daniel de Mendonça </a:t>
              </a:r>
              <a:r>
                <a:rPr lang="pt-BR" dirty="0" err="1">
                  <a:solidFill>
                    <a:schemeClr val="bg1"/>
                  </a:solidFill>
                </a:rPr>
                <a:t>Loconte</a:t>
              </a:r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</a:rPr>
                <a:t>João Matheus Barbosa Ornelas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</a:rPr>
                <a:t>José Ângelo Tavares Neto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chemeClr val="bg1"/>
                  </a:solidFill>
                </a:rPr>
                <a:t>Tassio</a:t>
              </a:r>
              <a:r>
                <a:rPr lang="pt-BR" dirty="0">
                  <a:solidFill>
                    <a:schemeClr val="bg1"/>
                  </a:solidFill>
                </a:rPr>
                <a:t> Alves Pereira Mascarenhas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B324A4F0-99EB-662D-7437-ECC766906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9627C07F-7409-8263-4FFC-6B223BD64304}"/>
              </a:ext>
            </a:extLst>
          </p:cNvPr>
          <p:cNvGrpSpPr/>
          <p:nvPr/>
        </p:nvGrpSpPr>
        <p:grpSpPr>
          <a:xfrm>
            <a:off x="7098030" y="-7690238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391735FA-4363-199F-64A3-FBB0728A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ADD5577E-A3B1-AD7E-4CF1-F2AA6DD38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E772931F-BD4F-A236-D767-28648013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B25F2B3B-C885-0C8E-5009-3D8CD8C45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EB82964D-3934-4A33-72E0-3B8A5CFB7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EE094B66-11CE-E0D5-2179-D729B652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8FA6ECC0-1B22-DAE9-C1C1-7698D106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F9D2C2D3-06B0-F7C9-B068-4985B5006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BCCA5FD8-1320-E2B5-11B5-235874D0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A90B7BD4-B353-1715-6C84-D4F9C68D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DB3132A8-49E9-B6D5-ED41-F75F276E2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6EB31D64-C535-94DE-FF97-84A82D719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96CE5E81-8D79-0EFB-F99B-512F7227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53F5F88C-9933-3913-16E1-CA0B0302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E4497BBF-B2CF-55D3-E925-A7547A4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66B4C728-FF73-B03B-2093-B48B6DBAF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F252E5F-F71A-13B9-D9DE-7EE94F66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8D722C6A-81E9-AB74-BD4A-003E16641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E8A60855-7A55-DA5C-C43F-A5B183762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13B14232-0163-05D2-A484-F9A301EE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DD6AFF3C-9946-93EF-FDB4-2A281E625580}"/>
              </a:ext>
            </a:extLst>
          </p:cNvPr>
          <p:cNvSpPr/>
          <p:nvPr/>
        </p:nvSpPr>
        <p:spPr>
          <a:xfrm>
            <a:off x="7177816" y="1926862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73F0532C-4B38-5A64-8CB2-C6A74C0DF1D4}"/>
              </a:ext>
            </a:extLst>
          </p:cNvPr>
          <p:cNvSpPr/>
          <p:nvPr/>
        </p:nvSpPr>
        <p:spPr>
          <a:xfrm>
            <a:off x="10109782" y="3452834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5323105A-6CEE-837C-8F2C-8D18D294330D}"/>
              </a:ext>
            </a:extLst>
          </p:cNvPr>
          <p:cNvSpPr/>
          <p:nvPr/>
        </p:nvSpPr>
        <p:spPr>
          <a:xfrm>
            <a:off x="8269771" y="4996287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705C665C-CAB0-D598-A593-7E0BD48C0C5D}"/>
              </a:ext>
            </a:extLst>
          </p:cNvPr>
          <p:cNvSpPr/>
          <p:nvPr/>
        </p:nvSpPr>
        <p:spPr>
          <a:xfrm>
            <a:off x="10793730" y="1987125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82FCAFB-2506-6423-B140-30791FE44D77}"/>
              </a:ext>
            </a:extLst>
          </p:cNvPr>
          <p:cNvSpPr txBox="1"/>
          <p:nvPr/>
        </p:nvSpPr>
        <p:spPr>
          <a:xfrm>
            <a:off x="473203" y="-927730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IDEALIZAÇÃO DO PROJETO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6EAE3A4F-656E-5F0B-C237-E0B40F40D420}"/>
              </a:ext>
            </a:extLst>
          </p:cNvPr>
          <p:cNvSpPr/>
          <p:nvPr/>
        </p:nvSpPr>
        <p:spPr>
          <a:xfrm>
            <a:off x="7098030" y="0"/>
            <a:ext cx="2107437" cy="1807127"/>
          </a:xfrm>
          <a:prstGeom prst="hexagon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12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3EC71-F497-9945-1065-2B299691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44DDCB1A-0B9E-D0EA-DFFD-EF51F8E8F985}"/>
              </a:ext>
            </a:extLst>
          </p:cNvPr>
          <p:cNvSpPr/>
          <p:nvPr/>
        </p:nvSpPr>
        <p:spPr>
          <a:xfrm>
            <a:off x="-22860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BF08E4-CE62-CDFA-211B-7378A9A58250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AD26C1E-80FC-481E-B317-752D9FD2E61F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A2BE927-C5EE-F790-49E2-FBA8450293A0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19510FC-9F74-8A69-2E1B-8C2B7FCEFAD1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57DEF82E-3626-338E-84AE-5F14A7F18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8A92BAE0-DD1B-608B-1A3B-5FEA54AFA6C7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48678A07-FE61-0A09-5063-8C249FEC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07F10348-58B8-8017-D5AB-1805A771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0085BD44-BE71-D492-2C0C-61B148213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03885349-55B2-7B87-1BED-CB974D3DB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FA94696F-933D-FC2E-88C9-7B2311BD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7CF5C993-BDA9-7C68-0B96-E45F51731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4810F7B3-A7A8-955A-28C0-45AA03BE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83F9B653-5751-61EB-8BF1-DBC4ADC9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DC28DD17-A070-FF43-F987-C5B1E0427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B8043FCD-3902-BA69-5369-E497CD787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9F8ADA69-9D73-4C2F-73CD-9F5A7128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2CD1A5FD-89E0-C1D9-DA93-6DAC4D453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D67B3976-D8A6-1E11-79A3-DCACC3FD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5B93CA48-88F3-AC37-1884-FD515DF4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787AFB52-545B-F329-9668-0874C238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F9B5D9D0-DA82-42DE-1645-EB4D778A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8AFB7D2-4DA0-EF7B-C45C-2D8C3852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5FF39EB2-AA2A-C079-83D5-921068BA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B3B8710F-937F-D3E2-F9AC-7F0BD6817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5D0A3451-88B1-C544-C34C-8669B023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F76AA9-9FF6-88E0-35CE-D957097B3C09}"/>
              </a:ext>
            </a:extLst>
          </p:cNvPr>
          <p:cNvSpPr txBox="1"/>
          <p:nvPr/>
        </p:nvSpPr>
        <p:spPr>
          <a:xfrm>
            <a:off x="994664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CONCEPÇÃO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E57CB9-F1FD-A9F4-2D71-8828736B3804}"/>
              </a:ext>
            </a:extLst>
          </p:cNvPr>
          <p:cNvSpPr txBox="1"/>
          <p:nvPr/>
        </p:nvSpPr>
        <p:spPr>
          <a:xfrm>
            <a:off x="994664" y="1839601"/>
            <a:ext cx="979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Buscando inovar na automação residencial e simplificar o controle de dispositivos no dia a dia, com uma abordagem baseada em Internet das Coisas, idealizamos um sistema inteligente acessível e prático. 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65620C1-F82A-E065-4752-936BEC27FAD7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6DD49472-881C-2E25-5275-A5E409AA70C2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2250824-7125-7605-FC5E-B4E822B7916D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649DA8B-9692-17F7-4ACB-C2A212AA9F63}"/>
              </a:ext>
            </a:extLst>
          </p:cNvPr>
          <p:cNvCxnSpPr/>
          <p:nvPr/>
        </p:nvCxnSpPr>
        <p:spPr>
          <a:xfrm>
            <a:off x="1062951" y="1562100"/>
            <a:ext cx="49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470FAC-06BC-FDB2-BEB0-42E92A1B1EC7}"/>
              </a:ext>
            </a:extLst>
          </p:cNvPr>
          <p:cNvSpPr txBox="1"/>
          <p:nvPr/>
        </p:nvSpPr>
        <p:spPr>
          <a:xfrm>
            <a:off x="14452600" y="762858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C82B88-3226-6509-1D2E-134FDA631CD2}"/>
              </a:ext>
            </a:extLst>
          </p:cNvPr>
          <p:cNvGrpSpPr/>
          <p:nvPr/>
        </p:nvGrpSpPr>
        <p:grpSpPr>
          <a:xfrm>
            <a:off x="13863861" y="1801338"/>
            <a:ext cx="8536706" cy="4706887"/>
            <a:chOff x="1062951" y="1801338"/>
            <a:chExt cx="8536706" cy="4706887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5EE4F551-8C28-3BF4-4573-5E8C2A9C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89DC4F4-FAE4-9D15-DD3C-B0CBAD73736B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30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CAA49-2A43-3DCC-2192-52E80749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72C816DF-D961-02E2-8A15-F17EDED89A30}"/>
              </a:ext>
            </a:extLst>
          </p:cNvPr>
          <p:cNvSpPr/>
          <p:nvPr/>
        </p:nvSpPr>
        <p:spPr>
          <a:xfrm>
            <a:off x="-22733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4637E5-3591-D7A5-53D7-5D41765DB18B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A1EF105-1431-13EB-EF26-FFEEE4B7DF87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EB06C7D-223B-E675-A528-B5B404F6AF6C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967003A-BB31-E34F-8F35-46460312D51D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E34C5AB3-C382-A306-67A0-9C49179E4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F4627AAC-49EC-55A0-B9C5-2441B116352B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FB89DF32-3036-CD3A-9160-2E12DE06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B15777EE-3AAD-1F36-4F00-89A5FC297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FB303807-3F3F-0318-9C90-99C1E4091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419D461B-DB55-4696-02F5-C9A3DBFA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A5B2EEB7-38DE-161B-6817-0CCF13AF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DD339213-8E49-5B2B-5924-F5C04D8A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6C7E3835-650C-B4C1-09CD-61698C45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4CD3452E-0E0B-45BC-5BF8-0EDBCC08F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E6DF1288-3B65-B34C-2282-EA4223C70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94F41F74-F3E0-1989-46F3-7724CD58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E3254A35-10AD-1E95-FC0E-17DF44A06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6564F1CA-E4EE-D2EB-2AB5-CFF92C92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5919030D-524A-E563-9003-1C349B35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7D92A7C8-D62F-5CF8-93D9-9CDB4079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159FA42D-AF2E-C287-E9BA-329A5636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777E34CA-8CF7-48D0-AAA3-84ABEC38E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693769A9-DEDC-BD49-442A-AF9B4E84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C009EB93-2ED1-DBC9-0220-AEC2C2EAE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4C86EF30-9F4D-D0DA-96FB-8B2386284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84D3D415-154E-89B7-AA5A-216F87523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4B4AE6-7C8B-7045-0C60-95EBBC99E00E}"/>
              </a:ext>
            </a:extLst>
          </p:cNvPr>
          <p:cNvSpPr txBox="1"/>
          <p:nvPr/>
        </p:nvSpPr>
        <p:spPr>
          <a:xfrm>
            <a:off x="994664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IDEALIZAÇÃO DO PROJETO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B99264-186E-5DE2-692D-8E5D408847C3}"/>
              </a:ext>
            </a:extLst>
          </p:cNvPr>
          <p:cNvSpPr txBox="1"/>
          <p:nvPr/>
        </p:nvSpPr>
        <p:spPr>
          <a:xfrm>
            <a:off x="-11048939" y="1879600"/>
            <a:ext cx="9798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Neste projeto, desenvolvemos uma maquete de uma casa automatizada que acende os LEDs por meio de comandos Bluetooth. Utilizamos microcontroladores para simular o controle de iluminação, ilustrando o conceito de automação residencial inteligente. A comunicação via Bluetooth permite o controle remoto, destacando a praticidade e a eficiência desse sistema.</a:t>
            </a:r>
          </a:p>
          <a:p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C89377BA-B605-15F5-D93F-7B1B9ED058F3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29B2870F-30C1-EB87-A55D-547CFBEBAEF4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2AC03B3-F605-85A3-7564-5B0F1BB1C04F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3D86F8B-EEC2-CC9A-BA7F-93CC4B1DE947}"/>
              </a:ext>
            </a:extLst>
          </p:cNvPr>
          <p:cNvCxnSpPr/>
          <p:nvPr/>
        </p:nvCxnSpPr>
        <p:spPr>
          <a:xfrm>
            <a:off x="1062951" y="1562100"/>
            <a:ext cx="49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86FD26-78F3-645C-A920-82EEDC71D1D9}"/>
              </a:ext>
            </a:extLst>
          </p:cNvPr>
          <p:cNvSpPr txBox="1"/>
          <p:nvPr/>
        </p:nvSpPr>
        <p:spPr>
          <a:xfrm>
            <a:off x="-11052343" y="77286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AUTOMAÇÃO RESIDENCIAL COM MICROCONTROLADORES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77F0B8-999C-A5EC-E7FA-3688ABD3B28F}"/>
              </a:ext>
            </a:extLst>
          </p:cNvPr>
          <p:cNvSpPr txBox="1"/>
          <p:nvPr/>
        </p:nvSpPr>
        <p:spPr>
          <a:xfrm>
            <a:off x="994664" y="1878282"/>
            <a:ext cx="97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2A1DCF-D618-DF97-25D7-43D6FEA7E66F}"/>
              </a:ext>
            </a:extLst>
          </p:cNvPr>
          <p:cNvSpPr txBox="1"/>
          <p:nvPr/>
        </p:nvSpPr>
        <p:spPr>
          <a:xfrm>
            <a:off x="1039473" y="2062948"/>
            <a:ext cx="4265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Neste projeto, foi desenvolvida uma maquete de uma casa automatizada com uma central de comando (</a:t>
            </a:r>
            <a:r>
              <a:rPr lang="pt-BR" dirty="0" err="1">
                <a:solidFill>
                  <a:schemeClr val="bg1"/>
                </a:solidFill>
              </a:rPr>
              <a:t>NodeMCU</a:t>
            </a:r>
            <a:r>
              <a:rPr lang="pt-BR" dirty="0">
                <a:solidFill>
                  <a:schemeClr val="bg1"/>
                </a:solidFill>
              </a:rPr>
              <a:t>) controlada por comandos via Wi-Fi. Utilizamos o microcontrolador para controlar a iluminação, ilustrando o conceito de automação residencial inteligente.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comunicação via Wi-Fi permite o controle remoto, destacando a praticidade e eficiência do sistema.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D34C7DDC-0F60-85D0-A00B-D7376D70A6A9}"/>
              </a:ext>
            </a:extLst>
          </p:cNvPr>
          <p:cNvGrpSpPr/>
          <p:nvPr/>
        </p:nvGrpSpPr>
        <p:grpSpPr>
          <a:xfrm>
            <a:off x="13938993" y="767429"/>
            <a:ext cx="10177273" cy="5835222"/>
            <a:chOff x="940014" y="767429"/>
            <a:chExt cx="10177273" cy="5835222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F417B2C-DBD2-AC18-9A4B-424D5392070E}"/>
                </a:ext>
              </a:extLst>
            </p:cNvPr>
            <p:cNvCxnSpPr/>
            <p:nvPr/>
          </p:nvCxnSpPr>
          <p:spPr>
            <a:xfrm>
              <a:off x="1062951" y="1562100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7C1F779-C792-2F6D-14D9-E25733E51585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LISTA DE COMPONENTES E FUNCIONALIDADES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4BA7298-EF34-C1D8-A8D0-48A83D755CD9}"/>
                </a:ext>
              </a:extLst>
            </p:cNvPr>
            <p:cNvSpPr txBox="1"/>
            <p:nvPr/>
          </p:nvSpPr>
          <p:spPr>
            <a:xfrm>
              <a:off x="940014" y="1801337"/>
              <a:ext cx="927078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(ESP8266) : Microcontrolador que possibilita a conexão Wi-Fi e o controle dos LEDs remotamente. Ele executa o código que se conecta ao </a:t>
              </a:r>
              <a:r>
                <a:rPr lang="pt-BR" dirty="0" err="1">
                  <a:solidFill>
                    <a:schemeClr val="bg1"/>
                  </a:solidFill>
                </a:rPr>
                <a:t>Adafruit</a:t>
              </a:r>
              <a:r>
                <a:rPr lang="pt-BR" dirty="0">
                  <a:solidFill>
                    <a:schemeClr val="bg1"/>
                  </a:solidFill>
                </a:rPr>
                <a:t> IO e interpreta os comandos recebidos.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Cabo Micro USB : Utilizado para alimentar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e transferir o código para o dispositivo.10 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LEDs : As luzes do projeto, responsáveis ​​pela criação do efeito visual. Cada LED é controlado individualmente.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10 Resistores de 1kΩ : Limitam a corrente que passa pelos LEDs, protegendo-os contra sobrecarga e garantindo que operem de forma segura.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26 Fios Jumpers : Conectam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a LEDs, resistores e outros componentes, permitindo flexibilidade na montagem.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 Barras de </a:t>
              </a:r>
              <a:r>
                <a:rPr lang="pt-BR" dirty="0" err="1">
                  <a:solidFill>
                    <a:schemeClr val="bg1"/>
                  </a:solidFill>
                </a:rPr>
                <a:t>Sindal</a:t>
              </a:r>
              <a:r>
                <a:rPr lang="pt-BR" dirty="0">
                  <a:solidFill>
                    <a:schemeClr val="bg1"/>
                  </a:solidFill>
                </a:rPr>
                <a:t> : Blocos de terminais usados ​​para organizar as conexões elétricas dos LEDs e resistores, facilitando a montagem e manutenção do circuito.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23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E7860-3D83-4AAE-15DE-0CC44D1B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61CB23B9-BD76-B33F-8F9F-1638CCDF99AC}"/>
              </a:ext>
            </a:extLst>
          </p:cNvPr>
          <p:cNvSpPr/>
          <p:nvPr/>
        </p:nvSpPr>
        <p:spPr>
          <a:xfrm>
            <a:off x="-22860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97D0B4-4941-9B1D-9DCA-CAF2938D3339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A8FDB15-20E1-943B-1B42-CCD7FF5CD4AB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C664032-AD6B-CD6B-1732-57C0939A07DF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FEA6B0F-003F-F588-936E-911A2C22B6DE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50B43E3A-AC40-13B6-4B6C-E31C4FF9C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97D8A8BE-B660-E30D-AA89-4FB935FD91B4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9D265AAF-A9AE-65E7-95F8-4B491D996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FAB3633E-2A87-D05C-58C8-5FA9F2BF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2522E764-1CBE-5672-CFDE-4416BD01E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D158CB4A-4212-45DC-752A-2228C482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19EE9D38-F17E-3D25-9081-53B20A37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5ABF06B8-5F4A-397F-BCD1-95BF8936C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5FC11D1C-8BB7-392C-EA99-CA11BE8EE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A20DD03F-F841-95CC-BC66-89B96808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36ED71D3-1C3C-EB09-6D07-36413F54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E953C279-1AEF-665B-C8C5-11A80BEAF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DE4F63CB-2FE0-092B-E0AC-6720D666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B43F0CAC-BED5-6F52-4B31-597E427C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1B30D21C-A064-53BD-9A6F-B18FB4CE9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2A9A2320-05BF-2845-5837-C9188E3AE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DD1BB22E-CD48-7194-A308-6E6B10F4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804CAA74-CA0B-FFF7-FA78-7444762BC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9A428B66-8109-1C0B-D711-DF18ED82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22A680C5-F066-9F30-E024-BD91187B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F0953811-9302-E1D9-B3CF-4F61B2B88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4C653B57-5F87-A4D1-1EE7-3A8D0FA6D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7D93902-044D-40C8-9ACD-79C14439A1E4}"/>
              </a:ext>
            </a:extLst>
          </p:cNvPr>
          <p:cNvSpPr txBox="1"/>
          <p:nvPr/>
        </p:nvSpPr>
        <p:spPr>
          <a:xfrm>
            <a:off x="-11059397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33D26C-9BEC-CA6F-497D-256B8020596E}"/>
              </a:ext>
            </a:extLst>
          </p:cNvPr>
          <p:cNvSpPr txBox="1"/>
          <p:nvPr/>
        </p:nvSpPr>
        <p:spPr>
          <a:xfrm>
            <a:off x="-11048939" y="1879600"/>
            <a:ext cx="9798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Neste projeto, desenvolvemos uma maquete de uma casa automatizada que acende os LEDs por meio de comandos Bluetooth. Utilizamos microcontroladores para simular o controle de iluminação, ilustrando o conceito de automação residencial inteligente. A comunicação via Bluetooth permite o controle remoto, destacando a praticidade e a eficiência desse sistema.</a:t>
            </a:r>
          </a:p>
          <a:p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DF6D51CC-BEBC-A061-1AA2-19DB17D8E880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12F57A36-04DF-6B97-1B6C-C77BF2868A58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E5156AE7-3898-14BC-D74B-292F84F94866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15F5B5-8ACA-E23C-258C-6378E12C31CD}"/>
              </a:ext>
            </a:extLst>
          </p:cNvPr>
          <p:cNvSpPr txBox="1"/>
          <p:nvPr/>
        </p:nvSpPr>
        <p:spPr>
          <a:xfrm>
            <a:off x="-11052343" y="77286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AUTOMAÇÃO RESIDENCIAL COM MICROCONTROLADORES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615A3E-41DB-617E-D4FA-610099725409}"/>
              </a:ext>
            </a:extLst>
          </p:cNvPr>
          <p:cNvSpPr txBox="1"/>
          <p:nvPr/>
        </p:nvSpPr>
        <p:spPr>
          <a:xfrm>
            <a:off x="994664" y="1878282"/>
            <a:ext cx="97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AE3AC7D-96B2-559B-EA36-42F27B2F0BBC}"/>
              </a:ext>
            </a:extLst>
          </p:cNvPr>
          <p:cNvGrpSpPr/>
          <p:nvPr/>
        </p:nvGrpSpPr>
        <p:grpSpPr>
          <a:xfrm>
            <a:off x="-9418831" y="1801338"/>
            <a:ext cx="8536706" cy="4706887"/>
            <a:chOff x="1062951" y="1801338"/>
            <a:chExt cx="8536706" cy="4706887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CFF244D7-0219-4328-24A1-91166B5E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33D0BBD-D3FE-7EAB-A99B-68629EA90CC5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B0632A1-2CB3-F1AA-DE4D-6624285A58EB}"/>
              </a:ext>
            </a:extLst>
          </p:cNvPr>
          <p:cNvGrpSpPr/>
          <p:nvPr/>
        </p:nvGrpSpPr>
        <p:grpSpPr>
          <a:xfrm>
            <a:off x="940014" y="767429"/>
            <a:ext cx="10177273" cy="1403240"/>
            <a:chOff x="940014" y="767429"/>
            <a:chExt cx="10177273" cy="1403240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5383A71-09FF-D17F-2129-9EFE1FE4224B}"/>
                </a:ext>
              </a:extLst>
            </p:cNvPr>
            <p:cNvCxnSpPr/>
            <p:nvPr/>
          </p:nvCxnSpPr>
          <p:spPr>
            <a:xfrm>
              <a:off x="1062951" y="1562100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CEB4D4E-6F8C-5652-23A2-28C708F74627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LISTA DE COMPONENTES UTILIZADOS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B233D0D-CF82-7D8A-1E9B-6A2330486389}"/>
                </a:ext>
              </a:extLst>
            </p:cNvPr>
            <p:cNvSpPr txBox="1"/>
            <p:nvPr/>
          </p:nvSpPr>
          <p:spPr>
            <a:xfrm>
              <a:off x="940014" y="1801337"/>
              <a:ext cx="9270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(ESP8266) 			Cabo Micro USB 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F1404B5-E237-A014-8B17-5F50C98CC0F7}"/>
              </a:ext>
            </a:extLst>
          </p:cNvPr>
          <p:cNvGrpSpPr/>
          <p:nvPr/>
        </p:nvGrpSpPr>
        <p:grpSpPr>
          <a:xfrm>
            <a:off x="13587253" y="3179216"/>
            <a:ext cx="10177272" cy="752895"/>
            <a:chOff x="940015" y="767429"/>
            <a:chExt cx="10177272" cy="752895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A222973-DD26-7CD7-750E-B1BCB0B4F268}"/>
                </a:ext>
              </a:extLst>
            </p:cNvPr>
            <p:cNvCxnSpPr/>
            <p:nvPr/>
          </p:nvCxnSpPr>
          <p:spPr>
            <a:xfrm>
              <a:off x="3424166" y="1520324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49BFBC-EDF5-3548-B865-2BD51C4D375E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COMO DIZIA MINHA EX TERMINAMOS (NUNCA NAMOREI)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1CE78735-5E6C-4185-B277-2544EAF7C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0573">
            <a:off x="302305" y="2376610"/>
            <a:ext cx="3945518" cy="394551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52D31D1-508F-4252-BAAE-84EEDEF08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959" y="2324559"/>
            <a:ext cx="3655371" cy="36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81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1BAC6-3051-130C-6651-10A28A6B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05542C19-4D3B-CA23-8C1C-AD4102F0CC7C}"/>
              </a:ext>
            </a:extLst>
          </p:cNvPr>
          <p:cNvSpPr/>
          <p:nvPr/>
        </p:nvSpPr>
        <p:spPr>
          <a:xfrm>
            <a:off x="-22860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just"/>
            <a:r>
              <a:rPr lang="pt-BR" dirty="0">
                <a:solidFill>
                  <a:schemeClr val="bg1"/>
                </a:solidFill>
              </a:rPr>
              <a:t>26 Jumpers				2 Barras de </a:t>
            </a:r>
            <a:r>
              <a:rPr lang="pt-BR" dirty="0" err="1">
                <a:solidFill>
                  <a:schemeClr val="bg1"/>
                </a:solidFill>
              </a:rPr>
              <a:t>Sindal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972C93-9647-F1E4-A555-4B14140173B4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AE79903-6BE7-1EF3-2EA0-52F91CBDBDBB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CB9942-A52B-6BC3-C383-00CBB39F26F6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33B02FF-7247-CE39-891B-1EBF72471388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F91FB24C-7C5A-793F-0C04-6D6CBF50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9DB04AFC-3976-0AB2-C25D-8A020A319902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DF51969E-6903-3BAE-A293-F5A0F8EF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ECA3F282-04CF-22BD-F8C6-F83C9154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6995704D-4FDA-36E1-8923-0E703C48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A610ECD6-B435-A0C2-5CB6-D7E1BB5D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72B6F05D-F7AD-25D4-DBDC-A91080429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A00467F0-5712-5066-CA11-BD9297C3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6672F5C4-4BA3-F69C-B4C5-CE94BE6B7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85F85B66-F034-98E7-A1A8-6675CABD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55FAC49C-4E21-9592-819C-88A1B6473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2B13F57C-101A-1027-E21B-A4820ACC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9B22E2C8-8D25-8C25-68E2-F06C3581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15ECD5A2-5283-409F-83F0-0ABBF08F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5EF65EE3-0E46-999E-CAA3-2AAB1ACA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99BB3FD3-2635-F5A0-A465-8760DAB3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8C4FFB4B-749A-1DFD-1DE7-D3118966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A80EC17A-8E2E-46EA-ED79-9F22E66B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CFF00F8-EF0B-0D3F-4F31-8578B97A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C06C7CE4-CD06-7493-8507-1740DB6C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4114CE8E-C4A2-18CA-28C2-D90D2B09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912CFFE2-9889-8A10-76CC-AD0C3393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875D4E-E091-2B0F-1F65-46343462A42B}"/>
              </a:ext>
            </a:extLst>
          </p:cNvPr>
          <p:cNvSpPr txBox="1"/>
          <p:nvPr/>
        </p:nvSpPr>
        <p:spPr>
          <a:xfrm>
            <a:off x="-11059397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C031C0-CA64-69E3-9CB2-058194C0CA61}"/>
              </a:ext>
            </a:extLst>
          </p:cNvPr>
          <p:cNvSpPr txBox="1"/>
          <p:nvPr/>
        </p:nvSpPr>
        <p:spPr>
          <a:xfrm>
            <a:off x="-11048939" y="1879600"/>
            <a:ext cx="9798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Neste projeto, desenvolvemos uma maquete de uma casa automatizada que acende os LEDs por meio de comandos Bluetooth. Utilizamos microcontroladores para simular o controle de iluminação, ilustrando o conceito de automação residencial inteligente. A comunicação via Bluetooth permite o controle remoto, destacando a praticidade e a eficiência desse sistema.</a:t>
            </a:r>
          </a:p>
          <a:p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C9B88CCB-743D-2D7C-C993-EA5AC7D3751A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98AEE2F-03C7-8159-9A70-475E1C06D991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6F9949E4-97DD-8FD6-5D06-FCCFA2D5F600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CD7127-8B64-C0B4-2F71-DAA222193CA9}"/>
              </a:ext>
            </a:extLst>
          </p:cNvPr>
          <p:cNvSpPr txBox="1"/>
          <p:nvPr/>
        </p:nvSpPr>
        <p:spPr>
          <a:xfrm>
            <a:off x="-11052343" y="77286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AUTOMAÇÃO RESIDENCIAL COM MICROCONTROLADORES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73A624-2245-0142-DDBA-05278575AE0B}"/>
              </a:ext>
            </a:extLst>
          </p:cNvPr>
          <p:cNvSpPr txBox="1"/>
          <p:nvPr/>
        </p:nvSpPr>
        <p:spPr>
          <a:xfrm>
            <a:off x="994664" y="1878282"/>
            <a:ext cx="97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12BE9DC-61E6-A1AA-0619-5585A7CB2D3F}"/>
              </a:ext>
            </a:extLst>
          </p:cNvPr>
          <p:cNvGrpSpPr/>
          <p:nvPr/>
        </p:nvGrpSpPr>
        <p:grpSpPr>
          <a:xfrm>
            <a:off x="-9418831" y="1801338"/>
            <a:ext cx="8536706" cy="4706887"/>
            <a:chOff x="1062951" y="1801338"/>
            <a:chExt cx="8536706" cy="4706887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82713FC-9C0B-0231-4C76-C45123AD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97EF4FD-0A03-752F-A076-9DB2B8FFBA11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DE25B9-BF96-3E6E-0C79-77F18DE18DFA}"/>
              </a:ext>
            </a:extLst>
          </p:cNvPr>
          <p:cNvGrpSpPr/>
          <p:nvPr/>
        </p:nvGrpSpPr>
        <p:grpSpPr>
          <a:xfrm>
            <a:off x="-11034808" y="767429"/>
            <a:ext cx="10177273" cy="5835222"/>
            <a:chOff x="940014" y="767429"/>
            <a:chExt cx="10177273" cy="5835222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C4B9111-21E0-A30A-F2B2-F994F0E09DCE}"/>
                </a:ext>
              </a:extLst>
            </p:cNvPr>
            <p:cNvCxnSpPr/>
            <p:nvPr/>
          </p:nvCxnSpPr>
          <p:spPr>
            <a:xfrm>
              <a:off x="1062951" y="1562100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8BDEA4A-A005-1A43-5C52-CD84FF4371D8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LISTA DE COMPONENTES E FUNCIONALIDADES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975FD3-959E-E28F-03EF-32623063E732}"/>
                </a:ext>
              </a:extLst>
            </p:cNvPr>
            <p:cNvSpPr txBox="1"/>
            <p:nvPr/>
          </p:nvSpPr>
          <p:spPr>
            <a:xfrm>
              <a:off x="940014" y="1801337"/>
              <a:ext cx="927078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(ESP8266) : Microcontrolador que possibilita a conexão Wi-Fi e o controle dos LEDs remotamente. Ele executa o código que se conecta ao </a:t>
              </a:r>
              <a:r>
                <a:rPr lang="pt-BR" dirty="0" err="1">
                  <a:solidFill>
                    <a:schemeClr val="bg1"/>
                  </a:solidFill>
                </a:rPr>
                <a:t>Adafruit</a:t>
              </a:r>
              <a:r>
                <a:rPr lang="pt-BR" dirty="0">
                  <a:solidFill>
                    <a:schemeClr val="bg1"/>
                  </a:solidFill>
                </a:rPr>
                <a:t> IO e interpreta os comandos recebidos.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Cabo Micro USB : Utilizado para alimentar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e transferir o código para o dispositivo.10 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LEDs : As luzes do projeto, responsáveis ​​pela criação do efeito visual. Cada LED é controlado individualmente.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10 Resistores de 1kΩ : Limitam a corrente que passa pelos LEDs, protegendo-os contra sobrecarga e garantindo que operem de forma segura.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26 Fios Jumpers : Conectam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a LEDs, resistores e outros componentes, permitindo flexibilidade na montagem.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 Barras de </a:t>
              </a:r>
              <a:r>
                <a:rPr lang="pt-BR" dirty="0" err="1">
                  <a:solidFill>
                    <a:schemeClr val="bg1"/>
                  </a:solidFill>
                </a:rPr>
                <a:t>Sindal</a:t>
              </a:r>
              <a:r>
                <a:rPr lang="pt-BR" dirty="0">
                  <a:solidFill>
                    <a:schemeClr val="bg1"/>
                  </a:solidFill>
                </a:rPr>
                <a:t> : Blocos de terminais usados ​​para organizar as conexões elétricas dos LEDs e resistores, facilitando a montagem e manutenção do circuito.</a:t>
              </a:r>
            </a:p>
          </p:txBody>
        </p:sp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B4235F41-85CF-45F8-A163-3FC5658C74DC}"/>
              </a:ext>
            </a:extLst>
          </p:cNvPr>
          <p:cNvSpPr/>
          <p:nvPr/>
        </p:nvSpPr>
        <p:spPr>
          <a:xfrm>
            <a:off x="2251430" y="284268"/>
            <a:ext cx="8297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10 LEDs					10 Resistores de 1kΩ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E5C0447-9AB0-433C-B83C-DC3ED3EAB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15" y="1059816"/>
            <a:ext cx="2314273" cy="22246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D3202463-EB14-4BCD-A88A-2193F5693E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08" y="920033"/>
            <a:ext cx="2417885" cy="241788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ED61990B-95C0-4904-AEF3-9A8E965BEB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26" y="3802655"/>
            <a:ext cx="3137050" cy="314019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AE2A2F1-77C0-4F4E-8350-7D8021083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78" y="3813262"/>
            <a:ext cx="4654094" cy="3099699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97BB0D6-E4F5-49F9-BCEC-C147AFC1BE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37" y="3932133"/>
            <a:ext cx="4654094" cy="30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2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3EC71-F497-9945-1065-2B299691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44DDCB1A-0B9E-D0EA-DFFD-EF51F8E8F985}"/>
              </a:ext>
            </a:extLst>
          </p:cNvPr>
          <p:cNvSpPr/>
          <p:nvPr/>
        </p:nvSpPr>
        <p:spPr>
          <a:xfrm>
            <a:off x="-22860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BF08E4-CE62-CDFA-211B-7378A9A58250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AD26C1E-80FC-481E-B317-752D9FD2E61F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A2BE927-C5EE-F790-49E2-FBA8450293A0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19510FC-9F74-8A69-2E1B-8C2B7FCEFAD1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57DEF82E-3626-338E-84AE-5F14A7F18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8A92BAE0-DD1B-608B-1A3B-5FEA54AFA6C7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48678A07-FE61-0A09-5063-8C249FECE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07F10348-58B8-8017-D5AB-1805A7712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0085BD44-BE71-D492-2C0C-61B148213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03885349-55B2-7B87-1BED-CB974D3DB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FA94696F-933D-FC2E-88C9-7B2311BD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7CF5C993-BDA9-7C68-0B96-E45F51731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4810F7B3-A7A8-955A-28C0-45AA03BE5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83F9B653-5751-61EB-8BF1-DBC4ADC91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DC28DD17-A070-FF43-F987-C5B1E0427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B8043FCD-3902-BA69-5369-E497CD787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9F8ADA69-9D73-4C2F-73CD-9F5A71284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2CD1A5FD-89E0-C1D9-DA93-6DAC4D453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D67B3976-D8A6-1E11-79A3-DCACC3FD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5B93CA48-88F3-AC37-1884-FD515DF4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787AFB52-545B-F329-9668-0874C238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F9B5D9D0-DA82-42DE-1645-EB4D778A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8AFB7D2-4DA0-EF7B-C45C-2D8C3852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5FF39EB2-AA2A-C079-83D5-921068BAC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B3B8710F-937F-D3E2-F9AC-7F0BD6817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5D0A3451-88B1-C544-C34C-8669B0235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7F76AA9-9FF6-88E0-35CE-D957097B3C09}"/>
              </a:ext>
            </a:extLst>
          </p:cNvPr>
          <p:cNvSpPr txBox="1"/>
          <p:nvPr/>
        </p:nvSpPr>
        <p:spPr>
          <a:xfrm>
            <a:off x="994664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VISTA ESQUEMÁTICA DO CIRCUITO</a:t>
            </a:r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A65620C1-F82A-E065-4752-936BEC27FAD7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6DD49472-881C-2E25-5275-A5E409AA70C2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2250824-7125-7605-FC5E-B4E822B7916D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649DA8B-9692-17F7-4ACB-C2A212AA9F63}"/>
              </a:ext>
            </a:extLst>
          </p:cNvPr>
          <p:cNvCxnSpPr/>
          <p:nvPr/>
        </p:nvCxnSpPr>
        <p:spPr>
          <a:xfrm>
            <a:off x="1062951" y="1562100"/>
            <a:ext cx="49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470FAC-06BC-FDB2-BEB0-42E92A1B1EC7}"/>
              </a:ext>
            </a:extLst>
          </p:cNvPr>
          <p:cNvSpPr txBox="1"/>
          <p:nvPr/>
        </p:nvSpPr>
        <p:spPr>
          <a:xfrm>
            <a:off x="14452600" y="762858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C82B88-3226-6509-1D2E-134FDA631CD2}"/>
              </a:ext>
            </a:extLst>
          </p:cNvPr>
          <p:cNvGrpSpPr/>
          <p:nvPr/>
        </p:nvGrpSpPr>
        <p:grpSpPr>
          <a:xfrm>
            <a:off x="13863861" y="1801338"/>
            <a:ext cx="8536706" cy="4706887"/>
            <a:chOff x="1062951" y="1801338"/>
            <a:chExt cx="8536706" cy="4706887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5EE4F551-8C28-3BF4-4573-5E8C2A9CD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89DC4F4-FAE4-9D15-DD3C-B0CBAD73736B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B83AA3A9-B09D-40C7-A4C9-418CAB5F6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9" y="1850501"/>
            <a:ext cx="3857625" cy="46299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5913AD-4668-443F-A8F4-46BC8CBBC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69" y="2338987"/>
            <a:ext cx="5919776" cy="36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1BAC6-3051-130C-6651-10A28A6B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05542C19-4D3B-CA23-8C1C-AD4102F0CC7C}"/>
              </a:ext>
            </a:extLst>
          </p:cNvPr>
          <p:cNvSpPr/>
          <p:nvPr/>
        </p:nvSpPr>
        <p:spPr>
          <a:xfrm>
            <a:off x="-2286000" y="0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972C93-9647-F1E4-A555-4B14140173B4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AE79903-6BE7-1EF3-2EA0-52F91CBDBDBB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CB9942-A52B-6BC3-C383-00CBB39F26F6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33B02FF-7247-CE39-891B-1EBF72471388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F91FB24C-7C5A-793F-0C04-6D6CBF50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9DB04AFC-3976-0AB2-C25D-8A020A319902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DF51969E-6903-3BAE-A293-F5A0F8EF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ECA3F282-04CF-22BD-F8C6-F83C9154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6995704D-4FDA-36E1-8923-0E703C48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A610ECD6-B435-A0C2-5CB6-D7E1BB5D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72B6F05D-F7AD-25D4-DBDC-A91080429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A00467F0-5712-5066-CA11-BD9297C3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6672F5C4-4BA3-F69C-B4C5-CE94BE6B7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85F85B66-F034-98E7-A1A8-6675CABD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55FAC49C-4E21-9592-819C-88A1B6473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2B13F57C-101A-1027-E21B-A4820ACC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9B22E2C8-8D25-8C25-68E2-F06C3581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15ECD5A2-5283-409F-83F0-0ABBF08F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5EF65EE3-0E46-999E-CAA3-2AAB1ACA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99BB3FD3-2635-F5A0-A465-8760DAB3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8C4FFB4B-749A-1DFD-1DE7-D3118966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A80EC17A-8E2E-46EA-ED79-9F22E66B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CFF00F8-EF0B-0D3F-4F31-8578B97A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C06C7CE4-CD06-7493-8507-1740DB6C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4114CE8E-C4A2-18CA-28C2-D90D2B09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912CFFE2-9889-8A10-76CC-AD0C3393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875D4E-E091-2B0F-1F65-46343462A42B}"/>
              </a:ext>
            </a:extLst>
          </p:cNvPr>
          <p:cNvSpPr txBox="1"/>
          <p:nvPr/>
        </p:nvSpPr>
        <p:spPr>
          <a:xfrm>
            <a:off x="-11059397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C031C0-CA64-69E3-9CB2-058194C0CA61}"/>
              </a:ext>
            </a:extLst>
          </p:cNvPr>
          <p:cNvSpPr txBox="1"/>
          <p:nvPr/>
        </p:nvSpPr>
        <p:spPr>
          <a:xfrm>
            <a:off x="-11048939" y="1879600"/>
            <a:ext cx="9798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Neste projeto, desenvolvemos uma maquete de uma casa automatizada que acende os LEDs por meio de comandos Bluetooth. Utilizamos microcontroladores para simular o controle de iluminação, ilustrando o conceito de automação residencial inteligente. A comunicação via Bluetooth permite o controle remoto, destacando a praticidade e a eficiência desse sistema.</a:t>
            </a:r>
          </a:p>
          <a:p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C9B88CCB-743D-2D7C-C993-EA5AC7D3751A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98AEE2F-03C7-8159-9A70-475E1C06D991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6F9949E4-97DD-8FD6-5D06-FCCFA2D5F600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CD7127-8B64-C0B4-2F71-DAA222193CA9}"/>
              </a:ext>
            </a:extLst>
          </p:cNvPr>
          <p:cNvSpPr txBox="1"/>
          <p:nvPr/>
        </p:nvSpPr>
        <p:spPr>
          <a:xfrm>
            <a:off x="-11052343" y="77286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AUTOMAÇÃO RESIDENCIAL COM MICROCONTROLADORES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73A624-2245-0142-DDBA-05278575AE0B}"/>
              </a:ext>
            </a:extLst>
          </p:cNvPr>
          <p:cNvSpPr txBox="1"/>
          <p:nvPr/>
        </p:nvSpPr>
        <p:spPr>
          <a:xfrm>
            <a:off x="994664" y="1878282"/>
            <a:ext cx="97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12BE9DC-61E6-A1AA-0619-5585A7CB2D3F}"/>
              </a:ext>
            </a:extLst>
          </p:cNvPr>
          <p:cNvGrpSpPr/>
          <p:nvPr/>
        </p:nvGrpSpPr>
        <p:grpSpPr>
          <a:xfrm>
            <a:off x="-9418831" y="1801338"/>
            <a:ext cx="8536706" cy="4706887"/>
            <a:chOff x="1062951" y="1801338"/>
            <a:chExt cx="8536706" cy="4706887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82713FC-9C0B-0231-4C76-C45123AD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97EF4FD-0A03-752F-A076-9DB2B8FFBA11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DE25B9-BF96-3E6E-0C79-77F18DE18DFA}"/>
              </a:ext>
            </a:extLst>
          </p:cNvPr>
          <p:cNvGrpSpPr/>
          <p:nvPr/>
        </p:nvGrpSpPr>
        <p:grpSpPr>
          <a:xfrm>
            <a:off x="-11034808" y="767429"/>
            <a:ext cx="10177273" cy="5835222"/>
            <a:chOff x="940014" y="767429"/>
            <a:chExt cx="10177273" cy="5835222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C4B9111-21E0-A30A-F2B2-F994F0E09DCE}"/>
                </a:ext>
              </a:extLst>
            </p:cNvPr>
            <p:cNvCxnSpPr/>
            <p:nvPr/>
          </p:nvCxnSpPr>
          <p:spPr>
            <a:xfrm>
              <a:off x="1062951" y="1562100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8BDEA4A-A005-1A43-5C52-CD84FF4371D8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LISTA DE COMPONENTES E FUNCIONALIDADES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975FD3-959E-E28F-03EF-32623063E732}"/>
                </a:ext>
              </a:extLst>
            </p:cNvPr>
            <p:cNvSpPr txBox="1"/>
            <p:nvPr/>
          </p:nvSpPr>
          <p:spPr>
            <a:xfrm>
              <a:off x="940014" y="1801337"/>
              <a:ext cx="927078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(ESP8266) : Microcontrolador que possibilita a conexão Wi-Fi e o controle dos LEDs remotamente. Ele executa o código que se conecta ao </a:t>
              </a:r>
              <a:r>
                <a:rPr lang="pt-BR" dirty="0" err="1">
                  <a:solidFill>
                    <a:schemeClr val="bg1"/>
                  </a:solidFill>
                </a:rPr>
                <a:t>Adafruit</a:t>
              </a:r>
              <a:r>
                <a:rPr lang="pt-BR" dirty="0">
                  <a:solidFill>
                    <a:schemeClr val="bg1"/>
                  </a:solidFill>
                </a:rPr>
                <a:t> IO e interpreta os comandos recebidos.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Cabo Micro USB : Utilizado para alimentar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e transferir o código para o dispositivo.10 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LEDs : As luzes do projeto, responsáveis ​​pela criação do efeito visual. Cada LED é controlado individualmente.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10 Resistores de 1kΩ : Limitam a corrente que passa pelos LEDs, protegendo-os contra sobrecarga e garantindo que operem de forma segura.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26 Fios Jumpers : Conectam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a LEDs, resistores e outros componentes, permitindo flexibilidade na montagem.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 Barras de </a:t>
              </a:r>
              <a:r>
                <a:rPr lang="pt-BR" dirty="0" err="1">
                  <a:solidFill>
                    <a:schemeClr val="bg1"/>
                  </a:solidFill>
                </a:rPr>
                <a:t>Sindal</a:t>
              </a:r>
              <a:r>
                <a:rPr lang="pt-BR" dirty="0">
                  <a:solidFill>
                    <a:schemeClr val="bg1"/>
                  </a:solidFill>
                </a:rPr>
                <a:t> : Blocos de terminais usados ​​para organizar as conexões elétricas dos LEDs e resistores, facilitando a montagem e manutenção do circuito.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A2090C-0048-4E3C-A74E-326E29F66D7E}"/>
              </a:ext>
            </a:extLst>
          </p:cNvPr>
          <p:cNvSpPr txBox="1"/>
          <p:nvPr/>
        </p:nvSpPr>
        <p:spPr>
          <a:xfrm>
            <a:off x="3646629" y="2751268"/>
            <a:ext cx="672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Simulação do Projeto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30C319F-9BC0-4D03-B3E4-FF8C9E223B77}"/>
              </a:ext>
            </a:extLst>
          </p:cNvPr>
          <p:cNvCxnSpPr>
            <a:cxnSpLocks/>
          </p:cNvCxnSpPr>
          <p:nvPr/>
        </p:nvCxnSpPr>
        <p:spPr>
          <a:xfrm>
            <a:off x="3549219" y="3535008"/>
            <a:ext cx="2795069" cy="182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8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1BAC6-3051-130C-6651-10A28A6B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exágono 11">
            <a:extLst>
              <a:ext uri="{FF2B5EF4-FFF2-40B4-BE49-F238E27FC236}">
                <a16:creationId xmlns:a16="http://schemas.microsoft.com/office/drawing/2014/main" id="{05542C19-4D3B-CA23-8C1C-AD4102F0CC7C}"/>
              </a:ext>
            </a:extLst>
          </p:cNvPr>
          <p:cNvSpPr/>
          <p:nvPr/>
        </p:nvSpPr>
        <p:spPr>
          <a:xfrm>
            <a:off x="-2286000" y="-9728"/>
            <a:ext cx="16738600" cy="8039100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6" algn="just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972C93-9647-F1E4-A555-4B14140173B4}"/>
              </a:ext>
            </a:extLst>
          </p:cNvPr>
          <p:cNvSpPr txBox="1"/>
          <p:nvPr/>
        </p:nvSpPr>
        <p:spPr>
          <a:xfrm>
            <a:off x="49490" y="-4603257"/>
            <a:ext cx="73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MICROCONTROLADORES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AE79903-6BE7-1EF3-2EA0-52F91CBDBDBB}"/>
              </a:ext>
            </a:extLst>
          </p:cNvPr>
          <p:cNvGrpSpPr/>
          <p:nvPr/>
        </p:nvGrpSpPr>
        <p:grpSpPr>
          <a:xfrm>
            <a:off x="-72429" y="-4629942"/>
            <a:ext cx="5705856" cy="3702212"/>
            <a:chOff x="603504" y="557784"/>
            <a:chExt cx="5705856" cy="370221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9CB9942-A52B-6BC3-C383-00CBB39F26F6}"/>
                </a:ext>
              </a:extLst>
            </p:cNvPr>
            <p:cNvSpPr txBox="1"/>
            <p:nvPr/>
          </p:nvSpPr>
          <p:spPr>
            <a:xfrm>
              <a:off x="603504" y="557784"/>
              <a:ext cx="2270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INTEGRANTES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33B02FF-7247-CE39-891B-1EBF72471388}"/>
                </a:ext>
              </a:extLst>
            </p:cNvPr>
            <p:cNvSpPr txBox="1"/>
            <p:nvPr/>
          </p:nvSpPr>
          <p:spPr>
            <a:xfrm>
              <a:off x="603504" y="1397674"/>
              <a:ext cx="570585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Os nomes </a:t>
              </a:r>
              <a:r>
                <a:rPr lang="pt-BR" dirty="0" err="1">
                  <a:solidFill>
                    <a:schemeClr val="bg1"/>
                  </a:solidFill>
                </a:rPr>
                <a:t>vao</a:t>
              </a:r>
              <a:r>
                <a:rPr lang="pt-BR" dirty="0">
                  <a:solidFill>
                    <a:schemeClr val="bg1"/>
                  </a:solidFill>
                </a:rPr>
                <a:t> aqui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pt-BR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259" name="Imagem 258">
            <a:extLst>
              <a:ext uri="{FF2B5EF4-FFF2-40B4-BE49-F238E27FC236}">
                <a16:creationId xmlns:a16="http://schemas.microsoft.com/office/drawing/2014/main" id="{F91FB24C-7C5A-793F-0C04-6D6CBF503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0" t="-18025" r="40644" b="100176"/>
          <a:stretch>
            <a:fillRect/>
          </a:stretch>
        </p:blipFill>
        <p:spPr>
          <a:xfrm>
            <a:off x="8875776" y="-1837558"/>
            <a:ext cx="2112264" cy="1819656"/>
          </a:xfrm>
          <a:custGeom>
            <a:avLst/>
            <a:gdLst>
              <a:gd name="connsiteX0" fmla="*/ 454914 w 2112264"/>
              <a:gd name="connsiteY0" fmla="*/ 0 h 1819656"/>
              <a:gd name="connsiteX1" fmla="*/ 1657350 w 2112264"/>
              <a:gd name="connsiteY1" fmla="*/ 0 h 1819656"/>
              <a:gd name="connsiteX2" fmla="*/ 2112264 w 2112264"/>
              <a:gd name="connsiteY2" fmla="*/ 909828 h 1819656"/>
              <a:gd name="connsiteX3" fmla="*/ 1657350 w 2112264"/>
              <a:gd name="connsiteY3" fmla="*/ 1819656 h 1819656"/>
              <a:gd name="connsiteX4" fmla="*/ 454914 w 2112264"/>
              <a:gd name="connsiteY4" fmla="*/ 1819656 h 1819656"/>
              <a:gd name="connsiteX5" fmla="*/ 0 w 2112264"/>
              <a:gd name="connsiteY5" fmla="*/ 909828 h 1819656"/>
              <a:gd name="connsiteX6" fmla="*/ 454914 w 2112264"/>
              <a:gd name="connsiteY6" fmla="*/ 0 h 181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819656">
                <a:moveTo>
                  <a:pt x="454914" y="0"/>
                </a:moveTo>
                <a:lnTo>
                  <a:pt x="1657350" y="0"/>
                </a:lnTo>
                <a:lnTo>
                  <a:pt x="2112264" y="909828"/>
                </a:lnTo>
                <a:lnTo>
                  <a:pt x="1657350" y="1819656"/>
                </a:lnTo>
                <a:lnTo>
                  <a:pt x="454914" y="1819656"/>
                </a:lnTo>
                <a:lnTo>
                  <a:pt x="0" y="909828"/>
                </a:lnTo>
                <a:lnTo>
                  <a:pt x="454914" y="0"/>
                </a:lnTo>
                <a:close/>
              </a:path>
            </a:pathLst>
          </a:custGeom>
        </p:spPr>
      </p:pic>
      <p:grpSp>
        <p:nvGrpSpPr>
          <p:cNvPr id="278" name="Agrupar 277">
            <a:extLst>
              <a:ext uri="{FF2B5EF4-FFF2-40B4-BE49-F238E27FC236}">
                <a16:creationId xmlns:a16="http://schemas.microsoft.com/office/drawing/2014/main" id="{9DB04AFC-3976-0AB2-C25D-8A020A319902}"/>
              </a:ext>
            </a:extLst>
          </p:cNvPr>
          <p:cNvGrpSpPr/>
          <p:nvPr/>
        </p:nvGrpSpPr>
        <p:grpSpPr>
          <a:xfrm>
            <a:off x="6976872" y="-10841056"/>
            <a:ext cx="5646420" cy="10459378"/>
            <a:chOff x="7103364" y="-926730"/>
            <a:chExt cx="5646420" cy="10459378"/>
          </a:xfrm>
        </p:grpSpPr>
        <p:pic>
          <p:nvPicPr>
            <p:cNvPr id="277" name="Imagem 276">
              <a:extLst>
                <a:ext uri="{FF2B5EF4-FFF2-40B4-BE49-F238E27FC236}">
                  <a16:creationId xmlns:a16="http://schemas.microsoft.com/office/drawing/2014/main" id="{DF51969E-6903-3BAE-A293-F5A0F8EFD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r="57764" b="90910"/>
            <a:stretch>
              <a:fillRect/>
            </a:stretch>
          </p:blipFill>
          <p:spPr>
            <a:xfrm>
              <a:off x="7114032" y="0"/>
              <a:ext cx="2112264" cy="926716"/>
            </a:xfrm>
            <a:custGeom>
              <a:avLst/>
              <a:gdLst>
                <a:gd name="connsiteX0" fmla="*/ 8444 w 2112264"/>
                <a:gd name="connsiteY0" fmla="*/ 0 h 926716"/>
                <a:gd name="connsiteX1" fmla="*/ 2103820 w 2112264"/>
                <a:gd name="connsiteY1" fmla="*/ 0 h 926716"/>
                <a:gd name="connsiteX2" fmla="*/ 2112264 w 2112264"/>
                <a:gd name="connsiteY2" fmla="*/ 16888 h 926716"/>
                <a:gd name="connsiteX3" fmla="*/ 1657350 w 2112264"/>
                <a:gd name="connsiteY3" fmla="*/ 926716 h 926716"/>
                <a:gd name="connsiteX4" fmla="*/ 454914 w 2112264"/>
                <a:gd name="connsiteY4" fmla="*/ 926716 h 926716"/>
                <a:gd name="connsiteX5" fmla="*/ 0 w 2112264"/>
                <a:gd name="connsiteY5" fmla="*/ 16888 h 926716"/>
                <a:gd name="connsiteX6" fmla="*/ 8444 w 2112264"/>
                <a:gd name="connsiteY6" fmla="*/ 0 h 9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16">
                  <a:moveTo>
                    <a:pt x="8444" y="0"/>
                  </a:moveTo>
                  <a:lnTo>
                    <a:pt x="2103820" y="0"/>
                  </a:lnTo>
                  <a:lnTo>
                    <a:pt x="2112264" y="16888"/>
                  </a:lnTo>
                  <a:lnTo>
                    <a:pt x="1657350" y="926716"/>
                  </a:lnTo>
                  <a:lnTo>
                    <a:pt x="454914" y="926716"/>
                  </a:lnTo>
                  <a:lnTo>
                    <a:pt x="0" y="16888"/>
                  </a:lnTo>
                  <a:lnTo>
                    <a:pt x="8444" y="0"/>
                  </a:lnTo>
                  <a:close/>
                </a:path>
              </a:pathLst>
            </a:custGeom>
          </p:spPr>
        </p:pic>
        <p:pic>
          <p:nvPicPr>
            <p:cNvPr id="276" name="Imagem 275">
              <a:extLst>
                <a:ext uri="{FF2B5EF4-FFF2-40B4-BE49-F238E27FC236}">
                  <a16:creationId xmlns:a16="http://schemas.microsoft.com/office/drawing/2014/main" id="{ECA3F282-04CF-22BD-F8C6-F83C9154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28" r="23711" b="91241"/>
            <a:stretch>
              <a:fillRect/>
            </a:stretch>
          </p:blipFill>
          <p:spPr>
            <a:xfrm>
              <a:off x="10635303" y="0"/>
              <a:ext cx="2095362" cy="892926"/>
            </a:xfrm>
            <a:custGeom>
              <a:avLst/>
              <a:gdLst>
                <a:gd name="connsiteX0" fmla="*/ 0 w 2095362"/>
                <a:gd name="connsiteY0" fmla="*/ 0 h 892926"/>
                <a:gd name="connsiteX1" fmla="*/ 2095362 w 2095362"/>
                <a:gd name="connsiteY1" fmla="*/ 0 h 892926"/>
                <a:gd name="connsiteX2" fmla="*/ 1648899 w 2095362"/>
                <a:gd name="connsiteY2" fmla="*/ 892926 h 892926"/>
                <a:gd name="connsiteX3" fmla="*/ 446463 w 2095362"/>
                <a:gd name="connsiteY3" fmla="*/ 892926 h 892926"/>
                <a:gd name="connsiteX4" fmla="*/ 0 w 2095362"/>
                <a:gd name="connsiteY4" fmla="*/ 0 h 89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62" h="892926">
                  <a:moveTo>
                    <a:pt x="0" y="0"/>
                  </a:moveTo>
                  <a:lnTo>
                    <a:pt x="2095362" y="0"/>
                  </a:lnTo>
                  <a:lnTo>
                    <a:pt x="1648899" y="892926"/>
                  </a:lnTo>
                  <a:lnTo>
                    <a:pt x="446463" y="89292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5" name="Imagem 274">
              <a:extLst>
                <a:ext uri="{FF2B5EF4-FFF2-40B4-BE49-F238E27FC236}">
                  <a16:creationId xmlns:a16="http://schemas.microsoft.com/office/drawing/2014/main" id="{6995704D-4FDA-36E1-8923-0E703C48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07" r="40644" b="81644"/>
            <a:stretch>
              <a:fillRect/>
            </a:stretch>
          </p:blipFill>
          <p:spPr>
            <a:xfrm>
              <a:off x="8875776" y="51678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4" name="Imagem 273">
              <a:extLst>
                <a:ext uri="{FF2B5EF4-FFF2-40B4-BE49-F238E27FC236}">
                  <a16:creationId xmlns:a16="http://schemas.microsoft.com/office/drawing/2014/main" id="{A610ECD6-B435-A0C2-5CB6-D7E1BB5D7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10114" r="57764" b="72037"/>
            <a:stretch>
              <a:fillRect/>
            </a:stretch>
          </p:blipFill>
          <p:spPr>
            <a:xfrm>
              <a:off x="7114032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3" name="Imagem 272">
              <a:extLst>
                <a:ext uri="{FF2B5EF4-FFF2-40B4-BE49-F238E27FC236}">
                  <a16:creationId xmlns:a16="http://schemas.microsoft.com/office/drawing/2014/main" id="{72B6F05D-F7AD-25D4-DBDC-A91080429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10114" r="23525" b="72037"/>
            <a:stretch>
              <a:fillRect/>
            </a:stretch>
          </p:blipFill>
          <p:spPr>
            <a:xfrm>
              <a:off x="10637520" y="1031086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2" name="Imagem 271">
              <a:extLst>
                <a:ext uri="{FF2B5EF4-FFF2-40B4-BE49-F238E27FC236}">
                  <a16:creationId xmlns:a16="http://schemas.microsoft.com/office/drawing/2014/main" id="{A00467F0-5712-5066-CA11-BD9297C3C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19380" r="40644" b="62771"/>
            <a:stretch>
              <a:fillRect/>
            </a:stretch>
          </p:blipFill>
          <p:spPr>
            <a:xfrm>
              <a:off x="8875776" y="197570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1" name="Imagem 270">
              <a:extLst>
                <a:ext uri="{FF2B5EF4-FFF2-40B4-BE49-F238E27FC236}">
                  <a16:creationId xmlns:a16="http://schemas.microsoft.com/office/drawing/2014/main" id="{6672F5C4-4BA3-F69C-B4C5-CE94BE6B7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28987" r="57764" b="53163"/>
            <a:stretch>
              <a:fillRect/>
            </a:stretch>
          </p:blipFill>
          <p:spPr>
            <a:xfrm>
              <a:off x="7114032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70" name="Imagem 269">
              <a:extLst>
                <a:ext uri="{FF2B5EF4-FFF2-40B4-BE49-F238E27FC236}">
                  <a16:creationId xmlns:a16="http://schemas.microsoft.com/office/drawing/2014/main" id="{85F85B66-F034-98E7-A1A8-6675CABD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950" t="28987" r="23525" b="53163"/>
            <a:stretch>
              <a:fillRect/>
            </a:stretch>
          </p:blipFill>
          <p:spPr>
            <a:xfrm>
              <a:off x="10637520" y="295511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9" name="Imagem 268">
              <a:extLst>
                <a:ext uri="{FF2B5EF4-FFF2-40B4-BE49-F238E27FC236}">
                  <a16:creationId xmlns:a16="http://schemas.microsoft.com/office/drawing/2014/main" id="{55FAC49C-4E21-9592-819C-88A1B6473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38424" r="40644" b="43727"/>
            <a:stretch>
              <a:fillRect/>
            </a:stretch>
          </p:blipFill>
          <p:spPr>
            <a:xfrm>
              <a:off x="8875776" y="3917125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2B13F57C-101A-1027-E21B-A4820ACC1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47358" r="23629" b="34792"/>
            <a:stretch>
              <a:fillRect/>
            </a:stretch>
          </p:blipFill>
          <p:spPr>
            <a:xfrm>
              <a:off x="10626852" y="482795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7" name="Imagem 266">
              <a:extLst>
                <a:ext uri="{FF2B5EF4-FFF2-40B4-BE49-F238E27FC236}">
                  <a16:creationId xmlns:a16="http://schemas.microsoft.com/office/drawing/2014/main" id="{9B22E2C8-8D25-8C25-68E2-F06C3581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1" t="47690" r="57764" b="34461"/>
            <a:stretch>
              <a:fillRect/>
            </a:stretch>
          </p:blipFill>
          <p:spPr>
            <a:xfrm>
              <a:off x="7114032" y="4861743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6" name="Imagem 265">
              <a:extLst>
                <a:ext uri="{FF2B5EF4-FFF2-40B4-BE49-F238E27FC236}">
                  <a16:creationId xmlns:a16="http://schemas.microsoft.com/office/drawing/2014/main" id="{15ECD5A2-5283-409F-83F0-0ABBF08F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30" t="56956" r="40644" b="25195"/>
            <a:stretch>
              <a:fillRect/>
            </a:stretch>
          </p:blipFill>
          <p:spPr>
            <a:xfrm>
              <a:off x="8875776" y="5806361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5EF65EE3-0E46-999E-CAA3-2AAB1ACAD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08" t="66392" r="57867" b="15759"/>
            <a:stretch>
              <a:fillRect/>
            </a:stretch>
          </p:blipFill>
          <p:spPr>
            <a:xfrm>
              <a:off x="7103364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4" name="Imagem 263">
              <a:extLst>
                <a:ext uri="{FF2B5EF4-FFF2-40B4-BE49-F238E27FC236}">
                  <a16:creationId xmlns:a16="http://schemas.microsoft.com/office/drawing/2014/main" id="{99BB3FD3-2635-F5A0-A465-8760DAB3D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66392" r="23629" b="15759"/>
            <a:stretch>
              <a:fillRect/>
            </a:stretch>
          </p:blipFill>
          <p:spPr>
            <a:xfrm>
              <a:off x="10626852" y="6768374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63" name="Imagem 262">
              <a:extLst>
                <a:ext uri="{FF2B5EF4-FFF2-40B4-BE49-F238E27FC236}">
                  <a16:creationId xmlns:a16="http://schemas.microsoft.com/office/drawing/2014/main" id="{8C4FFB4B-749A-1DFD-1DE7-D3118966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27" t="75658" r="40748" b="6493"/>
            <a:stretch>
              <a:fillRect/>
            </a:stretch>
          </p:blipFill>
          <p:spPr>
            <a:xfrm>
              <a:off x="8865108" y="7712992"/>
              <a:ext cx="2112264" cy="1819656"/>
            </a:xfrm>
            <a:custGeom>
              <a:avLst/>
              <a:gdLst>
                <a:gd name="connsiteX0" fmla="*/ 454914 w 2112264"/>
                <a:gd name="connsiteY0" fmla="*/ 0 h 1819656"/>
                <a:gd name="connsiteX1" fmla="*/ 1657350 w 2112264"/>
                <a:gd name="connsiteY1" fmla="*/ 0 h 1819656"/>
                <a:gd name="connsiteX2" fmla="*/ 2112264 w 2112264"/>
                <a:gd name="connsiteY2" fmla="*/ 909828 h 1819656"/>
                <a:gd name="connsiteX3" fmla="*/ 1657350 w 2112264"/>
                <a:gd name="connsiteY3" fmla="*/ 1819656 h 1819656"/>
                <a:gd name="connsiteX4" fmla="*/ 454914 w 2112264"/>
                <a:gd name="connsiteY4" fmla="*/ 1819656 h 1819656"/>
                <a:gd name="connsiteX5" fmla="*/ 0 w 2112264"/>
                <a:gd name="connsiteY5" fmla="*/ 909828 h 1819656"/>
                <a:gd name="connsiteX6" fmla="*/ 454914 w 2112264"/>
                <a:gd name="connsiteY6" fmla="*/ 0 h 181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1819656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1657350" y="1819656"/>
                  </a:lnTo>
                  <a:lnTo>
                    <a:pt x="454914" y="1819656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8" name="Imagem 257">
              <a:extLst>
                <a:ext uri="{FF2B5EF4-FFF2-40B4-BE49-F238E27FC236}">
                  <a16:creationId xmlns:a16="http://schemas.microsoft.com/office/drawing/2014/main" id="{A80EC17A-8E2E-46EA-ED79-9F22E66B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6" t="-9090" r="23629" b="100000"/>
            <a:stretch>
              <a:fillRect/>
            </a:stretch>
          </p:blipFill>
          <p:spPr>
            <a:xfrm>
              <a:off x="10626852" y="-926730"/>
              <a:ext cx="2112264" cy="926730"/>
            </a:xfrm>
            <a:custGeom>
              <a:avLst/>
              <a:gdLst>
                <a:gd name="connsiteX0" fmla="*/ 454914 w 2112264"/>
                <a:gd name="connsiteY0" fmla="*/ 0 h 926730"/>
                <a:gd name="connsiteX1" fmla="*/ 1657350 w 2112264"/>
                <a:gd name="connsiteY1" fmla="*/ 0 h 926730"/>
                <a:gd name="connsiteX2" fmla="*/ 2112264 w 2112264"/>
                <a:gd name="connsiteY2" fmla="*/ 909828 h 926730"/>
                <a:gd name="connsiteX3" fmla="*/ 2103813 w 2112264"/>
                <a:gd name="connsiteY3" fmla="*/ 926730 h 926730"/>
                <a:gd name="connsiteX4" fmla="*/ 8451 w 2112264"/>
                <a:gd name="connsiteY4" fmla="*/ 926730 h 926730"/>
                <a:gd name="connsiteX5" fmla="*/ 0 w 2112264"/>
                <a:gd name="connsiteY5" fmla="*/ 909828 h 926730"/>
                <a:gd name="connsiteX6" fmla="*/ 454914 w 2112264"/>
                <a:gd name="connsiteY6" fmla="*/ 0 h 9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4" h="926730">
                  <a:moveTo>
                    <a:pt x="454914" y="0"/>
                  </a:moveTo>
                  <a:lnTo>
                    <a:pt x="1657350" y="0"/>
                  </a:lnTo>
                  <a:lnTo>
                    <a:pt x="2112264" y="909828"/>
                  </a:lnTo>
                  <a:lnTo>
                    <a:pt x="2103813" y="926730"/>
                  </a:lnTo>
                  <a:lnTo>
                    <a:pt x="8451" y="926730"/>
                  </a:lnTo>
                  <a:lnTo>
                    <a:pt x="0" y="909828"/>
                  </a:lnTo>
                  <a:lnTo>
                    <a:pt x="454914" y="0"/>
                  </a:lnTo>
                  <a:close/>
                </a:path>
              </a:pathLst>
            </a:custGeom>
          </p:spPr>
        </p:pic>
        <p:pic>
          <p:nvPicPr>
            <p:cNvPr id="257" name="Imagem 256">
              <a:extLst>
                <a:ext uri="{FF2B5EF4-FFF2-40B4-BE49-F238E27FC236}">
                  <a16:creationId xmlns:a16="http://schemas.microsoft.com/office/drawing/2014/main" id="{CCFF00F8-EF0B-0D3F-4F31-8578B97A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3" t="-8759" r="57846" b="100000"/>
            <a:stretch>
              <a:fillRect/>
            </a:stretch>
          </p:blipFill>
          <p:spPr>
            <a:xfrm>
              <a:off x="7122476" y="-892940"/>
              <a:ext cx="2095376" cy="892940"/>
            </a:xfrm>
            <a:custGeom>
              <a:avLst/>
              <a:gdLst>
                <a:gd name="connsiteX0" fmla="*/ 446470 w 2095376"/>
                <a:gd name="connsiteY0" fmla="*/ 0 h 892940"/>
                <a:gd name="connsiteX1" fmla="*/ 1648906 w 2095376"/>
                <a:gd name="connsiteY1" fmla="*/ 0 h 892940"/>
                <a:gd name="connsiteX2" fmla="*/ 2095376 w 2095376"/>
                <a:gd name="connsiteY2" fmla="*/ 892940 h 892940"/>
                <a:gd name="connsiteX3" fmla="*/ 0 w 2095376"/>
                <a:gd name="connsiteY3" fmla="*/ 892940 h 892940"/>
                <a:gd name="connsiteX4" fmla="*/ 446470 w 2095376"/>
                <a:gd name="connsiteY4" fmla="*/ 0 h 89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376" h="892940">
                  <a:moveTo>
                    <a:pt x="446470" y="0"/>
                  </a:moveTo>
                  <a:lnTo>
                    <a:pt x="1648906" y="0"/>
                  </a:lnTo>
                  <a:lnTo>
                    <a:pt x="2095376" y="892940"/>
                  </a:lnTo>
                  <a:lnTo>
                    <a:pt x="0" y="892940"/>
                  </a:lnTo>
                  <a:lnTo>
                    <a:pt x="446470" y="0"/>
                  </a:lnTo>
                  <a:close/>
                </a:path>
              </a:pathLst>
            </a:custGeom>
          </p:spPr>
        </p:pic>
      </p:grpSp>
      <p:pic>
        <p:nvPicPr>
          <p:cNvPr id="255" name="Imagem 254">
            <a:extLst>
              <a:ext uri="{FF2B5EF4-FFF2-40B4-BE49-F238E27FC236}">
                <a16:creationId xmlns:a16="http://schemas.microsoft.com/office/drawing/2014/main" id="{C06C7CE4-CD06-7493-8507-1740DB6C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100000" r="60703" b="-3200"/>
          <a:stretch>
            <a:fillRect/>
          </a:stretch>
        </p:blipFill>
        <p:spPr>
          <a:xfrm>
            <a:off x="7395171" y="10194539"/>
            <a:ext cx="1528650" cy="326214"/>
          </a:xfrm>
          <a:custGeom>
            <a:avLst/>
            <a:gdLst>
              <a:gd name="connsiteX0" fmla="*/ 0 w 1528650"/>
              <a:gd name="connsiteY0" fmla="*/ 0 h 326214"/>
              <a:gd name="connsiteX1" fmla="*/ 1528650 w 1528650"/>
              <a:gd name="connsiteY1" fmla="*/ 0 h 326214"/>
              <a:gd name="connsiteX2" fmla="*/ 1365543 w 1528650"/>
              <a:gd name="connsiteY2" fmla="*/ 326214 h 326214"/>
              <a:gd name="connsiteX3" fmla="*/ 163107 w 1528650"/>
              <a:gd name="connsiteY3" fmla="*/ 326214 h 326214"/>
              <a:gd name="connsiteX4" fmla="*/ 0 w 1528650"/>
              <a:gd name="connsiteY4" fmla="*/ 0 h 3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650" h="326214">
                <a:moveTo>
                  <a:pt x="0" y="0"/>
                </a:moveTo>
                <a:lnTo>
                  <a:pt x="1528650" y="0"/>
                </a:lnTo>
                <a:lnTo>
                  <a:pt x="1365543" y="326214"/>
                </a:lnTo>
                <a:lnTo>
                  <a:pt x="163107" y="32621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54" name="Imagem 253">
            <a:extLst>
              <a:ext uri="{FF2B5EF4-FFF2-40B4-BE49-F238E27FC236}">
                <a16:creationId xmlns:a16="http://schemas.microsoft.com/office/drawing/2014/main" id="{4114CE8E-C4A2-18CA-28C2-D90D2B09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7" t="100000" r="40748" b="-12125"/>
          <a:stretch>
            <a:fillRect/>
          </a:stretch>
        </p:blipFill>
        <p:spPr>
          <a:xfrm>
            <a:off x="8865108" y="10194539"/>
            <a:ext cx="2112264" cy="1236042"/>
          </a:xfrm>
          <a:custGeom>
            <a:avLst/>
            <a:gdLst>
              <a:gd name="connsiteX0" fmla="*/ 163107 w 2112264"/>
              <a:gd name="connsiteY0" fmla="*/ 0 h 1236042"/>
              <a:gd name="connsiteX1" fmla="*/ 1949157 w 2112264"/>
              <a:gd name="connsiteY1" fmla="*/ 0 h 1236042"/>
              <a:gd name="connsiteX2" fmla="*/ 2112264 w 2112264"/>
              <a:gd name="connsiteY2" fmla="*/ 326214 h 1236042"/>
              <a:gd name="connsiteX3" fmla="*/ 1657350 w 2112264"/>
              <a:gd name="connsiteY3" fmla="*/ 1236042 h 1236042"/>
              <a:gd name="connsiteX4" fmla="*/ 454914 w 2112264"/>
              <a:gd name="connsiteY4" fmla="*/ 1236042 h 1236042"/>
              <a:gd name="connsiteX5" fmla="*/ 0 w 2112264"/>
              <a:gd name="connsiteY5" fmla="*/ 326214 h 1236042"/>
              <a:gd name="connsiteX6" fmla="*/ 163107 w 2112264"/>
              <a:gd name="connsiteY6" fmla="*/ 0 h 123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264" h="1236042">
                <a:moveTo>
                  <a:pt x="163107" y="0"/>
                </a:moveTo>
                <a:lnTo>
                  <a:pt x="1949157" y="0"/>
                </a:lnTo>
                <a:lnTo>
                  <a:pt x="2112264" y="326214"/>
                </a:lnTo>
                <a:lnTo>
                  <a:pt x="1657350" y="1236042"/>
                </a:lnTo>
                <a:lnTo>
                  <a:pt x="454914" y="1236042"/>
                </a:lnTo>
                <a:lnTo>
                  <a:pt x="0" y="326214"/>
                </a:lnTo>
                <a:lnTo>
                  <a:pt x="163107" y="0"/>
                </a:lnTo>
                <a:close/>
              </a:path>
            </a:pathLst>
          </a:custGeom>
        </p:spPr>
      </p:pic>
      <p:pic>
        <p:nvPicPr>
          <p:cNvPr id="253" name="Imagem 252">
            <a:extLst>
              <a:ext uri="{FF2B5EF4-FFF2-40B4-BE49-F238E27FC236}">
                <a16:creationId xmlns:a16="http://schemas.microsoft.com/office/drawing/2014/main" id="{912CFFE2-9889-8A10-76CC-AD0C33939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1" t="100000" r="26633" b="-2859"/>
          <a:stretch>
            <a:fillRect/>
          </a:stretch>
        </p:blipFill>
        <p:spPr>
          <a:xfrm>
            <a:off x="10936054" y="10194539"/>
            <a:ext cx="1493860" cy="291424"/>
          </a:xfrm>
          <a:custGeom>
            <a:avLst/>
            <a:gdLst>
              <a:gd name="connsiteX0" fmla="*/ 0 w 1493860"/>
              <a:gd name="connsiteY0" fmla="*/ 0 h 291424"/>
              <a:gd name="connsiteX1" fmla="*/ 1493860 w 1493860"/>
              <a:gd name="connsiteY1" fmla="*/ 0 h 291424"/>
              <a:gd name="connsiteX2" fmla="*/ 1348148 w 1493860"/>
              <a:gd name="connsiteY2" fmla="*/ 291424 h 291424"/>
              <a:gd name="connsiteX3" fmla="*/ 145712 w 1493860"/>
              <a:gd name="connsiteY3" fmla="*/ 291424 h 291424"/>
              <a:gd name="connsiteX4" fmla="*/ 0 w 1493860"/>
              <a:gd name="connsiteY4" fmla="*/ 0 h 29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860" h="291424">
                <a:moveTo>
                  <a:pt x="0" y="0"/>
                </a:moveTo>
                <a:lnTo>
                  <a:pt x="1493860" y="0"/>
                </a:lnTo>
                <a:lnTo>
                  <a:pt x="1348148" y="291424"/>
                </a:lnTo>
                <a:lnTo>
                  <a:pt x="145712" y="29142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875D4E-E091-2B0F-1F65-46343462A42B}"/>
              </a:ext>
            </a:extLst>
          </p:cNvPr>
          <p:cNvSpPr txBox="1"/>
          <p:nvPr/>
        </p:nvSpPr>
        <p:spPr>
          <a:xfrm>
            <a:off x="-11059397" y="76743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CIRCUITO DO PROJETO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C031C0-CA64-69E3-9CB2-058194C0CA61}"/>
              </a:ext>
            </a:extLst>
          </p:cNvPr>
          <p:cNvSpPr txBox="1"/>
          <p:nvPr/>
        </p:nvSpPr>
        <p:spPr>
          <a:xfrm>
            <a:off x="-11048939" y="1879600"/>
            <a:ext cx="97985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Neste projeto, desenvolvemos uma maquete de uma casa automatizada que acende os LEDs por meio de comandos Bluetooth. Utilizamos microcontroladores para simular o controle de iluminação, ilustrando o conceito de automação residencial inteligente. A comunicação via Bluetooth permite o controle remoto, destacando a praticidade e a eficiência desse sistema.</a:t>
            </a:r>
          </a:p>
          <a:p>
            <a:endParaRPr lang="pt-BR" dirty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C9B88CCB-743D-2D7C-C993-EA5AC7D3751A}"/>
              </a:ext>
            </a:extLst>
          </p:cNvPr>
          <p:cNvSpPr/>
          <p:nvPr/>
        </p:nvSpPr>
        <p:spPr>
          <a:xfrm>
            <a:off x="-1368196" y="3506306"/>
            <a:ext cx="2027651" cy="1641056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98AEE2F-03C7-8159-9A70-475E1C06D991}"/>
              </a:ext>
            </a:extLst>
          </p:cNvPr>
          <p:cNvSpPr/>
          <p:nvPr/>
        </p:nvSpPr>
        <p:spPr>
          <a:xfrm>
            <a:off x="9846310" y="6499582"/>
            <a:ext cx="1308100" cy="1092200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6F9949E4-97DD-8FD6-5D06-FCCFA2D5F600}"/>
              </a:ext>
            </a:extLst>
          </p:cNvPr>
          <p:cNvSpPr/>
          <p:nvPr/>
        </p:nvSpPr>
        <p:spPr>
          <a:xfrm>
            <a:off x="11622343" y="3114745"/>
            <a:ext cx="807571" cy="730585"/>
          </a:xfrm>
          <a:prstGeom prst="hexagon">
            <a:avLst/>
          </a:prstGeom>
          <a:noFill/>
          <a:ln>
            <a:solidFill>
              <a:schemeClr val="bg1">
                <a:alpha val="4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CD7127-8B64-C0B4-2F71-DAA222193CA9}"/>
              </a:ext>
            </a:extLst>
          </p:cNvPr>
          <p:cNvSpPr txBox="1"/>
          <p:nvPr/>
        </p:nvSpPr>
        <p:spPr>
          <a:xfrm>
            <a:off x="-11052343" y="772860"/>
            <a:ext cx="1017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AUTOMAÇÃO RESIDENCIAL COM MICROCONTROLADORES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73A624-2245-0142-DDBA-05278575AE0B}"/>
              </a:ext>
            </a:extLst>
          </p:cNvPr>
          <p:cNvSpPr txBox="1"/>
          <p:nvPr/>
        </p:nvSpPr>
        <p:spPr>
          <a:xfrm>
            <a:off x="994664" y="1878282"/>
            <a:ext cx="97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312BE9DC-61E6-A1AA-0619-5585A7CB2D3F}"/>
              </a:ext>
            </a:extLst>
          </p:cNvPr>
          <p:cNvGrpSpPr/>
          <p:nvPr/>
        </p:nvGrpSpPr>
        <p:grpSpPr>
          <a:xfrm>
            <a:off x="-9418831" y="1801338"/>
            <a:ext cx="8536706" cy="4706887"/>
            <a:chOff x="1062951" y="1801338"/>
            <a:chExt cx="8536706" cy="4706887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82713FC-9C0B-0231-4C76-C45123AD4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51" y="1878283"/>
              <a:ext cx="3857625" cy="4629942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C97EF4FD-0A03-752F-A076-9DB2B8FFBA11}"/>
                </a:ext>
              </a:extLst>
            </p:cNvPr>
            <p:cNvSpPr txBox="1"/>
            <p:nvPr/>
          </p:nvSpPr>
          <p:spPr>
            <a:xfrm>
              <a:off x="5334000" y="1801338"/>
              <a:ext cx="4265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>
                  <a:solidFill>
                    <a:schemeClr val="bg1"/>
                  </a:solidFill>
                </a:rPr>
                <a:t>A imagem mostra uma maquete de casa com LEDs conectados a um microcontrolador. O sistema permite acender e apagar os LEDs via comandos Bluetooth, simulando um controle de iluminação para automação residencial.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7DE25B9-BF96-3E6E-0C79-77F18DE18DFA}"/>
              </a:ext>
            </a:extLst>
          </p:cNvPr>
          <p:cNvGrpSpPr/>
          <p:nvPr/>
        </p:nvGrpSpPr>
        <p:grpSpPr>
          <a:xfrm>
            <a:off x="-11034808" y="767429"/>
            <a:ext cx="10177273" cy="5835222"/>
            <a:chOff x="940014" y="767429"/>
            <a:chExt cx="10177273" cy="5835222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C4B9111-21E0-A30A-F2B2-F994F0E09DCE}"/>
                </a:ext>
              </a:extLst>
            </p:cNvPr>
            <p:cNvCxnSpPr/>
            <p:nvPr/>
          </p:nvCxnSpPr>
          <p:spPr>
            <a:xfrm>
              <a:off x="1062951" y="1562100"/>
              <a:ext cx="4968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8BDEA4A-A005-1A43-5C52-CD84FF4371D8}"/>
                </a:ext>
              </a:extLst>
            </p:cNvPr>
            <p:cNvSpPr txBox="1"/>
            <p:nvPr/>
          </p:nvSpPr>
          <p:spPr>
            <a:xfrm>
              <a:off x="940015" y="767429"/>
              <a:ext cx="101772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chemeClr val="bg1"/>
                  </a:solidFill>
                </a:rPr>
                <a:t>LISTA DE COMPONENTES E FUNCIONALIDADES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975FD3-959E-E28F-03EF-32623063E732}"/>
                </a:ext>
              </a:extLst>
            </p:cNvPr>
            <p:cNvSpPr txBox="1"/>
            <p:nvPr/>
          </p:nvSpPr>
          <p:spPr>
            <a:xfrm>
              <a:off x="940014" y="1801337"/>
              <a:ext cx="927078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(ESP8266) : Microcontrolador que possibilita a conexão Wi-Fi e o controle dos LEDs remotamente. Ele executa o código que se conecta ao </a:t>
              </a:r>
              <a:r>
                <a:rPr lang="pt-BR" dirty="0" err="1">
                  <a:solidFill>
                    <a:schemeClr val="bg1"/>
                  </a:solidFill>
                </a:rPr>
                <a:t>Adafruit</a:t>
              </a:r>
              <a:r>
                <a:rPr lang="pt-BR" dirty="0">
                  <a:solidFill>
                    <a:schemeClr val="bg1"/>
                  </a:solidFill>
                </a:rPr>
                <a:t> IO e interpreta os comandos recebidos.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Cabo Micro USB : Utilizado para alimentar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e transferir o código para o dispositivo.10 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LEDs : As luzes do projeto, responsáveis ​​pela criação do efeito visual. Cada LED é controlado individualmente.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10 Resistores de 1kΩ : Limitam a corrente que passa pelos LEDs, protegendo-os contra sobrecarga e garantindo que operem de forma segura.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26 Fios Jumpers : Conectam o </a:t>
              </a:r>
              <a:r>
                <a:rPr lang="pt-BR" dirty="0" err="1">
                  <a:solidFill>
                    <a:schemeClr val="bg1"/>
                  </a:solidFill>
                </a:rPr>
                <a:t>NodeMCU</a:t>
              </a:r>
              <a:r>
                <a:rPr lang="pt-BR" dirty="0">
                  <a:solidFill>
                    <a:schemeClr val="bg1"/>
                  </a:solidFill>
                </a:rPr>
                <a:t> a LEDs, resistores e outros componentes, permitindo flexibilidade na montagem.</a:t>
              </a:r>
            </a:p>
            <a:p>
              <a:pPr algn="just"/>
              <a:endParaRPr lang="pt-BR" dirty="0">
                <a:solidFill>
                  <a:schemeClr val="bg1"/>
                </a:solidFill>
              </a:endParaRPr>
            </a:p>
            <a:p>
              <a:pPr algn="just"/>
              <a:r>
                <a:rPr lang="pt-BR" dirty="0">
                  <a:solidFill>
                    <a:schemeClr val="bg1"/>
                  </a:solidFill>
                </a:rPr>
                <a:t>2 Barras de </a:t>
              </a:r>
              <a:r>
                <a:rPr lang="pt-BR" dirty="0" err="1">
                  <a:solidFill>
                    <a:schemeClr val="bg1"/>
                  </a:solidFill>
                </a:rPr>
                <a:t>Sindal</a:t>
              </a:r>
              <a:r>
                <a:rPr lang="pt-BR" dirty="0">
                  <a:solidFill>
                    <a:schemeClr val="bg1"/>
                  </a:solidFill>
                </a:rPr>
                <a:t> : Blocos de terminais usados ​​para organizar as conexões elétricas dos LEDs e resistores, facilitando a montagem e manutenção do circuito.</a:t>
              </a:r>
            </a:p>
          </p:txBody>
        </p:sp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1E37D981-E9A2-491C-90DC-105AD9894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931" y="-755205"/>
            <a:ext cx="6858000" cy="68580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B07C84-6B49-44B9-9B00-826C451EFCAC}"/>
              </a:ext>
            </a:extLst>
          </p:cNvPr>
          <p:cNvSpPr txBox="1"/>
          <p:nvPr/>
        </p:nvSpPr>
        <p:spPr>
          <a:xfrm>
            <a:off x="3521237" y="4646050"/>
            <a:ext cx="30773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Obrigado!!!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37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440B8E73252E489E7D062B95945E3F" ma:contentTypeVersion="14" ma:contentTypeDescription="Create a new document." ma:contentTypeScope="" ma:versionID="e1f90671586a2dc00ae313926bca6bef">
  <xsd:schema xmlns:xsd="http://www.w3.org/2001/XMLSchema" xmlns:xs="http://www.w3.org/2001/XMLSchema" xmlns:p="http://schemas.microsoft.com/office/2006/metadata/properties" xmlns:ns3="fd4d9387-829d-4115-bf69-f159b3c1c6fd" xmlns:ns4="3db88991-8d5e-4b43-a842-6c1d6ef0a438" targetNamespace="http://schemas.microsoft.com/office/2006/metadata/properties" ma:root="true" ma:fieldsID="d9e39520fa513377efbf0b5bbc6ad6a7" ns3:_="" ns4:_="">
    <xsd:import namespace="fd4d9387-829d-4115-bf69-f159b3c1c6fd"/>
    <xsd:import namespace="3db88991-8d5e-4b43-a842-6c1d6ef0a4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AutoTags" minOccurs="0"/>
                <xsd:element ref="ns4:MediaServiceSearchProperties" minOccurs="0"/>
                <xsd:element ref="ns4:MediaServiceSystem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9387-829d-4115-bf69-f159b3c1c6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88991-8d5e-4b43-a842-6c1d6ef0a4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b88991-8d5e-4b43-a842-6c1d6ef0a438" xsi:nil="true"/>
  </documentManagement>
</p:properties>
</file>

<file path=customXml/itemProps1.xml><?xml version="1.0" encoding="utf-8"?>
<ds:datastoreItem xmlns:ds="http://schemas.openxmlformats.org/officeDocument/2006/customXml" ds:itemID="{640231C8-BEA6-43C4-86C6-AE7A4329E5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4d9387-829d-4115-bf69-f159b3c1c6fd"/>
    <ds:schemaRef ds:uri="3db88991-8d5e-4b43-a842-6c1d6ef0a4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12E269-4E84-436C-931F-FD5874FEA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25F973-AC78-45B7-8B8F-89B133CAA78E}">
  <ds:schemaRefs>
    <ds:schemaRef ds:uri="3db88991-8d5e-4b43-a842-6c1d6ef0a438"/>
    <ds:schemaRef ds:uri="fd4d9387-829d-4115-bf69-f159b3c1c6f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1429</Words>
  <Application>Microsoft Office PowerPoint</Application>
  <PresentationFormat>Widescreen</PresentationFormat>
  <Paragraphs>199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TASSIO ALVES PEREIRA MASCARENHAS</dc:creator>
  <cp:lastModifiedBy>Alana Santos</cp:lastModifiedBy>
  <cp:revision>18</cp:revision>
  <dcterms:created xsi:type="dcterms:W3CDTF">2024-11-11T22:04:19Z</dcterms:created>
  <dcterms:modified xsi:type="dcterms:W3CDTF">2024-11-12T23:00:06Z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0x0101008C440B8E73252E489E7D062B95945E3F</vt:lpwstr>
  </property>
</Properties>
</file>