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74" r:id="rId2"/>
    <p:sldId id="276" r:id="rId3"/>
    <p:sldId id="522" r:id="rId4"/>
    <p:sldId id="539" r:id="rId5"/>
    <p:sldId id="523" r:id="rId6"/>
    <p:sldId id="531" r:id="rId7"/>
    <p:sldId id="540" r:id="rId8"/>
    <p:sldId id="552" r:id="rId9"/>
    <p:sldId id="582" r:id="rId10"/>
    <p:sldId id="500" r:id="rId11"/>
    <p:sldId id="581" r:id="rId12"/>
    <p:sldId id="502" r:id="rId13"/>
    <p:sldId id="503" r:id="rId14"/>
    <p:sldId id="585" r:id="rId15"/>
    <p:sldId id="586" r:id="rId16"/>
    <p:sldId id="476" r:id="rId17"/>
    <p:sldId id="478" r:id="rId18"/>
    <p:sldId id="420" r:id="rId19"/>
    <p:sldId id="504" r:id="rId20"/>
    <p:sldId id="466" r:id="rId21"/>
    <p:sldId id="496" r:id="rId22"/>
    <p:sldId id="592" r:id="rId23"/>
    <p:sldId id="468" r:id="rId24"/>
    <p:sldId id="469" r:id="rId25"/>
    <p:sldId id="505" r:id="rId26"/>
    <p:sldId id="460" r:id="rId27"/>
    <p:sldId id="497" r:id="rId28"/>
    <p:sldId id="471" r:id="rId29"/>
    <p:sldId id="472" r:id="rId30"/>
    <p:sldId id="593" r:id="rId31"/>
    <p:sldId id="579" r:id="rId32"/>
    <p:sldId id="580" r:id="rId33"/>
    <p:sldId id="475" r:id="rId34"/>
    <p:sldId id="594" r:id="rId35"/>
    <p:sldId id="591" r:id="rId36"/>
    <p:sldId id="590" r:id="rId37"/>
    <p:sldId id="479" r:id="rId38"/>
    <p:sldId id="587" r:id="rId39"/>
    <p:sldId id="588" r:id="rId40"/>
    <p:sldId id="477" r:id="rId41"/>
    <p:sldId id="577" r:id="rId42"/>
    <p:sldId id="324" r:id="rId43"/>
    <p:sldId id="584" r:id="rId44"/>
    <p:sldId id="50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D85887-6760-4E6E-9AFA-C7AB0F2D48E4}">
          <p14:sldIdLst>
            <p14:sldId id="274"/>
            <p14:sldId id="276"/>
          </p14:sldIdLst>
        </p14:section>
        <p14:section name="Преговор" id="{7F3CBA5F-51C8-4DF4-91BD-B146FF1A5317}">
          <p14:sldIdLst>
            <p14:sldId id="522"/>
            <p14:sldId id="539"/>
            <p14:sldId id="523"/>
            <p14:sldId id="531"/>
            <p14:sldId id="540"/>
            <p14:sldId id="552"/>
          </p14:sldIdLst>
        </p14:section>
        <p14:section name="Условна конструкция switch - case" id="{5524C443-6615-48A4-A5A8-29C3FB6ECB6E}">
          <p14:sldIdLst>
            <p14:sldId id="582"/>
            <p14:sldId id="500"/>
            <p14:sldId id="581"/>
            <p14:sldId id="502"/>
            <p14:sldId id="503"/>
            <p14:sldId id="585"/>
            <p14:sldId id="586"/>
            <p14:sldId id="476"/>
            <p14:sldId id="478"/>
          </p14:sldIdLst>
        </p14:section>
        <p14:section name="Вложени условни конструкции" id="{839CC398-2AC3-4D59-BA02-598989F75A48}">
          <p14:sldIdLst>
            <p14:sldId id="420"/>
            <p14:sldId id="504"/>
            <p14:sldId id="466"/>
            <p14:sldId id="496"/>
            <p14:sldId id="592"/>
            <p14:sldId id="468"/>
            <p14:sldId id="469"/>
            <p14:sldId id="505"/>
            <p14:sldId id="460"/>
          </p14:sldIdLst>
        </p14:section>
        <p14:section name="Логически оператори" id="{22C281D1-C0A8-43E6-8047-B392C6B4976F}">
          <p14:sldIdLst>
            <p14:sldId id="497"/>
            <p14:sldId id="471"/>
            <p14:sldId id="472"/>
            <p14:sldId id="593"/>
            <p14:sldId id="579"/>
            <p14:sldId id="580"/>
            <p14:sldId id="475"/>
            <p14:sldId id="594"/>
            <p14:sldId id="591"/>
            <p14:sldId id="590"/>
            <p14:sldId id="479"/>
            <p14:sldId id="587"/>
            <p14:sldId id="588"/>
            <p14:sldId id="477"/>
          </p14:sldIdLst>
        </p14:section>
        <p14:section name="End Section" id="{8AC56617-2C43-40B6-BF3E-70EEEA3411B2}">
          <p14:sldIdLst>
            <p14:sldId id="577"/>
            <p14:sldId id="324"/>
            <p14:sldId id="584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5ABE30-9B25-4285-B3DC-8339836380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48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D754DBC-FE4A-4E98-9719-9F314A1E03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05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D40745-50BD-4185-A301-6A0082910B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415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25A8E1-8B08-4599-BB92-D1BCE7723F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8369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42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B19FFFA-F465-49E0-AE4A-13D1D06A3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17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4EEAB0-D5B4-4069-BB34-E0B1611B99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264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softuni.org/" TargetMode="External"/><Relationship Id="rId9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54019" y="4644000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2570515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9/7/24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88977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Вложени If конструкции и</a:t>
            </a:r>
            <a:br>
              <a:rPr lang="ru-RU"/>
            </a:br>
            <a:r>
              <a:rPr lang="ru-RU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1" y="5029200"/>
            <a:ext cx="2950749" cy="382788"/>
          </a:xfrm>
        </p:spPr>
        <p:txBody>
          <a:bodyPr/>
          <a:lstStyle/>
          <a:p>
            <a:pPr algn="l"/>
            <a:r>
              <a:rPr lang="bg-BG" noProof="1">
                <a:solidFill>
                  <a:schemeClr val="tx1"/>
                </a:solidFill>
              </a:rPr>
              <a:t>СофтУни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57201" y="5394683"/>
            <a:ext cx="2950749" cy="382788"/>
          </a:xfrm>
        </p:spPr>
        <p:txBody>
          <a:bodyPr/>
          <a:lstStyle/>
          <a:p>
            <a:pPr algn="l"/>
            <a:r>
              <a:rPr lang="bg-BG" sz="2000" noProof="1">
                <a:solidFill>
                  <a:schemeClr val="tx1"/>
                </a:solidFill>
              </a:rPr>
              <a:t>Преподавателски</a:t>
            </a:r>
            <a:r>
              <a:rPr lang="bg-BG" sz="2000" dirty="0">
                <a:solidFill>
                  <a:schemeClr val="tx1"/>
                </a:solidFill>
              </a:rPr>
              <a:t> екип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839201" y="6172200"/>
            <a:ext cx="2950749" cy="382788"/>
          </a:xfrm>
        </p:spPr>
        <p:txBody>
          <a:bodyPr/>
          <a:lstStyle/>
          <a:p>
            <a:pPr algn="r"/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686801" y="5867400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4" y="2373756"/>
            <a:ext cx="2230923" cy="571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2" y="2123045"/>
            <a:ext cx="3886200" cy="327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033" y="2049527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045" y="2032574"/>
            <a:ext cx="2570320" cy="1396426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149" y="3276600"/>
            <a:ext cx="3544741" cy="1396426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262" y="2821817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985" y="4914613"/>
            <a:ext cx="4497386" cy="1396427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262" y="5127809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9BEE59F-35C4-4FDB-B862-E5FD5AA37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57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число, 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2743" y="4936419"/>
            <a:ext cx="2578905" cy="547341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387" y="4912227"/>
            <a:ext cx="2873778" cy="571532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F6BD22-BB4C-4649-9867-3D243A8B9BF8}"/>
              </a:ext>
            </a:extLst>
          </p:cNvPr>
          <p:cNvGrpSpPr/>
          <p:nvPr/>
        </p:nvGrpSpPr>
        <p:grpSpPr>
          <a:xfrm>
            <a:off x="1162743" y="5880130"/>
            <a:ext cx="2578905" cy="547341"/>
            <a:chOff x="1444113" y="4670269"/>
            <a:chExt cx="2578905" cy="5473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2E765A-0D46-447A-9B53-B9D18AE31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Friday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42DC2F-89CA-4A4B-88A0-834A30CE9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5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Right Arrow 7">
              <a:extLst>
                <a:ext uri="{FF2B5EF4-FFF2-40B4-BE49-F238E27FC236}">
                  <a16:creationId xmlns:a16="http://schemas.microsoft.com/office/drawing/2014/main" id="{AA0CF3AB-2B46-466B-8D9C-FD0BA3F39362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3FB206-28FF-42D0-875D-9E3BC128D939}"/>
              </a:ext>
            </a:extLst>
          </p:cNvPr>
          <p:cNvGrpSpPr/>
          <p:nvPr/>
        </p:nvGrpSpPr>
        <p:grpSpPr>
          <a:xfrm>
            <a:off x="4775387" y="5850447"/>
            <a:ext cx="2873778" cy="547341"/>
            <a:chOff x="1444113" y="4670269"/>
            <a:chExt cx="2871876" cy="5473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06267B-4F34-47DC-9FB0-F2F2A1198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73438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Tuesday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1C5B28-B92D-42C7-A513-3C69E536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7">
              <a:extLst>
                <a:ext uri="{FF2B5EF4-FFF2-40B4-BE49-F238E27FC236}">
                  <a16:creationId xmlns:a16="http://schemas.microsoft.com/office/drawing/2014/main" id="{C0D3D919-77B0-4476-B013-FE8390C43AAD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831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52E090E-F807-466A-B550-5DB99D809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8982" y="1147491"/>
            <a:ext cx="7537836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43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 </a:t>
            </a:r>
            <a:br>
              <a:rPr lang="en-US" sz="3000" dirty="0"/>
            </a:b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100" y="1796684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000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55190"/>
            <a:ext cx="2994110" cy="1553301"/>
          </a:xfrm>
          <a:custGeom>
            <a:avLst/>
            <a:gdLst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-343784 w 2994110"/>
              <a:gd name="connsiteY18" fmla="*/ 445207 h 1553301"/>
              <a:gd name="connsiteX19" fmla="*/ 0 w 2994110"/>
              <a:gd name="connsiteY19" fmla="*/ 258884 h 1553301"/>
              <a:gd name="connsiteX20" fmla="*/ 0 w 2994110"/>
              <a:gd name="connsiteY20" fmla="*/ 258889 h 1553301"/>
              <a:gd name="connsiteX0" fmla="*/ 0 w 2994110"/>
              <a:gd name="connsiteY0" fmla="*/ 258889 h 1553301"/>
              <a:gd name="connsiteX1" fmla="*/ 258889 w 2994110"/>
              <a:gd name="connsiteY1" fmla="*/ 0 h 1553301"/>
              <a:gd name="connsiteX2" fmla="*/ 499018 w 2994110"/>
              <a:gd name="connsiteY2" fmla="*/ 0 h 1553301"/>
              <a:gd name="connsiteX3" fmla="*/ 499018 w 2994110"/>
              <a:gd name="connsiteY3" fmla="*/ 0 h 1553301"/>
              <a:gd name="connsiteX4" fmla="*/ 1247546 w 2994110"/>
              <a:gd name="connsiteY4" fmla="*/ 0 h 1553301"/>
              <a:gd name="connsiteX5" fmla="*/ 2735221 w 2994110"/>
              <a:gd name="connsiteY5" fmla="*/ 0 h 1553301"/>
              <a:gd name="connsiteX6" fmla="*/ 2994110 w 2994110"/>
              <a:gd name="connsiteY6" fmla="*/ 258889 h 1553301"/>
              <a:gd name="connsiteX7" fmla="*/ 2994110 w 2994110"/>
              <a:gd name="connsiteY7" fmla="*/ 258884 h 1553301"/>
              <a:gd name="connsiteX8" fmla="*/ 2994110 w 2994110"/>
              <a:gd name="connsiteY8" fmla="*/ 258884 h 1553301"/>
              <a:gd name="connsiteX9" fmla="*/ 2994110 w 2994110"/>
              <a:gd name="connsiteY9" fmla="*/ 647209 h 1553301"/>
              <a:gd name="connsiteX10" fmla="*/ 2994110 w 2994110"/>
              <a:gd name="connsiteY10" fmla="*/ 1294412 h 1553301"/>
              <a:gd name="connsiteX11" fmla="*/ 2735221 w 2994110"/>
              <a:gd name="connsiteY11" fmla="*/ 1553301 h 1553301"/>
              <a:gd name="connsiteX12" fmla="*/ 1247546 w 2994110"/>
              <a:gd name="connsiteY12" fmla="*/ 1553301 h 1553301"/>
              <a:gd name="connsiteX13" fmla="*/ 499018 w 2994110"/>
              <a:gd name="connsiteY13" fmla="*/ 1553301 h 1553301"/>
              <a:gd name="connsiteX14" fmla="*/ 499018 w 2994110"/>
              <a:gd name="connsiteY14" fmla="*/ 1553301 h 1553301"/>
              <a:gd name="connsiteX15" fmla="*/ 258889 w 2994110"/>
              <a:gd name="connsiteY15" fmla="*/ 1553301 h 1553301"/>
              <a:gd name="connsiteX16" fmla="*/ 0 w 2994110"/>
              <a:gd name="connsiteY16" fmla="*/ 1294412 h 1553301"/>
              <a:gd name="connsiteX17" fmla="*/ 0 w 2994110"/>
              <a:gd name="connsiteY17" fmla="*/ 647209 h 1553301"/>
              <a:gd name="connsiteX18" fmla="*/ 0 w 2994110"/>
              <a:gd name="connsiteY18" fmla="*/ 258884 h 1553301"/>
              <a:gd name="connsiteX19" fmla="*/ 0 w 2994110"/>
              <a:gd name="connsiteY19" fmla="*/ 258889 h 15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94110" h="1553301">
                <a:moveTo>
                  <a:pt x="0" y="258889"/>
                </a:moveTo>
                <a:cubicBezTo>
                  <a:pt x="0" y="115909"/>
                  <a:pt x="115909" y="0"/>
                  <a:pt x="258889" y="0"/>
                </a:cubicBezTo>
                <a:lnTo>
                  <a:pt x="499018" y="0"/>
                </a:lnTo>
                <a:lnTo>
                  <a:pt x="499018" y="0"/>
                </a:lnTo>
                <a:lnTo>
                  <a:pt x="1247546" y="0"/>
                </a:lnTo>
                <a:lnTo>
                  <a:pt x="2735221" y="0"/>
                </a:lnTo>
                <a:cubicBezTo>
                  <a:pt x="2878201" y="0"/>
                  <a:pt x="2994110" y="115909"/>
                  <a:pt x="2994110" y="258889"/>
                </a:cubicBezTo>
                <a:lnTo>
                  <a:pt x="2994110" y="258884"/>
                </a:lnTo>
                <a:lnTo>
                  <a:pt x="2994110" y="258884"/>
                </a:lnTo>
                <a:lnTo>
                  <a:pt x="2994110" y="647209"/>
                </a:lnTo>
                <a:lnTo>
                  <a:pt x="2994110" y="1294412"/>
                </a:lnTo>
                <a:cubicBezTo>
                  <a:pt x="2994110" y="1437392"/>
                  <a:pt x="2878201" y="1553301"/>
                  <a:pt x="2735221" y="1553301"/>
                </a:cubicBezTo>
                <a:lnTo>
                  <a:pt x="1247546" y="1553301"/>
                </a:lnTo>
                <a:lnTo>
                  <a:pt x="499018" y="1553301"/>
                </a:lnTo>
                <a:lnTo>
                  <a:pt x="499018" y="1553301"/>
                </a:lnTo>
                <a:lnTo>
                  <a:pt x="258889" y="1553301"/>
                </a:lnTo>
                <a:cubicBezTo>
                  <a:pt x="115909" y="1553301"/>
                  <a:pt x="0" y="1437392"/>
                  <a:pt x="0" y="1294412"/>
                </a:cubicBezTo>
                <a:lnTo>
                  <a:pt x="0" y="647209"/>
                </a:lnTo>
                <a:lnTo>
                  <a:pt x="0" y="258884"/>
                </a:lnTo>
                <a:lnTo>
                  <a:pt x="0" y="258889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</a:t>
            </a:r>
            <a:r>
              <a:rPr lang="en-GB" sz="3000" dirty="0"/>
              <a:t> - </a:t>
            </a:r>
            <a:r>
              <a:rPr lang="bg-BG" sz="3000" dirty="0"/>
              <a:t>въведен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работен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Working day</a:t>
            </a:r>
            <a:r>
              <a:rPr lang="en-US" sz="3000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денят е почивен</a:t>
            </a:r>
            <a:r>
              <a:rPr lang="en-GB" sz="3000" dirty="0"/>
              <a:t> - </a:t>
            </a:r>
            <a:r>
              <a:rPr lang="bg-BG" sz="3000" dirty="0"/>
              <a:t>отпечатва на конзолата </a:t>
            </a:r>
            <a:r>
              <a:rPr lang="en-GB" sz="3000" dirty="0"/>
              <a:t>"</a:t>
            </a:r>
            <a:r>
              <a:rPr lang="en-GB" sz="3000" b="1" dirty="0">
                <a:solidFill>
                  <a:schemeClr val="bg1"/>
                </a:solidFill>
              </a:rPr>
              <a:t>Weekend</a:t>
            </a:r>
            <a:r>
              <a:rPr lang="en-GB" sz="3000" dirty="0"/>
              <a:t>"</a:t>
            </a:r>
            <a:endParaRPr lang="bg-BG" sz="3000" dirty="0"/>
          </a:p>
          <a:p>
            <a:pPr lvl="1">
              <a:lnSpc>
                <a:spcPct val="100000"/>
              </a:lnSpc>
            </a:pPr>
            <a:r>
              <a:rPr lang="en-GB" sz="3000" dirty="0"/>
              <a:t>A</a:t>
            </a:r>
            <a:r>
              <a:rPr lang="bg-BG" sz="3000" dirty="0"/>
              <a:t>ко се въведе текст различен от ден от седмицата</a:t>
            </a:r>
            <a:r>
              <a:rPr lang="en-GB" sz="3000" dirty="0"/>
              <a:t> - o</a:t>
            </a:r>
            <a:r>
              <a:rPr lang="bg-BG" sz="3000" dirty="0"/>
              <a:t>тпечатва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3000" dirty="0"/>
              <a:t>"</a:t>
            </a:r>
            <a:endParaRPr lang="bg-BG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Почивен или работен ден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1891" y="5559642"/>
            <a:ext cx="4813606" cy="560977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Working day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Monday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00" y="5559642"/>
            <a:ext cx="4582726" cy="560977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US" sz="2800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8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13500" y="1269000"/>
            <a:ext cx="6165000" cy="47826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switch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day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r>
              <a:rPr kumimoji="0" lang="bg-BG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solidFill>
                  <a:srgbClr val="FBEEDC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000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case "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000" b="1" dirty="0">
                <a:latin typeface="Consolas" panose="020B0609020204030204" pitchFamily="49" charset="0"/>
              </a:rPr>
              <a:t>":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default: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noProof="1">
                <a:latin typeface="Consolas" panose="020B0609020204030204" pitchFamily="49" charset="0"/>
              </a:rPr>
              <a:t>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("Error"); 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</a:rPr>
              <a:t>break;</a:t>
            </a:r>
            <a:endParaRPr kumimoji="0" lang="en-US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Consolas" pitchFamily="49" charset="0"/>
            </a:endParaRPr>
          </a:p>
          <a:p>
            <a:pPr marL="0" marR="0" lvl="0" indent="-457200" algn="l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29FDA5-350C-4901-9660-DBC59B3D8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09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8410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874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200" y="5840805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09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26000" y="1449000"/>
            <a:ext cx="5400000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Console.WriteLine("fruit");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2000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</a:t>
            </a:r>
            <a:r>
              <a:rPr lang="en-US" sz="20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case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2000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default: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2000" b="1" noProof="1">
                <a:latin typeface="Consolas" panose="020B0609020204030204" pitchFamily="49" charset="0"/>
              </a:rPr>
              <a:t> }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119ABE-E921-4B09-9907-C1A7F76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335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088" y="1494001"/>
            <a:ext cx="5085000" cy="249940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33C1A5-C944-4FEF-B68C-C914A1C603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8712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Вложени проверки</a:t>
            </a:r>
            <a:endParaRPr lang="en-US" sz="38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1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7400" y="3810000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931746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936C2C9-2822-4E94-9BC0-9658D3FBC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60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bg-BG" sz="3200" dirty="0"/>
              <a:t>Преговор</a:t>
            </a:r>
            <a:endParaRPr lang="en-US" sz="3200" dirty="0"/>
          </a:p>
          <a:p>
            <a:pPr marL="514350" indent="-514350"/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 - case</a:t>
            </a:r>
            <a:endParaRPr lang="bg-BG" sz="3200" b="1" dirty="0">
              <a:solidFill>
                <a:schemeClr val="bg1"/>
              </a:solidFill>
            </a:endParaRPr>
          </a:p>
          <a:p>
            <a:pPr marL="746433" lvl="1" indent="-457200"/>
            <a:r>
              <a:rPr lang="bg-BG" sz="3000" dirty="0"/>
              <a:t>Множество случаи в </a:t>
            </a:r>
            <a:r>
              <a:rPr lang="en-US" sz="3000" dirty="0"/>
              <a:t>switch – case</a:t>
            </a:r>
          </a:p>
          <a:p>
            <a:pPr marL="514350" indent="-514350"/>
            <a:r>
              <a:rPr lang="bg-BG" sz="3000" dirty="0"/>
              <a:t>Вложени</a:t>
            </a:r>
            <a:r>
              <a:rPr lang="en-US" sz="3000" dirty="0"/>
              <a:t> </a:t>
            </a:r>
            <a:r>
              <a:rPr lang="bg-BG" sz="3000" dirty="0"/>
              <a:t>условни конструкции</a:t>
            </a:r>
            <a:endParaRPr lang="en-US" sz="3200" b="1" dirty="0"/>
          </a:p>
          <a:p>
            <a:pPr marL="514350" indent="-514350"/>
            <a:r>
              <a:rPr lang="bg-BG" sz="3200" dirty="0"/>
              <a:t>Логически оператори</a:t>
            </a:r>
          </a:p>
          <a:p>
            <a:pPr marL="723900" lvl="1" indent="-420688"/>
            <a:r>
              <a:rPr lang="bg-BG" sz="3200" dirty="0"/>
              <a:t>Логически оператори 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"</a:t>
            </a:r>
            <a:r>
              <a:rPr lang="bg-BG" sz="3200" dirty="0"/>
              <a:t>,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"</a:t>
            </a:r>
            <a:endParaRPr lang="bg-BG" sz="3200" dirty="0"/>
          </a:p>
          <a:p>
            <a:pPr marL="723900" lvl="1" indent="-420688"/>
            <a:r>
              <a:rPr lang="bg-BG" sz="3200" dirty="0"/>
              <a:t>Приоритет на условия</a:t>
            </a:r>
          </a:p>
          <a:p>
            <a:pPr marL="303212" lvl="1" indent="0">
              <a:buNone/>
            </a:pPr>
            <a:endParaRPr lang="bg-BG" sz="32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90B21C0-4E3A-46B9-B950-679321ED6A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1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Напишете програма, която чете от потребителя:</a:t>
            </a:r>
          </a:p>
          <a:p>
            <a:pPr lvl="1">
              <a:lnSpc>
                <a:spcPct val="110000"/>
              </a:lnSpc>
            </a:pPr>
            <a:r>
              <a:rPr lang="bg-BG" sz="3099" dirty="0"/>
              <a:t>Възраст и пол</a:t>
            </a:r>
          </a:p>
          <a:p>
            <a:pPr lvl="1">
              <a:lnSpc>
                <a:spcPct val="110000"/>
              </a:lnSpc>
            </a:pPr>
            <a:r>
              <a:rPr lang="bg-BG" sz="2899" dirty="0"/>
              <a:t>Принтира обръщение според въведените данни, както е показано на схемата</a:t>
            </a:r>
            <a:r>
              <a:rPr lang="en-US" sz="2899" dirty="0"/>
              <a:t> (</a:t>
            </a:r>
            <a:r>
              <a:rPr lang="bg-BG" sz="2899" dirty="0"/>
              <a:t>в следващия слайд</a:t>
            </a:r>
            <a:r>
              <a:rPr lang="en-US" sz="2899" dirty="0"/>
              <a:t>)</a:t>
            </a:r>
            <a:endParaRPr lang="bg-BG" sz="2899" dirty="0"/>
          </a:p>
          <a:p>
            <a:pPr>
              <a:lnSpc>
                <a:spcPct val="110000"/>
              </a:lnSpc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799" dirty="0"/>
              <a:t>Обръщение според възраст и пол</a:t>
            </a:r>
            <a:r>
              <a:rPr lang="en-US" sz="3799" dirty="0"/>
              <a:t> – </a:t>
            </a:r>
            <a:r>
              <a:rPr lang="bg-BG" sz="3799" dirty="0"/>
              <a:t>условие</a:t>
            </a:r>
            <a:endParaRPr lang="en-US" sz="3799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7171" y="4598700"/>
            <a:ext cx="2589844" cy="892065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1620" y="4598700"/>
            <a:ext cx="2361966" cy="892065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9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685" y="3429001"/>
            <a:ext cx="4230045" cy="199642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208F545-16BC-4C4B-8DA1-2F83D6F07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49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558092" y="1193112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403053" y="4959673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818721" y="4955574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96610" y="385971"/>
            <a:ext cx="2690303" cy="788437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66791" y="3323737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417910" y="3790115"/>
            <a:ext cx="579005" cy="1169556"/>
            <a:chOff x="2416321" y="3790115"/>
            <a:chExt cx="579005" cy="11695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416321" y="379011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  <a:stCxn id="16" idx="1"/>
              <a:endCxn id="26" idx="0"/>
            </p:cNvCxnSpPr>
            <p:nvPr/>
          </p:nvCxnSpPr>
          <p:spPr>
            <a:xfrm rot="10800000" flipV="1">
              <a:off x="2416321" y="4114856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59565" y="3801273"/>
            <a:ext cx="770445" cy="1158398"/>
            <a:chOff x="4557976" y="3801273"/>
            <a:chExt cx="770445" cy="115839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57976" y="3801273"/>
              <a:ext cx="770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9162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422974" y="3429000"/>
            <a:ext cx="1826420" cy="1582240"/>
            <a:chOff x="2357157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57157" y="4108502"/>
              <a:ext cx="1826420" cy="1582240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919748" y="3814674"/>
            <a:ext cx="579005" cy="1140899"/>
            <a:chOff x="7918159" y="3814673"/>
            <a:chExt cx="579005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6" y="4220119"/>
              <a:ext cx="377380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139854" y="3796571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47806" y="4220120"/>
              <a:ext cx="567941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92556" y="4951478"/>
            <a:ext cx="2249559" cy="506659"/>
          </a:xfrm>
          <a:prstGeom prst="parallelogram">
            <a:avLst>
              <a:gd name="adj" fmla="val 4030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212606" y="1771425"/>
            <a:ext cx="2774306" cy="2022747"/>
            <a:chOff x="5211018" y="1771424"/>
            <a:chExt cx="2774306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211018" y="2464850"/>
              <a:ext cx="2774306" cy="539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chemeClr val="bg2"/>
                  </a:solidFill>
                </a:rPr>
                <a:t>gender equals 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r>
                <a:rPr lang="en-US" sz="2000" dirty="0">
                  <a:solidFill>
                    <a:schemeClr val="bg2"/>
                  </a:solidFill>
                </a:rPr>
                <a:t>f</a:t>
              </a:r>
              <a:r>
                <a:rPr lang="bg-BG" sz="2000" dirty="0">
                  <a:solidFill>
                    <a:schemeClr val="bg2"/>
                  </a:solidFill>
                </a:rPr>
                <a:t>'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37077" y="2446364"/>
            <a:ext cx="1799106" cy="1001928"/>
            <a:chOff x="7535490" y="2427072"/>
            <a:chExt cx="1799106" cy="100192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>
              <a:off x="7644828" y="2763505"/>
              <a:ext cx="1689768" cy="66549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80001" y="2443204"/>
            <a:ext cx="2116504" cy="899824"/>
            <a:chOff x="3778414" y="2423912"/>
            <a:chExt cx="2116504" cy="89982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78414" y="2754765"/>
              <a:ext cx="1708997" cy="56897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129182" y="4959672"/>
            <a:ext cx="2029713" cy="498465"/>
          </a:xfrm>
          <a:prstGeom prst="parallelogram">
            <a:avLst>
              <a:gd name="adj" fmla="val 55211"/>
            </a:avLst>
          </a:prstGeom>
          <a:solidFill>
            <a:schemeClr val="tx1">
              <a:alpha val="80000"/>
            </a:schemeClr>
          </a:solidFill>
          <a:ln>
            <a:solidFill>
              <a:srgbClr val="F0F5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Print "Ms." 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3B9DD321-3116-44B6-83FC-D8F70952B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0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Обръщение според възраст и пол</a:t>
            </a:r>
            <a:r>
              <a:rPr lang="en-US" sz="3600" dirty="0"/>
              <a:t> -</a:t>
            </a:r>
            <a:r>
              <a:rPr lang="bg-BG" sz="3600" dirty="0"/>
              <a:t> решение</a:t>
            </a:r>
            <a:endParaRPr lang="en-US" sz="3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000" y="1363402"/>
            <a:ext cx="717009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if(age &gt;= 16)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Console.WriteLine</a:t>
            </a:r>
            <a:r>
              <a:rPr lang="en-US" sz="2000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5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Напишете програма, която чете от потребителя:</a:t>
            </a:r>
          </a:p>
          <a:p>
            <a:pPr lvl="2"/>
            <a:r>
              <a:rPr lang="bg-BG" sz="2799" dirty="0"/>
              <a:t>Име на продукт</a:t>
            </a:r>
          </a:p>
          <a:p>
            <a:pPr lvl="2"/>
            <a:r>
              <a:rPr lang="bg-BG" sz="2799" dirty="0"/>
              <a:t>Град</a:t>
            </a:r>
          </a:p>
          <a:p>
            <a:pPr lvl="2"/>
            <a:r>
              <a:rPr lang="bg-BG" sz="2799" dirty="0"/>
              <a:t>Количество</a:t>
            </a:r>
          </a:p>
          <a:p>
            <a:pPr lvl="1"/>
            <a:r>
              <a:rPr lang="bg-BG" sz="2999" dirty="0"/>
              <a:t>Пресмята цената му спрямо таблицата:</a:t>
            </a:r>
          </a:p>
          <a:p>
            <a:pPr lvl="1"/>
            <a:endParaRPr lang="bg-BG" sz="2999" dirty="0"/>
          </a:p>
          <a:p>
            <a:endParaRPr lang="bg-BG" sz="2999" dirty="0"/>
          </a:p>
          <a:p>
            <a:pPr marL="0" indent="0">
              <a:buNone/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24297"/>
              </p:ext>
            </p:extLst>
          </p:nvPr>
        </p:nvGraphicFramePr>
        <p:xfrm>
          <a:off x="1550707" y="4368505"/>
          <a:ext cx="9090586" cy="192190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888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62" marR="68562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beer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5297" y="1604261"/>
            <a:ext cx="2356108" cy="235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70544A-43E7-4344-A749-8C0203DCE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4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496299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3483" y="2519295"/>
            <a:ext cx="2897990" cy="1384995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2948" y="2514601"/>
            <a:ext cx="3066104" cy="1384995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8091" y="2514601"/>
            <a:ext cx="2903611" cy="1384995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beer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99" y="3051325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1579" y="3052560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65F03B5E-C5B5-40AA-92B4-11F6DD025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22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867275" y="247651"/>
            <a:ext cx="2546907" cy="51405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866390" y="761702"/>
            <a:ext cx="2441709" cy="1162049"/>
            <a:chOff x="4865686" y="806191"/>
            <a:chExt cx="2441709" cy="11620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075361" y="806191"/>
              <a:ext cx="407" cy="5844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086360" y="1923751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250483" y="5856730"/>
            <a:ext cx="22232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01444" y="4330503"/>
            <a:ext cx="2546907" cy="78493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561450" y="5874736"/>
            <a:ext cx="2546907" cy="78105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the other products</a:t>
            </a:r>
          </a:p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set price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172846" y="2465673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chemeClr val="bg2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128412" y="2940465"/>
            <a:ext cx="1477469" cy="876299"/>
            <a:chOff x="4130813" y="2970341"/>
            <a:chExt cx="1477469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3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871452" y="2983976"/>
            <a:ext cx="1303447" cy="1346526"/>
            <a:chOff x="6873851" y="3013853"/>
            <a:chExt cx="1445655" cy="1346526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9" y="3371850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213347" y="3816764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chemeClr val="bg2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362083" y="4248694"/>
            <a:ext cx="1140597" cy="1608036"/>
            <a:chOff x="2647605" y="4529296"/>
            <a:chExt cx="1536440" cy="1608036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647605" y="4973666"/>
              <a:ext cx="1146694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4909529" y="4263710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505E8896-0CB4-4ED3-8F86-9672976280D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/>
              <a:t>Квартално магазинче –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1295401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4F9055-89B6-440B-BF72-818E38F95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46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7BF2A6E0-A577-4224-98F1-07600B4F8D20}"/>
              </a:ext>
            </a:extLst>
          </p:cNvPr>
          <p:cNvSpPr txBox="1"/>
          <p:nvPr/>
        </p:nvSpPr>
        <p:spPr>
          <a:xfrm>
            <a:off x="5683800" y="1494000"/>
            <a:ext cx="82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4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11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2" y="1097334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 резултат </a:t>
            </a:r>
            <a:r>
              <a:rPr lang="en-US" dirty="0"/>
              <a:t>(true</a:t>
            </a:r>
            <a:r>
              <a:rPr lang="bg-BG" dirty="0"/>
              <a:t> или </a:t>
            </a:r>
            <a:r>
              <a:rPr lang="en-US" dirty="0"/>
              <a:t>false)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5927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0516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0359" y="2481533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&amp;&amp;</a:t>
            </a:r>
            <a:r>
              <a:rPr lang="en-US" sz="2800" dirty="0"/>
              <a:t>" - </a:t>
            </a:r>
            <a:r>
              <a:rPr lang="bg-BG" sz="2800" dirty="0"/>
              <a:t>И</a:t>
            </a:r>
            <a:endParaRPr lang="en-US" sz="2800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2302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34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37" y="3152602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548" y="2481533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||</a:t>
            </a:r>
            <a:r>
              <a:rPr lang="en-US" sz="2800" dirty="0"/>
              <a:t>" - </a:t>
            </a:r>
            <a:r>
              <a:rPr lang="bg-BG" sz="2800" dirty="0"/>
              <a:t>ИЛИ</a:t>
            </a:r>
            <a:endParaRPr lang="en-US" sz="2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3399" y="310930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576" y="2524022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!</a:t>
            </a:r>
            <a:r>
              <a:rPr lang="en-US" sz="2800" dirty="0"/>
              <a:t>" - </a:t>
            </a:r>
            <a:r>
              <a:rPr lang="bg-BG" sz="2800" dirty="0"/>
              <a:t>ОТРИЦАНИЕ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2000" y="5587581"/>
            <a:ext cx="3542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Вярност на двете 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1856" y="5492556"/>
            <a:ext cx="3196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</a:t>
            </a:r>
          </a:p>
          <a:p>
            <a:pPr algn="ctr"/>
            <a:r>
              <a:rPr lang="bg-BG" sz="2400" dirty="0"/>
              <a:t>едното или на другото </a:t>
            </a:r>
          </a:p>
          <a:p>
            <a:pPr algn="ctr"/>
            <a:r>
              <a:rPr lang="bg-BG" sz="2400" dirty="0"/>
              <a:t>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3300" y="5571851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11" y="4422825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23256" y="4456289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7498" y="3109304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7497" y="317136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99CFC31D-4DE9-4E51-91BF-D177EDF9C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52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/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/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0700" y="4876801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9656731" y="2895601"/>
            <a:ext cx="253368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E33753-67D0-4B40-A34E-6DEC67FC2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351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BBAAA-9942-4D45-8F7E-51C248A40F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2EAD4-432F-4D04-97DC-38336476A4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73" y="1179000"/>
            <a:ext cx="3023253" cy="3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&amp;&amp;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3" y="1944000"/>
            <a:ext cx="4575300" cy="3570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% 2 == 0){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81" y="1944000"/>
            <a:ext cx="4204719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10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b="1" dirty="0">
                <a:solidFill>
                  <a:schemeClr val="bg1"/>
                </a:solidFill>
              </a:rPr>
              <a:t>-100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100</a:t>
            </a:r>
            <a:r>
              <a:rPr lang="en-US" dirty="0"/>
              <a:t>] </a:t>
            </a:r>
            <a:r>
              <a:rPr lang="bg-BG" dirty="0"/>
              <a:t>и е различно от </a:t>
            </a:r>
            <a:r>
              <a:rPr lang="bg-BG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913384" y="5191780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5459988" y="5126240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581401" y="5158612"/>
            <a:ext cx="1583461" cy="540203"/>
            <a:chOff x="5037444" y="5781875"/>
            <a:chExt cx="1583461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4E5C240A-FD84-4710-8D13-ED0C8CA45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77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C4A78AE-23E2-4E3C-ABA6-920FD7090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000" y="1630140"/>
            <a:ext cx="9159491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4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изпълнено поне едно 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1874" y="2514601"/>
            <a:ext cx="226462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85" y="4343401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FDBDED-ECA6-4FD9-BD90-D1492BD0B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1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710F0-5AB3-46DE-8ACB-211724DFF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2"/>
            <a:ext cx="5545597" cy="3583068"/>
          </a:xfrm>
        </p:spPr>
        <p:txBody>
          <a:bodyPr/>
          <a:lstStyle/>
          <a:p>
            <a:r>
              <a:rPr lang="bg-BG" dirty="0"/>
              <a:t>Логически оператор </a:t>
            </a:r>
            <a:r>
              <a:rPr lang="en-GB" b="1" dirty="0">
                <a:solidFill>
                  <a:schemeClr val="bg1"/>
                </a:solidFill>
              </a:rPr>
              <a:t>||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8" cy="3583069"/>
          </a:xfrm>
        </p:spPr>
        <p:txBody>
          <a:bodyPr/>
          <a:lstStyle/>
          <a:p>
            <a:r>
              <a:rPr lang="bg-BG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2" y="1944000"/>
            <a:ext cx="4903098" cy="20467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else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if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(word =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"Demo"){</a:t>
            </a: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1" y="1944000"/>
            <a:ext cx="5263098" cy="15388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lvl="0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989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  <a:endParaRPr lang="bg-BG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Чете ден от седмицата (</a:t>
            </a:r>
            <a:r>
              <a:rPr lang="bg-BG" sz="3000" b="1" dirty="0">
                <a:solidFill>
                  <a:schemeClr val="bg1"/>
                </a:solidFill>
              </a:rPr>
              <a:t>текст</a:t>
            </a:r>
            <a:r>
              <a:rPr lang="bg-BG" sz="3000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000" dirty="0"/>
              <a:t>Отпечатва цената на билет за кино според деня от седмицата</a:t>
            </a:r>
          </a:p>
          <a:p>
            <a:pPr marL="442912" lvl="1" indent="0">
              <a:spcBef>
                <a:spcPts val="1000"/>
              </a:spcBef>
              <a:buNone/>
            </a:pPr>
            <a:endParaRPr lang="bg-BG" sz="3000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400" dirty="0"/>
              <a:t>Примерен вход и изход: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59298" y="5353081"/>
            <a:ext cx="3202565" cy="531943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12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615" y="5396181"/>
            <a:ext cx="3205450" cy="531387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16</a:t>
              </a:r>
              <a:endParaRPr kumimoji="0" lang="bg-BG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4571"/>
              </p:ext>
            </p:extLst>
          </p:nvPr>
        </p:nvGraphicFramePr>
        <p:xfrm>
          <a:off x="646770" y="3352356"/>
          <a:ext cx="10898459" cy="80103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1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5169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277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7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Билет за кино -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3AB50EE8-9733-4F54-B351-9DA325D5F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1584000"/>
            <a:ext cx="9990000" cy="39525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</p:spTree>
    <p:extLst>
      <p:ext uri="{BB962C8B-B14F-4D97-AF65-F5344CB8AC3E}">
        <p14:creationId xmlns:p14="http://schemas.microsoft.com/office/powerpoint/2010/main" val="1342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не 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изпълнено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8891" y="3278874"/>
            <a:ext cx="983291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7856" y="2382560"/>
            <a:ext cx="12954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3000" dirty="0">
                <a:latin typeface="Consolas" panose="020B0609020204030204" pitchFamily="49" charset="0"/>
              </a:rPr>
              <a:t>!</a:t>
            </a:r>
            <a:endParaRPr lang="en-US" sz="13000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1C3F97-4C45-4264-B3E0-DCBC86D5D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64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1267873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цяло число </a:t>
            </a:r>
            <a:r>
              <a:rPr lang="en-GB" sz="3000" dirty="0"/>
              <a:t>- </a:t>
            </a:r>
            <a:r>
              <a:rPr lang="bg-BG" sz="3000" dirty="0"/>
              <a:t>въведено 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Числото е валидно ако е в интервала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100…200</a:t>
            </a:r>
            <a:r>
              <a:rPr lang="en-US" sz="3000" dirty="0"/>
              <a:t>] </a:t>
            </a:r>
            <a:r>
              <a:rPr lang="bg-BG" sz="3000" dirty="0"/>
              <a:t>или е </a:t>
            </a:r>
            <a:r>
              <a:rPr lang="bg-BG" sz="3000" b="1" dirty="0">
                <a:solidFill>
                  <a:schemeClr val="bg1"/>
                </a:solidFill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Ако числото е невалидно да се отпечата на конзолата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invalid</a:t>
            </a:r>
            <a:r>
              <a:rPr lang="en-US" sz="3000" dirty="0"/>
              <a:t>",</a:t>
            </a:r>
            <a:endParaRPr lang="bg-BG" sz="3000" dirty="0"/>
          </a:p>
          <a:p>
            <a:pPr marL="442912" lvl="1" indent="0">
              <a:lnSpc>
                <a:spcPct val="100000"/>
              </a:lnSpc>
              <a:buNone/>
            </a:pPr>
            <a:r>
              <a:rPr lang="bg-BG" sz="3000" dirty="0"/>
              <a:t>в противен случай да не се отпечатва нищо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5888" y="5197365"/>
            <a:ext cx="3158779" cy="540156"/>
            <a:chOff x="1653861" y="4649433"/>
            <a:chExt cx="2119332" cy="5609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lang="en-GB" sz="2800" b="1" dirty="0">
                  <a:latin typeface="Consolas" panose="020B0609020204030204" pitchFamily="49" charset="0"/>
                </a:rPr>
                <a:t>invalid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bg-BG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Arial" panose="020B0604020202020204" pitchFamily="34" charset="0"/>
                </a:rPr>
                <a:t>75</a:t>
              </a:r>
              <a:endParaRPr kumimoji="0" lang="it-IT" sz="28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472" y="5197365"/>
            <a:ext cx="4562531" cy="560216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bg-BG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няма изход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endParaRPr kumimoji="0" lang="bg-BG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2800" b="1" i="0" u="none" strike="noStrike" kern="1200" cap="none" spc="0" normalizeH="0" baseline="0" noProof="1">
                  <a:ln>
                    <a:noFill/>
                  </a:ln>
                  <a:effectLst/>
                  <a:uLnTx/>
                  <a:uFillTx/>
                  <a:latin typeface="Consolas" pitchFamily="49" charset="0"/>
                  <a:ea typeface="+mn-ea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Невалидно число -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B3144EF-1217-41D5-8C25-F634E529A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00" y="2445604"/>
            <a:ext cx="11282030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</a:rPr>
              <a:t>int number = int.Parse(Console.ReadLine());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bool isValid = number &gt;= 100 &amp;&amp; number &lt;= 200 || number == 0;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if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26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{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   Console.WriteLine("invalid");</a:t>
            </a:r>
          </a:p>
          <a:p>
            <a:r>
              <a:rPr lang="en-US" sz="2600" b="1" noProof="1">
                <a:latin typeface="Consolas" panose="020B0609020204030204" pitchFamily="49" charset="0"/>
              </a:rPr>
              <a:t>    }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93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1. Коя променлива е наименувана правилно?</a:t>
            </a:r>
            <a:endParaRPr lang="en-US" dirty="0"/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6001" y="2057401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1934" y="4230121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93335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40334" y="4588294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11257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92A37829-4F78-4EA3-AEBA-0BB98C3DF6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4746" y="1151122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57" y="1981201"/>
            <a:ext cx="101346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1C62-5536-4D48-B025-BB45F853B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0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8304" y="1405262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Условна конструкция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Логически оператори -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3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000" b="1" dirty="0">
                <a:solidFill>
                  <a:schemeClr val="bg1"/>
                </a:solidFill>
              </a:rPr>
              <a:t>()</a:t>
            </a:r>
          </a:p>
          <a:p>
            <a:pPr marL="0" indent="0">
              <a:lnSpc>
                <a:spcPct val="130000"/>
              </a:lnSpc>
              <a:buClr>
                <a:schemeClr val="bg2"/>
              </a:buClr>
              <a:buNone/>
            </a:pPr>
            <a:r>
              <a:rPr lang="bg-BG" sz="3200" dirty="0"/>
              <a:t>:</a:t>
            </a: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4F06949-7DA4-46C0-A081-5B4658780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7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531B2F-499B-4992-962B-18F8A0283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467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</a:t>
            </a:r>
            <a:r>
              <a:rPr lang="en-US" sz="3000" noProof="1">
                <a:hlinkClick r:id="rId5"/>
              </a:rPr>
              <a:t>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59B14E0-0DF5-4036-BE80-BA0EA27586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/>
          <a:lstStyle/>
          <a:p>
            <a:r>
              <a:rPr lang="en-US"/>
              <a:t>2. Каква стойност ще присвои променливата "</a:t>
            </a:r>
            <a:r>
              <a:rPr lang="en-US" b="1"/>
              <a:t>isGreater</a:t>
            </a:r>
            <a:r>
              <a:rPr lang="en-US"/>
              <a:t>":</a:t>
            </a:r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1586" y="1925165"/>
            <a:ext cx="8358614" cy="71145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4000" y="5003654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020393" y="277581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14803" y="28209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6629401" y="5003654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06D872FC-24D5-4E22-89D4-F265D37513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3. Какво ще се отпечата на конзолата, ако изпълним следната логическа проверка: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4626" y="2331803"/>
            <a:ext cx="6844513" cy="4377453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if ("caseSensitive" == "CaseSensitive")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.WriteLine("Svetlin");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else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  Console</a:t>
            </a:r>
            <a:r>
              <a:rPr lang="en-US" dirty="0">
                <a:solidFill>
                  <a:schemeClr val="tx1"/>
                </a:solidFill>
              </a:rPr>
              <a:t>.WriteLine("Petar");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653467" y="4191001"/>
            <a:ext cx="2259995" cy="1273489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653467" y="1874291"/>
            <a:ext cx="2259994" cy="1069800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9439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7177934" y="2670030"/>
            <a:ext cx="2352108" cy="140930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9"/>
              <a:ext cx="4070633" cy="90926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7222539" y="4768144"/>
            <a:ext cx="2352108" cy="1843405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21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635F0FC1-5DA8-41C2-89AF-F4AE80F5B7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894" y="1331112"/>
            <a:ext cx="12685811" cy="5185625"/>
          </a:xfrm>
        </p:spPr>
        <p:txBody>
          <a:bodyPr>
            <a:normAutofit/>
          </a:bodyPr>
          <a:lstStyle/>
          <a:p>
            <a:r>
              <a:rPr lang="en-US" sz="3300"/>
              <a:t>4. Какъв ще е резултатът от изпълнението на следната програма:</a:t>
            </a:r>
            <a:endParaRPr lang="en-US" sz="3300" dirty="0"/>
          </a:p>
          <a:p>
            <a:endParaRPr lang="en-US" sz="330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1020292" y="1996567"/>
            <a:ext cx="7818909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Console.WriteLine(</a:t>
            </a:r>
            <a:r>
              <a:rPr lang="bg-BG" sz="2800" dirty="0">
                <a:solidFill>
                  <a:schemeClr val="tx1"/>
                </a:solidFill>
              </a:rPr>
              <a:t>123456 % 100 == 56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r>
              <a:rPr lang="bg-BG" sz="2800" dirty="0">
                <a:solidFill>
                  <a:schemeClr val="tx1"/>
                </a:solidFill>
              </a:rPr>
              <a:t>;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676400" y="5248706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51414" y="2993271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96000" y="2993270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6498976" y="5253218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F2B5450-1467-420F-A6AF-54522549B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59" y="1190234"/>
            <a:ext cx="11840128" cy="5567016"/>
          </a:xfrm>
        </p:spPr>
        <p:txBody>
          <a:bodyPr/>
          <a:lstStyle/>
          <a:p>
            <a:r>
              <a:rPr lang="en-US"/>
              <a:t>5. Какво ще се отпечата на конзолата, ако изпълним следната логическа проверка:</a:t>
            </a:r>
            <a:endParaRPr lang="en-US" dirty="0"/>
          </a:p>
          <a:p>
            <a:pPr marL="514350" indent="-514350">
              <a:buAutoNum type="arabicPeriod" startAt="6"/>
            </a:pPr>
            <a:endParaRPr lang="en-US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86766" y="4954011"/>
            <a:ext cx="2705305" cy="1427511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7" cy="180451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291041" y="2447269"/>
            <a:ext cx="2844824" cy="1266985"/>
            <a:chOff x="8967917" y="2302916"/>
            <a:chExt cx="314803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7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251539" y="2381461"/>
            <a:ext cx="6437782" cy="42192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string role = "Administrator";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(role != "Administrator")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Console.WriteLine("No permission");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</a:rPr>
              <a:t>else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Console.WriteLine("Welcome");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461537" y="3670242"/>
            <a:ext cx="2992911" cy="1885554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722686" y="2069508"/>
            <a:ext cx="2501766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1B52E954-2695-4924-A903-0D5139B2C4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5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100" y="1600201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6094E50-C241-453A-AE3D-1F0027501F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48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2255</Words>
  <Application>Microsoft Macintosh PowerPoint</Application>
  <PresentationFormat>Widescreen</PresentationFormat>
  <Paragraphs>545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- условие</vt:lpstr>
      <vt:lpstr>Почивен или работен ден -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- решение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- условие</vt:lpstr>
      <vt:lpstr>Билет за кино - решение</vt:lpstr>
      <vt:lpstr>Логическо отрицание</vt:lpstr>
      <vt:lpstr>Невалидно число - условие</vt:lpstr>
      <vt:lpstr>Невалидно число - решение</vt:lpstr>
      <vt:lpstr>Приоритет на условия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78</cp:revision>
  <dcterms:created xsi:type="dcterms:W3CDTF">2018-05-23T13:08:44Z</dcterms:created>
  <dcterms:modified xsi:type="dcterms:W3CDTF">2024-09-06T21:23:30Z</dcterms:modified>
  <cp:category>computer programming;programming;C#;програмиране;кодиране</cp:category>
</cp:coreProperties>
</file>