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80" r:id="rId6"/>
  </p:sldMasterIdLst>
  <p:notesMasterIdLst>
    <p:notesMasterId r:id="rId14"/>
  </p:notesMasterIdLst>
  <p:handoutMasterIdLst>
    <p:handoutMasterId r:id="rId15"/>
  </p:handoutMasterIdLst>
  <p:sldIdLst>
    <p:sldId id="258" r:id="rId7"/>
    <p:sldId id="277" r:id="rId8"/>
    <p:sldId id="271" r:id="rId9"/>
    <p:sldId id="272" r:id="rId10"/>
    <p:sldId id="273" r:id="rId11"/>
    <p:sldId id="274" r:id="rId12"/>
    <p:sldId id="27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nter Friendly (LoFi)" id="{AEEEC6F0-60CB-E740-87C3-C08ECF0667BB}">
          <p14:sldIdLst>
            <p14:sldId id="258"/>
            <p14:sldId id="277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 autoAdjust="0"/>
    <p:restoredTop sz="97128" autoAdjust="0"/>
  </p:normalViewPr>
  <p:slideViewPr>
    <p:cSldViewPr snapToGrid="0" snapToObjects="1">
      <p:cViewPr varScale="1">
        <p:scale>
          <a:sx n="140" d="100"/>
          <a:sy n="140" d="100"/>
        </p:scale>
        <p:origin x="126" y="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2418\OneDrive%20-%20Underwriters%20Laboratories\Project\Furniture-Pinch-Injuries\Docs\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2418\OneDrive%20-%20Underwriters%20Laboratories\Project\Furniture-Pinch-Injuries\Docs\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2418\OneDrive%20-%20Underwriters%20Laboratories\Project\Furniture-Pinch-Injuries\Docs\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2418\OneDrive%20-%20Underwriters%20Laboratories\Project\Furniture-Pinch-Injuries\Docs\plo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2418\OneDrive%20-%20Underwriters%20Laboratories\Project\Furniture-Pinch-Injuries\Docs\plo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Nat'l Estimate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9379.7938999999806</c:v>
                </c:pt>
                <c:pt idx="1">
                  <c:v>8633.8947000000007</c:v>
                </c:pt>
                <c:pt idx="2">
                  <c:v>7014.7514000000001</c:v>
                </c:pt>
                <c:pt idx="3">
                  <c:v>8660.4377999999906</c:v>
                </c:pt>
                <c:pt idx="4">
                  <c:v>8673.2458999999908</c:v>
                </c:pt>
                <c:pt idx="5">
                  <c:v>9805.5506999999998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3-491B-875A-3397B84AC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17622248"/>
        <c:axId val="417622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Incidents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Sheet1!$C$2:$C$7</c:f>
              <c:numCache>
                <c:formatCode>General</c:formatCode>
                <c:ptCount val="6"/>
                <c:pt idx="0">
                  <c:v>213</c:v>
                </c:pt>
                <c:pt idx="1">
                  <c:v>215</c:v>
                </c:pt>
                <c:pt idx="2">
                  <c:v>174</c:v>
                </c:pt>
                <c:pt idx="3">
                  <c:v>199</c:v>
                </c:pt>
                <c:pt idx="4">
                  <c:v>211</c:v>
                </c:pt>
                <c:pt idx="5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3-491B-875A-3397B84AC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0829264"/>
        <c:axId val="410831888"/>
      </c:lineChart>
      <c:catAx>
        <c:axId val="41762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22904"/>
        <c:crosses val="autoZero"/>
        <c:auto val="1"/>
        <c:lblAlgn val="ctr"/>
        <c:lblOffset val="100"/>
        <c:noMultiLvlLbl val="0"/>
      </c:catAx>
      <c:valAx>
        <c:axId val="41762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National Injury</a:t>
                </a:r>
                <a:r>
                  <a:rPr lang="en-US" baseline="0" dirty="0"/>
                  <a:t> Estimate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22248"/>
        <c:crosses val="autoZero"/>
        <c:crossBetween val="between"/>
      </c:valAx>
      <c:valAx>
        <c:axId val="4108318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Incidents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29264"/>
        <c:crosses val="max"/>
        <c:crossBetween val="between"/>
      </c:valAx>
      <c:catAx>
        <c:axId val="410829264"/>
        <c:scaling>
          <c:orientation val="minMax"/>
        </c:scaling>
        <c:delete val="1"/>
        <c:axPos val="b"/>
        <c:majorTickMark val="out"/>
        <c:minorTickMark val="none"/>
        <c:tickLblPos val="nextTo"/>
        <c:crossAx val="4108318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weight</c:v>
                </c:pt>
              </c:strCache>
            </c:strRef>
          </c:tx>
          <c:spPr>
            <a:solidFill>
              <a:schemeClr val="accent5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cat>
            <c:strRef>
              <c:f>Sheet1!$H$2:$H$9</c:f>
              <c:strCache>
                <c:ptCount val="8"/>
                <c:pt idx="0">
                  <c:v>&lt;= 9 yrs</c:v>
                </c:pt>
                <c:pt idx="1">
                  <c:v>10-19 yrs</c:v>
                </c:pt>
                <c:pt idx="2">
                  <c:v>20-29 yrs</c:v>
                </c:pt>
                <c:pt idx="3">
                  <c:v>30-39 yrs</c:v>
                </c:pt>
                <c:pt idx="4">
                  <c:v>40-49 yrs</c:v>
                </c:pt>
                <c:pt idx="5">
                  <c:v>50-59 yrs</c:v>
                </c:pt>
                <c:pt idx="6">
                  <c:v>60-69 yrs</c:v>
                </c:pt>
                <c:pt idx="7">
                  <c:v>&gt;= 70 yrs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10769.9485</c:v>
                </c:pt>
                <c:pt idx="1">
                  <c:v>1941.57679999999</c:v>
                </c:pt>
                <c:pt idx="2">
                  <c:v>1894.9797999999901</c:v>
                </c:pt>
                <c:pt idx="3">
                  <c:v>2222.7388999999898</c:v>
                </c:pt>
                <c:pt idx="4">
                  <c:v>3440.3222000000001</c:v>
                </c:pt>
                <c:pt idx="5">
                  <c:v>4468.3048999999901</c:v>
                </c:pt>
                <c:pt idx="6">
                  <c:v>5544.2621999999901</c:v>
                </c:pt>
                <c:pt idx="7">
                  <c:v>21885.541099999999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C-462D-857E-0C172432F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34644776"/>
        <c:axId val="334649696"/>
      </c:barChart>
      <c:catAx>
        <c:axId val="33464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49696"/>
        <c:crosses val="autoZero"/>
        <c:auto val="1"/>
        <c:lblAlgn val="ctr"/>
        <c:lblOffset val="100"/>
        <c:noMultiLvlLbl val="0"/>
      </c:catAx>
      <c:valAx>
        <c:axId val="33464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National Injury Estimate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44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Sheet1!$O$1</c:f>
              <c:strCache>
                <c:ptCount val="1"/>
                <c:pt idx="0">
                  <c:v>weight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D0-4697-9300-F023869455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D0-4697-9300-F023869455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Sheet1!$N$2:$N$3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Sheet1!$O$2:$O$3</c:f>
              <c:numCache>
                <c:formatCode>General</c:formatCode>
                <c:ptCount val="2"/>
                <c:pt idx="0">
                  <c:v>18881.6414999999</c:v>
                </c:pt>
                <c:pt idx="1">
                  <c:v>33286.032899999998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D0-4697-9300-F02386945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Sheet1!$E$29</c:f>
              <c:strCache>
                <c:ptCount val="1"/>
                <c:pt idx="0">
                  <c:v>weight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Sheet1!$D$30:$D$34</c:f>
              <c:strCache>
                <c:ptCount val="5"/>
                <c:pt idx="0">
                  <c:v>Recliner Chairs</c:v>
                </c:pt>
                <c:pt idx="1">
                  <c:v>Beach Chairs or Folding Chairs</c:v>
                </c:pt>
                <c:pt idx="2">
                  <c:v>Rocking Chairs</c:v>
                </c:pt>
                <c:pt idx="3">
                  <c:v>Futons</c:v>
                </c:pt>
                <c:pt idx="4">
                  <c:v>Other</c:v>
                </c:pt>
              </c:strCache>
            </c:strRef>
          </c:cat>
          <c:val>
            <c:numRef>
              <c:f>Sheet1!$E$30:$E$34</c:f>
              <c:numCache>
                <c:formatCode>General</c:formatCode>
                <c:ptCount val="5"/>
                <c:pt idx="0">
                  <c:v>31084.864799999999</c:v>
                </c:pt>
                <c:pt idx="1">
                  <c:v>9698.6496999999908</c:v>
                </c:pt>
                <c:pt idx="2">
                  <c:v>7283.1877999999897</c:v>
                </c:pt>
                <c:pt idx="3">
                  <c:v>2134.0086999999999</c:v>
                </c:pt>
                <c:pt idx="4">
                  <c:v>1966.9633999999887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06-4ABA-85F8-2D6CC5567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09027736"/>
        <c:axId val="609023472"/>
      </c:barChart>
      <c:catAx>
        <c:axId val="60902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023472"/>
        <c:crosses val="autoZero"/>
        <c:auto val="1"/>
        <c:lblAlgn val="ctr"/>
        <c:lblOffset val="100"/>
        <c:noMultiLvlLbl val="0"/>
      </c:catAx>
      <c:valAx>
        <c:axId val="6090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National Injury Estimate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027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Sheet1!$N$29</c:f>
              <c:strCache>
                <c:ptCount val="1"/>
                <c:pt idx="0">
                  <c:v>weight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Sheet1!$M$30:$M$34</c:f>
              <c:strCache>
                <c:ptCount val="5"/>
                <c:pt idx="0">
                  <c:v>Fracture</c:v>
                </c:pt>
                <c:pt idx="1">
                  <c:v>Dislocation</c:v>
                </c:pt>
                <c:pt idx="2">
                  <c:v>Avulsion</c:v>
                </c:pt>
                <c:pt idx="3">
                  <c:v>Crushing</c:v>
                </c:pt>
                <c:pt idx="4">
                  <c:v>Amputation</c:v>
                </c:pt>
              </c:strCache>
            </c:strRef>
          </c:cat>
          <c:val>
            <c:numRef>
              <c:f>Sheet1!$N$30:$N$34</c:f>
              <c:numCache>
                <c:formatCode>General</c:formatCode>
                <c:ptCount val="5"/>
                <c:pt idx="0">
                  <c:v>40011.534299999999</c:v>
                </c:pt>
                <c:pt idx="1">
                  <c:v>4461.7250999999997</c:v>
                </c:pt>
                <c:pt idx="2">
                  <c:v>4352.2871999999898</c:v>
                </c:pt>
                <c:pt idx="3">
                  <c:v>2368.1192999999998</c:v>
                </c:pt>
                <c:pt idx="4">
                  <c:v>974.00850000000003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0-4678-BDFE-D082BCE11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18972480"/>
        <c:axId val="418969856"/>
      </c:barChart>
      <c:catAx>
        <c:axId val="41897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69856"/>
        <c:crosses val="autoZero"/>
        <c:auto val="1"/>
        <c:lblAlgn val="ctr"/>
        <c:lblOffset val="100"/>
        <c:noMultiLvlLbl val="0"/>
      </c:catAx>
      <c:valAx>
        <c:axId val="41896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National Injury Estimate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7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3435176"/>
            <a:ext cx="5456237" cy="46166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BOLD 32PT RED CAPS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3985922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Version #  /  MM.DD.YY  /  Subhead Arial 16pt black max one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369219"/>
            <a:ext cx="8021638" cy="9233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Main copy Arial 18pt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2539365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2539365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59472" y="1368584"/>
            <a:ext cx="3768551" cy="310924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2082" y="1368584"/>
            <a:ext cx="3768551" cy="310924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2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INSERT A PHOTO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3418975"/>
            <a:ext cx="9144000" cy="17245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368584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0" y="4709160"/>
            <a:ext cx="283464" cy="283464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UL </a:t>
            </a:r>
            <a:br>
              <a:rPr lang="en-US" dirty="0"/>
            </a:br>
            <a:r>
              <a:rPr lang="en-US" dirty="0"/>
              <a:t>LOGO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5159888"/>
            <a:ext cx="915411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</a:rPr>
              <a:t>Insert a PNG of the UL LOGO in either RED or WHITE, whichever looks best with the image behind.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</a:rPr>
              <a:t>Add the UL LEGAL LINE and change the color to WHITE, GRAY or BLACK, whichever is most legible with the image behind.</a:t>
            </a:r>
            <a:endParaRPr lang="en-US" sz="900" b="0" baseline="0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chemeClr val="accent2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accent2"/>
                </a:solidFill>
              </a:rPr>
              <a:t>UL and the UL logo are trademarks of UL LLC 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© 2016. Proprietary &amp; Confidential.</a:t>
            </a:r>
            <a:r>
              <a:rPr lang="en-US" sz="800" baseline="0" dirty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        </a:t>
            </a:r>
            <a:r>
              <a:rPr lang="en-US" sz="800" b="1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© PC:</a:t>
            </a:r>
            <a:r>
              <a:rPr lang="en-US" sz="800" b="1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 Alt + 0169        © Mac: Opt + G</a:t>
            </a:r>
            <a:endParaRPr lang="en-US" sz="800" dirty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2" y="1823526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“Impact statement i.e. quote </a:t>
            </a:r>
            <a:r>
              <a:rPr lang="en-US" dirty="0" err="1"/>
              <a:t>arial</a:t>
            </a:r>
            <a:r>
              <a:rPr lang="en-US" dirty="0"/>
              <a:t> bold 32pt centered caps.”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3" y="3710726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-- Quote attribution, Arial 16pt centered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295732" y="1058904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QUOTES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639597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368584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3028500"/>
            <a:ext cx="8021160" cy="95410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“Impact statement i.e. quote </a:t>
            </a:r>
            <a:r>
              <a:rPr lang="en-US" dirty="0" err="1"/>
              <a:t>arial</a:t>
            </a:r>
            <a:r>
              <a:rPr lang="en-US" dirty="0"/>
              <a:t> bold 28pt centered caps.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3" y="4067202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-- Quote attribution, Arial 16pt centered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44000" y="2129985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344912" y="2563493"/>
            <a:ext cx="450280" cy="32004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QUOTES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2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559472" y="1368584"/>
            <a:ext cx="8021161" cy="31092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5159888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3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3266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1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805875" y="1368585"/>
            <a:ext cx="3774758" cy="31092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5159888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875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2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59473" y="1368585"/>
            <a:ext cx="3774758" cy="31092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5159888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3435176"/>
            <a:ext cx="5456237" cy="46166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BOLD 32PT RED CAPS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3985922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Version #  /  MM.DD.YY  /  Subhead Arial 16pt black max one 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59473" y="611605"/>
            <a:ext cx="2286000" cy="11430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893097" y="529669"/>
            <a:ext cx="893098" cy="17543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Client Logos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 should be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fit proportionally to the box. </a:t>
            </a:r>
          </a:p>
          <a:p>
            <a:pPr>
              <a:lnSpc>
                <a:spcPct val="100000"/>
              </a:lnSpc>
            </a:pPr>
            <a:endParaRPr lang="en-US" sz="900" baseline="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Insert the Logo image then choose to resize picture to fit inside placeholder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15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845300" y="185943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028680" y="185943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3" y="2594081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4" y="2594081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46150" y="2151454"/>
            <a:ext cx="3452813" cy="1217612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Main copy Arial 16pt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color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legendox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ue</a:t>
            </a:r>
            <a:r>
              <a:rPr lang="en-US" dirty="0"/>
              <a:t> per.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127095" y="2151454"/>
            <a:ext cx="3452813" cy="1217612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Main copy Arial 16pt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color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legendox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ue</a:t>
            </a:r>
            <a:r>
              <a:rPr lang="en-US" dirty="0"/>
              <a:t> per.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127095" y="1363526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eos</a:t>
            </a:r>
            <a:r>
              <a:rPr lang="en-US" sz="1400" dirty="0"/>
              <a:t> id </a:t>
            </a:r>
            <a:r>
              <a:rPr lang="en-US" sz="1400" dirty="0" err="1"/>
              <a:t>assum</a:t>
            </a:r>
            <a:r>
              <a:rPr lang="en-US" sz="1400" dirty="0"/>
              <a:t> </a:t>
            </a:r>
            <a:r>
              <a:rPr lang="en-US" sz="1400" dirty="0" err="1"/>
              <a:t>altera</a:t>
            </a:r>
            <a:r>
              <a:rPr lang="en-US" sz="1400" dirty="0"/>
              <a:t> </a:t>
            </a:r>
            <a:r>
              <a:rPr lang="en-US" sz="1400" dirty="0" err="1"/>
              <a:t>legendos</a:t>
            </a:r>
            <a:r>
              <a:rPr lang="en-US" sz="1400" dirty="0"/>
              <a:t>. Cu duo </a:t>
            </a:r>
            <a:r>
              <a:rPr lang="en-US" sz="1400" dirty="0" err="1"/>
              <a:t>delectus</a:t>
            </a:r>
            <a:r>
              <a:rPr lang="en-US" sz="1400" dirty="0"/>
              <a:t> </a:t>
            </a:r>
            <a:r>
              <a:rPr lang="en-US" sz="1400" dirty="0" err="1"/>
              <a:t>quaestio</a:t>
            </a:r>
            <a:r>
              <a:rPr lang="en-US" sz="1400" dirty="0"/>
              <a:t>, </a:t>
            </a:r>
            <a:r>
              <a:rPr lang="en-US" sz="1400" dirty="0" err="1"/>
              <a:t>tota</a:t>
            </a:r>
            <a:r>
              <a:rPr lang="en-US" sz="1400" dirty="0"/>
              <a:t> </a:t>
            </a:r>
            <a:r>
              <a:rPr lang="en-US" sz="1400" dirty="0" err="1"/>
              <a:t>everti</a:t>
            </a:r>
            <a:r>
              <a:rPr lang="en-US" sz="1400" dirty="0"/>
              <a:t> </a:t>
            </a:r>
            <a:r>
              <a:rPr lang="en-US" sz="1400" dirty="0" err="1"/>
              <a:t>saperet</a:t>
            </a:r>
            <a:r>
              <a:rPr lang="en-US" sz="1400" dirty="0"/>
              <a:t> vim </a:t>
            </a:r>
            <a:r>
              <a:rPr lang="en-US" sz="1400" dirty="0" err="1"/>
              <a:t>te</a:t>
            </a:r>
            <a:r>
              <a:rPr lang="en-US" sz="1400" dirty="0"/>
              <a:t>.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inimicus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45300" y="1303091"/>
            <a:ext cx="6740" cy="13716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5028680" y="1303091"/>
            <a:ext cx="6740" cy="13716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45300" y="2994731"/>
            <a:ext cx="6740" cy="13716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5028680" y="2994731"/>
            <a:ext cx="6740" cy="13716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46197" y="1363526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eos</a:t>
            </a:r>
            <a:r>
              <a:rPr lang="en-US" sz="1400" dirty="0"/>
              <a:t> id </a:t>
            </a:r>
            <a:r>
              <a:rPr lang="en-US" sz="1400" dirty="0" err="1"/>
              <a:t>assum</a:t>
            </a:r>
            <a:r>
              <a:rPr lang="en-US" sz="1400" dirty="0"/>
              <a:t> </a:t>
            </a:r>
            <a:r>
              <a:rPr lang="en-US" sz="1400" dirty="0" err="1"/>
              <a:t>altera</a:t>
            </a:r>
            <a:r>
              <a:rPr lang="en-US" sz="1400" dirty="0"/>
              <a:t> </a:t>
            </a:r>
            <a:r>
              <a:rPr lang="en-US" sz="1400" dirty="0" err="1"/>
              <a:t>legendos</a:t>
            </a:r>
            <a:r>
              <a:rPr lang="en-US" sz="1400" dirty="0"/>
              <a:t>. Cu duo </a:t>
            </a:r>
            <a:r>
              <a:rPr lang="en-US" sz="1400" dirty="0" err="1"/>
              <a:t>delectus</a:t>
            </a:r>
            <a:r>
              <a:rPr lang="en-US" sz="1400" dirty="0"/>
              <a:t> </a:t>
            </a:r>
            <a:r>
              <a:rPr lang="en-US" sz="1400" dirty="0" err="1"/>
              <a:t>quaestio</a:t>
            </a:r>
            <a:r>
              <a:rPr lang="en-US" sz="1400" dirty="0"/>
              <a:t>, </a:t>
            </a:r>
            <a:r>
              <a:rPr lang="en-US" sz="1400" dirty="0" err="1"/>
              <a:t>tota</a:t>
            </a:r>
            <a:r>
              <a:rPr lang="en-US" sz="1400" dirty="0"/>
              <a:t> </a:t>
            </a:r>
            <a:r>
              <a:rPr lang="en-US" sz="1400" dirty="0" err="1"/>
              <a:t>everti</a:t>
            </a:r>
            <a:r>
              <a:rPr lang="en-US" sz="1400" dirty="0"/>
              <a:t> </a:t>
            </a:r>
            <a:r>
              <a:rPr lang="en-US" sz="1400" dirty="0" err="1"/>
              <a:t>saperet</a:t>
            </a:r>
            <a:r>
              <a:rPr lang="en-US" sz="1400" dirty="0"/>
              <a:t> vim </a:t>
            </a:r>
            <a:r>
              <a:rPr lang="en-US" sz="1400" dirty="0" err="1"/>
              <a:t>te</a:t>
            </a:r>
            <a:r>
              <a:rPr lang="en-US" sz="1400" dirty="0"/>
              <a:t>.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inimicus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127095" y="3096703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eos</a:t>
            </a:r>
            <a:r>
              <a:rPr lang="en-US" sz="1400" dirty="0"/>
              <a:t> id </a:t>
            </a:r>
            <a:r>
              <a:rPr lang="en-US" sz="1400" dirty="0" err="1"/>
              <a:t>assum</a:t>
            </a:r>
            <a:r>
              <a:rPr lang="en-US" sz="1400" dirty="0"/>
              <a:t> </a:t>
            </a:r>
            <a:r>
              <a:rPr lang="en-US" sz="1400" dirty="0" err="1"/>
              <a:t>altera</a:t>
            </a:r>
            <a:r>
              <a:rPr lang="en-US" sz="1400" dirty="0"/>
              <a:t> </a:t>
            </a:r>
            <a:r>
              <a:rPr lang="en-US" sz="1400" dirty="0" err="1"/>
              <a:t>legendos</a:t>
            </a:r>
            <a:r>
              <a:rPr lang="en-US" sz="1400" dirty="0"/>
              <a:t>. Cu duo </a:t>
            </a:r>
            <a:r>
              <a:rPr lang="en-US" sz="1400" dirty="0" err="1"/>
              <a:t>delectus</a:t>
            </a:r>
            <a:r>
              <a:rPr lang="en-US" sz="1400" dirty="0"/>
              <a:t> </a:t>
            </a:r>
            <a:r>
              <a:rPr lang="en-US" sz="1400" dirty="0" err="1"/>
              <a:t>quaestio</a:t>
            </a:r>
            <a:r>
              <a:rPr lang="en-US" sz="1400" dirty="0"/>
              <a:t>, </a:t>
            </a:r>
            <a:r>
              <a:rPr lang="en-US" sz="1400" dirty="0" err="1"/>
              <a:t>tota</a:t>
            </a:r>
            <a:r>
              <a:rPr lang="en-US" sz="1400" dirty="0"/>
              <a:t> </a:t>
            </a:r>
            <a:r>
              <a:rPr lang="en-US" sz="1400" dirty="0" err="1"/>
              <a:t>everti</a:t>
            </a:r>
            <a:r>
              <a:rPr lang="en-US" sz="1400" dirty="0"/>
              <a:t> </a:t>
            </a:r>
            <a:r>
              <a:rPr lang="en-US" sz="1400" dirty="0" err="1"/>
              <a:t>saperet</a:t>
            </a:r>
            <a:r>
              <a:rPr lang="en-US" sz="1400" dirty="0"/>
              <a:t> vim </a:t>
            </a:r>
            <a:r>
              <a:rPr lang="en-US" sz="1400" dirty="0" err="1"/>
              <a:t>te</a:t>
            </a:r>
            <a:r>
              <a:rPr lang="en-US" sz="1400" dirty="0"/>
              <a:t>.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inimicus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46197" y="3096703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eos</a:t>
            </a:r>
            <a:r>
              <a:rPr lang="en-US" sz="1400" dirty="0"/>
              <a:t> id </a:t>
            </a:r>
            <a:r>
              <a:rPr lang="en-US" sz="1400" dirty="0" err="1"/>
              <a:t>assum</a:t>
            </a:r>
            <a:r>
              <a:rPr lang="en-US" sz="1400" dirty="0"/>
              <a:t> </a:t>
            </a:r>
            <a:r>
              <a:rPr lang="en-US" sz="1400" dirty="0" err="1"/>
              <a:t>altera</a:t>
            </a:r>
            <a:r>
              <a:rPr lang="en-US" sz="1400" dirty="0"/>
              <a:t> </a:t>
            </a:r>
            <a:r>
              <a:rPr lang="en-US" sz="1400" dirty="0" err="1"/>
              <a:t>legendos</a:t>
            </a:r>
            <a:r>
              <a:rPr lang="en-US" sz="1400" dirty="0"/>
              <a:t>. Cu duo </a:t>
            </a:r>
            <a:r>
              <a:rPr lang="en-US" sz="1400" dirty="0" err="1"/>
              <a:t>delectus</a:t>
            </a:r>
            <a:r>
              <a:rPr lang="en-US" sz="1400" dirty="0"/>
              <a:t> </a:t>
            </a:r>
            <a:r>
              <a:rPr lang="en-US" sz="1400" dirty="0" err="1"/>
              <a:t>quaestio</a:t>
            </a:r>
            <a:r>
              <a:rPr lang="en-US" sz="1400" dirty="0"/>
              <a:t>, </a:t>
            </a:r>
            <a:r>
              <a:rPr lang="en-US" sz="1400" dirty="0" err="1"/>
              <a:t>tota</a:t>
            </a:r>
            <a:r>
              <a:rPr lang="en-US" sz="1400" dirty="0"/>
              <a:t> </a:t>
            </a:r>
            <a:r>
              <a:rPr lang="en-US" sz="1400" dirty="0" err="1"/>
              <a:t>everti</a:t>
            </a:r>
            <a:r>
              <a:rPr lang="en-US" sz="1400" dirty="0"/>
              <a:t> </a:t>
            </a:r>
            <a:r>
              <a:rPr lang="en-US" sz="1400" dirty="0" err="1"/>
              <a:t>saperet</a:t>
            </a:r>
            <a:r>
              <a:rPr lang="en-US" sz="1400" dirty="0"/>
              <a:t> vim </a:t>
            </a:r>
            <a:r>
              <a:rPr lang="en-US" sz="1400" dirty="0" err="1"/>
              <a:t>te</a:t>
            </a:r>
            <a:r>
              <a:rPr lang="en-US" sz="1400" dirty="0"/>
              <a:t>.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inimicus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3" y="1806153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343013" y="3501349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4" y="1806153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526394" y="3501349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9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ckets + Image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78581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536078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93795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214491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74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 hasCustomPrompt="1"/>
          </p:nvPr>
        </p:nvSpPr>
        <p:spPr>
          <a:xfrm>
            <a:off x="556774" y="1738746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38" name="Picture Placeholder 36"/>
          <p:cNvSpPr>
            <a:spLocks noGrp="1"/>
          </p:cNvSpPr>
          <p:nvPr>
            <p:ph type="pic" sz="quarter" idx="22" hasCustomPrompt="1"/>
          </p:nvPr>
        </p:nvSpPr>
        <p:spPr>
          <a:xfrm>
            <a:off x="2214491" y="1738746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39" name="Picture Placeholder 36"/>
          <p:cNvSpPr>
            <a:spLocks noGrp="1"/>
          </p:cNvSpPr>
          <p:nvPr>
            <p:ph type="pic" sz="quarter" idx="23" hasCustomPrompt="1"/>
          </p:nvPr>
        </p:nvSpPr>
        <p:spPr>
          <a:xfrm>
            <a:off x="3878581" y="1738746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40" name="Picture Placeholder 36"/>
          <p:cNvSpPr>
            <a:spLocks noGrp="1"/>
          </p:cNvSpPr>
          <p:nvPr>
            <p:ph type="pic" sz="quarter" idx="24" hasCustomPrompt="1"/>
          </p:nvPr>
        </p:nvSpPr>
        <p:spPr>
          <a:xfrm>
            <a:off x="5536078" y="1738746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41" name="Picture Placeholder 36"/>
          <p:cNvSpPr>
            <a:spLocks noGrp="1"/>
          </p:cNvSpPr>
          <p:nvPr>
            <p:ph type="pic" sz="quarter" idx="25" hasCustomPrompt="1"/>
          </p:nvPr>
        </p:nvSpPr>
        <p:spPr>
          <a:xfrm>
            <a:off x="7193795" y="1738746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6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ckets + Images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419070" y="1476509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 hasCustomPrompt="1"/>
          </p:nvPr>
        </p:nvSpPr>
        <p:spPr>
          <a:xfrm>
            <a:off x="556774" y="1499809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615645" y="1476509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31" name="Picture Placeholder 36"/>
          <p:cNvSpPr>
            <a:spLocks noGrp="1"/>
          </p:cNvSpPr>
          <p:nvPr>
            <p:ph type="pic" sz="quarter" idx="23" hasCustomPrompt="1"/>
          </p:nvPr>
        </p:nvSpPr>
        <p:spPr>
          <a:xfrm>
            <a:off x="4753349" y="1499809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9070" y="2504888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46" name="Picture Placeholder 36"/>
          <p:cNvSpPr>
            <a:spLocks noGrp="1"/>
          </p:cNvSpPr>
          <p:nvPr>
            <p:ph type="pic" sz="quarter" idx="25" hasCustomPrompt="1"/>
          </p:nvPr>
        </p:nvSpPr>
        <p:spPr>
          <a:xfrm>
            <a:off x="556774" y="252818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5615645" y="2504888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48" name="Picture Placeholder 36"/>
          <p:cNvSpPr>
            <a:spLocks noGrp="1"/>
          </p:cNvSpPr>
          <p:nvPr>
            <p:ph type="pic" sz="quarter" idx="27" hasCustomPrompt="1"/>
          </p:nvPr>
        </p:nvSpPr>
        <p:spPr>
          <a:xfrm>
            <a:off x="4753349" y="252818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419070" y="3538536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50" name="Picture Placeholder 36"/>
          <p:cNvSpPr>
            <a:spLocks noGrp="1"/>
          </p:cNvSpPr>
          <p:nvPr>
            <p:ph type="pic" sz="quarter" idx="29" hasCustomPrompt="1"/>
          </p:nvPr>
        </p:nvSpPr>
        <p:spPr>
          <a:xfrm>
            <a:off x="556774" y="3561836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5615645" y="3538536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52" name="Picture Placeholder 36"/>
          <p:cNvSpPr>
            <a:spLocks noGrp="1"/>
          </p:cNvSpPr>
          <p:nvPr>
            <p:ph type="pic" sz="quarter" idx="31" hasCustomPrompt="1"/>
          </p:nvPr>
        </p:nvSpPr>
        <p:spPr>
          <a:xfrm>
            <a:off x="4753349" y="3561836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1732315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BOLD 12PT CAPS. UL icons can be used to enhance descriptions.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7" y="3962983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BOLD 12PT CAPS. UL icons can be used to enhance descriptions.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7" y="4147649"/>
            <a:ext cx="168649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BOLD 9PT CAPS. UL Icons can be used to enhance descriptions.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4147649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BOLD 9PT CAPS. UL Icons can be used to enhance descriptions.</a:t>
            </a:r>
          </a:p>
        </p:txBody>
      </p:sp>
      <p:sp>
        <p:nvSpPr>
          <p:cNvPr id="14" name="Picture Placeholder 36"/>
          <p:cNvSpPr>
            <a:spLocks noGrp="1"/>
          </p:cNvSpPr>
          <p:nvPr>
            <p:ph type="pic" sz="quarter" idx="21" hasCustomPrompt="1"/>
          </p:nvPr>
        </p:nvSpPr>
        <p:spPr>
          <a:xfrm>
            <a:off x="339034" y="3054435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36"/>
          <p:cNvSpPr>
            <a:spLocks noGrp="1"/>
          </p:cNvSpPr>
          <p:nvPr>
            <p:ph type="pic" sz="quarter" idx="22" hasCustomPrompt="1"/>
          </p:nvPr>
        </p:nvSpPr>
        <p:spPr>
          <a:xfrm>
            <a:off x="4851492" y="3482473"/>
            <a:ext cx="502920" cy="5029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Picture Placeholder 36"/>
          <p:cNvSpPr>
            <a:spLocks noGrp="1"/>
          </p:cNvSpPr>
          <p:nvPr>
            <p:ph type="pic" sz="quarter" idx="23" hasCustomPrompt="1"/>
          </p:nvPr>
        </p:nvSpPr>
        <p:spPr>
          <a:xfrm>
            <a:off x="7155937" y="3482473"/>
            <a:ext cx="502920" cy="5029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965378"/>
            <a:ext cx="594360" cy="59436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3370369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</a:t>
            </a:r>
            <a:r>
              <a:rPr lang="en-US" dirty="0" err="1"/>
              <a:t>arial</a:t>
            </a:r>
            <a:r>
              <a:rPr lang="en-US" dirty="0"/>
              <a:t> bold 28pt red caps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+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2670867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</a:t>
            </a:r>
            <a:r>
              <a:rPr lang="en-US" dirty="0" err="1"/>
              <a:t>arial</a:t>
            </a:r>
            <a:r>
              <a:rPr lang="en-US" dirty="0"/>
              <a:t> bold 28pt red caps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3706363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Contact Name Arial black 16pt	</a:t>
            </a:r>
            <a:br>
              <a:rPr lang="en-US" dirty="0"/>
            </a:br>
            <a:r>
              <a:rPr lang="en-US" dirty="0" err="1"/>
              <a:t>email@ul.com</a:t>
            </a:r>
            <a:r>
              <a:rPr lang="en-US" dirty="0"/>
              <a:t>  |  direct: 000.000.0000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8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3019814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Find us on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657225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 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1412481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2162149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2914916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3664584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1" hasCustomPrompt="1"/>
          </p:nvPr>
        </p:nvSpPr>
        <p:spPr>
          <a:xfrm>
            <a:off x="4417351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5162177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3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923"/>
          <a:stretch/>
        </p:blipFill>
        <p:spPr>
          <a:xfrm>
            <a:off x="7020607" y="609895"/>
            <a:ext cx="2133506" cy="2507742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3019814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Find us on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657128" y="3706813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412481" y="3706813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2162149" y="3706813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2920011" y="3710142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3669679" y="3706813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4427541" y="3710142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5162177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1360374"/>
            <a:ext cx="8021160" cy="193899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buNone/>
              <a:defRPr sz="2400" b="0" cap="none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Current section is highlighted UL red and bold</a:t>
            </a:r>
            <a:br>
              <a:rPr lang="en-US" dirty="0"/>
            </a:br>
            <a:r>
              <a:rPr lang="en-US" dirty="0"/>
              <a:t>Other sections are 50% grey</a:t>
            </a:r>
            <a:br>
              <a:rPr lang="en-US" dirty="0"/>
            </a:br>
            <a:r>
              <a:rPr lang="en-US" dirty="0"/>
              <a:t>Section 3</a:t>
            </a:r>
            <a:br>
              <a:rPr lang="en-US" dirty="0"/>
            </a:br>
            <a:r>
              <a:rPr lang="en-US" dirty="0"/>
              <a:t>Section 4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Agenda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1865055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</a:t>
            </a:r>
            <a:r>
              <a:rPr lang="en-US" dirty="0" err="1"/>
              <a:t>arial</a:t>
            </a:r>
            <a:r>
              <a:rPr lang="en-US" dirty="0"/>
              <a:t> bold 28pt red caps </a:t>
            </a:r>
            <a:r>
              <a:rPr lang="en-US" dirty="0" err="1"/>
              <a:t>vert</a:t>
            </a:r>
            <a:r>
              <a:rPr lang="en-US" dirty="0"/>
              <a:t> centered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UL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5143500"/>
          </a:xfrm>
          <a:prstGeom prst="rect">
            <a:avLst/>
          </a:prstGeom>
        </p:spPr>
      </p:pic>
      <p:pic>
        <p:nvPicPr>
          <p:cNvPr id="5" name="Picture 4" descr="UL-Logo-Red.e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1865055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</a:t>
            </a:r>
            <a:r>
              <a:rPr lang="en-US" dirty="0" err="1"/>
              <a:t>arial</a:t>
            </a:r>
            <a:r>
              <a:rPr lang="en-US" dirty="0"/>
              <a:t> bold 28pt red caps </a:t>
            </a:r>
            <a:r>
              <a:rPr lang="en-US" dirty="0" err="1"/>
              <a:t>vert</a:t>
            </a:r>
            <a:r>
              <a:rPr lang="en-US" dirty="0"/>
              <a:t> centered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rgbClr val="B0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1865055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</a:t>
            </a:r>
            <a:r>
              <a:rPr lang="en-US" dirty="0" err="1"/>
              <a:t>arial</a:t>
            </a:r>
            <a:r>
              <a:rPr lang="en-US" dirty="0"/>
              <a:t> bold 28pt red caps </a:t>
            </a:r>
            <a:r>
              <a:rPr lang="en-US" dirty="0" err="1"/>
              <a:t>vert</a:t>
            </a:r>
            <a:r>
              <a:rPr lang="en-US" dirty="0"/>
              <a:t> centered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369218"/>
            <a:ext cx="8021638" cy="190821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Main copy Arial 18pt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1369219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369219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34759" y="47755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64977" y="47755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85" r:id="rId3"/>
    <p:sldLayoutId id="2147483695" r:id="rId4"/>
    <p:sldLayoutId id="2147483696" r:id="rId5"/>
    <p:sldLayoutId id="2147483697" r:id="rId6"/>
    <p:sldLayoutId id="2147483671" r:id="rId7"/>
    <p:sldLayoutId id="2147483650" r:id="rId8"/>
    <p:sldLayoutId id="2147483694" r:id="rId9"/>
    <p:sldLayoutId id="2147483659" r:id="rId10"/>
    <p:sldLayoutId id="2147483662" r:id="rId11"/>
    <p:sldLayoutId id="2147483692" r:id="rId12"/>
    <p:sldLayoutId id="2147483663" r:id="rId13"/>
    <p:sldLayoutId id="2147483664" r:id="rId14"/>
    <p:sldLayoutId id="2147483665" r:id="rId15"/>
    <p:sldLayoutId id="2147483666" r:id="rId16"/>
    <p:sldLayoutId id="2147483672" r:id="rId17"/>
    <p:sldLayoutId id="2147483669" r:id="rId18"/>
    <p:sldLayoutId id="2147483719" r:id="rId19"/>
    <p:sldLayoutId id="2147483679" r:id="rId20"/>
    <p:sldLayoutId id="2147483678" r:id="rId21"/>
    <p:sldLayoutId id="2147483673" r:id="rId22"/>
    <p:sldLayoutId id="2147483674" r:id="rId23"/>
    <p:sldLayoutId id="2147483676" r:id="rId24"/>
    <p:sldLayoutId id="2147483693" r:id="rId25"/>
    <p:sldLayoutId id="2147483699" r:id="rId26"/>
    <p:sldLayoutId id="2147483700" r:id="rId27"/>
    <p:sldLayoutId id="2147483718" r:id="rId2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34759" y="47755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64977" y="47755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9472" y="3435176"/>
            <a:ext cx="6056865" cy="461665"/>
          </a:xfrm>
        </p:spPr>
        <p:txBody>
          <a:bodyPr/>
          <a:lstStyle/>
          <a:p>
            <a:pPr lvl="0"/>
            <a:r>
              <a:rPr lang="en-US" dirty="0" smtClean="0"/>
              <a:t>Furniture PINCH/Crushing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Version 0</a:t>
            </a:r>
            <a:r>
              <a:rPr lang="en-US" dirty="0" smtClean="0"/>
              <a:t>.1  </a:t>
            </a:r>
            <a:r>
              <a:rPr lang="en-US" dirty="0"/>
              <a:t>/  </a:t>
            </a:r>
            <a:r>
              <a:rPr lang="en-US" dirty="0" smtClean="0"/>
              <a:t>6.7.2017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34758" y="4775501"/>
            <a:ext cx="4767445" cy="274637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ea typeface="Open Sans" charset="0"/>
                <a:cs typeface="Arial"/>
              </a:rPr>
              <a:t>© 2017 Underwriters Laboratories Inc. All rights reserved. UL and the UL logo are trademarks of UL LLC. Proprietary &amp;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285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Goal and method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9471" y="1368584"/>
            <a:ext cx="7704248" cy="1865126"/>
          </a:xfrm>
        </p:spPr>
        <p:txBody>
          <a:bodyPr/>
          <a:lstStyle/>
          <a:p>
            <a:r>
              <a:rPr lang="en-US" dirty="0" smtClean="0"/>
              <a:t>Goal:  </a:t>
            </a:r>
            <a:r>
              <a:rPr lang="en-US" dirty="0" smtClean="0"/>
              <a:t>Gain </a:t>
            </a:r>
            <a:r>
              <a:rPr lang="en-US" dirty="0" smtClean="0"/>
              <a:t>new insights on </a:t>
            </a:r>
            <a:r>
              <a:rPr lang="en-US" dirty="0" smtClean="0"/>
              <a:t>incident associated with </a:t>
            </a:r>
            <a:r>
              <a:rPr lang="en-US" dirty="0" smtClean="0"/>
              <a:t>furniture </a:t>
            </a:r>
            <a:r>
              <a:rPr lang="en-US" dirty="0" smtClean="0"/>
              <a:t>pinch/crushing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Method:  Filter CPSC NEISS data to include products of interest </a:t>
            </a:r>
            <a:r>
              <a:rPr lang="en-US" dirty="0" smtClean="0"/>
              <a:t>(</a:t>
            </a:r>
            <a:r>
              <a:rPr lang="en-US" dirty="0" smtClean="0"/>
              <a:t>Recliner chairs, Beach chairs etc.)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 smtClean="0"/>
              <a:t>nalyze </a:t>
            </a:r>
            <a:r>
              <a:rPr lang="en-US" dirty="0" smtClean="0"/>
              <a:t>incident </a:t>
            </a:r>
            <a:r>
              <a:rPr lang="en-US" dirty="0" smtClean="0"/>
              <a:t>based on product types and diagnosis codes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91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9472" y="480060"/>
            <a:ext cx="8021161" cy="461665"/>
          </a:xfrm>
        </p:spPr>
        <p:txBody>
          <a:bodyPr/>
          <a:lstStyle/>
          <a:p>
            <a:r>
              <a:rPr lang="en-US" dirty="0"/>
              <a:t>Overall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3804" y="2045073"/>
            <a:ext cx="3799840" cy="19143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Furniture pinch or crushing incidents showed a decreasing trend from 2010-2012, followed by an increasing trend from 2012 to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of 8700 injuries each year from 2010 - 2015</a:t>
            </a:r>
            <a:endParaRPr 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628435"/>
              </p:ext>
            </p:extLst>
          </p:nvPr>
        </p:nvGraphicFramePr>
        <p:xfrm>
          <a:off x="341194" y="1186503"/>
          <a:ext cx="4090087" cy="3017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14237" y="941725"/>
            <a:ext cx="403897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Furniture types included:</a:t>
            </a:r>
          </a:p>
          <a:p>
            <a:r>
              <a:rPr lang="en-US" sz="1600" dirty="0" smtClean="0"/>
              <a:t>Recliner, Rocking</a:t>
            </a:r>
            <a:r>
              <a:rPr lang="en-US" sz="1600" dirty="0"/>
              <a:t> </a:t>
            </a:r>
            <a:r>
              <a:rPr lang="en-US" sz="1600" dirty="0" smtClean="0"/>
              <a:t>and</a:t>
            </a:r>
            <a:r>
              <a:rPr lang="en-US" sz="1600" dirty="0" smtClean="0"/>
              <a:t> Beach chairs</a:t>
            </a:r>
            <a:r>
              <a:rPr lang="en-US" sz="1600" dirty="0"/>
              <a:t>, Futon Sofa/Convertible </a:t>
            </a:r>
            <a:r>
              <a:rPr lang="en-US" sz="1600" dirty="0" smtClean="0"/>
              <a:t>beds, Portable cribs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72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59472" y="480060"/>
            <a:ext cx="8021161" cy="461665"/>
          </a:xfrm>
        </p:spPr>
        <p:txBody>
          <a:bodyPr/>
          <a:lstStyle/>
          <a:p>
            <a:r>
              <a:rPr lang="en-US" dirty="0" smtClean="0"/>
              <a:t>Victims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68691"/>
              </p:ext>
            </p:extLst>
          </p:nvPr>
        </p:nvGraphicFramePr>
        <p:xfrm>
          <a:off x="402521" y="1104649"/>
          <a:ext cx="4258188" cy="279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87443"/>
              </p:ext>
            </p:extLst>
          </p:nvPr>
        </p:nvGraphicFramePr>
        <p:xfrm>
          <a:off x="4719317" y="1092639"/>
          <a:ext cx="4027296" cy="2700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5098645" y="3992067"/>
            <a:ext cx="3268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About </a:t>
            </a:r>
            <a:r>
              <a:rPr lang="en-US" sz="1600" dirty="0" smtClean="0"/>
              <a:t>64% </a:t>
            </a:r>
            <a:r>
              <a:rPr lang="en-US" sz="1600" dirty="0"/>
              <a:t>of incidents involved </a:t>
            </a:r>
            <a:r>
              <a:rPr lang="en-US" sz="1600" dirty="0" smtClean="0"/>
              <a:t>girls and women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77672" y="3902246"/>
            <a:ext cx="4241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Children under 10 and elderly people over 70 were much more likely to be injured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94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9472" y="480060"/>
            <a:ext cx="8021161" cy="461665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PINCH/Crushing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506835"/>
              </p:ext>
            </p:extLst>
          </p:nvPr>
        </p:nvGraphicFramePr>
        <p:xfrm>
          <a:off x="327459" y="1340299"/>
          <a:ext cx="4572000" cy="3036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5459104" y="1672085"/>
            <a:ext cx="3330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Recliner chairs were by for most incidents (60% of all incidents)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Beach and Rocking chairs were also common incidents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437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9472" y="480060"/>
            <a:ext cx="8021161" cy="461665"/>
          </a:xfrm>
        </p:spPr>
        <p:txBody>
          <a:bodyPr/>
          <a:lstStyle/>
          <a:p>
            <a:r>
              <a:rPr lang="en-US" dirty="0"/>
              <a:t>Injury </a:t>
            </a:r>
            <a:r>
              <a:rPr lang="en-US" dirty="0" smtClean="0"/>
              <a:t>Characterization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495873"/>
              </p:ext>
            </p:extLst>
          </p:nvPr>
        </p:nvGraphicFramePr>
        <p:xfrm>
          <a:off x="327547" y="14870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8035" y="1997447"/>
            <a:ext cx="3502598" cy="10341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79% Fracture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9% Dislocation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8% Avulsion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6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9472" y="480060"/>
            <a:ext cx="8021161" cy="46166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369218"/>
            <a:ext cx="8021638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~52K people </a:t>
            </a:r>
            <a:r>
              <a:rPr lang="en-US" dirty="0"/>
              <a:t>injuries and </a:t>
            </a:r>
            <a:r>
              <a:rPr lang="en-US" dirty="0" smtClean="0"/>
              <a:t>zero fatality (2010-2015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Children (under 10) </a:t>
            </a:r>
            <a:r>
              <a:rPr lang="en-US" dirty="0"/>
              <a:t>and elderly people </a:t>
            </a:r>
            <a:r>
              <a:rPr lang="en-US" dirty="0" smtClean="0"/>
              <a:t>(over 70) were </a:t>
            </a:r>
            <a:r>
              <a:rPr lang="en-US" dirty="0"/>
              <a:t>most likely to be </a:t>
            </a:r>
            <a:r>
              <a:rPr lang="en-US" dirty="0" smtClean="0"/>
              <a:t>victims (63%).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ncidents </a:t>
            </a:r>
            <a:r>
              <a:rPr lang="en-US" dirty="0"/>
              <a:t>involving </a:t>
            </a:r>
            <a:r>
              <a:rPr lang="en-US" dirty="0" smtClean="0"/>
              <a:t>girls/women </a:t>
            </a:r>
            <a:r>
              <a:rPr lang="en-US" dirty="0"/>
              <a:t>were </a:t>
            </a:r>
            <a:r>
              <a:rPr lang="en-US" dirty="0" smtClean="0"/>
              <a:t>higher </a:t>
            </a:r>
            <a:r>
              <a:rPr lang="en-US" dirty="0"/>
              <a:t>than </a:t>
            </a:r>
            <a:r>
              <a:rPr lang="en-US" dirty="0" smtClean="0"/>
              <a:t>boys/men.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most common diagnosis was fractures.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9713"/>
      </p:ext>
    </p:extLst>
  </p:cSld>
  <p:clrMapOvr>
    <a:masterClrMapping/>
  </p:clrMapOvr>
</p:sld>
</file>

<file path=ppt/theme/theme1.xml><?xml version="1.0" encoding="utf-8"?>
<a:theme xmlns:a="http://schemas.openxmlformats.org/drawingml/2006/main" name="16x9-UL-PPT_TEMPLATE_V2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creen Only (HiFi)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F784CDEB138543B97E575F5D09367F" ma:contentTypeVersion="0" ma:contentTypeDescription="Create a new document." ma:contentTypeScope="" ma:versionID="e08af93832e7fddb639cae377f914463">
  <xsd:schema xmlns:xsd="http://www.w3.org/2001/XMLSchema" xmlns:xs="http://www.w3.org/2001/XMLSchema" xmlns:p="http://schemas.microsoft.com/office/2006/metadata/properties" xmlns:ns2="901e18aa-1593-469c-a1c6-73aee84f18a4" targetNamespace="http://schemas.microsoft.com/office/2006/metadata/properties" ma:root="true" ma:fieldsID="1011b182f4faa692f18d5d1b425931d9" ns2:_="">
    <xsd:import namespace="901e18aa-1593-469c-a1c6-73aee84f18a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e18aa-1593-469c-a1c6-73aee84f18a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01e18aa-1593-469c-a1c6-73aee84f18a4">5NT4RSS4QKZV-984369487-12</_dlc_DocId>
    <_dlc_DocIdUrl xmlns="901e18aa-1593-469c-a1c6-73aee84f18a4">
      <Url>https://ul.sharepoint.com/sites/NFP/771/_layouts/15/DocIdRedir.aspx?ID=5NT4RSS4QKZV-984369487-12</Url>
      <Description>5NT4RSS4QKZV-984369487-12</Description>
    </_dlc_DocIdUrl>
  </documentManagement>
</p:properties>
</file>

<file path=customXml/itemProps1.xml><?xml version="1.0" encoding="utf-8"?>
<ds:datastoreItem xmlns:ds="http://schemas.openxmlformats.org/officeDocument/2006/customXml" ds:itemID="{ABA02A71-53CA-4F8F-87D8-67C6B9EAB5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ADB85F-0CA5-4E12-BD49-1B0D0D74DA4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AADED60-E679-4B50-8DB6-29C710A1D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1e18aa-1593-469c-a1c6-73aee84f1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B09E998-EC9C-40D7-8506-83CAFC3E185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901e18aa-1593-469c-a1c6-73aee84f18a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Corporate (16x9).potx</Template>
  <TotalTime>4620</TotalTime>
  <Words>356</Words>
  <Application>Microsoft Office PowerPoint</Application>
  <PresentationFormat>On-screen Show (16:9)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Helvetica</vt:lpstr>
      <vt:lpstr>Open Sans</vt:lpstr>
      <vt:lpstr>16x9-UL-PPT_TEMPLATE_V2</vt:lpstr>
      <vt:lpstr>Screen Only (HiFi)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Tipover Analysis - Children's Injury</dc:title>
  <dc:creator>Rodrawangpai, Ben;Wroth, David S.</dc:creator>
  <cp:lastModifiedBy>Rodrawangpai, Ben</cp:lastModifiedBy>
  <cp:revision>453</cp:revision>
  <dcterms:created xsi:type="dcterms:W3CDTF">2016-05-17T14:47:23Z</dcterms:created>
  <dcterms:modified xsi:type="dcterms:W3CDTF">2017-06-07T14:30:24Z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0x010100B5F784CDEB138543B97E575F5D09367F</vt:lpwstr>
  </property>
  <property fmtid="{D5CDD505-2E9C-101B-9397-08002B2CF9AE}" pid="3" name="_dlc_DocIdItemGuid">
    <vt:lpwstr>8e351692-69ff-4498-b2a0-37764eef9669</vt:lpwstr>
  </property>
</Properties>
</file>