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  <p:sldMasterId id="2147483680" r:id="rId6"/>
  </p:sldMasterIdLst>
  <p:notesMasterIdLst>
    <p:notesMasterId r:id="rId17"/>
  </p:notesMasterIdLst>
  <p:handoutMasterIdLst>
    <p:handoutMasterId r:id="rId18"/>
  </p:handoutMasterIdLst>
  <p:sldIdLst>
    <p:sldId id="271" r:id="rId7"/>
    <p:sldId id="272" r:id="rId8"/>
    <p:sldId id="277" r:id="rId9"/>
    <p:sldId id="264" r:id="rId10"/>
    <p:sldId id="275" r:id="rId11"/>
    <p:sldId id="273" r:id="rId12"/>
    <p:sldId id="274" r:id="rId13"/>
    <p:sldId id="278" r:id="rId14"/>
    <p:sldId id="276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nter Friendly (LoFi)" id="{AEEEC6F0-60CB-E740-87C3-C08ECF0667BB}">
          <p14:sldIdLst>
            <p14:sldId id="271"/>
            <p14:sldId id="272"/>
            <p14:sldId id="277"/>
            <p14:sldId id="264"/>
            <p14:sldId id="275"/>
            <p14:sldId id="273"/>
            <p14:sldId id="274"/>
            <p14:sldId id="278"/>
            <p14:sldId id="276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8" autoAdjust="0"/>
    <p:restoredTop sz="97128" autoAdjust="0"/>
  </p:normalViewPr>
  <p:slideViewPr>
    <p:cSldViewPr snapToGrid="0" snapToObjects="1">
      <p:cViewPr varScale="1">
        <p:scale>
          <a:sx n="115" d="100"/>
          <a:sy n="115" d="100"/>
        </p:scale>
        <p:origin x="75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02418\OneDrive%20-%20Underwriters%20Laboratories\web-scraping\temp\Count%20of%20review%20by%20Year%20and%20Month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02418\OneDrive%20-%20Underwriters%20Laboratories\web-scraping\temp\Average%20of%20rating%20by%20Year%20and%20Month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 of Ratings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rating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FA-4061-9939-D193F8350C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FA-4061-9939-D193F8350C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FA-4061-9939-D193F8350C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FA-4061-9939-D193F8350C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DFA-4061-9939-D193F8350CE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 1 Star</c:v>
                </c:pt>
                <c:pt idx="1">
                  <c:v> 2 Star</c:v>
                </c:pt>
                <c:pt idx="2">
                  <c:v> 3 Star</c:v>
                </c:pt>
                <c:pt idx="3">
                  <c:v> 4 Star</c:v>
                </c:pt>
                <c:pt idx="4">
                  <c:v> 5 Star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96</c:v>
                </c:pt>
                <c:pt idx="1">
                  <c:v>29</c:v>
                </c:pt>
                <c:pt idx="2">
                  <c:v>21</c:v>
                </c:pt>
                <c:pt idx="3">
                  <c:v>198</c:v>
                </c:pt>
                <c:pt idx="4">
                  <c:v>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DFA-4061-9939-D193F8350C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#</a:t>
            </a:r>
            <a:r>
              <a:rPr lang="en-US" baseline="0" dirty="0" smtClean="0"/>
              <a:t> of reviews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'Count of review by Year and Mon'!$C$1</c:f>
              <c:strCache>
                <c:ptCount val="1"/>
                <c:pt idx="0">
                  <c:v>Count of review</c:v>
                </c:pt>
              </c:strCache>
            </c:strRef>
          </c:tx>
          <c:spPr>
            <a:solidFill>
              <a:schemeClr val="accent2"/>
            </a:solidFill>
            <a:ln w="15875">
              <a:solidFill>
                <a:schemeClr val="accent2">
                  <a:lumMod val="50000"/>
                </a:schemeClr>
              </a:solidFill>
            </a:ln>
            <a:effectLst/>
          </c:spPr>
          <c:cat>
            <c:multiLvlStrRef>
              <c:f>'Count of review by Year and Mon'!$A$2:$B$40</c:f>
              <c:multiLvlStrCache>
                <c:ptCount val="39"/>
                <c:lvl>
                  <c:pt idx="0">
                    <c:v>Apr</c:v>
                  </c:pt>
                  <c:pt idx="1">
                    <c:v>Jun</c:v>
                  </c:pt>
                  <c:pt idx="2">
                    <c:v>Jul</c:v>
                  </c:pt>
                  <c:pt idx="3">
                    <c:v>Aug</c:v>
                  </c:pt>
                  <c:pt idx="4">
                    <c:v>Sep</c:v>
                  </c:pt>
                  <c:pt idx="5">
                    <c:v>Oct</c:v>
                  </c:pt>
                  <c:pt idx="6">
                    <c:v>Nov</c:v>
                  </c:pt>
                  <c:pt idx="7">
                    <c:v>Dec</c:v>
                  </c:pt>
                  <c:pt idx="8">
                    <c:v>Jan</c:v>
                  </c:pt>
                  <c:pt idx="9">
                    <c:v>Feb</c:v>
                  </c:pt>
                  <c:pt idx="10">
                    <c:v>Mar</c:v>
                  </c:pt>
                  <c:pt idx="11">
                    <c:v>Apr</c:v>
                  </c:pt>
                  <c:pt idx="12">
                    <c:v>May</c:v>
                  </c:pt>
                  <c:pt idx="13">
                    <c:v>Jun</c:v>
                  </c:pt>
                  <c:pt idx="14">
                    <c:v>Jul</c:v>
                  </c:pt>
                  <c:pt idx="15">
                    <c:v>Aug</c:v>
                  </c:pt>
                  <c:pt idx="16">
                    <c:v>Sep</c:v>
                  </c:pt>
                  <c:pt idx="17">
                    <c:v>Oct</c:v>
                  </c:pt>
                  <c:pt idx="18">
                    <c:v>Nov</c:v>
                  </c:pt>
                  <c:pt idx="19">
                    <c:v>Dec</c:v>
                  </c:pt>
                  <c:pt idx="20">
                    <c:v>Jan</c:v>
                  </c:pt>
                  <c:pt idx="21">
                    <c:v>Feb</c:v>
                  </c:pt>
                  <c:pt idx="22">
                    <c:v>Mar</c:v>
                  </c:pt>
                  <c:pt idx="23">
                    <c:v>Apr</c:v>
                  </c:pt>
                  <c:pt idx="24">
                    <c:v>May</c:v>
                  </c:pt>
                  <c:pt idx="25">
                    <c:v>Jun</c:v>
                  </c:pt>
                  <c:pt idx="26">
                    <c:v>Jul</c:v>
                  </c:pt>
                  <c:pt idx="27">
                    <c:v>Aug</c:v>
                  </c:pt>
                  <c:pt idx="28">
                    <c:v>Sep</c:v>
                  </c:pt>
                  <c:pt idx="29">
                    <c:v>Oct</c:v>
                  </c:pt>
                  <c:pt idx="30">
                    <c:v>Nov</c:v>
                  </c:pt>
                  <c:pt idx="31">
                    <c:v>Dec</c:v>
                  </c:pt>
                  <c:pt idx="32">
                    <c:v>Jan</c:v>
                  </c:pt>
                  <c:pt idx="33">
                    <c:v>Feb</c:v>
                  </c:pt>
                  <c:pt idx="34">
                    <c:v>Mar</c:v>
                  </c:pt>
                  <c:pt idx="35">
                    <c:v>Apr</c:v>
                  </c:pt>
                  <c:pt idx="36">
                    <c:v>May</c:v>
                  </c:pt>
                  <c:pt idx="37">
                    <c:v>Jun</c:v>
                  </c:pt>
                  <c:pt idx="38">
                    <c:v>Jul</c:v>
                  </c:pt>
                </c:lvl>
                <c:lvl>
                  <c:pt idx="0">
                    <c:v>2014</c:v>
                  </c:pt>
                  <c:pt idx="8">
                    <c:v>2015</c:v>
                  </c:pt>
                  <c:pt idx="20">
                    <c:v>2016</c:v>
                  </c:pt>
                  <c:pt idx="32">
                    <c:v>2017</c:v>
                  </c:pt>
                </c:lvl>
              </c:multiLvlStrCache>
            </c:multiLvlStrRef>
          </c:cat>
          <c:val>
            <c:numRef>
              <c:f>'Count of review by Year and Mon'!$C$2:$C$40</c:f>
              <c:numCache>
                <c:formatCode>General</c:formatCode>
                <c:ptCount val="39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5</c:v>
                </c:pt>
                <c:pt idx="6">
                  <c:v>6</c:v>
                </c:pt>
                <c:pt idx="7">
                  <c:v>8</c:v>
                </c:pt>
                <c:pt idx="8">
                  <c:v>10</c:v>
                </c:pt>
                <c:pt idx="9">
                  <c:v>3</c:v>
                </c:pt>
                <c:pt idx="10">
                  <c:v>9</c:v>
                </c:pt>
                <c:pt idx="11">
                  <c:v>5</c:v>
                </c:pt>
                <c:pt idx="12">
                  <c:v>8</c:v>
                </c:pt>
                <c:pt idx="13">
                  <c:v>1</c:v>
                </c:pt>
                <c:pt idx="14">
                  <c:v>6</c:v>
                </c:pt>
                <c:pt idx="15">
                  <c:v>2</c:v>
                </c:pt>
                <c:pt idx="16">
                  <c:v>15</c:v>
                </c:pt>
                <c:pt idx="17">
                  <c:v>8</c:v>
                </c:pt>
                <c:pt idx="18">
                  <c:v>10</c:v>
                </c:pt>
                <c:pt idx="19">
                  <c:v>30</c:v>
                </c:pt>
                <c:pt idx="20">
                  <c:v>53</c:v>
                </c:pt>
                <c:pt idx="21">
                  <c:v>42</c:v>
                </c:pt>
                <c:pt idx="22">
                  <c:v>42</c:v>
                </c:pt>
                <c:pt idx="23">
                  <c:v>50</c:v>
                </c:pt>
                <c:pt idx="24">
                  <c:v>43</c:v>
                </c:pt>
                <c:pt idx="25">
                  <c:v>51</c:v>
                </c:pt>
                <c:pt idx="26">
                  <c:v>73</c:v>
                </c:pt>
                <c:pt idx="27">
                  <c:v>70</c:v>
                </c:pt>
                <c:pt idx="28">
                  <c:v>54</c:v>
                </c:pt>
                <c:pt idx="29">
                  <c:v>45</c:v>
                </c:pt>
                <c:pt idx="30">
                  <c:v>64</c:v>
                </c:pt>
                <c:pt idx="31">
                  <c:v>79</c:v>
                </c:pt>
                <c:pt idx="32">
                  <c:v>74</c:v>
                </c:pt>
                <c:pt idx="33">
                  <c:v>50</c:v>
                </c:pt>
                <c:pt idx="34">
                  <c:v>61</c:v>
                </c:pt>
                <c:pt idx="35">
                  <c:v>52</c:v>
                </c:pt>
                <c:pt idx="36">
                  <c:v>36</c:v>
                </c:pt>
                <c:pt idx="37">
                  <c:v>32</c:v>
                </c:pt>
                <c:pt idx="38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D6-430F-AA0E-05E943CB68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085576"/>
        <c:axId val="351084264"/>
      </c:areaChart>
      <c:catAx>
        <c:axId val="351085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084264"/>
        <c:crosses val="autoZero"/>
        <c:auto val="1"/>
        <c:lblAlgn val="ctr"/>
        <c:lblOffset val="100"/>
        <c:noMultiLvlLbl val="0"/>
      </c:catAx>
      <c:valAx>
        <c:axId val="351084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#</a:t>
                </a:r>
                <a:r>
                  <a:rPr lang="en-US" baseline="0" dirty="0" smtClean="0"/>
                  <a:t> of submissions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08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'Average of rating by Year and M'!$C$1</c:f>
              <c:strCache>
                <c:ptCount val="1"/>
                <c:pt idx="0">
                  <c:v>Average of rating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'Average of rating by Year and M'!$A$2:$B$40</c:f>
              <c:multiLvlStrCache>
                <c:ptCount val="39"/>
                <c:lvl>
                  <c:pt idx="0">
                    <c:v>Apr</c:v>
                  </c:pt>
                  <c:pt idx="1">
                    <c:v>Jun</c:v>
                  </c:pt>
                  <c:pt idx="2">
                    <c:v>Jul</c:v>
                  </c:pt>
                  <c:pt idx="3">
                    <c:v>Aug</c:v>
                  </c:pt>
                  <c:pt idx="4">
                    <c:v>Sep</c:v>
                  </c:pt>
                  <c:pt idx="5">
                    <c:v>Oct</c:v>
                  </c:pt>
                  <c:pt idx="6">
                    <c:v>Nov</c:v>
                  </c:pt>
                  <c:pt idx="7">
                    <c:v>Dec</c:v>
                  </c:pt>
                  <c:pt idx="8">
                    <c:v>Jan</c:v>
                  </c:pt>
                  <c:pt idx="9">
                    <c:v>Feb</c:v>
                  </c:pt>
                  <c:pt idx="10">
                    <c:v>Mar</c:v>
                  </c:pt>
                  <c:pt idx="11">
                    <c:v>Apr</c:v>
                  </c:pt>
                  <c:pt idx="12">
                    <c:v>May</c:v>
                  </c:pt>
                  <c:pt idx="13">
                    <c:v>Jun</c:v>
                  </c:pt>
                  <c:pt idx="14">
                    <c:v>Jul</c:v>
                  </c:pt>
                  <c:pt idx="15">
                    <c:v>Aug</c:v>
                  </c:pt>
                  <c:pt idx="16">
                    <c:v>Sep</c:v>
                  </c:pt>
                  <c:pt idx="17">
                    <c:v>Oct</c:v>
                  </c:pt>
                  <c:pt idx="18">
                    <c:v>Nov</c:v>
                  </c:pt>
                  <c:pt idx="19">
                    <c:v>Dec</c:v>
                  </c:pt>
                  <c:pt idx="20">
                    <c:v>Jan</c:v>
                  </c:pt>
                  <c:pt idx="21">
                    <c:v>Feb</c:v>
                  </c:pt>
                  <c:pt idx="22">
                    <c:v>Mar</c:v>
                  </c:pt>
                  <c:pt idx="23">
                    <c:v>Apr</c:v>
                  </c:pt>
                  <c:pt idx="24">
                    <c:v>May</c:v>
                  </c:pt>
                  <c:pt idx="25">
                    <c:v>Jun</c:v>
                  </c:pt>
                  <c:pt idx="26">
                    <c:v>Jul</c:v>
                  </c:pt>
                  <c:pt idx="27">
                    <c:v>Aug</c:v>
                  </c:pt>
                  <c:pt idx="28">
                    <c:v>Sep</c:v>
                  </c:pt>
                  <c:pt idx="29">
                    <c:v>Oct</c:v>
                  </c:pt>
                  <c:pt idx="30">
                    <c:v>Nov</c:v>
                  </c:pt>
                  <c:pt idx="31">
                    <c:v>Dec</c:v>
                  </c:pt>
                  <c:pt idx="32">
                    <c:v>Jan</c:v>
                  </c:pt>
                  <c:pt idx="33">
                    <c:v>Feb</c:v>
                  </c:pt>
                  <c:pt idx="34">
                    <c:v>Mar</c:v>
                  </c:pt>
                  <c:pt idx="35">
                    <c:v>Apr</c:v>
                  </c:pt>
                  <c:pt idx="36">
                    <c:v>May</c:v>
                  </c:pt>
                  <c:pt idx="37">
                    <c:v>Jun</c:v>
                  </c:pt>
                  <c:pt idx="38">
                    <c:v>Jul</c:v>
                  </c:pt>
                </c:lvl>
                <c:lvl>
                  <c:pt idx="0">
                    <c:v>2014</c:v>
                  </c:pt>
                  <c:pt idx="8">
                    <c:v>2015</c:v>
                  </c:pt>
                  <c:pt idx="20">
                    <c:v>2016</c:v>
                  </c:pt>
                  <c:pt idx="32">
                    <c:v>2017</c:v>
                  </c:pt>
                </c:lvl>
              </c:multiLvlStrCache>
            </c:multiLvlStrRef>
          </c:cat>
          <c:val>
            <c:numRef>
              <c:f>'Average of rating by Year and M'!$C$2:$C$40</c:f>
              <c:numCache>
                <c:formatCode>General</c:formatCode>
                <c:ptCount val="39"/>
                <c:pt idx="0">
                  <c:v>5</c:v>
                </c:pt>
                <c:pt idx="1">
                  <c:v>5</c:v>
                </c:pt>
                <c:pt idx="2">
                  <c:v>4.6666666666666599</c:v>
                </c:pt>
                <c:pt idx="3">
                  <c:v>5</c:v>
                </c:pt>
                <c:pt idx="4">
                  <c:v>1</c:v>
                </c:pt>
                <c:pt idx="5">
                  <c:v>3.8</c:v>
                </c:pt>
                <c:pt idx="6">
                  <c:v>4.6666666666666599</c:v>
                </c:pt>
                <c:pt idx="7">
                  <c:v>4.875</c:v>
                </c:pt>
                <c:pt idx="8">
                  <c:v>4.4000000000000004</c:v>
                </c:pt>
                <c:pt idx="9">
                  <c:v>5</c:v>
                </c:pt>
                <c:pt idx="10">
                  <c:v>3.3333333333333299</c:v>
                </c:pt>
                <c:pt idx="11">
                  <c:v>3.4</c:v>
                </c:pt>
                <c:pt idx="12">
                  <c:v>3.875</c:v>
                </c:pt>
                <c:pt idx="13">
                  <c:v>5</c:v>
                </c:pt>
                <c:pt idx="14">
                  <c:v>4.3333333333333304</c:v>
                </c:pt>
                <c:pt idx="15">
                  <c:v>3</c:v>
                </c:pt>
                <c:pt idx="16">
                  <c:v>3.93333333333333</c:v>
                </c:pt>
                <c:pt idx="17">
                  <c:v>3.25</c:v>
                </c:pt>
                <c:pt idx="18">
                  <c:v>4.5999999999999996</c:v>
                </c:pt>
                <c:pt idx="19">
                  <c:v>4.2666666666666604</c:v>
                </c:pt>
                <c:pt idx="20">
                  <c:v>4.4528301886792399</c:v>
                </c:pt>
                <c:pt idx="21">
                  <c:v>4.6666666666666599</c:v>
                </c:pt>
                <c:pt idx="22">
                  <c:v>4.6428571428571397</c:v>
                </c:pt>
                <c:pt idx="23">
                  <c:v>4.26</c:v>
                </c:pt>
                <c:pt idx="24">
                  <c:v>4.4186046511627897</c:v>
                </c:pt>
                <c:pt idx="25">
                  <c:v>4.6470588235294104</c:v>
                </c:pt>
                <c:pt idx="26">
                  <c:v>4.6986301369863002</c:v>
                </c:pt>
                <c:pt idx="27">
                  <c:v>4.3285714285714203</c:v>
                </c:pt>
                <c:pt idx="28">
                  <c:v>4.0185185185185102</c:v>
                </c:pt>
                <c:pt idx="29">
                  <c:v>4.48888888888888</c:v>
                </c:pt>
                <c:pt idx="30">
                  <c:v>4.15625</c:v>
                </c:pt>
                <c:pt idx="31">
                  <c:v>4.45569620253164</c:v>
                </c:pt>
                <c:pt idx="32">
                  <c:v>4.2567567567567499</c:v>
                </c:pt>
                <c:pt idx="33">
                  <c:v>4.26</c:v>
                </c:pt>
                <c:pt idx="34">
                  <c:v>4.6229508196721296</c:v>
                </c:pt>
                <c:pt idx="35">
                  <c:v>4.4423076923076898</c:v>
                </c:pt>
                <c:pt idx="36">
                  <c:v>4.0833333333333304</c:v>
                </c:pt>
                <c:pt idx="37">
                  <c:v>4.34375</c:v>
                </c:pt>
                <c:pt idx="38">
                  <c:v>4.23529411764705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82-4B58-A31D-23B7643672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6413928"/>
        <c:axId val="506414256"/>
      </c:lineChart>
      <c:catAx>
        <c:axId val="506413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414256"/>
        <c:crosses val="autoZero"/>
        <c:auto val="1"/>
        <c:lblAlgn val="ctr"/>
        <c:lblOffset val="100"/>
        <c:noMultiLvlLbl val="0"/>
      </c:catAx>
      <c:valAx>
        <c:axId val="506414256"/>
        <c:scaling>
          <c:orientation val="minMax"/>
          <c:max val="5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413928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5BBDD-258A-3245-9E76-6E0CFE05E0A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C8A93-5AE0-2048-873B-C7F55F24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65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D3BEF-6330-8B4B-BEF1-BC867D360D4A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3DD5A-981E-F740-ADE0-5BC9A9C44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3DD5A-981E-F740-ADE0-5BC9A9C44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UL-Logo-Red.em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7018560" y="611605"/>
            <a:ext cx="2137600" cy="2507742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3435176"/>
            <a:ext cx="5456237" cy="461665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BOLD 32PT RED CAPS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2" y="3985922"/>
            <a:ext cx="752788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Version #  /  MM.DD.YY  /  Subhead Arial 16pt black max one 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86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8800" y="1369219"/>
            <a:ext cx="8021638" cy="9233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800" b="0" baseline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Main copy Arial 18pt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2539365"/>
            <a:ext cx="3799840" cy="14773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18pt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80" y="2539365"/>
            <a:ext cx="3774758" cy="147732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80" y="136858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59472" y="1368584"/>
            <a:ext cx="3768551" cy="3109246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68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12082" y="1368584"/>
            <a:ext cx="3768551" cy="3109246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pic>
        <p:nvPicPr>
          <p:cNvPr id="8" name="Picture 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2" y="136858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31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80060"/>
            <a:ext cx="377475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36858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0" y="-507831"/>
            <a:ext cx="4582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</a:rPr>
              <a:t>INSERT A PHOTO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PC: </a:t>
            </a:r>
            <a:r>
              <a:rPr lang="en-US" sz="900" b="0" baseline="0" dirty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TBD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Mac: </a:t>
            </a:r>
            <a:r>
              <a:rPr lang="en-US" sz="900" b="0" baseline="0" dirty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Click on the photo box—Choose Picture—Picture From File</a:t>
            </a:r>
            <a:endParaRPr lang="en-US" sz="800" dirty="0">
              <a:solidFill>
                <a:schemeClr val="accent2"/>
              </a:solidFill>
              <a:latin typeface="+mn-lt"/>
              <a:ea typeface="Open Sans" charset="0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36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3418975"/>
            <a:ext cx="9144000" cy="17245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368584"/>
            <a:ext cx="802116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sp>
        <p:nvSpPr>
          <p:cNvPr id="14" name="Picture Placeholder 6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71450" y="4709160"/>
            <a:ext cx="283464" cy="283464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600" b="1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UL </a:t>
            </a:r>
            <a:br>
              <a:rPr lang="en-US" dirty="0"/>
            </a:br>
            <a:r>
              <a:rPr lang="en-US" dirty="0"/>
              <a:t>LOGO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5159888"/>
            <a:ext cx="9154113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baseline="0" dirty="0">
                <a:solidFill>
                  <a:schemeClr val="tx2">
                    <a:lumMod val="50000"/>
                  </a:schemeClr>
                </a:solidFill>
              </a:rPr>
              <a:t>Insert a PNG of the UL LOGO in either RED or WHITE, whichever looks best with the image behind.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baseline="0" dirty="0">
                <a:solidFill>
                  <a:schemeClr val="tx2">
                    <a:lumMod val="50000"/>
                  </a:schemeClr>
                </a:solidFill>
              </a:rPr>
              <a:t>Add the UL LEGAL LINE and change the color to WHITE, GRAY or BLACK, whichever is most legible with the image behind.</a:t>
            </a:r>
            <a:endParaRPr lang="en-US" sz="900" b="0" baseline="0" dirty="0">
              <a:solidFill>
                <a:schemeClr val="tx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chemeClr val="accent2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accent2"/>
                </a:solidFill>
              </a:rPr>
              <a:t>UL and the UL logo are trademarks of UL LLC </a:t>
            </a:r>
            <a:r>
              <a:rPr lang="en-US" sz="800" dirty="0">
                <a:solidFill>
                  <a:schemeClr val="accent2"/>
                </a:solidFill>
                <a:latin typeface="+mn-lt"/>
                <a:ea typeface="Open Sans" charset="0"/>
                <a:cs typeface="Arial"/>
              </a:rPr>
              <a:t>© 2016. Proprietary &amp; Confidential.</a:t>
            </a:r>
            <a:r>
              <a:rPr lang="en-US" sz="800" baseline="0" dirty="0">
                <a:solidFill>
                  <a:schemeClr val="accent2"/>
                </a:solidFill>
                <a:latin typeface="+mn-lt"/>
                <a:ea typeface="Open Sans" charset="0"/>
                <a:cs typeface="Arial"/>
              </a:rPr>
              <a:t>        </a:t>
            </a:r>
            <a:r>
              <a:rPr lang="en-US" sz="800" b="1" dirty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© PC:</a:t>
            </a:r>
            <a:r>
              <a:rPr lang="en-US" sz="800" b="1" baseline="0" dirty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 Alt + 0169        © Mac: Opt + G</a:t>
            </a:r>
            <a:endParaRPr lang="en-US" sz="800" dirty="0">
              <a:solidFill>
                <a:schemeClr val="accent2"/>
              </a:solidFill>
              <a:latin typeface="+mn-lt"/>
              <a:ea typeface="Open Sans" charset="0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94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262972" y="1823526"/>
            <a:ext cx="6614160" cy="156966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3200" b="1" i="0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“Impact statement i.e. quote </a:t>
            </a:r>
            <a:r>
              <a:rPr lang="en-US" dirty="0" err="1"/>
              <a:t>arial</a:t>
            </a:r>
            <a:r>
              <a:rPr lang="en-US" dirty="0"/>
              <a:t> bold 32pt centered caps.”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559473" y="3710726"/>
            <a:ext cx="8021159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-- Quote attribution, Arial 16pt centered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295732" y="1058904"/>
            <a:ext cx="548640" cy="41148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QUOTES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0" y="639597"/>
            <a:ext cx="9637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</a:rPr>
              <a:t>INSERT A PNG OF THE QUOTES IN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aseline="0"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368584"/>
            <a:ext cx="802116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pic>
        <p:nvPicPr>
          <p:cNvPr id="11" name="Picture 10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2" y="3028500"/>
            <a:ext cx="8021160" cy="95410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2800" b="1" i="0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“Impact statement i.e. quote </a:t>
            </a:r>
            <a:r>
              <a:rPr lang="en-US" dirty="0" err="1"/>
              <a:t>arial</a:t>
            </a:r>
            <a:r>
              <a:rPr lang="en-US" dirty="0"/>
              <a:t> bold 28pt centered caps.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559473" y="4067202"/>
            <a:ext cx="8021159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-- Quote attribution, Arial 16pt centered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144000" y="2129985"/>
            <a:ext cx="9637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</a:rPr>
              <a:t>INSERT A PNG OF THE QUOTES IN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Picture Placeholder 6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344912" y="2563493"/>
            <a:ext cx="450280" cy="32004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QUOTES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7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2" name="Chart Placeholder 3"/>
          <p:cNvSpPr>
            <a:spLocks noGrp="1"/>
          </p:cNvSpPr>
          <p:nvPr>
            <p:ph type="chart" sz="quarter" idx="16"/>
          </p:nvPr>
        </p:nvSpPr>
        <p:spPr>
          <a:xfrm>
            <a:off x="559472" y="1368584"/>
            <a:ext cx="8021161" cy="310924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5159888"/>
            <a:ext cx="91439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Tables, graphs and charts should be designed with neutral colors using accent colors sparingly. Use UL colors whenever possible.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Table borders should be 1pt.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93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3266" y="136858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1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4805875" y="1368585"/>
            <a:ext cx="3774758" cy="310924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5159888"/>
            <a:ext cx="91439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Tables, graphs and charts should be designed with neutral colors using accent colors sparingly. Use UL colors whenever possible.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Table borders should be 1pt.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875" y="136858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2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559473" y="1368585"/>
            <a:ext cx="3774758" cy="310924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5159888"/>
            <a:ext cx="91439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Tables, graphs and charts should be designed with neutral colors using accent colors sparingly. Use UL colors whenever possible.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Table borders should be 1pt.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6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UL-Logo-Red.em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7018560" y="611605"/>
            <a:ext cx="2137600" cy="2507742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3435176"/>
            <a:ext cx="5456237" cy="461665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BOLD 32PT RED CAPS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2" y="3985922"/>
            <a:ext cx="752788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Version #  /  MM.DD.YY  /  Subhead Arial 16pt black max one line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59473" y="611605"/>
            <a:ext cx="2286000" cy="114300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Client logo here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893097" y="529669"/>
            <a:ext cx="893098" cy="17543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Client Logos</a:t>
            </a: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 should be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fit proportionally to the box. </a:t>
            </a:r>
          </a:p>
          <a:p>
            <a:pPr>
              <a:lnSpc>
                <a:spcPct val="100000"/>
              </a:lnSpc>
            </a:pPr>
            <a:endParaRPr lang="en-US" sz="900" baseline="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Insert the Logo image then choose to resize picture to fit inside placeholder</a:t>
            </a:r>
            <a:endParaRPr lang="en-US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15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u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845300" y="185943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5028680" y="185943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343013" y="2594081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526394" y="2594081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46150" y="2151454"/>
            <a:ext cx="3452813" cy="1217612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Main copy Arial 16pt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color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legendox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ue</a:t>
            </a:r>
            <a:r>
              <a:rPr lang="en-US" dirty="0"/>
              <a:t> per.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5127095" y="2151454"/>
            <a:ext cx="3452813" cy="1217612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Main copy Arial 16pt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color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legendox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ue</a:t>
            </a:r>
            <a:r>
              <a:rPr lang="en-US" dirty="0"/>
              <a:t> per.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9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Bu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4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127095" y="1363526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eos</a:t>
            </a:r>
            <a:r>
              <a:rPr lang="en-US" sz="1400" dirty="0"/>
              <a:t> id </a:t>
            </a:r>
            <a:r>
              <a:rPr lang="en-US" sz="1400" dirty="0" err="1"/>
              <a:t>assum</a:t>
            </a:r>
            <a:r>
              <a:rPr lang="en-US" sz="1400" dirty="0"/>
              <a:t> </a:t>
            </a:r>
            <a:r>
              <a:rPr lang="en-US" sz="1400" dirty="0" err="1"/>
              <a:t>altera</a:t>
            </a:r>
            <a:r>
              <a:rPr lang="en-US" sz="1400" dirty="0"/>
              <a:t> </a:t>
            </a:r>
            <a:r>
              <a:rPr lang="en-US" sz="1400" dirty="0" err="1"/>
              <a:t>legendos</a:t>
            </a:r>
            <a:r>
              <a:rPr lang="en-US" sz="1400" dirty="0"/>
              <a:t>. Cu duo </a:t>
            </a:r>
            <a:r>
              <a:rPr lang="en-US" sz="1400" dirty="0" err="1"/>
              <a:t>delectus</a:t>
            </a:r>
            <a:r>
              <a:rPr lang="en-US" sz="1400" dirty="0"/>
              <a:t> </a:t>
            </a:r>
            <a:r>
              <a:rPr lang="en-US" sz="1400" dirty="0" err="1"/>
              <a:t>quaestio</a:t>
            </a:r>
            <a:r>
              <a:rPr lang="en-US" sz="1400" dirty="0"/>
              <a:t>, </a:t>
            </a:r>
            <a:r>
              <a:rPr lang="en-US" sz="1400" dirty="0" err="1"/>
              <a:t>tota</a:t>
            </a:r>
            <a:r>
              <a:rPr lang="en-US" sz="1400" dirty="0"/>
              <a:t> </a:t>
            </a:r>
            <a:r>
              <a:rPr lang="en-US" sz="1400" dirty="0" err="1"/>
              <a:t>everti</a:t>
            </a:r>
            <a:r>
              <a:rPr lang="en-US" sz="1400" dirty="0"/>
              <a:t> </a:t>
            </a:r>
            <a:r>
              <a:rPr lang="en-US" sz="1400" dirty="0" err="1"/>
              <a:t>saperet</a:t>
            </a:r>
            <a:r>
              <a:rPr lang="en-US" sz="1400" dirty="0"/>
              <a:t> vim </a:t>
            </a:r>
            <a:r>
              <a:rPr lang="en-US" sz="1400" dirty="0" err="1"/>
              <a:t>te</a:t>
            </a:r>
            <a:r>
              <a:rPr lang="en-US" sz="1400" dirty="0"/>
              <a:t>. </a:t>
            </a:r>
            <a:r>
              <a:rPr lang="en-US" sz="1400" dirty="0" err="1"/>
              <a:t>Odio</a:t>
            </a:r>
            <a:r>
              <a:rPr lang="en-US" sz="1400" dirty="0"/>
              <a:t> </a:t>
            </a:r>
            <a:r>
              <a:rPr lang="en-US" sz="1400" dirty="0" err="1"/>
              <a:t>inimicus</a:t>
            </a:r>
            <a:r>
              <a:rPr lang="en-US" sz="1400" dirty="0"/>
              <a:t> </a:t>
            </a:r>
            <a:r>
              <a:rPr lang="en-US" sz="1400" dirty="0" err="1"/>
              <a:t>eu</a:t>
            </a:r>
            <a:r>
              <a:rPr lang="en-US" sz="1400" dirty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45300" y="1303091"/>
            <a:ext cx="6740" cy="13716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5028680" y="1303091"/>
            <a:ext cx="6740" cy="13716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845300" y="2994731"/>
            <a:ext cx="6740" cy="13716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5028680" y="2994731"/>
            <a:ext cx="6740" cy="13716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46197" y="1363526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eos</a:t>
            </a:r>
            <a:r>
              <a:rPr lang="en-US" sz="1400" dirty="0"/>
              <a:t> id </a:t>
            </a:r>
            <a:r>
              <a:rPr lang="en-US" sz="1400" dirty="0" err="1"/>
              <a:t>assum</a:t>
            </a:r>
            <a:r>
              <a:rPr lang="en-US" sz="1400" dirty="0"/>
              <a:t> </a:t>
            </a:r>
            <a:r>
              <a:rPr lang="en-US" sz="1400" dirty="0" err="1"/>
              <a:t>altera</a:t>
            </a:r>
            <a:r>
              <a:rPr lang="en-US" sz="1400" dirty="0"/>
              <a:t> </a:t>
            </a:r>
            <a:r>
              <a:rPr lang="en-US" sz="1400" dirty="0" err="1"/>
              <a:t>legendos</a:t>
            </a:r>
            <a:r>
              <a:rPr lang="en-US" sz="1400" dirty="0"/>
              <a:t>. Cu duo </a:t>
            </a:r>
            <a:r>
              <a:rPr lang="en-US" sz="1400" dirty="0" err="1"/>
              <a:t>delectus</a:t>
            </a:r>
            <a:r>
              <a:rPr lang="en-US" sz="1400" dirty="0"/>
              <a:t> </a:t>
            </a:r>
            <a:r>
              <a:rPr lang="en-US" sz="1400" dirty="0" err="1"/>
              <a:t>quaestio</a:t>
            </a:r>
            <a:r>
              <a:rPr lang="en-US" sz="1400" dirty="0"/>
              <a:t>, </a:t>
            </a:r>
            <a:r>
              <a:rPr lang="en-US" sz="1400" dirty="0" err="1"/>
              <a:t>tota</a:t>
            </a:r>
            <a:r>
              <a:rPr lang="en-US" sz="1400" dirty="0"/>
              <a:t> </a:t>
            </a:r>
            <a:r>
              <a:rPr lang="en-US" sz="1400" dirty="0" err="1"/>
              <a:t>everti</a:t>
            </a:r>
            <a:r>
              <a:rPr lang="en-US" sz="1400" dirty="0"/>
              <a:t> </a:t>
            </a:r>
            <a:r>
              <a:rPr lang="en-US" sz="1400" dirty="0" err="1"/>
              <a:t>saperet</a:t>
            </a:r>
            <a:r>
              <a:rPr lang="en-US" sz="1400" dirty="0"/>
              <a:t> vim </a:t>
            </a:r>
            <a:r>
              <a:rPr lang="en-US" sz="1400" dirty="0" err="1"/>
              <a:t>te</a:t>
            </a:r>
            <a:r>
              <a:rPr lang="en-US" sz="1400" dirty="0"/>
              <a:t>. </a:t>
            </a:r>
            <a:r>
              <a:rPr lang="en-US" sz="1400" dirty="0" err="1"/>
              <a:t>Odio</a:t>
            </a:r>
            <a:r>
              <a:rPr lang="en-US" sz="1400" dirty="0"/>
              <a:t> </a:t>
            </a:r>
            <a:r>
              <a:rPr lang="en-US" sz="1400" dirty="0" err="1"/>
              <a:t>inimicus</a:t>
            </a:r>
            <a:r>
              <a:rPr lang="en-US" sz="1400" dirty="0"/>
              <a:t> </a:t>
            </a:r>
            <a:r>
              <a:rPr lang="en-US" sz="1400" dirty="0" err="1"/>
              <a:t>eu</a:t>
            </a:r>
            <a:r>
              <a:rPr lang="en-US" sz="1400" dirty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5127095" y="3096703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eos</a:t>
            </a:r>
            <a:r>
              <a:rPr lang="en-US" sz="1400" dirty="0"/>
              <a:t> id </a:t>
            </a:r>
            <a:r>
              <a:rPr lang="en-US" sz="1400" dirty="0" err="1"/>
              <a:t>assum</a:t>
            </a:r>
            <a:r>
              <a:rPr lang="en-US" sz="1400" dirty="0"/>
              <a:t> </a:t>
            </a:r>
            <a:r>
              <a:rPr lang="en-US" sz="1400" dirty="0" err="1"/>
              <a:t>altera</a:t>
            </a:r>
            <a:r>
              <a:rPr lang="en-US" sz="1400" dirty="0"/>
              <a:t> </a:t>
            </a:r>
            <a:r>
              <a:rPr lang="en-US" sz="1400" dirty="0" err="1"/>
              <a:t>legendos</a:t>
            </a:r>
            <a:r>
              <a:rPr lang="en-US" sz="1400" dirty="0"/>
              <a:t>. Cu duo </a:t>
            </a:r>
            <a:r>
              <a:rPr lang="en-US" sz="1400" dirty="0" err="1"/>
              <a:t>delectus</a:t>
            </a:r>
            <a:r>
              <a:rPr lang="en-US" sz="1400" dirty="0"/>
              <a:t> </a:t>
            </a:r>
            <a:r>
              <a:rPr lang="en-US" sz="1400" dirty="0" err="1"/>
              <a:t>quaestio</a:t>
            </a:r>
            <a:r>
              <a:rPr lang="en-US" sz="1400" dirty="0"/>
              <a:t>, </a:t>
            </a:r>
            <a:r>
              <a:rPr lang="en-US" sz="1400" dirty="0" err="1"/>
              <a:t>tota</a:t>
            </a:r>
            <a:r>
              <a:rPr lang="en-US" sz="1400" dirty="0"/>
              <a:t> </a:t>
            </a:r>
            <a:r>
              <a:rPr lang="en-US" sz="1400" dirty="0" err="1"/>
              <a:t>everti</a:t>
            </a:r>
            <a:r>
              <a:rPr lang="en-US" sz="1400" dirty="0"/>
              <a:t> </a:t>
            </a:r>
            <a:r>
              <a:rPr lang="en-US" sz="1400" dirty="0" err="1"/>
              <a:t>saperet</a:t>
            </a:r>
            <a:r>
              <a:rPr lang="en-US" sz="1400" dirty="0"/>
              <a:t> vim </a:t>
            </a:r>
            <a:r>
              <a:rPr lang="en-US" sz="1400" dirty="0" err="1"/>
              <a:t>te</a:t>
            </a:r>
            <a:r>
              <a:rPr lang="en-US" sz="1400" dirty="0"/>
              <a:t>. </a:t>
            </a:r>
            <a:r>
              <a:rPr lang="en-US" sz="1400" dirty="0" err="1"/>
              <a:t>Odio</a:t>
            </a:r>
            <a:r>
              <a:rPr lang="en-US" sz="1400" dirty="0"/>
              <a:t> </a:t>
            </a:r>
            <a:r>
              <a:rPr lang="en-US" sz="1400" dirty="0" err="1"/>
              <a:t>inimicus</a:t>
            </a:r>
            <a:r>
              <a:rPr lang="en-US" sz="1400" dirty="0"/>
              <a:t> </a:t>
            </a:r>
            <a:r>
              <a:rPr lang="en-US" sz="1400" dirty="0" err="1"/>
              <a:t>eu</a:t>
            </a:r>
            <a:r>
              <a:rPr lang="en-US" sz="1400" dirty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46197" y="3096703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eos</a:t>
            </a:r>
            <a:r>
              <a:rPr lang="en-US" sz="1400" dirty="0"/>
              <a:t> id </a:t>
            </a:r>
            <a:r>
              <a:rPr lang="en-US" sz="1400" dirty="0" err="1"/>
              <a:t>assum</a:t>
            </a:r>
            <a:r>
              <a:rPr lang="en-US" sz="1400" dirty="0"/>
              <a:t> </a:t>
            </a:r>
            <a:r>
              <a:rPr lang="en-US" sz="1400" dirty="0" err="1"/>
              <a:t>altera</a:t>
            </a:r>
            <a:r>
              <a:rPr lang="en-US" sz="1400" dirty="0"/>
              <a:t> </a:t>
            </a:r>
            <a:r>
              <a:rPr lang="en-US" sz="1400" dirty="0" err="1"/>
              <a:t>legendos</a:t>
            </a:r>
            <a:r>
              <a:rPr lang="en-US" sz="1400" dirty="0"/>
              <a:t>. Cu duo </a:t>
            </a:r>
            <a:r>
              <a:rPr lang="en-US" sz="1400" dirty="0" err="1"/>
              <a:t>delectus</a:t>
            </a:r>
            <a:r>
              <a:rPr lang="en-US" sz="1400" dirty="0"/>
              <a:t> </a:t>
            </a:r>
            <a:r>
              <a:rPr lang="en-US" sz="1400" dirty="0" err="1"/>
              <a:t>quaestio</a:t>
            </a:r>
            <a:r>
              <a:rPr lang="en-US" sz="1400" dirty="0"/>
              <a:t>, </a:t>
            </a:r>
            <a:r>
              <a:rPr lang="en-US" sz="1400" dirty="0" err="1"/>
              <a:t>tota</a:t>
            </a:r>
            <a:r>
              <a:rPr lang="en-US" sz="1400" dirty="0"/>
              <a:t> </a:t>
            </a:r>
            <a:r>
              <a:rPr lang="en-US" sz="1400" dirty="0" err="1"/>
              <a:t>everti</a:t>
            </a:r>
            <a:r>
              <a:rPr lang="en-US" sz="1400" dirty="0"/>
              <a:t> </a:t>
            </a:r>
            <a:r>
              <a:rPr lang="en-US" sz="1400" dirty="0" err="1"/>
              <a:t>saperet</a:t>
            </a:r>
            <a:r>
              <a:rPr lang="en-US" sz="1400" dirty="0"/>
              <a:t> vim </a:t>
            </a:r>
            <a:r>
              <a:rPr lang="en-US" sz="1400" dirty="0" err="1"/>
              <a:t>te</a:t>
            </a:r>
            <a:r>
              <a:rPr lang="en-US" sz="1400" dirty="0"/>
              <a:t>. </a:t>
            </a:r>
            <a:r>
              <a:rPr lang="en-US" sz="1400" dirty="0" err="1"/>
              <a:t>Odio</a:t>
            </a:r>
            <a:r>
              <a:rPr lang="en-US" sz="1400" dirty="0"/>
              <a:t> </a:t>
            </a:r>
            <a:r>
              <a:rPr lang="en-US" sz="1400" dirty="0" err="1"/>
              <a:t>inimicus</a:t>
            </a:r>
            <a:r>
              <a:rPr lang="en-US" sz="1400" dirty="0"/>
              <a:t> </a:t>
            </a:r>
            <a:r>
              <a:rPr lang="en-US" sz="1400" dirty="0" err="1"/>
              <a:t>eu</a:t>
            </a:r>
            <a:r>
              <a:rPr lang="en-US" sz="1400" dirty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343013" y="1806153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343013" y="3501349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526394" y="1806153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4526394" y="3501349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89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ckets + Images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78581" y="2705014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12pt black centered. UL icons or images can be used to enhance descriptions.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536078" y="2705014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12pt black centered. UL icons or images can be used to enhance descriptions.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7193795" y="2705014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12pt black centered. UL icons or images can be used to enhance descriptions.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214491" y="2705014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12pt black centered. UL icons or images can be used to enhance descriptions.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774" y="2705014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12pt black centered. UL icons or images can be used to enhance descriptions.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21" hasCustomPrompt="1"/>
          </p:nvPr>
        </p:nvSpPr>
        <p:spPr>
          <a:xfrm>
            <a:off x="556774" y="1738746"/>
            <a:ext cx="1386840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900" b="1" i="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Or icon</a:t>
            </a:r>
          </a:p>
        </p:txBody>
      </p:sp>
      <p:sp>
        <p:nvSpPr>
          <p:cNvPr id="38" name="Picture Placeholder 36"/>
          <p:cNvSpPr>
            <a:spLocks noGrp="1"/>
          </p:cNvSpPr>
          <p:nvPr>
            <p:ph type="pic" sz="quarter" idx="22" hasCustomPrompt="1"/>
          </p:nvPr>
        </p:nvSpPr>
        <p:spPr>
          <a:xfrm>
            <a:off x="2214491" y="1738746"/>
            <a:ext cx="1386839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Or icon</a:t>
            </a:r>
          </a:p>
        </p:txBody>
      </p:sp>
      <p:sp>
        <p:nvSpPr>
          <p:cNvPr id="39" name="Picture Placeholder 36"/>
          <p:cNvSpPr>
            <a:spLocks noGrp="1"/>
          </p:cNvSpPr>
          <p:nvPr>
            <p:ph type="pic" sz="quarter" idx="23" hasCustomPrompt="1"/>
          </p:nvPr>
        </p:nvSpPr>
        <p:spPr>
          <a:xfrm>
            <a:off x="3878581" y="1738746"/>
            <a:ext cx="1386839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Or icon</a:t>
            </a:r>
          </a:p>
        </p:txBody>
      </p:sp>
      <p:sp>
        <p:nvSpPr>
          <p:cNvPr id="40" name="Picture Placeholder 36"/>
          <p:cNvSpPr>
            <a:spLocks noGrp="1"/>
          </p:cNvSpPr>
          <p:nvPr>
            <p:ph type="pic" sz="quarter" idx="24" hasCustomPrompt="1"/>
          </p:nvPr>
        </p:nvSpPr>
        <p:spPr>
          <a:xfrm>
            <a:off x="5536078" y="1738746"/>
            <a:ext cx="1386839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Or icon</a:t>
            </a:r>
          </a:p>
        </p:txBody>
      </p:sp>
      <p:sp>
        <p:nvSpPr>
          <p:cNvPr id="41" name="Picture Placeholder 36"/>
          <p:cNvSpPr>
            <a:spLocks noGrp="1"/>
          </p:cNvSpPr>
          <p:nvPr>
            <p:ph type="pic" sz="quarter" idx="25" hasCustomPrompt="1"/>
          </p:nvPr>
        </p:nvSpPr>
        <p:spPr>
          <a:xfrm>
            <a:off x="7193795" y="1738746"/>
            <a:ext cx="1386840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Or icon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66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ckets + Images 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3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419070" y="1476509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14pt black centered. UL icons or images can be used to enhance descriptions.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21" hasCustomPrompt="1"/>
          </p:nvPr>
        </p:nvSpPr>
        <p:spPr>
          <a:xfrm>
            <a:off x="556774" y="1499809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9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icon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615645" y="1476509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14pt black centered. UL icons or images can be used to enhance descriptions.</a:t>
            </a:r>
          </a:p>
        </p:txBody>
      </p:sp>
      <p:sp>
        <p:nvSpPr>
          <p:cNvPr id="31" name="Picture Placeholder 36"/>
          <p:cNvSpPr>
            <a:spLocks noGrp="1"/>
          </p:cNvSpPr>
          <p:nvPr>
            <p:ph type="pic" sz="quarter" idx="23" hasCustomPrompt="1"/>
          </p:nvPr>
        </p:nvSpPr>
        <p:spPr>
          <a:xfrm>
            <a:off x="4753349" y="1499809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9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icon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1419070" y="2504888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14pt black centered. UL icons or images can be used to enhance descriptions.</a:t>
            </a:r>
          </a:p>
        </p:txBody>
      </p:sp>
      <p:sp>
        <p:nvSpPr>
          <p:cNvPr id="46" name="Picture Placeholder 36"/>
          <p:cNvSpPr>
            <a:spLocks noGrp="1"/>
          </p:cNvSpPr>
          <p:nvPr>
            <p:ph type="pic" sz="quarter" idx="25" hasCustomPrompt="1"/>
          </p:nvPr>
        </p:nvSpPr>
        <p:spPr>
          <a:xfrm>
            <a:off x="556774" y="2528188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9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icon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5615645" y="2504888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14pt black centered. UL icons or images can be used to enhance descriptions.</a:t>
            </a:r>
          </a:p>
        </p:txBody>
      </p:sp>
      <p:sp>
        <p:nvSpPr>
          <p:cNvPr id="48" name="Picture Placeholder 36"/>
          <p:cNvSpPr>
            <a:spLocks noGrp="1"/>
          </p:cNvSpPr>
          <p:nvPr>
            <p:ph type="pic" sz="quarter" idx="27" hasCustomPrompt="1"/>
          </p:nvPr>
        </p:nvSpPr>
        <p:spPr>
          <a:xfrm>
            <a:off x="4753349" y="2528188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9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icon</a:t>
            </a:r>
          </a:p>
        </p:txBody>
      </p:sp>
      <p:sp>
        <p:nvSpPr>
          <p:cNvPr id="4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1419070" y="3538536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14pt black centered. UL icons or images can be used to enhance descriptions.</a:t>
            </a:r>
          </a:p>
        </p:txBody>
      </p:sp>
      <p:sp>
        <p:nvSpPr>
          <p:cNvPr id="50" name="Picture Placeholder 36"/>
          <p:cNvSpPr>
            <a:spLocks noGrp="1"/>
          </p:cNvSpPr>
          <p:nvPr>
            <p:ph type="pic" sz="quarter" idx="29" hasCustomPrompt="1"/>
          </p:nvPr>
        </p:nvSpPr>
        <p:spPr>
          <a:xfrm>
            <a:off x="556774" y="3561836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9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icon</a:t>
            </a:r>
          </a:p>
        </p:txBody>
      </p:sp>
      <p:sp>
        <p:nvSpPr>
          <p:cNvPr id="51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5615645" y="3538536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Main copy Arial 14pt black centered. UL icons or images can be used to enhance descriptions.</a:t>
            </a:r>
          </a:p>
        </p:txBody>
      </p:sp>
      <p:sp>
        <p:nvSpPr>
          <p:cNvPr id="52" name="Picture Placeholder 36"/>
          <p:cNvSpPr>
            <a:spLocks noGrp="1"/>
          </p:cNvSpPr>
          <p:nvPr>
            <p:ph type="pic" sz="quarter" idx="31" hasCustomPrompt="1"/>
          </p:nvPr>
        </p:nvSpPr>
        <p:spPr>
          <a:xfrm>
            <a:off x="4753349" y="3561836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9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 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icon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87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Fact Snap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571195" y="0"/>
            <a:ext cx="0" cy="5143500"/>
          </a:xfrm>
          <a:prstGeom prst="line">
            <a:avLst/>
          </a:prstGeom>
          <a:ln w="38100" cap="rnd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 userDrawn="1"/>
        </p:nvCxnSpPr>
        <p:spPr>
          <a:xfrm>
            <a:off x="4587240" y="2577797"/>
            <a:ext cx="455676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6872435" y="2598420"/>
            <a:ext cx="0" cy="2545080"/>
          </a:xfrm>
          <a:prstGeom prst="line">
            <a:avLst/>
          </a:prstGeom>
          <a:ln w="38100" cap="rnd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0628" y="1732315"/>
            <a:ext cx="2980600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FACT TEXT ARIAL BOLD 12PT CAPS. UL icons can be used to enhance descriptions.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64327" y="3962983"/>
            <a:ext cx="2283143" cy="830997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FACT TEXT ARIAL BOLD 12PT CAPS. UL icons can be used to enhance descriptions.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760627" y="4147649"/>
            <a:ext cx="1686491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FACT TEXT ARIAL BOLD 9PT CAPS. UL Icons can be used to enhance descriptions.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065073" y="4147649"/>
            <a:ext cx="1690456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FACT TEXT ARIAL BOLD 9PT CAPS. UL Icons can be used to enhance descriptions.</a:t>
            </a:r>
          </a:p>
        </p:txBody>
      </p:sp>
      <p:sp>
        <p:nvSpPr>
          <p:cNvPr id="14" name="Picture Placeholder 36"/>
          <p:cNvSpPr>
            <a:spLocks noGrp="1"/>
          </p:cNvSpPr>
          <p:nvPr>
            <p:ph type="pic" sz="quarter" idx="21" hasCustomPrompt="1"/>
          </p:nvPr>
        </p:nvSpPr>
        <p:spPr>
          <a:xfrm>
            <a:off x="339034" y="3054435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0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5" name="Picture Placeholder 36"/>
          <p:cNvSpPr>
            <a:spLocks noGrp="1"/>
          </p:cNvSpPr>
          <p:nvPr>
            <p:ph type="pic" sz="quarter" idx="22" hasCustomPrompt="1"/>
          </p:nvPr>
        </p:nvSpPr>
        <p:spPr>
          <a:xfrm>
            <a:off x="4851492" y="3482473"/>
            <a:ext cx="502920" cy="50292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6" name="Picture Placeholder 36"/>
          <p:cNvSpPr>
            <a:spLocks noGrp="1"/>
          </p:cNvSpPr>
          <p:nvPr>
            <p:ph type="pic" sz="quarter" idx="23" hasCustomPrompt="1"/>
          </p:nvPr>
        </p:nvSpPr>
        <p:spPr>
          <a:xfrm>
            <a:off x="7155937" y="3482473"/>
            <a:ext cx="502920" cy="50292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Picture Placeholder 36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851492" y="965378"/>
            <a:ext cx="594360" cy="59436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33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24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3370369"/>
            <a:ext cx="5155529" cy="95410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</a:t>
            </a:r>
            <a:r>
              <a:rPr lang="en-US" dirty="0" err="1"/>
              <a:t>arial</a:t>
            </a:r>
            <a:r>
              <a:rPr lang="en-US" dirty="0"/>
              <a:t> bold 28pt red caps</a:t>
            </a:r>
          </a:p>
        </p:txBody>
      </p:sp>
      <p:pic>
        <p:nvPicPr>
          <p:cNvPr id="8" name="Picture 7" descr="UL-Logo-Red.em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7018560" y="611605"/>
            <a:ext cx="2137600" cy="250774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704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+ 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2670867"/>
            <a:ext cx="5155529" cy="95410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</a:t>
            </a:r>
            <a:r>
              <a:rPr lang="en-US" dirty="0" err="1"/>
              <a:t>arial</a:t>
            </a:r>
            <a:r>
              <a:rPr lang="en-US" dirty="0"/>
              <a:t> bold 28pt red caps</a:t>
            </a:r>
          </a:p>
        </p:txBody>
      </p:sp>
      <p:pic>
        <p:nvPicPr>
          <p:cNvPr id="8" name="Picture 7" descr="UL-Logo-Red.em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7018560" y="611605"/>
            <a:ext cx="2137600" cy="2507742"/>
          </a:xfrm>
          <a:prstGeom prst="rect">
            <a:avLst/>
          </a:prstGeom>
        </p:spPr>
      </p:pic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2" y="3706363"/>
            <a:ext cx="5155529" cy="58477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Contact Name Arial black 16pt	</a:t>
            </a:r>
            <a:br>
              <a:rPr lang="en-US" dirty="0"/>
            </a:br>
            <a:r>
              <a:rPr lang="en-US" dirty="0" err="1"/>
              <a:t>email@ul.com</a:t>
            </a:r>
            <a:r>
              <a:rPr lang="en-US" dirty="0"/>
              <a:t>  |  direct: 000.000.0000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18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L-Logo-Red.em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7018560" y="611605"/>
            <a:ext cx="2137600" cy="2507742"/>
          </a:xfrm>
          <a:prstGeom prst="rect">
            <a:avLst/>
          </a:prstGeom>
        </p:spPr>
      </p:pic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3019814"/>
            <a:ext cx="5155529" cy="52322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Find us on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 hasCustomPrompt="1"/>
          </p:nvPr>
        </p:nvSpPr>
        <p:spPr>
          <a:xfrm>
            <a:off x="657225" y="3706813"/>
            <a:ext cx="585788" cy="58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ICON 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 hasCustomPrompt="1"/>
          </p:nvPr>
        </p:nvSpPr>
        <p:spPr>
          <a:xfrm>
            <a:off x="1412481" y="3706813"/>
            <a:ext cx="585788" cy="58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 hasCustomPrompt="1"/>
          </p:nvPr>
        </p:nvSpPr>
        <p:spPr>
          <a:xfrm>
            <a:off x="2162149" y="3706813"/>
            <a:ext cx="585788" cy="58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9" hasCustomPrompt="1"/>
          </p:nvPr>
        </p:nvSpPr>
        <p:spPr>
          <a:xfrm>
            <a:off x="2914916" y="3706813"/>
            <a:ext cx="585788" cy="58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30" hasCustomPrompt="1"/>
          </p:nvPr>
        </p:nvSpPr>
        <p:spPr>
          <a:xfrm>
            <a:off x="3664584" y="3706813"/>
            <a:ext cx="585788" cy="58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31" hasCustomPrompt="1"/>
          </p:nvPr>
        </p:nvSpPr>
        <p:spPr>
          <a:xfrm>
            <a:off x="4417351" y="3706813"/>
            <a:ext cx="585788" cy="58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5162177"/>
            <a:ext cx="915616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Insert the applicable UL Social Media Icons and link them to the target webpages.</a:t>
            </a:r>
          </a:p>
          <a:p>
            <a:pPr>
              <a:lnSpc>
                <a:spcPct val="100000"/>
              </a:lnSpc>
            </a:pP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</a:rPr>
              <a:t>PC: </a:t>
            </a: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TBD</a:t>
            </a:r>
          </a:p>
          <a:p>
            <a:pPr>
              <a:lnSpc>
                <a:spcPct val="100000"/>
              </a:lnSpc>
            </a:pP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</a:rPr>
              <a:t>Mac: </a:t>
            </a: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Select Icon—Insert—Hyperlink—Webpage—Insert URL </a:t>
            </a:r>
            <a:endParaRPr lang="en-US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43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Slide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923"/>
          <a:stretch/>
        </p:blipFill>
        <p:spPr>
          <a:xfrm>
            <a:off x="7020607" y="609895"/>
            <a:ext cx="2133506" cy="2507742"/>
          </a:xfrm>
          <a:prstGeom prst="rect">
            <a:avLst/>
          </a:prstGeom>
        </p:spPr>
      </p:pic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3019814"/>
            <a:ext cx="5155529" cy="52322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Find us on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657128" y="3706813"/>
            <a:ext cx="585788" cy="5842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 i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412481" y="3706813"/>
            <a:ext cx="585788" cy="5842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 i="0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9" hasCustomPrompt="1"/>
          </p:nvPr>
        </p:nvSpPr>
        <p:spPr>
          <a:xfrm>
            <a:off x="2162149" y="3706813"/>
            <a:ext cx="585788" cy="5842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20" hasCustomPrompt="1"/>
          </p:nvPr>
        </p:nvSpPr>
        <p:spPr>
          <a:xfrm>
            <a:off x="2920011" y="3710142"/>
            <a:ext cx="585788" cy="5842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22" hasCustomPrompt="1"/>
          </p:nvPr>
        </p:nvSpPr>
        <p:spPr>
          <a:xfrm>
            <a:off x="3669679" y="3706813"/>
            <a:ext cx="585788" cy="5842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4427541" y="3710142"/>
            <a:ext cx="585788" cy="5842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0" y="5162177"/>
            <a:ext cx="915616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Insert the applicable UL Social Media Icons and link them to the target webpages.</a:t>
            </a:r>
          </a:p>
          <a:p>
            <a:pPr>
              <a:lnSpc>
                <a:spcPct val="100000"/>
              </a:lnSpc>
            </a:pP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</a:rPr>
              <a:t>PC: </a:t>
            </a: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TBD</a:t>
            </a:r>
          </a:p>
          <a:p>
            <a:pPr>
              <a:lnSpc>
                <a:spcPct val="100000"/>
              </a:lnSpc>
            </a:pPr>
            <a:r>
              <a:rPr lang="en-US" sz="900" b="1" baseline="0" dirty="0">
                <a:solidFill>
                  <a:schemeClr val="tx2">
                    <a:lumMod val="50000"/>
                  </a:schemeClr>
                </a:solidFill>
              </a:rPr>
              <a:t>Mac: </a:t>
            </a:r>
            <a:r>
              <a:rPr lang="en-US" sz="900" baseline="0" dirty="0">
                <a:solidFill>
                  <a:schemeClr val="tx2">
                    <a:lumMod val="50000"/>
                  </a:schemeClr>
                </a:solidFill>
              </a:rPr>
              <a:t>Select Icon—Insert—Hyperlink—Webpage—Insert URL </a:t>
            </a:r>
            <a:endParaRPr lang="en-US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6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1360374"/>
            <a:ext cx="8021160" cy="193899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buNone/>
              <a:defRPr sz="2400" b="0" cap="none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Current section is highlighted UL red and bold</a:t>
            </a:r>
            <a:br>
              <a:rPr lang="en-US" dirty="0"/>
            </a:br>
            <a:r>
              <a:rPr lang="en-US" dirty="0"/>
              <a:t>Other sections are 50% grey</a:t>
            </a:r>
            <a:br>
              <a:rPr lang="en-US" dirty="0"/>
            </a:br>
            <a:r>
              <a:rPr lang="en-US" dirty="0"/>
              <a:t>Section 3</a:t>
            </a:r>
            <a:br>
              <a:rPr lang="en-US" dirty="0"/>
            </a:br>
            <a:r>
              <a:rPr lang="en-US" dirty="0"/>
              <a:t>Section 4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Agenda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1865055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</a:t>
            </a:r>
            <a:r>
              <a:rPr lang="en-US" dirty="0" err="1"/>
              <a:t>arial</a:t>
            </a:r>
            <a:r>
              <a:rPr lang="en-US" dirty="0"/>
              <a:t> bold 28pt red caps </a:t>
            </a:r>
            <a:r>
              <a:rPr lang="en-US" dirty="0" err="1"/>
              <a:t>vert</a:t>
            </a:r>
            <a:r>
              <a:rPr lang="en-US" dirty="0"/>
              <a:t> centered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0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UL 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0" y="0"/>
            <a:ext cx="2286000" cy="5143500"/>
          </a:xfrm>
          <a:prstGeom prst="rect">
            <a:avLst/>
          </a:prstGeom>
        </p:spPr>
      </p:pic>
      <p:pic>
        <p:nvPicPr>
          <p:cNvPr id="5" name="Picture 4" descr="UL-Logo-Red.e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1865055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</a:t>
            </a:r>
            <a:r>
              <a:rPr lang="en-US" dirty="0" err="1"/>
              <a:t>arial</a:t>
            </a:r>
            <a:r>
              <a:rPr lang="en-US" dirty="0"/>
              <a:t> bold 28pt red caps </a:t>
            </a:r>
            <a:r>
              <a:rPr lang="en-US" dirty="0" err="1"/>
              <a:t>vert</a:t>
            </a:r>
            <a:r>
              <a:rPr lang="en-US" dirty="0"/>
              <a:t> centered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858000" y="0"/>
            <a:ext cx="2286000" cy="5143500"/>
          </a:xfrm>
          <a:prstGeom prst="rect">
            <a:avLst/>
          </a:prstGeom>
          <a:solidFill>
            <a:srgbClr val="B0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1865055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</a:t>
            </a:r>
            <a:r>
              <a:rPr lang="en-US" dirty="0" err="1"/>
              <a:t>arial</a:t>
            </a:r>
            <a:r>
              <a:rPr lang="en-US" dirty="0"/>
              <a:t> bold 28pt red caps </a:t>
            </a:r>
            <a:r>
              <a:rPr lang="en-US" dirty="0" err="1"/>
              <a:t>vert</a:t>
            </a:r>
            <a:r>
              <a:rPr lang="en-US" dirty="0"/>
              <a:t> centered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8800" y="1369218"/>
            <a:ext cx="8021638" cy="190821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800" b="0" baseline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Main copy Arial 18pt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711446"/>
            <a:ext cx="281178" cy="281178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80060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1369219"/>
            <a:ext cx="3799840" cy="14773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18pt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80" y="1369219"/>
            <a:ext cx="3774758" cy="147732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Body copy Arial 18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4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34759" y="4775501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64977" y="477550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85" r:id="rId3"/>
    <p:sldLayoutId id="2147483695" r:id="rId4"/>
    <p:sldLayoutId id="2147483696" r:id="rId5"/>
    <p:sldLayoutId id="2147483697" r:id="rId6"/>
    <p:sldLayoutId id="2147483671" r:id="rId7"/>
    <p:sldLayoutId id="2147483650" r:id="rId8"/>
    <p:sldLayoutId id="2147483694" r:id="rId9"/>
    <p:sldLayoutId id="2147483659" r:id="rId10"/>
    <p:sldLayoutId id="2147483662" r:id="rId11"/>
    <p:sldLayoutId id="2147483692" r:id="rId12"/>
    <p:sldLayoutId id="2147483663" r:id="rId13"/>
    <p:sldLayoutId id="2147483664" r:id="rId14"/>
    <p:sldLayoutId id="2147483665" r:id="rId15"/>
    <p:sldLayoutId id="2147483666" r:id="rId16"/>
    <p:sldLayoutId id="2147483672" r:id="rId17"/>
    <p:sldLayoutId id="2147483669" r:id="rId18"/>
    <p:sldLayoutId id="2147483719" r:id="rId19"/>
    <p:sldLayoutId id="2147483679" r:id="rId20"/>
    <p:sldLayoutId id="2147483678" r:id="rId21"/>
    <p:sldLayoutId id="2147483673" r:id="rId22"/>
    <p:sldLayoutId id="2147483674" r:id="rId23"/>
    <p:sldLayoutId id="2147483676" r:id="rId24"/>
    <p:sldLayoutId id="2147483693" r:id="rId25"/>
    <p:sldLayoutId id="2147483699" r:id="rId26"/>
    <p:sldLayoutId id="2147483700" r:id="rId27"/>
    <p:sldLayoutId id="2147483718" r:id="rId2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34759" y="4775501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64977" y="477550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5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9472" y="3496731"/>
            <a:ext cx="5456237" cy="400110"/>
          </a:xfrm>
        </p:spPr>
        <p:txBody>
          <a:bodyPr/>
          <a:lstStyle/>
          <a:p>
            <a:pPr lvl="0"/>
            <a:r>
              <a:rPr lang="en-US" sz="2000" dirty="0" smtClean="0"/>
              <a:t>Samsung washer review analysis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Version 0</a:t>
            </a:r>
            <a:r>
              <a:rPr lang="en-US" dirty="0" smtClean="0"/>
              <a:t>.1  </a:t>
            </a:r>
            <a:r>
              <a:rPr lang="en-US" dirty="0"/>
              <a:t>/  </a:t>
            </a:r>
            <a:r>
              <a:rPr lang="en-US" dirty="0" smtClean="0"/>
              <a:t>08.25.2017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534758" y="4775501"/>
            <a:ext cx="4767445" cy="274637"/>
          </a:xfrm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  <a:ea typeface="Open Sans" charset="0"/>
                <a:cs typeface="Arial"/>
              </a:rPr>
              <a:t>© 2017 Underwriters Laboratories Inc. All rights reserved. UL and the UL logo are trademarks of UL LLC. Proprietary &amp; Confidential. </a:t>
            </a:r>
          </a:p>
        </p:txBody>
      </p:sp>
    </p:spTree>
    <p:extLst>
      <p:ext uri="{BB962C8B-B14F-4D97-AF65-F5344CB8AC3E}">
        <p14:creationId xmlns:p14="http://schemas.microsoft.com/office/powerpoint/2010/main" val="10076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369218"/>
            <a:ext cx="7703457" cy="16619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~24K children </a:t>
            </a:r>
            <a:r>
              <a:rPr lang="en-US" dirty="0"/>
              <a:t>injuries </a:t>
            </a:r>
            <a:r>
              <a:rPr lang="en-US" dirty="0" smtClean="0"/>
              <a:t>and ~100 </a:t>
            </a:r>
            <a:r>
              <a:rPr lang="en-US" dirty="0"/>
              <a:t>children </a:t>
            </a:r>
            <a:r>
              <a:rPr lang="en-US" dirty="0" smtClean="0"/>
              <a:t>fatalities </a:t>
            </a:r>
            <a:r>
              <a:rPr lang="en-US" dirty="0"/>
              <a:t>(2010-2015)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and 3 year-old children were most likely to be victims.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severe injuries were incurred by 1-3 year-old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incidents were associated with climbing and pulling.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Goal and method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59472" y="1081981"/>
            <a:ext cx="7704248" cy="1588127"/>
          </a:xfrm>
        </p:spPr>
        <p:txBody>
          <a:bodyPr/>
          <a:lstStyle/>
          <a:p>
            <a:r>
              <a:rPr lang="en-US" dirty="0"/>
              <a:t>Goal:  Gain new insights on incidents associated with Samsung </a:t>
            </a:r>
            <a:r>
              <a:rPr lang="en-US" dirty="0" smtClean="0"/>
              <a:t>washers </a:t>
            </a:r>
            <a:r>
              <a:rPr lang="en-US" dirty="0"/>
              <a:t>from sites </a:t>
            </a:r>
            <a:r>
              <a:rPr lang="en-US" dirty="0" smtClean="0"/>
              <a:t>such as Lowes and The </a:t>
            </a:r>
            <a:r>
              <a:rPr lang="en-US" dirty="0"/>
              <a:t>H</a:t>
            </a:r>
            <a:r>
              <a:rPr lang="en-US" dirty="0" smtClean="0"/>
              <a:t>ome Depot. </a:t>
            </a:r>
          </a:p>
          <a:p>
            <a:endParaRPr lang="en-US" dirty="0"/>
          </a:p>
          <a:p>
            <a:r>
              <a:rPr lang="en-US" dirty="0"/>
              <a:t>Method:  </a:t>
            </a:r>
            <a:r>
              <a:rPr lang="en-US" dirty="0" smtClean="0"/>
              <a:t>Scrape reviews and rating data of Samsung washer from websites and analyze reviews based </a:t>
            </a:r>
            <a:r>
              <a:rPr lang="en-US" dirty="0"/>
              <a:t>on product </a:t>
            </a:r>
            <a:r>
              <a:rPr lang="en-US" dirty="0" smtClean="0"/>
              <a:t>types/model.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</a:p>
        </p:txBody>
      </p:sp>
    </p:spTree>
    <p:extLst>
      <p:ext uri="{BB962C8B-B14F-4D97-AF65-F5344CB8AC3E}">
        <p14:creationId xmlns:p14="http://schemas.microsoft.com/office/powerpoint/2010/main" val="224481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scraping from sites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67" y="1453111"/>
            <a:ext cx="2372295" cy="1929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3749201" y="4000035"/>
            <a:ext cx="1852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Example from Lowes.com</a:t>
            </a:r>
            <a:endParaRPr lang="en-US" sz="1050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3471694" y="1453111"/>
            <a:ext cx="2392851" cy="2138817"/>
            <a:chOff x="3828918" y="1453111"/>
            <a:chExt cx="2392851" cy="213881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8918" y="1453111"/>
              <a:ext cx="1783251" cy="15292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1318" y="1605511"/>
              <a:ext cx="1783251" cy="15292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3718" y="1757911"/>
              <a:ext cx="1783251" cy="15292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118" y="1910311"/>
              <a:ext cx="1783251" cy="15292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8518" y="2062711"/>
              <a:ext cx="1783251" cy="15292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86" y="1719810"/>
            <a:ext cx="2294147" cy="160541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Arrow Connector 15"/>
          <p:cNvCxnSpPr/>
          <p:nvPr/>
        </p:nvCxnSpPr>
        <p:spPr>
          <a:xfrm>
            <a:off x="3206931" y="2417917"/>
            <a:ext cx="202475" cy="0"/>
          </a:xfrm>
          <a:prstGeom prst="straightConnector1">
            <a:avLst/>
          </a:prstGeom>
          <a:ln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52310" y="2467100"/>
            <a:ext cx="202475" cy="0"/>
          </a:xfrm>
          <a:prstGeom prst="straightConnector1">
            <a:avLst/>
          </a:prstGeom>
          <a:ln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3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Overall 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3457" y="3937658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The number of reviews on Lowes.com has grown over the years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995081" y="3814548"/>
            <a:ext cx="4027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About 12% of reviews received poor ratings or less than 3 stars.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Most of reviews received 4 and 5 stars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871160"/>
              </p:ext>
            </p:extLst>
          </p:nvPr>
        </p:nvGraphicFramePr>
        <p:xfrm>
          <a:off x="5136177" y="941725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959120"/>
              </p:ext>
            </p:extLst>
          </p:nvPr>
        </p:nvGraphicFramePr>
        <p:xfrm>
          <a:off x="367236" y="869769"/>
          <a:ext cx="4414701" cy="3067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47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Monthly Average rating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043430"/>
              </p:ext>
            </p:extLst>
          </p:nvPr>
        </p:nvGraphicFramePr>
        <p:xfrm>
          <a:off x="559472" y="1146413"/>
          <a:ext cx="4722978" cy="3084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65928" y="1487607"/>
            <a:ext cx="347412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More than half of the reviews give a 5-star rating. As a result, the statistical average for all review ratings is about </a:t>
            </a:r>
            <a:r>
              <a:rPr lang="en-US" sz="1600" dirty="0" smtClean="0"/>
              <a:t>4.36.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100" i="1" dirty="0" smtClean="0"/>
              <a:t>* On Sep 2014, there was only 1-star review </a:t>
            </a:r>
            <a:r>
              <a:rPr lang="en-US" sz="1100" i="1" dirty="0" smtClean="0"/>
              <a:t>in that month, which </a:t>
            </a:r>
            <a:r>
              <a:rPr lang="en-US" sz="1100" i="1" dirty="0" smtClean="0"/>
              <a:t>dropped the trend line.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82234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customs Say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63" y="1072502"/>
            <a:ext cx="5306448" cy="317643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608783" y="3077599"/>
            <a:ext cx="1207826" cy="552734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16561" y="2736977"/>
            <a:ext cx="1089910" cy="410026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71775" y="2885408"/>
            <a:ext cx="1143267" cy="523190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18921" y="3469444"/>
            <a:ext cx="667752" cy="404868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8355" y="1199958"/>
            <a:ext cx="788254" cy="247856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27082" y="1228430"/>
            <a:ext cx="788254" cy="247856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20511" y="1784306"/>
            <a:ext cx="293426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The word cloud shows </a:t>
            </a:r>
            <a:r>
              <a:rPr lang="en-US" sz="1600" dirty="0"/>
              <a:t>mostly positive feedbacks </a:t>
            </a:r>
            <a:r>
              <a:rPr lang="en-US" sz="1600" dirty="0" smtClean="0"/>
              <a:t>on the reviews with 3-star ratings or more and a greater frequency of the words, “great” , “love” and “happy” 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51890" y="4236749"/>
            <a:ext cx="3430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Word cloud with 3-star ratings and above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254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customs Say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85" y="1058479"/>
            <a:ext cx="5729822" cy="306996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799322" y="2901341"/>
            <a:ext cx="1143267" cy="523190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06146" y="1409185"/>
            <a:ext cx="1038809" cy="433260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60696" y="1996163"/>
            <a:ext cx="799513" cy="394602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0564" y="2427158"/>
            <a:ext cx="906881" cy="377454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3942" y="1909533"/>
            <a:ext cx="795898" cy="315050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3870" y="3135709"/>
            <a:ext cx="897712" cy="385480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5967" y="1413937"/>
            <a:ext cx="714730" cy="394602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51890" y="4100269"/>
            <a:ext cx="3430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Word cloud with 2-star ratings or </a:t>
            </a:r>
            <a:r>
              <a:rPr lang="en-US" sz="1400" i="1" dirty="0" smtClean="0"/>
              <a:t>below</a:t>
            </a:r>
            <a:endParaRPr lang="en-US" sz="1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908782" y="1791341"/>
            <a:ext cx="293426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The word cloud shows </a:t>
            </a:r>
            <a:r>
              <a:rPr lang="en-US" sz="1600" dirty="0"/>
              <a:t>mostly </a:t>
            </a:r>
            <a:r>
              <a:rPr lang="en-US" sz="1600" dirty="0" smtClean="0"/>
              <a:t>negative </a:t>
            </a:r>
            <a:r>
              <a:rPr lang="en-US" sz="1600" dirty="0"/>
              <a:t>feedbacks </a:t>
            </a:r>
            <a:r>
              <a:rPr lang="en-US" sz="1600" dirty="0" smtClean="0"/>
              <a:t>on the reviews with 2-star ratings or less and a greater frequency of the words, “Out” , “warranty” and “broken”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49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Negation phase identification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http://media.springernature.com/full/springer-static/image/art%3A10.1186%2Fs40537-015-0015-2/MediaObjects/40537_2015_15_Figh_HT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4" y="1220385"/>
            <a:ext cx="3852542" cy="287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4759" y="4160165"/>
            <a:ext cx="4258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https://journalofbigdata.springeropen.com/articles/10.1186/s40537-015-0015-2</a:t>
            </a:r>
          </a:p>
        </p:txBody>
      </p:sp>
    </p:spTree>
    <p:extLst>
      <p:ext uri="{BB962C8B-B14F-4D97-AF65-F5344CB8AC3E}">
        <p14:creationId xmlns:p14="http://schemas.microsoft.com/office/powerpoint/2010/main" val="30417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369218"/>
            <a:ext cx="7703457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0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x9-UL-PPT_TEMPLATE_V2">
  <a:themeElements>
    <a:clrScheme name="UL">
      <a:dk1>
        <a:sysClr val="windowText" lastClr="000000"/>
      </a:dk1>
      <a:lt1>
        <a:sysClr val="window" lastClr="FFFFFF"/>
      </a:lt1>
      <a:dk2>
        <a:srgbClr val="98A8BC"/>
      </a:dk2>
      <a:lt2>
        <a:srgbClr val="E9EDF2"/>
      </a:lt2>
      <a:accent1>
        <a:srgbClr val="EF8200"/>
      </a:accent1>
      <a:accent2>
        <a:srgbClr val="B10820"/>
      </a:accent2>
      <a:accent3>
        <a:srgbClr val="55BAB7"/>
      </a:accent3>
      <a:accent4>
        <a:srgbClr val="007987"/>
      </a:accent4>
      <a:accent5>
        <a:srgbClr val="002B45"/>
      </a:accent5>
      <a:accent6>
        <a:srgbClr val="8FD400"/>
      </a:accent6>
      <a:hlink>
        <a:srgbClr val="E54C50"/>
      </a:hlink>
      <a:folHlink>
        <a:srgbClr val="4A92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creen Only (HiFi)">
  <a:themeElements>
    <a:clrScheme name="UL">
      <a:dk1>
        <a:sysClr val="windowText" lastClr="000000"/>
      </a:dk1>
      <a:lt1>
        <a:sysClr val="window" lastClr="FFFFFF"/>
      </a:lt1>
      <a:dk2>
        <a:srgbClr val="98A8BC"/>
      </a:dk2>
      <a:lt2>
        <a:srgbClr val="E9EDF2"/>
      </a:lt2>
      <a:accent1>
        <a:srgbClr val="EF8200"/>
      </a:accent1>
      <a:accent2>
        <a:srgbClr val="B10820"/>
      </a:accent2>
      <a:accent3>
        <a:srgbClr val="55BAB7"/>
      </a:accent3>
      <a:accent4>
        <a:srgbClr val="007987"/>
      </a:accent4>
      <a:accent5>
        <a:srgbClr val="002B45"/>
      </a:accent5>
      <a:accent6>
        <a:srgbClr val="8FD400"/>
      </a:accent6>
      <a:hlink>
        <a:srgbClr val="E54C50"/>
      </a:hlink>
      <a:folHlink>
        <a:srgbClr val="4A92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F784CDEB138543B97E575F5D09367F" ma:contentTypeVersion="0" ma:contentTypeDescription="Create a new document." ma:contentTypeScope="" ma:versionID="e08af93832e7fddb639cae377f914463">
  <xsd:schema xmlns:xsd="http://www.w3.org/2001/XMLSchema" xmlns:xs="http://www.w3.org/2001/XMLSchema" xmlns:p="http://schemas.microsoft.com/office/2006/metadata/properties" xmlns:ns2="901e18aa-1593-469c-a1c6-73aee84f18a4" targetNamespace="http://schemas.microsoft.com/office/2006/metadata/properties" ma:root="true" ma:fieldsID="1011b182f4faa692f18d5d1b425931d9" ns2:_="">
    <xsd:import namespace="901e18aa-1593-469c-a1c6-73aee84f18a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1e18aa-1593-469c-a1c6-73aee84f18a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01e18aa-1593-469c-a1c6-73aee84f18a4">5NT4RSS4QKZV-984369487-12</_dlc_DocId>
    <_dlc_DocIdUrl xmlns="901e18aa-1593-469c-a1c6-73aee84f18a4">
      <Url>https://ul.sharepoint.com/sites/NFP/771/_layouts/15/DocIdRedir.aspx?ID=5NT4RSS4QKZV-984369487-12</Url>
      <Description>5NT4RSS4QKZV-984369487-12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ADB85F-0CA5-4E12-BD49-1B0D0D74DA4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AADED60-E679-4B50-8DB6-29C710A1D6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1e18aa-1593-469c-a1c6-73aee84f1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9E998-EC9C-40D7-8506-83CAFC3E1856}">
  <ds:schemaRefs>
    <ds:schemaRef ds:uri="http://purl.org/dc/terms/"/>
    <ds:schemaRef ds:uri="http://schemas.openxmlformats.org/package/2006/metadata/core-properties"/>
    <ds:schemaRef ds:uri="http://purl.org/dc/dcmitype/"/>
    <ds:schemaRef ds:uri="901e18aa-1593-469c-a1c6-73aee84f18a4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BA02A71-53CA-4F8F-87D8-67C6B9EAB5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 Corporate (16x9).potx</Template>
  <TotalTime>4571</TotalTime>
  <Words>478</Words>
  <Application>Microsoft Office PowerPoint</Application>
  <PresentationFormat>On-screen Show (16:9)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Calibri</vt:lpstr>
      <vt:lpstr>Helvetica</vt:lpstr>
      <vt:lpstr>Open Sans</vt:lpstr>
      <vt:lpstr>16x9-UL-PPT_TEMPLATE_V2</vt:lpstr>
      <vt:lpstr>Screen Only (HiFi)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Furniture Tipover Analysis - Children's Injury</dc:title>
  <dc:creator>Rodrawangpai, Ben;Wroth, David S.</dc:creator>
  <cp:lastModifiedBy>Rodrawangpai, Ben</cp:lastModifiedBy>
  <cp:revision>449</cp:revision>
  <dcterms:created xsi:type="dcterms:W3CDTF">2016-05-17T14:47:23Z</dcterms:created>
  <dcterms:modified xsi:type="dcterms:W3CDTF">2017-08-30T21:24:12Z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0x010100B5F784CDEB138543B97E575F5D09367F</vt:lpwstr>
  </property>
  <property fmtid="{D5CDD505-2E9C-101B-9397-08002B2CF9AE}" pid="3" name="_dlc_DocIdItemGuid">
    <vt:lpwstr>8e351692-69ff-4498-b2a0-37764eef9669</vt:lpwstr>
  </property>
</Properties>
</file>