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20b25a99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20b25a99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20b25a99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20b25a99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20b25a99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20b25a99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20b25a99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20b25a99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20b25a99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20b25a99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20b25a99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20b25a99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20b25a99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20b25a99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20b25a99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20b25a99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20b25a99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20b25a99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20b25a99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20b25a99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20b25a99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20b25a99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20b25a99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20b25a99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20b25a99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20b25a99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 Analysis on League of Legends for Champion Selection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Zixiao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Composition and Game Duration Model</a:t>
            </a:r>
            <a:endParaRPr/>
          </a:p>
        </p:txBody>
      </p:sp>
      <p:sp>
        <p:nvSpPr>
          <p:cNvPr id="192" name="Google Shape;192;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model's performance is evaluated using the Root Mean Squared Error (RMSE). The model yielded an RMSE of 14.739</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only 1,000 matches were analyzed and countless possible combinations of five champions from a pool of 168</a:t>
            </a:r>
            <a:endParaRPr/>
          </a:p>
          <a:p>
            <a:pPr indent="-311150" lvl="0" marL="457200" rtl="0" algn="l">
              <a:spcBef>
                <a:spcPts val="0"/>
              </a:spcBef>
              <a:spcAft>
                <a:spcPts val="0"/>
              </a:spcAft>
              <a:buSzPts val="1300"/>
              <a:buChar char="●"/>
            </a:pPr>
            <a:r>
              <a:rPr lang="en"/>
              <a:t>due to the limitations of the Riot Server, it was assumed that 1,000 matches would provide sufficient data. However, the results indicate that a much larger dataset is necessary to achieve more accurate predictions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Lane Win Rate Prediction Model</a:t>
            </a:r>
            <a:endParaRPr/>
          </a:p>
        </p:txBody>
      </p:sp>
      <p:sp>
        <p:nvSpPr>
          <p:cNvPr id="198" name="Google Shape;198;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model is evaluated with RMSE, 7.7652. The RMSE still appears less than ideal, but better than previous one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huge improvement as the complexity is reduced from predicting with five champions to just one</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Model Evaluation</a:t>
            </a:r>
            <a:endParaRPr/>
          </a:p>
        </p:txBody>
      </p:sp>
      <p:sp>
        <p:nvSpPr>
          <p:cNvPr id="204" name="Google Shape;204;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significant improvement of Top Lane Win Rate Model underscores the effectiveness of the infrastructure and pipeline, demonstrating that they are functioning as intended. Further enhancements can be readily achieved by incorporating more match data into the pipeline, which will help refine the model and yield more accurate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User Case</a:t>
            </a:r>
            <a:endParaRPr/>
          </a:p>
        </p:txBody>
      </p:sp>
      <p:sp>
        <p:nvSpPr>
          <p:cNvPr id="210" name="Google Shape;210;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 player, first to choose a position to play in the game. Through the data analysis portion of the structure, the player notices certain champions he can play with a high win rate. Then he further checks the champions he needs to ban to get more advantages in the gameplay. </a:t>
            </a:r>
            <a:endParaRPr/>
          </a:p>
          <a:p>
            <a:pPr indent="0" lvl="0" marL="0" rtl="0" algn="l">
              <a:spcBef>
                <a:spcPts val="1200"/>
              </a:spcBef>
              <a:spcAft>
                <a:spcPts val="0"/>
              </a:spcAft>
              <a:buNone/>
            </a:pPr>
            <a:r>
              <a:rPr lang="en"/>
              <a:t>Then use the model to input the team composition to see whether the team can win in early-stage or mid-stage, even late-stage games. According to that, set up appropriate strategy through out the game.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1" name="Google Shape;211;p25"/>
          <p:cNvPicPr preferRelativeResize="0"/>
          <p:nvPr/>
        </p:nvPicPr>
        <p:blipFill>
          <a:blip r:embed="rId3">
            <a:alphaModFix/>
          </a:blip>
          <a:stretch>
            <a:fillRect/>
          </a:stretch>
        </p:blipFill>
        <p:spPr>
          <a:xfrm>
            <a:off x="5043497" y="875372"/>
            <a:ext cx="3179494" cy="95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For Listening</a:t>
            </a:r>
            <a:endParaRPr/>
          </a:p>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744825" y="1659650"/>
            <a:ext cx="32466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players compete in teams of five</a:t>
            </a:r>
            <a:endParaRPr/>
          </a:p>
          <a:p>
            <a:pPr indent="-311150" lvl="0" marL="457200" rtl="0" algn="l">
              <a:spcBef>
                <a:spcPts val="0"/>
              </a:spcBef>
              <a:spcAft>
                <a:spcPts val="0"/>
              </a:spcAft>
              <a:buSzPts val="1300"/>
              <a:buChar char="●"/>
            </a:pPr>
            <a:r>
              <a:rPr lang="en"/>
              <a:t>Each champion has 4 unique skills</a:t>
            </a:r>
            <a:endParaRPr/>
          </a:p>
          <a:p>
            <a:pPr indent="-311150" lvl="0" marL="457200" rtl="0" algn="l">
              <a:spcBef>
                <a:spcPts val="0"/>
              </a:spcBef>
              <a:spcAft>
                <a:spcPts val="0"/>
              </a:spcAft>
              <a:buSzPts val="1300"/>
              <a:buChar char="●"/>
            </a:pPr>
            <a:r>
              <a:rPr lang="en"/>
              <a:t>168 champion in total</a:t>
            </a:r>
            <a:endParaRPr/>
          </a:p>
          <a:p>
            <a:pPr indent="-311150" lvl="0" marL="457200" rtl="0" algn="l">
              <a:spcBef>
                <a:spcPts val="0"/>
              </a:spcBef>
              <a:spcAft>
                <a:spcPts val="0"/>
              </a:spcAft>
              <a:buSzPts val="1300"/>
              <a:buChar char="●"/>
            </a:pPr>
            <a:r>
              <a:rPr lang="en"/>
              <a:t>more than 130 million monthly players</a:t>
            </a:r>
            <a:endParaRPr/>
          </a:p>
          <a:p>
            <a:pPr indent="-311150" lvl="0" marL="457200" rtl="0" algn="l">
              <a:spcBef>
                <a:spcPts val="0"/>
              </a:spcBef>
              <a:spcAft>
                <a:spcPts val="0"/>
              </a:spcAft>
              <a:buSzPts val="1300"/>
              <a:buChar char="●"/>
            </a:pPr>
            <a:r>
              <a:rPr lang="en"/>
              <a:t>$6,450,000 prize for Champion of every year’s final tournament</a:t>
            </a:r>
            <a:endParaRPr/>
          </a:p>
          <a:p>
            <a:pPr indent="0" lvl="0" marL="457200" rtl="0" algn="l">
              <a:spcBef>
                <a:spcPts val="1200"/>
              </a:spcBef>
              <a:spcAft>
                <a:spcPts val="1200"/>
              </a:spcAft>
              <a:buNone/>
            </a:pPr>
            <a:r>
              <a:t/>
            </a:r>
            <a:endParaRPr/>
          </a:p>
        </p:txBody>
      </p:sp>
      <p:pic>
        <p:nvPicPr>
          <p:cNvPr id="136" name="Google Shape;136;p14"/>
          <p:cNvPicPr preferRelativeResize="0"/>
          <p:nvPr/>
        </p:nvPicPr>
        <p:blipFill>
          <a:blip r:embed="rId3">
            <a:alphaModFix/>
          </a:blip>
          <a:stretch>
            <a:fillRect/>
          </a:stretch>
        </p:blipFill>
        <p:spPr>
          <a:xfrm>
            <a:off x="4291600" y="1493444"/>
            <a:ext cx="4467574" cy="278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game is highly dynamic based on champion selection with corresponding position selection at the beginning of the game. This project focuses on the design and development of a data processing structure to create a scalable recommendation system to optimize champion selection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TOOLs: Spark, Panda, Matlab, Spark.ML library, RiotWatcher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and Cleaning Pipeline</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Official API key to request DATA from </a:t>
            </a:r>
            <a:r>
              <a:rPr lang="en"/>
              <a:t>official</a:t>
            </a:r>
            <a:r>
              <a:rPr lang="en"/>
              <a:t> game server. (Limit 100 requests per min per API)</a:t>
            </a:r>
            <a:endParaRPr/>
          </a:p>
          <a:p>
            <a:pPr indent="-311150" lvl="0" marL="457200" rtl="0" algn="l">
              <a:spcBef>
                <a:spcPts val="0"/>
              </a:spcBef>
              <a:spcAft>
                <a:spcPts val="0"/>
              </a:spcAft>
              <a:buSzPts val="1300"/>
              <a:buChar char="●"/>
            </a:pPr>
            <a:r>
              <a:rPr lang="en"/>
              <a:t>No </a:t>
            </a:r>
            <a:r>
              <a:rPr lang="en"/>
              <a:t>available</a:t>
            </a:r>
            <a:r>
              <a:rPr lang="en"/>
              <a:t> direct request for match data</a:t>
            </a:r>
            <a:endParaRPr/>
          </a:p>
          <a:p>
            <a:pPr indent="-311150" lvl="0" marL="457200" rtl="0" algn="l">
              <a:spcBef>
                <a:spcPts val="0"/>
              </a:spcBef>
              <a:spcAft>
                <a:spcPts val="0"/>
              </a:spcAft>
              <a:buSzPts val="1300"/>
              <a:buChar char="●"/>
            </a:pPr>
            <a:r>
              <a:rPr lang="en"/>
              <a:t>Use Diamond Division Players (Top 4% in NA) data to pull matchID they participated in</a:t>
            </a:r>
            <a:endParaRPr/>
          </a:p>
          <a:p>
            <a:pPr indent="-311150" lvl="0" marL="457200" rtl="0" algn="l">
              <a:spcBef>
                <a:spcPts val="0"/>
              </a:spcBef>
              <a:spcAft>
                <a:spcPts val="0"/>
              </a:spcAft>
              <a:buSzPts val="1300"/>
              <a:buChar char="●"/>
            </a:pPr>
            <a:r>
              <a:rPr lang="en"/>
              <a:t>Pull match data from server with API (one per Developer account, expires in 24 HRs)</a:t>
            </a:r>
            <a:endParaRPr/>
          </a:p>
          <a:p>
            <a:pPr indent="-311150" lvl="0" marL="457200" rtl="0" algn="l">
              <a:spcBef>
                <a:spcPts val="0"/>
              </a:spcBef>
              <a:spcAft>
                <a:spcPts val="0"/>
              </a:spcAft>
              <a:buSzPts val="1300"/>
              <a:buChar char="●"/>
            </a:pPr>
            <a:r>
              <a:rPr lang="en"/>
              <a:t>removing redundant items and selecting data such as Champion selected, items bought, and banned champions</a:t>
            </a:r>
            <a:endParaRPr/>
          </a:p>
          <a:p>
            <a:pPr indent="-311150" lvl="0" marL="457200" rtl="0" algn="l">
              <a:spcBef>
                <a:spcPts val="0"/>
              </a:spcBef>
              <a:spcAft>
                <a:spcPts val="0"/>
              </a:spcAft>
              <a:buSzPts val="1300"/>
              <a:buChar char="●"/>
            </a:pPr>
            <a:r>
              <a:rPr lang="en"/>
              <a:t>Store data in CSV: </a:t>
            </a:r>
            <a:endParaRPr/>
          </a:p>
          <a:p>
            <a:pPr indent="-298450" lvl="1" marL="914400" rtl="0" algn="l">
              <a:spcBef>
                <a:spcPts val="0"/>
              </a:spcBef>
              <a:spcAft>
                <a:spcPts val="0"/>
              </a:spcAft>
              <a:buSzPts val="1100"/>
              <a:buChar char="○"/>
            </a:pPr>
            <a:r>
              <a:rPr lang="en"/>
              <a:t>summID</a:t>
            </a:r>
            <a:endParaRPr/>
          </a:p>
          <a:p>
            <a:pPr indent="-298450" lvl="1" marL="914400" rtl="0" algn="l">
              <a:spcBef>
                <a:spcPts val="0"/>
              </a:spcBef>
              <a:spcAft>
                <a:spcPts val="0"/>
              </a:spcAft>
              <a:buSzPts val="1100"/>
              <a:buChar char="○"/>
            </a:pPr>
            <a:r>
              <a:rPr lang="en"/>
              <a:t>PUUIDs</a:t>
            </a:r>
            <a:endParaRPr/>
          </a:p>
          <a:p>
            <a:pPr indent="-298450" lvl="1" marL="914400" rtl="0" algn="l">
              <a:spcBef>
                <a:spcPts val="0"/>
              </a:spcBef>
              <a:spcAft>
                <a:spcPts val="0"/>
              </a:spcAft>
              <a:buSzPts val="1100"/>
              <a:buChar char="○"/>
            </a:pPr>
            <a:r>
              <a:rPr lang="en"/>
              <a:t>matchID</a:t>
            </a:r>
            <a:endParaRPr/>
          </a:p>
          <a:p>
            <a:pPr indent="-298450" lvl="1" marL="914400" rtl="0" algn="l">
              <a:spcBef>
                <a:spcPts val="0"/>
              </a:spcBef>
              <a:spcAft>
                <a:spcPts val="0"/>
              </a:spcAft>
              <a:buSzPts val="1100"/>
              <a:buChar char="○"/>
            </a:pPr>
            <a:r>
              <a:rPr lang="en"/>
              <a:t>championData</a:t>
            </a:r>
            <a:endParaRPr/>
          </a:p>
          <a:p>
            <a:pPr indent="-298450" lvl="1" marL="914400" rtl="0" algn="l">
              <a:spcBef>
                <a:spcPts val="0"/>
              </a:spcBef>
              <a:spcAft>
                <a:spcPts val="0"/>
              </a:spcAft>
              <a:buSzPts val="1100"/>
              <a:buChar char="○"/>
            </a:pPr>
            <a:r>
              <a:rPr lang="en"/>
              <a:t>champion_withLost_Data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779150" y="496975"/>
            <a:ext cx="6669900" cy="56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r>
              <a:rPr lang="en"/>
              <a:t> of win rate for each position</a:t>
            </a:r>
            <a:endParaRPr/>
          </a:p>
        </p:txBody>
      </p:sp>
      <p:sp>
        <p:nvSpPr>
          <p:cNvPr id="154" name="Google Shape;154;p17"/>
          <p:cNvSpPr txBox="1"/>
          <p:nvPr>
            <p:ph idx="1" type="body"/>
          </p:nvPr>
        </p:nvSpPr>
        <p:spPr>
          <a:xfrm>
            <a:off x="779150" y="1264925"/>
            <a:ext cx="2897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Most number win is not working</a:t>
            </a:r>
            <a:endParaRPr/>
          </a:p>
          <a:p>
            <a:pPr indent="-311150" lvl="0" marL="457200" rtl="0" algn="l">
              <a:spcBef>
                <a:spcPts val="0"/>
              </a:spcBef>
              <a:spcAft>
                <a:spcPts val="0"/>
              </a:spcAft>
              <a:buSzPts val="1300"/>
              <a:buChar char="●"/>
            </a:pPr>
            <a:r>
              <a:rPr lang="en"/>
              <a:t>Win rate is better choice</a:t>
            </a:r>
            <a:endParaRPr/>
          </a:p>
          <a:p>
            <a:pPr indent="0" lvl="0" marL="0" rtl="0" algn="l">
              <a:spcBef>
                <a:spcPts val="1200"/>
              </a:spcBef>
              <a:spcAft>
                <a:spcPts val="0"/>
              </a:spcAft>
              <a:buNone/>
            </a:pPr>
            <a:r>
              <a:rPr lang="en"/>
              <a:t>left(win count)</a:t>
            </a:r>
            <a:endParaRPr/>
          </a:p>
          <a:p>
            <a:pPr indent="0" lvl="0" marL="0" rtl="0" algn="l">
              <a:spcBef>
                <a:spcPts val="1200"/>
              </a:spcBef>
              <a:spcAft>
                <a:spcPts val="1200"/>
              </a:spcAft>
              <a:buNone/>
            </a:pPr>
            <a:r>
              <a:rPr lang="en"/>
              <a:t>right(</a:t>
            </a:r>
            <a:r>
              <a:rPr lang="en"/>
              <a:t>lose count)</a:t>
            </a:r>
            <a:endParaRPr/>
          </a:p>
        </p:txBody>
      </p:sp>
      <p:pic>
        <p:nvPicPr>
          <p:cNvPr id="155" name="Google Shape;155;p17"/>
          <p:cNvPicPr preferRelativeResize="0"/>
          <p:nvPr/>
        </p:nvPicPr>
        <p:blipFill>
          <a:blip r:embed="rId3">
            <a:alphaModFix/>
          </a:blip>
          <a:stretch>
            <a:fillRect/>
          </a:stretch>
        </p:blipFill>
        <p:spPr>
          <a:xfrm>
            <a:off x="4064047" y="1136175"/>
            <a:ext cx="1419250" cy="3435825"/>
          </a:xfrm>
          <a:prstGeom prst="rect">
            <a:avLst/>
          </a:prstGeom>
          <a:noFill/>
          <a:ln>
            <a:noFill/>
          </a:ln>
        </p:spPr>
      </p:pic>
      <p:pic>
        <p:nvPicPr>
          <p:cNvPr id="156" name="Google Shape;156;p17"/>
          <p:cNvPicPr preferRelativeResize="0"/>
          <p:nvPr/>
        </p:nvPicPr>
        <p:blipFill>
          <a:blip r:embed="rId4">
            <a:alphaModFix/>
          </a:blip>
          <a:stretch>
            <a:fillRect/>
          </a:stretch>
        </p:blipFill>
        <p:spPr>
          <a:xfrm>
            <a:off x="6391000" y="1208175"/>
            <a:ext cx="1370700" cy="329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479850"/>
            <a:ext cx="5641200" cy="51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 rate visualization</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8"/>
          <p:cNvPicPr preferRelativeResize="0"/>
          <p:nvPr/>
        </p:nvPicPr>
        <p:blipFill>
          <a:blip r:embed="rId3">
            <a:alphaModFix/>
          </a:blip>
          <a:stretch>
            <a:fillRect/>
          </a:stretch>
        </p:blipFill>
        <p:spPr>
          <a:xfrm>
            <a:off x="917501" y="1703075"/>
            <a:ext cx="3314724" cy="2244873"/>
          </a:xfrm>
          <a:prstGeom prst="rect">
            <a:avLst/>
          </a:prstGeom>
          <a:noFill/>
          <a:ln>
            <a:noFill/>
          </a:ln>
        </p:spPr>
      </p:pic>
      <p:pic>
        <p:nvPicPr>
          <p:cNvPr id="164" name="Google Shape;164;p18"/>
          <p:cNvPicPr preferRelativeResize="0"/>
          <p:nvPr/>
        </p:nvPicPr>
        <p:blipFill>
          <a:blip r:embed="rId4">
            <a:alphaModFix/>
          </a:blip>
          <a:stretch>
            <a:fillRect/>
          </a:stretch>
        </p:blipFill>
        <p:spPr>
          <a:xfrm>
            <a:off x="4989700" y="452600"/>
            <a:ext cx="3155446" cy="2244876"/>
          </a:xfrm>
          <a:prstGeom prst="rect">
            <a:avLst/>
          </a:prstGeom>
          <a:noFill/>
          <a:ln>
            <a:noFill/>
          </a:ln>
        </p:spPr>
      </p:pic>
      <p:pic>
        <p:nvPicPr>
          <p:cNvPr id="165" name="Google Shape;165;p18"/>
          <p:cNvPicPr preferRelativeResize="0"/>
          <p:nvPr/>
        </p:nvPicPr>
        <p:blipFill>
          <a:blip r:embed="rId5">
            <a:alphaModFix/>
          </a:blip>
          <a:stretch>
            <a:fillRect/>
          </a:stretch>
        </p:blipFill>
        <p:spPr>
          <a:xfrm>
            <a:off x="5142513" y="2793550"/>
            <a:ext cx="2849823" cy="202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491250"/>
            <a:ext cx="5321100" cy="6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 rate </a:t>
            </a:r>
            <a:r>
              <a:rPr lang="en"/>
              <a:t>visualization</a:t>
            </a:r>
            <a:endParaRPr/>
          </a:p>
        </p:txBody>
      </p:sp>
      <p:sp>
        <p:nvSpPr>
          <p:cNvPr id="171" name="Google Shape;171;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865575" y="1376275"/>
            <a:ext cx="3706424" cy="2680277"/>
          </a:xfrm>
          <a:prstGeom prst="rect">
            <a:avLst/>
          </a:prstGeom>
          <a:noFill/>
          <a:ln>
            <a:noFill/>
          </a:ln>
        </p:spPr>
      </p:pic>
      <p:pic>
        <p:nvPicPr>
          <p:cNvPr id="173" name="Google Shape;173;p19"/>
          <p:cNvPicPr preferRelativeResize="0"/>
          <p:nvPr/>
        </p:nvPicPr>
        <p:blipFill>
          <a:blip r:embed="rId3">
            <a:alphaModFix/>
          </a:blip>
          <a:stretch>
            <a:fillRect/>
          </a:stretch>
        </p:blipFill>
        <p:spPr>
          <a:xfrm>
            <a:off x="4823900" y="1466850"/>
            <a:ext cx="3446774" cy="24925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 pattern</a:t>
            </a:r>
            <a:endParaRPr/>
          </a:p>
        </p:txBody>
      </p:sp>
      <p:sp>
        <p:nvSpPr>
          <p:cNvPr id="179" name="Google Shape;179;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BOT graph are called mid-late game champions by players, who tend to be weak in the early game, while SUP graph suggests some champions labeled as powerfully supportive</a:t>
            </a:r>
            <a:endParaRPr/>
          </a:p>
          <a:p>
            <a:pPr indent="-311150" lvl="0" marL="457200" rtl="0" algn="l">
              <a:spcBef>
                <a:spcPts val="0"/>
              </a:spcBef>
              <a:spcAft>
                <a:spcPts val="0"/>
              </a:spcAft>
              <a:buSzPts val="1300"/>
              <a:buChar char="●"/>
            </a:pPr>
            <a:r>
              <a:rPr lang="en"/>
              <a:t>TOP, MID, and JUG graphs favorite champions who are extremely aggressive in the early game.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pattern is about winning the early game with aggressive TOP, JUG, and MID to ensure BOT and SUP can end the game in the middle stage of the game.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579100" y="674150"/>
            <a:ext cx="45495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Duration of game with Time Composition </a:t>
            </a:r>
            <a:endParaRPr/>
          </a:p>
        </p:txBody>
      </p:sp>
      <p:sp>
        <p:nvSpPr>
          <p:cNvPr id="185" name="Google Shape;185;p21"/>
          <p:cNvSpPr txBox="1"/>
          <p:nvPr>
            <p:ph idx="1" type="body"/>
          </p:nvPr>
        </p:nvSpPr>
        <p:spPr>
          <a:xfrm>
            <a:off x="819150" y="1990725"/>
            <a:ext cx="29265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analysis is segmented into 15-minute intervals, up to 60 minutes, as most games conclude within this time frame.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graph further validates the specific winning patterns discussed earlier in this report, highlighting a critical trend: most games are won around the 30-minute mark</a:t>
            </a:r>
            <a:endParaRPr/>
          </a:p>
        </p:txBody>
      </p:sp>
      <p:pic>
        <p:nvPicPr>
          <p:cNvPr id="186" name="Google Shape;186;p21"/>
          <p:cNvPicPr preferRelativeResize="0"/>
          <p:nvPr/>
        </p:nvPicPr>
        <p:blipFill>
          <a:blip r:embed="rId3">
            <a:alphaModFix/>
          </a:blip>
          <a:stretch>
            <a:fillRect/>
          </a:stretch>
        </p:blipFill>
        <p:spPr>
          <a:xfrm>
            <a:off x="5328350" y="642538"/>
            <a:ext cx="2981725" cy="3858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