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421" r:id="rId3"/>
    <p:sldId id="424" r:id="rId4"/>
    <p:sldId id="422" r:id="rId5"/>
    <p:sldId id="425" r:id="rId6"/>
    <p:sldId id="427" r:id="rId7"/>
    <p:sldId id="426" r:id="rId8"/>
    <p:sldId id="429" r:id="rId9"/>
    <p:sldId id="42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D2A0-FFE8-4DFE-93C5-A73C3B062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CA786-D859-405D-9D12-1DFD281F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5BC35-210B-474F-9AEC-1297C55F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17B8-B774-4183-A926-C8A6F96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FCEF3-DA4E-4964-A521-9C8A38BA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4582-3C43-4552-B46B-2E781DDA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E1E88-5C37-43E1-80DA-531DC3C2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C0B10-0F3E-4B76-BE22-247F4D1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BB83-80B0-45E5-AB43-373D9F05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5B60C-DC1F-4510-865C-2F591AB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E216D-B6CA-48A6-8B26-0B0DAC94B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C5DB4-3531-42D5-B05A-E2B3140D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E16D8-E3A1-406B-8AFD-A139ACC0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EC4E-882F-422B-A677-6A37A2C7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DABAF-44FE-4C97-AB9E-D4CBE126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7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24465" y="0"/>
            <a:ext cx="6967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6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DBEC-85BF-4A85-A8AF-A9062BB2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D6DF5-0806-417A-AD2E-10683BEE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34456-2F50-43A4-B944-3BA7B76E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674EE-3882-48F6-B728-9227C224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4D6DB-FEA9-427B-93E9-5518DB61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5536-5FCB-479B-8FFA-4CA6C8C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B2956-7E1D-4DB7-B993-DBA726C0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E517-62DB-4973-AFF6-4F6B3F8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15E92-3536-4690-851C-81FE2607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FBF04-B6A7-4CD3-9C6B-1A3F2C29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3359-6D2F-4E6E-AB44-77D9A7A4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EA8E8-D967-4DF4-8A6B-1113BE3A0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98E50-2266-4465-BDDC-2FFFCF1E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C034B-9EE2-40B2-A53A-C571332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32402-0A96-490A-9D22-196FA906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5379F-C1B1-4343-950E-B2DD13E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7E3BE-E722-40E9-B667-9F86AA79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809DA-5B38-481B-81F7-FAB86473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544E1-9B2A-47BA-B514-03A11367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509C5-CEEE-4118-AE67-DBE6235C9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561F2-009A-494B-837E-26E27C948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3AD682-1D01-45D9-8AD3-D09F4D1D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155AC-FD6C-47EC-A032-C15E8DF0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05162-BE69-4905-8CE0-DF86D82E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0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AF50-07BE-4E7F-BACA-E470EC9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A059E7-12D2-441F-A7F9-7CD4066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B64A86-5B8D-44B0-9F95-AC4A6893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9DB9C-D2AB-480D-972F-59AE340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0D5FE-0BF1-4B19-82B3-2B78665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A3738-0FB7-41FD-AC14-1E664711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3F832-E606-4969-997B-AA182321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DCCD-4842-4D71-9AAC-622BD46F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67904-EE7A-455E-9BB4-2322A13F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C23D1-1B07-4BF5-B3BA-CEF22164B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BEA44-9A00-484E-A289-7D619C78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A561A-FE3E-4C52-B2B6-7ED30C73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E2B80-B1F6-49C0-92FB-D22794E1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35B9-127F-4FE5-9F03-6236DB2A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C3B810-B812-4B39-8667-B47016761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F3927-DA8C-46CA-BF97-CA020DA8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6C74D-A13F-4E62-B716-6383CD44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14D5-3983-4183-BA49-C9443FC9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0C0E0-07E4-4785-91F2-61586EBE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E0524-F02C-43DA-99B2-B05C898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35546-5666-4613-A16C-374D42B9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472AE-EF02-43B0-B002-8BCCD66F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6E9F-09B2-48F8-B89F-5A017FE9750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795FD-B3B5-42D5-B590-79451496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D51A6-CDB2-4811-8D62-C241304E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168D-19DF-4879-93C8-CEC961F96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2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e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8100" y="1773532"/>
            <a:ext cx="6057900" cy="165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设计与建造</a:t>
            </a:r>
            <a:r>
              <a:rPr lang="en-US" altLang="zh-CN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Ⅱ·</a:t>
            </a: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可展机构</a:t>
            </a:r>
            <a:endParaRPr lang="en-US" altLang="zh-CN" sz="3600" b="1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课程报告二</a:t>
            </a:r>
            <a:endParaRPr lang="en-US" altLang="zh-CN" sz="3600" b="1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E4B8D-36E8-433E-B864-CDE6E24DEBA6}"/>
              </a:ext>
            </a:extLst>
          </p:cNvPr>
          <p:cNvSpPr txBox="1"/>
          <p:nvPr/>
        </p:nvSpPr>
        <p:spPr>
          <a:xfrm>
            <a:off x="2166803" y="464820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设计与建造二班五组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刘宇轩 张佳瑜 罗松寒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冒惠敏 郭伟祺 白  韬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03E44A-C1D9-469C-B864-B42597D18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95" y="3158050"/>
            <a:ext cx="7576880" cy="35845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82637DCD-1E1F-4488-8BC3-E8EF0167D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2686" y="1251200"/>
              <a:ext cx="7382854" cy="1709801"/>
            </p:xfrm>
            <a:graphic>
              <a:graphicData uri="http://schemas.openxmlformats.org/drawingml/2006/table">
                <a:tbl>
                  <a:tblPr/>
                  <a:tblGrid>
                    <a:gridCol w="7382854">
                      <a:extLst>
                        <a:ext uri="{9D8B030D-6E8A-4147-A177-3AD203B41FA5}">
                          <a16:colId xmlns:a16="http://schemas.microsoft.com/office/drawing/2014/main" val="28566724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133350" indent="304800" algn="l">
                            <a:lnSpc>
                              <a:spcPct val="150000"/>
                            </a:lnSpc>
                          </a:pPr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（</a:t>
                          </a:r>
                          <a:r>
                            <a:rPr lang="en-US" altLang="zh-CN" sz="2000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）体积折展比</a:t>
                          </a:r>
                          <a:endParaRPr lang="en-US" altLang="zh-CN" sz="2000" kern="12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 marL="133350" indent="304800" algn="l">
                            <a:lnSpc>
                              <a:spcPct val="150000"/>
                            </a:lnSpc>
                          </a:pPr>
                          <a:r>
                            <a:rPr lang="zh-CN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设计方案选择截角八面体和立方体之间的变换，设正多边形边长为</a:t>
                          </a:r>
                          <a:r>
                            <a:rPr lang="en-US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a, </a:t>
                          </a:r>
                          <a:r>
                            <a:rPr lang="zh-CN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截角八面体体积为</a:t>
                          </a:r>
                          <a14:m>
                            <m:oMath xmlns:m="http://schemas.openxmlformats.org/officeDocument/2006/math">
                              <m:r>
                                <a:rPr lang="en-US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8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，立方体体积为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，则理论体积折展比为</a:t>
                          </a:r>
                          <a14:m>
                            <m:oMath xmlns:m="http://schemas.openxmlformats.org/officeDocument/2006/math">
                              <m:r>
                                <a:rPr lang="en-US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8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≈11.314</m:t>
                              </m:r>
                            </m:oMath>
                          </a14:m>
                          <a:r>
                            <a:rPr lang="zh-CN" kern="12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。</a:t>
                          </a:r>
                        </a:p>
                      </a:txBody>
                      <a:tcPr marL="114300" marR="11430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786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82637DCD-1E1F-4488-8BC3-E8EF0167D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2686" y="1251200"/>
              <a:ext cx="7382854" cy="1709801"/>
            </p:xfrm>
            <a:graphic>
              <a:graphicData uri="http://schemas.openxmlformats.org/drawingml/2006/table">
                <a:tbl>
                  <a:tblPr/>
                  <a:tblGrid>
                    <a:gridCol w="7382854">
                      <a:extLst>
                        <a:ext uri="{9D8B030D-6E8A-4147-A177-3AD203B41FA5}">
                          <a16:colId xmlns:a16="http://schemas.microsoft.com/office/drawing/2014/main" val="2856672496"/>
                        </a:ext>
                      </a:extLst>
                    </a:gridCol>
                  </a:tblGrid>
                  <a:tr h="17098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14300" marR="11430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b="-7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861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389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03E44A-C1D9-469C-B864-B42597D18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43" y="4734661"/>
            <a:ext cx="4244331" cy="20079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637DCD-1E1F-4488-8BC3-E8EF0167D338}"/>
              </a:ext>
            </a:extLst>
          </p:cNvPr>
          <p:cNvGraphicFramePr>
            <a:graphicFrameLocks noGrp="1"/>
          </p:cNvGraphicFramePr>
          <p:nvPr/>
        </p:nvGraphicFramePr>
        <p:xfrm>
          <a:off x="849315" y="1187818"/>
          <a:ext cx="7382854" cy="692595"/>
        </p:xfrm>
        <a:graphic>
          <a:graphicData uri="http://schemas.openxmlformats.org/drawingml/2006/table">
            <a:tbl>
              <a:tblPr/>
              <a:tblGrid>
                <a:gridCol w="7382854">
                  <a:extLst>
                    <a:ext uri="{9D8B030D-6E8A-4147-A177-3AD203B41FA5}">
                      <a16:colId xmlns:a16="http://schemas.microsoft.com/office/drawing/2014/main" val="285667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33350" indent="304800" algn="l">
                        <a:lnSpc>
                          <a:spcPct val="125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）运动副空间坐标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133350" indent="304800" algn="l">
                        <a:lnSpc>
                          <a:spcPct val="125000"/>
                        </a:lnSpc>
                      </a:pPr>
                      <a:endParaRPr lang="en-US" altLang="zh-CN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61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E09C76C-9949-4319-9209-8EE9BD7194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2687" y="1706872"/>
              <a:ext cx="1746690" cy="429344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46690">
                      <a:extLst>
                        <a:ext uri="{9D8B030D-6E8A-4147-A177-3AD203B41FA5}">
                          <a16:colId xmlns:a16="http://schemas.microsoft.com/office/drawing/2014/main" val="1765971375"/>
                        </a:ext>
                      </a:extLst>
                    </a:gridCol>
                  </a:tblGrid>
                  <a:tr h="429344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/>
                    </a:tc>
                    <a:extLst>
                      <a:ext uri="{0D108BD9-81ED-4DB2-BD59-A6C34878D82A}">
                        <a16:rowId xmlns:a16="http://schemas.microsoft.com/office/drawing/2014/main" val="30772997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E09C76C-9949-4319-9209-8EE9BD7194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2687" y="1706872"/>
              <a:ext cx="1746690" cy="429344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46690">
                      <a:extLst>
                        <a:ext uri="{9D8B030D-6E8A-4147-A177-3AD203B41FA5}">
                          <a16:colId xmlns:a16="http://schemas.microsoft.com/office/drawing/2014/main" val="1765971375"/>
                        </a:ext>
                      </a:extLst>
                    </a:gridCol>
                  </a:tblGrid>
                  <a:tr h="42934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14300" marR="114300" marT="0" marB="0">
                        <a:blipFill>
                          <a:blip r:embed="rId3"/>
                          <a:stretch>
                            <a:fillRect l="-348" t="-142" r="-697" b="-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2997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D778E29-6915-43B7-BAF8-F968A48AA8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01862" y="1713293"/>
              <a:ext cx="1809890" cy="42953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9890">
                      <a:extLst>
                        <a:ext uri="{9D8B030D-6E8A-4147-A177-3AD203B41FA5}">
                          <a16:colId xmlns:a16="http://schemas.microsoft.com/office/drawing/2014/main" val="3979299405"/>
                        </a:ext>
                      </a:extLst>
                    </a:gridCol>
                  </a:tblGrid>
                  <a:tr h="4109720">
                    <a:tc>
                      <a:txBody>
                        <a:bodyPr/>
                        <a:lstStyle/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/>
                    </a:tc>
                    <a:extLst>
                      <a:ext uri="{0D108BD9-81ED-4DB2-BD59-A6C34878D82A}">
                        <a16:rowId xmlns:a16="http://schemas.microsoft.com/office/drawing/2014/main" val="3369589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D778E29-6915-43B7-BAF8-F968A48A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195816"/>
                  </p:ext>
                </p:extLst>
              </p:nvPr>
            </p:nvGraphicFramePr>
            <p:xfrm>
              <a:off x="2801862" y="1713293"/>
              <a:ext cx="1809890" cy="42953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9890">
                      <a:extLst>
                        <a:ext uri="{9D8B030D-6E8A-4147-A177-3AD203B41FA5}">
                          <a16:colId xmlns:a16="http://schemas.microsoft.com/office/drawing/2014/main" val="3979299405"/>
                        </a:ext>
                      </a:extLst>
                    </a:gridCol>
                  </a:tblGrid>
                  <a:tr h="4295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14300" marR="114300" marT="0" marB="0">
                        <a:blipFill>
                          <a:blip r:embed="rId4"/>
                          <a:stretch>
                            <a:fillRect l="-336" t="-142" r="-671" b="-2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589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02BF786-6574-4A69-A791-5852A7A6C5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24238" y="1713293"/>
              <a:ext cx="2063672" cy="42953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3672">
                      <a:extLst>
                        <a:ext uri="{9D8B030D-6E8A-4147-A177-3AD203B41FA5}">
                          <a16:colId xmlns:a16="http://schemas.microsoft.com/office/drawing/2014/main" val="24945976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52400" algn="ctr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200" i="1" kern="1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altLang="zh-CN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kern="100" dirty="0">
                            <a:effectLst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050" kern="100" dirty="0">
                            <a:effectLst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200" i="1" kern="1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altLang="zh-CN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0,−</m:t>
                                    </m:r>
                                    <m:f>
                                      <m:fPr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altLang="zh-CN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altLang="zh-CN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152400" algn="l" defTabSz="914400" rtl="0" eaLnBrk="1" latinLnBrk="0" hangingPunct="1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altLang="zh-CN" sz="1200" kern="1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200" i="1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sz="1200" i="1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200" kern="1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200" kern="1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1200" i="1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200" kern="1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zh-CN" sz="1200" kern="1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indent="152400" algn="l">
                            <a:lnSpc>
                              <a:spcPct val="125000"/>
                            </a:lnSpc>
                            <a:tabLst>
                              <a:tab pos="1022985" algn="l"/>
                            </a:tabLst>
                          </a:pP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14300" marR="114300" marT="0" marB="0"/>
                    </a:tc>
                    <a:extLst>
                      <a:ext uri="{0D108BD9-81ED-4DB2-BD59-A6C34878D82A}">
                        <a16:rowId xmlns:a16="http://schemas.microsoft.com/office/drawing/2014/main" val="12371003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02BF786-6574-4A69-A791-5852A7A6C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891239"/>
                  </p:ext>
                </p:extLst>
              </p:nvPr>
            </p:nvGraphicFramePr>
            <p:xfrm>
              <a:off x="4824238" y="1713293"/>
              <a:ext cx="2063672" cy="42953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3672">
                      <a:extLst>
                        <a:ext uri="{9D8B030D-6E8A-4147-A177-3AD203B41FA5}">
                          <a16:colId xmlns:a16="http://schemas.microsoft.com/office/drawing/2014/main" val="2494597635"/>
                        </a:ext>
                      </a:extLst>
                    </a:gridCol>
                  </a:tblGrid>
                  <a:tr h="42953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14300" marR="114300" marT="0" marB="0">
                        <a:blipFill>
                          <a:blip r:embed="rId5"/>
                          <a:stretch>
                            <a:fillRect l="-295" t="-142" r="-590" b="-2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1003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5494D95-CB69-42B9-A2B6-960A0CBCE2D8}"/>
              </a:ext>
            </a:extLst>
          </p:cNvPr>
          <p:cNvSpPr txBox="1"/>
          <p:nvPr/>
        </p:nvSpPr>
        <p:spPr>
          <a:xfrm>
            <a:off x="7263221" y="1706872"/>
            <a:ext cx="408609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当多面体的每边都有单位长度时，截角八面体所有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个顶点坐标如左式所示。（其中上角标“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表示截角八面体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—truncated octahedron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47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BC5581-6267-45C4-AC77-9A7745FB7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43" y="4734661"/>
            <a:ext cx="4244331" cy="20079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B5B587-5D5A-4D13-9CBA-29CA087484FB}"/>
              </a:ext>
            </a:extLst>
          </p:cNvPr>
          <p:cNvGraphicFramePr>
            <a:graphicFrameLocks noGrp="1"/>
          </p:cNvGraphicFramePr>
          <p:nvPr/>
        </p:nvGraphicFramePr>
        <p:xfrm>
          <a:off x="849315" y="1187818"/>
          <a:ext cx="7382854" cy="692595"/>
        </p:xfrm>
        <a:graphic>
          <a:graphicData uri="http://schemas.openxmlformats.org/drawingml/2006/table">
            <a:tbl>
              <a:tblPr/>
              <a:tblGrid>
                <a:gridCol w="7382854">
                  <a:extLst>
                    <a:ext uri="{9D8B030D-6E8A-4147-A177-3AD203B41FA5}">
                      <a16:colId xmlns:a16="http://schemas.microsoft.com/office/drawing/2014/main" val="285667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33350" indent="304800" algn="l">
                        <a:lnSpc>
                          <a:spcPct val="125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Bricard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机构配置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133350" indent="304800" algn="l">
                        <a:lnSpc>
                          <a:spcPct val="125000"/>
                        </a:lnSpc>
                      </a:pPr>
                      <a:endParaRPr lang="en-US" altLang="zh-CN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61815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12307A0B-5751-4A32-B5B2-60E2A1E85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4" y="1315609"/>
            <a:ext cx="3359699" cy="32944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39A306-10F9-44E6-8ACC-6BCFCA7B1C98}"/>
                  </a:ext>
                </a:extLst>
              </p:cNvPr>
              <p:cNvSpPr txBox="1"/>
              <p:nvPr/>
            </p:nvSpPr>
            <p:spPr>
              <a:xfrm>
                <a:off x="1375378" y="1515065"/>
                <a:ext cx="6097424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为了实现预期运动，所形成的折展运动单元必须是三重对称</a:t>
                </a:r>
                <a:r>
                  <a:rPr lang="en-US" altLang="zh-CN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Bricard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连杆机构。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右图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显示了截角八面体的正方形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，以及在坐标系中固定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时它们的最终位置。当正方形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围绕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1800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关节轴线旋转时，顶点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1800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 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转到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C</a:t>
                </a:r>
                <a:r>
                  <a:rPr lang="en-US" altLang="zh-CN" sz="1800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18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18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8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to</m:t>
                        </m:r>
                      </m:sup>
                    </m:sSub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8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to</m:t>
                        </m:r>
                      </m:sup>
                    </m:sSubSup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8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to</m:t>
                        </m:r>
                      </m:sup>
                    </m:sSubSup>
                  </m:oMath>
                </a14:m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变换矩阵</a:t>
                </a:r>
                <a:r>
                  <a:rPr lang="en-US" altLang="zh-CN" sz="18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</a:t>
                </a:r>
                <a:r>
                  <a:rPr lang="zh-CN" altLang="zh-CN" sz="18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为：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39A306-10F9-44E6-8ACC-6BCFCA7B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8" y="1515065"/>
                <a:ext cx="6097424" cy="2631490"/>
              </a:xfrm>
              <a:prstGeom prst="rect">
                <a:avLst/>
              </a:prstGeom>
              <a:blipFill>
                <a:blip r:embed="rId4"/>
                <a:stretch>
                  <a:fillRect l="-900" b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ABCA7FB-255C-4B4B-96D2-9090328E6E76}"/>
                  </a:ext>
                </a:extLst>
              </p:cNvPr>
              <p:cNvSpPr txBox="1"/>
              <p:nvPr/>
            </p:nvSpPr>
            <p:spPr>
              <a:xfrm>
                <a:off x="849315" y="4185826"/>
                <a:ext cx="6097424" cy="1733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ABCA7FB-255C-4B4B-96D2-9090328E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15" y="4185826"/>
                <a:ext cx="6097424" cy="1733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671E42-0A92-4225-9D64-B5EBE3712C7C}"/>
                  </a:ext>
                </a:extLst>
              </p:cNvPr>
              <p:cNvSpPr txBox="1"/>
              <p:nvPr/>
            </p:nvSpPr>
            <p:spPr>
              <a:xfrm>
                <a:off x="1901440" y="5958264"/>
                <a:ext cx="6097424" cy="584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3350" indent="266700" algn="l">
                  <a:lnSpc>
                    <a:spcPct val="125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800" kern="100">
                            <a:effectLst/>
                            <a:latin typeface="宋体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to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671E42-0A92-4225-9D64-B5EBE371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40" y="5958264"/>
                <a:ext cx="6097424" cy="584584"/>
              </a:xfrm>
              <a:prstGeom prst="rect">
                <a:avLst/>
              </a:prstGeom>
              <a:blipFill>
                <a:blip r:embed="rId6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BC5581-6267-45C4-AC77-9A7745FB7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43" y="4734661"/>
            <a:ext cx="4244331" cy="20079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B5B587-5D5A-4D13-9CBA-29CA087484FB}"/>
              </a:ext>
            </a:extLst>
          </p:cNvPr>
          <p:cNvGraphicFramePr>
            <a:graphicFrameLocks noGrp="1"/>
          </p:cNvGraphicFramePr>
          <p:nvPr/>
        </p:nvGraphicFramePr>
        <p:xfrm>
          <a:off x="849315" y="1187818"/>
          <a:ext cx="7382854" cy="692595"/>
        </p:xfrm>
        <a:graphic>
          <a:graphicData uri="http://schemas.openxmlformats.org/drawingml/2006/table">
            <a:tbl>
              <a:tblPr/>
              <a:tblGrid>
                <a:gridCol w="7382854">
                  <a:extLst>
                    <a:ext uri="{9D8B030D-6E8A-4147-A177-3AD203B41FA5}">
                      <a16:colId xmlns:a16="http://schemas.microsoft.com/office/drawing/2014/main" val="285667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33350" indent="304800" algn="l">
                        <a:lnSpc>
                          <a:spcPct val="125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Bricard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机构配置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133350" indent="304800" algn="l">
                        <a:lnSpc>
                          <a:spcPct val="125000"/>
                        </a:lnSpc>
                      </a:pPr>
                      <a:endParaRPr lang="en-US" altLang="zh-CN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61815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12307A0B-5751-4A32-B5B2-60E2A1E85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4" y="1315609"/>
            <a:ext cx="3359699" cy="32944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39A306-10F9-44E6-8ACC-6BCFCA7B1C98}"/>
              </a:ext>
            </a:extLst>
          </p:cNvPr>
          <p:cNvSpPr txBox="1"/>
          <p:nvPr/>
        </p:nvSpPr>
        <p:spPr>
          <a:xfrm>
            <a:off x="1375378" y="1515065"/>
            <a:ext cx="609742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正方形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形成立方体的两个垂直面，有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280EE-E65C-407F-909D-527A0020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070" y="1914960"/>
            <a:ext cx="8464413" cy="63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C719C2-0467-4F38-8A32-A97E50DE5BA0}"/>
                  </a:ext>
                </a:extLst>
              </p:cNvPr>
              <p:cNvSpPr txBox="1"/>
              <p:nvPr/>
            </p:nvSpPr>
            <p:spPr>
              <a:xfrm>
                <a:off x="1375378" y="2472716"/>
                <a:ext cx="6097424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180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的最终位置为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C719C2-0467-4F38-8A32-A97E50DE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8" y="2472716"/>
                <a:ext cx="6097424" cy="495264"/>
              </a:xfrm>
              <a:prstGeom prst="rect">
                <a:avLst/>
              </a:prstGeom>
              <a:blipFill>
                <a:blip r:embed="rId5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5EF25DD-7F57-471F-9B5D-FA6378A882E9}"/>
                  </a:ext>
                </a:extLst>
              </p:cNvPr>
              <p:cNvSpPr txBox="1"/>
              <p:nvPr/>
            </p:nvSpPr>
            <p:spPr>
              <a:xfrm>
                <a:off x="1135611" y="2898868"/>
                <a:ext cx="611505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5EF25DD-7F57-471F-9B5D-FA6378A8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11" y="2898868"/>
                <a:ext cx="6115050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D1BAE09-8071-4963-9AD7-D07CC76C6FE8}"/>
                  </a:ext>
                </a:extLst>
              </p:cNvPr>
              <p:cNvSpPr txBox="1"/>
              <p:nvPr/>
            </p:nvSpPr>
            <p:spPr>
              <a:xfrm>
                <a:off x="1375378" y="3642389"/>
                <a:ext cx="6097424" cy="1026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正方形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沿着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C</a:t>
                </a:r>
                <a:r>
                  <a:rPr lang="en-US" altLang="zh-CN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处转动关节做整体刚性转动，所以轴线位置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to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to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公垂线方向，则可得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:endParaRPr lang="zh-CN" altLang="zh-CN" sz="180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D1BAE09-8071-4963-9AD7-D07CC76C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8" y="3642389"/>
                <a:ext cx="6097424" cy="1026307"/>
              </a:xfrm>
              <a:prstGeom prst="rect">
                <a:avLst/>
              </a:prstGeom>
              <a:blipFill>
                <a:blip r:embed="rId7"/>
                <a:stretch>
                  <a:fillRect l="-900" r="-700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1FED91A-9123-4DC8-AC5F-278526A7E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9397" y="4668696"/>
            <a:ext cx="8511717" cy="799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59F46C-8F04-4485-8B62-347949ED76BD}"/>
                  </a:ext>
                </a:extLst>
              </p:cNvPr>
              <p:cNvSpPr txBox="1"/>
              <p:nvPr/>
            </p:nvSpPr>
            <p:spPr>
              <a:xfrm>
                <a:off x="1206884" y="5467964"/>
                <a:ext cx="6115050" cy="811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3350" algn="just">
                  <a:lnSpc>
                    <a:spcPct val="125000"/>
                  </a:lnSpc>
                  <a:tabLst>
                    <a:tab pos="438150" algn="l"/>
                  </a:tabLst>
                </a:pPr>
                <a:r>
                  <a:rPr lang="en-US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利用同样的</a:t>
                </a:r>
                <a:r>
                  <a:rPr lang="en-US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120</a:t>
                </a:r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°旋转变换，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则转到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转到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kern="100"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，就可得到</a:t>
                </a:r>
                <a:r>
                  <a:rPr lang="zh-CN" altLang="en-US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其他</a:t>
                </a:r>
                <a:r>
                  <a:rPr lang="zh-CN" altLang="zh-CN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处转动副轴线方向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59F46C-8F04-4485-8B62-347949E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84" y="5467964"/>
                <a:ext cx="6115050" cy="811889"/>
              </a:xfrm>
              <a:prstGeom prst="rect">
                <a:avLst/>
              </a:prstGeom>
              <a:blipFill>
                <a:blip r:embed="rId9"/>
                <a:stretch>
                  <a:fillRect r="-798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8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B5B587-5D5A-4D13-9CBA-29CA087484FB}"/>
              </a:ext>
            </a:extLst>
          </p:cNvPr>
          <p:cNvGraphicFramePr>
            <a:graphicFrameLocks noGrp="1"/>
          </p:cNvGraphicFramePr>
          <p:nvPr/>
        </p:nvGraphicFramePr>
        <p:xfrm>
          <a:off x="849315" y="1187818"/>
          <a:ext cx="7382854" cy="328613"/>
        </p:xfrm>
        <a:graphic>
          <a:graphicData uri="http://schemas.openxmlformats.org/drawingml/2006/table">
            <a:tbl>
              <a:tblPr/>
              <a:tblGrid>
                <a:gridCol w="7382854">
                  <a:extLst>
                    <a:ext uri="{9D8B030D-6E8A-4147-A177-3AD203B41FA5}">
                      <a16:colId xmlns:a16="http://schemas.microsoft.com/office/drawing/2014/main" val="285667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33350" indent="304800" algn="l">
                        <a:lnSpc>
                          <a:spcPct val="125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）双自由度消除为单自由度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61815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BF457210-282F-4A88-8123-D4B2CFDAA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36" y="2840270"/>
            <a:ext cx="2867095" cy="277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8E1F48A-C2FC-40D6-8293-82829B224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95" y="2785236"/>
            <a:ext cx="2867095" cy="28849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2B9D5E34-B133-4C4F-BEE2-3F287F842C17}"/>
              </a:ext>
            </a:extLst>
          </p:cNvPr>
          <p:cNvSpPr/>
          <p:nvPr/>
        </p:nvSpPr>
        <p:spPr>
          <a:xfrm>
            <a:off x="4945224" y="3762589"/>
            <a:ext cx="2388637" cy="930240"/>
          </a:xfrm>
          <a:prstGeom prst="rightArrow">
            <a:avLst/>
          </a:prstGeom>
          <a:solidFill>
            <a:srgbClr val="157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410C74-2CDB-4D8C-9B23-2E29B5A80AFD}"/>
              </a:ext>
            </a:extLst>
          </p:cNvPr>
          <p:cNvSpPr txBox="1"/>
          <p:nvPr/>
        </p:nvSpPr>
        <p:spPr>
          <a:xfrm>
            <a:off x="5253135" y="3039900"/>
            <a:ext cx="1642187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DoF=1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减少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球副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82DB0F-74BA-45F7-83A3-2955AE032E38}"/>
              </a:ext>
            </a:extLst>
          </p:cNvPr>
          <p:cNvSpPr txBox="1"/>
          <p:nvPr/>
        </p:nvSpPr>
        <p:spPr>
          <a:xfrm>
            <a:off x="1491965" y="1821141"/>
            <a:ext cx="8513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利用对称性，将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kern="100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, B</a:t>
            </a:r>
            <a:r>
              <a:rPr lang="en-US" altLang="zh-CN" sz="1800" kern="100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800" kern="100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处的球副替换转动副，可得到单自由度系统。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0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9315" y="48768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设计计算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C04482F-0C16-47B4-A0D7-24EB6FBC09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52535" y="1240971"/>
              <a:ext cx="3945980" cy="48750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5086">
                      <a:extLst>
                        <a:ext uri="{9D8B030D-6E8A-4147-A177-3AD203B41FA5}">
                          <a16:colId xmlns:a16="http://schemas.microsoft.com/office/drawing/2014/main" val="1600670748"/>
                        </a:ext>
                      </a:extLst>
                    </a:gridCol>
                    <a:gridCol w="1930894">
                      <a:extLst>
                        <a:ext uri="{9D8B030D-6E8A-4147-A177-3AD203B41FA5}">
                          <a16:colId xmlns:a16="http://schemas.microsoft.com/office/drawing/2014/main" val="986275557"/>
                        </a:ext>
                      </a:extLst>
                    </a:gridCol>
                  </a:tblGrid>
                  <a:tr h="3548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sz="1800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运动副空间坐标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sz="1800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运动副轴线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524170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107188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938364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235691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69305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154412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76325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88265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10114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37326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815335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0622385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492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C04482F-0C16-47B4-A0D7-24EB6FBC09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52535" y="1240971"/>
              <a:ext cx="3945980" cy="48750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5086">
                      <a:extLst>
                        <a:ext uri="{9D8B030D-6E8A-4147-A177-3AD203B41FA5}">
                          <a16:colId xmlns:a16="http://schemas.microsoft.com/office/drawing/2014/main" val="1600670748"/>
                        </a:ext>
                      </a:extLst>
                    </a:gridCol>
                    <a:gridCol w="1930894">
                      <a:extLst>
                        <a:ext uri="{9D8B030D-6E8A-4147-A177-3AD203B41FA5}">
                          <a16:colId xmlns:a16="http://schemas.microsoft.com/office/drawing/2014/main" val="986275557"/>
                        </a:ext>
                      </a:extLst>
                    </a:gridCol>
                  </a:tblGrid>
                  <a:tr h="3548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sz="1800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运动副空间坐标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sz="1800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运动副轴线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524170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613" r="-96375" b="-1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101613" r="-314" b="-1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107188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1613" r="-96375" b="-10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201613" r="-314" b="-10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938364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613" r="-96375" b="-9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301613" r="-314" b="-9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235691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1613" r="-96375" b="-8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6930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1613" r="-96375" b="-7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501613" r="-314" b="-7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154412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1613" r="-96375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601613" r="-314" b="-6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7632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01613" r="-96375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701613" r="-31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8826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14754" r="-96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10114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0000" r="-96375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900000" r="-314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37326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0" r="-96375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1000000" r="-314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81533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00000" r="-96375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8" t="-1100000" r="-314" b="-1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062238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371" marR="66371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00000" r="-96375" b="-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371" marR="66371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4926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4C95F56-2505-4AE2-9EBF-193E50E418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5171" y="1240971"/>
              <a:ext cx="4077335" cy="4881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2165">
                      <a:extLst>
                        <a:ext uri="{9D8B030D-6E8A-4147-A177-3AD203B41FA5}">
                          <a16:colId xmlns:a16="http://schemas.microsoft.com/office/drawing/2014/main" val="402081728"/>
                        </a:ext>
                      </a:extLst>
                    </a:gridCol>
                    <a:gridCol w="1995170">
                      <a:extLst>
                        <a:ext uri="{9D8B030D-6E8A-4147-A177-3AD203B41FA5}">
                          <a16:colId xmlns:a16="http://schemas.microsoft.com/office/drawing/2014/main" val="4106523175"/>
                        </a:ext>
                      </a:extLst>
                    </a:gridCol>
                  </a:tblGrid>
                  <a:tr h="361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运动副空间坐标</a:t>
                          </a:r>
                          <a:endParaRPr kumimoji="0" lang="zh-CN" altLang="en-US" sz="18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运动副轴线</a:t>
                          </a:r>
                          <a:endParaRPr kumimoji="0" lang="zh-CN" altLang="en-US" sz="18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92685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676721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747389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130485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5841326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88626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968169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2666738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086728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18227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4997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indent="133350"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440867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algn="l">
                            <a:tabLst>
                              <a:tab pos="10229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1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to</m:t>
                                    </m:r>
                                  </m:sup>
                                </m:sSubSup>
                                <m:r>
                                  <a:rPr lang="en-US" sz="11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sz="11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sz="11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,0,−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11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632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4C95F56-2505-4AE2-9EBF-193E50E418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5171" y="1240971"/>
              <a:ext cx="4077335" cy="48814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82165">
                      <a:extLst>
                        <a:ext uri="{9D8B030D-6E8A-4147-A177-3AD203B41FA5}">
                          <a16:colId xmlns:a16="http://schemas.microsoft.com/office/drawing/2014/main" val="402081728"/>
                        </a:ext>
                      </a:extLst>
                    </a:gridCol>
                    <a:gridCol w="1995170">
                      <a:extLst>
                        <a:ext uri="{9D8B030D-6E8A-4147-A177-3AD203B41FA5}">
                          <a16:colId xmlns:a16="http://schemas.microsoft.com/office/drawing/2014/main" val="4106523175"/>
                        </a:ext>
                      </a:extLst>
                    </a:gridCol>
                  </a:tblGrid>
                  <a:tr h="361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运动副空间坐标</a:t>
                          </a:r>
                          <a:endParaRPr kumimoji="0" lang="zh-CN" altLang="en-US" sz="18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运动副轴线</a:t>
                          </a:r>
                          <a:endParaRPr kumimoji="0" lang="zh-CN" altLang="en-US" sz="18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926853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101613" r="-96491" b="-1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101613" r="-610" b="-11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676721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201613" r="-96491" b="-10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201613" r="-610" b="-10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747389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301613" r="-96491" b="-9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130485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401613" r="-96491" b="-8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5841326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501613" r="-96491" b="-7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501613" r="-610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886263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601613" r="-96491" b="-6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601613" r="-610" b="-6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968169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701613" r="-96491" b="-5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2666738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814754" r="-96491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086728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900000" r="-96491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900000" r="-610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18227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1000000" r="-9649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573" t="-1000000" r="-610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4997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1100000" r="-96491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440867"/>
                      </a:ext>
                    </a:extLst>
                  </a:tr>
                  <a:tr h="3766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2" t="-1200000" r="-96491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632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7BFCB5F6-7805-4772-96DF-28BDD7FD6AE3}"/>
              </a:ext>
            </a:extLst>
          </p:cNvPr>
          <p:cNvSpPr txBox="1"/>
          <p:nvPr/>
        </p:nvSpPr>
        <p:spPr>
          <a:xfrm>
            <a:off x="514351" y="1943413"/>
            <a:ext cx="2621528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右表展示了最终的计算结果。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0A28478-C534-4C13-B4E2-38945AFE4442}"/>
              </a:ext>
            </a:extLst>
          </p:cNvPr>
          <p:cNvGraphicFramePr>
            <a:graphicFrameLocks noGrp="1"/>
          </p:cNvGraphicFramePr>
          <p:nvPr/>
        </p:nvGraphicFramePr>
        <p:xfrm>
          <a:off x="242233" y="1240971"/>
          <a:ext cx="7382854" cy="311595"/>
        </p:xfrm>
        <a:graphic>
          <a:graphicData uri="http://schemas.openxmlformats.org/drawingml/2006/table">
            <a:tbl>
              <a:tblPr/>
              <a:tblGrid>
                <a:gridCol w="7382854">
                  <a:extLst>
                    <a:ext uri="{9D8B030D-6E8A-4147-A177-3AD203B41FA5}">
                      <a16:colId xmlns:a16="http://schemas.microsoft.com/office/drawing/2014/main" val="285667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33350" indent="304800" algn="l">
                        <a:lnSpc>
                          <a:spcPct val="125000"/>
                        </a:lnSpc>
                      </a:pPr>
                      <a:r>
                        <a:rPr lang="zh-CN" altLang="en-US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）结果</a:t>
                      </a:r>
                      <a:endParaRPr lang="en-US" altLang="zh-CN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6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0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9315" y="48768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任务分配与合作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802B5B-5712-416F-B00B-D1799EF6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03" y="833438"/>
            <a:ext cx="4317853" cy="52014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E9E11D9-2049-4D9D-A6AC-D5B5DC7923D2}"/>
              </a:ext>
            </a:extLst>
          </p:cNvPr>
          <p:cNvSpPr txBox="1"/>
          <p:nvPr/>
        </p:nvSpPr>
        <p:spPr>
          <a:xfrm>
            <a:off x="680389" y="1116053"/>
            <a:ext cx="6096000" cy="508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3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本周期小组主要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可展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多面体的计算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考虑零部件和标准件的材料、连接方式选择并开始可展多面体的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，下面展示了各成员的任务完成情况小结。</a:t>
            </a: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刘宇轩：划分任务，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完善计算过程和结果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Solidworks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设计与建模；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负责研讨课展示。</a:t>
            </a: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张佳瑜：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Solidworks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设计、转动副建模；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部分的研讨课展示。</a:t>
            </a: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罗松寒：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Solidworks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设计与建模；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负责需求调查产品实现部分的研讨课展；负责课程报告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整理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白韬：负责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整理零件、结构设计内容整理和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相关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部分的研讨课展示。</a:t>
            </a: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郭伟祺：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Solidworks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设计、球副建模；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部分的研讨课展示。</a:t>
            </a:r>
          </a:p>
          <a:p>
            <a:pPr indent="304800" algn="just">
              <a:lnSpc>
                <a:spcPct val="1300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冒惠敏：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参与结构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；负责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模型部分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课程报告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整理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69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D502609-3652-4D8A-A20F-4A38E120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89" y="828261"/>
            <a:ext cx="4317853" cy="52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741</Words>
  <Application>Microsoft Office PowerPoint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沛</dc:creator>
  <cp:lastModifiedBy>刘 沛</cp:lastModifiedBy>
  <cp:revision>3</cp:revision>
  <dcterms:created xsi:type="dcterms:W3CDTF">2022-03-24T02:57:01Z</dcterms:created>
  <dcterms:modified xsi:type="dcterms:W3CDTF">2022-03-24T07:05:31Z</dcterms:modified>
</cp:coreProperties>
</file>