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58" r:id="rId3"/>
    <p:sldId id="259" r:id="rId4"/>
    <p:sldId id="260" r:id="rId5"/>
    <p:sldId id="292" r:id="rId6"/>
    <p:sldId id="290" r:id="rId7"/>
    <p:sldId id="286" r:id="rId8"/>
    <p:sldId id="287" r:id="rId9"/>
    <p:sldId id="289" r:id="rId10"/>
    <p:sldId id="288" r:id="rId11"/>
    <p:sldId id="261" r:id="rId12"/>
    <p:sldId id="262" r:id="rId13"/>
    <p:sldId id="291" r:id="rId14"/>
    <p:sldId id="263" r:id="rId15"/>
    <p:sldId id="264" r:id="rId16"/>
    <p:sldId id="265" r:id="rId17"/>
  </p:sldIdLst>
  <p:sldSz cx="12192000" cy="6858000"/>
  <p:notesSz cx="6858000" cy="9144000"/>
  <p:custDataLst>
    <p:tags r:id="rId19"/>
  </p:custDataLst>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8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70C1"/>
    <a:srgbClr val="D7D8D8"/>
    <a:srgbClr val="E0E2E3"/>
    <a:srgbClr val="C8CA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8" y="379"/>
      </p:cViewPr>
      <p:guideLst>
        <p:guide orient="horz" pos="2183"/>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黑体" panose="02010609060101010101" pitchFamily="49" charset="-122"/>
                <a:ea typeface="黑体" panose="02010609060101010101" pitchFamily="49" charset="-122"/>
                <a:cs typeface="+mn-cs"/>
              </a:defRPr>
            </a:pPr>
            <a:r>
              <a:rPr lang="zh-CN"/>
              <a:t>甘特图</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黑体" panose="02010609060101010101" pitchFamily="49" charset="-122"/>
              <a:ea typeface="黑体" panose="02010609060101010101" pitchFamily="49" charset="-122"/>
              <a:cs typeface="+mn-cs"/>
            </a:defRPr>
          </a:pPr>
          <a:endParaRPr lang="zh-CN"/>
        </a:p>
      </c:txPr>
    </c:title>
    <c:autoTitleDeleted val="0"/>
    <c:plotArea>
      <c:layout>
        <c:manualLayout>
          <c:layoutTarget val="inner"/>
          <c:xMode val="edge"/>
          <c:yMode val="edge"/>
          <c:x val="0.15033898650500568"/>
          <c:y val="0.17539970416216244"/>
          <c:w val="0.80646056165162394"/>
          <c:h val="0.78495488211019349"/>
        </c:manualLayout>
      </c:layout>
      <c:barChart>
        <c:barDir val="bar"/>
        <c:grouping val="stacked"/>
        <c:varyColors val="0"/>
        <c:ser>
          <c:idx val="0"/>
          <c:order val="0"/>
          <c:tx>
            <c:strRef>
              <c:f>Sheet1!$B$1</c:f>
              <c:strCache>
                <c:ptCount val="1"/>
                <c:pt idx="0">
                  <c:v>开始时间</c:v>
                </c:pt>
              </c:strCache>
            </c:strRef>
          </c:tx>
          <c:spPr>
            <a:noFill/>
            <a:ln>
              <a:noFill/>
            </a:ln>
            <a:effectLst/>
          </c:spPr>
          <c:invertIfNegative val="0"/>
          <c:cat>
            <c:strRef>
              <c:f>Sheet1!$A$2:$A$7</c:f>
              <c:strCache>
                <c:ptCount val="6"/>
                <c:pt idx="0">
                  <c:v>项目分工与进度安排</c:v>
                </c:pt>
                <c:pt idx="1">
                  <c:v>产品规划与目标树</c:v>
                </c:pt>
                <c:pt idx="2">
                  <c:v>概念设计与具体实现方案</c:v>
                </c:pt>
                <c:pt idx="3">
                  <c:v>程序设计</c:v>
                </c:pt>
                <c:pt idx="4">
                  <c:v>图纸制作</c:v>
                </c:pt>
                <c:pt idx="5">
                  <c:v>组装拼接</c:v>
                </c:pt>
              </c:strCache>
            </c:strRef>
          </c:cat>
          <c:val>
            <c:numRef>
              <c:f>Sheet1!$B$2:$B$7</c:f>
              <c:numCache>
                <c:formatCode>m/d/yyyy</c:formatCode>
                <c:ptCount val="6"/>
                <c:pt idx="0">
                  <c:v>44103</c:v>
                </c:pt>
                <c:pt idx="1">
                  <c:v>44105</c:v>
                </c:pt>
                <c:pt idx="2">
                  <c:v>44106</c:v>
                </c:pt>
                <c:pt idx="3">
                  <c:v>44110</c:v>
                </c:pt>
                <c:pt idx="4">
                  <c:v>44110</c:v>
                </c:pt>
                <c:pt idx="5">
                  <c:v>44171</c:v>
                </c:pt>
              </c:numCache>
            </c:numRef>
          </c:val>
          <c:extLst>
            <c:ext xmlns:c16="http://schemas.microsoft.com/office/drawing/2014/chart" uri="{C3380CC4-5D6E-409C-BE32-E72D297353CC}">
              <c16:uniqueId val="{00000000-5DAD-4714-8E8D-B1DA7EBCC317}"/>
            </c:ext>
          </c:extLst>
        </c:ser>
        <c:ser>
          <c:idx val="1"/>
          <c:order val="1"/>
          <c:tx>
            <c:strRef>
              <c:f>Sheet1!$C$1</c:f>
              <c:strCache>
                <c:ptCount val="1"/>
                <c:pt idx="0">
                  <c:v>持续时间</c:v>
                </c:pt>
              </c:strCache>
            </c:strRef>
          </c:tx>
          <c:spPr>
            <a:solidFill>
              <a:schemeClr val="accent2"/>
            </a:solidFill>
            <a:ln>
              <a:noFill/>
            </a:ln>
            <a:effectLst/>
          </c:spPr>
          <c:invertIfNegative val="0"/>
          <c:cat>
            <c:strRef>
              <c:f>Sheet1!$A$2:$A$7</c:f>
              <c:strCache>
                <c:ptCount val="6"/>
                <c:pt idx="0">
                  <c:v>项目分工与进度安排</c:v>
                </c:pt>
                <c:pt idx="1">
                  <c:v>产品规划与目标树</c:v>
                </c:pt>
                <c:pt idx="2">
                  <c:v>概念设计与具体实现方案</c:v>
                </c:pt>
                <c:pt idx="3">
                  <c:v>程序设计</c:v>
                </c:pt>
                <c:pt idx="4">
                  <c:v>图纸制作</c:v>
                </c:pt>
                <c:pt idx="5">
                  <c:v>组装拼接</c:v>
                </c:pt>
              </c:strCache>
            </c:strRef>
          </c:cat>
          <c:val>
            <c:numRef>
              <c:f>Sheet1!$C$2:$C$7</c:f>
              <c:numCache>
                <c:formatCode>General</c:formatCode>
                <c:ptCount val="6"/>
                <c:pt idx="0">
                  <c:v>3</c:v>
                </c:pt>
                <c:pt idx="1">
                  <c:v>2</c:v>
                </c:pt>
                <c:pt idx="2">
                  <c:v>3</c:v>
                </c:pt>
                <c:pt idx="3">
                  <c:v>60</c:v>
                </c:pt>
                <c:pt idx="4">
                  <c:v>60</c:v>
                </c:pt>
                <c:pt idx="5">
                  <c:v>4</c:v>
                </c:pt>
              </c:numCache>
            </c:numRef>
          </c:val>
          <c:extLst>
            <c:ext xmlns:c16="http://schemas.microsoft.com/office/drawing/2014/chart" uri="{C3380CC4-5D6E-409C-BE32-E72D297353CC}">
              <c16:uniqueId val="{00000001-5DAD-4714-8E8D-B1DA7EBCC317}"/>
            </c:ext>
          </c:extLst>
        </c:ser>
        <c:dLbls>
          <c:showLegendKey val="0"/>
          <c:showVal val="0"/>
          <c:showCatName val="0"/>
          <c:showSerName val="0"/>
          <c:showPercent val="0"/>
          <c:showBubbleSize val="0"/>
        </c:dLbls>
        <c:gapWidth val="150"/>
        <c:overlap val="100"/>
        <c:axId val="2054887327"/>
        <c:axId val="2058630527"/>
      </c:barChart>
      <c:catAx>
        <c:axId val="205488732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黑体" panose="02010609060101010101" pitchFamily="49" charset="-122"/>
                <a:ea typeface="黑体" panose="02010609060101010101" pitchFamily="49" charset="-122"/>
                <a:cs typeface="+mn-cs"/>
              </a:defRPr>
            </a:pPr>
            <a:endParaRPr lang="zh-CN"/>
          </a:p>
        </c:txPr>
        <c:crossAx val="2058630527"/>
        <c:crosses val="autoZero"/>
        <c:auto val="1"/>
        <c:lblAlgn val="ctr"/>
        <c:lblOffset val="100"/>
        <c:noMultiLvlLbl val="0"/>
      </c:catAx>
      <c:valAx>
        <c:axId val="2058630527"/>
        <c:scaling>
          <c:orientation val="minMax"/>
          <c:max val="44175"/>
          <c:min val="44103"/>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黑体" panose="02010609060101010101" pitchFamily="49" charset="-122"/>
                <a:ea typeface="黑体" panose="02010609060101010101" pitchFamily="49" charset="-122"/>
                <a:cs typeface="+mn-cs"/>
              </a:defRPr>
            </a:pPr>
            <a:endParaRPr lang="zh-CN"/>
          </a:p>
        </c:txPr>
        <c:crossAx val="2054887327"/>
        <c:crosses val="autoZero"/>
        <c:crossBetween val="between"/>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黑体" panose="02010609060101010101" pitchFamily="49" charset="-122"/>
              <a:ea typeface="黑体" panose="02010609060101010101" pitchFamily="49"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黑体" panose="02010609060101010101" pitchFamily="49" charset="-122"/>
          <a:ea typeface="黑体" panose="02010609060101010101" pitchFamily="49"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AC0E8-234F-4A57-B233-C1F7C4AE6A42}" type="datetimeFigureOut">
              <a:rPr lang="zh-CN" altLang="en-US" smtClean="0"/>
              <a:t>2020/11/20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C47BD-014D-4C3A-8176-40BBD0F60D68}" type="slidenum">
              <a:rPr lang="zh-CN" altLang="en-US" smtClean="0"/>
              <a:t>‹#›</a:t>
            </a:fld>
            <a:endParaRPr lang="zh-CN" altLang="en-US"/>
          </a:p>
        </p:txBody>
      </p:sp>
    </p:spTree>
    <p:extLst>
      <p:ext uri="{BB962C8B-B14F-4D97-AF65-F5344CB8AC3E}">
        <p14:creationId xmlns:p14="http://schemas.microsoft.com/office/powerpoint/2010/main" val="3519243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cstate="email"/>
          <a:srcRect/>
          <a:stretch>
            <a:fillRect/>
          </a:stretch>
        </p:blipFill>
        <p:spPr bwMode="auto">
          <a:xfrm>
            <a:off x="5224465" y="0"/>
            <a:ext cx="6967537"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9CA88350-C780-4FB1-AE97-F510730C86BC}" type="datetimeFigureOut">
              <a:rPr lang="zh-CN" altLang="en-US"/>
              <a:pPr>
                <a:defRPr/>
              </a:pPr>
              <a:t>2020/11/20</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D6D1A840-EF38-4BB4-8D8E-D779542843C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C0D36F01-2D12-47B2-A096-CB16133529CD}" type="datetimeFigureOut">
              <a:rPr lang="zh-CN" altLang="en-US"/>
              <a:pPr>
                <a:defRPr/>
              </a:pPr>
              <a:t>2020/11/20</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9B717777-A018-4341-B712-B71471F8FD1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161AFB21-DBA3-481D-8F7B-09C9B17B6691}" type="datetimeFigureOut">
              <a:rPr lang="zh-CN" altLang="en-US"/>
              <a:pPr>
                <a:defRPr/>
              </a:pPr>
              <a:t>2020/11/20</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00FF262C-3761-4C24-872D-544326259E36}"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2"/>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0CB64265-347A-4A89-84B8-A5D80D7834B9}" type="datetimeFigureOut">
              <a:rPr lang="zh-CN" altLang="en-US"/>
              <a:pPr>
                <a:defRPr/>
              </a:pPr>
              <a:t>2020/11/20</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22241782-DA87-4978-9051-98B99502C9D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2"/>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72AFB4C0-FA24-4F4D-A17C-63F7D7E08FB5}" type="datetimeFigureOut">
              <a:rPr lang="zh-CN" altLang="en-US"/>
              <a:pPr>
                <a:defRPr/>
              </a:pPr>
              <a:t>2020/11/20</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5A6C8A3E-0184-4FB7-A8D4-E3A32024770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2"/>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FF735C5-43AD-4464-852C-402DC6313CA8}" type="datetimeFigureOut">
              <a:rPr lang="zh-CN" altLang="en-US"/>
              <a:pPr>
                <a:defRPr/>
              </a:pPr>
              <a:t>2020/11/20</a:t>
            </a:fld>
            <a:endParaRPr lang="zh-CN" altLang="en-US"/>
          </a:p>
        </p:txBody>
      </p:sp>
      <p:sp>
        <p:nvSpPr>
          <p:cNvPr id="8" name="页脚占位符 7"/>
          <p:cNvSpPr>
            <a:spLocks noGrp="1"/>
          </p:cNvSpPr>
          <p:nvPr>
            <p:ph type="ftr" sz="quarter" idx="11"/>
          </p:nvPr>
        </p:nvSpPr>
        <p:spPr>
          <a:xfrm>
            <a:off x="4038600" y="6356352"/>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8610600" y="6356352"/>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243A6D05-960A-4253-9142-2CB4B89AFF8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2"/>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393B5FD-2CFD-4C17-8CA1-8896FC99F542}" type="datetimeFigureOut">
              <a:rPr lang="zh-CN" altLang="en-US"/>
              <a:pPr>
                <a:defRPr/>
              </a:pPr>
              <a:t>2020/11/20</a:t>
            </a:fld>
            <a:endParaRPr lang="zh-CN" altLang="en-US"/>
          </a:p>
        </p:txBody>
      </p:sp>
      <p:sp>
        <p:nvSpPr>
          <p:cNvPr id="4" name="页脚占位符 3"/>
          <p:cNvSpPr>
            <a:spLocks noGrp="1"/>
          </p:cNvSpPr>
          <p:nvPr>
            <p:ph type="ftr" sz="quarter" idx="11"/>
          </p:nvPr>
        </p:nvSpPr>
        <p:spPr>
          <a:xfrm>
            <a:off x="4038600" y="6356352"/>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8610600" y="6356352"/>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46C4FB72-450F-457D-B1A2-F5E1D863448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2"/>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E0B2FB6-452A-4425-8BD9-2ACAB7243718}" type="datetimeFigureOut">
              <a:rPr lang="zh-CN" altLang="en-US"/>
              <a:pPr>
                <a:defRPr/>
              </a:pPr>
              <a:t>2020/11/20</a:t>
            </a:fld>
            <a:endParaRPr lang="zh-CN" altLang="en-US"/>
          </a:p>
        </p:txBody>
      </p:sp>
      <p:sp>
        <p:nvSpPr>
          <p:cNvPr id="3" name="页脚占位符 2"/>
          <p:cNvSpPr>
            <a:spLocks noGrp="1"/>
          </p:cNvSpPr>
          <p:nvPr>
            <p:ph type="ftr" sz="quarter" idx="11"/>
          </p:nvPr>
        </p:nvSpPr>
        <p:spPr>
          <a:xfrm>
            <a:off x="4038600" y="6356352"/>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610600" y="6356352"/>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FEE5DD97-D3D6-4805-872F-3FD53EF08E8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2"/>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99501A5-C41B-4B5F-819C-1B487BE05E4C}" type="datetimeFigureOut">
              <a:rPr lang="zh-CN" altLang="en-US"/>
              <a:pPr>
                <a:defRPr/>
              </a:pPr>
              <a:t>2020/11/20</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5A97971-8DE0-44B2-A0D5-2DC1F1B69BFA}"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2"/>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6D96DB21-153E-4DEE-9473-F53FC02AA951}" type="datetimeFigureOut">
              <a:rPr lang="zh-CN" altLang="en-US"/>
              <a:pPr>
                <a:defRPr/>
              </a:pPr>
              <a:t>2020/11/20</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870F98E7-03C2-4218-8ED6-D5E805875C3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8325228" y="6545427"/>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eaLnBrk="1" fontAlgn="auto" hangingPunct="1">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eaLnBrk="1" fontAlgn="auto" hangingPunct="1">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eaLnBrk="1" fontAlgn="auto" hangingPunct="1">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eaLnBrk="1" fontAlgn="auto" hangingPunct="1">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eaLnBrk="1" fontAlgn="auto" hangingPunct="1">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eaLnBrk="1" fontAlgn="auto" hangingPunct="1">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eaLnBrk="1" fontAlgn="auto" hangingPunct="1">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eaLnBrk="1" fontAlgn="auto" hangingPunct="1">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eaLnBrk="1" fontAlgn="auto" hangingPunct="1">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3074" name="图片 6"/>
          <p:cNvPicPr>
            <a:picLocks noChangeAspect="1"/>
          </p:cNvPicPr>
          <p:nvPr userDrawn="1"/>
        </p:nvPicPr>
        <p:blipFill>
          <a:blip r:embed="rId13"/>
          <a:srcRect/>
          <a:stretch>
            <a:fillRect/>
          </a:stretch>
        </p:blipFill>
        <p:spPr bwMode="auto">
          <a:xfrm>
            <a:off x="1589" y="0"/>
            <a:ext cx="12188825"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38100" y="1773532"/>
            <a:ext cx="6057900" cy="1656415"/>
          </a:xfrm>
          <a:prstGeom prst="rect">
            <a:avLst/>
          </a:prstGeom>
          <a:noFill/>
          <a:ln w="9525">
            <a:noFill/>
            <a:miter lim="800000"/>
            <a:headEnd/>
            <a:tailEnd/>
          </a:ln>
        </p:spPr>
        <p:txBody>
          <a:bodyPr wrap="square">
            <a:spAutoFit/>
          </a:bodyPr>
          <a:lstStyle/>
          <a:p>
            <a:pPr algn="ctr" eaLnBrk="1" hangingPunct="1">
              <a:lnSpc>
                <a:spcPct val="150000"/>
              </a:lnSpc>
            </a:pPr>
            <a:r>
              <a:rPr lang="zh-CN" altLang="en-US" sz="3600" b="1" dirty="0">
                <a:solidFill>
                  <a:srgbClr val="1570C1"/>
                </a:solidFill>
                <a:latin typeface="微软雅黑" panose="020B0503020204020204" pitchFamily="34" charset="-122"/>
                <a:ea typeface="微软雅黑" panose="020B0503020204020204" pitchFamily="34" charset="-122"/>
              </a:rPr>
              <a:t>设计与建造工作计划</a:t>
            </a:r>
            <a:endParaRPr lang="en-US" altLang="zh-CN" sz="3600" b="1" dirty="0">
              <a:solidFill>
                <a:srgbClr val="1570C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3600" b="1" dirty="0">
                <a:solidFill>
                  <a:srgbClr val="1570C1"/>
                </a:solidFill>
                <a:latin typeface="微软雅黑" panose="020B0503020204020204" pitchFamily="34" charset="-122"/>
                <a:ea typeface="微软雅黑" panose="020B0503020204020204" pitchFamily="34" charset="-122"/>
              </a:rPr>
              <a:t>暨课程报告一</a:t>
            </a:r>
            <a:endParaRPr lang="en-US" altLang="zh-CN" sz="3600" b="1" dirty="0">
              <a:solidFill>
                <a:srgbClr val="1570C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227E4B8D-36E8-433E-B864-CDE6E24DEBA6}"/>
              </a:ext>
            </a:extLst>
          </p:cNvPr>
          <p:cNvSpPr txBox="1"/>
          <p:nvPr/>
        </p:nvSpPr>
        <p:spPr>
          <a:xfrm>
            <a:off x="2166803" y="4648200"/>
            <a:ext cx="2723823" cy="923330"/>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设计与建造二组</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刘宇轩 王鹏博 李垚酉 </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冒惠敏 郭伟祺 白  韬  </a:t>
            </a:r>
            <a:endParaRPr lang="en-US" altLang="zh-CN"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组合 3"/>
          <p:cNvGrpSpPr>
            <a:grpSpLocks/>
          </p:cNvGrpSpPr>
          <p:nvPr/>
        </p:nvGrpSpPr>
        <p:grpSpPr bwMode="auto">
          <a:xfrm flipH="1">
            <a:off x="11182349" y="0"/>
            <a:ext cx="1009651"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5059" name="组合 14"/>
          <p:cNvGrpSpPr>
            <a:grpSpLocks/>
          </p:cNvGrpSpPr>
          <p:nvPr/>
        </p:nvGrpSpPr>
        <p:grpSpPr bwMode="auto">
          <a:xfrm flipV="1">
            <a:off x="1"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5060" name="文本框 17"/>
          <p:cNvSpPr txBox="1">
            <a:spLocks noChangeArrowheads="1"/>
          </p:cNvSpPr>
          <p:nvPr/>
        </p:nvSpPr>
        <p:spPr bwMode="auto">
          <a:xfrm>
            <a:off x="780456" y="483286"/>
            <a:ext cx="9162309" cy="523220"/>
          </a:xfrm>
          <a:prstGeom prst="rect">
            <a:avLst/>
          </a:prstGeom>
          <a:noFill/>
          <a:ln w="9525">
            <a:noFill/>
            <a:miter lim="800000"/>
            <a:headEnd/>
            <a:tailEnd/>
          </a:ln>
        </p:spPr>
        <p:txBody>
          <a:bodyPr wrap="square">
            <a:spAutoFit/>
          </a:bodyPr>
          <a:lstStyle/>
          <a:p>
            <a:pPr eaLnBrk="1" hangingPunct="1"/>
            <a:r>
              <a:rPr lang="en-US" altLang="zh-CN" sz="2800" dirty="0">
                <a:solidFill>
                  <a:srgbClr val="1570C1"/>
                </a:solidFill>
                <a:latin typeface="微软雅黑" panose="020B0503020204020204" pitchFamily="34" charset="-122"/>
                <a:ea typeface="微软雅黑" panose="020B0503020204020204" pitchFamily="34" charset="-122"/>
              </a:rPr>
              <a:t>01 </a:t>
            </a:r>
            <a:r>
              <a:rPr lang="zh-CN" altLang="en-US" sz="2800" dirty="0">
                <a:solidFill>
                  <a:srgbClr val="1570C1"/>
                </a:solidFill>
                <a:latin typeface="微软雅黑" panose="020B0503020204020204" pitchFamily="34" charset="-122"/>
                <a:ea typeface="微软雅黑" panose="020B0503020204020204" pitchFamily="34" charset="-122"/>
              </a:rPr>
              <a:t>项目分工与进度安排</a:t>
            </a:r>
            <a:r>
              <a:rPr lang="en-US" altLang="zh-CN" sz="2800" dirty="0">
                <a:solidFill>
                  <a:srgbClr val="1570C1"/>
                </a:solidFill>
                <a:latin typeface="微软雅黑" panose="020B0503020204020204" pitchFamily="34" charset="-122"/>
                <a:ea typeface="微软雅黑" panose="020B0503020204020204" pitchFamily="34" charset="-122"/>
              </a:rPr>
              <a:t>——3D CAD</a:t>
            </a:r>
            <a:r>
              <a:rPr lang="zh-CN" altLang="en-US" sz="2800" dirty="0">
                <a:solidFill>
                  <a:srgbClr val="1570C1"/>
                </a:solidFill>
                <a:latin typeface="微软雅黑" panose="020B0503020204020204" pitchFamily="34" charset="-122"/>
                <a:ea typeface="微软雅黑" panose="020B0503020204020204" pitchFamily="34" charset="-122"/>
              </a:rPr>
              <a:t>建模与分析</a:t>
            </a:r>
          </a:p>
        </p:txBody>
      </p:sp>
      <p:sp>
        <p:nvSpPr>
          <p:cNvPr id="5" name="文本框 4">
            <a:extLst>
              <a:ext uri="{FF2B5EF4-FFF2-40B4-BE49-F238E27FC236}">
                <a16:creationId xmlns:a16="http://schemas.microsoft.com/office/drawing/2014/main" id="{7F003774-870D-468C-9B5A-DD4887AC4EBD}"/>
              </a:ext>
            </a:extLst>
          </p:cNvPr>
          <p:cNvSpPr txBox="1"/>
          <p:nvPr/>
        </p:nvSpPr>
        <p:spPr>
          <a:xfrm>
            <a:off x="780456" y="1293485"/>
            <a:ext cx="5974672" cy="4717766"/>
          </a:xfrm>
          <a:prstGeom prst="rect">
            <a:avLst/>
          </a:prstGeom>
          <a:noFill/>
        </p:spPr>
        <p:txBody>
          <a:bodyPr wrap="square" rtlCol="0">
            <a:spAutoFit/>
          </a:bodyPr>
          <a:lstStyle/>
          <a:p>
            <a:pPr>
              <a:lnSpc>
                <a:spcPct val="120000"/>
              </a:lnSpc>
            </a:pPr>
            <a:r>
              <a:rPr lang="zh-CN" altLang="en-US" dirty="0">
                <a:latin typeface="微软雅黑" panose="020B0503020204020204" pitchFamily="34" charset="-122"/>
                <a:ea typeface="微软雅黑" panose="020B0503020204020204" pitchFamily="34" charset="-122"/>
              </a:rPr>
              <a:t>      自</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世纪</a:t>
            </a:r>
            <a:r>
              <a:rPr lang="en-US" altLang="zh-CN" dirty="0">
                <a:latin typeface="微软雅黑" panose="020B0503020204020204" pitchFamily="34" charset="-122"/>
                <a:ea typeface="微软雅黑" panose="020B0503020204020204" pitchFamily="34" charset="-122"/>
              </a:rPr>
              <a:t>90</a:t>
            </a:r>
            <a:r>
              <a:rPr lang="zh-CN" altLang="en-US" dirty="0">
                <a:latin typeface="微软雅黑" panose="020B0503020204020204" pitchFamily="34" charset="-122"/>
                <a:ea typeface="微软雅黑" panose="020B0503020204020204" pitchFamily="34" charset="-122"/>
              </a:rPr>
              <a:t>年代以来，表现性设计的主要性设计已经发生了重大变化，从草图到</a:t>
            </a:r>
            <a:r>
              <a:rPr lang="en-US" altLang="zh-CN" dirty="0">
                <a:solidFill>
                  <a:schemeClr val="accent1">
                    <a:lumMod val="50000"/>
                  </a:schemeClr>
                </a:solidFill>
                <a:latin typeface="微软雅黑" panose="020B0503020204020204" pitchFamily="34" charset="-122"/>
                <a:ea typeface="微软雅黑" panose="020B0503020204020204" pitchFamily="34" charset="-122"/>
              </a:rPr>
              <a:t>3D</a:t>
            </a:r>
            <a:r>
              <a:rPr lang="zh-CN" altLang="en-US" dirty="0">
                <a:solidFill>
                  <a:schemeClr val="accent1">
                    <a:lumMod val="50000"/>
                  </a:schemeClr>
                </a:solidFill>
                <a:latin typeface="微软雅黑" panose="020B0503020204020204" pitchFamily="34" charset="-122"/>
                <a:ea typeface="微软雅黑" panose="020B0503020204020204" pitchFamily="34" charset="-122"/>
              </a:rPr>
              <a:t>计算机辅助设计模型</a:t>
            </a:r>
            <a:r>
              <a:rPr lang="zh-CN" altLang="en-US" dirty="0">
                <a:latin typeface="微软雅黑" panose="020B0503020204020204" pitchFamily="34" charset="-122"/>
                <a:ea typeface="微软雅黑" panose="020B0503020204020204" pitchFamily="34" charset="-122"/>
              </a:rPr>
              <a:t>，即</a:t>
            </a:r>
            <a:r>
              <a:rPr lang="en-US" altLang="zh-CN" dirty="0">
                <a:latin typeface="微软雅黑" panose="020B0503020204020204" pitchFamily="34" charset="-122"/>
                <a:ea typeface="微软雅黑" panose="020B0503020204020204" pitchFamily="34" charset="-122"/>
              </a:rPr>
              <a:t>3D CAD</a:t>
            </a:r>
            <a:r>
              <a:rPr lang="zh-CN" altLang="en-US" dirty="0">
                <a:latin typeface="微软雅黑" panose="020B0503020204020204" pitchFamily="34" charset="-122"/>
                <a:ea typeface="微软雅黑" panose="020B0503020204020204" pitchFamily="34" charset="-122"/>
              </a:rPr>
              <a:t>模型。这些</a:t>
            </a:r>
            <a:r>
              <a:rPr lang="en-US" altLang="zh-CN" dirty="0">
                <a:latin typeface="微软雅黑" panose="020B0503020204020204" pitchFamily="34" charset="-122"/>
                <a:ea typeface="微软雅黑" panose="020B0503020204020204" pitchFamily="34" charset="-122"/>
              </a:rPr>
              <a:t>3D</a:t>
            </a:r>
            <a:r>
              <a:rPr lang="zh-CN" altLang="en-US" dirty="0">
                <a:latin typeface="微软雅黑" panose="020B0503020204020204" pitchFamily="34" charset="-122"/>
                <a:ea typeface="微软雅黑" panose="020B0503020204020204" pitchFamily="34" charset="-122"/>
              </a:rPr>
              <a:t>模型由圆柱、块、孔等立体几何单元构造而成，能够全面地展现出实体形态。</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3D</a:t>
            </a:r>
            <a:r>
              <a:rPr lang="zh-CN" altLang="en-US" dirty="0">
                <a:latin typeface="微软雅黑" panose="020B0503020204020204" pitchFamily="34" charset="-122"/>
                <a:ea typeface="微软雅黑" panose="020B0503020204020204" pitchFamily="34" charset="-122"/>
              </a:rPr>
              <a:t>计算机建模的优点包括：</a:t>
            </a:r>
            <a:r>
              <a:rPr lang="zh-CN" altLang="en-US" dirty="0">
                <a:solidFill>
                  <a:schemeClr val="accent1">
                    <a:lumMod val="50000"/>
                  </a:schemeClr>
                </a:solidFill>
                <a:latin typeface="微软雅黑" panose="020B0503020204020204" pitchFamily="34" charset="-122"/>
                <a:ea typeface="微软雅黑" panose="020B0503020204020204" pitchFamily="34" charset="-122"/>
              </a:rPr>
              <a:t>三维设计的可视化能力；创建产品外观的逼真仿真图像的能力；自动计算实体属性（如重量和体积）的能力</a:t>
            </a:r>
            <a:r>
              <a:rPr lang="zh-CN" altLang="en-US" dirty="0">
                <a:latin typeface="微软雅黑" panose="020B0503020204020204" pitchFamily="34" charset="-122"/>
                <a:ea typeface="微软雅黑" panose="020B0503020204020204" pitchFamily="34" charset="-122"/>
              </a:rPr>
              <a:t>；以及根据且只根据一种标准设计描述创建图像的高效性。</a:t>
            </a:r>
            <a:endParaRPr lang="en-US" altLang="zh-CN" dirty="0">
              <a:latin typeface="微软雅黑" panose="020B0503020204020204" pitchFamily="34" charset="-122"/>
              <a:ea typeface="微软雅黑" panose="020B0503020204020204" pitchFamily="34" charset="-122"/>
            </a:endParaRPr>
          </a:p>
          <a:p>
            <a:pPr>
              <a:lnSpc>
                <a:spcPct val="120000"/>
              </a:lnSpc>
            </a:pPr>
            <a:r>
              <a:rPr lang="en-US" altLang="zh-CN" dirty="0">
                <a:latin typeface="微软雅黑" panose="020B0503020204020204" pitchFamily="34" charset="-122"/>
                <a:ea typeface="微软雅黑" panose="020B0503020204020204" pitchFamily="34" charset="-122"/>
              </a:rPr>
              <a:t>       3D CAD</a:t>
            </a:r>
            <a:r>
              <a:rPr lang="zh-CN" altLang="en-US" dirty="0">
                <a:latin typeface="微软雅黑" panose="020B0503020204020204" pitchFamily="34" charset="-122"/>
                <a:ea typeface="微软雅黑" panose="020B0503020204020204" pitchFamily="34" charset="-122"/>
              </a:rPr>
              <a:t>可用于原型分析，在某些情况下还可取代一种或多种物理原型，还可以用来检测各部件之间的冲突，是分析如运动学、受力情况的</a:t>
            </a:r>
            <a:r>
              <a:rPr lang="en-US" altLang="zh-CN" dirty="0">
                <a:latin typeface="微软雅黑" panose="020B0503020204020204" pitchFamily="34" charset="-122"/>
                <a:ea typeface="微软雅黑" panose="020B0503020204020204" pitchFamily="34" charset="-122"/>
              </a:rPr>
              <a:t>3D</a:t>
            </a:r>
            <a:r>
              <a:rPr lang="zh-CN" altLang="en-US" dirty="0">
                <a:latin typeface="微软雅黑" panose="020B0503020204020204" pitchFamily="34" charset="-122"/>
                <a:ea typeface="微软雅黑" panose="020B0503020204020204" pitchFamily="34" charset="-122"/>
              </a:rPr>
              <a:t>计算机模型基础。例如，在开发波音</a:t>
            </a:r>
            <a:r>
              <a:rPr lang="en-US" altLang="zh-CN" dirty="0">
                <a:latin typeface="微软雅黑" panose="020B0503020204020204" pitchFamily="34" charset="-122"/>
                <a:ea typeface="微软雅黑" panose="020B0503020204020204" pitchFamily="34" charset="-122"/>
              </a:rPr>
              <a:t>777</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787</a:t>
            </a:r>
            <a:r>
              <a:rPr lang="zh-CN" altLang="en-US" dirty="0">
                <a:latin typeface="微软雅黑" panose="020B0503020204020204" pitchFamily="34" charset="-122"/>
                <a:ea typeface="微软雅黑" panose="020B0503020204020204" pitchFamily="34" charset="-122"/>
              </a:rPr>
              <a:t>客机时，开发团队可以不用再建造一个木制飞机原型，而以前这种原型是用来检查结构部件和其他系统（如液压路线）零件之间的几何冲突。</a:t>
            </a:r>
          </a:p>
        </p:txBody>
      </p:sp>
      <p:sp>
        <p:nvSpPr>
          <p:cNvPr id="6" name="AutoShape 2" descr="查看源图像">
            <a:extLst>
              <a:ext uri="{FF2B5EF4-FFF2-40B4-BE49-F238E27FC236}">
                <a16:creationId xmlns:a16="http://schemas.microsoft.com/office/drawing/2014/main" id="{FDD3E5FF-7F29-4E94-988E-B55596D775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查看源图像">
            <a:extLst>
              <a:ext uri="{FF2B5EF4-FFF2-40B4-BE49-F238E27FC236}">
                <a16:creationId xmlns:a16="http://schemas.microsoft.com/office/drawing/2014/main" id="{EE7CD38D-6EE4-4DD4-A77A-9A7431BE828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6" descr="查看源图像">
            <a:extLst>
              <a:ext uri="{FF2B5EF4-FFF2-40B4-BE49-F238E27FC236}">
                <a16:creationId xmlns:a16="http://schemas.microsoft.com/office/drawing/2014/main" id="{DBE69436-80D0-41C6-A89A-E8C51F4A7110}"/>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C5EADAC1-618C-448A-9F5F-E7E23317AC65}"/>
              </a:ext>
            </a:extLst>
          </p:cNvPr>
          <p:cNvPicPr>
            <a:picLocks noChangeAspect="1"/>
          </p:cNvPicPr>
          <p:nvPr/>
        </p:nvPicPr>
        <p:blipFill>
          <a:blip r:embed="rId2"/>
          <a:stretch>
            <a:fillRect/>
          </a:stretch>
        </p:blipFill>
        <p:spPr>
          <a:xfrm>
            <a:off x="6978984" y="2172717"/>
            <a:ext cx="4660974" cy="2949699"/>
          </a:xfrm>
          <a:prstGeom prst="rect">
            <a:avLst/>
          </a:prstGeom>
        </p:spPr>
      </p:pic>
    </p:spTree>
    <p:extLst>
      <p:ext uri="{BB962C8B-B14F-4D97-AF65-F5344CB8AC3E}">
        <p14:creationId xmlns:p14="http://schemas.microsoft.com/office/powerpoint/2010/main" val="391572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组合 3"/>
          <p:cNvGrpSpPr>
            <a:grpSpLocks/>
          </p:cNvGrpSpPr>
          <p:nvPr/>
        </p:nvGrpSpPr>
        <p:grpSpPr bwMode="auto">
          <a:xfrm flipH="1">
            <a:off x="11182349" y="0"/>
            <a:ext cx="1009651"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29" name="组合 14"/>
          <p:cNvGrpSpPr>
            <a:grpSpLocks/>
          </p:cNvGrpSpPr>
          <p:nvPr/>
        </p:nvGrpSpPr>
        <p:grpSpPr bwMode="auto">
          <a:xfrm flipV="1">
            <a:off x="1"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 name="文本框 17"/>
          <p:cNvSpPr txBox="1">
            <a:spLocks noChangeArrowheads="1"/>
          </p:cNvSpPr>
          <p:nvPr/>
        </p:nvSpPr>
        <p:spPr bwMode="auto">
          <a:xfrm>
            <a:off x="73145" y="242349"/>
            <a:ext cx="5410200" cy="523220"/>
          </a:xfrm>
          <a:prstGeom prst="rect">
            <a:avLst/>
          </a:prstGeom>
          <a:noFill/>
          <a:ln w="9525">
            <a:noFill/>
            <a:miter lim="800000"/>
            <a:headEnd/>
            <a:tailEnd/>
          </a:ln>
        </p:spPr>
        <p:txBody>
          <a:bodyPr>
            <a:spAutoFit/>
          </a:bodyPr>
          <a:lstStyle/>
          <a:p>
            <a:pPr algn="ctr" eaLnBrk="1" hangingPunct="1"/>
            <a:r>
              <a:rPr lang="en-US" altLang="zh-CN" sz="2800" dirty="0">
                <a:solidFill>
                  <a:srgbClr val="1570C1"/>
                </a:solidFill>
                <a:latin typeface="黑体" panose="02010609060101010101" pitchFamily="49" charset="-122"/>
                <a:ea typeface="黑体" panose="02010609060101010101" pitchFamily="49" charset="-122"/>
              </a:rPr>
              <a:t>02  </a:t>
            </a:r>
            <a:r>
              <a:rPr lang="zh-CN" altLang="en-US" sz="2800" dirty="0">
                <a:solidFill>
                  <a:srgbClr val="1570C1"/>
                </a:solidFill>
                <a:latin typeface="黑体" panose="02010609060101010101" pitchFamily="49" charset="-122"/>
                <a:ea typeface="黑体" panose="02010609060101010101" pitchFamily="49" charset="-122"/>
              </a:rPr>
              <a:t>产品规划与目标树</a:t>
            </a:r>
          </a:p>
        </p:txBody>
      </p:sp>
      <p:sp>
        <p:nvSpPr>
          <p:cNvPr id="3" name="文本框 2">
            <a:extLst>
              <a:ext uri="{FF2B5EF4-FFF2-40B4-BE49-F238E27FC236}">
                <a16:creationId xmlns:a16="http://schemas.microsoft.com/office/drawing/2014/main" id="{6B1714B4-3065-4334-9941-12FC5EA8B2AE}"/>
              </a:ext>
            </a:extLst>
          </p:cNvPr>
          <p:cNvSpPr txBox="1"/>
          <p:nvPr/>
        </p:nvSpPr>
        <p:spPr>
          <a:xfrm>
            <a:off x="714375" y="832151"/>
            <a:ext cx="10972800" cy="461665"/>
          </a:xfrm>
          <a:prstGeom prst="rect">
            <a:avLst/>
          </a:prstGeom>
          <a:noFill/>
        </p:spPr>
        <p:txBody>
          <a:bodyPr wrap="square" rtlCol="0">
            <a:spAutoFit/>
          </a:bodyPr>
          <a:lstStyle/>
          <a:p>
            <a:r>
              <a:rPr lang="en-US" altLang="zh-CN" dirty="0"/>
              <a:t>    </a:t>
            </a:r>
            <a:r>
              <a:rPr lang="zh-CN" altLang="en-US" sz="2400" b="1" dirty="0">
                <a:solidFill>
                  <a:srgbClr val="FF0000"/>
                </a:solidFill>
                <a:latin typeface="微软雅黑" panose="020B0503020204020204" pitchFamily="34" charset="-122"/>
                <a:ea typeface="微软雅黑" panose="020B0503020204020204" pitchFamily="34" charset="-122"/>
              </a:rPr>
              <a:t>经研讨，我组认为本产品应有以下功能：</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3CBC50F3-A2D6-4952-84AF-EE099C8058A8}"/>
              </a:ext>
            </a:extLst>
          </p:cNvPr>
          <p:cNvSpPr/>
          <p:nvPr/>
        </p:nvSpPr>
        <p:spPr>
          <a:xfrm>
            <a:off x="3409025" y="1464789"/>
            <a:ext cx="4980373" cy="994299"/>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7B3A7F6-6AD9-4295-A6F1-3116767722C0}"/>
              </a:ext>
            </a:extLst>
          </p:cNvPr>
          <p:cNvSpPr txBox="1"/>
          <p:nvPr/>
        </p:nvSpPr>
        <p:spPr>
          <a:xfrm>
            <a:off x="3812958" y="1700328"/>
            <a:ext cx="4172505" cy="523220"/>
          </a:xfrm>
          <a:prstGeom prst="rect">
            <a:avLst/>
          </a:prstGeom>
          <a:noFill/>
        </p:spPr>
        <p:txBody>
          <a:bodyPr wrap="square" rtlCol="0">
            <a:spAutoFit/>
          </a:bodyPr>
          <a:lstStyle/>
          <a:p>
            <a:pPr algn="ctr"/>
            <a:r>
              <a:rPr lang="zh-CN" altLang="en-US" sz="2800" dirty="0">
                <a:solidFill>
                  <a:schemeClr val="tx2">
                    <a:lumMod val="75000"/>
                  </a:schemeClr>
                </a:solidFill>
                <a:latin typeface="微软雅黑" panose="020B0503020204020204" pitchFamily="34" charset="-122"/>
                <a:ea typeface="微软雅黑" panose="020B0503020204020204" pitchFamily="34" charset="-122"/>
              </a:rPr>
              <a:t>智慧物流投放小车</a:t>
            </a:r>
          </a:p>
        </p:txBody>
      </p:sp>
      <p:cxnSp>
        <p:nvCxnSpPr>
          <p:cNvPr id="7" name="直接连接符 6">
            <a:extLst>
              <a:ext uri="{FF2B5EF4-FFF2-40B4-BE49-F238E27FC236}">
                <a16:creationId xmlns:a16="http://schemas.microsoft.com/office/drawing/2014/main" id="{CA8CBB11-1721-400C-8AFB-40732A7EA3E8}"/>
              </a:ext>
            </a:extLst>
          </p:cNvPr>
          <p:cNvCxnSpPr>
            <a:stCxn id="4" idx="4"/>
          </p:cNvCxnSpPr>
          <p:nvPr/>
        </p:nvCxnSpPr>
        <p:spPr>
          <a:xfrm flipH="1">
            <a:off x="5899210" y="2459088"/>
            <a:ext cx="2" cy="5238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218061E-3FCD-4EEE-8D1F-BCBE92E0AA3A}"/>
              </a:ext>
            </a:extLst>
          </p:cNvPr>
          <p:cNvCxnSpPr>
            <a:cxnSpLocks/>
          </p:cNvCxnSpPr>
          <p:nvPr/>
        </p:nvCxnSpPr>
        <p:spPr>
          <a:xfrm flipV="1">
            <a:off x="1984157" y="2946799"/>
            <a:ext cx="7830106" cy="7219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93B09A6-8210-454E-86F9-B5B4BFD1035A}"/>
              </a:ext>
            </a:extLst>
          </p:cNvPr>
          <p:cNvCxnSpPr/>
          <p:nvPr/>
        </p:nvCxnSpPr>
        <p:spPr>
          <a:xfrm>
            <a:off x="1988598" y="3045041"/>
            <a:ext cx="0" cy="10741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85B5C9E9-D6A1-4939-A1D6-E211421C76F9}"/>
              </a:ext>
            </a:extLst>
          </p:cNvPr>
          <p:cNvCxnSpPr/>
          <p:nvPr/>
        </p:nvCxnSpPr>
        <p:spPr>
          <a:xfrm>
            <a:off x="5899210" y="2946799"/>
            <a:ext cx="0" cy="10741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7B17A465-721A-4D1F-9CB0-D1AF09DBEF41}"/>
              </a:ext>
            </a:extLst>
          </p:cNvPr>
          <p:cNvCxnSpPr/>
          <p:nvPr/>
        </p:nvCxnSpPr>
        <p:spPr>
          <a:xfrm>
            <a:off x="9814261" y="2946799"/>
            <a:ext cx="0" cy="107419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781DBB7-9B50-4B8D-BAEB-8B10FE8E9479}"/>
              </a:ext>
            </a:extLst>
          </p:cNvPr>
          <p:cNvSpPr/>
          <p:nvPr/>
        </p:nvSpPr>
        <p:spPr>
          <a:xfrm>
            <a:off x="1504764" y="4119239"/>
            <a:ext cx="958786" cy="25301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8E7F06D9-9F76-456A-A502-CFC04D537585}"/>
              </a:ext>
            </a:extLst>
          </p:cNvPr>
          <p:cNvSpPr txBox="1"/>
          <p:nvPr/>
        </p:nvSpPr>
        <p:spPr>
          <a:xfrm>
            <a:off x="1645603" y="4252404"/>
            <a:ext cx="677108" cy="2148396"/>
          </a:xfrm>
          <a:prstGeom prst="rect">
            <a:avLst/>
          </a:prstGeom>
          <a:noFill/>
        </p:spPr>
        <p:txBody>
          <a:bodyPr vert="eaVert"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循迹行驶</a:t>
            </a:r>
          </a:p>
        </p:txBody>
      </p:sp>
      <p:sp>
        <p:nvSpPr>
          <p:cNvPr id="19" name="矩形 18">
            <a:extLst>
              <a:ext uri="{FF2B5EF4-FFF2-40B4-BE49-F238E27FC236}">
                <a16:creationId xmlns:a16="http://schemas.microsoft.com/office/drawing/2014/main" id="{3AB6A00F-43F7-4E5F-BCDF-48F48336D553}"/>
              </a:ext>
            </a:extLst>
          </p:cNvPr>
          <p:cNvSpPr/>
          <p:nvPr/>
        </p:nvSpPr>
        <p:spPr>
          <a:xfrm>
            <a:off x="5417595" y="4020997"/>
            <a:ext cx="958786" cy="25301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1D63A85-1E0A-4351-9195-7AD62AFE150F}"/>
              </a:ext>
            </a:extLst>
          </p:cNvPr>
          <p:cNvSpPr/>
          <p:nvPr/>
        </p:nvSpPr>
        <p:spPr>
          <a:xfrm>
            <a:off x="9334868" y="4020997"/>
            <a:ext cx="958786" cy="25301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D5A7692-157E-49B0-95B9-C87982EC007C}"/>
              </a:ext>
            </a:extLst>
          </p:cNvPr>
          <p:cNvSpPr txBox="1"/>
          <p:nvPr/>
        </p:nvSpPr>
        <p:spPr>
          <a:xfrm>
            <a:off x="5553992" y="4180795"/>
            <a:ext cx="677108" cy="2210540"/>
          </a:xfrm>
          <a:prstGeom prst="rect">
            <a:avLst/>
          </a:prstGeom>
          <a:noFill/>
        </p:spPr>
        <p:txBody>
          <a:bodyPr vert="eaVert"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定点投放</a:t>
            </a:r>
          </a:p>
        </p:txBody>
      </p:sp>
      <p:sp>
        <p:nvSpPr>
          <p:cNvPr id="22" name="文本框 21">
            <a:extLst>
              <a:ext uri="{FF2B5EF4-FFF2-40B4-BE49-F238E27FC236}">
                <a16:creationId xmlns:a16="http://schemas.microsoft.com/office/drawing/2014/main" id="{CA8FCA7A-30ED-4B74-B5D7-AA0D9F9CB3E7}"/>
              </a:ext>
            </a:extLst>
          </p:cNvPr>
          <p:cNvSpPr txBox="1"/>
          <p:nvPr/>
        </p:nvSpPr>
        <p:spPr>
          <a:xfrm>
            <a:off x="9466823" y="4234061"/>
            <a:ext cx="677108" cy="2210540"/>
          </a:xfrm>
          <a:prstGeom prst="rect">
            <a:avLst/>
          </a:prstGeom>
          <a:noFill/>
        </p:spPr>
        <p:txBody>
          <a:bodyPr vert="eaVert" wrap="square" rtlCol="0">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定点停车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ppt_x"/>
                                          </p:val>
                                        </p:tav>
                                        <p:tav tm="100000">
                                          <p:val>
                                            <p:strVal val="#ppt_x"/>
                                          </p:val>
                                        </p:tav>
                                      </p:tavLst>
                                    </p:anim>
                                    <p:anim calcmode="lin" valueType="num">
                                      <p:cBhvr additive="base">
                                        <p:cTn id="26" dur="500" fill="hold"/>
                                        <p:tgtEl>
                                          <p:spTgt spid="5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500" fill="hold"/>
                                        <p:tgtEl>
                                          <p:spTgt spid="57"/>
                                        </p:tgtEl>
                                        <p:attrNameLst>
                                          <p:attrName>ppt_x</p:attrName>
                                        </p:attrNameLst>
                                      </p:cBhvr>
                                      <p:tavLst>
                                        <p:tav tm="0">
                                          <p:val>
                                            <p:strVal val="#ppt_x"/>
                                          </p:val>
                                        </p:tav>
                                        <p:tav tm="100000">
                                          <p:val>
                                            <p:strVal val="#ppt_x"/>
                                          </p:val>
                                        </p:tav>
                                      </p:tavLst>
                                    </p:anim>
                                    <p:anim calcmode="lin" valueType="num">
                                      <p:cBhvr additive="base">
                                        <p:cTn id="3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1000" fill="hold"/>
                                        <p:tgtEl>
                                          <p:spTgt spid="15"/>
                                        </p:tgtEl>
                                        <p:attrNameLst>
                                          <p:attrName>ppt_w</p:attrName>
                                        </p:attrNameLst>
                                      </p:cBhvr>
                                      <p:tavLst>
                                        <p:tav tm="0">
                                          <p:val>
                                            <p:fltVal val="0"/>
                                          </p:val>
                                        </p:tav>
                                        <p:tav tm="100000">
                                          <p:val>
                                            <p:strVal val="#ppt_w"/>
                                          </p:val>
                                        </p:tav>
                                      </p:tavLst>
                                    </p:anim>
                                    <p:anim calcmode="lin" valueType="num">
                                      <p:cBhvr>
                                        <p:cTn id="44" dur="1000" fill="hold"/>
                                        <p:tgtEl>
                                          <p:spTgt spid="15"/>
                                        </p:tgtEl>
                                        <p:attrNameLst>
                                          <p:attrName>ppt_h</p:attrName>
                                        </p:attrNameLst>
                                      </p:cBhvr>
                                      <p:tavLst>
                                        <p:tav tm="0">
                                          <p:val>
                                            <p:fltVal val="0"/>
                                          </p:val>
                                        </p:tav>
                                        <p:tav tm="100000">
                                          <p:val>
                                            <p:strVal val="#ppt_h"/>
                                          </p:val>
                                        </p:tav>
                                      </p:tavLst>
                                    </p:anim>
                                    <p:anim calcmode="lin" valueType="num">
                                      <p:cBhvr>
                                        <p:cTn id="45" dur="1000" fill="hold"/>
                                        <p:tgtEl>
                                          <p:spTgt spid="15"/>
                                        </p:tgtEl>
                                        <p:attrNameLst>
                                          <p:attrName>style.rotation</p:attrName>
                                        </p:attrNameLst>
                                      </p:cBhvr>
                                      <p:tavLst>
                                        <p:tav tm="0">
                                          <p:val>
                                            <p:fltVal val="90"/>
                                          </p:val>
                                        </p:tav>
                                        <p:tav tm="100000">
                                          <p:val>
                                            <p:fltVal val="0"/>
                                          </p:val>
                                        </p:tav>
                                      </p:tavLst>
                                    </p:anim>
                                    <p:animEffect transition="in" filter="fade">
                                      <p:cBhvr>
                                        <p:cTn id="46" dur="1000"/>
                                        <p:tgtEl>
                                          <p:spTgt spid="15"/>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1000" fill="hold"/>
                                        <p:tgtEl>
                                          <p:spTgt spid="18"/>
                                        </p:tgtEl>
                                        <p:attrNameLst>
                                          <p:attrName>ppt_w</p:attrName>
                                        </p:attrNameLst>
                                      </p:cBhvr>
                                      <p:tavLst>
                                        <p:tav tm="0">
                                          <p:val>
                                            <p:fltVal val="0"/>
                                          </p:val>
                                        </p:tav>
                                        <p:tav tm="100000">
                                          <p:val>
                                            <p:strVal val="#ppt_w"/>
                                          </p:val>
                                        </p:tav>
                                      </p:tavLst>
                                    </p:anim>
                                    <p:anim calcmode="lin" valueType="num">
                                      <p:cBhvr>
                                        <p:cTn id="50" dur="1000" fill="hold"/>
                                        <p:tgtEl>
                                          <p:spTgt spid="18"/>
                                        </p:tgtEl>
                                        <p:attrNameLst>
                                          <p:attrName>ppt_h</p:attrName>
                                        </p:attrNameLst>
                                      </p:cBhvr>
                                      <p:tavLst>
                                        <p:tav tm="0">
                                          <p:val>
                                            <p:fltVal val="0"/>
                                          </p:val>
                                        </p:tav>
                                        <p:tav tm="100000">
                                          <p:val>
                                            <p:strVal val="#ppt_h"/>
                                          </p:val>
                                        </p:tav>
                                      </p:tavLst>
                                    </p:anim>
                                    <p:anim calcmode="lin" valueType="num">
                                      <p:cBhvr>
                                        <p:cTn id="51" dur="1000" fill="hold"/>
                                        <p:tgtEl>
                                          <p:spTgt spid="18"/>
                                        </p:tgtEl>
                                        <p:attrNameLst>
                                          <p:attrName>style.rotation</p:attrName>
                                        </p:attrNameLst>
                                      </p:cBhvr>
                                      <p:tavLst>
                                        <p:tav tm="0">
                                          <p:val>
                                            <p:fltVal val="90"/>
                                          </p:val>
                                        </p:tav>
                                        <p:tav tm="100000">
                                          <p:val>
                                            <p:fltVal val="0"/>
                                          </p:val>
                                        </p:tav>
                                      </p:tavLst>
                                    </p:anim>
                                    <p:animEffect transition="in" filter="fade">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1000" fill="hold"/>
                                        <p:tgtEl>
                                          <p:spTgt spid="19"/>
                                        </p:tgtEl>
                                        <p:attrNameLst>
                                          <p:attrName>ppt_w</p:attrName>
                                        </p:attrNameLst>
                                      </p:cBhvr>
                                      <p:tavLst>
                                        <p:tav tm="0">
                                          <p:val>
                                            <p:fltVal val="0"/>
                                          </p:val>
                                        </p:tav>
                                        <p:tav tm="100000">
                                          <p:val>
                                            <p:strVal val="#ppt_w"/>
                                          </p:val>
                                        </p:tav>
                                      </p:tavLst>
                                    </p:anim>
                                    <p:anim calcmode="lin" valueType="num">
                                      <p:cBhvr>
                                        <p:cTn id="58" dur="1000" fill="hold"/>
                                        <p:tgtEl>
                                          <p:spTgt spid="19"/>
                                        </p:tgtEl>
                                        <p:attrNameLst>
                                          <p:attrName>ppt_h</p:attrName>
                                        </p:attrNameLst>
                                      </p:cBhvr>
                                      <p:tavLst>
                                        <p:tav tm="0">
                                          <p:val>
                                            <p:fltVal val="0"/>
                                          </p:val>
                                        </p:tav>
                                        <p:tav tm="100000">
                                          <p:val>
                                            <p:strVal val="#ppt_h"/>
                                          </p:val>
                                        </p:tav>
                                      </p:tavLst>
                                    </p:anim>
                                    <p:anim calcmode="lin" valueType="num">
                                      <p:cBhvr>
                                        <p:cTn id="59" dur="1000" fill="hold"/>
                                        <p:tgtEl>
                                          <p:spTgt spid="19"/>
                                        </p:tgtEl>
                                        <p:attrNameLst>
                                          <p:attrName>style.rotation</p:attrName>
                                        </p:attrNameLst>
                                      </p:cBhvr>
                                      <p:tavLst>
                                        <p:tav tm="0">
                                          <p:val>
                                            <p:fltVal val="90"/>
                                          </p:val>
                                        </p:tav>
                                        <p:tav tm="100000">
                                          <p:val>
                                            <p:fltVal val="0"/>
                                          </p:val>
                                        </p:tav>
                                      </p:tavLst>
                                    </p:anim>
                                    <p:animEffect transition="in" filter="fade">
                                      <p:cBhvr>
                                        <p:cTn id="60" dur="1000"/>
                                        <p:tgtEl>
                                          <p:spTgt spid="19"/>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p:cTn id="63" dur="1000" fill="hold"/>
                                        <p:tgtEl>
                                          <p:spTgt spid="21"/>
                                        </p:tgtEl>
                                        <p:attrNameLst>
                                          <p:attrName>ppt_w</p:attrName>
                                        </p:attrNameLst>
                                      </p:cBhvr>
                                      <p:tavLst>
                                        <p:tav tm="0">
                                          <p:val>
                                            <p:fltVal val="0"/>
                                          </p:val>
                                        </p:tav>
                                        <p:tav tm="100000">
                                          <p:val>
                                            <p:strVal val="#ppt_w"/>
                                          </p:val>
                                        </p:tav>
                                      </p:tavLst>
                                    </p:anim>
                                    <p:anim calcmode="lin" valueType="num">
                                      <p:cBhvr>
                                        <p:cTn id="64" dur="1000" fill="hold"/>
                                        <p:tgtEl>
                                          <p:spTgt spid="21"/>
                                        </p:tgtEl>
                                        <p:attrNameLst>
                                          <p:attrName>ppt_h</p:attrName>
                                        </p:attrNameLst>
                                      </p:cBhvr>
                                      <p:tavLst>
                                        <p:tav tm="0">
                                          <p:val>
                                            <p:fltVal val="0"/>
                                          </p:val>
                                        </p:tav>
                                        <p:tav tm="100000">
                                          <p:val>
                                            <p:strVal val="#ppt_h"/>
                                          </p:val>
                                        </p:tav>
                                      </p:tavLst>
                                    </p:anim>
                                    <p:anim calcmode="lin" valueType="num">
                                      <p:cBhvr>
                                        <p:cTn id="65" dur="1000" fill="hold"/>
                                        <p:tgtEl>
                                          <p:spTgt spid="21"/>
                                        </p:tgtEl>
                                        <p:attrNameLst>
                                          <p:attrName>style.rotation</p:attrName>
                                        </p:attrNameLst>
                                      </p:cBhvr>
                                      <p:tavLst>
                                        <p:tav tm="0">
                                          <p:val>
                                            <p:fltVal val="90"/>
                                          </p:val>
                                        </p:tav>
                                        <p:tav tm="100000">
                                          <p:val>
                                            <p:fltVal val="0"/>
                                          </p:val>
                                        </p:tav>
                                      </p:tavLst>
                                    </p:anim>
                                    <p:animEffect transition="in" filter="fade">
                                      <p:cBhvr>
                                        <p:cTn id="66" dur="10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1000" fill="hold"/>
                                        <p:tgtEl>
                                          <p:spTgt spid="20"/>
                                        </p:tgtEl>
                                        <p:attrNameLst>
                                          <p:attrName>ppt_w</p:attrName>
                                        </p:attrNameLst>
                                      </p:cBhvr>
                                      <p:tavLst>
                                        <p:tav tm="0">
                                          <p:val>
                                            <p:fltVal val="0"/>
                                          </p:val>
                                        </p:tav>
                                        <p:tav tm="100000">
                                          <p:val>
                                            <p:strVal val="#ppt_w"/>
                                          </p:val>
                                        </p:tav>
                                      </p:tavLst>
                                    </p:anim>
                                    <p:anim calcmode="lin" valueType="num">
                                      <p:cBhvr>
                                        <p:cTn id="72" dur="1000" fill="hold"/>
                                        <p:tgtEl>
                                          <p:spTgt spid="20"/>
                                        </p:tgtEl>
                                        <p:attrNameLst>
                                          <p:attrName>ppt_h</p:attrName>
                                        </p:attrNameLst>
                                      </p:cBhvr>
                                      <p:tavLst>
                                        <p:tav tm="0">
                                          <p:val>
                                            <p:fltVal val="0"/>
                                          </p:val>
                                        </p:tav>
                                        <p:tav tm="100000">
                                          <p:val>
                                            <p:strVal val="#ppt_h"/>
                                          </p:val>
                                        </p:tav>
                                      </p:tavLst>
                                    </p:anim>
                                    <p:anim calcmode="lin" valueType="num">
                                      <p:cBhvr>
                                        <p:cTn id="73" dur="1000" fill="hold"/>
                                        <p:tgtEl>
                                          <p:spTgt spid="20"/>
                                        </p:tgtEl>
                                        <p:attrNameLst>
                                          <p:attrName>style.rotation</p:attrName>
                                        </p:attrNameLst>
                                      </p:cBhvr>
                                      <p:tavLst>
                                        <p:tav tm="0">
                                          <p:val>
                                            <p:fltVal val="90"/>
                                          </p:val>
                                        </p:tav>
                                        <p:tav tm="100000">
                                          <p:val>
                                            <p:fltVal val="0"/>
                                          </p:val>
                                        </p:tav>
                                      </p:tavLst>
                                    </p:anim>
                                    <p:animEffect transition="in" filter="fade">
                                      <p:cBhvr>
                                        <p:cTn id="74" dur="1000"/>
                                        <p:tgtEl>
                                          <p:spTgt spid="20"/>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1000" fill="hold"/>
                                        <p:tgtEl>
                                          <p:spTgt spid="22"/>
                                        </p:tgtEl>
                                        <p:attrNameLst>
                                          <p:attrName>ppt_w</p:attrName>
                                        </p:attrNameLst>
                                      </p:cBhvr>
                                      <p:tavLst>
                                        <p:tav tm="0">
                                          <p:val>
                                            <p:fltVal val="0"/>
                                          </p:val>
                                        </p:tav>
                                        <p:tav tm="100000">
                                          <p:val>
                                            <p:strVal val="#ppt_w"/>
                                          </p:val>
                                        </p:tav>
                                      </p:tavLst>
                                    </p:anim>
                                    <p:anim calcmode="lin" valueType="num">
                                      <p:cBhvr>
                                        <p:cTn id="78" dur="1000" fill="hold"/>
                                        <p:tgtEl>
                                          <p:spTgt spid="22"/>
                                        </p:tgtEl>
                                        <p:attrNameLst>
                                          <p:attrName>ppt_h</p:attrName>
                                        </p:attrNameLst>
                                      </p:cBhvr>
                                      <p:tavLst>
                                        <p:tav tm="0">
                                          <p:val>
                                            <p:fltVal val="0"/>
                                          </p:val>
                                        </p:tav>
                                        <p:tav tm="100000">
                                          <p:val>
                                            <p:strVal val="#ppt_h"/>
                                          </p:val>
                                        </p:tav>
                                      </p:tavLst>
                                    </p:anim>
                                    <p:anim calcmode="lin" valueType="num">
                                      <p:cBhvr>
                                        <p:cTn id="79" dur="1000" fill="hold"/>
                                        <p:tgtEl>
                                          <p:spTgt spid="22"/>
                                        </p:tgtEl>
                                        <p:attrNameLst>
                                          <p:attrName>style.rotation</p:attrName>
                                        </p:attrNameLst>
                                      </p:cBhvr>
                                      <p:tavLst>
                                        <p:tav tm="0">
                                          <p:val>
                                            <p:fltVal val="90"/>
                                          </p:val>
                                        </p:tav>
                                        <p:tav tm="100000">
                                          <p:val>
                                            <p:fltVal val="0"/>
                                          </p:val>
                                        </p:tav>
                                      </p:tavLst>
                                    </p:anim>
                                    <p:animEffect transition="in" filter="fade">
                                      <p:cBhvr>
                                        <p:cTn id="8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15" grpId="0" animBg="1"/>
      <p:bldP spid="18" grpId="0"/>
      <p:bldP spid="19" grpId="0" animBg="1"/>
      <p:bldP spid="20" grpId="0" animBg="1"/>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组合 3"/>
          <p:cNvGrpSpPr>
            <a:grpSpLocks/>
          </p:cNvGrpSpPr>
          <p:nvPr/>
        </p:nvGrpSpPr>
        <p:grpSpPr bwMode="auto">
          <a:xfrm flipH="1">
            <a:off x="11182349" y="0"/>
            <a:ext cx="1009651"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1507" name="组合 14"/>
          <p:cNvGrpSpPr>
            <a:grpSpLocks/>
          </p:cNvGrpSpPr>
          <p:nvPr/>
        </p:nvGrpSpPr>
        <p:grpSpPr bwMode="auto">
          <a:xfrm flipV="1">
            <a:off x="1"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1508" name="文本框 17"/>
          <p:cNvSpPr txBox="1">
            <a:spLocks noChangeArrowheads="1"/>
          </p:cNvSpPr>
          <p:nvPr/>
        </p:nvSpPr>
        <p:spPr bwMode="auto">
          <a:xfrm>
            <a:off x="238495" y="445218"/>
            <a:ext cx="5410200" cy="523220"/>
          </a:xfrm>
          <a:prstGeom prst="rect">
            <a:avLst/>
          </a:prstGeom>
          <a:noFill/>
          <a:ln w="9525">
            <a:noFill/>
            <a:miter lim="800000"/>
            <a:headEnd/>
            <a:tailEnd/>
          </a:ln>
        </p:spPr>
        <p:txBody>
          <a:bodyPr>
            <a:spAutoFit/>
          </a:bodyPr>
          <a:lstStyle/>
          <a:p>
            <a:pPr algn="ctr" eaLnBrk="1" hangingPunct="1"/>
            <a:r>
              <a:rPr lang="en-US" altLang="zh-CN" sz="2800" dirty="0">
                <a:solidFill>
                  <a:srgbClr val="1570C1"/>
                </a:solidFill>
                <a:latin typeface="黑体" panose="02010609060101010101" pitchFamily="49" charset="-122"/>
                <a:ea typeface="黑体" panose="02010609060101010101" pitchFamily="49" charset="-122"/>
              </a:rPr>
              <a:t>02  </a:t>
            </a:r>
            <a:r>
              <a:rPr lang="zh-CN" altLang="en-US" sz="2800" dirty="0">
                <a:solidFill>
                  <a:srgbClr val="1570C1"/>
                </a:solidFill>
                <a:latin typeface="黑体" panose="02010609060101010101" pitchFamily="49" charset="-122"/>
                <a:ea typeface="黑体" panose="02010609060101010101" pitchFamily="49" charset="-122"/>
              </a:rPr>
              <a:t>产品规划与目标树</a:t>
            </a:r>
          </a:p>
        </p:txBody>
      </p:sp>
      <p:sp>
        <p:nvSpPr>
          <p:cNvPr id="14" name="平行四边形 13">
            <a:extLst>
              <a:ext uri="{FF2B5EF4-FFF2-40B4-BE49-F238E27FC236}">
                <a16:creationId xmlns:a16="http://schemas.microsoft.com/office/drawing/2014/main" id="{4560F131-F3D1-4512-9BEC-53C6105B0498}"/>
              </a:ext>
            </a:extLst>
          </p:cNvPr>
          <p:cNvSpPr/>
          <p:nvPr/>
        </p:nvSpPr>
        <p:spPr>
          <a:xfrm>
            <a:off x="683581" y="2161444"/>
            <a:ext cx="1233996" cy="2512381"/>
          </a:xfrm>
          <a:prstGeom prst="parallelogram">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D281D1FA-D0A8-4597-9725-C3FB5743602A}"/>
              </a:ext>
            </a:extLst>
          </p:cNvPr>
          <p:cNvSpPr txBox="1"/>
          <p:nvPr/>
        </p:nvSpPr>
        <p:spPr>
          <a:xfrm>
            <a:off x="1118031" y="2346499"/>
            <a:ext cx="631423" cy="584775"/>
          </a:xfrm>
          <a:prstGeom prst="rect">
            <a:avLst/>
          </a:prstGeom>
          <a:noFill/>
        </p:spPr>
        <p:txBody>
          <a:bodyPr wrap="square" rtlCol="0">
            <a:spAutoFit/>
          </a:bodyPr>
          <a:lstStyle/>
          <a:p>
            <a:r>
              <a:rPr lang="zh-CN" altLang="en-US" sz="3200" b="1" dirty="0">
                <a:solidFill>
                  <a:schemeClr val="tx2">
                    <a:lumMod val="75000"/>
                  </a:schemeClr>
                </a:solidFill>
              </a:rPr>
              <a:t>目</a:t>
            </a:r>
          </a:p>
        </p:txBody>
      </p:sp>
      <p:sp>
        <p:nvSpPr>
          <p:cNvPr id="18" name="文本框 17">
            <a:extLst>
              <a:ext uri="{FF2B5EF4-FFF2-40B4-BE49-F238E27FC236}">
                <a16:creationId xmlns:a16="http://schemas.microsoft.com/office/drawing/2014/main" id="{D32A79B2-02EC-4BDC-9FB9-49646E8EF03E}"/>
              </a:ext>
            </a:extLst>
          </p:cNvPr>
          <p:cNvSpPr txBox="1"/>
          <p:nvPr/>
        </p:nvSpPr>
        <p:spPr>
          <a:xfrm>
            <a:off x="1006505" y="3104963"/>
            <a:ext cx="471625" cy="584775"/>
          </a:xfrm>
          <a:prstGeom prst="rect">
            <a:avLst/>
          </a:prstGeom>
          <a:noFill/>
        </p:spPr>
        <p:txBody>
          <a:bodyPr wrap="square" rtlCol="0">
            <a:spAutoFit/>
          </a:bodyPr>
          <a:lstStyle/>
          <a:p>
            <a:r>
              <a:rPr lang="zh-CN" altLang="en-US" sz="3200" b="1" dirty="0">
                <a:solidFill>
                  <a:schemeClr val="tx2">
                    <a:lumMod val="75000"/>
                  </a:schemeClr>
                </a:solidFill>
              </a:rPr>
              <a:t>标</a:t>
            </a:r>
          </a:p>
        </p:txBody>
      </p:sp>
      <p:sp>
        <p:nvSpPr>
          <p:cNvPr id="19" name="文本框 18">
            <a:extLst>
              <a:ext uri="{FF2B5EF4-FFF2-40B4-BE49-F238E27FC236}">
                <a16:creationId xmlns:a16="http://schemas.microsoft.com/office/drawing/2014/main" id="{D5288946-C37D-4E06-A0DF-1AD6B65A3D21}"/>
              </a:ext>
            </a:extLst>
          </p:cNvPr>
          <p:cNvSpPr txBox="1"/>
          <p:nvPr/>
        </p:nvSpPr>
        <p:spPr>
          <a:xfrm>
            <a:off x="903857" y="3872304"/>
            <a:ext cx="338460" cy="584775"/>
          </a:xfrm>
          <a:prstGeom prst="rect">
            <a:avLst/>
          </a:prstGeom>
          <a:noFill/>
        </p:spPr>
        <p:txBody>
          <a:bodyPr wrap="square" rtlCol="0">
            <a:spAutoFit/>
          </a:bodyPr>
          <a:lstStyle/>
          <a:p>
            <a:r>
              <a:rPr lang="zh-CN" altLang="en-US" sz="3200" b="1" dirty="0">
                <a:solidFill>
                  <a:schemeClr val="tx2">
                    <a:lumMod val="75000"/>
                  </a:schemeClr>
                </a:solidFill>
              </a:rPr>
              <a:t>树</a:t>
            </a:r>
          </a:p>
        </p:txBody>
      </p:sp>
      <p:cxnSp>
        <p:nvCxnSpPr>
          <p:cNvPr id="21" name="直接连接符 20">
            <a:extLst>
              <a:ext uri="{FF2B5EF4-FFF2-40B4-BE49-F238E27FC236}">
                <a16:creationId xmlns:a16="http://schemas.microsoft.com/office/drawing/2014/main" id="{496AD959-768B-47BF-B7AC-B829BC4C5E34}"/>
              </a:ext>
            </a:extLst>
          </p:cNvPr>
          <p:cNvCxnSpPr>
            <a:stCxn id="14" idx="2"/>
          </p:cNvCxnSpPr>
          <p:nvPr/>
        </p:nvCxnSpPr>
        <p:spPr>
          <a:xfrm flipV="1">
            <a:off x="1763328" y="3417634"/>
            <a:ext cx="1121915" cy="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B8843AF-1040-45CE-B30F-A3581800D3C5}"/>
              </a:ext>
            </a:extLst>
          </p:cNvPr>
          <p:cNvCxnSpPr>
            <a:cxnSpLocks/>
          </p:cNvCxnSpPr>
          <p:nvPr/>
        </p:nvCxnSpPr>
        <p:spPr>
          <a:xfrm>
            <a:off x="2885243" y="1708374"/>
            <a:ext cx="58352" cy="344125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588B2EC-0C2B-414D-90DC-ADA6EF66CEB3}"/>
              </a:ext>
            </a:extLst>
          </p:cNvPr>
          <p:cNvCxnSpPr/>
          <p:nvPr/>
        </p:nvCxnSpPr>
        <p:spPr>
          <a:xfrm>
            <a:off x="2885243" y="1708374"/>
            <a:ext cx="105644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B5AB994C-9D1C-47C0-9FB7-023F992F9449}"/>
              </a:ext>
            </a:extLst>
          </p:cNvPr>
          <p:cNvCxnSpPr/>
          <p:nvPr/>
        </p:nvCxnSpPr>
        <p:spPr>
          <a:xfrm>
            <a:off x="2902998" y="3416585"/>
            <a:ext cx="105644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6123E07A-1CD4-4BDB-841A-A8A5FBDE5311}"/>
              </a:ext>
            </a:extLst>
          </p:cNvPr>
          <p:cNvCxnSpPr>
            <a:cxnSpLocks/>
            <a:endCxn id="31" idx="1"/>
          </p:cNvCxnSpPr>
          <p:nvPr/>
        </p:nvCxnSpPr>
        <p:spPr>
          <a:xfrm>
            <a:off x="2943595" y="5129812"/>
            <a:ext cx="1114794" cy="1981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9" name="矩形: 圆角 28">
            <a:extLst>
              <a:ext uri="{FF2B5EF4-FFF2-40B4-BE49-F238E27FC236}">
                <a16:creationId xmlns:a16="http://schemas.microsoft.com/office/drawing/2014/main" id="{22229C1D-2150-4DA0-BF53-FD990B355B4E}"/>
              </a:ext>
            </a:extLst>
          </p:cNvPr>
          <p:cNvSpPr/>
          <p:nvPr/>
        </p:nvSpPr>
        <p:spPr>
          <a:xfrm>
            <a:off x="3941685" y="1429305"/>
            <a:ext cx="2032987" cy="577028"/>
          </a:xfrm>
          <a:prstGeom prst="roundRect">
            <a:avLst/>
          </a:prstGeom>
          <a:noFill/>
          <a:ln w="31750">
            <a:solidFill>
              <a:srgbClr val="15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C3CEF215-98F7-4C7F-AB58-2288CA884627}"/>
              </a:ext>
            </a:extLst>
          </p:cNvPr>
          <p:cNvSpPr/>
          <p:nvPr/>
        </p:nvSpPr>
        <p:spPr>
          <a:xfrm>
            <a:off x="3977195" y="3142531"/>
            <a:ext cx="2032987" cy="577028"/>
          </a:xfrm>
          <a:prstGeom prst="roundRect">
            <a:avLst/>
          </a:prstGeom>
          <a:noFill/>
          <a:ln w="31750">
            <a:solidFill>
              <a:srgbClr val="15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69DE06DF-8BED-4BF8-960A-83878087D208}"/>
              </a:ext>
            </a:extLst>
          </p:cNvPr>
          <p:cNvSpPr/>
          <p:nvPr/>
        </p:nvSpPr>
        <p:spPr>
          <a:xfrm>
            <a:off x="4058389" y="4861110"/>
            <a:ext cx="2032987" cy="577028"/>
          </a:xfrm>
          <a:prstGeom prst="roundRect">
            <a:avLst/>
          </a:prstGeom>
          <a:noFill/>
          <a:ln w="31750">
            <a:solidFill>
              <a:srgbClr val="15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A7345549-498D-4B71-A002-FB4E4D223232}"/>
              </a:ext>
            </a:extLst>
          </p:cNvPr>
          <p:cNvSpPr txBox="1"/>
          <p:nvPr/>
        </p:nvSpPr>
        <p:spPr>
          <a:xfrm>
            <a:off x="4272100" y="1482811"/>
            <a:ext cx="1605564" cy="738664"/>
          </a:xfrm>
          <a:prstGeom prst="rect">
            <a:avLst/>
          </a:prstGeom>
          <a:noFill/>
        </p:spPr>
        <p:txBody>
          <a:bodyPr wrap="square" rtlCol="0">
            <a:spAutoFit/>
          </a:bodyPr>
          <a:lstStyle/>
          <a:p>
            <a:r>
              <a:rPr lang="zh-CN" altLang="en-US" sz="2400" dirty="0">
                <a:solidFill>
                  <a:schemeClr val="tx2">
                    <a:lumMod val="75000"/>
                  </a:schemeClr>
                </a:solidFill>
              </a:rPr>
              <a:t>循迹行驶</a:t>
            </a:r>
          </a:p>
          <a:p>
            <a:endParaRPr lang="zh-CN" altLang="en-US" dirty="0"/>
          </a:p>
        </p:txBody>
      </p:sp>
      <p:sp>
        <p:nvSpPr>
          <p:cNvPr id="36" name="文本框 35">
            <a:extLst>
              <a:ext uri="{FF2B5EF4-FFF2-40B4-BE49-F238E27FC236}">
                <a16:creationId xmlns:a16="http://schemas.microsoft.com/office/drawing/2014/main" id="{50514D02-96F6-4FCB-B422-30ABE88B6B8C}"/>
              </a:ext>
            </a:extLst>
          </p:cNvPr>
          <p:cNvSpPr txBox="1"/>
          <p:nvPr/>
        </p:nvSpPr>
        <p:spPr>
          <a:xfrm>
            <a:off x="4244820" y="3198740"/>
            <a:ext cx="1660124" cy="738664"/>
          </a:xfrm>
          <a:prstGeom prst="rect">
            <a:avLst/>
          </a:prstGeom>
          <a:noFill/>
        </p:spPr>
        <p:txBody>
          <a:bodyPr wrap="square" rtlCol="0">
            <a:spAutoFit/>
          </a:bodyPr>
          <a:lstStyle/>
          <a:p>
            <a:r>
              <a:rPr lang="zh-CN" altLang="en-US" sz="2400" dirty="0">
                <a:solidFill>
                  <a:schemeClr val="tx2">
                    <a:lumMod val="75000"/>
                  </a:schemeClr>
                </a:solidFill>
              </a:rPr>
              <a:t>定点投放</a:t>
            </a:r>
          </a:p>
          <a:p>
            <a:endParaRPr lang="zh-CN" altLang="en-US" dirty="0"/>
          </a:p>
        </p:txBody>
      </p:sp>
      <p:sp>
        <p:nvSpPr>
          <p:cNvPr id="41" name="文本框 40">
            <a:extLst>
              <a:ext uri="{FF2B5EF4-FFF2-40B4-BE49-F238E27FC236}">
                <a16:creationId xmlns:a16="http://schemas.microsoft.com/office/drawing/2014/main" id="{E9ABFDAF-1D1A-47C1-BC76-02AD466F3BEC}"/>
              </a:ext>
            </a:extLst>
          </p:cNvPr>
          <p:cNvSpPr txBox="1"/>
          <p:nvPr/>
        </p:nvSpPr>
        <p:spPr>
          <a:xfrm>
            <a:off x="4303172" y="4926778"/>
            <a:ext cx="1707010" cy="738664"/>
          </a:xfrm>
          <a:prstGeom prst="rect">
            <a:avLst/>
          </a:prstGeom>
          <a:noFill/>
        </p:spPr>
        <p:txBody>
          <a:bodyPr wrap="square" rtlCol="0">
            <a:spAutoFit/>
          </a:bodyPr>
          <a:lstStyle/>
          <a:p>
            <a:r>
              <a:rPr lang="zh-CN" altLang="en-US" sz="2400" dirty="0">
                <a:solidFill>
                  <a:schemeClr val="tx2">
                    <a:lumMod val="75000"/>
                  </a:schemeClr>
                </a:solidFill>
              </a:rPr>
              <a:t>定点停车</a:t>
            </a:r>
          </a:p>
          <a:p>
            <a:endParaRPr lang="zh-CN" altLang="en-US" dirty="0"/>
          </a:p>
        </p:txBody>
      </p:sp>
      <p:sp>
        <p:nvSpPr>
          <p:cNvPr id="42" name="箭头: 右 41">
            <a:extLst>
              <a:ext uri="{FF2B5EF4-FFF2-40B4-BE49-F238E27FC236}">
                <a16:creationId xmlns:a16="http://schemas.microsoft.com/office/drawing/2014/main" id="{22E66CDF-7D44-4AE6-BECA-A55886A198B7}"/>
              </a:ext>
            </a:extLst>
          </p:cNvPr>
          <p:cNvSpPr/>
          <p:nvPr/>
        </p:nvSpPr>
        <p:spPr>
          <a:xfrm>
            <a:off x="5974672" y="1585813"/>
            <a:ext cx="1420427" cy="26633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右 42">
            <a:extLst>
              <a:ext uri="{FF2B5EF4-FFF2-40B4-BE49-F238E27FC236}">
                <a16:creationId xmlns:a16="http://schemas.microsoft.com/office/drawing/2014/main" id="{7AB643D9-9A4E-4859-B786-744318F497EB}"/>
              </a:ext>
            </a:extLst>
          </p:cNvPr>
          <p:cNvSpPr/>
          <p:nvPr/>
        </p:nvSpPr>
        <p:spPr>
          <a:xfrm>
            <a:off x="6027937" y="3301742"/>
            <a:ext cx="1420427" cy="26633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箭头: 右 43">
            <a:extLst>
              <a:ext uri="{FF2B5EF4-FFF2-40B4-BE49-F238E27FC236}">
                <a16:creationId xmlns:a16="http://schemas.microsoft.com/office/drawing/2014/main" id="{BD157C34-C0FC-45E6-9D3A-06A5A6D8F08B}"/>
              </a:ext>
            </a:extLst>
          </p:cNvPr>
          <p:cNvSpPr/>
          <p:nvPr/>
        </p:nvSpPr>
        <p:spPr>
          <a:xfrm>
            <a:off x="6091376" y="4996647"/>
            <a:ext cx="1420427" cy="26633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B44D73A6-0DFD-4D28-BF7D-AC2F008F7D33}"/>
              </a:ext>
            </a:extLst>
          </p:cNvPr>
          <p:cNvSpPr txBox="1"/>
          <p:nvPr/>
        </p:nvSpPr>
        <p:spPr>
          <a:xfrm>
            <a:off x="7395099" y="1330447"/>
            <a:ext cx="4292076" cy="830997"/>
          </a:xfrm>
          <a:prstGeom prst="rect">
            <a:avLst/>
          </a:prstGeom>
          <a:noFill/>
        </p:spPr>
        <p:txBody>
          <a:bodyPr wrap="square" rtlCol="0">
            <a:spAutoFit/>
          </a:bodyPr>
          <a:lstStyle/>
          <a:p>
            <a:r>
              <a:rPr lang="zh-CN" altLang="en-US" sz="2400" dirty="0"/>
              <a:t>按照规定的路线行驶，尽量减少偏移程度</a:t>
            </a:r>
          </a:p>
        </p:txBody>
      </p:sp>
      <p:sp>
        <p:nvSpPr>
          <p:cNvPr id="46" name="文本框 45">
            <a:extLst>
              <a:ext uri="{FF2B5EF4-FFF2-40B4-BE49-F238E27FC236}">
                <a16:creationId xmlns:a16="http://schemas.microsoft.com/office/drawing/2014/main" id="{C3859E0F-3F5B-4DB4-B1C5-E8B95A7237BB}"/>
              </a:ext>
            </a:extLst>
          </p:cNvPr>
          <p:cNvSpPr txBox="1"/>
          <p:nvPr/>
        </p:nvSpPr>
        <p:spPr>
          <a:xfrm>
            <a:off x="7466119" y="3044578"/>
            <a:ext cx="4292076" cy="830997"/>
          </a:xfrm>
          <a:prstGeom prst="rect">
            <a:avLst/>
          </a:prstGeom>
          <a:noFill/>
        </p:spPr>
        <p:txBody>
          <a:bodyPr wrap="square" rtlCol="0">
            <a:spAutoFit/>
          </a:bodyPr>
          <a:lstStyle/>
          <a:p>
            <a:r>
              <a:rPr lang="zh-CN" altLang="en-US" sz="2400" dirty="0"/>
              <a:t>将货物精准投放到十字中心位置</a:t>
            </a:r>
          </a:p>
        </p:txBody>
      </p:sp>
      <p:sp>
        <p:nvSpPr>
          <p:cNvPr id="47" name="文本框 46">
            <a:extLst>
              <a:ext uri="{FF2B5EF4-FFF2-40B4-BE49-F238E27FC236}">
                <a16:creationId xmlns:a16="http://schemas.microsoft.com/office/drawing/2014/main" id="{9096667C-F84D-49F3-A292-E74F21980A15}"/>
              </a:ext>
            </a:extLst>
          </p:cNvPr>
          <p:cNvSpPr txBox="1"/>
          <p:nvPr/>
        </p:nvSpPr>
        <p:spPr>
          <a:xfrm>
            <a:off x="7581529" y="4749553"/>
            <a:ext cx="4176665" cy="830997"/>
          </a:xfrm>
          <a:prstGeom prst="rect">
            <a:avLst/>
          </a:prstGeom>
          <a:noFill/>
        </p:spPr>
        <p:txBody>
          <a:bodyPr wrap="square" rtlCol="0">
            <a:spAutoFit/>
          </a:bodyPr>
          <a:lstStyle/>
          <a:p>
            <a:r>
              <a:rPr lang="zh-CN" altLang="en-US" sz="2400" dirty="0"/>
              <a:t>货物投放完毕后，准确停放在停止线处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additive="base">
                                        <p:cTn id="33" dur="500" fill="hold"/>
                                        <p:tgtEl>
                                          <p:spTgt spid="54"/>
                                        </p:tgtEl>
                                        <p:attrNameLst>
                                          <p:attrName>ppt_x</p:attrName>
                                        </p:attrNameLst>
                                      </p:cBhvr>
                                      <p:tavLst>
                                        <p:tav tm="0">
                                          <p:val>
                                            <p:strVal val="#ppt_x"/>
                                          </p:val>
                                        </p:tav>
                                        <p:tav tm="100000">
                                          <p:val>
                                            <p:strVal val="#ppt_x"/>
                                          </p:val>
                                        </p:tav>
                                      </p:tavLst>
                                    </p:anim>
                                    <p:anim calcmode="lin" valueType="num">
                                      <p:cBhvr additive="base">
                                        <p:cTn id="34" dur="500" fill="hold"/>
                                        <p:tgtEl>
                                          <p:spTgt spid="5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500" fill="hold"/>
                                        <p:tgtEl>
                                          <p:spTgt spid="55"/>
                                        </p:tgtEl>
                                        <p:attrNameLst>
                                          <p:attrName>ppt_x</p:attrName>
                                        </p:attrNameLst>
                                      </p:cBhvr>
                                      <p:tavLst>
                                        <p:tav tm="0">
                                          <p:val>
                                            <p:strVal val="#ppt_x"/>
                                          </p:val>
                                        </p:tav>
                                        <p:tav tm="100000">
                                          <p:val>
                                            <p:strVal val="#ppt_x"/>
                                          </p:val>
                                        </p:tav>
                                      </p:tavLst>
                                    </p:anim>
                                    <p:anim calcmode="lin" valueType="num">
                                      <p:cBhvr additive="base">
                                        <p:cTn id="38" dur="500" fill="hold"/>
                                        <p:tgtEl>
                                          <p:spTgt spid="5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ppt_x"/>
                                          </p:val>
                                        </p:tav>
                                        <p:tav tm="100000">
                                          <p:val>
                                            <p:strVal val="#ppt_x"/>
                                          </p:val>
                                        </p:tav>
                                      </p:tavLst>
                                    </p:anim>
                                    <p:anim calcmode="lin" valueType="num">
                                      <p:cBhvr additive="base">
                                        <p:cTn id="46" dur="500" fill="hold"/>
                                        <p:tgtEl>
                                          <p:spTgt spid="3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ppt_x"/>
                                          </p:val>
                                        </p:tav>
                                        <p:tav tm="100000">
                                          <p:val>
                                            <p:strVal val="#ppt_x"/>
                                          </p:val>
                                        </p:tav>
                                      </p:tavLst>
                                    </p:anim>
                                    <p:anim calcmode="lin" valueType="num">
                                      <p:cBhvr additive="base">
                                        <p:cTn id="54" dur="500" fill="hold"/>
                                        <p:tgtEl>
                                          <p:spTgt spid="3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500" fill="hold"/>
                                        <p:tgtEl>
                                          <p:spTgt spid="31"/>
                                        </p:tgtEl>
                                        <p:attrNameLst>
                                          <p:attrName>ppt_x</p:attrName>
                                        </p:attrNameLst>
                                      </p:cBhvr>
                                      <p:tavLst>
                                        <p:tav tm="0">
                                          <p:val>
                                            <p:strVal val="#ppt_x"/>
                                          </p:val>
                                        </p:tav>
                                        <p:tav tm="100000">
                                          <p:val>
                                            <p:strVal val="#ppt_x"/>
                                          </p:val>
                                        </p:tav>
                                      </p:tavLst>
                                    </p:anim>
                                    <p:anim calcmode="lin" valueType="num">
                                      <p:cBhvr additive="base">
                                        <p:cTn id="58" dur="500" fill="hold"/>
                                        <p:tgtEl>
                                          <p:spTgt spid="3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ppt_x"/>
                                          </p:val>
                                        </p:tav>
                                        <p:tav tm="100000">
                                          <p:val>
                                            <p:strVal val="#ppt_x"/>
                                          </p:val>
                                        </p:tav>
                                      </p:tavLst>
                                    </p:anim>
                                    <p:anim calcmode="lin" valueType="num">
                                      <p:cBhvr additive="base">
                                        <p:cTn id="6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p:cTn id="67" dur="1000" fill="hold"/>
                                        <p:tgtEl>
                                          <p:spTgt spid="42"/>
                                        </p:tgtEl>
                                        <p:attrNameLst>
                                          <p:attrName>ppt_w</p:attrName>
                                        </p:attrNameLst>
                                      </p:cBhvr>
                                      <p:tavLst>
                                        <p:tav tm="0">
                                          <p:val>
                                            <p:fltVal val="0"/>
                                          </p:val>
                                        </p:tav>
                                        <p:tav tm="100000">
                                          <p:val>
                                            <p:strVal val="#ppt_w"/>
                                          </p:val>
                                        </p:tav>
                                      </p:tavLst>
                                    </p:anim>
                                    <p:anim calcmode="lin" valueType="num">
                                      <p:cBhvr>
                                        <p:cTn id="68" dur="1000" fill="hold"/>
                                        <p:tgtEl>
                                          <p:spTgt spid="42"/>
                                        </p:tgtEl>
                                        <p:attrNameLst>
                                          <p:attrName>ppt_h</p:attrName>
                                        </p:attrNameLst>
                                      </p:cBhvr>
                                      <p:tavLst>
                                        <p:tav tm="0">
                                          <p:val>
                                            <p:fltVal val="0"/>
                                          </p:val>
                                        </p:tav>
                                        <p:tav tm="100000">
                                          <p:val>
                                            <p:strVal val="#ppt_h"/>
                                          </p:val>
                                        </p:tav>
                                      </p:tavLst>
                                    </p:anim>
                                    <p:anim calcmode="lin" valueType="num">
                                      <p:cBhvr>
                                        <p:cTn id="69" dur="1000" fill="hold"/>
                                        <p:tgtEl>
                                          <p:spTgt spid="42"/>
                                        </p:tgtEl>
                                        <p:attrNameLst>
                                          <p:attrName>style.rotation</p:attrName>
                                        </p:attrNameLst>
                                      </p:cBhvr>
                                      <p:tavLst>
                                        <p:tav tm="0">
                                          <p:val>
                                            <p:fltVal val="90"/>
                                          </p:val>
                                        </p:tav>
                                        <p:tav tm="100000">
                                          <p:val>
                                            <p:fltVal val="0"/>
                                          </p:val>
                                        </p:tav>
                                      </p:tavLst>
                                    </p:anim>
                                    <p:animEffect transition="in" filter="fade">
                                      <p:cBhvr>
                                        <p:cTn id="70" dur="1000"/>
                                        <p:tgtEl>
                                          <p:spTgt spid="42"/>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p:cTn id="73" dur="1000" fill="hold"/>
                                        <p:tgtEl>
                                          <p:spTgt spid="45"/>
                                        </p:tgtEl>
                                        <p:attrNameLst>
                                          <p:attrName>ppt_w</p:attrName>
                                        </p:attrNameLst>
                                      </p:cBhvr>
                                      <p:tavLst>
                                        <p:tav tm="0">
                                          <p:val>
                                            <p:fltVal val="0"/>
                                          </p:val>
                                        </p:tav>
                                        <p:tav tm="100000">
                                          <p:val>
                                            <p:strVal val="#ppt_w"/>
                                          </p:val>
                                        </p:tav>
                                      </p:tavLst>
                                    </p:anim>
                                    <p:anim calcmode="lin" valueType="num">
                                      <p:cBhvr>
                                        <p:cTn id="74" dur="1000" fill="hold"/>
                                        <p:tgtEl>
                                          <p:spTgt spid="45"/>
                                        </p:tgtEl>
                                        <p:attrNameLst>
                                          <p:attrName>ppt_h</p:attrName>
                                        </p:attrNameLst>
                                      </p:cBhvr>
                                      <p:tavLst>
                                        <p:tav tm="0">
                                          <p:val>
                                            <p:fltVal val="0"/>
                                          </p:val>
                                        </p:tav>
                                        <p:tav tm="100000">
                                          <p:val>
                                            <p:strVal val="#ppt_h"/>
                                          </p:val>
                                        </p:tav>
                                      </p:tavLst>
                                    </p:anim>
                                    <p:anim calcmode="lin" valueType="num">
                                      <p:cBhvr>
                                        <p:cTn id="75" dur="1000" fill="hold"/>
                                        <p:tgtEl>
                                          <p:spTgt spid="45"/>
                                        </p:tgtEl>
                                        <p:attrNameLst>
                                          <p:attrName>style.rotation</p:attrName>
                                        </p:attrNameLst>
                                      </p:cBhvr>
                                      <p:tavLst>
                                        <p:tav tm="0">
                                          <p:val>
                                            <p:fltVal val="90"/>
                                          </p:val>
                                        </p:tav>
                                        <p:tav tm="100000">
                                          <p:val>
                                            <p:fltVal val="0"/>
                                          </p:val>
                                        </p:tav>
                                      </p:tavLst>
                                    </p:anim>
                                    <p:animEffect transition="in" filter="fade">
                                      <p:cBhvr>
                                        <p:cTn id="76" dur="1000"/>
                                        <p:tgtEl>
                                          <p:spTgt spid="45"/>
                                        </p:tgtEl>
                                      </p:cBhvr>
                                    </p:animEffect>
                                  </p:childTnLst>
                                </p:cTn>
                              </p:par>
                            </p:childTnLst>
                          </p:cTn>
                        </p:par>
                      </p:childTnLst>
                    </p:cTn>
                  </p:par>
                  <p:par>
                    <p:cTn id="77" fill="hold">
                      <p:stCondLst>
                        <p:cond delay="indefinite"/>
                      </p:stCondLst>
                      <p:childTnLst>
                        <p:par>
                          <p:cTn id="78" fill="hold">
                            <p:stCondLst>
                              <p:cond delay="0"/>
                            </p:stCondLst>
                            <p:childTnLst>
                              <p:par>
                                <p:cTn id="79" presetID="31" presetClass="entr" presetSubtype="0"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 calcmode="lin" valueType="num">
                                      <p:cBhvr>
                                        <p:cTn id="81" dur="1000" fill="hold"/>
                                        <p:tgtEl>
                                          <p:spTgt spid="43"/>
                                        </p:tgtEl>
                                        <p:attrNameLst>
                                          <p:attrName>ppt_w</p:attrName>
                                        </p:attrNameLst>
                                      </p:cBhvr>
                                      <p:tavLst>
                                        <p:tav tm="0">
                                          <p:val>
                                            <p:fltVal val="0"/>
                                          </p:val>
                                        </p:tav>
                                        <p:tav tm="100000">
                                          <p:val>
                                            <p:strVal val="#ppt_w"/>
                                          </p:val>
                                        </p:tav>
                                      </p:tavLst>
                                    </p:anim>
                                    <p:anim calcmode="lin" valueType="num">
                                      <p:cBhvr>
                                        <p:cTn id="82" dur="1000" fill="hold"/>
                                        <p:tgtEl>
                                          <p:spTgt spid="43"/>
                                        </p:tgtEl>
                                        <p:attrNameLst>
                                          <p:attrName>ppt_h</p:attrName>
                                        </p:attrNameLst>
                                      </p:cBhvr>
                                      <p:tavLst>
                                        <p:tav tm="0">
                                          <p:val>
                                            <p:fltVal val="0"/>
                                          </p:val>
                                        </p:tav>
                                        <p:tav tm="100000">
                                          <p:val>
                                            <p:strVal val="#ppt_h"/>
                                          </p:val>
                                        </p:tav>
                                      </p:tavLst>
                                    </p:anim>
                                    <p:anim calcmode="lin" valueType="num">
                                      <p:cBhvr>
                                        <p:cTn id="83" dur="1000" fill="hold"/>
                                        <p:tgtEl>
                                          <p:spTgt spid="43"/>
                                        </p:tgtEl>
                                        <p:attrNameLst>
                                          <p:attrName>style.rotation</p:attrName>
                                        </p:attrNameLst>
                                      </p:cBhvr>
                                      <p:tavLst>
                                        <p:tav tm="0">
                                          <p:val>
                                            <p:fltVal val="90"/>
                                          </p:val>
                                        </p:tav>
                                        <p:tav tm="100000">
                                          <p:val>
                                            <p:fltVal val="0"/>
                                          </p:val>
                                        </p:tav>
                                      </p:tavLst>
                                    </p:anim>
                                    <p:animEffect transition="in" filter="fade">
                                      <p:cBhvr>
                                        <p:cTn id="84" dur="1000"/>
                                        <p:tgtEl>
                                          <p:spTgt spid="43"/>
                                        </p:tgtEl>
                                      </p:cBhvr>
                                    </p:animEffect>
                                  </p:childTnLst>
                                </p:cTn>
                              </p:par>
                              <p:par>
                                <p:cTn id="85" presetID="31"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 calcmode="lin" valueType="num">
                                      <p:cBhvr>
                                        <p:cTn id="87" dur="1000" fill="hold"/>
                                        <p:tgtEl>
                                          <p:spTgt spid="46"/>
                                        </p:tgtEl>
                                        <p:attrNameLst>
                                          <p:attrName>ppt_w</p:attrName>
                                        </p:attrNameLst>
                                      </p:cBhvr>
                                      <p:tavLst>
                                        <p:tav tm="0">
                                          <p:val>
                                            <p:fltVal val="0"/>
                                          </p:val>
                                        </p:tav>
                                        <p:tav tm="100000">
                                          <p:val>
                                            <p:strVal val="#ppt_w"/>
                                          </p:val>
                                        </p:tav>
                                      </p:tavLst>
                                    </p:anim>
                                    <p:anim calcmode="lin" valueType="num">
                                      <p:cBhvr>
                                        <p:cTn id="88" dur="1000" fill="hold"/>
                                        <p:tgtEl>
                                          <p:spTgt spid="46"/>
                                        </p:tgtEl>
                                        <p:attrNameLst>
                                          <p:attrName>ppt_h</p:attrName>
                                        </p:attrNameLst>
                                      </p:cBhvr>
                                      <p:tavLst>
                                        <p:tav tm="0">
                                          <p:val>
                                            <p:fltVal val="0"/>
                                          </p:val>
                                        </p:tav>
                                        <p:tav tm="100000">
                                          <p:val>
                                            <p:strVal val="#ppt_h"/>
                                          </p:val>
                                        </p:tav>
                                      </p:tavLst>
                                    </p:anim>
                                    <p:anim calcmode="lin" valueType="num">
                                      <p:cBhvr>
                                        <p:cTn id="89" dur="1000" fill="hold"/>
                                        <p:tgtEl>
                                          <p:spTgt spid="46"/>
                                        </p:tgtEl>
                                        <p:attrNameLst>
                                          <p:attrName>style.rotation</p:attrName>
                                        </p:attrNameLst>
                                      </p:cBhvr>
                                      <p:tavLst>
                                        <p:tav tm="0">
                                          <p:val>
                                            <p:fltVal val="90"/>
                                          </p:val>
                                        </p:tav>
                                        <p:tav tm="100000">
                                          <p:val>
                                            <p:fltVal val="0"/>
                                          </p:val>
                                        </p:tav>
                                      </p:tavLst>
                                    </p:anim>
                                    <p:animEffect transition="in" filter="fade">
                                      <p:cBhvr>
                                        <p:cTn id="90" dur="1000"/>
                                        <p:tgtEl>
                                          <p:spTgt spid="46"/>
                                        </p:tgtEl>
                                      </p:cBhvr>
                                    </p:animEffect>
                                  </p:childTnLst>
                                </p:cTn>
                              </p:par>
                            </p:childTnLst>
                          </p:cTn>
                        </p:par>
                      </p:childTnLst>
                    </p:cTn>
                  </p:par>
                  <p:par>
                    <p:cTn id="91" fill="hold">
                      <p:stCondLst>
                        <p:cond delay="indefinite"/>
                      </p:stCondLst>
                      <p:childTnLst>
                        <p:par>
                          <p:cTn id="92" fill="hold">
                            <p:stCondLst>
                              <p:cond delay="0"/>
                            </p:stCondLst>
                            <p:childTnLst>
                              <p:par>
                                <p:cTn id="93" presetID="31" presetClass="entr" presetSubtype="0" fill="hold" grpId="0" nodeType="clickEffect">
                                  <p:stCondLst>
                                    <p:cond delay="0"/>
                                  </p:stCondLst>
                                  <p:childTnLst>
                                    <p:set>
                                      <p:cBhvr>
                                        <p:cTn id="94" dur="1" fill="hold">
                                          <p:stCondLst>
                                            <p:cond delay="0"/>
                                          </p:stCondLst>
                                        </p:cTn>
                                        <p:tgtEl>
                                          <p:spTgt spid="44"/>
                                        </p:tgtEl>
                                        <p:attrNameLst>
                                          <p:attrName>style.visibility</p:attrName>
                                        </p:attrNameLst>
                                      </p:cBhvr>
                                      <p:to>
                                        <p:strVal val="visible"/>
                                      </p:to>
                                    </p:set>
                                    <p:anim calcmode="lin" valueType="num">
                                      <p:cBhvr>
                                        <p:cTn id="95" dur="1000" fill="hold"/>
                                        <p:tgtEl>
                                          <p:spTgt spid="44"/>
                                        </p:tgtEl>
                                        <p:attrNameLst>
                                          <p:attrName>ppt_w</p:attrName>
                                        </p:attrNameLst>
                                      </p:cBhvr>
                                      <p:tavLst>
                                        <p:tav tm="0">
                                          <p:val>
                                            <p:fltVal val="0"/>
                                          </p:val>
                                        </p:tav>
                                        <p:tav tm="100000">
                                          <p:val>
                                            <p:strVal val="#ppt_w"/>
                                          </p:val>
                                        </p:tav>
                                      </p:tavLst>
                                    </p:anim>
                                    <p:anim calcmode="lin" valueType="num">
                                      <p:cBhvr>
                                        <p:cTn id="96" dur="1000" fill="hold"/>
                                        <p:tgtEl>
                                          <p:spTgt spid="44"/>
                                        </p:tgtEl>
                                        <p:attrNameLst>
                                          <p:attrName>ppt_h</p:attrName>
                                        </p:attrNameLst>
                                      </p:cBhvr>
                                      <p:tavLst>
                                        <p:tav tm="0">
                                          <p:val>
                                            <p:fltVal val="0"/>
                                          </p:val>
                                        </p:tav>
                                        <p:tav tm="100000">
                                          <p:val>
                                            <p:strVal val="#ppt_h"/>
                                          </p:val>
                                        </p:tav>
                                      </p:tavLst>
                                    </p:anim>
                                    <p:anim calcmode="lin" valueType="num">
                                      <p:cBhvr>
                                        <p:cTn id="97" dur="1000" fill="hold"/>
                                        <p:tgtEl>
                                          <p:spTgt spid="44"/>
                                        </p:tgtEl>
                                        <p:attrNameLst>
                                          <p:attrName>style.rotation</p:attrName>
                                        </p:attrNameLst>
                                      </p:cBhvr>
                                      <p:tavLst>
                                        <p:tav tm="0">
                                          <p:val>
                                            <p:fltVal val="90"/>
                                          </p:val>
                                        </p:tav>
                                        <p:tav tm="100000">
                                          <p:val>
                                            <p:fltVal val="0"/>
                                          </p:val>
                                        </p:tav>
                                      </p:tavLst>
                                    </p:anim>
                                    <p:animEffect transition="in" filter="fade">
                                      <p:cBhvr>
                                        <p:cTn id="98" dur="1000"/>
                                        <p:tgtEl>
                                          <p:spTgt spid="44"/>
                                        </p:tgtEl>
                                      </p:cBhvr>
                                    </p:animEffect>
                                  </p:childTnLst>
                                </p:cTn>
                              </p:par>
                              <p:par>
                                <p:cTn id="99" presetID="31" presetClass="entr" presetSubtype="0"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 calcmode="lin" valueType="num">
                                      <p:cBhvr>
                                        <p:cTn id="101" dur="1000" fill="hold"/>
                                        <p:tgtEl>
                                          <p:spTgt spid="47"/>
                                        </p:tgtEl>
                                        <p:attrNameLst>
                                          <p:attrName>ppt_w</p:attrName>
                                        </p:attrNameLst>
                                      </p:cBhvr>
                                      <p:tavLst>
                                        <p:tav tm="0">
                                          <p:val>
                                            <p:fltVal val="0"/>
                                          </p:val>
                                        </p:tav>
                                        <p:tav tm="100000">
                                          <p:val>
                                            <p:strVal val="#ppt_w"/>
                                          </p:val>
                                        </p:tav>
                                      </p:tavLst>
                                    </p:anim>
                                    <p:anim calcmode="lin" valueType="num">
                                      <p:cBhvr>
                                        <p:cTn id="102" dur="1000" fill="hold"/>
                                        <p:tgtEl>
                                          <p:spTgt spid="47"/>
                                        </p:tgtEl>
                                        <p:attrNameLst>
                                          <p:attrName>ppt_h</p:attrName>
                                        </p:attrNameLst>
                                      </p:cBhvr>
                                      <p:tavLst>
                                        <p:tav tm="0">
                                          <p:val>
                                            <p:fltVal val="0"/>
                                          </p:val>
                                        </p:tav>
                                        <p:tav tm="100000">
                                          <p:val>
                                            <p:strVal val="#ppt_h"/>
                                          </p:val>
                                        </p:tav>
                                      </p:tavLst>
                                    </p:anim>
                                    <p:anim calcmode="lin" valueType="num">
                                      <p:cBhvr>
                                        <p:cTn id="103" dur="1000" fill="hold"/>
                                        <p:tgtEl>
                                          <p:spTgt spid="47"/>
                                        </p:tgtEl>
                                        <p:attrNameLst>
                                          <p:attrName>style.rotation</p:attrName>
                                        </p:attrNameLst>
                                      </p:cBhvr>
                                      <p:tavLst>
                                        <p:tav tm="0">
                                          <p:val>
                                            <p:fltVal val="90"/>
                                          </p:val>
                                        </p:tav>
                                        <p:tav tm="100000">
                                          <p:val>
                                            <p:fltVal val="0"/>
                                          </p:val>
                                        </p:tav>
                                      </p:tavLst>
                                    </p:anim>
                                    <p:animEffect transition="in" filter="fade">
                                      <p:cBhvr>
                                        <p:cTn id="104"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p:bldP spid="19" grpId="0"/>
      <p:bldP spid="29" grpId="0" animBg="1"/>
      <p:bldP spid="30" grpId="0" animBg="1"/>
      <p:bldP spid="31" grpId="0" animBg="1"/>
      <p:bldP spid="33" grpId="0"/>
      <p:bldP spid="36" grpId="0"/>
      <p:bldP spid="41" grpId="0"/>
      <p:bldP spid="42" grpId="0" animBg="1"/>
      <p:bldP spid="43" grpId="0" animBg="1"/>
      <p:bldP spid="44" grpId="0" animBg="1"/>
      <p:bldP spid="45" grpId="0"/>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C9D8171-3122-406C-AF76-7ABF87F84BAD}"/>
              </a:ext>
            </a:extLst>
          </p:cNvPr>
          <p:cNvSpPr txBox="1"/>
          <p:nvPr/>
        </p:nvSpPr>
        <p:spPr>
          <a:xfrm>
            <a:off x="925497" y="891081"/>
            <a:ext cx="6094520" cy="5444888"/>
          </a:xfrm>
          <a:prstGeom prst="rect">
            <a:avLst/>
          </a:prstGeom>
          <a:noFill/>
        </p:spPr>
        <p:txBody>
          <a:bodyPr wrap="square">
            <a:spAutoFit/>
          </a:bodyPr>
          <a:lstStyle/>
          <a:p>
            <a:pPr algn="l">
              <a:lnSpc>
                <a:spcPct val="150000"/>
              </a:lnSpc>
            </a:pPr>
            <a:r>
              <a:rPr lang="zh-CN" altLang="en-US" b="1" i="0" dirty="0">
                <a:solidFill>
                  <a:srgbClr val="121212"/>
                </a:solidFill>
                <a:effectLst/>
                <a:latin typeface="微软雅黑" panose="020B0503020204020204" pitchFamily="34" charset="-122"/>
                <a:ea typeface="微软雅黑" panose="020B0503020204020204" pitchFamily="34" charset="-122"/>
              </a:rPr>
              <a:t>胜任素质</a:t>
            </a:r>
          </a:p>
          <a:p>
            <a:pPr algn="l">
              <a:lnSpc>
                <a:spcPct val="150000"/>
              </a:lnSpc>
            </a:pPr>
            <a:r>
              <a:rPr lang="zh-CN" altLang="en-US" b="0" i="0" dirty="0">
                <a:solidFill>
                  <a:srgbClr val="121212"/>
                </a:solidFill>
                <a:effectLst/>
                <a:latin typeface="微软雅黑" panose="020B0503020204020204" pitchFamily="34" charset="-122"/>
                <a:ea typeface="微软雅黑" panose="020B0503020204020204" pitchFamily="34" charset="-122"/>
              </a:rPr>
              <a:t>胜任素质就是我们通常认为的</a:t>
            </a:r>
            <a:r>
              <a:rPr lang="zh-CN" altLang="en-US" b="0" i="0" dirty="0">
                <a:solidFill>
                  <a:srgbClr val="0070C0"/>
                </a:solidFill>
                <a:effectLst/>
                <a:latin typeface="微软雅黑" panose="020B0503020204020204" pitchFamily="34" charset="-122"/>
                <a:ea typeface="微软雅黑" panose="020B0503020204020204" pitchFamily="34" charset="-122"/>
              </a:rPr>
              <a:t>专业能力</a:t>
            </a:r>
            <a:r>
              <a:rPr lang="zh-CN" altLang="en-US" b="0" i="0" dirty="0">
                <a:solidFill>
                  <a:srgbClr val="121212"/>
                </a:solidFill>
                <a:effectLst/>
                <a:latin typeface="微软雅黑" panose="020B0503020204020204" pitchFamily="34" charset="-122"/>
                <a:ea typeface="微软雅黑" panose="020B0503020204020204" pitchFamily="34" charset="-122"/>
              </a:rPr>
              <a:t>、潜力、智商、经验、技术深度，广度等</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这部分对于工程师很重要</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也往往是专业面试考察的重点</a:t>
            </a:r>
            <a:r>
              <a:rPr lang="en-US" altLang="zh-CN" b="0" i="0" dirty="0">
                <a:solidFill>
                  <a:srgbClr val="121212"/>
                </a:solidFill>
                <a:effectLst/>
                <a:latin typeface="微软雅黑" panose="020B0503020204020204" pitchFamily="34" charset="-122"/>
                <a:ea typeface="微软雅黑" panose="020B0503020204020204" pitchFamily="34" charset="-122"/>
              </a:rPr>
              <a:t>.</a:t>
            </a:r>
          </a:p>
          <a:p>
            <a:pPr algn="l">
              <a:lnSpc>
                <a:spcPct val="150000"/>
              </a:lnSpc>
            </a:pPr>
            <a:r>
              <a:rPr lang="zh-CN" altLang="en-US" b="1" i="0" dirty="0">
                <a:solidFill>
                  <a:srgbClr val="121212"/>
                </a:solidFill>
                <a:effectLst/>
                <a:latin typeface="微软雅黑" panose="020B0503020204020204" pitchFamily="34" charset="-122"/>
                <a:ea typeface="微软雅黑" panose="020B0503020204020204" pitchFamily="34" charset="-122"/>
              </a:rPr>
              <a:t>主动性</a:t>
            </a:r>
          </a:p>
          <a:p>
            <a:pPr algn="l">
              <a:lnSpc>
                <a:spcPct val="150000"/>
              </a:lnSpc>
            </a:pPr>
            <a:r>
              <a:rPr lang="zh-CN" altLang="en-US" b="0" i="0" dirty="0">
                <a:solidFill>
                  <a:srgbClr val="121212"/>
                </a:solidFill>
                <a:effectLst/>
                <a:latin typeface="微软雅黑" panose="020B0503020204020204" pitchFamily="34" charset="-122"/>
                <a:ea typeface="微软雅黑" panose="020B0503020204020204" pitchFamily="34" charset="-122"/>
              </a:rPr>
              <a:t>主动能也很好理解</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指工作中的</a:t>
            </a:r>
            <a:r>
              <a:rPr lang="zh-CN" altLang="en-US" b="0" i="0" dirty="0">
                <a:solidFill>
                  <a:srgbClr val="0070C0"/>
                </a:solidFill>
                <a:effectLst/>
                <a:latin typeface="微软雅黑" panose="020B0503020204020204" pitchFamily="34" charset="-122"/>
                <a:ea typeface="微软雅黑" panose="020B0503020204020204" pitchFamily="34" charset="-122"/>
              </a:rPr>
              <a:t>主人翁意识</a:t>
            </a:r>
            <a:r>
              <a:rPr lang="zh-CN" altLang="en-US" b="0" i="0" dirty="0">
                <a:solidFill>
                  <a:srgbClr val="121212"/>
                </a:solidFill>
                <a:effectLst/>
                <a:latin typeface="微软雅黑" panose="020B0503020204020204" pitchFamily="34" charset="-122"/>
                <a:ea typeface="微软雅黑" panose="020B0503020204020204" pitchFamily="34" charset="-122"/>
              </a:rPr>
              <a:t>和求知欲</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具备主动承担</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主动负责</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积极</a:t>
            </a:r>
            <a:r>
              <a:rPr lang="en-US" altLang="zh-CN" b="0" i="0" dirty="0">
                <a:solidFill>
                  <a:srgbClr val="121212"/>
                </a:solidFill>
                <a:effectLst/>
                <a:latin typeface="微软雅黑" panose="020B0503020204020204" pitchFamily="34" charset="-122"/>
                <a:ea typeface="微软雅黑" panose="020B0503020204020204" pitchFamily="34" charset="-122"/>
              </a:rPr>
              <a:t>push,</a:t>
            </a:r>
            <a:r>
              <a:rPr lang="zh-CN" altLang="en-US" b="0" i="0" dirty="0">
                <a:solidFill>
                  <a:srgbClr val="121212"/>
                </a:solidFill>
                <a:effectLst/>
                <a:latin typeface="微软雅黑" panose="020B0503020204020204" pitchFamily="34" charset="-122"/>
                <a:ea typeface="微软雅黑" panose="020B0503020204020204" pitchFamily="34" charset="-122"/>
              </a:rPr>
              <a:t>旺盛的求知欲的人会得到更多的赏识和信任</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 </a:t>
            </a:r>
            <a:endParaRPr lang="en-US" altLang="zh-CN" b="0" i="0" dirty="0">
              <a:solidFill>
                <a:srgbClr val="121212"/>
              </a:solidFill>
              <a:effectLst/>
              <a:latin typeface="微软雅黑" panose="020B0503020204020204" pitchFamily="34" charset="-122"/>
              <a:ea typeface="微软雅黑" panose="020B0503020204020204" pitchFamily="34" charset="-122"/>
            </a:endParaRPr>
          </a:p>
          <a:p>
            <a:pPr algn="l">
              <a:lnSpc>
                <a:spcPct val="150000"/>
              </a:lnSpc>
            </a:pPr>
            <a:r>
              <a:rPr lang="zh-CN" altLang="en-US" b="1" i="0" dirty="0">
                <a:solidFill>
                  <a:srgbClr val="121212"/>
                </a:solidFill>
                <a:effectLst/>
                <a:latin typeface="微软雅黑" panose="020B0503020204020204" pitchFamily="34" charset="-122"/>
                <a:ea typeface="微软雅黑" panose="020B0503020204020204" pitchFamily="34" charset="-122"/>
              </a:rPr>
              <a:t>协作性</a:t>
            </a:r>
          </a:p>
          <a:p>
            <a:pPr algn="l">
              <a:lnSpc>
                <a:spcPct val="150000"/>
              </a:lnSpc>
            </a:pPr>
            <a:r>
              <a:rPr lang="zh-CN" altLang="en-US" b="0" i="0" dirty="0">
                <a:solidFill>
                  <a:srgbClr val="121212"/>
                </a:solidFill>
                <a:effectLst/>
                <a:latin typeface="微软雅黑" panose="020B0503020204020204" pitchFamily="34" charset="-122"/>
                <a:ea typeface="微软雅黑" panose="020B0503020204020204" pitchFamily="34" charset="-122"/>
              </a:rPr>
              <a:t>协作性指工作中的</a:t>
            </a:r>
            <a:r>
              <a:rPr lang="zh-CN" altLang="en-US" b="0" i="0" dirty="0">
                <a:solidFill>
                  <a:srgbClr val="0070C0"/>
                </a:solidFill>
                <a:effectLst/>
                <a:latin typeface="微软雅黑" panose="020B0503020204020204" pitchFamily="34" charset="-122"/>
                <a:ea typeface="微软雅黑" panose="020B0503020204020204" pitchFamily="34" charset="-122"/>
              </a:rPr>
              <a:t>沟通协作能力</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任何工作都需要与人打交道</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对于前端工程师</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日常沟通对象很多</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产品</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视觉</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交互</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后端</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测试</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运维等</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协作能力能大大推进项目的进展</a:t>
            </a:r>
            <a:r>
              <a:rPr lang="en-US" altLang="zh-CN" b="0" i="0" dirty="0">
                <a:solidFill>
                  <a:srgbClr val="121212"/>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微软雅黑" panose="020B0503020204020204" pitchFamily="34" charset="-122"/>
                <a:ea typeface="微软雅黑" panose="020B0503020204020204" pitchFamily="34" charset="-122"/>
              </a:rPr>
              <a:t>并凝聚团队氛围</a:t>
            </a:r>
            <a:r>
              <a:rPr lang="en-US" altLang="zh-CN" b="0" i="0" dirty="0">
                <a:solidFill>
                  <a:srgbClr val="121212"/>
                </a:solidFill>
                <a:effectLst/>
                <a:latin typeface="微软雅黑" panose="020B0503020204020204" pitchFamily="34" charset="-122"/>
                <a:ea typeface="微软雅黑" panose="020B0503020204020204" pitchFamily="34" charset="-122"/>
              </a:rPr>
              <a:t>.</a:t>
            </a:r>
          </a:p>
        </p:txBody>
      </p:sp>
      <p:sp>
        <p:nvSpPr>
          <p:cNvPr id="5" name="文本框 17">
            <a:extLst>
              <a:ext uri="{FF2B5EF4-FFF2-40B4-BE49-F238E27FC236}">
                <a16:creationId xmlns:a16="http://schemas.microsoft.com/office/drawing/2014/main" id="{AF369C26-30AB-44D6-9A95-2B4409B022A5}"/>
              </a:ext>
            </a:extLst>
          </p:cNvPr>
          <p:cNvSpPr txBox="1">
            <a:spLocks noChangeArrowheads="1"/>
          </p:cNvSpPr>
          <p:nvPr/>
        </p:nvSpPr>
        <p:spPr bwMode="auto">
          <a:xfrm>
            <a:off x="-271371" y="285420"/>
            <a:ext cx="8843361" cy="523220"/>
          </a:xfrm>
          <a:prstGeom prst="rect">
            <a:avLst/>
          </a:prstGeom>
          <a:noFill/>
          <a:ln w="9525">
            <a:noFill/>
            <a:miter lim="800000"/>
            <a:headEnd/>
            <a:tailEnd/>
          </a:ln>
        </p:spPr>
        <p:txBody>
          <a:bodyPr wrap="square">
            <a:spAutoFit/>
          </a:bodyPr>
          <a:lstStyle/>
          <a:p>
            <a:pPr algn="ctr" eaLnBrk="1" hangingPunct="1"/>
            <a:r>
              <a:rPr lang="en-US" altLang="zh-CN" sz="2800" dirty="0">
                <a:solidFill>
                  <a:srgbClr val="1570C1"/>
                </a:solidFill>
                <a:latin typeface="黑体" panose="02010609060101010101" pitchFamily="49" charset="-122"/>
                <a:ea typeface="黑体" panose="02010609060101010101" pitchFamily="49" charset="-122"/>
              </a:rPr>
              <a:t>02  </a:t>
            </a:r>
            <a:r>
              <a:rPr lang="zh-CN" altLang="en-US" sz="2800" dirty="0">
                <a:solidFill>
                  <a:srgbClr val="1570C1"/>
                </a:solidFill>
                <a:latin typeface="黑体" panose="02010609060101010101" pitchFamily="49" charset="-122"/>
                <a:ea typeface="黑体" panose="02010609060101010101" pitchFamily="49" charset="-122"/>
              </a:rPr>
              <a:t>产品规划与目标树</a:t>
            </a:r>
            <a:r>
              <a:rPr lang="en-US" altLang="zh-CN" sz="2800" dirty="0">
                <a:solidFill>
                  <a:srgbClr val="1570C1"/>
                </a:solidFill>
                <a:latin typeface="黑体" panose="02010609060101010101" pitchFamily="49" charset="-122"/>
                <a:ea typeface="黑体" panose="02010609060101010101" pitchFamily="49" charset="-122"/>
              </a:rPr>
              <a:t>——</a:t>
            </a:r>
            <a:r>
              <a:rPr lang="zh-CN" altLang="en-US" sz="2800" dirty="0">
                <a:solidFill>
                  <a:srgbClr val="1570C1"/>
                </a:solidFill>
                <a:latin typeface="黑体" panose="02010609060101010101" pitchFamily="49" charset="-122"/>
                <a:ea typeface="黑体" panose="02010609060101010101" pitchFamily="49" charset="-122"/>
              </a:rPr>
              <a:t>工程师素质</a:t>
            </a:r>
          </a:p>
        </p:txBody>
      </p:sp>
      <p:pic>
        <p:nvPicPr>
          <p:cNvPr id="7" name="图片 6">
            <a:extLst>
              <a:ext uri="{FF2B5EF4-FFF2-40B4-BE49-F238E27FC236}">
                <a16:creationId xmlns:a16="http://schemas.microsoft.com/office/drawing/2014/main" id="{8133548F-172C-415D-882D-8045A70834F4}"/>
              </a:ext>
            </a:extLst>
          </p:cNvPr>
          <p:cNvPicPr>
            <a:picLocks noChangeAspect="1"/>
          </p:cNvPicPr>
          <p:nvPr/>
        </p:nvPicPr>
        <p:blipFill>
          <a:blip r:embed="rId2"/>
          <a:stretch>
            <a:fillRect/>
          </a:stretch>
        </p:blipFill>
        <p:spPr>
          <a:xfrm>
            <a:off x="7301280" y="891081"/>
            <a:ext cx="4428116" cy="5323288"/>
          </a:xfrm>
          <a:prstGeom prst="rect">
            <a:avLst/>
          </a:prstGeom>
        </p:spPr>
      </p:pic>
    </p:spTree>
    <p:extLst>
      <p:ext uri="{BB962C8B-B14F-4D97-AF65-F5344CB8AC3E}">
        <p14:creationId xmlns:p14="http://schemas.microsoft.com/office/powerpoint/2010/main" val="3754611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3"/>
          <p:cNvGrpSpPr>
            <a:grpSpLocks/>
          </p:cNvGrpSpPr>
          <p:nvPr/>
        </p:nvGrpSpPr>
        <p:grpSpPr bwMode="auto">
          <a:xfrm flipH="1">
            <a:off x="11182349" y="0"/>
            <a:ext cx="1009651"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2531" name="组合 14"/>
          <p:cNvGrpSpPr>
            <a:grpSpLocks/>
          </p:cNvGrpSpPr>
          <p:nvPr/>
        </p:nvGrpSpPr>
        <p:grpSpPr bwMode="auto">
          <a:xfrm flipV="1">
            <a:off x="1"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532" name="文本框 17"/>
          <p:cNvSpPr txBox="1">
            <a:spLocks noChangeArrowheads="1"/>
          </p:cNvSpPr>
          <p:nvPr/>
        </p:nvSpPr>
        <p:spPr bwMode="auto">
          <a:xfrm>
            <a:off x="550319" y="330715"/>
            <a:ext cx="5410200" cy="523220"/>
          </a:xfrm>
          <a:prstGeom prst="rect">
            <a:avLst/>
          </a:prstGeom>
          <a:noFill/>
          <a:ln w="9525">
            <a:noFill/>
            <a:miter lim="800000"/>
            <a:headEnd/>
            <a:tailEnd/>
          </a:ln>
        </p:spPr>
        <p:txBody>
          <a:bodyPr>
            <a:spAutoFit/>
          </a:bodyPr>
          <a:lstStyle/>
          <a:p>
            <a:pPr algn="ctr" eaLnBrk="1" hangingPunct="1"/>
            <a:r>
              <a:rPr lang="en-US" altLang="zh-CN" sz="2800" dirty="0">
                <a:solidFill>
                  <a:srgbClr val="1570C1"/>
                </a:solidFill>
                <a:latin typeface="微软雅黑" panose="020B0503020204020204" pitchFamily="34" charset="-122"/>
                <a:ea typeface="微软雅黑" panose="020B0503020204020204" pitchFamily="34" charset="-122"/>
              </a:rPr>
              <a:t>03  </a:t>
            </a:r>
            <a:r>
              <a:rPr lang="zh-CN" altLang="en-US" sz="2800" dirty="0">
                <a:solidFill>
                  <a:srgbClr val="1570C1"/>
                </a:solidFill>
                <a:latin typeface="微软雅黑" panose="020B0503020204020204" pitchFamily="34" charset="-122"/>
                <a:ea typeface="微软雅黑" panose="020B0503020204020204" pitchFamily="34" charset="-122"/>
              </a:rPr>
              <a:t>概念设计与具体实现方案</a:t>
            </a:r>
          </a:p>
        </p:txBody>
      </p:sp>
      <p:sp>
        <p:nvSpPr>
          <p:cNvPr id="4" name="文本框 3">
            <a:extLst>
              <a:ext uri="{FF2B5EF4-FFF2-40B4-BE49-F238E27FC236}">
                <a16:creationId xmlns:a16="http://schemas.microsoft.com/office/drawing/2014/main" id="{78600FF3-65F8-4D59-8476-4CB55CC1A793}"/>
              </a:ext>
            </a:extLst>
          </p:cNvPr>
          <p:cNvSpPr txBox="1"/>
          <p:nvPr/>
        </p:nvSpPr>
        <p:spPr>
          <a:xfrm>
            <a:off x="1028700" y="938772"/>
            <a:ext cx="10782398" cy="840871"/>
          </a:xfrm>
          <a:prstGeom prst="rect">
            <a:avLst/>
          </a:prstGeom>
          <a:noFill/>
        </p:spPr>
        <p:txBody>
          <a:bodyPr wrap="square" rtlCol="0">
            <a:spAutoFit/>
          </a:bodyPr>
          <a:lstStyle/>
          <a:p>
            <a:pPr indent="457200">
              <a:lnSpc>
                <a:spcPts val="3000"/>
              </a:lnSpc>
            </a:pPr>
            <a:r>
              <a:rPr lang="zh-CN" altLang="en-US" sz="2400" dirty="0">
                <a:latin typeface="微软雅黑" panose="020B0503020204020204" pitchFamily="34" charset="-122"/>
                <a:ea typeface="微软雅黑" panose="020B0503020204020204" pitchFamily="34" charset="-122"/>
              </a:rPr>
              <a:t>   智慧物流投放小车的灵感来自于现今日益增长的快递数量和物流压力，为解决人手不够的问题，最好的方法是采取智能化的投递方式。</a:t>
            </a:r>
          </a:p>
        </p:txBody>
      </p:sp>
      <p:sp>
        <p:nvSpPr>
          <p:cNvPr id="5" name="椭圆 4">
            <a:extLst>
              <a:ext uri="{FF2B5EF4-FFF2-40B4-BE49-F238E27FC236}">
                <a16:creationId xmlns:a16="http://schemas.microsoft.com/office/drawing/2014/main" id="{2D76356C-F4B4-46F9-B9DE-4A6DCBE6864F}"/>
              </a:ext>
            </a:extLst>
          </p:cNvPr>
          <p:cNvSpPr/>
          <p:nvPr/>
        </p:nvSpPr>
        <p:spPr>
          <a:xfrm>
            <a:off x="3826276" y="3142695"/>
            <a:ext cx="4048217" cy="1020932"/>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6B03670-0237-4BC9-9A71-C798271DAB75}"/>
              </a:ext>
            </a:extLst>
          </p:cNvPr>
          <p:cNvSpPr txBox="1"/>
          <p:nvPr/>
        </p:nvSpPr>
        <p:spPr>
          <a:xfrm>
            <a:off x="4504582" y="3394618"/>
            <a:ext cx="2911875" cy="461665"/>
          </a:xfrm>
          <a:prstGeom prst="rect">
            <a:avLst/>
          </a:prstGeom>
          <a:noFill/>
        </p:spPr>
        <p:txBody>
          <a:bodyPr wrap="square" rtlCol="0">
            <a:spAutoFit/>
          </a:bodyPr>
          <a:lstStyle/>
          <a:p>
            <a:r>
              <a:rPr lang="zh-CN" altLang="en-US" sz="2400" dirty="0">
                <a:solidFill>
                  <a:schemeClr val="tx2">
                    <a:lumMod val="50000"/>
                  </a:schemeClr>
                </a:solidFill>
                <a:latin typeface="微软雅黑" panose="020B0503020204020204" pitchFamily="34" charset="-122"/>
                <a:ea typeface="微软雅黑" panose="020B0503020204020204" pitchFamily="34" charset="-122"/>
              </a:rPr>
              <a:t>智慧物流投放小车</a:t>
            </a:r>
          </a:p>
        </p:txBody>
      </p:sp>
      <p:cxnSp>
        <p:nvCxnSpPr>
          <p:cNvPr id="10" name="直接箭头连接符 9">
            <a:extLst>
              <a:ext uri="{FF2B5EF4-FFF2-40B4-BE49-F238E27FC236}">
                <a16:creationId xmlns:a16="http://schemas.microsoft.com/office/drawing/2014/main" id="{755D0535-ADA2-4AB8-81CC-F1B4077D6EE8}"/>
              </a:ext>
            </a:extLst>
          </p:cNvPr>
          <p:cNvCxnSpPr/>
          <p:nvPr/>
        </p:nvCxnSpPr>
        <p:spPr>
          <a:xfrm flipH="1" flipV="1">
            <a:off x="2911876" y="2876365"/>
            <a:ext cx="1118586" cy="5459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7129BED-FA26-4BE3-9B01-0EE0865F683F}"/>
              </a:ext>
            </a:extLst>
          </p:cNvPr>
          <p:cNvSpPr/>
          <p:nvPr/>
        </p:nvSpPr>
        <p:spPr>
          <a:xfrm>
            <a:off x="1028700" y="2330402"/>
            <a:ext cx="1883175" cy="54596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45214FB-35AE-4D8E-B597-5199D4024DE1}"/>
              </a:ext>
            </a:extLst>
          </p:cNvPr>
          <p:cNvSpPr txBox="1"/>
          <p:nvPr/>
        </p:nvSpPr>
        <p:spPr>
          <a:xfrm>
            <a:off x="1367160" y="2403329"/>
            <a:ext cx="1642369" cy="400110"/>
          </a:xfrm>
          <a:prstGeom prst="rect">
            <a:avLst/>
          </a:prstGeom>
          <a:noFill/>
        </p:spPr>
        <p:txBody>
          <a:bodyPr wrap="square" rtlCol="0">
            <a:spAutoFit/>
          </a:bodyPr>
          <a:lstStyle/>
          <a:p>
            <a:r>
              <a:rPr lang="zh-CN" altLang="en-US" sz="2000" dirty="0"/>
              <a:t>主控部分</a:t>
            </a:r>
          </a:p>
        </p:txBody>
      </p:sp>
      <p:sp>
        <p:nvSpPr>
          <p:cNvPr id="13" name="箭头: 五边形 12">
            <a:extLst>
              <a:ext uri="{FF2B5EF4-FFF2-40B4-BE49-F238E27FC236}">
                <a16:creationId xmlns:a16="http://schemas.microsoft.com/office/drawing/2014/main" id="{165D5213-3EE1-45D0-942D-E2A8DACCE0B1}"/>
              </a:ext>
            </a:extLst>
          </p:cNvPr>
          <p:cNvSpPr/>
          <p:nvPr/>
        </p:nvSpPr>
        <p:spPr>
          <a:xfrm rot="16200000">
            <a:off x="1619618" y="2480133"/>
            <a:ext cx="701337" cy="1549167"/>
          </a:xfrm>
          <a:prstGeom prst="homePlat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3F78B5F3-AE18-489B-92E1-E55EEC8E2812}"/>
              </a:ext>
            </a:extLst>
          </p:cNvPr>
          <p:cNvSpPr txBox="1"/>
          <p:nvPr/>
        </p:nvSpPr>
        <p:spPr>
          <a:xfrm>
            <a:off x="1108600" y="3209952"/>
            <a:ext cx="188317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Arduino</a:t>
            </a:r>
            <a:r>
              <a:rPr lang="zh-CN" altLang="en-US" dirty="0">
                <a:latin typeface="微软雅黑" panose="020B0503020204020204" pitchFamily="34" charset="-122"/>
                <a:ea typeface="微软雅黑" panose="020B0503020204020204" pitchFamily="34" charset="-122"/>
              </a:rPr>
              <a:t>单片机</a:t>
            </a:r>
          </a:p>
        </p:txBody>
      </p:sp>
      <p:cxnSp>
        <p:nvCxnSpPr>
          <p:cNvPr id="20" name="直接箭头连接符 19">
            <a:extLst>
              <a:ext uri="{FF2B5EF4-FFF2-40B4-BE49-F238E27FC236}">
                <a16:creationId xmlns:a16="http://schemas.microsoft.com/office/drawing/2014/main" id="{595E10BB-3746-4946-8391-C3986791B180}"/>
              </a:ext>
            </a:extLst>
          </p:cNvPr>
          <p:cNvCxnSpPr>
            <a:cxnSpLocks/>
          </p:cNvCxnSpPr>
          <p:nvPr/>
        </p:nvCxnSpPr>
        <p:spPr>
          <a:xfrm flipV="1">
            <a:off x="7760563" y="2809781"/>
            <a:ext cx="948431" cy="6791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2B96CE64-EF14-426F-96B5-DCA231BE332F}"/>
              </a:ext>
            </a:extLst>
          </p:cNvPr>
          <p:cNvSpPr/>
          <p:nvPr/>
        </p:nvSpPr>
        <p:spPr>
          <a:xfrm>
            <a:off x="8708994" y="2277908"/>
            <a:ext cx="1883175" cy="54596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714C7791-C1BF-4C03-99E5-7669B03D5211}"/>
              </a:ext>
            </a:extLst>
          </p:cNvPr>
          <p:cNvSpPr txBox="1"/>
          <p:nvPr/>
        </p:nvSpPr>
        <p:spPr>
          <a:xfrm>
            <a:off x="9040428" y="2350834"/>
            <a:ext cx="178441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感应部分</a:t>
            </a:r>
          </a:p>
        </p:txBody>
      </p:sp>
      <p:sp>
        <p:nvSpPr>
          <p:cNvPr id="21" name="箭头: 五边形 20">
            <a:extLst>
              <a:ext uri="{FF2B5EF4-FFF2-40B4-BE49-F238E27FC236}">
                <a16:creationId xmlns:a16="http://schemas.microsoft.com/office/drawing/2014/main" id="{4D578226-C1BE-43EB-A689-79AFB9A0E5AA}"/>
              </a:ext>
            </a:extLst>
          </p:cNvPr>
          <p:cNvSpPr/>
          <p:nvPr/>
        </p:nvSpPr>
        <p:spPr>
          <a:xfrm rot="16200000">
            <a:off x="9299912" y="2417031"/>
            <a:ext cx="701337" cy="1549167"/>
          </a:xfrm>
          <a:prstGeom prst="homePlat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F4FEEAF0-81C0-4D73-BBE8-4C53CA85EB18}"/>
              </a:ext>
            </a:extLst>
          </p:cNvPr>
          <p:cNvSpPr txBox="1"/>
          <p:nvPr/>
        </p:nvSpPr>
        <p:spPr>
          <a:xfrm>
            <a:off x="8968376" y="3134868"/>
            <a:ext cx="148424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红外传感器</a:t>
            </a:r>
          </a:p>
        </p:txBody>
      </p:sp>
      <p:cxnSp>
        <p:nvCxnSpPr>
          <p:cNvPr id="29" name="直接箭头连接符 28">
            <a:extLst>
              <a:ext uri="{FF2B5EF4-FFF2-40B4-BE49-F238E27FC236}">
                <a16:creationId xmlns:a16="http://schemas.microsoft.com/office/drawing/2014/main" id="{CF1E2DD0-AB8D-4272-8B1B-D51B49F22905}"/>
              </a:ext>
            </a:extLst>
          </p:cNvPr>
          <p:cNvCxnSpPr>
            <a:cxnSpLocks/>
          </p:cNvCxnSpPr>
          <p:nvPr/>
        </p:nvCxnSpPr>
        <p:spPr>
          <a:xfrm flipH="1">
            <a:off x="3098307" y="3883993"/>
            <a:ext cx="932156" cy="8744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74D6BBC-4DED-428E-B917-D19DCDB465B0}"/>
              </a:ext>
            </a:extLst>
          </p:cNvPr>
          <p:cNvSpPr/>
          <p:nvPr/>
        </p:nvSpPr>
        <p:spPr>
          <a:xfrm>
            <a:off x="1215132" y="4744076"/>
            <a:ext cx="1883175" cy="545963"/>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3CFDA869-BE01-4BF0-B7A3-F1224FCE4821}"/>
              </a:ext>
            </a:extLst>
          </p:cNvPr>
          <p:cNvSpPr txBox="1"/>
          <p:nvPr/>
        </p:nvSpPr>
        <p:spPr>
          <a:xfrm>
            <a:off x="1500327" y="4808739"/>
            <a:ext cx="1642369"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驱动部分</a:t>
            </a:r>
          </a:p>
        </p:txBody>
      </p:sp>
      <p:sp>
        <p:nvSpPr>
          <p:cNvPr id="32" name="箭头: 五边形 31">
            <a:extLst>
              <a:ext uri="{FF2B5EF4-FFF2-40B4-BE49-F238E27FC236}">
                <a16:creationId xmlns:a16="http://schemas.microsoft.com/office/drawing/2014/main" id="{E554AB9F-24C5-498E-BB8F-FCA689C67269}"/>
              </a:ext>
            </a:extLst>
          </p:cNvPr>
          <p:cNvSpPr/>
          <p:nvPr/>
        </p:nvSpPr>
        <p:spPr>
          <a:xfrm rot="16200000">
            <a:off x="1773307" y="4899310"/>
            <a:ext cx="701337" cy="1549167"/>
          </a:xfrm>
          <a:prstGeom prst="homePlat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12BEB212-C56D-4FAC-B48F-26E425BC141C}"/>
              </a:ext>
            </a:extLst>
          </p:cNvPr>
          <p:cNvSpPr txBox="1"/>
          <p:nvPr/>
        </p:nvSpPr>
        <p:spPr>
          <a:xfrm>
            <a:off x="1475378" y="5629245"/>
            <a:ext cx="130668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驱动电机</a:t>
            </a:r>
          </a:p>
        </p:txBody>
      </p:sp>
      <p:sp>
        <p:nvSpPr>
          <p:cNvPr id="37" name="矩形 36">
            <a:extLst>
              <a:ext uri="{FF2B5EF4-FFF2-40B4-BE49-F238E27FC236}">
                <a16:creationId xmlns:a16="http://schemas.microsoft.com/office/drawing/2014/main" id="{D59F50DB-1A35-4AB7-AEF2-32C9CE8DF5D2}"/>
              </a:ext>
            </a:extLst>
          </p:cNvPr>
          <p:cNvSpPr/>
          <p:nvPr/>
        </p:nvSpPr>
        <p:spPr>
          <a:xfrm>
            <a:off x="8808498" y="4639527"/>
            <a:ext cx="1883175" cy="545963"/>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a:extLst>
              <a:ext uri="{FF2B5EF4-FFF2-40B4-BE49-F238E27FC236}">
                <a16:creationId xmlns:a16="http://schemas.microsoft.com/office/drawing/2014/main" id="{9375DE69-9D43-4989-9E4B-8EAD15CD312A}"/>
              </a:ext>
            </a:extLst>
          </p:cNvPr>
          <p:cNvCxnSpPr>
            <a:cxnSpLocks/>
          </p:cNvCxnSpPr>
          <p:nvPr/>
        </p:nvCxnSpPr>
        <p:spPr>
          <a:xfrm>
            <a:off x="7732258" y="3856283"/>
            <a:ext cx="1056635" cy="7681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AEAF0E2D-1FD9-4634-A3BF-EDF2951837E3}"/>
              </a:ext>
            </a:extLst>
          </p:cNvPr>
          <p:cNvSpPr txBox="1"/>
          <p:nvPr/>
        </p:nvSpPr>
        <p:spPr>
          <a:xfrm>
            <a:off x="9117632" y="4746595"/>
            <a:ext cx="162379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投放部分</a:t>
            </a:r>
          </a:p>
        </p:txBody>
      </p:sp>
      <p:sp>
        <p:nvSpPr>
          <p:cNvPr id="43" name="箭头: 五边形 42">
            <a:extLst>
              <a:ext uri="{FF2B5EF4-FFF2-40B4-BE49-F238E27FC236}">
                <a16:creationId xmlns:a16="http://schemas.microsoft.com/office/drawing/2014/main" id="{47E5B2BB-0ECC-4F91-91D8-AB3EC2A80FA8}"/>
              </a:ext>
            </a:extLst>
          </p:cNvPr>
          <p:cNvSpPr/>
          <p:nvPr/>
        </p:nvSpPr>
        <p:spPr>
          <a:xfrm rot="16200000">
            <a:off x="9399416" y="4784934"/>
            <a:ext cx="701337" cy="1549167"/>
          </a:xfrm>
          <a:prstGeom prst="homePlat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049E3067-5C0F-49FF-B2B7-9910510EF4E2}"/>
              </a:ext>
            </a:extLst>
          </p:cNvPr>
          <p:cNvSpPr txBox="1"/>
          <p:nvPr/>
        </p:nvSpPr>
        <p:spPr>
          <a:xfrm>
            <a:off x="9356689" y="5473838"/>
            <a:ext cx="138473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舵机</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par>
                                <p:cTn id="41" presetID="2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down)">
                                      <p:cBhvr>
                                        <p:cTn id="46" dur="500"/>
                                        <p:tgtEl>
                                          <p:spTgt spid="2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down)">
                                      <p:cBhvr>
                                        <p:cTn id="54" dur="500"/>
                                        <p:tgtEl>
                                          <p:spTgt spid="29"/>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down)">
                                      <p:cBhvr>
                                        <p:cTn id="63" dur="500"/>
                                        <p:tgtEl>
                                          <p:spTgt spid="32"/>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down)">
                                      <p:cBhvr>
                                        <p:cTn id="66" dur="500"/>
                                        <p:tgtEl>
                                          <p:spTgt spid="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down)">
                                      <p:cBhvr>
                                        <p:cTn id="71" dur="500"/>
                                        <p:tgtEl>
                                          <p:spTgt spid="42"/>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down)">
                                      <p:cBhvr>
                                        <p:cTn id="74" dur="500"/>
                                        <p:tgtEl>
                                          <p:spTgt spid="37"/>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wipe(down)">
                                      <p:cBhvr>
                                        <p:cTn id="77" dur="500"/>
                                        <p:tgtEl>
                                          <p:spTgt spid="4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wipe(down)">
                                      <p:cBhvr>
                                        <p:cTn id="80" dur="500"/>
                                        <p:tgtEl>
                                          <p:spTgt spid="43"/>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wipe(down)">
                                      <p:cBhvr>
                                        <p:cTn id="8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P spid="11" grpId="0" animBg="1"/>
      <p:bldP spid="12" grpId="0"/>
      <p:bldP spid="13" grpId="0" animBg="1"/>
      <p:bldP spid="14" grpId="0"/>
      <p:bldP spid="18" grpId="0" animBg="1"/>
      <p:bldP spid="19" grpId="0"/>
      <p:bldP spid="21" grpId="0" animBg="1"/>
      <p:bldP spid="24" grpId="0"/>
      <p:bldP spid="30" grpId="0" animBg="1"/>
      <p:bldP spid="31" grpId="0"/>
      <p:bldP spid="32" grpId="0" animBg="1"/>
      <p:bldP spid="35" grpId="0"/>
      <p:bldP spid="37" grpId="0" animBg="1"/>
      <p:bldP spid="41" grpId="0"/>
      <p:bldP spid="43" grpId="0" animBg="1"/>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组合 3"/>
          <p:cNvGrpSpPr>
            <a:grpSpLocks/>
          </p:cNvGrpSpPr>
          <p:nvPr/>
        </p:nvGrpSpPr>
        <p:grpSpPr bwMode="auto">
          <a:xfrm flipH="1">
            <a:off x="11182349" y="0"/>
            <a:ext cx="1009651"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3555" name="组合 14"/>
          <p:cNvGrpSpPr>
            <a:grpSpLocks/>
          </p:cNvGrpSpPr>
          <p:nvPr/>
        </p:nvGrpSpPr>
        <p:grpSpPr bwMode="auto">
          <a:xfrm flipV="1">
            <a:off x="1"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3556" name="文本框 17"/>
          <p:cNvSpPr txBox="1">
            <a:spLocks noChangeArrowheads="1"/>
          </p:cNvSpPr>
          <p:nvPr/>
        </p:nvSpPr>
        <p:spPr bwMode="auto">
          <a:xfrm>
            <a:off x="685800" y="539733"/>
            <a:ext cx="5410200" cy="584775"/>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570C1"/>
                </a:solidFill>
                <a:effectLst/>
                <a:uLnTx/>
                <a:uFillTx/>
                <a:latin typeface="微软雅黑" panose="020B0503020204020204" pitchFamily="34" charset="-122"/>
                <a:ea typeface="微软雅黑" panose="020B0503020204020204" pitchFamily="34" charset="-122"/>
              </a:rPr>
              <a:t>03  </a:t>
            </a:r>
            <a:r>
              <a:rPr kumimoji="0" lang="zh-CN" altLang="en-US" sz="2800" b="0" i="0" u="none" strike="noStrike" kern="1200" cap="none" spc="0" normalizeH="0" baseline="0" noProof="0" dirty="0">
                <a:ln>
                  <a:noFill/>
                </a:ln>
                <a:solidFill>
                  <a:srgbClr val="1570C1"/>
                </a:solidFill>
                <a:effectLst/>
                <a:uLnTx/>
                <a:uFillTx/>
                <a:latin typeface="微软雅黑" panose="020B0503020204020204" pitchFamily="34" charset="-122"/>
                <a:ea typeface="微软雅黑" panose="020B0503020204020204" pitchFamily="34" charset="-122"/>
              </a:rPr>
              <a:t>概念设计与具体实现方案</a:t>
            </a:r>
          </a:p>
        </p:txBody>
      </p:sp>
      <p:sp>
        <p:nvSpPr>
          <p:cNvPr id="3" name="文本框 2">
            <a:extLst>
              <a:ext uri="{FF2B5EF4-FFF2-40B4-BE49-F238E27FC236}">
                <a16:creationId xmlns:a16="http://schemas.microsoft.com/office/drawing/2014/main" id="{DA79674E-9130-4823-835D-9DF34D82F6BF}"/>
              </a:ext>
            </a:extLst>
          </p:cNvPr>
          <p:cNvSpPr txBox="1"/>
          <p:nvPr/>
        </p:nvSpPr>
        <p:spPr>
          <a:xfrm>
            <a:off x="514351" y="1458280"/>
            <a:ext cx="10852536" cy="461665"/>
          </a:xfrm>
          <a:prstGeom prst="rect">
            <a:avLst/>
          </a:prstGeom>
          <a:noFill/>
        </p:spPr>
        <p:txBody>
          <a:bodyPr wrap="square" rtlCol="0">
            <a:spAutoFit/>
          </a:bodyPr>
          <a:lstStyle/>
          <a:p>
            <a:r>
              <a:rPr lang="zh-CN" altLang="en-US" dirty="0"/>
              <a:t>      </a:t>
            </a:r>
            <a:r>
              <a:rPr lang="zh-CN" altLang="en-US" sz="2400" dirty="0">
                <a:latin typeface="微软雅黑" panose="020B0503020204020204" pitchFamily="34" charset="-122"/>
                <a:ea typeface="微软雅黑" panose="020B0503020204020204" pitchFamily="34" charset="-122"/>
              </a:rPr>
              <a:t>要做好这个小车，我组认为应分以下几步：</a:t>
            </a:r>
            <a:endParaRPr lang="zh-CN" altLang="en-US"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DDB2803D-60CE-42C2-87C0-F050B7E0A1BD}"/>
              </a:ext>
            </a:extLst>
          </p:cNvPr>
          <p:cNvSpPr txBox="1"/>
          <p:nvPr/>
        </p:nvSpPr>
        <p:spPr>
          <a:xfrm>
            <a:off x="1726962" y="2447700"/>
            <a:ext cx="11212497" cy="492443"/>
          </a:xfrm>
          <a:prstGeom prst="rect">
            <a:avLst/>
          </a:prstGeom>
          <a:noFill/>
        </p:spPr>
        <p:txBody>
          <a:bodyPr wrap="square" rtlCol="0">
            <a:spAutoFit/>
          </a:bodyPr>
          <a:lstStyle/>
          <a:p>
            <a:r>
              <a:rPr lang="en-US" altLang="zh-CN" sz="2600" dirty="0">
                <a:solidFill>
                  <a:srgbClr val="FF0000"/>
                </a:solidFill>
                <a:latin typeface="黑体" panose="02010609060101010101" pitchFamily="49" charset="-122"/>
                <a:ea typeface="黑体" panose="02010609060101010101" pitchFamily="49" charset="-122"/>
              </a:rPr>
              <a:t>STEP 1</a:t>
            </a:r>
            <a:r>
              <a:rPr lang="zh-CN" altLang="en-US" sz="2600" dirty="0">
                <a:solidFill>
                  <a:srgbClr val="FF0000"/>
                </a:solidFill>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明确设计目标，合理分工，做好时间计划。</a:t>
            </a:r>
          </a:p>
        </p:txBody>
      </p:sp>
      <p:sp>
        <p:nvSpPr>
          <p:cNvPr id="5" name="文本框 4">
            <a:extLst>
              <a:ext uri="{FF2B5EF4-FFF2-40B4-BE49-F238E27FC236}">
                <a16:creationId xmlns:a16="http://schemas.microsoft.com/office/drawing/2014/main" id="{152D25EF-1D79-4F16-AF73-1833A781CD84}"/>
              </a:ext>
            </a:extLst>
          </p:cNvPr>
          <p:cNvSpPr txBox="1"/>
          <p:nvPr/>
        </p:nvSpPr>
        <p:spPr>
          <a:xfrm>
            <a:off x="1726962" y="3311403"/>
            <a:ext cx="10963922" cy="492443"/>
          </a:xfrm>
          <a:prstGeom prst="rect">
            <a:avLst/>
          </a:prstGeom>
          <a:noFill/>
        </p:spPr>
        <p:txBody>
          <a:bodyPr wrap="square" rtlCol="0">
            <a:spAutoFit/>
          </a:bodyPr>
          <a:lstStyle/>
          <a:p>
            <a:r>
              <a:rPr kumimoji="0" lang="en-US" altLang="zh-CN" sz="2600" b="0" i="0" u="none" strike="noStrike" kern="1200" cap="none" spc="0" normalizeH="0" baseline="0" noProof="0" dirty="0">
                <a:ln>
                  <a:noFill/>
                </a:ln>
                <a:solidFill>
                  <a:srgbClr val="00B0F0"/>
                </a:solidFill>
                <a:effectLst/>
                <a:uLnTx/>
                <a:uFillTx/>
                <a:latin typeface="黑体" panose="02010609060101010101" pitchFamily="49" charset="-122"/>
                <a:ea typeface="黑体" panose="02010609060101010101" pitchFamily="49" charset="-122"/>
              </a:rPr>
              <a:t>STEP 2</a:t>
            </a:r>
            <a:r>
              <a:rPr kumimoji="0" lang="zh-CN" altLang="en-US" sz="2600" b="0" i="0" u="none" strike="noStrike" kern="1200" cap="none" spc="0" normalizeH="0" baseline="0" noProof="0" dirty="0">
                <a:ln>
                  <a:noFill/>
                </a:ln>
                <a:solidFill>
                  <a:srgbClr val="00B0F0"/>
                </a:solidFill>
                <a:effectLst/>
                <a:uLnTx/>
                <a:uFillTx/>
                <a:latin typeface="黑体" panose="02010609060101010101" pitchFamily="49" charset="-122"/>
                <a:ea typeface="黑体" panose="02010609060101010101" pitchFamily="49" charset="-122"/>
              </a:rPr>
              <a:t>：</a:t>
            </a:r>
            <a:r>
              <a:rPr kumimoji="0" lang="zh-CN" altLang="en-US" sz="2400" b="0" i="0" u="none" strike="noStrike" kern="1200" cap="none" spc="0" normalizeH="0" baseline="0" noProof="0" dirty="0">
                <a:ln>
                  <a:noFill/>
                </a:ln>
                <a:solidFill>
                  <a:srgbClr val="00B0F0"/>
                </a:solidFill>
                <a:effectLst/>
                <a:uLnTx/>
                <a:uFillTx/>
                <a:latin typeface="黑体" panose="02010609060101010101" pitchFamily="49" charset="-122"/>
                <a:ea typeface="黑体" panose="02010609060101010101" pitchFamily="49" charset="-122"/>
              </a:rPr>
              <a:t>建立初步构想，绘制图纸，结合产品功能确定结构框架。</a:t>
            </a:r>
            <a:endParaRPr lang="zh-CN" altLang="en-US" sz="2400" dirty="0">
              <a:solidFill>
                <a:srgbClr val="00B0F0"/>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144E90AA-9F5D-4067-ACE6-CEFB480616B1}"/>
              </a:ext>
            </a:extLst>
          </p:cNvPr>
          <p:cNvSpPr txBox="1"/>
          <p:nvPr/>
        </p:nvSpPr>
        <p:spPr>
          <a:xfrm>
            <a:off x="1726962" y="4074676"/>
            <a:ext cx="10351363" cy="492443"/>
          </a:xfrm>
          <a:prstGeom prst="rect">
            <a:avLst/>
          </a:prstGeom>
          <a:noFill/>
        </p:spPr>
        <p:txBody>
          <a:bodyPr wrap="square" rtlCol="0">
            <a:spAutoFit/>
          </a:bodyPr>
          <a:lstStyle/>
          <a:p>
            <a:r>
              <a:rPr kumimoji="0" lang="en-US" altLang="zh-CN" sz="2600" b="0" i="0" u="none" strike="noStrike" kern="1200" cap="none" spc="0" normalizeH="0" baseline="0" noProof="0" dirty="0">
                <a:ln>
                  <a:noFill/>
                </a:ln>
                <a:solidFill>
                  <a:srgbClr val="00B050"/>
                </a:solidFill>
                <a:effectLst/>
                <a:uLnTx/>
                <a:uFillTx/>
                <a:latin typeface="黑体" panose="02010609060101010101" pitchFamily="49" charset="-122"/>
                <a:ea typeface="黑体" panose="02010609060101010101" pitchFamily="49" charset="-122"/>
              </a:rPr>
              <a:t>STEP 3</a:t>
            </a:r>
            <a:r>
              <a:rPr kumimoji="0" lang="zh-CN" altLang="en-US" sz="2600" b="0" i="0" u="none" strike="noStrike" kern="1200" cap="none" spc="0" normalizeH="0" baseline="0" noProof="0" dirty="0">
                <a:ln>
                  <a:noFill/>
                </a:ln>
                <a:solidFill>
                  <a:srgbClr val="00B050"/>
                </a:solidFill>
                <a:effectLst/>
                <a:uLnTx/>
                <a:uFillTx/>
                <a:latin typeface="黑体" panose="02010609060101010101" pitchFamily="49" charset="-122"/>
                <a:ea typeface="黑体" panose="02010609060101010101" pitchFamily="49" charset="-122"/>
              </a:rPr>
              <a:t>：</a:t>
            </a:r>
            <a:r>
              <a:rPr kumimoji="0" lang="zh-CN" altLang="en-US" sz="2400" b="0" i="0" u="none" strike="noStrike" kern="1200" cap="none" spc="0" normalizeH="0" baseline="0" noProof="0" dirty="0">
                <a:ln>
                  <a:noFill/>
                </a:ln>
                <a:solidFill>
                  <a:srgbClr val="00B050"/>
                </a:solidFill>
                <a:effectLst/>
                <a:uLnTx/>
                <a:uFillTx/>
                <a:latin typeface="黑体" panose="02010609060101010101" pitchFamily="49" charset="-122"/>
                <a:ea typeface="黑体" panose="02010609060101010101" pitchFamily="49" charset="-122"/>
              </a:rPr>
              <a:t>综合考虑行驶、投放、停车等过程，设计恰当程序。</a:t>
            </a:r>
            <a:endParaRPr lang="zh-CN" altLang="en-US" sz="2400" dirty="0">
              <a:solidFill>
                <a:srgbClr val="00B050"/>
              </a:solidFill>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83308922-3A5D-4662-B5D3-C295D4A01544}"/>
              </a:ext>
            </a:extLst>
          </p:cNvPr>
          <p:cNvSpPr txBox="1"/>
          <p:nvPr/>
        </p:nvSpPr>
        <p:spPr>
          <a:xfrm>
            <a:off x="1717530" y="4938056"/>
            <a:ext cx="10973354" cy="492443"/>
          </a:xfrm>
          <a:prstGeom prst="rect">
            <a:avLst/>
          </a:prstGeom>
          <a:noFill/>
        </p:spPr>
        <p:txBody>
          <a:bodyPr wrap="square" rtlCol="0">
            <a:spAutoFit/>
          </a:bodyPr>
          <a:lstStyle/>
          <a:p>
            <a:r>
              <a:rPr kumimoji="0" lang="en-US" altLang="zh-CN" sz="2600" b="0" i="0" u="none" strike="noStrike" kern="1200" cap="none" spc="0" normalizeH="0" baseline="0" noProof="0" dirty="0">
                <a:ln>
                  <a:noFill/>
                </a:ln>
                <a:solidFill>
                  <a:schemeClr val="accent2">
                    <a:lumMod val="75000"/>
                  </a:schemeClr>
                </a:solidFill>
                <a:effectLst/>
                <a:uLnTx/>
                <a:uFillTx/>
                <a:latin typeface="黑体" panose="02010609060101010101" pitchFamily="49" charset="-122"/>
                <a:ea typeface="黑体" panose="02010609060101010101" pitchFamily="49" charset="-122"/>
              </a:rPr>
              <a:t>STEP 4</a:t>
            </a:r>
            <a:r>
              <a:rPr kumimoji="0" lang="zh-CN" altLang="en-US" sz="2600" b="0" i="0" u="none" strike="noStrike" kern="1200" cap="none" spc="0" normalizeH="0" baseline="0" noProof="0" dirty="0">
                <a:ln>
                  <a:noFill/>
                </a:ln>
                <a:solidFill>
                  <a:schemeClr val="accent2">
                    <a:lumMod val="75000"/>
                  </a:schemeClr>
                </a:solidFill>
                <a:effectLst/>
                <a:uLnTx/>
                <a:uFillTx/>
                <a:latin typeface="黑体" panose="02010609060101010101" pitchFamily="49" charset="-122"/>
                <a:ea typeface="黑体" panose="02010609060101010101" pitchFamily="49" charset="-122"/>
              </a:rPr>
              <a:t>：</a:t>
            </a:r>
            <a:r>
              <a:rPr kumimoji="0" lang="zh-CN" altLang="en-US" sz="2400" b="0" i="0" u="none" strike="noStrike" kern="1200" cap="none" spc="0" normalizeH="0" baseline="0" noProof="0" dirty="0">
                <a:ln>
                  <a:noFill/>
                </a:ln>
                <a:solidFill>
                  <a:schemeClr val="accent2">
                    <a:lumMod val="75000"/>
                  </a:schemeClr>
                </a:solidFill>
                <a:effectLst/>
                <a:uLnTx/>
                <a:uFillTx/>
                <a:latin typeface="黑体" panose="02010609060101010101" pitchFamily="49" charset="-122"/>
                <a:ea typeface="黑体" panose="02010609060101010101" pitchFamily="49" charset="-122"/>
              </a:rPr>
              <a:t>根据设计图纸组装各零件，使其美观、实用。</a:t>
            </a:r>
            <a:endParaRPr lang="zh-CN" altLang="en-US" sz="2400" dirty="0">
              <a:solidFill>
                <a:schemeClr val="accent2">
                  <a:lumMod val="75000"/>
                </a:schemeClr>
              </a:solidFill>
              <a:latin typeface="黑体" panose="02010609060101010101" pitchFamily="49" charset="-122"/>
              <a:ea typeface="黑体" panose="02010609060101010101" pitchFamily="49" charset="-122"/>
            </a:endParaRPr>
          </a:p>
        </p:txBody>
      </p:sp>
      <p:sp>
        <p:nvSpPr>
          <p:cNvPr id="9" name="Freeform 76">
            <a:extLst>
              <a:ext uri="{FF2B5EF4-FFF2-40B4-BE49-F238E27FC236}">
                <a16:creationId xmlns:a16="http://schemas.microsoft.com/office/drawing/2014/main" id="{8C9285A3-238A-410A-8262-E5B31D28D75F}"/>
              </a:ext>
            </a:extLst>
          </p:cNvPr>
          <p:cNvSpPr>
            <a:spLocks noEditPoints="1"/>
          </p:cNvSpPr>
          <p:nvPr/>
        </p:nvSpPr>
        <p:spPr bwMode="auto">
          <a:xfrm>
            <a:off x="1176101" y="2496147"/>
            <a:ext cx="379412" cy="379413"/>
          </a:xfrm>
          <a:custGeom>
            <a:avLst/>
            <a:gdLst>
              <a:gd name="T0" fmla="*/ 379316 w 192"/>
              <a:gd name="T1" fmla="*/ 193609 h 192"/>
              <a:gd name="T2" fmla="*/ 379316 w 192"/>
              <a:gd name="T3" fmla="*/ 193609 h 192"/>
              <a:gd name="T4" fmla="*/ 379316 w 192"/>
              <a:gd name="T5" fmla="*/ 195584 h 192"/>
              <a:gd name="T6" fmla="*/ 379316 w 192"/>
              <a:gd name="T7" fmla="*/ 195584 h 192"/>
              <a:gd name="T8" fmla="*/ 379316 w 192"/>
              <a:gd name="T9" fmla="*/ 197560 h 192"/>
              <a:gd name="T10" fmla="*/ 379316 w 192"/>
              <a:gd name="T11" fmla="*/ 197560 h 192"/>
              <a:gd name="T12" fmla="*/ 373389 w 192"/>
              <a:gd name="T13" fmla="*/ 213365 h 192"/>
              <a:gd name="T14" fmla="*/ 373389 w 192"/>
              <a:gd name="T15" fmla="*/ 213365 h 192"/>
              <a:gd name="T16" fmla="*/ 239048 w 192"/>
              <a:gd name="T17" fmla="*/ 371413 h 192"/>
              <a:gd name="T18" fmla="*/ 239048 w 192"/>
              <a:gd name="T19" fmla="*/ 371413 h 192"/>
              <a:gd name="T20" fmla="*/ 221268 w 192"/>
              <a:gd name="T21" fmla="*/ 379315 h 192"/>
              <a:gd name="T22" fmla="*/ 219292 w 192"/>
              <a:gd name="T23" fmla="*/ 379315 h 192"/>
              <a:gd name="T24" fmla="*/ 217316 w 192"/>
              <a:gd name="T25" fmla="*/ 379315 h 192"/>
              <a:gd name="T26" fmla="*/ 217316 w 192"/>
              <a:gd name="T27" fmla="*/ 379315 h 192"/>
              <a:gd name="T28" fmla="*/ 205463 w 192"/>
              <a:gd name="T29" fmla="*/ 373388 h 192"/>
              <a:gd name="T30" fmla="*/ 205463 w 192"/>
              <a:gd name="T31" fmla="*/ 373388 h 192"/>
              <a:gd name="T32" fmla="*/ 7902 w 192"/>
              <a:gd name="T33" fmla="*/ 191633 h 192"/>
              <a:gd name="T34" fmla="*/ 7902 w 192"/>
              <a:gd name="T35" fmla="*/ 191633 h 192"/>
              <a:gd name="T36" fmla="*/ 0 w 192"/>
              <a:gd name="T37" fmla="*/ 173853 h 192"/>
              <a:gd name="T38" fmla="*/ 0 w 192"/>
              <a:gd name="T39" fmla="*/ 173853 h 192"/>
              <a:gd name="T40" fmla="*/ 0 w 192"/>
              <a:gd name="T41" fmla="*/ 47414 h 192"/>
              <a:gd name="T42" fmla="*/ 0 w 192"/>
              <a:gd name="T43" fmla="*/ 23707 h 192"/>
              <a:gd name="T44" fmla="*/ 0 w 192"/>
              <a:gd name="T45" fmla="*/ 23707 h 192"/>
              <a:gd name="T46" fmla="*/ 0 w 192"/>
              <a:gd name="T47" fmla="*/ 23707 h 192"/>
              <a:gd name="T48" fmla="*/ 23707 w 192"/>
              <a:gd name="T49" fmla="*/ 0 h 192"/>
              <a:gd name="T50" fmla="*/ 23707 w 192"/>
              <a:gd name="T51" fmla="*/ 0 h 192"/>
              <a:gd name="T52" fmla="*/ 173853 w 192"/>
              <a:gd name="T53" fmla="*/ 0 h 192"/>
              <a:gd name="T54" fmla="*/ 173853 w 192"/>
              <a:gd name="T55" fmla="*/ 0 h 192"/>
              <a:gd name="T56" fmla="*/ 173853 w 192"/>
              <a:gd name="T57" fmla="*/ 0 h 192"/>
              <a:gd name="T58" fmla="*/ 191634 w 192"/>
              <a:gd name="T59" fmla="*/ 7902 h 192"/>
              <a:gd name="T60" fmla="*/ 371414 w 192"/>
              <a:gd name="T61" fmla="*/ 179780 h 192"/>
              <a:gd name="T62" fmla="*/ 379316 w 192"/>
              <a:gd name="T63" fmla="*/ 193609 h 192"/>
              <a:gd name="T64" fmla="*/ 63219 w 192"/>
              <a:gd name="T65" fmla="*/ 31610 h 192"/>
              <a:gd name="T66" fmla="*/ 31610 w 192"/>
              <a:gd name="T67" fmla="*/ 63219 h 192"/>
              <a:gd name="T68" fmla="*/ 63219 w 192"/>
              <a:gd name="T69" fmla="*/ 94829 h 192"/>
              <a:gd name="T70" fmla="*/ 94829 w 192"/>
              <a:gd name="T71" fmla="*/ 63219 h 192"/>
              <a:gd name="T72" fmla="*/ 63219 w 192"/>
              <a:gd name="T73" fmla="*/ 316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76">
            <a:extLst>
              <a:ext uri="{FF2B5EF4-FFF2-40B4-BE49-F238E27FC236}">
                <a16:creationId xmlns:a16="http://schemas.microsoft.com/office/drawing/2014/main" id="{FCBE07BE-0827-43C7-AD18-280A5B5AC01E}"/>
              </a:ext>
            </a:extLst>
          </p:cNvPr>
          <p:cNvSpPr>
            <a:spLocks noEditPoints="1"/>
          </p:cNvSpPr>
          <p:nvPr/>
        </p:nvSpPr>
        <p:spPr bwMode="auto">
          <a:xfrm>
            <a:off x="1176101" y="3355729"/>
            <a:ext cx="379412" cy="379413"/>
          </a:xfrm>
          <a:custGeom>
            <a:avLst/>
            <a:gdLst>
              <a:gd name="T0" fmla="*/ 379316 w 192"/>
              <a:gd name="T1" fmla="*/ 193609 h 192"/>
              <a:gd name="T2" fmla="*/ 379316 w 192"/>
              <a:gd name="T3" fmla="*/ 193609 h 192"/>
              <a:gd name="T4" fmla="*/ 379316 w 192"/>
              <a:gd name="T5" fmla="*/ 195584 h 192"/>
              <a:gd name="T6" fmla="*/ 379316 w 192"/>
              <a:gd name="T7" fmla="*/ 195584 h 192"/>
              <a:gd name="T8" fmla="*/ 379316 w 192"/>
              <a:gd name="T9" fmla="*/ 197560 h 192"/>
              <a:gd name="T10" fmla="*/ 379316 w 192"/>
              <a:gd name="T11" fmla="*/ 197560 h 192"/>
              <a:gd name="T12" fmla="*/ 373389 w 192"/>
              <a:gd name="T13" fmla="*/ 213365 h 192"/>
              <a:gd name="T14" fmla="*/ 373389 w 192"/>
              <a:gd name="T15" fmla="*/ 213365 h 192"/>
              <a:gd name="T16" fmla="*/ 239048 w 192"/>
              <a:gd name="T17" fmla="*/ 371413 h 192"/>
              <a:gd name="T18" fmla="*/ 239048 w 192"/>
              <a:gd name="T19" fmla="*/ 371413 h 192"/>
              <a:gd name="T20" fmla="*/ 221268 w 192"/>
              <a:gd name="T21" fmla="*/ 379315 h 192"/>
              <a:gd name="T22" fmla="*/ 219292 w 192"/>
              <a:gd name="T23" fmla="*/ 379315 h 192"/>
              <a:gd name="T24" fmla="*/ 217316 w 192"/>
              <a:gd name="T25" fmla="*/ 379315 h 192"/>
              <a:gd name="T26" fmla="*/ 217316 w 192"/>
              <a:gd name="T27" fmla="*/ 379315 h 192"/>
              <a:gd name="T28" fmla="*/ 205463 w 192"/>
              <a:gd name="T29" fmla="*/ 373388 h 192"/>
              <a:gd name="T30" fmla="*/ 205463 w 192"/>
              <a:gd name="T31" fmla="*/ 373388 h 192"/>
              <a:gd name="T32" fmla="*/ 7902 w 192"/>
              <a:gd name="T33" fmla="*/ 191633 h 192"/>
              <a:gd name="T34" fmla="*/ 7902 w 192"/>
              <a:gd name="T35" fmla="*/ 191633 h 192"/>
              <a:gd name="T36" fmla="*/ 0 w 192"/>
              <a:gd name="T37" fmla="*/ 173853 h 192"/>
              <a:gd name="T38" fmla="*/ 0 w 192"/>
              <a:gd name="T39" fmla="*/ 173853 h 192"/>
              <a:gd name="T40" fmla="*/ 0 w 192"/>
              <a:gd name="T41" fmla="*/ 47414 h 192"/>
              <a:gd name="T42" fmla="*/ 0 w 192"/>
              <a:gd name="T43" fmla="*/ 23707 h 192"/>
              <a:gd name="T44" fmla="*/ 0 w 192"/>
              <a:gd name="T45" fmla="*/ 23707 h 192"/>
              <a:gd name="T46" fmla="*/ 0 w 192"/>
              <a:gd name="T47" fmla="*/ 23707 h 192"/>
              <a:gd name="T48" fmla="*/ 23707 w 192"/>
              <a:gd name="T49" fmla="*/ 0 h 192"/>
              <a:gd name="T50" fmla="*/ 23707 w 192"/>
              <a:gd name="T51" fmla="*/ 0 h 192"/>
              <a:gd name="T52" fmla="*/ 173853 w 192"/>
              <a:gd name="T53" fmla="*/ 0 h 192"/>
              <a:gd name="T54" fmla="*/ 173853 w 192"/>
              <a:gd name="T55" fmla="*/ 0 h 192"/>
              <a:gd name="T56" fmla="*/ 173853 w 192"/>
              <a:gd name="T57" fmla="*/ 0 h 192"/>
              <a:gd name="T58" fmla="*/ 191634 w 192"/>
              <a:gd name="T59" fmla="*/ 7902 h 192"/>
              <a:gd name="T60" fmla="*/ 371414 w 192"/>
              <a:gd name="T61" fmla="*/ 179780 h 192"/>
              <a:gd name="T62" fmla="*/ 379316 w 192"/>
              <a:gd name="T63" fmla="*/ 193609 h 192"/>
              <a:gd name="T64" fmla="*/ 63219 w 192"/>
              <a:gd name="T65" fmla="*/ 31610 h 192"/>
              <a:gd name="T66" fmla="*/ 31610 w 192"/>
              <a:gd name="T67" fmla="*/ 63219 h 192"/>
              <a:gd name="T68" fmla="*/ 63219 w 192"/>
              <a:gd name="T69" fmla="*/ 94829 h 192"/>
              <a:gd name="T70" fmla="*/ 94829 w 192"/>
              <a:gd name="T71" fmla="*/ 63219 h 192"/>
              <a:gd name="T72" fmla="*/ 63219 w 192"/>
              <a:gd name="T73" fmla="*/ 316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11" name="Freeform 76">
            <a:extLst>
              <a:ext uri="{FF2B5EF4-FFF2-40B4-BE49-F238E27FC236}">
                <a16:creationId xmlns:a16="http://schemas.microsoft.com/office/drawing/2014/main" id="{FF162BC6-E8F8-4BB0-9FA7-194328908530}"/>
              </a:ext>
            </a:extLst>
          </p:cNvPr>
          <p:cNvSpPr>
            <a:spLocks noEditPoints="1"/>
          </p:cNvSpPr>
          <p:nvPr/>
        </p:nvSpPr>
        <p:spPr bwMode="auto">
          <a:xfrm>
            <a:off x="1176101" y="4137304"/>
            <a:ext cx="379412" cy="379413"/>
          </a:xfrm>
          <a:custGeom>
            <a:avLst/>
            <a:gdLst>
              <a:gd name="T0" fmla="*/ 379316 w 192"/>
              <a:gd name="T1" fmla="*/ 193609 h 192"/>
              <a:gd name="T2" fmla="*/ 379316 w 192"/>
              <a:gd name="T3" fmla="*/ 193609 h 192"/>
              <a:gd name="T4" fmla="*/ 379316 w 192"/>
              <a:gd name="T5" fmla="*/ 195584 h 192"/>
              <a:gd name="T6" fmla="*/ 379316 w 192"/>
              <a:gd name="T7" fmla="*/ 195584 h 192"/>
              <a:gd name="T8" fmla="*/ 379316 w 192"/>
              <a:gd name="T9" fmla="*/ 197560 h 192"/>
              <a:gd name="T10" fmla="*/ 379316 w 192"/>
              <a:gd name="T11" fmla="*/ 197560 h 192"/>
              <a:gd name="T12" fmla="*/ 373389 w 192"/>
              <a:gd name="T13" fmla="*/ 213365 h 192"/>
              <a:gd name="T14" fmla="*/ 373389 w 192"/>
              <a:gd name="T15" fmla="*/ 213365 h 192"/>
              <a:gd name="T16" fmla="*/ 239048 w 192"/>
              <a:gd name="T17" fmla="*/ 371413 h 192"/>
              <a:gd name="T18" fmla="*/ 239048 w 192"/>
              <a:gd name="T19" fmla="*/ 371413 h 192"/>
              <a:gd name="T20" fmla="*/ 221268 w 192"/>
              <a:gd name="T21" fmla="*/ 379315 h 192"/>
              <a:gd name="T22" fmla="*/ 219292 w 192"/>
              <a:gd name="T23" fmla="*/ 379315 h 192"/>
              <a:gd name="T24" fmla="*/ 217316 w 192"/>
              <a:gd name="T25" fmla="*/ 379315 h 192"/>
              <a:gd name="T26" fmla="*/ 217316 w 192"/>
              <a:gd name="T27" fmla="*/ 379315 h 192"/>
              <a:gd name="T28" fmla="*/ 205463 w 192"/>
              <a:gd name="T29" fmla="*/ 373388 h 192"/>
              <a:gd name="T30" fmla="*/ 205463 w 192"/>
              <a:gd name="T31" fmla="*/ 373388 h 192"/>
              <a:gd name="T32" fmla="*/ 7902 w 192"/>
              <a:gd name="T33" fmla="*/ 191633 h 192"/>
              <a:gd name="T34" fmla="*/ 7902 w 192"/>
              <a:gd name="T35" fmla="*/ 191633 h 192"/>
              <a:gd name="T36" fmla="*/ 0 w 192"/>
              <a:gd name="T37" fmla="*/ 173853 h 192"/>
              <a:gd name="T38" fmla="*/ 0 w 192"/>
              <a:gd name="T39" fmla="*/ 173853 h 192"/>
              <a:gd name="T40" fmla="*/ 0 w 192"/>
              <a:gd name="T41" fmla="*/ 47414 h 192"/>
              <a:gd name="T42" fmla="*/ 0 w 192"/>
              <a:gd name="T43" fmla="*/ 23707 h 192"/>
              <a:gd name="T44" fmla="*/ 0 w 192"/>
              <a:gd name="T45" fmla="*/ 23707 h 192"/>
              <a:gd name="T46" fmla="*/ 0 w 192"/>
              <a:gd name="T47" fmla="*/ 23707 h 192"/>
              <a:gd name="T48" fmla="*/ 23707 w 192"/>
              <a:gd name="T49" fmla="*/ 0 h 192"/>
              <a:gd name="T50" fmla="*/ 23707 w 192"/>
              <a:gd name="T51" fmla="*/ 0 h 192"/>
              <a:gd name="T52" fmla="*/ 173853 w 192"/>
              <a:gd name="T53" fmla="*/ 0 h 192"/>
              <a:gd name="T54" fmla="*/ 173853 w 192"/>
              <a:gd name="T55" fmla="*/ 0 h 192"/>
              <a:gd name="T56" fmla="*/ 173853 w 192"/>
              <a:gd name="T57" fmla="*/ 0 h 192"/>
              <a:gd name="T58" fmla="*/ 191634 w 192"/>
              <a:gd name="T59" fmla="*/ 7902 h 192"/>
              <a:gd name="T60" fmla="*/ 371414 w 192"/>
              <a:gd name="T61" fmla="*/ 179780 h 192"/>
              <a:gd name="T62" fmla="*/ 379316 w 192"/>
              <a:gd name="T63" fmla="*/ 193609 h 192"/>
              <a:gd name="T64" fmla="*/ 63219 w 192"/>
              <a:gd name="T65" fmla="*/ 31610 h 192"/>
              <a:gd name="T66" fmla="*/ 31610 w 192"/>
              <a:gd name="T67" fmla="*/ 63219 h 192"/>
              <a:gd name="T68" fmla="*/ 63219 w 192"/>
              <a:gd name="T69" fmla="*/ 94829 h 192"/>
              <a:gd name="T70" fmla="*/ 94829 w 192"/>
              <a:gd name="T71" fmla="*/ 63219 h 192"/>
              <a:gd name="T72" fmla="*/ 63219 w 192"/>
              <a:gd name="T73" fmla="*/ 316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12" name="Freeform 76">
            <a:extLst>
              <a:ext uri="{FF2B5EF4-FFF2-40B4-BE49-F238E27FC236}">
                <a16:creationId xmlns:a16="http://schemas.microsoft.com/office/drawing/2014/main" id="{A37344E5-43C1-430D-BCC4-90A1F8082631}"/>
              </a:ext>
            </a:extLst>
          </p:cNvPr>
          <p:cNvSpPr>
            <a:spLocks noEditPoints="1"/>
          </p:cNvSpPr>
          <p:nvPr/>
        </p:nvSpPr>
        <p:spPr bwMode="auto">
          <a:xfrm>
            <a:off x="1176101" y="5023960"/>
            <a:ext cx="379412" cy="379413"/>
          </a:xfrm>
          <a:custGeom>
            <a:avLst/>
            <a:gdLst>
              <a:gd name="T0" fmla="*/ 379316 w 192"/>
              <a:gd name="T1" fmla="*/ 193609 h 192"/>
              <a:gd name="T2" fmla="*/ 379316 w 192"/>
              <a:gd name="T3" fmla="*/ 193609 h 192"/>
              <a:gd name="T4" fmla="*/ 379316 w 192"/>
              <a:gd name="T5" fmla="*/ 195584 h 192"/>
              <a:gd name="T6" fmla="*/ 379316 w 192"/>
              <a:gd name="T7" fmla="*/ 195584 h 192"/>
              <a:gd name="T8" fmla="*/ 379316 w 192"/>
              <a:gd name="T9" fmla="*/ 197560 h 192"/>
              <a:gd name="T10" fmla="*/ 379316 w 192"/>
              <a:gd name="T11" fmla="*/ 197560 h 192"/>
              <a:gd name="T12" fmla="*/ 373389 w 192"/>
              <a:gd name="T13" fmla="*/ 213365 h 192"/>
              <a:gd name="T14" fmla="*/ 373389 w 192"/>
              <a:gd name="T15" fmla="*/ 213365 h 192"/>
              <a:gd name="T16" fmla="*/ 239048 w 192"/>
              <a:gd name="T17" fmla="*/ 371413 h 192"/>
              <a:gd name="T18" fmla="*/ 239048 w 192"/>
              <a:gd name="T19" fmla="*/ 371413 h 192"/>
              <a:gd name="T20" fmla="*/ 221268 w 192"/>
              <a:gd name="T21" fmla="*/ 379315 h 192"/>
              <a:gd name="T22" fmla="*/ 219292 w 192"/>
              <a:gd name="T23" fmla="*/ 379315 h 192"/>
              <a:gd name="T24" fmla="*/ 217316 w 192"/>
              <a:gd name="T25" fmla="*/ 379315 h 192"/>
              <a:gd name="T26" fmla="*/ 217316 w 192"/>
              <a:gd name="T27" fmla="*/ 379315 h 192"/>
              <a:gd name="T28" fmla="*/ 205463 w 192"/>
              <a:gd name="T29" fmla="*/ 373388 h 192"/>
              <a:gd name="T30" fmla="*/ 205463 w 192"/>
              <a:gd name="T31" fmla="*/ 373388 h 192"/>
              <a:gd name="T32" fmla="*/ 7902 w 192"/>
              <a:gd name="T33" fmla="*/ 191633 h 192"/>
              <a:gd name="T34" fmla="*/ 7902 w 192"/>
              <a:gd name="T35" fmla="*/ 191633 h 192"/>
              <a:gd name="T36" fmla="*/ 0 w 192"/>
              <a:gd name="T37" fmla="*/ 173853 h 192"/>
              <a:gd name="T38" fmla="*/ 0 w 192"/>
              <a:gd name="T39" fmla="*/ 173853 h 192"/>
              <a:gd name="T40" fmla="*/ 0 w 192"/>
              <a:gd name="T41" fmla="*/ 47414 h 192"/>
              <a:gd name="T42" fmla="*/ 0 w 192"/>
              <a:gd name="T43" fmla="*/ 23707 h 192"/>
              <a:gd name="T44" fmla="*/ 0 w 192"/>
              <a:gd name="T45" fmla="*/ 23707 h 192"/>
              <a:gd name="T46" fmla="*/ 0 w 192"/>
              <a:gd name="T47" fmla="*/ 23707 h 192"/>
              <a:gd name="T48" fmla="*/ 23707 w 192"/>
              <a:gd name="T49" fmla="*/ 0 h 192"/>
              <a:gd name="T50" fmla="*/ 23707 w 192"/>
              <a:gd name="T51" fmla="*/ 0 h 192"/>
              <a:gd name="T52" fmla="*/ 173853 w 192"/>
              <a:gd name="T53" fmla="*/ 0 h 192"/>
              <a:gd name="T54" fmla="*/ 173853 w 192"/>
              <a:gd name="T55" fmla="*/ 0 h 192"/>
              <a:gd name="T56" fmla="*/ 173853 w 192"/>
              <a:gd name="T57" fmla="*/ 0 h 192"/>
              <a:gd name="T58" fmla="*/ 191634 w 192"/>
              <a:gd name="T59" fmla="*/ 7902 h 192"/>
              <a:gd name="T60" fmla="*/ 371414 w 192"/>
              <a:gd name="T61" fmla="*/ 179780 h 192"/>
              <a:gd name="T62" fmla="*/ 379316 w 192"/>
              <a:gd name="T63" fmla="*/ 193609 h 192"/>
              <a:gd name="T64" fmla="*/ 63219 w 192"/>
              <a:gd name="T65" fmla="*/ 31610 h 192"/>
              <a:gd name="T66" fmla="*/ 31610 w 192"/>
              <a:gd name="T67" fmla="*/ 63219 h 192"/>
              <a:gd name="T68" fmla="*/ 63219 w 192"/>
              <a:gd name="T69" fmla="*/ 94829 h 192"/>
              <a:gd name="T70" fmla="*/ 94829 w 192"/>
              <a:gd name="T71" fmla="*/ 63219 h 192"/>
              <a:gd name="T72" fmla="*/ 63219 w 192"/>
              <a:gd name="T73" fmla="*/ 316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ppt_x"/>
                                          </p:val>
                                        </p:tav>
                                        <p:tav tm="100000">
                                          <p:val>
                                            <p:strVal val="#ppt_x"/>
                                          </p:val>
                                        </p:tav>
                                      </p:tavLst>
                                    </p:anim>
                                    <p:anim calcmode="lin" valueType="num">
                                      <p:cBhvr additive="base">
                                        <p:cTn id="4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组合 3"/>
          <p:cNvGrpSpPr>
            <a:grpSpLocks/>
          </p:cNvGrpSpPr>
          <p:nvPr/>
        </p:nvGrpSpPr>
        <p:grpSpPr bwMode="auto">
          <a:xfrm flipH="1">
            <a:off x="11182349" y="0"/>
            <a:ext cx="1009651"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4579" name="组合 14"/>
          <p:cNvGrpSpPr>
            <a:grpSpLocks/>
          </p:cNvGrpSpPr>
          <p:nvPr/>
        </p:nvGrpSpPr>
        <p:grpSpPr bwMode="auto">
          <a:xfrm flipV="1">
            <a:off x="1"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 name="椭圆 5">
            <a:extLst>
              <a:ext uri="{FF2B5EF4-FFF2-40B4-BE49-F238E27FC236}">
                <a16:creationId xmlns:a16="http://schemas.microsoft.com/office/drawing/2014/main" id="{D64CEE18-6AC2-470B-A706-ADC9B90F8220}"/>
              </a:ext>
            </a:extLst>
          </p:cNvPr>
          <p:cNvSpPr/>
          <p:nvPr/>
        </p:nvSpPr>
        <p:spPr>
          <a:xfrm>
            <a:off x="2545862" y="268457"/>
            <a:ext cx="6719090" cy="6179968"/>
          </a:xfrm>
          <a:prstGeom prst="ellipse">
            <a:avLst/>
          </a:prstGeom>
          <a:solidFill>
            <a:schemeClr val="bg1"/>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6D9A866-33CB-4930-B6D8-1F16FEA9CCDE}"/>
              </a:ext>
            </a:extLst>
          </p:cNvPr>
          <p:cNvSpPr txBox="1"/>
          <p:nvPr/>
        </p:nvSpPr>
        <p:spPr>
          <a:xfrm>
            <a:off x="2171700" y="2724082"/>
            <a:ext cx="7474438" cy="1107996"/>
          </a:xfrm>
          <a:prstGeom prst="rect">
            <a:avLst/>
          </a:prstGeom>
          <a:noFill/>
        </p:spPr>
        <p:txBody>
          <a:bodyPr wrap="square" rtlCol="0">
            <a:spAutoFit/>
          </a:bodyPr>
          <a:lstStyle/>
          <a:p>
            <a:pPr algn="ctr"/>
            <a:r>
              <a:rPr lang="zh-CN" altLang="en-US" sz="6600" dirty="0">
                <a:solidFill>
                  <a:schemeClr val="accent5">
                    <a:lumMod val="75000"/>
                  </a:schemeClr>
                </a:solidFill>
                <a:latin typeface="微软雅黑" panose="020B0503020204020204" pitchFamily="34" charset="-122"/>
                <a:ea typeface="微软雅黑" panose="020B0503020204020204" pitchFamily="34" charset="-122"/>
              </a:rPr>
              <a:t>谢 谢 大 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直角三角形 9"/>
          <p:cNvSpPr/>
          <p:nvPr/>
        </p:nvSpPr>
        <p:spPr>
          <a:xfrm rot="5400000" flipH="1" flipV="1">
            <a:off x="8591550" y="3257550"/>
            <a:ext cx="3600450" cy="3600451"/>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7"/>
          <p:cNvSpPr/>
          <p:nvPr/>
        </p:nvSpPr>
        <p:spPr>
          <a:xfrm rot="5400000">
            <a:off x="0" y="-1"/>
            <a:ext cx="3600450" cy="3600451"/>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0" y="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直角三角形 6"/>
          <p:cNvSpPr/>
          <p:nvPr/>
        </p:nvSpPr>
        <p:spPr>
          <a:xfrm rot="5400000" flipH="1" flipV="1">
            <a:off x="9220200" y="388620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438" name="文本框 2"/>
          <p:cNvSpPr txBox="1">
            <a:spLocks noChangeArrowheads="1"/>
          </p:cNvSpPr>
          <p:nvPr/>
        </p:nvSpPr>
        <p:spPr bwMode="auto">
          <a:xfrm>
            <a:off x="292856" y="400050"/>
            <a:ext cx="677108" cy="971550"/>
          </a:xfrm>
          <a:prstGeom prst="rect">
            <a:avLst/>
          </a:prstGeom>
          <a:noFill/>
          <a:ln w="9525">
            <a:noFill/>
            <a:miter lim="800000"/>
            <a:headEnd/>
            <a:tailEnd/>
          </a:ln>
        </p:spPr>
        <p:txBody>
          <a:bodyPr vert="eaVert">
            <a:spAutoFit/>
          </a:bodyPr>
          <a:lstStyle/>
          <a:p>
            <a:pPr algn="dist" eaLnBrk="1" hangingPunct="1"/>
            <a:r>
              <a:rPr lang="zh-CN" altLang="en-US" sz="3200" b="1" dirty="0">
                <a:solidFill>
                  <a:schemeClr val="bg1"/>
                </a:solidFill>
                <a:latin typeface="微软雅黑" pitchFamily="34" charset="-122"/>
                <a:ea typeface="微软雅黑" pitchFamily="34" charset="-122"/>
              </a:rPr>
              <a:t>目录</a:t>
            </a:r>
          </a:p>
        </p:txBody>
      </p:sp>
      <p:sp>
        <p:nvSpPr>
          <p:cNvPr id="18439" name="文本框 10"/>
          <p:cNvSpPr txBox="1">
            <a:spLocks noChangeArrowheads="1"/>
          </p:cNvSpPr>
          <p:nvPr/>
        </p:nvSpPr>
        <p:spPr bwMode="auto">
          <a:xfrm>
            <a:off x="2522539" y="1641475"/>
            <a:ext cx="7146925" cy="584775"/>
          </a:xfrm>
          <a:prstGeom prst="rect">
            <a:avLst/>
          </a:prstGeom>
          <a:noFill/>
          <a:ln w="9525">
            <a:noFill/>
            <a:miter lim="800000"/>
            <a:headEnd/>
            <a:tailEnd/>
          </a:ln>
        </p:spPr>
        <p:txBody>
          <a:bodyPr>
            <a:spAutoFit/>
          </a:bodyPr>
          <a:lstStyle/>
          <a:p>
            <a:pPr algn="ctr" eaLnBrk="1" hangingPunct="1"/>
            <a:r>
              <a:rPr lang="en-US" altLang="zh-CN" sz="3200" dirty="0">
                <a:solidFill>
                  <a:srgbClr val="1570C1"/>
                </a:solidFill>
                <a:latin typeface="微软雅黑" panose="020B0503020204020204" pitchFamily="34" charset="-122"/>
                <a:ea typeface="微软雅黑" panose="020B0503020204020204" pitchFamily="34" charset="-122"/>
              </a:rPr>
              <a:t>  01  </a:t>
            </a:r>
            <a:r>
              <a:rPr lang="zh-CN" altLang="en-US" sz="3000" dirty="0">
                <a:solidFill>
                  <a:srgbClr val="1570C1"/>
                </a:solidFill>
                <a:latin typeface="微软雅黑" panose="020B0503020204020204" pitchFamily="34" charset="-122"/>
                <a:ea typeface="微软雅黑" panose="020B0503020204020204" pitchFamily="34" charset="-122"/>
              </a:rPr>
              <a:t>项目分工与进度安排</a:t>
            </a:r>
          </a:p>
        </p:txBody>
      </p:sp>
      <p:sp>
        <p:nvSpPr>
          <p:cNvPr id="18440" name="文本框 11"/>
          <p:cNvSpPr txBox="1">
            <a:spLocks noChangeArrowheads="1"/>
          </p:cNvSpPr>
          <p:nvPr/>
        </p:nvSpPr>
        <p:spPr bwMode="auto">
          <a:xfrm>
            <a:off x="2522536" y="2904724"/>
            <a:ext cx="7146925" cy="584775"/>
          </a:xfrm>
          <a:prstGeom prst="rect">
            <a:avLst/>
          </a:prstGeom>
          <a:noFill/>
          <a:ln w="9525">
            <a:noFill/>
            <a:miter lim="800000"/>
            <a:headEnd/>
            <a:tailEnd/>
          </a:ln>
        </p:spPr>
        <p:txBody>
          <a:bodyPr>
            <a:spAutoFit/>
          </a:bodyPr>
          <a:lstStyle/>
          <a:p>
            <a:pPr algn="ctr" eaLnBrk="1" hangingPunct="1"/>
            <a:r>
              <a:rPr lang="en-US" altLang="zh-CN" sz="3200" dirty="0">
                <a:solidFill>
                  <a:srgbClr val="1570C1"/>
                </a:solidFill>
                <a:latin typeface="微软雅黑" panose="020B0503020204020204" pitchFamily="34" charset="-122"/>
                <a:ea typeface="微软雅黑" panose="020B0503020204020204" pitchFamily="34" charset="-122"/>
              </a:rPr>
              <a:t>02  </a:t>
            </a:r>
            <a:r>
              <a:rPr lang="zh-CN" altLang="en-US" sz="3000" dirty="0">
                <a:solidFill>
                  <a:srgbClr val="1570C1"/>
                </a:solidFill>
                <a:latin typeface="微软雅黑" panose="020B0503020204020204" pitchFamily="34" charset="-122"/>
                <a:ea typeface="微软雅黑" panose="020B0503020204020204" pitchFamily="34" charset="-122"/>
              </a:rPr>
              <a:t>产品规划与目标树</a:t>
            </a:r>
          </a:p>
        </p:txBody>
      </p:sp>
      <p:sp>
        <p:nvSpPr>
          <p:cNvPr id="18441" name="文本框 12"/>
          <p:cNvSpPr txBox="1">
            <a:spLocks noChangeArrowheads="1"/>
          </p:cNvSpPr>
          <p:nvPr/>
        </p:nvSpPr>
        <p:spPr bwMode="auto">
          <a:xfrm>
            <a:off x="2522536" y="4118149"/>
            <a:ext cx="7146925" cy="584775"/>
          </a:xfrm>
          <a:prstGeom prst="rect">
            <a:avLst/>
          </a:prstGeom>
          <a:noFill/>
          <a:ln w="9525">
            <a:noFill/>
            <a:miter lim="800000"/>
            <a:headEnd/>
            <a:tailEnd/>
          </a:ln>
        </p:spPr>
        <p:txBody>
          <a:bodyPr>
            <a:spAutoFit/>
          </a:bodyPr>
          <a:lstStyle/>
          <a:p>
            <a:pPr algn="ctr" eaLnBrk="1" hangingPunct="1"/>
            <a:r>
              <a:rPr lang="en-US" altLang="zh-CN" sz="3200" dirty="0">
                <a:solidFill>
                  <a:srgbClr val="1570C1"/>
                </a:solidFill>
                <a:latin typeface="微软雅黑" panose="020B0503020204020204" pitchFamily="34" charset="-122"/>
                <a:ea typeface="微软雅黑" panose="020B0503020204020204" pitchFamily="34" charset="-122"/>
              </a:rPr>
              <a:t>03  </a:t>
            </a:r>
            <a:r>
              <a:rPr lang="zh-CN" altLang="en-US" sz="3000" dirty="0">
                <a:solidFill>
                  <a:srgbClr val="1570C1"/>
                </a:solidFill>
                <a:latin typeface="微软雅黑" panose="020B0503020204020204" pitchFamily="34" charset="-122"/>
                <a:ea typeface="微软雅黑" panose="020B0503020204020204" pitchFamily="34" charset="-122"/>
              </a:rPr>
              <a:t>概念设计与具体实现方案</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 calcmode="lin" valueType="num">
                                      <p:cBhvr additive="base">
                                        <p:cTn id="7" dur="500" fill="hold"/>
                                        <p:tgtEl>
                                          <p:spTgt spid="18439"/>
                                        </p:tgtEl>
                                        <p:attrNameLst>
                                          <p:attrName>ppt_x</p:attrName>
                                        </p:attrNameLst>
                                      </p:cBhvr>
                                      <p:tavLst>
                                        <p:tav tm="0">
                                          <p:val>
                                            <p:strVal val="#ppt_x"/>
                                          </p:val>
                                        </p:tav>
                                        <p:tav tm="100000">
                                          <p:val>
                                            <p:strVal val="#ppt_x"/>
                                          </p:val>
                                        </p:tav>
                                      </p:tavLst>
                                    </p:anim>
                                    <p:anim calcmode="lin" valueType="num">
                                      <p:cBhvr additive="base">
                                        <p:cTn id="8" dur="500" fill="hold"/>
                                        <p:tgtEl>
                                          <p:spTgt spid="184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40"/>
                                        </p:tgtEl>
                                        <p:attrNameLst>
                                          <p:attrName>style.visibility</p:attrName>
                                        </p:attrNameLst>
                                      </p:cBhvr>
                                      <p:to>
                                        <p:strVal val="visible"/>
                                      </p:to>
                                    </p:set>
                                    <p:anim calcmode="lin" valueType="num">
                                      <p:cBhvr additive="base">
                                        <p:cTn id="13" dur="500" fill="hold"/>
                                        <p:tgtEl>
                                          <p:spTgt spid="18440"/>
                                        </p:tgtEl>
                                        <p:attrNameLst>
                                          <p:attrName>ppt_x</p:attrName>
                                        </p:attrNameLst>
                                      </p:cBhvr>
                                      <p:tavLst>
                                        <p:tav tm="0">
                                          <p:val>
                                            <p:strVal val="#ppt_x"/>
                                          </p:val>
                                        </p:tav>
                                        <p:tav tm="100000">
                                          <p:val>
                                            <p:strVal val="#ppt_x"/>
                                          </p:val>
                                        </p:tav>
                                      </p:tavLst>
                                    </p:anim>
                                    <p:anim calcmode="lin" valueType="num">
                                      <p:cBhvr additive="base">
                                        <p:cTn id="14" dur="500" fill="hold"/>
                                        <p:tgtEl>
                                          <p:spTgt spid="184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41"/>
                                        </p:tgtEl>
                                        <p:attrNameLst>
                                          <p:attrName>style.visibility</p:attrName>
                                        </p:attrNameLst>
                                      </p:cBhvr>
                                      <p:to>
                                        <p:strVal val="visible"/>
                                      </p:to>
                                    </p:set>
                                    <p:anim calcmode="lin" valueType="num">
                                      <p:cBhvr additive="base">
                                        <p:cTn id="19" dur="500" fill="hold"/>
                                        <p:tgtEl>
                                          <p:spTgt spid="18441"/>
                                        </p:tgtEl>
                                        <p:attrNameLst>
                                          <p:attrName>ppt_x</p:attrName>
                                        </p:attrNameLst>
                                      </p:cBhvr>
                                      <p:tavLst>
                                        <p:tav tm="0">
                                          <p:val>
                                            <p:strVal val="#ppt_x"/>
                                          </p:val>
                                        </p:tav>
                                        <p:tav tm="100000">
                                          <p:val>
                                            <p:strVal val="#ppt_x"/>
                                          </p:val>
                                        </p:tav>
                                      </p:tavLst>
                                    </p:anim>
                                    <p:anim calcmode="lin" valueType="num">
                                      <p:cBhvr additive="base">
                                        <p:cTn id="20" dur="500" fill="hold"/>
                                        <p:tgtEl>
                                          <p:spTgt spid="184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p:bldP spid="18440" grpId="0"/>
      <p:bldP spid="184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3"/>
          <p:cNvGrpSpPr>
            <a:grpSpLocks/>
          </p:cNvGrpSpPr>
          <p:nvPr/>
        </p:nvGrpSpPr>
        <p:grpSpPr bwMode="auto">
          <a:xfrm flipH="1">
            <a:off x="11182349" y="0"/>
            <a:ext cx="1009651"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9459" name="组合 14"/>
          <p:cNvGrpSpPr>
            <a:grpSpLocks/>
          </p:cNvGrpSpPr>
          <p:nvPr/>
        </p:nvGrpSpPr>
        <p:grpSpPr bwMode="auto">
          <a:xfrm flipV="1">
            <a:off x="1"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0" name="文本框 17"/>
          <p:cNvSpPr txBox="1">
            <a:spLocks noChangeArrowheads="1"/>
          </p:cNvSpPr>
          <p:nvPr/>
        </p:nvSpPr>
        <p:spPr bwMode="auto">
          <a:xfrm>
            <a:off x="208691" y="141947"/>
            <a:ext cx="7243665" cy="584775"/>
          </a:xfrm>
          <a:prstGeom prst="rect">
            <a:avLst/>
          </a:prstGeom>
          <a:noFill/>
          <a:ln w="9525">
            <a:noFill/>
            <a:miter lim="800000"/>
            <a:headEnd/>
            <a:tailEnd/>
          </a:ln>
        </p:spPr>
        <p:txBody>
          <a:bodyPr wrap="square">
            <a:spAutoFit/>
          </a:bodyPr>
          <a:lstStyle/>
          <a:p>
            <a:pPr algn="ctr" eaLnBrk="1" hangingPunct="1"/>
            <a:r>
              <a:rPr lang="en-US" altLang="zh-CN" sz="3200" dirty="0">
                <a:solidFill>
                  <a:srgbClr val="1570C1"/>
                </a:solidFill>
                <a:latin typeface="黑体" panose="02010609060101010101" pitchFamily="49" charset="-122"/>
                <a:ea typeface="黑体" panose="02010609060101010101" pitchFamily="49" charset="-122"/>
              </a:rPr>
              <a:t>01  </a:t>
            </a:r>
            <a:r>
              <a:rPr lang="zh-CN" altLang="en-US" sz="2800" dirty="0">
                <a:solidFill>
                  <a:srgbClr val="1570C1"/>
                </a:solidFill>
                <a:latin typeface="黑体" panose="02010609060101010101" pitchFamily="49" charset="-122"/>
                <a:ea typeface="黑体" panose="02010609060101010101" pitchFamily="49" charset="-122"/>
              </a:rPr>
              <a:t>项目分工与进度安排</a:t>
            </a:r>
            <a:r>
              <a:rPr lang="en-US" altLang="zh-CN" sz="2800" dirty="0">
                <a:solidFill>
                  <a:srgbClr val="1570C1"/>
                </a:solidFill>
                <a:latin typeface="黑体" panose="02010609060101010101" pitchFamily="49" charset="-122"/>
                <a:ea typeface="黑体" panose="02010609060101010101" pitchFamily="49" charset="-122"/>
              </a:rPr>
              <a:t>——</a:t>
            </a:r>
            <a:r>
              <a:rPr lang="zh-CN" altLang="en-US" sz="2800" dirty="0">
                <a:solidFill>
                  <a:srgbClr val="1570C1"/>
                </a:solidFill>
                <a:latin typeface="黑体" panose="02010609060101010101" pitchFamily="49" charset="-122"/>
                <a:ea typeface="黑体" panose="02010609060101010101" pitchFamily="49" charset="-122"/>
              </a:rPr>
              <a:t>项目分工</a:t>
            </a:r>
          </a:p>
        </p:txBody>
      </p:sp>
      <p:sp>
        <p:nvSpPr>
          <p:cNvPr id="19463" name="Freeform 7"/>
          <p:cNvSpPr>
            <a:spLocks noEditPoints="1"/>
          </p:cNvSpPr>
          <p:nvPr/>
        </p:nvSpPr>
        <p:spPr bwMode="auto">
          <a:xfrm>
            <a:off x="1251328" y="2708789"/>
            <a:ext cx="846137" cy="846137"/>
          </a:xfrm>
          <a:custGeom>
            <a:avLst/>
            <a:gdLst>
              <a:gd name="T0" fmla="*/ 2147483647 w 376"/>
              <a:gd name="T1" fmla="*/ 2147483647 h 376"/>
              <a:gd name="T2" fmla="*/ 2147483647 w 376"/>
              <a:gd name="T3" fmla="*/ 2147483647 h 376"/>
              <a:gd name="T4" fmla="*/ 2147483647 w 376"/>
              <a:gd name="T5" fmla="*/ 2147483647 h 376"/>
              <a:gd name="T6" fmla="*/ 2147483647 w 376"/>
              <a:gd name="T7" fmla="*/ 2147483647 h 376"/>
              <a:gd name="T8" fmla="*/ 2147483647 w 376"/>
              <a:gd name="T9" fmla="*/ 2147483647 h 376"/>
              <a:gd name="T10" fmla="*/ 2147483647 w 376"/>
              <a:gd name="T11" fmla="*/ 2147483647 h 376"/>
              <a:gd name="T12" fmla="*/ 2147483647 w 376"/>
              <a:gd name="T13" fmla="*/ 2147483647 h 376"/>
              <a:gd name="T14" fmla="*/ 2147483647 w 376"/>
              <a:gd name="T15" fmla="*/ 0 h 376"/>
              <a:gd name="T16" fmla="*/ 2147483647 w 376"/>
              <a:gd name="T17" fmla="*/ 2147483647 h 376"/>
              <a:gd name="T18" fmla="*/ 2147483647 w 376"/>
              <a:gd name="T19" fmla="*/ 2147483647 h 376"/>
              <a:gd name="T20" fmla="*/ 2147483647 w 376"/>
              <a:gd name="T21" fmla="*/ 2147483647 h 376"/>
              <a:gd name="T22" fmla="*/ 2147483647 w 376"/>
              <a:gd name="T23" fmla="*/ 2147483647 h 376"/>
              <a:gd name="T24" fmla="*/ 2147483647 w 376"/>
              <a:gd name="T25" fmla="*/ 2147483647 h 376"/>
              <a:gd name="T26" fmla="*/ 2147483647 w 376"/>
              <a:gd name="T27" fmla="*/ 2147483647 h 376"/>
              <a:gd name="T28" fmla="*/ 2147483647 w 376"/>
              <a:gd name="T29" fmla="*/ 2147483647 h 376"/>
              <a:gd name="T30" fmla="*/ 0 w 376"/>
              <a:gd name="T31" fmla="*/ 2147483647 h 376"/>
              <a:gd name="T32" fmla="*/ 2147483647 w 376"/>
              <a:gd name="T33" fmla="*/ 2147483647 h 376"/>
              <a:gd name="T34" fmla="*/ 2147483647 w 376"/>
              <a:gd name="T35" fmla="*/ 2147483647 h 376"/>
              <a:gd name="T36" fmla="*/ 2147483647 w 376"/>
              <a:gd name="T37" fmla="*/ 2147483647 h 376"/>
              <a:gd name="T38" fmla="*/ 2147483647 w 376"/>
              <a:gd name="T39" fmla="*/ 2147483647 h 376"/>
              <a:gd name="T40" fmla="*/ 2147483647 w 376"/>
              <a:gd name="T41" fmla="*/ 2147483647 h 376"/>
              <a:gd name="T42" fmla="*/ 2147483647 w 376"/>
              <a:gd name="T43" fmla="*/ 2147483647 h 376"/>
              <a:gd name="T44" fmla="*/ 2147483647 w 376"/>
              <a:gd name="T45" fmla="*/ 2147483647 h 376"/>
              <a:gd name="T46" fmla="*/ 2147483647 w 376"/>
              <a:gd name="T47" fmla="*/ 2147483647 h 376"/>
              <a:gd name="T48" fmla="*/ 2147483647 w 376"/>
              <a:gd name="T49" fmla="*/ 2147483647 h 376"/>
              <a:gd name="T50" fmla="*/ 2147483647 w 376"/>
              <a:gd name="T51" fmla="*/ 2147483647 h 376"/>
              <a:gd name="T52" fmla="*/ 2147483647 w 376"/>
              <a:gd name="T53" fmla="*/ 2147483647 h 376"/>
              <a:gd name="T54" fmla="*/ 2147483647 w 376"/>
              <a:gd name="T55" fmla="*/ 2147483647 h 376"/>
              <a:gd name="T56" fmla="*/ 2147483647 w 376"/>
              <a:gd name="T57" fmla="*/ 2147483647 h 376"/>
              <a:gd name="T58" fmla="*/ 2147483647 w 376"/>
              <a:gd name="T59" fmla="*/ 2147483647 h 376"/>
              <a:gd name="T60" fmla="*/ 2147483647 w 376"/>
              <a:gd name="T61" fmla="*/ 2147483647 h 376"/>
              <a:gd name="T62" fmla="*/ 2147483647 w 376"/>
              <a:gd name="T63" fmla="*/ 2147483647 h 376"/>
              <a:gd name="T64" fmla="*/ 2147483647 w 376"/>
              <a:gd name="T65" fmla="*/ 2147483647 h 376"/>
              <a:gd name="T66" fmla="*/ 2147483647 w 376"/>
              <a:gd name="T67" fmla="*/ 2147483647 h 376"/>
              <a:gd name="T68" fmla="*/ 2147483647 w 376"/>
              <a:gd name="T69" fmla="*/ 2147483647 h 376"/>
              <a:gd name="T70" fmla="*/ 2147483647 w 376"/>
              <a:gd name="T71" fmla="*/ 2147483647 h 376"/>
              <a:gd name="T72" fmla="*/ 2147483647 w 376"/>
              <a:gd name="T73" fmla="*/ 2147483647 h 376"/>
              <a:gd name="T74" fmla="*/ 2147483647 w 376"/>
              <a:gd name="T75" fmla="*/ 2147483647 h 376"/>
              <a:gd name="T76" fmla="*/ 2147483647 w 376"/>
              <a:gd name="T77" fmla="*/ 2147483647 h 376"/>
              <a:gd name="T78" fmla="*/ 2147483647 w 376"/>
              <a:gd name="T79" fmla="*/ 2147483647 h 376"/>
              <a:gd name="T80" fmla="*/ 2147483647 w 376"/>
              <a:gd name="T81" fmla="*/ 2147483647 h 376"/>
              <a:gd name="T82" fmla="*/ 2147483647 w 376"/>
              <a:gd name="T83" fmla="*/ 2147483647 h 376"/>
              <a:gd name="T84" fmla="*/ 2147483647 w 376"/>
              <a:gd name="T85" fmla="*/ 2147483647 h 376"/>
              <a:gd name="T86" fmla="*/ 2147483647 w 376"/>
              <a:gd name="T87" fmla="*/ 2147483647 h 376"/>
              <a:gd name="T88" fmla="*/ 2147483647 w 376"/>
              <a:gd name="T89" fmla="*/ 2147483647 h 376"/>
              <a:gd name="T90" fmla="*/ 2147483647 w 376"/>
              <a:gd name="T91" fmla="*/ 2147483647 h 376"/>
              <a:gd name="T92" fmla="*/ 2147483647 w 376"/>
              <a:gd name="T93" fmla="*/ 2147483647 h 376"/>
              <a:gd name="T94" fmla="*/ 2147483647 w 376"/>
              <a:gd name="T95" fmla="*/ 2147483647 h 376"/>
              <a:gd name="T96" fmla="*/ 2147483647 w 376"/>
              <a:gd name="T97" fmla="*/ 2147483647 h 376"/>
              <a:gd name="T98" fmla="*/ 2147483647 w 376"/>
              <a:gd name="T99" fmla="*/ 2147483647 h 376"/>
              <a:gd name="T100" fmla="*/ 2147483647 w 376"/>
              <a:gd name="T101" fmla="*/ 2147483647 h 376"/>
              <a:gd name="T102" fmla="*/ 2147483647 w 376"/>
              <a:gd name="T103" fmla="*/ 2147483647 h 376"/>
              <a:gd name="T104" fmla="*/ 2147483647 w 376"/>
              <a:gd name="T105" fmla="*/ 2147483647 h 376"/>
              <a:gd name="T106" fmla="*/ 2147483647 w 376"/>
              <a:gd name="T107" fmla="*/ 2147483647 h 376"/>
              <a:gd name="T108" fmla="*/ 2147483647 w 376"/>
              <a:gd name="T109" fmla="*/ 2147483647 h 376"/>
              <a:gd name="T110" fmla="*/ 2147483647 w 376"/>
              <a:gd name="T111" fmla="*/ 2147483647 h 376"/>
              <a:gd name="T112" fmla="*/ 2147483647 w 376"/>
              <a:gd name="T113" fmla="*/ 2147483647 h 37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6"/>
              <a:gd name="T172" fmla="*/ 0 h 376"/>
              <a:gd name="T173" fmla="*/ 376 w 376"/>
              <a:gd name="T174" fmla="*/ 376 h 37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w="9525">
            <a:noFill/>
            <a:round/>
            <a:headEnd/>
            <a:tailEnd/>
          </a:ln>
        </p:spPr>
        <p:txBody>
          <a:bodyPr lIns="121920" tIns="60960" rIns="121920" bIns="60960"/>
          <a:lstStyle/>
          <a:p>
            <a:endParaRPr lang="zh-CN" altLang="en-US"/>
          </a:p>
        </p:txBody>
      </p:sp>
      <p:sp>
        <p:nvSpPr>
          <p:cNvPr id="13" name="Content Placeholder 2"/>
          <p:cNvSpPr txBox="1">
            <a:spLocks/>
          </p:cNvSpPr>
          <p:nvPr/>
        </p:nvSpPr>
        <p:spPr>
          <a:xfrm>
            <a:off x="2972177" y="3780351"/>
            <a:ext cx="1816100" cy="733425"/>
          </a:xfrm>
          <a:prstGeom prst="rect">
            <a:avLst/>
          </a:prstGeom>
        </p:spPr>
        <p:txBody>
          <a:bodyPr lIns="121920" tIns="60960" rIns="121920" bIns="60960"/>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600" b="1" dirty="0">
                <a:solidFill>
                  <a:schemeClr val="bg1"/>
                </a:solidFill>
              </a:rPr>
              <a:t>Code</a:t>
            </a:r>
          </a:p>
          <a:p>
            <a:pPr marL="0" indent="0" algn="ctr" fontAlgn="auto">
              <a:spcAft>
                <a:spcPts val="0"/>
              </a:spcAft>
              <a:buFont typeface="Arial" pitchFamily="34" charset="0"/>
              <a:buNone/>
              <a:defRPr/>
            </a:pPr>
            <a:r>
              <a:rPr lang="en-US" sz="1067" dirty="0">
                <a:solidFill>
                  <a:schemeClr val="bg1"/>
                </a:solidFill>
              </a:rPr>
              <a:t>Lorem ipsum dolor sit amet, consectetur adipiscing.</a:t>
            </a:r>
          </a:p>
        </p:txBody>
      </p:sp>
      <p:sp>
        <p:nvSpPr>
          <p:cNvPr id="19465" name="Freeform 12"/>
          <p:cNvSpPr>
            <a:spLocks noEditPoints="1"/>
          </p:cNvSpPr>
          <p:nvPr/>
        </p:nvSpPr>
        <p:spPr bwMode="auto">
          <a:xfrm>
            <a:off x="3296028" y="2821499"/>
            <a:ext cx="1166812" cy="711200"/>
          </a:xfrm>
          <a:custGeom>
            <a:avLst/>
            <a:gdLst>
              <a:gd name="T0" fmla="*/ 2147483647 w 400"/>
              <a:gd name="T1" fmla="*/ 2147483647 h 244"/>
              <a:gd name="T2" fmla="*/ 2147483647 w 400"/>
              <a:gd name="T3" fmla="*/ 2147483647 h 244"/>
              <a:gd name="T4" fmla="*/ 0 w 400"/>
              <a:gd name="T5" fmla="*/ 2147483647 h 244"/>
              <a:gd name="T6" fmla="*/ 2147483647 w 400"/>
              <a:gd name="T7" fmla="*/ 2147483647 h 244"/>
              <a:gd name="T8" fmla="*/ 2147483647 w 400"/>
              <a:gd name="T9" fmla="*/ 2147483647 h 244"/>
              <a:gd name="T10" fmla="*/ 2147483647 w 400"/>
              <a:gd name="T11" fmla="*/ 2147483647 h 244"/>
              <a:gd name="T12" fmla="*/ 2147483647 w 400"/>
              <a:gd name="T13" fmla="*/ 2147483647 h 244"/>
              <a:gd name="T14" fmla="*/ 2147483647 w 400"/>
              <a:gd name="T15" fmla="*/ 2147483647 h 244"/>
              <a:gd name="T16" fmla="*/ 2147483647 w 400"/>
              <a:gd name="T17" fmla="*/ 2147483647 h 244"/>
              <a:gd name="T18" fmla="*/ 2147483647 w 400"/>
              <a:gd name="T19" fmla="*/ 2147483647 h 244"/>
              <a:gd name="T20" fmla="*/ 2147483647 w 400"/>
              <a:gd name="T21" fmla="*/ 2147483647 h 244"/>
              <a:gd name="T22" fmla="*/ 2147483647 w 400"/>
              <a:gd name="T23" fmla="*/ 2147483647 h 244"/>
              <a:gd name="T24" fmla="*/ 2147483647 w 400"/>
              <a:gd name="T25" fmla="*/ 2147483647 h 244"/>
              <a:gd name="T26" fmla="*/ 2147483647 w 400"/>
              <a:gd name="T27" fmla="*/ 2147483647 h 244"/>
              <a:gd name="T28" fmla="*/ 2147483647 w 400"/>
              <a:gd name="T29" fmla="*/ 2147483647 h 244"/>
              <a:gd name="T30" fmla="*/ 2147483647 w 400"/>
              <a:gd name="T31" fmla="*/ 2147483647 h 244"/>
              <a:gd name="T32" fmla="*/ 2147483647 w 400"/>
              <a:gd name="T33" fmla="*/ 2147483647 h 244"/>
              <a:gd name="T34" fmla="*/ 2147483647 w 400"/>
              <a:gd name="T35" fmla="*/ 2147483647 h 2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0"/>
              <a:gd name="T55" fmla="*/ 0 h 244"/>
              <a:gd name="T56" fmla="*/ 400 w 400"/>
              <a:gd name="T57" fmla="*/ 244 h 2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w="9525">
            <a:noFill/>
            <a:round/>
            <a:headEnd/>
            <a:tailEnd/>
          </a:ln>
        </p:spPr>
        <p:txBody>
          <a:bodyPr lIns="121920" tIns="60960" rIns="121920" bIns="60960"/>
          <a:lstStyle/>
          <a:p>
            <a:endParaRPr lang="zh-CN" altLang="en-US"/>
          </a:p>
        </p:txBody>
      </p:sp>
      <p:sp>
        <p:nvSpPr>
          <p:cNvPr id="19" name="Content Placeholder 2"/>
          <p:cNvSpPr txBox="1">
            <a:spLocks/>
          </p:cNvSpPr>
          <p:nvPr/>
        </p:nvSpPr>
        <p:spPr>
          <a:xfrm>
            <a:off x="5165709" y="3746300"/>
            <a:ext cx="1843087" cy="733425"/>
          </a:xfrm>
          <a:prstGeom prst="rect">
            <a:avLst/>
          </a:prstGeom>
        </p:spPr>
        <p:txBody>
          <a:bodyPr lIns="121920" tIns="60960" rIns="121920" bIns="60960"/>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sz="1600" b="1" dirty="0">
                <a:solidFill>
                  <a:schemeClr val="bg1"/>
                </a:solidFill>
              </a:rPr>
              <a:t>Photography</a:t>
            </a:r>
          </a:p>
          <a:p>
            <a:pPr marL="0" indent="0" algn="ctr" fontAlgn="auto">
              <a:spcAft>
                <a:spcPts val="0"/>
              </a:spcAft>
              <a:buFont typeface="Arial" pitchFamily="34" charset="0"/>
              <a:buNone/>
              <a:defRPr/>
            </a:pPr>
            <a:r>
              <a:rPr lang="en-US" sz="1067" dirty="0">
                <a:solidFill>
                  <a:schemeClr val="bg1"/>
                </a:solidFill>
              </a:rPr>
              <a:t>Lorem ipsum dolor sit amet, consectetur adipiscing.</a:t>
            </a:r>
          </a:p>
        </p:txBody>
      </p:sp>
      <p:sp>
        <p:nvSpPr>
          <p:cNvPr id="19469" name="Freeform 22"/>
          <p:cNvSpPr>
            <a:spLocks noEditPoints="1"/>
          </p:cNvSpPr>
          <p:nvPr/>
        </p:nvSpPr>
        <p:spPr bwMode="auto">
          <a:xfrm>
            <a:off x="7936289" y="2813562"/>
            <a:ext cx="692151" cy="690562"/>
          </a:xfrm>
          <a:custGeom>
            <a:avLst/>
            <a:gdLst>
              <a:gd name="T0" fmla="*/ 2147483647 w 316"/>
              <a:gd name="T1" fmla="*/ 2147483647 h 316"/>
              <a:gd name="T2" fmla="*/ 2147483647 w 316"/>
              <a:gd name="T3" fmla="*/ 2147483647 h 316"/>
              <a:gd name="T4" fmla="*/ 2147483647 w 316"/>
              <a:gd name="T5" fmla="*/ 2147483647 h 316"/>
              <a:gd name="T6" fmla="*/ 2147483647 w 316"/>
              <a:gd name="T7" fmla="*/ 2147483647 h 316"/>
              <a:gd name="T8" fmla="*/ 0 w 316"/>
              <a:gd name="T9" fmla="*/ 2147483647 h 316"/>
              <a:gd name="T10" fmla="*/ 2147483647 w 316"/>
              <a:gd name="T11" fmla="*/ 2147483647 h 316"/>
              <a:gd name="T12" fmla="*/ 2147483647 w 316"/>
              <a:gd name="T13" fmla="*/ 2147483647 h 316"/>
              <a:gd name="T14" fmla="*/ 2147483647 w 316"/>
              <a:gd name="T15" fmla="*/ 2147483647 h 316"/>
              <a:gd name="T16" fmla="*/ 2147483647 w 316"/>
              <a:gd name="T17" fmla="*/ 2147483647 h 316"/>
              <a:gd name="T18" fmla="*/ 2147483647 w 316"/>
              <a:gd name="T19" fmla="*/ 2147483647 h 316"/>
              <a:gd name="T20" fmla="*/ 2147483647 w 316"/>
              <a:gd name="T21" fmla="*/ 2147483647 h 316"/>
              <a:gd name="T22" fmla="*/ 2147483647 w 316"/>
              <a:gd name="T23" fmla="*/ 2147483647 h 316"/>
              <a:gd name="T24" fmla="*/ 2147483647 w 316"/>
              <a:gd name="T25" fmla="*/ 2147483647 h 316"/>
              <a:gd name="T26" fmla="*/ 2147483647 w 316"/>
              <a:gd name="T27" fmla="*/ 2147483647 h 316"/>
              <a:gd name="T28" fmla="*/ 2147483647 w 316"/>
              <a:gd name="T29" fmla="*/ 2147483647 h 316"/>
              <a:gd name="T30" fmla="*/ 2147483647 w 316"/>
              <a:gd name="T31" fmla="*/ 2147483647 h 316"/>
              <a:gd name="T32" fmla="*/ 2147483647 w 316"/>
              <a:gd name="T33" fmla="*/ 2147483647 h 316"/>
              <a:gd name="T34" fmla="*/ 2147483647 w 316"/>
              <a:gd name="T35" fmla="*/ 2147483647 h 3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6"/>
              <a:gd name="T55" fmla="*/ 0 h 316"/>
              <a:gd name="T56" fmla="*/ 316 w 316"/>
              <a:gd name="T57" fmla="*/ 316 h 3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w="9525">
            <a:noFill/>
            <a:round/>
            <a:headEnd/>
            <a:tailEnd/>
          </a:ln>
        </p:spPr>
        <p:txBody>
          <a:bodyPr lIns="121920" tIns="60960" rIns="121920" bIns="60960"/>
          <a:lstStyle/>
          <a:p>
            <a:endParaRPr lang="zh-CN" altLang="en-US"/>
          </a:p>
        </p:txBody>
      </p:sp>
      <p:sp>
        <p:nvSpPr>
          <p:cNvPr id="23" name="Content Placeholder 2"/>
          <p:cNvSpPr txBox="1">
            <a:spLocks/>
          </p:cNvSpPr>
          <p:nvPr/>
        </p:nvSpPr>
        <p:spPr>
          <a:xfrm>
            <a:off x="9728121" y="3821135"/>
            <a:ext cx="1866900" cy="733425"/>
          </a:xfrm>
          <a:prstGeom prst="rect">
            <a:avLst/>
          </a:prstGeom>
        </p:spPr>
        <p:txBody>
          <a:bodyPr lIns="121920" tIns="60960" rIns="121920" bIns="60960"/>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s-HN" sz="1600" b="1" dirty="0">
                <a:solidFill>
                  <a:schemeClr val="bg1"/>
                </a:solidFill>
              </a:rPr>
              <a:t>Films</a:t>
            </a:r>
            <a:endParaRPr lang="en-US" sz="1600" b="1" dirty="0">
              <a:solidFill>
                <a:schemeClr val="bg1"/>
              </a:solidFill>
            </a:endParaRPr>
          </a:p>
          <a:p>
            <a:pPr marL="0" indent="0" algn="ctr" fontAlgn="auto">
              <a:spcAft>
                <a:spcPts val="0"/>
              </a:spcAft>
              <a:buFont typeface="Arial" pitchFamily="34" charset="0"/>
              <a:buNone/>
              <a:defRPr/>
            </a:pPr>
            <a:r>
              <a:rPr lang="en-US" sz="1067" dirty="0">
                <a:solidFill>
                  <a:schemeClr val="bg1"/>
                </a:solidFill>
              </a:rPr>
              <a:t>Lorem ipsum dolor sit amet, consectetur adipiscing.</a:t>
            </a:r>
          </a:p>
        </p:txBody>
      </p:sp>
      <p:sp>
        <p:nvSpPr>
          <p:cNvPr id="19471" name="Freeform 27"/>
          <p:cNvSpPr>
            <a:spLocks noEditPoints="1"/>
          </p:cNvSpPr>
          <p:nvPr/>
        </p:nvSpPr>
        <p:spPr bwMode="auto">
          <a:xfrm>
            <a:off x="10015915" y="2808799"/>
            <a:ext cx="977900" cy="700088"/>
          </a:xfrm>
          <a:custGeom>
            <a:avLst/>
            <a:gdLst>
              <a:gd name="T0" fmla="*/ 2147483647 w 392"/>
              <a:gd name="T1" fmla="*/ 2147483647 h 280"/>
              <a:gd name="T2" fmla="*/ 2147483647 w 392"/>
              <a:gd name="T3" fmla="*/ 2147483647 h 280"/>
              <a:gd name="T4" fmla="*/ 2147483647 w 392"/>
              <a:gd name="T5" fmla="*/ 0 h 280"/>
              <a:gd name="T6" fmla="*/ 2147483647 w 392"/>
              <a:gd name="T7" fmla="*/ 0 h 280"/>
              <a:gd name="T8" fmla="*/ 0 w 392"/>
              <a:gd name="T9" fmla="*/ 2147483647 h 280"/>
              <a:gd name="T10" fmla="*/ 0 w 392"/>
              <a:gd name="T11" fmla="*/ 2147483647 h 280"/>
              <a:gd name="T12" fmla="*/ 2147483647 w 392"/>
              <a:gd name="T13" fmla="*/ 2147483647 h 280"/>
              <a:gd name="T14" fmla="*/ 2147483647 w 392"/>
              <a:gd name="T15" fmla="*/ 2147483647 h 280"/>
              <a:gd name="T16" fmla="*/ 0 w 392"/>
              <a:gd name="T17" fmla="*/ 2147483647 h 280"/>
              <a:gd name="T18" fmla="*/ 0 w 392"/>
              <a:gd name="T19" fmla="*/ 2147483647 h 280"/>
              <a:gd name="T20" fmla="*/ 2147483647 w 392"/>
              <a:gd name="T21" fmla="*/ 2147483647 h 280"/>
              <a:gd name="T22" fmla="*/ 2147483647 w 392"/>
              <a:gd name="T23" fmla="*/ 2147483647 h 280"/>
              <a:gd name="T24" fmla="*/ 0 w 392"/>
              <a:gd name="T25" fmla="*/ 2147483647 h 280"/>
              <a:gd name="T26" fmla="*/ 0 w 392"/>
              <a:gd name="T27" fmla="*/ 2147483647 h 280"/>
              <a:gd name="T28" fmla="*/ 2147483647 w 392"/>
              <a:gd name="T29" fmla="*/ 2147483647 h 280"/>
              <a:gd name="T30" fmla="*/ 2147483647 w 392"/>
              <a:gd name="T31" fmla="*/ 2147483647 h 280"/>
              <a:gd name="T32" fmla="*/ 0 w 392"/>
              <a:gd name="T33" fmla="*/ 2147483647 h 280"/>
              <a:gd name="T34" fmla="*/ 0 w 392"/>
              <a:gd name="T35" fmla="*/ 2147483647 h 280"/>
              <a:gd name="T36" fmla="*/ 2147483647 w 392"/>
              <a:gd name="T37" fmla="*/ 2147483647 h 280"/>
              <a:gd name="T38" fmla="*/ 2147483647 w 392"/>
              <a:gd name="T39" fmla="*/ 2147483647 h 280"/>
              <a:gd name="T40" fmla="*/ 2147483647 w 392"/>
              <a:gd name="T41" fmla="*/ 2147483647 h 280"/>
              <a:gd name="T42" fmla="*/ 2147483647 w 392"/>
              <a:gd name="T43" fmla="*/ 2147483647 h 280"/>
              <a:gd name="T44" fmla="*/ 2147483647 w 392"/>
              <a:gd name="T45" fmla="*/ 2147483647 h 280"/>
              <a:gd name="T46" fmla="*/ 2147483647 w 392"/>
              <a:gd name="T47" fmla="*/ 2147483647 h 280"/>
              <a:gd name="T48" fmla="*/ 2147483647 w 392"/>
              <a:gd name="T49" fmla="*/ 2147483647 h 280"/>
              <a:gd name="T50" fmla="*/ 2147483647 w 392"/>
              <a:gd name="T51" fmla="*/ 2147483647 h 280"/>
              <a:gd name="T52" fmla="*/ 2147483647 w 392"/>
              <a:gd name="T53" fmla="*/ 2147483647 h 280"/>
              <a:gd name="T54" fmla="*/ 2147483647 w 392"/>
              <a:gd name="T55" fmla="*/ 2147483647 h 280"/>
              <a:gd name="T56" fmla="*/ 2147483647 w 392"/>
              <a:gd name="T57" fmla="*/ 2147483647 h 280"/>
              <a:gd name="T58" fmla="*/ 2147483647 w 392"/>
              <a:gd name="T59" fmla="*/ 2147483647 h 280"/>
              <a:gd name="T60" fmla="*/ 2147483647 w 392"/>
              <a:gd name="T61" fmla="*/ 2147483647 h 280"/>
              <a:gd name="T62" fmla="*/ 2147483647 w 392"/>
              <a:gd name="T63" fmla="*/ 2147483647 h 280"/>
              <a:gd name="T64" fmla="*/ 2147483647 w 392"/>
              <a:gd name="T65" fmla="*/ 2147483647 h 280"/>
              <a:gd name="T66" fmla="*/ 2147483647 w 392"/>
              <a:gd name="T67" fmla="*/ 2147483647 h 280"/>
              <a:gd name="T68" fmla="*/ 2147483647 w 392"/>
              <a:gd name="T69" fmla="*/ 2147483647 h 280"/>
              <a:gd name="T70" fmla="*/ 2147483647 w 392"/>
              <a:gd name="T71" fmla="*/ 2147483647 h 280"/>
              <a:gd name="T72" fmla="*/ 2147483647 w 392"/>
              <a:gd name="T73" fmla="*/ 2147483647 h 2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280"/>
              <a:gd name="T113" fmla="*/ 392 w 392"/>
              <a:gd name="T114" fmla="*/ 280 h 28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bg1"/>
          </a:solidFill>
          <a:ln w="9525">
            <a:noFill/>
            <a:round/>
            <a:headEnd/>
            <a:tailEnd/>
          </a:ln>
        </p:spPr>
        <p:txBody>
          <a:bodyPr lIns="121920" tIns="60960" rIns="121920" bIns="60960"/>
          <a:lstStyle/>
          <a:p>
            <a:endParaRPr lang="zh-CN" altLang="en-US"/>
          </a:p>
        </p:txBody>
      </p:sp>
      <p:sp>
        <p:nvSpPr>
          <p:cNvPr id="18" name="矩形: 圆角 17">
            <a:extLst>
              <a:ext uri="{FF2B5EF4-FFF2-40B4-BE49-F238E27FC236}">
                <a16:creationId xmlns:a16="http://schemas.microsoft.com/office/drawing/2014/main" id="{D1E20884-BCEB-4240-A3AA-F444A2271993}"/>
              </a:ext>
            </a:extLst>
          </p:cNvPr>
          <p:cNvSpPr/>
          <p:nvPr/>
        </p:nvSpPr>
        <p:spPr>
          <a:xfrm>
            <a:off x="648417" y="2997375"/>
            <a:ext cx="2676388" cy="134052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chemeClr val="bg2">
                    <a:lumMod val="25000"/>
                  </a:schemeClr>
                </a:solidFill>
                <a:latin typeface="微软雅黑" panose="020B0503020204020204" pitchFamily="34" charset="-122"/>
                <a:ea typeface="微软雅黑" panose="020B0503020204020204" pitchFamily="34" charset="-122"/>
              </a:rPr>
              <a:t>智慧物流小车</a:t>
            </a:r>
          </a:p>
        </p:txBody>
      </p:sp>
      <p:cxnSp>
        <p:nvCxnSpPr>
          <p:cNvPr id="24" name="直接连接符 23">
            <a:extLst>
              <a:ext uri="{FF2B5EF4-FFF2-40B4-BE49-F238E27FC236}">
                <a16:creationId xmlns:a16="http://schemas.microsoft.com/office/drawing/2014/main" id="{8C46AAA1-A643-4CC5-A875-50588965D51E}"/>
              </a:ext>
            </a:extLst>
          </p:cNvPr>
          <p:cNvCxnSpPr>
            <a:stCxn id="18" idx="3"/>
          </p:cNvCxnSpPr>
          <p:nvPr/>
        </p:nvCxnSpPr>
        <p:spPr>
          <a:xfrm flipV="1">
            <a:off x="3324805" y="3645444"/>
            <a:ext cx="1078867" cy="2219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C2C3DAB-EE2D-408B-9A34-988218A86F61}"/>
              </a:ext>
            </a:extLst>
          </p:cNvPr>
          <p:cNvCxnSpPr>
            <a:cxnSpLocks/>
          </p:cNvCxnSpPr>
          <p:nvPr/>
        </p:nvCxnSpPr>
        <p:spPr>
          <a:xfrm flipV="1">
            <a:off x="4403672" y="1647492"/>
            <a:ext cx="0" cy="4060054"/>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C30AAFCD-1215-4086-8CE8-8B81AA4EAB16}"/>
              </a:ext>
            </a:extLst>
          </p:cNvPr>
          <p:cNvCxnSpPr/>
          <p:nvPr/>
        </p:nvCxnSpPr>
        <p:spPr>
          <a:xfrm>
            <a:off x="4403672" y="1662260"/>
            <a:ext cx="1274096" cy="0"/>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E8A1A90A-1BD7-47F5-A1AB-80D1CF42FCA9}"/>
              </a:ext>
            </a:extLst>
          </p:cNvPr>
          <p:cNvCxnSpPr/>
          <p:nvPr/>
        </p:nvCxnSpPr>
        <p:spPr>
          <a:xfrm>
            <a:off x="4403672" y="3639499"/>
            <a:ext cx="1274096" cy="0"/>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7BEFF01-C519-4F28-956D-F51F9D2D2C2B}"/>
              </a:ext>
            </a:extLst>
          </p:cNvPr>
          <p:cNvCxnSpPr/>
          <p:nvPr/>
        </p:nvCxnSpPr>
        <p:spPr>
          <a:xfrm>
            <a:off x="4385917" y="5707546"/>
            <a:ext cx="1274096" cy="0"/>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B0E4B1E3-FA0E-4D8E-B0E8-8AA04FC18124}"/>
              </a:ext>
            </a:extLst>
          </p:cNvPr>
          <p:cNvSpPr/>
          <p:nvPr/>
        </p:nvSpPr>
        <p:spPr>
          <a:xfrm>
            <a:off x="5644052" y="860436"/>
            <a:ext cx="2299315" cy="1161300"/>
          </a:xfrm>
          <a:prstGeom prst="roundRect">
            <a:avLst/>
          </a:prstGeom>
          <a:noFill/>
          <a:ln w="38100">
            <a:solidFill>
              <a:srgbClr val="15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E59E06C4-833D-4A10-9A10-55CEDECA9275}"/>
              </a:ext>
            </a:extLst>
          </p:cNvPr>
          <p:cNvSpPr/>
          <p:nvPr/>
        </p:nvSpPr>
        <p:spPr>
          <a:xfrm>
            <a:off x="5657486" y="5126896"/>
            <a:ext cx="2299315" cy="1161300"/>
          </a:xfrm>
          <a:prstGeom prst="roundRect">
            <a:avLst/>
          </a:prstGeom>
          <a:noFill/>
          <a:ln w="38100">
            <a:solidFill>
              <a:srgbClr val="15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71E6DA27-CD6B-4DCB-A438-77CCACF74DCE}"/>
              </a:ext>
            </a:extLst>
          </p:cNvPr>
          <p:cNvSpPr/>
          <p:nvPr/>
        </p:nvSpPr>
        <p:spPr>
          <a:xfrm>
            <a:off x="5677767" y="3058849"/>
            <a:ext cx="2299315" cy="1161300"/>
          </a:xfrm>
          <a:prstGeom prst="roundRect">
            <a:avLst/>
          </a:prstGeom>
          <a:noFill/>
          <a:ln w="38100">
            <a:solidFill>
              <a:srgbClr val="1570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99A24938-48F6-4D3C-B5B2-1AB023936A1C}"/>
              </a:ext>
            </a:extLst>
          </p:cNvPr>
          <p:cNvSpPr txBox="1"/>
          <p:nvPr/>
        </p:nvSpPr>
        <p:spPr>
          <a:xfrm>
            <a:off x="5983951" y="1225312"/>
            <a:ext cx="1939874" cy="492443"/>
          </a:xfrm>
          <a:prstGeom prst="rect">
            <a:avLst/>
          </a:prstGeom>
          <a:noFill/>
        </p:spPr>
        <p:txBody>
          <a:bodyPr wrap="square" rtlCol="0">
            <a:spAutoFit/>
          </a:bodyPr>
          <a:lstStyle/>
          <a:p>
            <a:r>
              <a:rPr lang="zh-CN" altLang="en-US" sz="2600" dirty="0">
                <a:solidFill>
                  <a:schemeClr val="bg2">
                    <a:lumMod val="25000"/>
                  </a:schemeClr>
                </a:solidFill>
                <a:latin typeface="微软雅黑" panose="020B0503020204020204" pitchFamily="34" charset="-122"/>
                <a:ea typeface="微软雅黑" panose="020B0503020204020204" pitchFamily="34" charset="-122"/>
              </a:rPr>
              <a:t>程序设计</a:t>
            </a:r>
          </a:p>
        </p:txBody>
      </p:sp>
      <p:sp>
        <p:nvSpPr>
          <p:cNvPr id="45" name="文本框 44">
            <a:extLst>
              <a:ext uri="{FF2B5EF4-FFF2-40B4-BE49-F238E27FC236}">
                <a16:creationId xmlns:a16="http://schemas.microsoft.com/office/drawing/2014/main" id="{F65B9A09-899D-467E-9443-7DBA08DF1FD2}"/>
              </a:ext>
            </a:extLst>
          </p:cNvPr>
          <p:cNvSpPr txBox="1"/>
          <p:nvPr/>
        </p:nvSpPr>
        <p:spPr>
          <a:xfrm>
            <a:off x="6094901" y="3362344"/>
            <a:ext cx="1874533" cy="492443"/>
          </a:xfrm>
          <a:prstGeom prst="rect">
            <a:avLst/>
          </a:prstGeom>
          <a:noFill/>
        </p:spPr>
        <p:txBody>
          <a:bodyPr wrap="square" rtlCol="0">
            <a:spAutoFit/>
          </a:bodyPr>
          <a:lstStyle/>
          <a:p>
            <a:r>
              <a:rPr lang="zh-CN" altLang="en-US" sz="2600" dirty="0">
                <a:solidFill>
                  <a:schemeClr val="bg2">
                    <a:lumMod val="25000"/>
                  </a:schemeClr>
                </a:solidFill>
                <a:latin typeface="微软雅黑" panose="020B0503020204020204" pitchFamily="34" charset="-122"/>
                <a:ea typeface="微软雅黑" panose="020B0503020204020204" pitchFamily="34" charset="-122"/>
              </a:rPr>
              <a:t>图纸制作</a:t>
            </a:r>
          </a:p>
        </p:txBody>
      </p:sp>
      <p:sp>
        <p:nvSpPr>
          <p:cNvPr id="46" name="文本框 45">
            <a:extLst>
              <a:ext uri="{FF2B5EF4-FFF2-40B4-BE49-F238E27FC236}">
                <a16:creationId xmlns:a16="http://schemas.microsoft.com/office/drawing/2014/main" id="{BAF222ED-3D18-417E-8F03-55DBDA8A62BD}"/>
              </a:ext>
            </a:extLst>
          </p:cNvPr>
          <p:cNvSpPr txBox="1"/>
          <p:nvPr/>
        </p:nvSpPr>
        <p:spPr>
          <a:xfrm>
            <a:off x="6067961" y="5461324"/>
            <a:ext cx="1970842" cy="492443"/>
          </a:xfrm>
          <a:prstGeom prst="rect">
            <a:avLst/>
          </a:prstGeom>
          <a:noFill/>
        </p:spPr>
        <p:txBody>
          <a:bodyPr wrap="square" rtlCol="0">
            <a:spAutoFit/>
          </a:bodyPr>
          <a:lstStyle/>
          <a:p>
            <a:r>
              <a:rPr lang="zh-CN" altLang="en-US" sz="2600" dirty="0">
                <a:solidFill>
                  <a:schemeClr val="bg2">
                    <a:lumMod val="25000"/>
                  </a:schemeClr>
                </a:solidFill>
                <a:latin typeface="微软雅黑" panose="020B0503020204020204" pitchFamily="34" charset="-122"/>
                <a:ea typeface="微软雅黑" panose="020B0503020204020204" pitchFamily="34" charset="-122"/>
              </a:rPr>
              <a:t>组装拼接</a:t>
            </a:r>
          </a:p>
        </p:txBody>
      </p:sp>
      <p:cxnSp>
        <p:nvCxnSpPr>
          <p:cNvPr id="50" name="直接连接符 49">
            <a:extLst>
              <a:ext uri="{FF2B5EF4-FFF2-40B4-BE49-F238E27FC236}">
                <a16:creationId xmlns:a16="http://schemas.microsoft.com/office/drawing/2014/main" id="{29F53A25-DFED-4BE0-89FD-62C53A817D3B}"/>
              </a:ext>
            </a:extLst>
          </p:cNvPr>
          <p:cNvCxnSpPr>
            <a:cxnSpLocks/>
          </p:cNvCxnSpPr>
          <p:nvPr/>
        </p:nvCxnSpPr>
        <p:spPr>
          <a:xfrm>
            <a:off x="7977081" y="1662260"/>
            <a:ext cx="1324920" cy="0"/>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CBD52382-34EA-4FB9-A329-32F395678802}"/>
              </a:ext>
            </a:extLst>
          </p:cNvPr>
          <p:cNvCxnSpPr>
            <a:cxnSpLocks/>
          </p:cNvCxnSpPr>
          <p:nvPr/>
        </p:nvCxnSpPr>
        <p:spPr>
          <a:xfrm flipV="1">
            <a:off x="7956801" y="3639499"/>
            <a:ext cx="1165378" cy="10676"/>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96C17DF1-5FA6-4D8D-8F8D-0CC04932B356}"/>
              </a:ext>
            </a:extLst>
          </p:cNvPr>
          <p:cNvCxnSpPr>
            <a:cxnSpLocks/>
          </p:cNvCxnSpPr>
          <p:nvPr/>
        </p:nvCxnSpPr>
        <p:spPr>
          <a:xfrm>
            <a:off x="7956801" y="5707545"/>
            <a:ext cx="1324920" cy="0"/>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1EEA7972-E666-4456-A7A5-E2EC3B9B6368}"/>
              </a:ext>
            </a:extLst>
          </p:cNvPr>
          <p:cNvSpPr txBox="1"/>
          <p:nvPr/>
        </p:nvSpPr>
        <p:spPr>
          <a:xfrm>
            <a:off x="9288625" y="5087496"/>
            <a:ext cx="2432479" cy="1477328"/>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刘宇轩   王鹏博</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李垚酉    冒惠敏</a:t>
            </a:r>
            <a:endPar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郭伟祺    白  韬</a:t>
            </a:r>
          </a:p>
          <a:p>
            <a:endParaRPr lang="zh-CN" altLang="en-US" dirty="0">
              <a:latin typeface="微软雅黑" panose="020B0503020204020204" pitchFamily="34" charset="-122"/>
              <a:ea typeface="微软雅黑" panose="020B0503020204020204" pitchFamily="34" charset="-122"/>
            </a:endParaRPr>
          </a:p>
        </p:txBody>
      </p:sp>
      <p:sp>
        <p:nvSpPr>
          <p:cNvPr id="39" name="Freeform 76">
            <a:extLst>
              <a:ext uri="{FF2B5EF4-FFF2-40B4-BE49-F238E27FC236}">
                <a16:creationId xmlns:a16="http://schemas.microsoft.com/office/drawing/2014/main" id="{739659B4-7BBD-4188-AF1B-BF72AD233B48}"/>
              </a:ext>
            </a:extLst>
          </p:cNvPr>
          <p:cNvSpPr>
            <a:spLocks noEditPoints="1"/>
          </p:cNvSpPr>
          <p:nvPr/>
        </p:nvSpPr>
        <p:spPr bwMode="auto">
          <a:xfrm>
            <a:off x="9348709" y="1812067"/>
            <a:ext cx="379412" cy="379413"/>
          </a:xfrm>
          <a:custGeom>
            <a:avLst/>
            <a:gdLst>
              <a:gd name="T0" fmla="*/ 379316 w 192"/>
              <a:gd name="T1" fmla="*/ 193609 h 192"/>
              <a:gd name="T2" fmla="*/ 379316 w 192"/>
              <a:gd name="T3" fmla="*/ 193609 h 192"/>
              <a:gd name="T4" fmla="*/ 379316 w 192"/>
              <a:gd name="T5" fmla="*/ 195584 h 192"/>
              <a:gd name="T6" fmla="*/ 379316 w 192"/>
              <a:gd name="T7" fmla="*/ 195584 h 192"/>
              <a:gd name="T8" fmla="*/ 379316 w 192"/>
              <a:gd name="T9" fmla="*/ 197560 h 192"/>
              <a:gd name="T10" fmla="*/ 379316 w 192"/>
              <a:gd name="T11" fmla="*/ 197560 h 192"/>
              <a:gd name="T12" fmla="*/ 373389 w 192"/>
              <a:gd name="T13" fmla="*/ 213365 h 192"/>
              <a:gd name="T14" fmla="*/ 373389 w 192"/>
              <a:gd name="T15" fmla="*/ 213365 h 192"/>
              <a:gd name="T16" fmla="*/ 239048 w 192"/>
              <a:gd name="T17" fmla="*/ 371413 h 192"/>
              <a:gd name="T18" fmla="*/ 239048 w 192"/>
              <a:gd name="T19" fmla="*/ 371413 h 192"/>
              <a:gd name="T20" fmla="*/ 221268 w 192"/>
              <a:gd name="T21" fmla="*/ 379315 h 192"/>
              <a:gd name="T22" fmla="*/ 219292 w 192"/>
              <a:gd name="T23" fmla="*/ 379315 h 192"/>
              <a:gd name="T24" fmla="*/ 217316 w 192"/>
              <a:gd name="T25" fmla="*/ 379315 h 192"/>
              <a:gd name="T26" fmla="*/ 217316 w 192"/>
              <a:gd name="T27" fmla="*/ 379315 h 192"/>
              <a:gd name="T28" fmla="*/ 205463 w 192"/>
              <a:gd name="T29" fmla="*/ 373388 h 192"/>
              <a:gd name="T30" fmla="*/ 205463 w 192"/>
              <a:gd name="T31" fmla="*/ 373388 h 192"/>
              <a:gd name="T32" fmla="*/ 7902 w 192"/>
              <a:gd name="T33" fmla="*/ 191633 h 192"/>
              <a:gd name="T34" fmla="*/ 7902 w 192"/>
              <a:gd name="T35" fmla="*/ 191633 h 192"/>
              <a:gd name="T36" fmla="*/ 0 w 192"/>
              <a:gd name="T37" fmla="*/ 173853 h 192"/>
              <a:gd name="T38" fmla="*/ 0 w 192"/>
              <a:gd name="T39" fmla="*/ 173853 h 192"/>
              <a:gd name="T40" fmla="*/ 0 w 192"/>
              <a:gd name="T41" fmla="*/ 47414 h 192"/>
              <a:gd name="T42" fmla="*/ 0 w 192"/>
              <a:gd name="T43" fmla="*/ 23707 h 192"/>
              <a:gd name="T44" fmla="*/ 0 w 192"/>
              <a:gd name="T45" fmla="*/ 23707 h 192"/>
              <a:gd name="T46" fmla="*/ 0 w 192"/>
              <a:gd name="T47" fmla="*/ 23707 h 192"/>
              <a:gd name="T48" fmla="*/ 23707 w 192"/>
              <a:gd name="T49" fmla="*/ 0 h 192"/>
              <a:gd name="T50" fmla="*/ 23707 w 192"/>
              <a:gd name="T51" fmla="*/ 0 h 192"/>
              <a:gd name="T52" fmla="*/ 173853 w 192"/>
              <a:gd name="T53" fmla="*/ 0 h 192"/>
              <a:gd name="T54" fmla="*/ 173853 w 192"/>
              <a:gd name="T55" fmla="*/ 0 h 192"/>
              <a:gd name="T56" fmla="*/ 173853 w 192"/>
              <a:gd name="T57" fmla="*/ 0 h 192"/>
              <a:gd name="T58" fmla="*/ 191634 w 192"/>
              <a:gd name="T59" fmla="*/ 7902 h 192"/>
              <a:gd name="T60" fmla="*/ 371414 w 192"/>
              <a:gd name="T61" fmla="*/ 179780 h 192"/>
              <a:gd name="T62" fmla="*/ 379316 w 192"/>
              <a:gd name="T63" fmla="*/ 193609 h 192"/>
              <a:gd name="T64" fmla="*/ 63219 w 192"/>
              <a:gd name="T65" fmla="*/ 31610 h 192"/>
              <a:gd name="T66" fmla="*/ 31610 w 192"/>
              <a:gd name="T67" fmla="*/ 63219 h 192"/>
              <a:gd name="T68" fmla="*/ 63219 w 192"/>
              <a:gd name="T69" fmla="*/ 94829 h 192"/>
              <a:gd name="T70" fmla="*/ 94829 w 192"/>
              <a:gd name="T71" fmla="*/ 63219 h 192"/>
              <a:gd name="T72" fmla="*/ 63219 w 192"/>
              <a:gd name="T73" fmla="*/ 316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 name="文本框 2">
            <a:extLst>
              <a:ext uri="{FF2B5EF4-FFF2-40B4-BE49-F238E27FC236}">
                <a16:creationId xmlns:a16="http://schemas.microsoft.com/office/drawing/2014/main" id="{9CB5868E-651E-4B2E-8E4B-B86AD8B04341}"/>
              </a:ext>
            </a:extLst>
          </p:cNvPr>
          <p:cNvSpPr txBox="1"/>
          <p:nvPr/>
        </p:nvSpPr>
        <p:spPr>
          <a:xfrm>
            <a:off x="9559387" y="2853907"/>
            <a:ext cx="2632613" cy="430887"/>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手工绘图 ：白韬</a:t>
            </a:r>
          </a:p>
        </p:txBody>
      </p:sp>
      <p:sp>
        <p:nvSpPr>
          <p:cNvPr id="40" name="Freeform 76">
            <a:extLst>
              <a:ext uri="{FF2B5EF4-FFF2-40B4-BE49-F238E27FC236}">
                <a16:creationId xmlns:a16="http://schemas.microsoft.com/office/drawing/2014/main" id="{B302BC23-359F-4290-B1F5-F3A7F6AA0892}"/>
              </a:ext>
            </a:extLst>
          </p:cNvPr>
          <p:cNvSpPr>
            <a:spLocks noEditPoints="1"/>
          </p:cNvSpPr>
          <p:nvPr/>
        </p:nvSpPr>
        <p:spPr bwMode="auto">
          <a:xfrm>
            <a:off x="9155710" y="3689043"/>
            <a:ext cx="379412" cy="379413"/>
          </a:xfrm>
          <a:custGeom>
            <a:avLst/>
            <a:gdLst>
              <a:gd name="T0" fmla="*/ 379316 w 192"/>
              <a:gd name="T1" fmla="*/ 193609 h 192"/>
              <a:gd name="T2" fmla="*/ 379316 w 192"/>
              <a:gd name="T3" fmla="*/ 193609 h 192"/>
              <a:gd name="T4" fmla="*/ 379316 w 192"/>
              <a:gd name="T5" fmla="*/ 195584 h 192"/>
              <a:gd name="T6" fmla="*/ 379316 w 192"/>
              <a:gd name="T7" fmla="*/ 195584 h 192"/>
              <a:gd name="T8" fmla="*/ 379316 w 192"/>
              <a:gd name="T9" fmla="*/ 197560 h 192"/>
              <a:gd name="T10" fmla="*/ 379316 w 192"/>
              <a:gd name="T11" fmla="*/ 197560 h 192"/>
              <a:gd name="T12" fmla="*/ 373389 w 192"/>
              <a:gd name="T13" fmla="*/ 213365 h 192"/>
              <a:gd name="T14" fmla="*/ 373389 w 192"/>
              <a:gd name="T15" fmla="*/ 213365 h 192"/>
              <a:gd name="T16" fmla="*/ 239048 w 192"/>
              <a:gd name="T17" fmla="*/ 371413 h 192"/>
              <a:gd name="T18" fmla="*/ 239048 w 192"/>
              <a:gd name="T19" fmla="*/ 371413 h 192"/>
              <a:gd name="T20" fmla="*/ 221268 w 192"/>
              <a:gd name="T21" fmla="*/ 379315 h 192"/>
              <a:gd name="T22" fmla="*/ 219292 w 192"/>
              <a:gd name="T23" fmla="*/ 379315 h 192"/>
              <a:gd name="T24" fmla="*/ 217316 w 192"/>
              <a:gd name="T25" fmla="*/ 379315 h 192"/>
              <a:gd name="T26" fmla="*/ 217316 w 192"/>
              <a:gd name="T27" fmla="*/ 379315 h 192"/>
              <a:gd name="T28" fmla="*/ 205463 w 192"/>
              <a:gd name="T29" fmla="*/ 373388 h 192"/>
              <a:gd name="T30" fmla="*/ 205463 w 192"/>
              <a:gd name="T31" fmla="*/ 373388 h 192"/>
              <a:gd name="T32" fmla="*/ 7902 w 192"/>
              <a:gd name="T33" fmla="*/ 191633 h 192"/>
              <a:gd name="T34" fmla="*/ 7902 w 192"/>
              <a:gd name="T35" fmla="*/ 191633 h 192"/>
              <a:gd name="T36" fmla="*/ 0 w 192"/>
              <a:gd name="T37" fmla="*/ 173853 h 192"/>
              <a:gd name="T38" fmla="*/ 0 w 192"/>
              <a:gd name="T39" fmla="*/ 173853 h 192"/>
              <a:gd name="T40" fmla="*/ 0 w 192"/>
              <a:gd name="T41" fmla="*/ 47414 h 192"/>
              <a:gd name="T42" fmla="*/ 0 w 192"/>
              <a:gd name="T43" fmla="*/ 23707 h 192"/>
              <a:gd name="T44" fmla="*/ 0 w 192"/>
              <a:gd name="T45" fmla="*/ 23707 h 192"/>
              <a:gd name="T46" fmla="*/ 0 w 192"/>
              <a:gd name="T47" fmla="*/ 23707 h 192"/>
              <a:gd name="T48" fmla="*/ 23707 w 192"/>
              <a:gd name="T49" fmla="*/ 0 h 192"/>
              <a:gd name="T50" fmla="*/ 23707 w 192"/>
              <a:gd name="T51" fmla="*/ 0 h 192"/>
              <a:gd name="T52" fmla="*/ 173853 w 192"/>
              <a:gd name="T53" fmla="*/ 0 h 192"/>
              <a:gd name="T54" fmla="*/ 173853 w 192"/>
              <a:gd name="T55" fmla="*/ 0 h 192"/>
              <a:gd name="T56" fmla="*/ 173853 w 192"/>
              <a:gd name="T57" fmla="*/ 0 h 192"/>
              <a:gd name="T58" fmla="*/ 191634 w 192"/>
              <a:gd name="T59" fmla="*/ 7902 h 192"/>
              <a:gd name="T60" fmla="*/ 371414 w 192"/>
              <a:gd name="T61" fmla="*/ 179780 h 192"/>
              <a:gd name="T62" fmla="*/ 379316 w 192"/>
              <a:gd name="T63" fmla="*/ 193609 h 192"/>
              <a:gd name="T64" fmla="*/ 63219 w 192"/>
              <a:gd name="T65" fmla="*/ 31610 h 192"/>
              <a:gd name="T66" fmla="*/ 31610 w 192"/>
              <a:gd name="T67" fmla="*/ 63219 h 192"/>
              <a:gd name="T68" fmla="*/ 63219 w 192"/>
              <a:gd name="T69" fmla="*/ 94829 h 192"/>
              <a:gd name="T70" fmla="*/ 94829 w 192"/>
              <a:gd name="T71" fmla="*/ 63219 h 192"/>
              <a:gd name="T72" fmla="*/ 63219 w 192"/>
              <a:gd name="T73" fmla="*/ 316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4" name="文本框 3">
            <a:extLst>
              <a:ext uri="{FF2B5EF4-FFF2-40B4-BE49-F238E27FC236}">
                <a16:creationId xmlns:a16="http://schemas.microsoft.com/office/drawing/2014/main" id="{258C9ED4-B6F0-4201-9CB1-2184E68165D6}"/>
              </a:ext>
            </a:extLst>
          </p:cNvPr>
          <p:cNvSpPr txBox="1"/>
          <p:nvPr/>
        </p:nvSpPr>
        <p:spPr>
          <a:xfrm>
            <a:off x="9559387" y="3440827"/>
            <a:ext cx="2432475" cy="1046440"/>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电脑绘图：李垚酉冒惠敏  郭伟祺</a:t>
            </a:r>
          </a:p>
          <a:p>
            <a:endParaRPr lang="zh-CN" altLang="en-US" dirty="0">
              <a:latin typeface="微软雅黑" panose="020B0503020204020204" pitchFamily="34" charset="-122"/>
              <a:ea typeface="微软雅黑" panose="020B0503020204020204" pitchFamily="34" charset="-122"/>
            </a:endParaRPr>
          </a:p>
        </p:txBody>
      </p:sp>
      <p:sp>
        <p:nvSpPr>
          <p:cNvPr id="47" name="Freeform 76">
            <a:extLst>
              <a:ext uri="{FF2B5EF4-FFF2-40B4-BE49-F238E27FC236}">
                <a16:creationId xmlns:a16="http://schemas.microsoft.com/office/drawing/2014/main" id="{C0ECA5E7-4330-4A89-B806-BF87F3904105}"/>
              </a:ext>
            </a:extLst>
          </p:cNvPr>
          <p:cNvSpPr>
            <a:spLocks noEditPoints="1"/>
          </p:cNvSpPr>
          <p:nvPr/>
        </p:nvSpPr>
        <p:spPr bwMode="auto">
          <a:xfrm>
            <a:off x="9155710" y="2923192"/>
            <a:ext cx="379412" cy="379413"/>
          </a:xfrm>
          <a:custGeom>
            <a:avLst/>
            <a:gdLst>
              <a:gd name="T0" fmla="*/ 379316 w 192"/>
              <a:gd name="T1" fmla="*/ 193609 h 192"/>
              <a:gd name="T2" fmla="*/ 379316 w 192"/>
              <a:gd name="T3" fmla="*/ 193609 h 192"/>
              <a:gd name="T4" fmla="*/ 379316 w 192"/>
              <a:gd name="T5" fmla="*/ 195584 h 192"/>
              <a:gd name="T6" fmla="*/ 379316 w 192"/>
              <a:gd name="T7" fmla="*/ 195584 h 192"/>
              <a:gd name="T8" fmla="*/ 379316 w 192"/>
              <a:gd name="T9" fmla="*/ 197560 h 192"/>
              <a:gd name="T10" fmla="*/ 379316 w 192"/>
              <a:gd name="T11" fmla="*/ 197560 h 192"/>
              <a:gd name="T12" fmla="*/ 373389 w 192"/>
              <a:gd name="T13" fmla="*/ 213365 h 192"/>
              <a:gd name="T14" fmla="*/ 373389 w 192"/>
              <a:gd name="T15" fmla="*/ 213365 h 192"/>
              <a:gd name="T16" fmla="*/ 239048 w 192"/>
              <a:gd name="T17" fmla="*/ 371413 h 192"/>
              <a:gd name="T18" fmla="*/ 239048 w 192"/>
              <a:gd name="T19" fmla="*/ 371413 h 192"/>
              <a:gd name="T20" fmla="*/ 221268 w 192"/>
              <a:gd name="T21" fmla="*/ 379315 h 192"/>
              <a:gd name="T22" fmla="*/ 219292 w 192"/>
              <a:gd name="T23" fmla="*/ 379315 h 192"/>
              <a:gd name="T24" fmla="*/ 217316 w 192"/>
              <a:gd name="T25" fmla="*/ 379315 h 192"/>
              <a:gd name="T26" fmla="*/ 217316 w 192"/>
              <a:gd name="T27" fmla="*/ 379315 h 192"/>
              <a:gd name="T28" fmla="*/ 205463 w 192"/>
              <a:gd name="T29" fmla="*/ 373388 h 192"/>
              <a:gd name="T30" fmla="*/ 205463 w 192"/>
              <a:gd name="T31" fmla="*/ 373388 h 192"/>
              <a:gd name="T32" fmla="*/ 7902 w 192"/>
              <a:gd name="T33" fmla="*/ 191633 h 192"/>
              <a:gd name="T34" fmla="*/ 7902 w 192"/>
              <a:gd name="T35" fmla="*/ 191633 h 192"/>
              <a:gd name="T36" fmla="*/ 0 w 192"/>
              <a:gd name="T37" fmla="*/ 173853 h 192"/>
              <a:gd name="T38" fmla="*/ 0 w 192"/>
              <a:gd name="T39" fmla="*/ 173853 h 192"/>
              <a:gd name="T40" fmla="*/ 0 w 192"/>
              <a:gd name="T41" fmla="*/ 47414 h 192"/>
              <a:gd name="T42" fmla="*/ 0 w 192"/>
              <a:gd name="T43" fmla="*/ 23707 h 192"/>
              <a:gd name="T44" fmla="*/ 0 w 192"/>
              <a:gd name="T45" fmla="*/ 23707 h 192"/>
              <a:gd name="T46" fmla="*/ 0 w 192"/>
              <a:gd name="T47" fmla="*/ 23707 h 192"/>
              <a:gd name="T48" fmla="*/ 23707 w 192"/>
              <a:gd name="T49" fmla="*/ 0 h 192"/>
              <a:gd name="T50" fmla="*/ 23707 w 192"/>
              <a:gd name="T51" fmla="*/ 0 h 192"/>
              <a:gd name="T52" fmla="*/ 173853 w 192"/>
              <a:gd name="T53" fmla="*/ 0 h 192"/>
              <a:gd name="T54" fmla="*/ 173853 w 192"/>
              <a:gd name="T55" fmla="*/ 0 h 192"/>
              <a:gd name="T56" fmla="*/ 173853 w 192"/>
              <a:gd name="T57" fmla="*/ 0 h 192"/>
              <a:gd name="T58" fmla="*/ 191634 w 192"/>
              <a:gd name="T59" fmla="*/ 7902 h 192"/>
              <a:gd name="T60" fmla="*/ 371414 w 192"/>
              <a:gd name="T61" fmla="*/ 179780 h 192"/>
              <a:gd name="T62" fmla="*/ 379316 w 192"/>
              <a:gd name="T63" fmla="*/ 193609 h 192"/>
              <a:gd name="T64" fmla="*/ 63219 w 192"/>
              <a:gd name="T65" fmla="*/ 31610 h 192"/>
              <a:gd name="T66" fmla="*/ 31610 w 192"/>
              <a:gd name="T67" fmla="*/ 63219 h 192"/>
              <a:gd name="T68" fmla="*/ 63219 w 192"/>
              <a:gd name="T69" fmla="*/ 94829 h 192"/>
              <a:gd name="T70" fmla="*/ 94829 w 192"/>
              <a:gd name="T71" fmla="*/ 63219 h 192"/>
              <a:gd name="T72" fmla="*/ 63219 w 192"/>
              <a:gd name="T73" fmla="*/ 316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48" name="Freeform 76">
            <a:extLst>
              <a:ext uri="{FF2B5EF4-FFF2-40B4-BE49-F238E27FC236}">
                <a16:creationId xmlns:a16="http://schemas.microsoft.com/office/drawing/2014/main" id="{1D7560DC-3613-4441-9F4F-69645762E469}"/>
              </a:ext>
            </a:extLst>
          </p:cNvPr>
          <p:cNvSpPr>
            <a:spLocks noEditPoints="1"/>
          </p:cNvSpPr>
          <p:nvPr/>
        </p:nvSpPr>
        <p:spPr bwMode="auto">
          <a:xfrm>
            <a:off x="9304562" y="1182229"/>
            <a:ext cx="379412" cy="379413"/>
          </a:xfrm>
          <a:custGeom>
            <a:avLst/>
            <a:gdLst>
              <a:gd name="T0" fmla="*/ 379316 w 192"/>
              <a:gd name="T1" fmla="*/ 193609 h 192"/>
              <a:gd name="T2" fmla="*/ 379316 w 192"/>
              <a:gd name="T3" fmla="*/ 193609 h 192"/>
              <a:gd name="T4" fmla="*/ 379316 w 192"/>
              <a:gd name="T5" fmla="*/ 195584 h 192"/>
              <a:gd name="T6" fmla="*/ 379316 w 192"/>
              <a:gd name="T7" fmla="*/ 195584 h 192"/>
              <a:gd name="T8" fmla="*/ 379316 w 192"/>
              <a:gd name="T9" fmla="*/ 197560 h 192"/>
              <a:gd name="T10" fmla="*/ 379316 w 192"/>
              <a:gd name="T11" fmla="*/ 197560 h 192"/>
              <a:gd name="T12" fmla="*/ 373389 w 192"/>
              <a:gd name="T13" fmla="*/ 213365 h 192"/>
              <a:gd name="T14" fmla="*/ 373389 w 192"/>
              <a:gd name="T15" fmla="*/ 213365 h 192"/>
              <a:gd name="T16" fmla="*/ 239048 w 192"/>
              <a:gd name="T17" fmla="*/ 371413 h 192"/>
              <a:gd name="T18" fmla="*/ 239048 w 192"/>
              <a:gd name="T19" fmla="*/ 371413 h 192"/>
              <a:gd name="T20" fmla="*/ 221268 w 192"/>
              <a:gd name="T21" fmla="*/ 379315 h 192"/>
              <a:gd name="T22" fmla="*/ 219292 w 192"/>
              <a:gd name="T23" fmla="*/ 379315 h 192"/>
              <a:gd name="T24" fmla="*/ 217316 w 192"/>
              <a:gd name="T25" fmla="*/ 379315 h 192"/>
              <a:gd name="T26" fmla="*/ 217316 w 192"/>
              <a:gd name="T27" fmla="*/ 379315 h 192"/>
              <a:gd name="T28" fmla="*/ 205463 w 192"/>
              <a:gd name="T29" fmla="*/ 373388 h 192"/>
              <a:gd name="T30" fmla="*/ 205463 w 192"/>
              <a:gd name="T31" fmla="*/ 373388 h 192"/>
              <a:gd name="T32" fmla="*/ 7902 w 192"/>
              <a:gd name="T33" fmla="*/ 191633 h 192"/>
              <a:gd name="T34" fmla="*/ 7902 w 192"/>
              <a:gd name="T35" fmla="*/ 191633 h 192"/>
              <a:gd name="T36" fmla="*/ 0 w 192"/>
              <a:gd name="T37" fmla="*/ 173853 h 192"/>
              <a:gd name="T38" fmla="*/ 0 w 192"/>
              <a:gd name="T39" fmla="*/ 173853 h 192"/>
              <a:gd name="T40" fmla="*/ 0 w 192"/>
              <a:gd name="T41" fmla="*/ 47414 h 192"/>
              <a:gd name="T42" fmla="*/ 0 w 192"/>
              <a:gd name="T43" fmla="*/ 23707 h 192"/>
              <a:gd name="T44" fmla="*/ 0 w 192"/>
              <a:gd name="T45" fmla="*/ 23707 h 192"/>
              <a:gd name="T46" fmla="*/ 0 w 192"/>
              <a:gd name="T47" fmla="*/ 23707 h 192"/>
              <a:gd name="T48" fmla="*/ 23707 w 192"/>
              <a:gd name="T49" fmla="*/ 0 h 192"/>
              <a:gd name="T50" fmla="*/ 23707 w 192"/>
              <a:gd name="T51" fmla="*/ 0 h 192"/>
              <a:gd name="T52" fmla="*/ 173853 w 192"/>
              <a:gd name="T53" fmla="*/ 0 h 192"/>
              <a:gd name="T54" fmla="*/ 173853 w 192"/>
              <a:gd name="T55" fmla="*/ 0 h 192"/>
              <a:gd name="T56" fmla="*/ 173853 w 192"/>
              <a:gd name="T57" fmla="*/ 0 h 192"/>
              <a:gd name="T58" fmla="*/ 191634 w 192"/>
              <a:gd name="T59" fmla="*/ 7902 h 192"/>
              <a:gd name="T60" fmla="*/ 371414 w 192"/>
              <a:gd name="T61" fmla="*/ 179780 h 192"/>
              <a:gd name="T62" fmla="*/ 379316 w 192"/>
              <a:gd name="T63" fmla="*/ 193609 h 192"/>
              <a:gd name="T64" fmla="*/ 63219 w 192"/>
              <a:gd name="T65" fmla="*/ 31610 h 192"/>
              <a:gd name="T66" fmla="*/ 31610 w 192"/>
              <a:gd name="T67" fmla="*/ 63219 h 192"/>
              <a:gd name="T68" fmla="*/ 63219 w 192"/>
              <a:gd name="T69" fmla="*/ 94829 h 192"/>
              <a:gd name="T70" fmla="*/ 94829 w 192"/>
              <a:gd name="T71" fmla="*/ 63219 h 192"/>
              <a:gd name="T72" fmla="*/ 63219 w 192"/>
              <a:gd name="T73" fmla="*/ 316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7" name="文本框 6">
            <a:extLst>
              <a:ext uri="{FF2B5EF4-FFF2-40B4-BE49-F238E27FC236}">
                <a16:creationId xmlns:a16="http://schemas.microsoft.com/office/drawing/2014/main" id="{B02B8B99-E09D-4F5A-B064-77540C589585}"/>
              </a:ext>
            </a:extLst>
          </p:cNvPr>
          <p:cNvSpPr txBox="1"/>
          <p:nvPr/>
        </p:nvSpPr>
        <p:spPr>
          <a:xfrm>
            <a:off x="9728121" y="1143365"/>
            <a:ext cx="2263741" cy="430887"/>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硬件：刘宇轩</a:t>
            </a:r>
          </a:p>
        </p:txBody>
      </p:sp>
      <p:sp>
        <p:nvSpPr>
          <p:cNvPr id="9" name="文本框 8">
            <a:extLst>
              <a:ext uri="{FF2B5EF4-FFF2-40B4-BE49-F238E27FC236}">
                <a16:creationId xmlns:a16="http://schemas.microsoft.com/office/drawing/2014/main" id="{839B88D9-4BF4-4D2B-88D3-BFB34A879065}"/>
              </a:ext>
            </a:extLst>
          </p:cNvPr>
          <p:cNvSpPr txBox="1"/>
          <p:nvPr/>
        </p:nvSpPr>
        <p:spPr>
          <a:xfrm>
            <a:off x="9844157" y="1806292"/>
            <a:ext cx="2299315" cy="430887"/>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软件：王鹏博</a:t>
            </a:r>
          </a:p>
        </p:txBody>
      </p:sp>
      <p:sp>
        <p:nvSpPr>
          <p:cNvPr id="41" name="Freeform 76">
            <a:extLst>
              <a:ext uri="{FF2B5EF4-FFF2-40B4-BE49-F238E27FC236}">
                <a16:creationId xmlns:a16="http://schemas.microsoft.com/office/drawing/2014/main" id="{6AE24F0C-F441-47CB-827B-E23A78ABEDF0}"/>
              </a:ext>
            </a:extLst>
          </p:cNvPr>
          <p:cNvSpPr>
            <a:spLocks noEditPoints="1"/>
          </p:cNvSpPr>
          <p:nvPr/>
        </p:nvSpPr>
        <p:spPr bwMode="auto">
          <a:xfrm>
            <a:off x="1035605" y="6098489"/>
            <a:ext cx="379412" cy="379413"/>
          </a:xfrm>
          <a:custGeom>
            <a:avLst/>
            <a:gdLst>
              <a:gd name="T0" fmla="*/ 379316 w 192"/>
              <a:gd name="T1" fmla="*/ 193609 h 192"/>
              <a:gd name="T2" fmla="*/ 379316 w 192"/>
              <a:gd name="T3" fmla="*/ 193609 h 192"/>
              <a:gd name="T4" fmla="*/ 379316 w 192"/>
              <a:gd name="T5" fmla="*/ 195584 h 192"/>
              <a:gd name="T6" fmla="*/ 379316 w 192"/>
              <a:gd name="T7" fmla="*/ 195584 h 192"/>
              <a:gd name="T8" fmla="*/ 379316 w 192"/>
              <a:gd name="T9" fmla="*/ 197560 h 192"/>
              <a:gd name="T10" fmla="*/ 379316 w 192"/>
              <a:gd name="T11" fmla="*/ 197560 h 192"/>
              <a:gd name="T12" fmla="*/ 373389 w 192"/>
              <a:gd name="T13" fmla="*/ 213365 h 192"/>
              <a:gd name="T14" fmla="*/ 373389 w 192"/>
              <a:gd name="T15" fmla="*/ 213365 h 192"/>
              <a:gd name="T16" fmla="*/ 239048 w 192"/>
              <a:gd name="T17" fmla="*/ 371413 h 192"/>
              <a:gd name="T18" fmla="*/ 239048 w 192"/>
              <a:gd name="T19" fmla="*/ 371413 h 192"/>
              <a:gd name="T20" fmla="*/ 221268 w 192"/>
              <a:gd name="T21" fmla="*/ 379315 h 192"/>
              <a:gd name="T22" fmla="*/ 219292 w 192"/>
              <a:gd name="T23" fmla="*/ 379315 h 192"/>
              <a:gd name="T24" fmla="*/ 217316 w 192"/>
              <a:gd name="T25" fmla="*/ 379315 h 192"/>
              <a:gd name="T26" fmla="*/ 217316 w 192"/>
              <a:gd name="T27" fmla="*/ 379315 h 192"/>
              <a:gd name="T28" fmla="*/ 205463 w 192"/>
              <a:gd name="T29" fmla="*/ 373388 h 192"/>
              <a:gd name="T30" fmla="*/ 205463 w 192"/>
              <a:gd name="T31" fmla="*/ 373388 h 192"/>
              <a:gd name="T32" fmla="*/ 7902 w 192"/>
              <a:gd name="T33" fmla="*/ 191633 h 192"/>
              <a:gd name="T34" fmla="*/ 7902 w 192"/>
              <a:gd name="T35" fmla="*/ 191633 h 192"/>
              <a:gd name="T36" fmla="*/ 0 w 192"/>
              <a:gd name="T37" fmla="*/ 173853 h 192"/>
              <a:gd name="T38" fmla="*/ 0 w 192"/>
              <a:gd name="T39" fmla="*/ 173853 h 192"/>
              <a:gd name="T40" fmla="*/ 0 w 192"/>
              <a:gd name="T41" fmla="*/ 47414 h 192"/>
              <a:gd name="T42" fmla="*/ 0 w 192"/>
              <a:gd name="T43" fmla="*/ 23707 h 192"/>
              <a:gd name="T44" fmla="*/ 0 w 192"/>
              <a:gd name="T45" fmla="*/ 23707 h 192"/>
              <a:gd name="T46" fmla="*/ 0 w 192"/>
              <a:gd name="T47" fmla="*/ 23707 h 192"/>
              <a:gd name="T48" fmla="*/ 23707 w 192"/>
              <a:gd name="T49" fmla="*/ 0 h 192"/>
              <a:gd name="T50" fmla="*/ 23707 w 192"/>
              <a:gd name="T51" fmla="*/ 0 h 192"/>
              <a:gd name="T52" fmla="*/ 173853 w 192"/>
              <a:gd name="T53" fmla="*/ 0 h 192"/>
              <a:gd name="T54" fmla="*/ 173853 w 192"/>
              <a:gd name="T55" fmla="*/ 0 h 192"/>
              <a:gd name="T56" fmla="*/ 173853 w 192"/>
              <a:gd name="T57" fmla="*/ 0 h 192"/>
              <a:gd name="T58" fmla="*/ 191634 w 192"/>
              <a:gd name="T59" fmla="*/ 7902 h 192"/>
              <a:gd name="T60" fmla="*/ 371414 w 192"/>
              <a:gd name="T61" fmla="*/ 179780 h 192"/>
              <a:gd name="T62" fmla="*/ 379316 w 192"/>
              <a:gd name="T63" fmla="*/ 193609 h 192"/>
              <a:gd name="T64" fmla="*/ 63219 w 192"/>
              <a:gd name="T65" fmla="*/ 31610 h 192"/>
              <a:gd name="T66" fmla="*/ 31610 w 192"/>
              <a:gd name="T67" fmla="*/ 63219 h 192"/>
              <a:gd name="T68" fmla="*/ 63219 w 192"/>
              <a:gd name="T69" fmla="*/ 94829 h 192"/>
              <a:gd name="T70" fmla="*/ 94829 w 192"/>
              <a:gd name="T71" fmla="*/ 63219 h 192"/>
              <a:gd name="T72" fmla="*/ 63219 w 192"/>
              <a:gd name="T73" fmla="*/ 316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 name="文本框 4">
            <a:extLst>
              <a:ext uri="{FF2B5EF4-FFF2-40B4-BE49-F238E27FC236}">
                <a16:creationId xmlns:a16="http://schemas.microsoft.com/office/drawing/2014/main" id="{058296FF-3794-4FC3-9772-8B1AF8A7996D}"/>
              </a:ext>
            </a:extLst>
          </p:cNvPr>
          <p:cNvSpPr txBox="1"/>
          <p:nvPr/>
        </p:nvSpPr>
        <p:spPr>
          <a:xfrm>
            <a:off x="1654805" y="6111375"/>
            <a:ext cx="2377574"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文案：李垚酉 冒惠敏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ppt_x"/>
                                          </p:val>
                                        </p:tav>
                                        <p:tav tm="100000">
                                          <p:val>
                                            <p:strVal val="#ppt_x"/>
                                          </p:val>
                                        </p:tav>
                                      </p:tavLst>
                                    </p:anim>
                                    <p:anim calcmode="lin" valueType="num">
                                      <p:cBhvr additive="base">
                                        <p:cTn id="21" dur="500" fill="hold"/>
                                        <p:tgtEl>
                                          <p:spTgt spid="2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additive="base">
                                        <p:cTn id="24" dur="500" fill="hold"/>
                                        <p:tgtEl>
                                          <p:spTgt spid="43"/>
                                        </p:tgtEl>
                                        <p:attrNameLst>
                                          <p:attrName>ppt_x</p:attrName>
                                        </p:attrNameLst>
                                      </p:cBhvr>
                                      <p:tavLst>
                                        <p:tav tm="0">
                                          <p:val>
                                            <p:strVal val="#ppt_x"/>
                                          </p:val>
                                        </p:tav>
                                        <p:tav tm="100000">
                                          <p:val>
                                            <p:strVal val="#ppt_x"/>
                                          </p:val>
                                        </p:tav>
                                      </p:tavLst>
                                    </p:anim>
                                    <p:anim calcmode="lin" valueType="num">
                                      <p:cBhvr additive="base">
                                        <p:cTn id="25" dur="500" fill="hold"/>
                                        <p:tgtEl>
                                          <p:spTgt spid="4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ppt_x"/>
                                          </p:val>
                                        </p:tav>
                                        <p:tav tm="100000">
                                          <p:val>
                                            <p:strVal val="#ppt_x"/>
                                          </p:val>
                                        </p:tav>
                                      </p:tavLst>
                                    </p:anim>
                                    <p:anim calcmode="lin" valueType="num">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additive="base">
                                        <p:cTn id="36" dur="500" fill="hold"/>
                                        <p:tgtEl>
                                          <p:spTgt spid="42"/>
                                        </p:tgtEl>
                                        <p:attrNameLst>
                                          <p:attrName>ppt_x</p:attrName>
                                        </p:attrNameLst>
                                      </p:cBhvr>
                                      <p:tavLst>
                                        <p:tav tm="0">
                                          <p:val>
                                            <p:strVal val="#ppt_x"/>
                                          </p:val>
                                        </p:tav>
                                        <p:tav tm="100000">
                                          <p:val>
                                            <p:strVal val="#ppt_x"/>
                                          </p:val>
                                        </p:tav>
                                      </p:tavLst>
                                    </p:anim>
                                    <p:anim calcmode="lin" valueType="num">
                                      <p:cBhvr additive="base">
                                        <p:cTn id="37" dur="500" fill="hold"/>
                                        <p:tgtEl>
                                          <p:spTgt spid="4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500" fill="hold"/>
                                        <p:tgtEl>
                                          <p:spTgt spid="38"/>
                                        </p:tgtEl>
                                        <p:attrNameLst>
                                          <p:attrName>ppt_x</p:attrName>
                                        </p:attrNameLst>
                                      </p:cBhvr>
                                      <p:tavLst>
                                        <p:tav tm="0">
                                          <p:val>
                                            <p:strVal val="#ppt_x"/>
                                          </p:val>
                                        </p:tav>
                                        <p:tav tm="100000">
                                          <p:val>
                                            <p:strVal val="#ppt_x"/>
                                          </p:val>
                                        </p:tav>
                                      </p:tavLst>
                                    </p:anim>
                                    <p:anim calcmode="lin" valueType="num">
                                      <p:cBhvr additive="base">
                                        <p:cTn id="41" dur="500" fill="hold"/>
                                        <p:tgtEl>
                                          <p:spTgt spid="3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additive="base">
                                        <p:cTn id="44" dur="500" fill="hold"/>
                                        <p:tgtEl>
                                          <p:spTgt spid="45"/>
                                        </p:tgtEl>
                                        <p:attrNameLst>
                                          <p:attrName>ppt_x</p:attrName>
                                        </p:attrNameLst>
                                      </p:cBhvr>
                                      <p:tavLst>
                                        <p:tav tm="0">
                                          <p:val>
                                            <p:strVal val="#ppt_x"/>
                                          </p:val>
                                        </p:tav>
                                        <p:tav tm="100000">
                                          <p:val>
                                            <p:strVal val="#ppt_x"/>
                                          </p:val>
                                        </p:tav>
                                      </p:tavLst>
                                    </p:anim>
                                    <p:anim calcmode="lin" valueType="num">
                                      <p:cBhvr additive="base">
                                        <p:cTn id="45" dur="500" fill="hold"/>
                                        <p:tgtEl>
                                          <p:spTgt spid="4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fill="hold"/>
                                        <p:tgtEl>
                                          <p:spTgt spid="37"/>
                                        </p:tgtEl>
                                        <p:attrNameLst>
                                          <p:attrName>ppt_x</p:attrName>
                                        </p:attrNameLst>
                                      </p:cBhvr>
                                      <p:tavLst>
                                        <p:tav tm="0">
                                          <p:val>
                                            <p:strVal val="#ppt_x"/>
                                          </p:val>
                                        </p:tav>
                                        <p:tav tm="100000">
                                          <p:val>
                                            <p:strVal val="#ppt_x"/>
                                          </p:val>
                                        </p:tav>
                                      </p:tavLst>
                                    </p:anim>
                                    <p:anim calcmode="lin" valueType="num">
                                      <p:cBhvr additive="base">
                                        <p:cTn id="49" dur="500" fill="hold"/>
                                        <p:tgtEl>
                                          <p:spTgt spid="3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additive="base">
                                        <p:cTn id="52" dur="500" fill="hold"/>
                                        <p:tgtEl>
                                          <p:spTgt spid="46"/>
                                        </p:tgtEl>
                                        <p:attrNameLst>
                                          <p:attrName>ppt_x</p:attrName>
                                        </p:attrNameLst>
                                      </p:cBhvr>
                                      <p:tavLst>
                                        <p:tav tm="0">
                                          <p:val>
                                            <p:strVal val="#ppt_x"/>
                                          </p:val>
                                        </p:tav>
                                        <p:tav tm="100000">
                                          <p:val>
                                            <p:strVal val="#ppt_x"/>
                                          </p:val>
                                        </p:tav>
                                      </p:tavLst>
                                    </p:anim>
                                    <p:anim calcmode="lin" valueType="num">
                                      <p:cBhvr additive="base">
                                        <p:cTn id="53"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wipe(down)">
                                      <p:cBhvr>
                                        <p:cTn id="58" dur="500"/>
                                        <p:tgtEl>
                                          <p:spTgt spid="5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wipe(down)">
                                      <p:cBhvr>
                                        <p:cTn id="61" dur="500"/>
                                        <p:tgtEl>
                                          <p:spTgt spid="39"/>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down)">
                                      <p:cBhvr>
                                        <p:cTn id="64" dur="500"/>
                                        <p:tgtEl>
                                          <p:spTgt spid="48"/>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down)">
                                      <p:cBhvr>
                                        <p:cTn id="67" dur="500"/>
                                        <p:tgtEl>
                                          <p:spTgt spid="7"/>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down)">
                                      <p:cBhvr>
                                        <p:cTn id="70" dur="500"/>
                                        <p:tgtEl>
                                          <p:spTgt spid="9"/>
                                        </p:tgtEl>
                                      </p:cBhvr>
                                    </p:animEffect>
                                  </p:childTnLst>
                                </p:cTn>
                              </p:par>
                              <p:par>
                                <p:cTn id="71" presetID="22" presetClass="entr" presetSubtype="4" fill="hold" nodeType="with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wipe(down)">
                                      <p:cBhvr>
                                        <p:cTn id="73" dur="500"/>
                                        <p:tgtEl>
                                          <p:spTgt spid="6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wipe(down)">
                                      <p:cBhvr>
                                        <p:cTn id="76" dur="500"/>
                                        <p:tgtEl>
                                          <p:spTgt spid="40"/>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wipe(down)">
                                      <p:cBhvr>
                                        <p:cTn id="79" dur="500"/>
                                        <p:tgtEl>
                                          <p:spTgt spid="4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wipe(down)">
                                      <p:cBhvr>
                                        <p:cTn id="82" dur="500"/>
                                        <p:tgtEl>
                                          <p:spTgt spid="3"/>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wipe(down)">
                                      <p:cBhvr>
                                        <p:cTn id="85" dur="500"/>
                                        <p:tgtEl>
                                          <p:spTgt spid="4"/>
                                        </p:tgtEl>
                                      </p:cBhvr>
                                    </p:animEffect>
                                  </p:childTnLst>
                                </p:cTn>
                              </p:par>
                              <p:par>
                                <p:cTn id="86" presetID="22" presetClass="entr" presetSubtype="4" fill="hold" nodeType="with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wipe(down)">
                                      <p:cBhvr>
                                        <p:cTn id="88" dur="500"/>
                                        <p:tgtEl>
                                          <p:spTgt spid="62"/>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wipe(down)">
                                      <p:cBhvr>
                                        <p:cTn id="91" dur="500"/>
                                        <p:tgtEl>
                                          <p:spTgt spid="57"/>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wipe(down)">
                                      <p:cBhvr>
                                        <p:cTn id="9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6" grpId="0" animBg="1"/>
      <p:bldP spid="37" grpId="0" animBg="1"/>
      <p:bldP spid="38" grpId="0" animBg="1"/>
      <p:bldP spid="42" grpId="0"/>
      <p:bldP spid="45" grpId="0"/>
      <p:bldP spid="46" grpId="0"/>
      <p:bldP spid="57" grpId="0"/>
      <p:bldP spid="39" grpId="0" animBg="1"/>
      <p:bldP spid="3" grpId="0"/>
      <p:bldP spid="40" grpId="0" animBg="1"/>
      <p:bldP spid="4" grpId="0"/>
      <p:bldP spid="47" grpId="0" animBg="1"/>
      <p:bldP spid="48" grpId="0" animBg="1"/>
      <p:bldP spid="7" grpId="0"/>
      <p:bldP spid="9" grpId="0"/>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3"/>
          <p:cNvGrpSpPr>
            <a:grpSpLocks/>
          </p:cNvGrpSpPr>
          <p:nvPr/>
        </p:nvGrpSpPr>
        <p:grpSpPr bwMode="auto">
          <a:xfrm flipH="1">
            <a:off x="11182349" y="0"/>
            <a:ext cx="1009651"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0483" name="组合 14"/>
          <p:cNvGrpSpPr>
            <a:grpSpLocks/>
          </p:cNvGrpSpPr>
          <p:nvPr/>
        </p:nvGrpSpPr>
        <p:grpSpPr bwMode="auto">
          <a:xfrm flipV="1">
            <a:off x="1"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0484" name="文本框 17"/>
          <p:cNvSpPr txBox="1">
            <a:spLocks noChangeArrowheads="1"/>
          </p:cNvSpPr>
          <p:nvPr/>
        </p:nvSpPr>
        <p:spPr bwMode="auto">
          <a:xfrm>
            <a:off x="424657" y="486431"/>
            <a:ext cx="7183505" cy="523220"/>
          </a:xfrm>
          <a:prstGeom prst="rect">
            <a:avLst/>
          </a:prstGeom>
          <a:noFill/>
          <a:ln w="9525">
            <a:noFill/>
            <a:miter lim="800000"/>
            <a:headEnd/>
            <a:tailEnd/>
          </a:ln>
        </p:spPr>
        <p:txBody>
          <a:bodyPr wrap="square">
            <a:spAutoFit/>
          </a:bodyPr>
          <a:lstStyle/>
          <a:p>
            <a:pPr algn="ctr" eaLnBrk="1" hangingPunct="1"/>
            <a:r>
              <a:rPr lang="en-US" altLang="zh-CN" sz="2800" dirty="0">
                <a:solidFill>
                  <a:srgbClr val="1570C1"/>
                </a:solidFill>
                <a:latin typeface="微软雅黑" panose="020B0503020204020204" pitchFamily="34" charset="-122"/>
                <a:ea typeface="微软雅黑" panose="020B0503020204020204" pitchFamily="34" charset="-122"/>
              </a:rPr>
              <a:t>01  </a:t>
            </a:r>
            <a:r>
              <a:rPr lang="zh-CN" altLang="en-US" sz="2800" dirty="0">
                <a:solidFill>
                  <a:srgbClr val="1570C1"/>
                </a:solidFill>
                <a:latin typeface="微软雅黑" panose="020B0503020204020204" pitchFamily="34" charset="-122"/>
                <a:ea typeface="微软雅黑" panose="020B0503020204020204" pitchFamily="34" charset="-122"/>
              </a:rPr>
              <a:t>项目分工与进度安排</a:t>
            </a:r>
            <a:r>
              <a:rPr lang="en-US" altLang="zh-CN" sz="2800" dirty="0">
                <a:solidFill>
                  <a:srgbClr val="1570C1"/>
                </a:solidFill>
                <a:latin typeface="微软雅黑" panose="020B0503020204020204" pitchFamily="34" charset="-122"/>
                <a:ea typeface="微软雅黑" panose="020B0503020204020204" pitchFamily="34" charset="-122"/>
              </a:rPr>
              <a:t>——</a:t>
            </a:r>
            <a:r>
              <a:rPr lang="zh-CN" altLang="en-US" sz="2800" dirty="0">
                <a:solidFill>
                  <a:srgbClr val="1570C1"/>
                </a:solidFill>
                <a:latin typeface="微软雅黑" panose="020B0503020204020204" pitchFamily="34" charset="-122"/>
                <a:ea typeface="微软雅黑" panose="020B0503020204020204" pitchFamily="34" charset="-122"/>
              </a:rPr>
              <a:t>甘特图</a:t>
            </a:r>
          </a:p>
        </p:txBody>
      </p:sp>
      <p:graphicFrame>
        <p:nvGraphicFramePr>
          <p:cNvPr id="10" name="图表 9">
            <a:extLst>
              <a:ext uri="{FF2B5EF4-FFF2-40B4-BE49-F238E27FC236}">
                <a16:creationId xmlns:a16="http://schemas.microsoft.com/office/drawing/2014/main" id="{AF1772FD-3EFB-4EC6-BC00-80B5932569EF}"/>
              </a:ext>
            </a:extLst>
          </p:cNvPr>
          <p:cNvGraphicFramePr>
            <a:graphicFrameLocks/>
          </p:cNvGraphicFramePr>
          <p:nvPr>
            <p:extLst>
              <p:ext uri="{D42A27DB-BD31-4B8C-83A1-F6EECF244321}">
                <p14:modId xmlns:p14="http://schemas.microsoft.com/office/powerpoint/2010/main" val="1955646067"/>
              </p:ext>
            </p:extLst>
          </p:nvPr>
        </p:nvGraphicFramePr>
        <p:xfrm>
          <a:off x="1287254" y="955322"/>
          <a:ext cx="9617492" cy="5726110"/>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26BABC6F-6641-4A86-B457-E3900EBD862C}"/>
              </a:ext>
            </a:extLst>
          </p:cNvPr>
          <p:cNvSpPr txBox="1"/>
          <p:nvPr/>
        </p:nvSpPr>
        <p:spPr>
          <a:xfrm>
            <a:off x="10813002" y="5717219"/>
            <a:ext cx="1447060" cy="369332"/>
          </a:xfrm>
          <a:prstGeom prst="rect">
            <a:avLst/>
          </a:prstGeom>
          <a:noFill/>
        </p:spPr>
        <p:txBody>
          <a:bodyPr wrap="square" rtlCol="0">
            <a:spAutoFit/>
          </a:bodyPr>
          <a:lstStyle/>
          <a:p>
            <a:r>
              <a:rPr lang="zh-CN" altLang="en-US" dirty="0"/>
              <a:t>更新</a:t>
            </a:r>
            <a:r>
              <a:rPr lang="en-US" altLang="zh-CN" dirty="0"/>
              <a:t>Ing…</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4">
            <a:extLst>
              <a:ext uri="{FF2B5EF4-FFF2-40B4-BE49-F238E27FC236}">
                <a16:creationId xmlns:a16="http://schemas.microsoft.com/office/drawing/2014/main" id="{6238A86D-2384-4CE4-B570-89EF0DAB4D28}"/>
              </a:ext>
            </a:extLst>
          </p:cNvPr>
          <p:cNvGrpSpPr>
            <a:grpSpLocks/>
          </p:cNvGrpSpPr>
          <p:nvPr/>
        </p:nvGrpSpPr>
        <p:grpSpPr bwMode="auto">
          <a:xfrm flipV="1">
            <a:off x="1" y="5829300"/>
            <a:ext cx="1028700" cy="1028700"/>
            <a:chOff x="0" y="0"/>
            <a:chExt cx="3600450" cy="3600450"/>
          </a:xfrm>
        </p:grpSpPr>
        <p:sp>
          <p:nvSpPr>
            <p:cNvPr id="3" name="直角三角形 2">
              <a:extLst>
                <a:ext uri="{FF2B5EF4-FFF2-40B4-BE49-F238E27FC236}">
                  <a16:creationId xmlns:a16="http://schemas.microsoft.com/office/drawing/2014/main" id="{203BBE9B-853B-415A-A9B2-46BD76F075B5}"/>
                </a:ext>
              </a:extLst>
            </p:cNvPr>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直角三角形 3">
              <a:extLst>
                <a:ext uri="{FF2B5EF4-FFF2-40B4-BE49-F238E27FC236}">
                  <a16:creationId xmlns:a16="http://schemas.microsoft.com/office/drawing/2014/main" id="{60AFBD23-2084-4989-B85F-D9F0933FF34E}"/>
                </a:ext>
              </a:extLst>
            </p:cNvPr>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 name="组合 3">
            <a:extLst>
              <a:ext uri="{FF2B5EF4-FFF2-40B4-BE49-F238E27FC236}">
                <a16:creationId xmlns:a16="http://schemas.microsoft.com/office/drawing/2014/main" id="{93150C87-522F-4627-BD0A-654D9BCC6CA4}"/>
              </a:ext>
            </a:extLst>
          </p:cNvPr>
          <p:cNvGrpSpPr>
            <a:grpSpLocks/>
          </p:cNvGrpSpPr>
          <p:nvPr/>
        </p:nvGrpSpPr>
        <p:grpSpPr bwMode="auto">
          <a:xfrm flipH="1">
            <a:off x="11182349" y="0"/>
            <a:ext cx="1009651" cy="1009650"/>
            <a:chOff x="0" y="0"/>
            <a:chExt cx="3600450" cy="3600450"/>
          </a:xfrm>
        </p:grpSpPr>
        <p:sp>
          <p:nvSpPr>
            <p:cNvPr id="6" name="直角三角形 5">
              <a:extLst>
                <a:ext uri="{FF2B5EF4-FFF2-40B4-BE49-F238E27FC236}">
                  <a16:creationId xmlns:a16="http://schemas.microsoft.com/office/drawing/2014/main" id="{824B61CB-F033-46E2-BE56-82E6A4DDBB8B}"/>
                </a:ext>
              </a:extLst>
            </p:cNvPr>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直角三角形 6">
              <a:extLst>
                <a:ext uri="{FF2B5EF4-FFF2-40B4-BE49-F238E27FC236}">
                  <a16:creationId xmlns:a16="http://schemas.microsoft.com/office/drawing/2014/main" id="{6EA93044-38DE-449C-BD56-F69BEFFECA1B}"/>
                </a:ext>
              </a:extLst>
            </p:cNvPr>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文本框 17">
            <a:extLst>
              <a:ext uri="{FF2B5EF4-FFF2-40B4-BE49-F238E27FC236}">
                <a16:creationId xmlns:a16="http://schemas.microsoft.com/office/drawing/2014/main" id="{F5364A58-4BA7-4025-80C6-BE374CC7D343}"/>
              </a:ext>
            </a:extLst>
          </p:cNvPr>
          <p:cNvSpPr txBox="1">
            <a:spLocks noChangeArrowheads="1"/>
          </p:cNvSpPr>
          <p:nvPr/>
        </p:nvSpPr>
        <p:spPr bwMode="auto">
          <a:xfrm>
            <a:off x="424657" y="486431"/>
            <a:ext cx="7643018" cy="523220"/>
          </a:xfrm>
          <a:prstGeom prst="rect">
            <a:avLst/>
          </a:prstGeom>
          <a:noFill/>
          <a:ln w="9525">
            <a:noFill/>
            <a:miter lim="800000"/>
            <a:headEnd/>
            <a:tailEnd/>
          </a:ln>
        </p:spPr>
        <p:txBody>
          <a:bodyPr wrap="square">
            <a:spAutoFit/>
          </a:bodyPr>
          <a:lstStyle/>
          <a:p>
            <a:pPr algn="ctr" eaLnBrk="1" hangingPunct="1"/>
            <a:r>
              <a:rPr lang="en-US" altLang="zh-CN" sz="2800" dirty="0">
                <a:solidFill>
                  <a:srgbClr val="1570C1"/>
                </a:solidFill>
                <a:latin typeface="微软雅黑" panose="020B0503020204020204" pitchFamily="34" charset="-122"/>
                <a:ea typeface="微软雅黑" panose="020B0503020204020204" pitchFamily="34" charset="-122"/>
              </a:rPr>
              <a:t>01  </a:t>
            </a:r>
            <a:r>
              <a:rPr lang="zh-CN" altLang="en-US" sz="2800" dirty="0">
                <a:solidFill>
                  <a:srgbClr val="1570C1"/>
                </a:solidFill>
                <a:latin typeface="微软雅黑" panose="020B0503020204020204" pitchFamily="34" charset="-122"/>
                <a:ea typeface="微软雅黑" panose="020B0503020204020204" pitchFamily="34" charset="-122"/>
              </a:rPr>
              <a:t>项目分工与进度安排</a:t>
            </a:r>
            <a:r>
              <a:rPr lang="en-US" altLang="zh-CN" sz="2800" dirty="0">
                <a:solidFill>
                  <a:srgbClr val="1570C1"/>
                </a:solidFill>
                <a:latin typeface="微软雅黑" panose="020B0503020204020204" pitchFamily="34" charset="-122"/>
                <a:ea typeface="微软雅黑" panose="020B0503020204020204" pitchFamily="34" charset="-122"/>
              </a:rPr>
              <a:t>——</a:t>
            </a:r>
            <a:r>
              <a:rPr lang="zh-CN" altLang="en-US" sz="2800" dirty="0">
                <a:solidFill>
                  <a:srgbClr val="1570C1"/>
                </a:solidFill>
                <a:latin typeface="微软雅黑" panose="020B0503020204020204" pitchFamily="34" charset="-122"/>
                <a:ea typeface="微软雅黑" panose="020B0503020204020204" pitchFamily="34" charset="-122"/>
              </a:rPr>
              <a:t>工作分解结构图</a:t>
            </a:r>
          </a:p>
        </p:txBody>
      </p:sp>
      <p:pic>
        <p:nvPicPr>
          <p:cNvPr id="9" name="图片 8">
            <a:extLst>
              <a:ext uri="{FF2B5EF4-FFF2-40B4-BE49-F238E27FC236}">
                <a16:creationId xmlns:a16="http://schemas.microsoft.com/office/drawing/2014/main" id="{4D20F66B-5B9B-4D04-87BE-BC8B4A5F8633}"/>
              </a:ext>
            </a:extLst>
          </p:cNvPr>
          <p:cNvPicPr/>
          <p:nvPr/>
        </p:nvPicPr>
        <p:blipFill>
          <a:blip r:embed="rId2"/>
          <a:stretch>
            <a:fillRect/>
          </a:stretch>
        </p:blipFill>
        <p:spPr>
          <a:xfrm>
            <a:off x="2575718" y="1626870"/>
            <a:ext cx="7040563" cy="4202430"/>
          </a:xfrm>
          <a:prstGeom prst="rect">
            <a:avLst/>
          </a:prstGeom>
        </p:spPr>
      </p:pic>
    </p:spTree>
    <p:extLst>
      <p:ext uri="{BB962C8B-B14F-4D97-AF65-F5344CB8AC3E}">
        <p14:creationId xmlns:p14="http://schemas.microsoft.com/office/powerpoint/2010/main" val="31369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9F45069-109E-424A-A5D1-C2B3E37E6577}"/>
              </a:ext>
            </a:extLst>
          </p:cNvPr>
          <p:cNvPicPr>
            <a:picLocks noChangeAspect="1"/>
          </p:cNvPicPr>
          <p:nvPr/>
        </p:nvPicPr>
        <p:blipFill>
          <a:blip r:embed="rId2"/>
          <a:stretch>
            <a:fillRect/>
          </a:stretch>
        </p:blipFill>
        <p:spPr>
          <a:xfrm>
            <a:off x="7526128" y="495046"/>
            <a:ext cx="4046571" cy="5867908"/>
          </a:xfrm>
          <a:prstGeom prst="rect">
            <a:avLst/>
          </a:prstGeom>
        </p:spPr>
      </p:pic>
      <p:sp>
        <p:nvSpPr>
          <p:cNvPr id="5" name="文本框 17">
            <a:extLst>
              <a:ext uri="{FF2B5EF4-FFF2-40B4-BE49-F238E27FC236}">
                <a16:creationId xmlns:a16="http://schemas.microsoft.com/office/drawing/2014/main" id="{EE2D8095-5689-4202-B516-BC89091295D2}"/>
              </a:ext>
            </a:extLst>
          </p:cNvPr>
          <p:cNvSpPr txBox="1">
            <a:spLocks noChangeArrowheads="1"/>
          </p:cNvSpPr>
          <p:nvPr/>
        </p:nvSpPr>
        <p:spPr bwMode="auto">
          <a:xfrm>
            <a:off x="291493" y="495046"/>
            <a:ext cx="5410200" cy="954107"/>
          </a:xfrm>
          <a:prstGeom prst="rect">
            <a:avLst/>
          </a:prstGeom>
          <a:noFill/>
          <a:ln w="9525">
            <a:noFill/>
            <a:miter lim="800000"/>
            <a:headEnd/>
            <a:tailEnd/>
          </a:ln>
        </p:spPr>
        <p:txBody>
          <a:bodyPr>
            <a:spAutoFit/>
          </a:bodyPr>
          <a:lstStyle/>
          <a:p>
            <a:pPr algn="ctr" eaLnBrk="1" hangingPunct="1"/>
            <a:r>
              <a:rPr lang="en-US" altLang="zh-CN" sz="2800" dirty="0">
                <a:solidFill>
                  <a:srgbClr val="1570C1"/>
                </a:solidFill>
                <a:latin typeface="微软雅黑" panose="020B0503020204020204" pitchFamily="34" charset="-122"/>
                <a:ea typeface="微软雅黑" panose="020B0503020204020204" pitchFamily="34" charset="-122"/>
              </a:rPr>
              <a:t>01 </a:t>
            </a:r>
            <a:r>
              <a:rPr lang="zh-CN" altLang="en-US" sz="2800" dirty="0">
                <a:solidFill>
                  <a:srgbClr val="1570C1"/>
                </a:solidFill>
                <a:latin typeface="微软雅黑" panose="020B0503020204020204" pitchFamily="34" charset="-122"/>
                <a:ea typeface="微软雅黑" panose="020B0503020204020204" pitchFamily="34" charset="-122"/>
              </a:rPr>
              <a:t>项目分工与进度安排</a:t>
            </a:r>
            <a:endParaRPr lang="en-US" altLang="zh-CN" sz="2800" dirty="0">
              <a:solidFill>
                <a:srgbClr val="1570C1"/>
              </a:solidFill>
              <a:latin typeface="微软雅黑" panose="020B0503020204020204" pitchFamily="34" charset="-122"/>
              <a:ea typeface="微软雅黑" panose="020B0503020204020204" pitchFamily="34" charset="-122"/>
            </a:endParaRPr>
          </a:p>
          <a:p>
            <a:pPr algn="ctr" eaLnBrk="1" hangingPunct="1"/>
            <a:r>
              <a:rPr lang="en-US" altLang="zh-CN" sz="2800" dirty="0">
                <a:solidFill>
                  <a:srgbClr val="1570C1"/>
                </a:solidFill>
                <a:latin typeface="微软雅黑" panose="020B0503020204020204" pitchFamily="34" charset="-122"/>
                <a:ea typeface="微软雅黑" panose="020B0503020204020204" pitchFamily="34" charset="-122"/>
              </a:rPr>
              <a:t>——</a:t>
            </a:r>
            <a:r>
              <a:rPr lang="zh-CN" altLang="en-US" sz="2800" dirty="0">
                <a:solidFill>
                  <a:srgbClr val="1570C1"/>
                </a:solidFill>
                <a:latin typeface="微软雅黑" panose="020B0503020204020204" pitchFamily="34" charset="-122"/>
                <a:ea typeface="微软雅黑" panose="020B0503020204020204" pitchFamily="34" charset="-122"/>
              </a:rPr>
              <a:t>两次小组会议</a:t>
            </a:r>
          </a:p>
        </p:txBody>
      </p:sp>
      <p:pic>
        <p:nvPicPr>
          <p:cNvPr id="7" name="图片 6">
            <a:extLst>
              <a:ext uri="{FF2B5EF4-FFF2-40B4-BE49-F238E27FC236}">
                <a16:creationId xmlns:a16="http://schemas.microsoft.com/office/drawing/2014/main" id="{60CDDE0A-0230-4EEA-9EE4-55B84CD160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091" y="2334825"/>
            <a:ext cx="6727138" cy="3102052"/>
          </a:xfrm>
          <a:prstGeom prst="rect">
            <a:avLst/>
          </a:prstGeom>
        </p:spPr>
      </p:pic>
    </p:spTree>
    <p:extLst>
      <p:ext uri="{BB962C8B-B14F-4D97-AF65-F5344CB8AC3E}">
        <p14:creationId xmlns:p14="http://schemas.microsoft.com/office/powerpoint/2010/main" val="373088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组合 3"/>
          <p:cNvGrpSpPr>
            <a:grpSpLocks/>
          </p:cNvGrpSpPr>
          <p:nvPr/>
        </p:nvGrpSpPr>
        <p:grpSpPr bwMode="auto">
          <a:xfrm flipH="1">
            <a:off x="11182349" y="0"/>
            <a:ext cx="1009651"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5059" name="组合 14"/>
          <p:cNvGrpSpPr>
            <a:grpSpLocks/>
          </p:cNvGrpSpPr>
          <p:nvPr/>
        </p:nvGrpSpPr>
        <p:grpSpPr bwMode="auto">
          <a:xfrm flipV="1">
            <a:off x="1"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5060" name="文本框 17"/>
          <p:cNvSpPr txBox="1">
            <a:spLocks noChangeArrowheads="1"/>
          </p:cNvSpPr>
          <p:nvPr/>
        </p:nvSpPr>
        <p:spPr bwMode="auto">
          <a:xfrm>
            <a:off x="514350" y="424876"/>
            <a:ext cx="7351265" cy="523220"/>
          </a:xfrm>
          <a:prstGeom prst="rect">
            <a:avLst/>
          </a:prstGeom>
          <a:noFill/>
          <a:ln w="9525">
            <a:noFill/>
            <a:miter lim="800000"/>
            <a:headEnd/>
            <a:tailEnd/>
          </a:ln>
        </p:spPr>
        <p:txBody>
          <a:bodyPr wrap="square">
            <a:spAutoFit/>
          </a:bodyPr>
          <a:lstStyle/>
          <a:p>
            <a:pPr algn="ctr" eaLnBrk="1" hangingPunct="1"/>
            <a:r>
              <a:rPr lang="en-US" altLang="zh-CN" sz="2800" dirty="0">
                <a:solidFill>
                  <a:srgbClr val="1570C1"/>
                </a:solidFill>
                <a:latin typeface="微软雅黑" panose="020B0503020204020204" pitchFamily="34" charset="-122"/>
                <a:ea typeface="微软雅黑" panose="020B0503020204020204" pitchFamily="34" charset="-122"/>
              </a:rPr>
              <a:t>01 </a:t>
            </a:r>
            <a:r>
              <a:rPr lang="zh-CN" altLang="en-US" sz="2800" dirty="0">
                <a:solidFill>
                  <a:srgbClr val="1570C1"/>
                </a:solidFill>
                <a:latin typeface="微软雅黑" panose="020B0503020204020204" pitchFamily="34" charset="-122"/>
                <a:ea typeface="微软雅黑" panose="020B0503020204020204" pitchFamily="34" charset="-122"/>
              </a:rPr>
              <a:t>项目分工与进度安排</a:t>
            </a:r>
            <a:r>
              <a:rPr lang="en-US" altLang="zh-CN" sz="2800" dirty="0">
                <a:solidFill>
                  <a:srgbClr val="1570C1"/>
                </a:solidFill>
                <a:latin typeface="微软雅黑" panose="020B0503020204020204" pitchFamily="34" charset="-122"/>
                <a:ea typeface="微软雅黑" panose="020B0503020204020204" pitchFamily="34" charset="-122"/>
              </a:rPr>
              <a:t>——</a:t>
            </a:r>
            <a:r>
              <a:rPr lang="zh-CN" altLang="en-US" sz="2800" dirty="0">
                <a:solidFill>
                  <a:srgbClr val="1570C1"/>
                </a:solidFill>
                <a:latin typeface="微软雅黑" panose="020B0503020204020204" pitchFamily="34" charset="-122"/>
                <a:ea typeface="微软雅黑" panose="020B0503020204020204" pitchFamily="34" charset="-122"/>
              </a:rPr>
              <a:t>参考书目</a:t>
            </a:r>
            <a:r>
              <a:rPr lang="en-US" altLang="zh-CN" sz="2800" dirty="0">
                <a:solidFill>
                  <a:srgbClr val="1570C1"/>
                </a:solidFill>
                <a:latin typeface="微软雅黑" panose="020B0503020204020204" pitchFamily="34" charset="-122"/>
                <a:ea typeface="微软雅黑" panose="020B0503020204020204" pitchFamily="34" charset="-122"/>
              </a:rPr>
              <a:t> </a:t>
            </a:r>
            <a:endParaRPr lang="zh-CN" altLang="en-US" sz="2800" dirty="0">
              <a:solidFill>
                <a:srgbClr val="1570C1"/>
              </a:solidFill>
              <a:latin typeface="微软雅黑" panose="020B0503020204020204" pitchFamily="34" charset="-122"/>
              <a:ea typeface="微软雅黑" panose="020B0503020204020204" pitchFamily="34" charset="-122"/>
            </a:endParaRPr>
          </a:p>
        </p:txBody>
      </p:sp>
      <p:sp>
        <p:nvSpPr>
          <p:cNvPr id="64" name="椭圆 63"/>
          <p:cNvSpPr/>
          <p:nvPr/>
        </p:nvSpPr>
        <p:spPr>
          <a:xfrm>
            <a:off x="5929315" y="1247574"/>
            <a:ext cx="5429248" cy="5096076"/>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5" name="TextBox 57"/>
          <p:cNvSpPr txBox="1"/>
          <p:nvPr/>
        </p:nvSpPr>
        <p:spPr bwMode="auto">
          <a:xfrm>
            <a:off x="1495425" y="1744325"/>
            <a:ext cx="3714750" cy="5230727"/>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en-US" altLang="zh-CN" sz="2400" kern="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kern="0" dirty="0">
                <a:solidFill>
                  <a:schemeClr val="tx1">
                    <a:lumMod val="50000"/>
                    <a:lumOff val="50000"/>
                  </a:schemeClr>
                </a:solidFill>
                <a:latin typeface="微软雅黑" panose="020B0503020204020204" pitchFamily="34" charset="-122"/>
                <a:ea typeface="微软雅黑" panose="020B0503020204020204" pitchFamily="34" charset="-122"/>
              </a:rPr>
              <a:t>工程思维</a:t>
            </a:r>
            <a:r>
              <a:rPr lang="en-US" altLang="zh-CN" sz="2400" kern="0" dirty="0">
                <a:solidFill>
                  <a:schemeClr val="tx1">
                    <a:lumMod val="50000"/>
                    <a:lumOff val="50000"/>
                  </a:schemeClr>
                </a:solidFill>
                <a:latin typeface="微软雅黑" panose="020B0503020204020204" pitchFamily="34" charset="-122"/>
                <a:ea typeface="微软雅黑" panose="020B0503020204020204" pitchFamily="34" charset="-122"/>
              </a:rPr>
              <a:t>》</a:t>
            </a:r>
          </a:p>
          <a:p>
            <a:pPr algn="ctr" eaLnBrk="1" fontAlgn="auto" hangingPunct="1">
              <a:lnSpc>
                <a:spcPct val="130000"/>
              </a:lnSpc>
              <a:spcBef>
                <a:spcPts val="0"/>
              </a:spcBef>
              <a:spcAft>
                <a:spcPts val="0"/>
              </a:spcAft>
              <a:defRPr/>
            </a:pPr>
            <a:endParaRPr lang="en-US" altLang="zh-CN" sz="24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eaLnBrk="1" fontAlgn="auto" hangingPunct="1">
              <a:lnSpc>
                <a:spcPct val="130000"/>
              </a:lnSpc>
              <a:spcBef>
                <a:spcPts val="0"/>
              </a:spcBef>
              <a:spcAft>
                <a:spcPts val="0"/>
              </a:spcAft>
              <a:defRPr/>
            </a:pPr>
            <a:r>
              <a:rPr lang="en-US" altLang="zh-CN" sz="2400" kern="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kern="0" dirty="0">
                <a:solidFill>
                  <a:schemeClr val="tx1">
                    <a:lumMod val="50000"/>
                    <a:lumOff val="50000"/>
                  </a:schemeClr>
                </a:solidFill>
                <a:latin typeface="微软雅黑" panose="020B0503020204020204" pitchFamily="34" charset="-122"/>
                <a:ea typeface="微软雅黑" panose="020B0503020204020204" pitchFamily="34" charset="-122"/>
              </a:rPr>
              <a:t>机械制造技术基础</a:t>
            </a:r>
            <a:r>
              <a:rPr lang="en-US" altLang="zh-CN" sz="2400" kern="0" dirty="0">
                <a:solidFill>
                  <a:schemeClr val="tx1">
                    <a:lumMod val="50000"/>
                    <a:lumOff val="50000"/>
                  </a:schemeClr>
                </a:solidFill>
                <a:latin typeface="微软雅黑" panose="020B0503020204020204" pitchFamily="34" charset="-122"/>
                <a:ea typeface="微软雅黑" panose="020B0503020204020204" pitchFamily="34" charset="-122"/>
              </a:rPr>
              <a:t>》</a:t>
            </a:r>
          </a:p>
          <a:p>
            <a:pPr algn="ctr" eaLnBrk="1" fontAlgn="auto" hangingPunct="1">
              <a:lnSpc>
                <a:spcPct val="130000"/>
              </a:lnSpc>
              <a:spcBef>
                <a:spcPts val="0"/>
              </a:spcBef>
              <a:spcAft>
                <a:spcPts val="0"/>
              </a:spcAft>
              <a:defRPr/>
            </a:pPr>
            <a:endParaRPr lang="en-US" altLang="zh-CN" sz="24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eaLnBrk="1" fontAlgn="auto" hangingPunct="1">
              <a:lnSpc>
                <a:spcPct val="130000"/>
              </a:lnSpc>
              <a:spcBef>
                <a:spcPts val="0"/>
              </a:spcBef>
              <a:spcAft>
                <a:spcPts val="0"/>
              </a:spcAft>
              <a:defRPr/>
            </a:pPr>
            <a:r>
              <a:rPr lang="en-US" altLang="zh-CN" sz="2400" kern="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kern="0" dirty="0">
                <a:solidFill>
                  <a:schemeClr val="tx1">
                    <a:lumMod val="50000"/>
                    <a:lumOff val="50000"/>
                  </a:schemeClr>
                </a:solidFill>
                <a:latin typeface="微软雅黑" panose="020B0503020204020204" pitchFamily="34" charset="-122"/>
                <a:ea typeface="微软雅黑" panose="020B0503020204020204" pitchFamily="34" charset="-122"/>
              </a:rPr>
              <a:t>设计</a:t>
            </a:r>
            <a:r>
              <a:rPr lang="en-US" altLang="zh-CN" sz="2400" kern="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kern="0" dirty="0">
                <a:solidFill>
                  <a:schemeClr val="tx1">
                    <a:lumMod val="50000"/>
                    <a:lumOff val="50000"/>
                  </a:schemeClr>
                </a:solidFill>
                <a:latin typeface="微软雅黑" panose="020B0503020204020204" pitchFamily="34" charset="-122"/>
                <a:ea typeface="微软雅黑" panose="020B0503020204020204" pitchFamily="34" charset="-122"/>
              </a:rPr>
              <a:t>手绘</a:t>
            </a:r>
            <a:r>
              <a:rPr lang="en-US" altLang="zh-CN" sz="2400" kern="0" dirty="0">
                <a:solidFill>
                  <a:schemeClr val="tx1">
                    <a:lumMod val="50000"/>
                    <a:lumOff val="50000"/>
                  </a:schemeClr>
                </a:solidFill>
                <a:latin typeface="微软雅黑" panose="020B0503020204020204" pitchFamily="34" charset="-122"/>
                <a:ea typeface="微软雅黑" panose="020B0503020204020204" pitchFamily="34" charset="-122"/>
              </a:rPr>
              <a:t>》</a:t>
            </a:r>
          </a:p>
          <a:p>
            <a:pPr algn="ctr" eaLnBrk="1" fontAlgn="auto" hangingPunct="1">
              <a:lnSpc>
                <a:spcPct val="130000"/>
              </a:lnSpc>
              <a:spcBef>
                <a:spcPts val="0"/>
              </a:spcBef>
              <a:spcAft>
                <a:spcPts val="0"/>
              </a:spcAft>
              <a:defRPr/>
            </a:pPr>
            <a:endParaRPr lang="en-US" altLang="zh-CN" sz="24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eaLnBrk="1" fontAlgn="auto" hangingPunct="1">
              <a:lnSpc>
                <a:spcPct val="130000"/>
              </a:lnSpc>
              <a:spcBef>
                <a:spcPts val="0"/>
              </a:spcBef>
              <a:spcAft>
                <a:spcPts val="0"/>
              </a:spcAft>
              <a:defRPr/>
            </a:pPr>
            <a:r>
              <a:rPr lang="en-US" altLang="zh-CN" sz="2400" kern="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kern="0" dirty="0">
                <a:solidFill>
                  <a:schemeClr val="tx1">
                    <a:lumMod val="50000"/>
                    <a:lumOff val="50000"/>
                  </a:schemeClr>
                </a:solidFill>
                <a:latin typeface="微软雅黑" panose="020B0503020204020204" pitchFamily="34" charset="-122"/>
                <a:ea typeface="微软雅黑" panose="020B0503020204020204" pitchFamily="34" charset="-122"/>
              </a:rPr>
              <a:t>机械工程图学</a:t>
            </a:r>
            <a:r>
              <a:rPr lang="en-US" altLang="zh-CN" sz="2400" kern="0" dirty="0">
                <a:solidFill>
                  <a:schemeClr val="tx1">
                    <a:lumMod val="50000"/>
                    <a:lumOff val="50000"/>
                  </a:schemeClr>
                </a:solidFill>
                <a:latin typeface="微软雅黑" panose="020B0503020204020204" pitchFamily="34" charset="-122"/>
                <a:ea typeface="微软雅黑" panose="020B0503020204020204" pitchFamily="34" charset="-122"/>
              </a:rPr>
              <a:t>》</a:t>
            </a:r>
          </a:p>
          <a:p>
            <a:pPr algn="ctr" eaLnBrk="1" fontAlgn="auto" hangingPunct="1">
              <a:lnSpc>
                <a:spcPct val="130000"/>
              </a:lnSpc>
              <a:spcBef>
                <a:spcPts val="0"/>
              </a:spcBef>
              <a:spcAft>
                <a:spcPts val="0"/>
              </a:spcAft>
              <a:defRPr/>
            </a:pPr>
            <a:endParaRPr lang="en-US" altLang="zh-CN" sz="24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eaLnBrk="1" fontAlgn="auto" hangingPunct="1">
              <a:lnSpc>
                <a:spcPct val="130000"/>
              </a:lnSpc>
              <a:spcBef>
                <a:spcPts val="0"/>
              </a:spcBef>
              <a:spcAft>
                <a:spcPts val="0"/>
              </a:spcAft>
              <a:defRPr/>
            </a:pPr>
            <a:r>
              <a:rPr lang="en-US" altLang="zh-CN" sz="2400" kern="0" dirty="0">
                <a:solidFill>
                  <a:schemeClr val="tx1">
                    <a:lumMod val="50000"/>
                    <a:lumOff val="50000"/>
                  </a:schemeClr>
                </a:solidFill>
                <a:latin typeface="微软雅黑" panose="020B0503020204020204" pitchFamily="34" charset="-122"/>
                <a:ea typeface="微软雅黑" panose="020B0503020204020204" pitchFamily="34" charset="-122"/>
              </a:rPr>
              <a:t>《Arduino</a:t>
            </a:r>
            <a:r>
              <a:rPr lang="zh-CN" altLang="en-US" sz="2400" kern="0" dirty="0">
                <a:solidFill>
                  <a:schemeClr val="tx1">
                    <a:lumMod val="50000"/>
                    <a:lumOff val="50000"/>
                  </a:schemeClr>
                </a:solidFill>
                <a:latin typeface="微软雅黑" panose="020B0503020204020204" pitchFamily="34" charset="-122"/>
                <a:ea typeface="微软雅黑" panose="020B0503020204020204" pitchFamily="34" charset="-122"/>
              </a:rPr>
              <a:t>程序设计基础</a:t>
            </a:r>
            <a:r>
              <a:rPr lang="en-US" altLang="zh-CN" sz="2400" kern="0" dirty="0">
                <a:solidFill>
                  <a:schemeClr val="tx1">
                    <a:lumMod val="50000"/>
                    <a:lumOff val="50000"/>
                  </a:schemeClr>
                </a:solidFill>
                <a:latin typeface="微软雅黑" panose="020B0503020204020204" pitchFamily="34" charset="-122"/>
                <a:ea typeface="微软雅黑" panose="020B0503020204020204" pitchFamily="34" charset="-122"/>
              </a:rPr>
              <a:t>》</a:t>
            </a:r>
          </a:p>
          <a:p>
            <a:pPr algn="ctr" eaLnBrk="1" fontAlgn="auto" hangingPunct="1">
              <a:lnSpc>
                <a:spcPct val="130000"/>
              </a:lnSpc>
              <a:spcBef>
                <a:spcPts val="0"/>
              </a:spcBef>
              <a:spcAft>
                <a:spcPts val="0"/>
              </a:spcAft>
              <a:defRPr/>
            </a:pPr>
            <a:r>
              <a:rPr lang="en-US" altLang="zh-CN" sz="2400" kern="0" dirty="0">
                <a:solidFill>
                  <a:schemeClr val="tx1">
                    <a:lumMod val="50000"/>
                    <a:lumOff val="50000"/>
                  </a:schemeClr>
                </a:solidFill>
                <a:latin typeface="微软雅黑" panose="020B0503020204020204" pitchFamily="34" charset="-122"/>
                <a:ea typeface="微软雅黑" panose="020B0503020204020204" pitchFamily="34" charset="-122"/>
              </a:rPr>
              <a:t>… …</a:t>
            </a:r>
          </a:p>
          <a:p>
            <a:pPr algn="ctr" eaLnBrk="1" fontAlgn="auto" hangingPunct="1">
              <a:lnSpc>
                <a:spcPct val="130000"/>
              </a:lnSpc>
              <a:spcBef>
                <a:spcPts val="0"/>
              </a:spcBef>
              <a:spcAft>
                <a:spcPts val="0"/>
              </a:spcAft>
              <a:defRPr/>
            </a:pPr>
            <a:endParaRPr lang="en-US" altLang="zh-CN" sz="1867"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48435F1D-D1DC-457C-AB90-9B72C9CE2E0D}"/>
              </a:ext>
            </a:extLst>
          </p:cNvPr>
          <p:cNvSpPr txBox="1"/>
          <p:nvPr/>
        </p:nvSpPr>
        <p:spPr>
          <a:xfrm>
            <a:off x="1333500" y="1140381"/>
            <a:ext cx="5109091"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准备课本的同时，广泛搜集参考书目</a:t>
            </a:r>
          </a:p>
        </p:txBody>
      </p:sp>
      <p:pic>
        <p:nvPicPr>
          <p:cNvPr id="6" name="图片 5">
            <a:extLst>
              <a:ext uri="{FF2B5EF4-FFF2-40B4-BE49-F238E27FC236}">
                <a16:creationId xmlns:a16="http://schemas.microsoft.com/office/drawing/2014/main" id="{FA77AE26-27A2-4184-B0BB-9D5889587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957" y="1247574"/>
            <a:ext cx="5429248" cy="5096076"/>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组合 3"/>
          <p:cNvGrpSpPr>
            <a:grpSpLocks/>
          </p:cNvGrpSpPr>
          <p:nvPr/>
        </p:nvGrpSpPr>
        <p:grpSpPr bwMode="auto">
          <a:xfrm flipH="1">
            <a:off x="11182349" y="0"/>
            <a:ext cx="1009651"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5059" name="组合 14"/>
          <p:cNvGrpSpPr>
            <a:grpSpLocks/>
          </p:cNvGrpSpPr>
          <p:nvPr/>
        </p:nvGrpSpPr>
        <p:grpSpPr bwMode="auto">
          <a:xfrm flipV="1">
            <a:off x="1"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5060" name="文本框 17"/>
          <p:cNvSpPr txBox="1">
            <a:spLocks noChangeArrowheads="1"/>
          </p:cNvSpPr>
          <p:nvPr/>
        </p:nvSpPr>
        <p:spPr bwMode="auto">
          <a:xfrm>
            <a:off x="1028701" y="428913"/>
            <a:ext cx="10307529" cy="523220"/>
          </a:xfrm>
          <a:prstGeom prst="rect">
            <a:avLst/>
          </a:prstGeom>
          <a:noFill/>
          <a:ln w="9525">
            <a:noFill/>
            <a:miter lim="800000"/>
            <a:headEnd/>
            <a:tailEnd/>
          </a:ln>
        </p:spPr>
        <p:txBody>
          <a:bodyPr wrap="square">
            <a:spAutoFit/>
          </a:bodyPr>
          <a:lstStyle/>
          <a:p>
            <a:pPr eaLnBrk="1" hangingPunct="1"/>
            <a:r>
              <a:rPr lang="en-US" altLang="zh-CN" sz="2800" dirty="0">
                <a:solidFill>
                  <a:srgbClr val="1570C1"/>
                </a:solidFill>
                <a:latin typeface="微软雅黑" panose="020B0503020204020204" pitchFamily="34" charset="-122"/>
                <a:ea typeface="微软雅黑" panose="020B0503020204020204" pitchFamily="34" charset="-122"/>
              </a:rPr>
              <a:t>01 </a:t>
            </a:r>
            <a:r>
              <a:rPr lang="zh-CN" altLang="en-US" sz="2800" dirty="0">
                <a:solidFill>
                  <a:srgbClr val="1570C1"/>
                </a:solidFill>
                <a:latin typeface="微软雅黑" panose="020B0503020204020204" pitchFamily="34" charset="-122"/>
                <a:ea typeface="微软雅黑" panose="020B0503020204020204" pitchFamily="34" charset="-122"/>
              </a:rPr>
              <a:t>项目分工与进度安排</a:t>
            </a:r>
            <a:r>
              <a:rPr lang="en-US" altLang="zh-CN" sz="2800" dirty="0">
                <a:solidFill>
                  <a:srgbClr val="1570C1"/>
                </a:solidFill>
                <a:latin typeface="微软雅黑" panose="020B0503020204020204" pitchFamily="34" charset="-122"/>
                <a:ea typeface="微软雅黑" panose="020B0503020204020204" pitchFamily="34" charset="-122"/>
              </a:rPr>
              <a:t>——Arduino</a:t>
            </a:r>
            <a:r>
              <a:rPr lang="zh-CN" altLang="en-US" sz="2800" dirty="0">
                <a:solidFill>
                  <a:srgbClr val="1570C1"/>
                </a:solidFill>
                <a:latin typeface="微软雅黑" panose="020B0503020204020204" pitchFamily="34" charset="-122"/>
                <a:ea typeface="微软雅黑" panose="020B0503020204020204" pitchFamily="34" charset="-122"/>
              </a:rPr>
              <a:t>介绍（刘宇轩 王鹏博）</a:t>
            </a:r>
            <a:r>
              <a:rPr lang="en-US" altLang="zh-CN" sz="2800" dirty="0">
                <a:solidFill>
                  <a:srgbClr val="1570C1"/>
                </a:solidFill>
                <a:latin typeface="微软雅黑" panose="020B0503020204020204" pitchFamily="34" charset="-122"/>
                <a:ea typeface="微软雅黑" panose="020B0503020204020204" pitchFamily="34" charset="-122"/>
              </a:rPr>
              <a:t> </a:t>
            </a:r>
            <a:endParaRPr lang="zh-CN" altLang="en-US" sz="2800" dirty="0">
              <a:solidFill>
                <a:srgbClr val="1570C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7E7D71A-D552-4469-AE87-5AA0BD5C1F9F}"/>
              </a:ext>
            </a:extLst>
          </p:cNvPr>
          <p:cNvSpPr txBox="1"/>
          <p:nvPr/>
        </p:nvSpPr>
        <p:spPr>
          <a:xfrm>
            <a:off x="1136342" y="1695635"/>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0AD11683-13E7-46A5-A7FC-40CAF1CAD191}"/>
              </a:ext>
            </a:extLst>
          </p:cNvPr>
          <p:cNvSpPr txBox="1"/>
          <p:nvPr/>
        </p:nvSpPr>
        <p:spPr>
          <a:xfrm>
            <a:off x="1028701" y="1420427"/>
            <a:ext cx="5067299" cy="5029390"/>
          </a:xfrm>
          <a:prstGeom prst="rect">
            <a:avLst/>
          </a:prstGeom>
          <a:noFill/>
        </p:spPr>
        <p:txBody>
          <a:bodyPr wrap="square" rtlCol="0">
            <a:spAutoFit/>
          </a:bodyPr>
          <a:lstStyle/>
          <a:p>
            <a:pPr>
              <a:lnSpc>
                <a:spcPct val="150000"/>
              </a:lnSpc>
            </a:pPr>
            <a:r>
              <a:rPr lang="en-US" altLang="zh-CN" b="0" i="0" dirty="0">
                <a:solidFill>
                  <a:srgbClr val="333333"/>
                </a:solidFill>
                <a:effectLst/>
                <a:latin typeface="微软雅黑" panose="020B0503020204020204" pitchFamily="34" charset="-122"/>
                <a:ea typeface="微软雅黑" panose="020B0503020204020204" pitchFamily="34" charset="-122"/>
              </a:rPr>
              <a:t>       Arduino</a:t>
            </a:r>
            <a:r>
              <a:rPr lang="zh-CN" altLang="en-US" b="0" i="0" dirty="0">
                <a:solidFill>
                  <a:srgbClr val="333333"/>
                </a:solidFill>
                <a:effectLst/>
                <a:latin typeface="微软雅黑" panose="020B0503020204020204" pitchFamily="34" charset="-122"/>
                <a:ea typeface="微软雅黑" panose="020B0503020204020204" pitchFamily="34" charset="-122"/>
              </a:rPr>
              <a:t>是一款便捷灵活、方便上手的开源电子原型平台。由硬件部分和软件部分组成，软件部分使用类似</a:t>
            </a:r>
            <a:r>
              <a:rPr lang="en-US" altLang="zh-CN" b="0" i="0" dirty="0">
                <a:solidFill>
                  <a:srgbClr val="333333"/>
                </a:solidFill>
                <a:effectLst/>
                <a:latin typeface="微软雅黑" panose="020B0503020204020204" pitchFamily="34" charset="-122"/>
                <a:ea typeface="微软雅黑" panose="020B0503020204020204" pitchFamily="34" charset="-122"/>
              </a:rPr>
              <a:t>java</a:t>
            </a:r>
            <a:r>
              <a:rPr lang="zh-CN" altLang="en-US" b="0" i="0" dirty="0">
                <a:solidFill>
                  <a:srgbClr val="333333"/>
                </a:solidFill>
                <a:effectLst/>
                <a:latin typeface="微软雅黑" panose="020B0503020204020204" pitchFamily="34" charset="-122"/>
                <a:ea typeface="微软雅黑" panose="020B0503020204020204" pitchFamily="34" charset="-122"/>
              </a:rPr>
              <a:t>，</a:t>
            </a:r>
            <a:r>
              <a:rPr lang="en-US" altLang="zh-CN" b="0" i="0" dirty="0" err="1">
                <a:solidFill>
                  <a:srgbClr val="333333"/>
                </a:solidFill>
                <a:effectLst/>
                <a:latin typeface="微软雅黑" panose="020B0503020204020204" pitchFamily="34" charset="-122"/>
                <a:ea typeface="微软雅黑" panose="020B0503020204020204" pitchFamily="34" charset="-122"/>
              </a:rPr>
              <a:t>c++</a:t>
            </a:r>
            <a:r>
              <a:rPr lang="zh-CN" altLang="en-US" b="0" i="0" dirty="0">
                <a:solidFill>
                  <a:srgbClr val="333333"/>
                </a:solidFill>
                <a:effectLst/>
                <a:latin typeface="微软雅黑" panose="020B0503020204020204" pitchFamily="34" charset="-122"/>
                <a:ea typeface="微软雅黑" panose="020B0503020204020204" pitchFamily="34" charset="-122"/>
              </a:rPr>
              <a:t>的开发环境，硬件部分是可以用来做电路连接的</a:t>
            </a:r>
            <a:r>
              <a:rPr lang="en-US" altLang="zh-CN" b="0" i="0" dirty="0">
                <a:solidFill>
                  <a:srgbClr val="333333"/>
                </a:solidFill>
                <a:effectLst/>
                <a:latin typeface="微软雅黑" panose="020B0503020204020204" pitchFamily="34" charset="-122"/>
                <a:ea typeface="微软雅黑" panose="020B0503020204020204" pitchFamily="34" charset="-122"/>
              </a:rPr>
              <a:t>Arduino</a:t>
            </a:r>
            <a:r>
              <a:rPr lang="zh-CN" altLang="en-US" b="0" i="0" dirty="0">
                <a:solidFill>
                  <a:srgbClr val="333333"/>
                </a:solidFill>
                <a:effectLst/>
                <a:latin typeface="微软雅黑" panose="020B0503020204020204" pitchFamily="34" charset="-122"/>
                <a:ea typeface="微软雅黑" panose="020B0503020204020204" pitchFamily="34" charset="-122"/>
              </a:rPr>
              <a:t>电路板。</a:t>
            </a:r>
            <a:endParaRPr lang="en-US" altLang="zh-CN" b="0" i="0" dirty="0">
              <a:solidFill>
                <a:srgbClr val="333333"/>
              </a:solidFill>
              <a:effectLst/>
              <a:latin typeface="微软雅黑" panose="020B0503020204020204" pitchFamily="34" charset="-122"/>
              <a:ea typeface="微软雅黑" panose="020B0503020204020204" pitchFamily="34" charset="-122"/>
            </a:endParaRPr>
          </a:p>
          <a:p>
            <a:pPr>
              <a:lnSpc>
                <a:spcPct val="150000"/>
              </a:lnSpc>
            </a:pPr>
            <a:r>
              <a:rPr lang="en-US" altLang="zh-CN" b="0" i="0" dirty="0">
                <a:solidFill>
                  <a:srgbClr val="333333"/>
                </a:solidFill>
                <a:effectLst/>
                <a:latin typeface="微软雅黑" panose="020B0503020204020204" pitchFamily="34" charset="-122"/>
                <a:ea typeface="微软雅黑" panose="020B0503020204020204" pitchFamily="34" charset="-122"/>
              </a:rPr>
              <a:t>       Arduino</a:t>
            </a:r>
            <a:r>
              <a:rPr lang="zh-CN" altLang="en-US" b="0" i="0" dirty="0">
                <a:solidFill>
                  <a:srgbClr val="333333"/>
                </a:solidFill>
                <a:effectLst/>
                <a:latin typeface="微软雅黑" panose="020B0503020204020204" pitchFamily="34" charset="-122"/>
                <a:ea typeface="微软雅黑" panose="020B0503020204020204" pitchFamily="34" charset="-122"/>
              </a:rPr>
              <a:t>能通过各种各样的传感器来感知环境，通过控制灯光、马达和其他的装置来反馈、影响环境。板子上的微控制器可以通过</a:t>
            </a:r>
            <a:r>
              <a:rPr lang="en-US" altLang="zh-CN" b="0" i="0" dirty="0">
                <a:solidFill>
                  <a:srgbClr val="333333"/>
                </a:solidFill>
                <a:effectLst/>
                <a:latin typeface="微软雅黑" panose="020B0503020204020204" pitchFamily="34" charset="-122"/>
                <a:ea typeface="微软雅黑" panose="020B0503020204020204" pitchFamily="34" charset="-122"/>
              </a:rPr>
              <a:t>Arduino</a:t>
            </a:r>
            <a:r>
              <a:rPr lang="zh-CN" altLang="en-US" b="0" i="0" dirty="0">
                <a:solidFill>
                  <a:srgbClr val="333333"/>
                </a:solidFill>
                <a:effectLst/>
                <a:latin typeface="微软雅黑" panose="020B0503020204020204" pitchFamily="34" charset="-122"/>
                <a:ea typeface="微软雅黑" panose="020B0503020204020204" pitchFamily="34" charset="-122"/>
              </a:rPr>
              <a:t>的编程语言来编写程序，编译成二进制文件，烧录进微控制器。</a:t>
            </a:r>
            <a:endParaRPr lang="en-US" altLang="zh-CN" b="0" i="0" dirty="0">
              <a:solidFill>
                <a:srgbClr val="333333"/>
              </a:solidFill>
              <a:effectLst/>
              <a:latin typeface="微软雅黑" panose="020B0503020204020204" pitchFamily="34" charset="-122"/>
              <a:ea typeface="微软雅黑" panose="020B0503020204020204" pitchFamily="34" charset="-122"/>
            </a:endParaRPr>
          </a:p>
          <a:p>
            <a:pPr>
              <a:lnSpc>
                <a:spcPct val="150000"/>
              </a:lnSpc>
            </a:pPr>
            <a:r>
              <a:rPr lang="en-US" altLang="zh-CN" dirty="0">
                <a:solidFill>
                  <a:srgbClr val="333333"/>
                </a:solidFill>
                <a:latin typeface="微软雅黑" panose="020B0503020204020204" pitchFamily="34" charset="-122"/>
                <a:ea typeface="微软雅黑" panose="020B0503020204020204" pitchFamily="34" charset="-122"/>
              </a:rPr>
              <a:t>      </a:t>
            </a:r>
            <a:r>
              <a:rPr lang="en-US" altLang="zh-CN" b="0" i="0" dirty="0">
                <a:solidFill>
                  <a:srgbClr val="333333"/>
                </a:solidFill>
                <a:effectLst/>
                <a:latin typeface="微软雅黑" panose="020B0503020204020204" pitchFamily="34" charset="-122"/>
                <a:ea typeface="微软雅黑" panose="020B0503020204020204" pitchFamily="34" charset="-122"/>
              </a:rPr>
              <a:t>Arduino</a:t>
            </a:r>
            <a:r>
              <a:rPr lang="zh-CN" altLang="en-US" b="0" i="0" dirty="0">
                <a:solidFill>
                  <a:srgbClr val="333333"/>
                </a:solidFill>
                <a:effectLst/>
                <a:latin typeface="微软雅黑" panose="020B0503020204020204" pitchFamily="34" charset="-122"/>
                <a:ea typeface="微软雅黑" panose="020B0503020204020204" pitchFamily="34" charset="-122"/>
              </a:rPr>
              <a:t>配合其他元件，</a:t>
            </a:r>
            <a:r>
              <a:rPr lang="zh-CN" altLang="en-US" dirty="0">
                <a:solidFill>
                  <a:srgbClr val="333333"/>
                </a:solidFill>
                <a:latin typeface="微软雅黑" panose="020B0503020204020204" pitchFamily="34" charset="-122"/>
                <a:ea typeface="微软雅黑" panose="020B0503020204020204" pitchFamily="34" charset="-122"/>
              </a:rPr>
              <a:t>通过控制派送车的传感器和驱动装置，实现派送车的自主行驶和货物的精准投放，达到社会效益的最终目标。</a:t>
            </a:r>
            <a:endParaRPr lang="zh-CN" altLang="en-US" dirty="0">
              <a:latin typeface="微软雅黑" panose="020B0503020204020204" pitchFamily="34" charset="-122"/>
              <a:ea typeface="微软雅黑" panose="020B0503020204020204" pitchFamily="34" charset="-122"/>
            </a:endParaRPr>
          </a:p>
        </p:txBody>
      </p:sp>
      <p:pic>
        <p:nvPicPr>
          <p:cNvPr id="1026" name="Picture 2" descr="查看源图像">
            <a:extLst>
              <a:ext uri="{FF2B5EF4-FFF2-40B4-BE49-F238E27FC236}">
                <a16:creationId xmlns:a16="http://schemas.microsoft.com/office/drawing/2014/main" id="{424143C0-6CEE-43F5-B6B9-DE771F805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99" y="1493837"/>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14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组合 3"/>
          <p:cNvGrpSpPr>
            <a:grpSpLocks/>
          </p:cNvGrpSpPr>
          <p:nvPr/>
        </p:nvGrpSpPr>
        <p:grpSpPr bwMode="auto">
          <a:xfrm flipH="1">
            <a:off x="11182349" y="0"/>
            <a:ext cx="1009651"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029" name="组合 14"/>
          <p:cNvGrpSpPr>
            <a:grpSpLocks/>
          </p:cNvGrpSpPr>
          <p:nvPr/>
        </p:nvGrpSpPr>
        <p:grpSpPr bwMode="auto">
          <a:xfrm flipV="1">
            <a:off x="1"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 name="文本框 17">
            <a:extLst>
              <a:ext uri="{FF2B5EF4-FFF2-40B4-BE49-F238E27FC236}">
                <a16:creationId xmlns:a16="http://schemas.microsoft.com/office/drawing/2014/main" id="{4198A6C7-7625-40EA-8CB7-7849FCCFCCE5}"/>
              </a:ext>
            </a:extLst>
          </p:cNvPr>
          <p:cNvSpPr txBox="1">
            <a:spLocks noChangeArrowheads="1"/>
          </p:cNvSpPr>
          <p:nvPr/>
        </p:nvSpPr>
        <p:spPr bwMode="auto">
          <a:xfrm>
            <a:off x="329711" y="416719"/>
            <a:ext cx="12063516" cy="523220"/>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1570C1"/>
                </a:solidFill>
                <a:effectLst/>
                <a:uLnTx/>
                <a:uFillTx/>
                <a:latin typeface="微软雅黑" panose="020B0503020204020204" pitchFamily="34" charset="-122"/>
                <a:ea typeface="微软雅黑" panose="020B0503020204020204" pitchFamily="34" charset="-122"/>
                <a:cs typeface="+mn-cs"/>
              </a:rPr>
              <a:t>01 </a:t>
            </a:r>
            <a:r>
              <a:rPr kumimoji="0" lang="zh-CN" altLang="en-US" sz="2800" b="0" i="0" u="none" strike="noStrike" kern="1200" cap="none" spc="0" normalizeH="0" baseline="0" noProof="0" dirty="0">
                <a:ln>
                  <a:noFill/>
                </a:ln>
                <a:solidFill>
                  <a:srgbClr val="1570C1"/>
                </a:solidFill>
                <a:effectLst/>
                <a:uLnTx/>
                <a:uFillTx/>
                <a:latin typeface="微软雅黑" panose="020B0503020204020204" pitchFamily="34" charset="-122"/>
                <a:ea typeface="微软雅黑" panose="020B0503020204020204" pitchFamily="34" charset="-122"/>
                <a:cs typeface="+mn-cs"/>
              </a:rPr>
              <a:t>项目分工与进度安排</a:t>
            </a:r>
            <a:r>
              <a:rPr kumimoji="0" lang="en-US" altLang="zh-CN" sz="2800" b="0" i="0" u="none" strike="noStrike" kern="1200" cap="none" spc="0" normalizeH="0" baseline="0" noProof="0" dirty="0">
                <a:ln>
                  <a:noFill/>
                </a:ln>
                <a:solidFill>
                  <a:srgbClr val="1570C1"/>
                </a:solidFill>
                <a:effectLst/>
                <a:uLnTx/>
                <a:uFillTx/>
                <a:latin typeface="微软雅黑" panose="020B0503020204020204" pitchFamily="34" charset="-122"/>
                <a:ea typeface="微软雅黑" panose="020B0503020204020204" pitchFamily="34" charset="-122"/>
                <a:cs typeface="+mn-cs"/>
              </a:rPr>
              <a:t>—— solid works</a:t>
            </a:r>
            <a:r>
              <a:rPr kumimoji="0" lang="zh-CN" altLang="en-US" sz="2800" b="0" i="0" u="none" strike="noStrike" kern="1200" cap="none" spc="0" normalizeH="0" baseline="0" noProof="0" dirty="0">
                <a:ln>
                  <a:noFill/>
                </a:ln>
                <a:solidFill>
                  <a:srgbClr val="1570C1"/>
                </a:solidFill>
                <a:effectLst/>
                <a:uLnTx/>
                <a:uFillTx/>
                <a:latin typeface="微软雅黑" panose="020B0503020204020204" pitchFamily="34" charset="-122"/>
                <a:ea typeface="微软雅黑" panose="020B0503020204020204" pitchFamily="34" charset="-122"/>
                <a:cs typeface="+mn-cs"/>
              </a:rPr>
              <a:t>（冒惠敏、李垚酉、郭伟祺）</a:t>
            </a:r>
          </a:p>
        </p:txBody>
      </p:sp>
      <p:sp>
        <p:nvSpPr>
          <p:cNvPr id="13" name="文本框 12">
            <a:extLst>
              <a:ext uri="{FF2B5EF4-FFF2-40B4-BE49-F238E27FC236}">
                <a16:creationId xmlns:a16="http://schemas.microsoft.com/office/drawing/2014/main" id="{926D0E8C-81FE-44DF-95ED-7010A933BA99}"/>
              </a:ext>
            </a:extLst>
          </p:cNvPr>
          <p:cNvSpPr txBox="1"/>
          <p:nvPr/>
        </p:nvSpPr>
        <p:spPr>
          <a:xfrm>
            <a:off x="747345" y="1301262"/>
            <a:ext cx="5427479"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SolidWorks </a:t>
            </a:r>
            <a:r>
              <a:rPr kumimoji="0" lang="zh-CN" altLang="en-US" sz="1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为我们提供了生成完整的、车间认可的详细工程图的工具。工程图是全相关的、装配体都会自动更新。从三维模，当我们制作智慧物流小车图纸时， 三维模型、各个视图型中自动产生工程图，包括视图、尺寸和标准。通过使用</a:t>
            </a:r>
            <a:r>
              <a:rPr kumimoji="0" lang="en-US" altLang="zh-CN" sz="1800" b="0" i="0" u="none" strike="noStrike" kern="1200" cap="none" spc="0" normalizeH="0" baseline="0" noProof="0" dirty="0" err="1">
                <a:ln>
                  <a:noFill/>
                </a:ln>
                <a:solidFill>
                  <a:srgbClr val="333333"/>
                </a:solidFill>
                <a:effectLst/>
                <a:uLnTx/>
                <a:uFillTx/>
                <a:latin typeface="微软雅黑" panose="020B0503020204020204" pitchFamily="34" charset="-122"/>
                <a:ea typeface="微软雅黑" panose="020B0503020204020204" pitchFamily="34" charset="-122"/>
                <a:cs typeface="+mn-cs"/>
              </a:rPr>
              <a:t>RapidDraft</a:t>
            </a:r>
            <a:r>
              <a:rPr kumimoji="0" lang="zh-CN" altLang="en-US" sz="1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技术，可以将工程图与三维零件和装配体脱离，进行单独操作，以加快工程图的操作，但保持与三维零件和装配体的全相关，可以使智慧物流小车的制作更便捷。除此之外，交替位置显示视图，为具有运动关系的装配体而设计的独特的工程图功能，极大的方便了智慧物流小车的工程制图。</a:t>
            </a:r>
          </a:p>
        </p:txBody>
      </p:sp>
      <p:pic>
        <p:nvPicPr>
          <p:cNvPr id="9" name="图片 8">
            <a:extLst>
              <a:ext uri="{FF2B5EF4-FFF2-40B4-BE49-F238E27FC236}">
                <a16:creationId xmlns:a16="http://schemas.microsoft.com/office/drawing/2014/main" id="{D8A1BE77-3C2B-4B16-B021-C4510171450C}"/>
              </a:ext>
            </a:extLst>
          </p:cNvPr>
          <p:cNvPicPr>
            <a:picLocks noChangeAspect="1"/>
          </p:cNvPicPr>
          <p:nvPr/>
        </p:nvPicPr>
        <p:blipFill>
          <a:blip r:embed="rId2"/>
          <a:stretch>
            <a:fillRect/>
          </a:stretch>
        </p:blipFill>
        <p:spPr>
          <a:xfrm>
            <a:off x="6380880" y="1770418"/>
            <a:ext cx="4819053" cy="2488589"/>
          </a:xfrm>
          <a:prstGeom prst="rect">
            <a:avLst/>
          </a:prstGeom>
        </p:spPr>
      </p:pic>
      <p:sp>
        <p:nvSpPr>
          <p:cNvPr id="12" name="文本框 11">
            <a:extLst>
              <a:ext uri="{FF2B5EF4-FFF2-40B4-BE49-F238E27FC236}">
                <a16:creationId xmlns:a16="http://schemas.microsoft.com/office/drawing/2014/main" id="{5F22685A-7E4C-4060-AF7E-329152DA2841}"/>
              </a:ext>
            </a:extLst>
          </p:cNvPr>
          <p:cNvSpPr txBox="1"/>
          <p:nvPr/>
        </p:nvSpPr>
        <p:spPr>
          <a:xfrm>
            <a:off x="789106" y="5090636"/>
            <a:ext cx="9682528"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       世界首套专门基于</a:t>
            </a:r>
            <a:r>
              <a:rPr kumimoji="0" lang="en-US" altLang="zh-CN" sz="1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windows </a:t>
            </a:r>
            <a:r>
              <a:rPr kumimoji="0" lang="zh-CN" altLang="en-US" sz="1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系统开发的三维制图，具有草图绘制 三维建模 装配体设计 工程图设计 仿真分析的功能。在制造智能投送车过程中，我们利用该软件精准工程制图。</a:t>
            </a:r>
            <a:br>
              <a:rPr kumimoji="0" lang="zh-CN" altLang="en-US" sz="1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br>
            <a:endParaRPr kumimoji="0" lang="zh-CN" altLang="en-US" sz="18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1902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b758c575d3afaa4a23037e74bea4a653611b5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1170</Words>
  <Application>Microsoft Office PowerPoint</Application>
  <PresentationFormat>宽屏</PresentationFormat>
  <Paragraphs>97</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黑体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蓝色多边形</dc:title>
  <dc:creator/>
  <cp:keywords>www.1ppt.com</cp:keywords>
  <cp:lastModifiedBy/>
  <cp:revision>22</cp:revision>
  <dcterms:created xsi:type="dcterms:W3CDTF">2015-06-07T14:37:57Z</dcterms:created>
  <dcterms:modified xsi:type="dcterms:W3CDTF">2020-11-20T16:23:47Z</dcterms:modified>
</cp:coreProperties>
</file>