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7" r:id="rId3"/>
    <p:sldId id="385" r:id="rId4"/>
    <p:sldId id="429" r:id="rId5"/>
    <p:sldId id="434" r:id="rId6"/>
    <p:sldId id="436" r:id="rId7"/>
    <p:sldId id="437" r:id="rId8"/>
    <p:sldId id="438" r:id="rId9"/>
    <p:sldId id="432" r:id="rId10"/>
    <p:sldId id="435" r:id="rId11"/>
    <p:sldId id="430" r:id="rId12"/>
    <p:sldId id="431" r:id="rId13"/>
    <p:sldId id="426" r:id="rId14"/>
    <p:sldId id="412" r:id="rId15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876"/>
    <a:srgbClr val="FFFFFF"/>
    <a:srgbClr val="5B402A"/>
    <a:srgbClr val="FBF3EE"/>
    <a:srgbClr val="AA842A"/>
    <a:srgbClr val="AC862E"/>
    <a:srgbClr val="D2B79F"/>
    <a:srgbClr val="42433C"/>
    <a:srgbClr val="FFFDF8"/>
    <a:srgbClr val="F7E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B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>
            <a:picLocks noChangeAspect="1"/>
          </p:cNvPicPr>
          <p:nvPr userDrawn="1"/>
        </p:nvPicPr>
        <p:blipFill>
          <a:blip r:embed="rId2"/>
          <a:srcRect l="12524" t="19739" r="15687" b="51877"/>
          <a:stretch>
            <a:fillRect/>
          </a:stretch>
        </p:blipFill>
        <p:spPr>
          <a:xfrm>
            <a:off x="-2540" y="-27940"/>
            <a:ext cx="12197080" cy="3500755"/>
          </a:xfrm>
          <a:prstGeom prst="rect">
            <a:avLst/>
          </a:prstGeom>
        </p:spPr>
      </p:pic>
      <p:pic>
        <p:nvPicPr>
          <p:cNvPr id="4" name="图片 3" descr="1"/>
          <p:cNvPicPr>
            <a:picLocks noChangeAspect="1"/>
          </p:cNvPicPr>
          <p:nvPr userDrawn="1"/>
        </p:nvPicPr>
        <p:blipFill>
          <a:blip r:embed="rId2"/>
          <a:srcRect l="12524" t="47387" r="15687" b="15734"/>
          <a:stretch>
            <a:fillRect/>
          </a:stretch>
        </p:blipFill>
        <p:spPr>
          <a:xfrm>
            <a:off x="-2540" y="2310130"/>
            <a:ext cx="12197080" cy="454850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5600" y="342900"/>
            <a:ext cx="11480800" cy="6172835"/>
          </a:xfrm>
          <a:prstGeom prst="rect">
            <a:avLst/>
          </a:prstGeom>
          <a:noFill/>
          <a:ln w="50673">
            <a:solidFill>
              <a:srgbClr val="D2B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B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"/>
          <p:cNvPicPr>
            <a:picLocks noChangeAspect="1"/>
          </p:cNvPicPr>
          <p:nvPr userDrawn="1"/>
        </p:nvPicPr>
        <p:blipFill>
          <a:blip r:embed="rId2"/>
          <a:srcRect l="16164" t="12576" r="16549" b="52219"/>
          <a:stretch>
            <a:fillRect/>
          </a:stretch>
        </p:blipFill>
        <p:spPr>
          <a:xfrm>
            <a:off x="-2540" y="-6350"/>
            <a:ext cx="12197080" cy="483298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 userDrawn="1"/>
        </p:nvPicPr>
        <p:blipFill>
          <a:blip r:embed="rId2"/>
          <a:srcRect l="16164" t="47901" r="16549" b="29726"/>
          <a:stretch>
            <a:fillRect/>
          </a:stretch>
        </p:blipFill>
        <p:spPr>
          <a:xfrm>
            <a:off x="-2540" y="3799840"/>
            <a:ext cx="12197080" cy="307149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5600" y="342900"/>
            <a:ext cx="11480800" cy="6172835"/>
          </a:xfrm>
          <a:prstGeom prst="rect">
            <a:avLst/>
          </a:prstGeom>
          <a:noFill/>
          <a:ln w="50673">
            <a:solidFill>
              <a:srgbClr val="D2B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tags" Target="../tags/tag2.xml"/><Relationship Id="rId2" Type="http://schemas.openxmlformats.org/officeDocument/2006/relationships/image" Target="../media/image45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]$64{TYNXN}N0YY{N({3[W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0"/>
            <a:ext cx="12208510" cy="6858635"/>
          </a:xfrm>
          <a:prstGeom prst="rect">
            <a:avLst/>
          </a:prstGeom>
        </p:spPr>
      </p:pic>
      <p:sp>
        <p:nvSpPr>
          <p:cNvPr id="6" name="TextBox 291"/>
          <p:cNvSpPr txBox="1"/>
          <p:nvPr/>
        </p:nvSpPr>
        <p:spPr>
          <a:xfrm>
            <a:off x="6715125" y="568325"/>
            <a:ext cx="5069205" cy="82994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 </a:t>
            </a: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Potato Team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Xue Dingyuan(薛丁元), Liu Sicen(刘思岑), 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Zhang Jingyuan(张静远), 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Hong Shanchuan(洪山川)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extBox 291"/>
          <p:cNvSpPr txBox="1"/>
          <p:nvPr/>
        </p:nvSpPr>
        <p:spPr>
          <a:xfrm>
            <a:off x="273685" y="2201545"/>
            <a:ext cx="4102100" cy="5835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2022 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NUS Summer Workshop SWS3007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Game Proposal Presentation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%%RHIFC_Q46%3M0G56$6R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0746"/>
          <a:stretch>
            <a:fillRect/>
          </a:stretch>
        </p:blipFill>
        <p:spPr>
          <a:xfrm>
            <a:off x="2205990" y="374015"/>
            <a:ext cx="7780020" cy="34690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06015" y="476250"/>
            <a:ext cx="3871595" cy="1233805"/>
          </a:xfrm>
          <a:prstGeom prst="rect">
            <a:avLst/>
          </a:prstGeom>
          <a:solidFill>
            <a:srgbClr val="DEEBF7">
              <a:alpha val="5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280" y="476250"/>
            <a:ext cx="21247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Show your resources, stats and information of object to which the mouse is pointing</a:t>
            </a:r>
            <a:endParaRPr lang="en-US" altLang="zh-CN" sz="1400">
              <a:solidFill>
                <a:schemeClr val="accent1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0325" y="476250"/>
            <a:ext cx="3376930" cy="1233805"/>
          </a:xfrm>
          <a:prstGeom prst="rect">
            <a:avLst/>
          </a:prstGeom>
          <a:solidFill>
            <a:srgbClr val="DEEBF7">
              <a:alpha val="5000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86010" y="476250"/>
            <a:ext cx="21507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Minimap, current game days and game options </a:t>
            </a:r>
            <a:endParaRPr lang="en-US" altLang="zh-CN" sz="1400">
              <a:solidFill>
                <a:schemeClr val="accent2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6275" y="1919605"/>
            <a:ext cx="2286635" cy="1640840"/>
          </a:xfrm>
          <a:prstGeom prst="rect">
            <a:avLst/>
          </a:prstGeom>
          <a:solidFill>
            <a:srgbClr val="DEEBF7">
              <a:alpha val="30000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98205" y="3843020"/>
            <a:ext cx="350901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How to build: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Click the Build button and select a building.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Click left mouse button to build, right mouse button to cancel.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Red means wrong position or lacking resources.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1885" y="1644015"/>
            <a:ext cx="1922780" cy="23120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84550" y="2691765"/>
            <a:ext cx="1422400" cy="809625"/>
          </a:xfrm>
          <a:prstGeom prst="rect">
            <a:avLst/>
          </a:prstGeom>
          <a:solidFill>
            <a:srgbClr val="DEEBF7">
              <a:alpha val="30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87825" y="3843020"/>
            <a:ext cx="4092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Click merchant to buy equipment and skills.</a:t>
            </a:r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Equip: Increases the hero's stats.</a:t>
            </a:r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Skills: Automatically used when the MP bar is full. Every normal attack will restore MP.</a:t>
            </a:r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Click Bag button to open the bag and equip equipment and skill.</a:t>
            </a:r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Equipment can only be equipped on specific body parts.</a:t>
            </a:r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Equipment and skills are only effective when they are equipped.</a:t>
            </a:r>
            <a:endParaRPr lang="en-US" altLang="zh-CN" sz="1400">
              <a:solidFill>
                <a:schemeClr val="accent4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" y="4039870"/>
            <a:ext cx="405130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W6[3JU@79%U@_(J4}F~QUQ"/>
          <p:cNvPicPr>
            <a:picLocks noChangeAspect="1"/>
          </p:cNvPicPr>
          <p:nvPr/>
        </p:nvPicPr>
        <p:blipFill>
          <a:blip r:embed="rId1"/>
          <a:srcRect t="1887" r="538" b="7242"/>
          <a:stretch>
            <a:fillRect/>
          </a:stretch>
        </p:blipFill>
        <p:spPr>
          <a:xfrm>
            <a:off x="1398905" y="765810"/>
            <a:ext cx="9393555" cy="2446020"/>
          </a:xfrm>
          <a:prstGeom prst="rect">
            <a:avLst/>
          </a:prstGeom>
        </p:spPr>
      </p:pic>
      <p:pic>
        <p:nvPicPr>
          <p:cNvPr id="3" name="图片 2" descr="Y7ZZA%A(OB4M]V{TI6Y)~`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4133850"/>
            <a:ext cx="5774690" cy="21062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4275" y="2240280"/>
            <a:ext cx="1005205" cy="861695"/>
          </a:xfrm>
          <a:prstGeom prst="rect">
            <a:avLst/>
          </a:prstGeom>
          <a:solidFill>
            <a:srgbClr val="DEEBF7">
              <a:alpha val="3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82660" y="1644650"/>
            <a:ext cx="1469390" cy="1343660"/>
          </a:xfrm>
          <a:prstGeom prst="rect">
            <a:avLst/>
          </a:prstGeom>
          <a:solidFill>
            <a:srgbClr val="DEEBF7">
              <a:alpha val="5000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89495" y="3211830"/>
            <a:ext cx="4220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Click left mouse on building to upgrade it.</a:t>
            </a:r>
            <a:endParaRPr lang="en-US" altLang="zh-CN" sz="1400">
              <a:solidFill>
                <a:schemeClr val="accent2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It gets a new look and more powerful effects.</a:t>
            </a:r>
            <a:endParaRPr lang="en-US" altLang="zh-CN" sz="1400">
              <a:solidFill>
                <a:schemeClr val="accent2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8935" y="3211830"/>
            <a:ext cx="36772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Click left mouse on home to upgrade it.</a:t>
            </a:r>
            <a:endParaRPr lang="en-US" altLang="zh-CN" sz="1400">
              <a:solidFill>
                <a:schemeClr val="accent1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An adequate level of home is a prerequisite for some building upgrades.</a:t>
            </a:r>
            <a:endParaRPr lang="en-US" altLang="zh-CN" sz="1400">
              <a:solidFill>
                <a:schemeClr val="accent1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68645" y="4894580"/>
            <a:ext cx="1522730" cy="1245235"/>
          </a:xfrm>
          <a:prstGeom prst="rect">
            <a:avLst/>
          </a:prstGeom>
          <a:solidFill>
            <a:srgbClr val="DEEBF7">
              <a:alpha val="30000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89495" y="5148580"/>
            <a:ext cx="3919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Click right mouse on building to destory it.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The amount of gems needed to dismantle the building will gradually increase.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4240530" y="1461770"/>
            <a:ext cx="3714115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 points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291"/>
          <p:cNvSpPr txBox="1"/>
          <p:nvPr/>
        </p:nvSpPr>
        <p:spPr>
          <a:xfrm>
            <a:off x="2397125" y="2996565"/>
            <a:ext cx="7400290" cy="134302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Urban construction, survival strategies, resource management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Customize your own path to strength! Try different development road.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 loot of monsters is a bit random.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1"/>
          <p:cNvSpPr txBox="1"/>
          <p:nvPr/>
        </p:nvSpPr>
        <p:spPr>
          <a:xfrm>
            <a:off x="2666365" y="2160905"/>
            <a:ext cx="6859270" cy="10147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60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</a:t>
            </a:r>
            <a:endParaRPr lang="en-US" altLang="zh-CN" sz="60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291"/>
          <p:cNvSpPr txBox="1"/>
          <p:nvPr/>
        </p:nvSpPr>
        <p:spPr>
          <a:xfrm>
            <a:off x="179070" y="3567113"/>
            <a:ext cx="11833860" cy="82994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Game Proposal Presentation by </a:t>
            </a: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Potato Team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Xue Dingyuan(薛丁元), Liu Sicen(刘思岑), Hong Shanchuan(洪山川), Zhang Jingyuan(张静远)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2022 NUS Summer Workshop SWS3007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4239260" y="1034415"/>
            <a:ext cx="3714115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Background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291"/>
          <p:cNvSpPr txBox="1"/>
          <p:nvPr/>
        </p:nvSpPr>
        <p:spPr>
          <a:xfrm>
            <a:off x="1515745" y="2106295"/>
            <a:ext cx="9159875" cy="34664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indent="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None/>
              <a:defRPr/>
            </a:pPr>
            <a:r>
              <a:rPr lang="en-US" altLang="zh-CN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“There's a big guy in the world... It will come to make trouble for you one day.”</a:t>
            </a:r>
            <a:endParaRPr lang="en-US" altLang="zh-CN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None/>
              <a:defRPr/>
            </a:pPr>
            <a:r>
              <a:rPr lang="en-US" altLang="zh-CN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“I guess we're cursed... We have to run laps here every day.”</a:t>
            </a:r>
            <a:endParaRPr lang="en-US" altLang="zh-CN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None/>
              <a:defRPr/>
            </a:pPr>
            <a:r>
              <a:rPr lang="en-US" altLang="zh-CN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“You have to find a way to survive. Those guys are getting stronger.”</a:t>
            </a:r>
            <a:endParaRPr lang="en-US" altLang="zh-CN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None/>
              <a:defRPr/>
            </a:pPr>
            <a:r>
              <a:rPr lang="en-US" altLang="zh-CN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“I have seen generations of brave men. Someone once got the better of the big guy and disappeared from the world.”</a:t>
            </a:r>
            <a:endParaRPr lang="en-US" altLang="zh-CN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None/>
              <a:defRPr/>
            </a:pPr>
            <a:r>
              <a:rPr lang="en-US" altLang="zh-CN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“If you want to get out of this world, you're gonna have to make your own——” </a:t>
            </a:r>
            <a:endParaRPr lang="en-US" altLang="zh-CN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ctr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“Path To Strength”</a:t>
            </a:r>
            <a:endParaRPr lang="en-US" altLang="zh-CN" sz="28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4239260" y="445770"/>
            <a:ext cx="3714115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 Scene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76" t="151"/>
          <a:stretch>
            <a:fillRect/>
          </a:stretch>
        </p:blipFill>
        <p:spPr>
          <a:xfrm>
            <a:off x="1236345" y="1026795"/>
            <a:ext cx="972058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4238625" y="761365"/>
            <a:ext cx="3714115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Gameplay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291"/>
          <p:cNvSpPr txBox="1"/>
          <p:nvPr/>
        </p:nvSpPr>
        <p:spPr>
          <a:xfrm>
            <a:off x="1776095" y="1684338"/>
            <a:ext cx="8639175" cy="284099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 hero automatically walks right and does all the work automatically every day.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You need to make him grow strong enough before the boss arrives.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Your job is to organize his day. To hunt monsters for golden coins, or to pick up resources, you just need to place the corresponding building in his path.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Plan your resources and buildings properly, you need enough resources to improve your hero's stats.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67655"/>
            <a:ext cx="12191365" cy="1490345"/>
          </a:xfrm>
          <a:prstGeom prst="rect">
            <a:avLst/>
          </a:prstGeom>
        </p:spPr>
      </p:pic>
      <p:pic>
        <p:nvPicPr>
          <p:cNvPr id="4" name="图片 3" descr="HeroKn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489075"/>
            <a:ext cx="1420495" cy="113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688590"/>
            <a:ext cx="5257800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4281805"/>
            <a:ext cx="2276475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3380105" y="906463"/>
            <a:ext cx="5430520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Buildings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291"/>
          <p:cNvSpPr txBox="1"/>
          <p:nvPr/>
        </p:nvSpPr>
        <p:spPr>
          <a:xfrm>
            <a:off x="2318385" y="1798320"/>
            <a:ext cx="7554595" cy="408178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Monster House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Hunt monsters for money. It is also getting stronger.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Treatment Station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Heal yourself by 50/100/200HP. By eating, it seems.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Magic Well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Increase your MP by 30/40/50. Magic flows in it.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Goddess Statue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Increase HP ceiling by 20/50/100. Goddess blesses you.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Cross Statue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Decrease MP ceiling by 15%/30%/40%. Reward for piety.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Knight Statue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Increase attack by 2/4/8. Knight gives you power.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Shield Statue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Increase defense by 2/4/8. Divine shield gives you power.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Logging Camp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Get 20/80 pieces of wood. It regenerates every day.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Quarry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Get 20/80 stones. It regenerates every day.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Iron Area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Get 50 irons. It regenerates every day.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Treasure Chest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Get 1 gem every day. It appreciates your creation.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hun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275" y="1665605"/>
            <a:ext cx="690245" cy="675640"/>
          </a:xfrm>
          <a:prstGeom prst="rect">
            <a:avLst/>
          </a:prstGeom>
        </p:spPr>
      </p:pic>
      <p:pic>
        <p:nvPicPr>
          <p:cNvPr id="5" name="图片 4" descr="h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745" y="2009140"/>
            <a:ext cx="715645" cy="700405"/>
          </a:xfrm>
          <a:prstGeom prst="rect">
            <a:avLst/>
          </a:prstGeom>
        </p:spPr>
      </p:pic>
      <p:pic>
        <p:nvPicPr>
          <p:cNvPr id="6" name="图片 5" descr="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" y="2428240"/>
            <a:ext cx="679450" cy="657860"/>
          </a:xfrm>
          <a:prstGeom prst="rect">
            <a:avLst/>
          </a:prstGeom>
        </p:spPr>
      </p:pic>
      <p:pic>
        <p:nvPicPr>
          <p:cNvPr id="7" name="图片 6" descr="h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745" y="2775585"/>
            <a:ext cx="711200" cy="703580"/>
          </a:xfrm>
          <a:prstGeom prst="rect">
            <a:avLst/>
          </a:prstGeom>
        </p:spPr>
      </p:pic>
      <p:pic>
        <p:nvPicPr>
          <p:cNvPr id="8" name="图片 7" descr="m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070" y="3173095"/>
            <a:ext cx="681990" cy="667385"/>
          </a:xfrm>
          <a:prstGeom prst="rect">
            <a:avLst/>
          </a:prstGeom>
        </p:spPr>
      </p:pic>
      <p:pic>
        <p:nvPicPr>
          <p:cNvPr id="9" name="图片 8" descr="atk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380" y="3545205"/>
            <a:ext cx="720725" cy="696595"/>
          </a:xfrm>
          <a:prstGeom prst="rect">
            <a:avLst/>
          </a:prstGeom>
        </p:spPr>
      </p:pic>
      <p:pic>
        <p:nvPicPr>
          <p:cNvPr id="10" name="图片 9" descr="df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165" y="3927475"/>
            <a:ext cx="682625" cy="668020"/>
          </a:xfrm>
          <a:prstGeom prst="rect">
            <a:avLst/>
          </a:prstGeom>
        </p:spPr>
      </p:pic>
      <p:pic>
        <p:nvPicPr>
          <p:cNvPr id="11" name="图片 10" descr="woo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2505" y="4307840"/>
            <a:ext cx="736600" cy="688340"/>
          </a:xfrm>
          <a:prstGeom prst="rect">
            <a:avLst/>
          </a:prstGeom>
        </p:spPr>
      </p:pic>
      <p:pic>
        <p:nvPicPr>
          <p:cNvPr id="12" name="图片 11" descr="ston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070" y="4682490"/>
            <a:ext cx="701040" cy="669925"/>
          </a:xfrm>
          <a:prstGeom prst="rect">
            <a:avLst/>
          </a:prstGeom>
        </p:spPr>
      </p:pic>
      <p:pic>
        <p:nvPicPr>
          <p:cNvPr id="13" name="图片 12" descr="iro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1870" y="5077460"/>
            <a:ext cx="737235" cy="713105"/>
          </a:xfrm>
          <a:prstGeom prst="rect">
            <a:avLst/>
          </a:prstGeom>
        </p:spPr>
      </p:pic>
      <p:pic>
        <p:nvPicPr>
          <p:cNvPr id="14" name="图片 13" descr="tre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7020" y="5439410"/>
            <a:ext cx="724535" cy="693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3380105" y="906463"/>
            <a:ext cx="5430520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Equipments &amp; Skills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291"/>
          <p:cNvSpPr txBox="1"/>
          <p:nvPr/>
        </p:nvSpPr>
        <p:spPr>
          <a:xfrm>
            <a:off x="3272155" y="1912620"/>
            <a:ext cx="7178040" cy="37077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Equipments:</a:t>
            </a:r>
            <a:endParaRPr lang="en-US" altLang="zh-CN" sz="1600" b="1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Armor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Add HP and defense.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Boot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Add HP and defense.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Helmet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Add HP and defense.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Shield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Add denfense.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Weapon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Add attack.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Skills:</a:t>
            </a:r>
            <a:endParaRPr lang="en-US" altLang="zh-CN" sz="1600" b="1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Bash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Bash the enemy. Make 3 times damage.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Holy Light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Attack enemy with a holy light. Add 15% of max HP.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Wooden S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803650"/>
            <a:ext cx="304800" cy="304800"/>
          </a:xfrm>
          <a:prstGeom prst="rect">
            <a:avLst/>
          </a:prstGeom>
        </p:spPr>
      </p:pic>
      <p:pic>
        <p:nvPicPr>
          <p:cNvPr id="15" name="图片 14" descr="Iron Swo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3803650"/>
            <a:ext cx="304800" cy="304800"/>
          </a:xfrm>
          <a:prstGeom prst="rect">
            <a:avLst/>
          </a:prstGeom>
        </p:spPr>
      </p:pic>
      <p:pic>
        <p:nvPicPr>
          <p:cNvPr id="16" name="图片 15" descr="Golden Swo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30" y="3803650"/>
            <a:ext cx="304800" cy="304800"/>
          </a:xfrm>
          <a:prstGeom prst="rect">
            <a:avLst/>
          </a:prstGeom>
        </p:spPr>
      </p:pic>
      <p:pic>
        <p:nvPicPr>
          <p:cNvPr id="17" name="图片 16" descr="Knif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035" y="3803650"/>
            <a:ext cx="304800" cy="304800"/>
          </a:xfrm>
          <a:prstGeom prst="rect">
            <a:avLst/>
          </a:prstGeom>
        </p:spPr>
      </p:pic>
      <p:pic>
        <p:nvPicPr>
          <p:cNvPr id="18" name="图片 17" descr="Wooden Shie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310" y="3434715"/>
            <a:ext cx="304800" cy="304800"/>
          </a:xfrm>
          <a:prstGeom prst="rect">
            <a:avLst/>
          </a:prstGeom>
        </p:spPr>
      </p:pic>
      <p:pic>
        <p:nvPicPr>
          <p:cNvPr id="19" name="图片 18" descr="Iron Shie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875" y="3434715"/>
            <a:ext cx="304800" cy="304800"/>
          </a:xfrm>
          <a:prstGeom prst="rect">
            <a:avLst/>
          </a:prstGeom>
        </p:spPr>
      </p:pic>
      <p:pic>
        <p:nvPicPr>
          <p:cNvPr id="20" name="图片 19" descr="Leather Helme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045" y="3065780"/>
            <a:ext cx="304800" cy="304800"/>
          </a:xfrm>
          <a:prstGeom prst="rect">
            <a:avLst/>
          </a:prstGeom>
        </p:spPr>
      </p:pic>
      <p:pic>
        <p:nvPicPr>
          <p:cNvPr id="21" name="图片 20" descr="Iron Helme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6110" y="3065780"/>
            <a:ext cx="304800" cy="304800"/>
          </a:xfrm>
          <a:prstGeom prst="rect">
            <a:avLst/>
          </a:prstGeom>
        </p:spPr>
      </p:pic>
      <p:pic>
        <p:nvPicPr>
          <p:cNvPr id="22" name="图片 21" descr="Wooden Armo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4165" y="2327910"/>
            <a:ext cx="304800" cy="304800"/>
          </a:xfrm>
          <a:prstGeom prst="rect">
            <a:avLst/>
          </a:prstGeom>
        </p:spPr>
      </p:pic>
      <p:pic>
        <p:nvPicPr>
          <p:cNvPr id="23" name="图片 22" descr="Leather Armo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600" y="2327910"/>
            <a:ext cx="304800" cy="304800"/>
          </a:xfrm>
          <a:prstGeom prst="rect">
            <a:avLst/>
          </a:prstGeom>
        </p:spPr>
      </p:pic>
      <p:pic>
        <p:nvPicPr>
          <p:cNvPr id="24" name="图片 23" descr="Iron Armor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730" y="2327910"/>
            <a:ext cx="304800" cy="304800"/>
          </a:xfrm>
          <a:prstGeom prst="rect">
            <a:avLst/>
          </a:prstGeom>
        </p:spPr>
      </p:pic>
      <p:pic>
        <p:nvPicPr>
          <p:cNvPr id="25" name="图片 24" descr="Leather Boo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4165" y="2696845"/>
            <a:ext cx="304800" cy="304800"/>
          </a:xfrm>
          <a:prstGeom prst="rect">
            <a:avLst/>
          </a:prstGeom>
        </p:spPr>
      </p:pic>
      <p:pic>
        <p:nvPicPr>
          <p:cNvPr id="26" name="图片 25" descr="Iron Boo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6110" y="2696845"/>
            <a:ext cx="304800" cy="304800"/>
          </a:xfrm>
          <a:prstGeom prst="rect">
            <a:avLst/>
          </a:prstGeom>
        </p:spPr>
      </p:pic>
      <p:pic>
        <p:nvPicPr>
          <p:cNvPr id="27" name="图片 26" descr="Helm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2895" y="3065780"/>
            <a:ext cx="304800" cy="304800"/>
          </a:xfrm>
          <a:prstGeom prst="rect">
            <a:avLst/>
          </a:prstGeom>
        </p:spPr>
      </p:pic>
      <p:pic>
        <p:nvPicPr>
          <p:cNvPr id="28" name="图片 27" descr="Icon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89275" y="5254625"/>
            <a:ext cx="406400" cy="406400"/>
          </a:xfrm>
          <a:prstGeom prst="rect">
            <a:avLst/>
          </a:prstGeom>
        </p:spPr>
      </p:pic>
      <p:pic>
        <p:nvPicPr>
          <p:cNvPr id="29" name="图片 28" descr="Icon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89275" y="4881880"/>
            <a:ext cx="406400" cy="406400"/>
          </a:xfrm>
          <a:prstGeom prst="rect">
            <a:avLst/>
          </a:prstGeom>
        </p:spPr>
      </p:pic>
      <p:pic>
        <p:nvPicPr>
          <p:cNvPr id="30" name="图片 29" descr="oldman-idle-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>
            <a:off x="8902700" y="1443990"/>
            <a:ext cx="476885" cy="589915"/>
          </a:xfrm>
          <a:prstGeom prst="rect">
            <a:avLst/>
          </a:prstGeom>
        </p:spPr>
      </p:pic>
      <p:pic>
        <p:nvPicPr>
          <p:cNvPr id="31" name="图片 30" descr="wagon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4820" y="1319530"/>
            <a:ext cx="885825" cy="714375"/>
          </a:xfrm>
          <a:prstGeom prst="rect">
            <a:avLst/>
          </a:prstGeom>
        </p:spPr>
      </p:pic>
      <p:sp>
        <p:nvSpPr>
          <p:cNvPr id="32" name="TextBox 291"/>
          <p:cNvSpPr txBox="1"/>
          <p:nvPr/>
        </p:nvSpPr>
        <p:spPr>
          <a:xfrm>
            <a:off x="8537575" y="2139315"/>
            <a:ext cx="2520950" cy="73723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indent="0" algn="just" fontAlgn="auto">
              <a:spcBef>
                <a:spcPts val="0"/>
              </a:spcBef>
              <a:spcAft>
                <a:spcPts val="2000"/>
              </a:spcAft>
              <a:buSzPct val="75000"/>
              <a:buFont typeface="Wingdings" panose="05000000000000000000" charset="0"/>
              <a:buNone/>
              <a:defRPr/>
            </a:pPr>
            <a:r>
              <a:rPr lang="en-US" altLang="zh-CN" sz="14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 merchant will tell you something about the world everyday.</a:t>
            </a:r>
            <a:endParaRPr lang="en-US" altLang="zh-CN" sz="14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3380105" y="1103313"/>
            <a:ext cx="5430520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Monsters &amp; Boss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291"/>
          <p:cNvSpPr txBox="1"/>
          <p:nvPr/>
        </p:nvSpPr>
        <p:spPr>
          <a:xfrm>
            <a:off x="2318385" y="2760345"/>
            <a:ext cx="7554595" cy="182499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Monsters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Living in the Monster House you created. Fighting heroes every day as he walk by. Defeating monsters gives you golden coins and resources.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Boss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Appear on certain days to fight the hero to the death. Very powerful.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Bringer-of-Death-SpritSheet"/>
          <p:cNvPicPr>
            <a:picLocks noChangeAspect="1"/>
          </p:cNvPicPr>
          <p:nvPr/>
        </p:nvPicPr>
        <p:blipFill>
          <a:blip r:embed="rId1"/>
          <a:srcRect l="718"/>
          <a:stretch>
            <a:fillRect/>
          </a:stretch>
        </p:blipFill>
        <p:spPr>
          <a:xfrm>
            <a:off x="4910455" y="4491355"/>
            <a:ext cx="2371090" cy="1470025"/>
          </a:xfrm>
          <a:prstGeom prst="rect">
            <a:avLst/>
          </a:prstGeom>
        </p:spPr>
      </p:pic>
      <p:pic>
        <p:nvPicPr>
          <p:cNvPr id="15" name="图片 14" descr="Take Hi3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890" y="1715135"/>
            <a:ext cx="1428750" cy="1428750"/>
          </a:xfrm>
          <a:prstGeom prst="rect">
            <a:avLst/>
          </a:prstGeom>
        </p:spPr>
      </p:pic>
      <p:pic>
        <p:nvPicPr>
          <p:cNvPr id="16" name="图片 15" descr="Take H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40" y="1715135"/>
            <a:ext cx="1504950" cy="1428750"/>
          </a:xfrm>
          <a:prstGeom prst="rect">
            <a:avLst/>
          </a:prstGeom>
        </p:spPr>
      </p:pic>
      <p:pic>
        <p:nvPicPr>
          <p:cNvPr id="17" name="图片 16" descr="Take Hi2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90" y="1715135"/>
            <a:ext cx="1409700" cy="1428750"/>
          </a:xfrm>
          <a:prstGeom prst="rect">
            <a:avLst/>
          </a:prstGeom>
        </p:spPr>
      </p:pic>
      <p:pic>
        <p:nvPicPr>
          <p:cNvPr id="18" name="图片 17" descr="Take Hit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590" y="1715135"/>
            <a:ext cx="15240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}6B3}[L7]9RP]BT5C@2F)Q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202055"/>
            <a:ext cx="6109335" cy="3429000"/>
          </a:xfrm>
          <a:prstGeom prst="rect">
            <a:avLst/>
          </a:prstGeom>
        </p:spPr>
      </p:pic>
      <p:pic>
        <p:nvPicPr>
          <p:cNvPr id="11" name="图片 10" descr="SLVTR(5HX$%(E]VD6@9LVW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10" y="2883535"/>
            <a:ext cx="6419850" cy="3614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14820" y="1390015"/>
            <a:ext cx="47218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In </a:t>
            </a:r>
            <a:r>
              <a:rPr lang="en-US" altLang="zh-CN" sz="1400" b="1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Easy mode</a:t>
            </a:r>
            <a:r>
              <a:rPr lang="en-US" altLang="zh-CN" sz="1400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, the Boss will comes first on 10th day, then it will be here every five days.</a:t>
            </a:r>
            <a:endParaRPr lang="en-US" altLang="zh-CN" sz="1400">
              <a:solidFill>
                <a:srgbClr val="BF9876"/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endParaRPr lang="en-US" altLang="zh-CN" sz="1400">
              <a:solidFill>
                <a:srgbClr val="BF9876"/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In </a:t>
            </a:r>
            <a:r>
              <a:rPr lang="en-US" altLang="zh-CN" sz="1400" b="1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Challenge mode</a:t>
            </a:r>
            <a:r>
              <a:rPr lang="en-US" altLang="zh-CN" sz="1400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, the Boss will comes on fixed 17th day and fight the hero to death.</a:t>
            </a:r>
            <a:endParaRPr lang="en-US" altLang="zh-CN" sz="1400">
              <a:solidFill>
                <a:srgbClr val="BF9876"/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4860" y="4980940"/>
            <a:ext cx="422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Monsters in Monster House will get stronger and stronger, as well as the loot increasing. </a:t>
            </a:r>
            <a:endParaRPr lang="en-US" altLang="zh-CN" sz="1400">
              <a:solidFill>
                <a:srgbClr val="BF9876"/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endParaRPr lang="en-US" altLang="zh-CN" sz="1400">
              <a:solidFill>
                <a:srgbClr val="BF9876"/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 algn="l"/>
            <a:r>
              <a:rPr lang="en-US" altLang="zh-CN" sz="1400">
                <a:solidFill>
                  <a:srgbClr val="BF9876"/>
                </a:solidFill>
                <a:latin typeface="Meiryo" panose="020B0604030504040204" charset="-128"/>
                <a:ea typeface="Meiryo" panose="020B0604030504040204" charset="-128"/>
              </a:rPr>
              <a:t>Each monster house adds one monster every five days.</a:t>
            </a:r>
            <a:endParaRPr lang="en-US" altLang="zh-CN" sz="1400">
              <a:solidFill>
                <a:srgbClr val="BF9876"/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311525" y="517843"/>
            <a:ext cx="5430520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Modes &amp; Days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" name="TextBox 291"/>
          <p:cNvSpPr txBox="1"/>
          <p:nvPr/>
        </p:nvSpPr>
        <p:spPr>
          <a:xfrm>
            <a:off x="4238625" y="983615"/>
            <a:ext cx="3714115" cy="52197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Operation</a:t>
            </a:r>
            <a:endParaRPr lang="en-US" altLang="zh-CN" sz="28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91"/>
          <p:cNvSpPr txBox="1"/>
          <p:nvPr/>
        </p:nvSpPr>
        <p:spPr>
          <a:xfrm>
            <a:off x="2458720" y="2163445"/>
            <a:ext cx="7273290" cy="333311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Keyboard:</a:t>
            </a:r>
            <a:endParaRPr lang="en-US" altLang="zh-CN" sz="1600" b="1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Space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Pause and resume the game.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Speed up the game. There are three speeds.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&amp; </a:t>
            </a: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Move the camera left and right when the game is paused.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b="1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Mouse:</a:t>
            </a:r>
            <a:endParaRPr lang="en-US" altLang="zh-CN" sz="1600" b="1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Move screen when mouse on the screen side.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Move over anything to see informaytion.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just" fontAlgn="auto">
              <a:spcBef>
                <a:spcPts val="0"/>
              </a:spcBef>
              <a:spcAft>
                <a:spcPts val="1000"/>
              </a:spcAft>
              <a:buSzPct val="75000"/>
              <a:buFont typeface="Wingdings" panose="05000000000000000000" charset="0"/>
              <a:buChar char="l"/>
              <a:defRPr/>
            </a:pPr>
            <a:r>
              <a:rPr lang="en-US" altLang="zh-CN" sz="1600" kern="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rgbClr val="BF987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Click anything.</a:t>
            </a:r>
            <a:endParaRPr lang="en-US" altLang="zh-CN" sz="1600" kern="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rgbClr val="BF987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463,&quot;width&quot;:12252}"/>
</p:tagLst>
</file>

<file path=ppt/tags/tag2.xml><?xml version="1.0" encoding="utf-8"?>
<p:tagLst xmlns:p="http://schemas.openxmlformats.org/presentationml/2006/main">
  <p:tag name="KSO_WM_UNIT_PLACING_PICTURE_USER_VIEWPORT" val="{&quot;height&quot;:4365,&quot;width&quot;:3630}"/>
</p:tagLst>
</file>

<file path=ppt/tags/tag3.xml><?xml version="1.0" encoding="utf-8"?>
<p:tagLst xmlns:p="http://schemas.openxmlformats.org/presentationml/2006/main">
  <p:tag name="COMMONDATA" val="eyJoZGlkIjoiYmM3Y2QzNmQwNjNkOGQyOTJhNGM0ZjEzZDU3MTZlM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4148</Words>
  <Application>WPS 演示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Wingdings</vt:lpstr>
      <vt:lpstr>Arial Unicode MS</vt:lpstr>
      <vt:lpstr>Meiryo</vt:lpstr>
      <vt:lpstr>楷体</vt:lpstr>
      <vt:lpstr>黑体</vt:lpstr>
      <vt:lpstr>BIZ UDGothic</vt:lpstr>
      <vt:lpstr>BIZ UDMincho Medium</vt:lpstr>
      <vt:lpstr>BIZ UDPGothic</vt:lpstr>
      <vt:lpstr>Malgun Gothic Semilight</vt:lpstr>
      <vt:lpstr>Microsoft JhengHei UI</vt:lpstr>
      <vt:lpstr>MS Gothic</vt:lpstr>
      <vt:lpstr>MS UI Gothic</vt:lpstr>
      <vt:lpstr>MS Mincho</vt:lpstr>
      <vt:lpstr>MS PMincho</vt:lpstr>
      <vt:lpstr>SimSun-ExtB</vt:lpstr>
      <vt:lpstr>UD Digi Kyokasho NP-R</vt:lpstr>
      <vt:lpstr>Yu Gothic UI Semibold</vt:lpstr>
      <vt:lpstr>Bahnschrift Light</vt:lpstr>
      <vt:lpstr>Bahnschrift SemiBold SemiCondensed</vt:lpstr>
      <vt:lpstr>BERNIER Regular</vt:lpstr>
      <vt:lpstr>Blackletter686 BT</vt:lpstr>
      <vt:lpstr>Calibri</vt:lpstr>
      <vt:lpstr>Cataneo BT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思子</cp:lastModifiedBy>
  <cp:revision>301</cp:revision>
  <dcterms:created xsi:type="dcterms:W3CDTF">2018-04-10T08:52:00Z</dcterms:created>
  <dcterms:modified xsi:type="dcterms:W3CDTF">2022-07-27T22:57:27Z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99F1267B65B04E7B8EB3137A35FC7B3E</vt:lpwstr>
  </property>
</Properties>
</file>