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1" r:id="rId6"/>
    <p:sldId id="262" r:id="rId7"/>
    <p:sldId id="267" r:id="rId8"/>
    <p:sldId id="264" r:id="rId9"/>
    <p:sldId id="265"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7" autoAdjust="0"/>
    <p:restoredTop sz="94660"/>
  </p:normalViewPr>
  <p:slideViewPr>
    <p:cSldViewPr snapToGrid="0">
      <p:cViewPr varScale="1">
        <p:scale>
          <a:sx n="139" d="100"/>
          <a:sy n="139" d="100"/>
        </p:scale>
        <p:origin x="13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C0595-07CF-4FF4-AB5D-07F4666A92A0}"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C44CD-D660-44D6-A2C1-CE784A23AB11}" type="slidenum">
              <a:rPr lang="en-US" smtClean="0"/>
              <a:t>‹#›</a:t>
            </a:fld>
            <a:endParaRPr lang="en-US"/>
          </a:p>
        </p:txBody>
      </p:sp>
    </p:spTree>
    <p:extLst>
      <p:ext uri="{BB962C8B-B14F-4D97-AF65-F5344CB8AC3E}">
        <p14:creationId xmlns:p14="http://schemas.microsoft.com/office/powerpoint/2010/main" val="155992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C44CD-D660-44D6-A2C1-CE784A23AB11}" type="slidenum">
              <a:rPr lang="en-US" smtClean="0"/>
              <a:t>4</a:t>
            </a:fld>
            <a:endParaRPr lang="en-US"/>
          </a:p>
        </p:txBody>
      </p:sp>
    </p:spTree>
    <p:extLst>
      <p:ext uri="{BB962C8B-B14F-4D97-AF65-F5344CB8AC3E}">
        <p14:creationId xmlns:p14="http://schemas.microsoft.com/office/powerpoint/2010/main" val="32747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6D5-A71D-EBF0-3122-8E37B5AB2C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0B2313-4163-03AC-4B7A-AFA6B4CE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BEEEE4-0D1D-CE54-4608-02DF89F0BA1D}"/>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5" name="Footer Placeholder 4">
            <a:extLst>
              <a:ext uri="{FF2B5EF4-FFF2-40B4-BE49-F238E27FC236}">
                <a16:creationId xmlns:a16="http://schemas.microsoft.com/office/drawing/2014/main" id="{6A3AB701-99F3-3F8E-3239-1A7622A33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36B37-058F-CBB3-2EB0-66914D554DEA}"/>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286238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1131-8589-453D-A160-EA25F93BDD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2854E-320C-F012-B0FC-0B6E343C9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4DD69-2F45-83C3-FDB2-37914AFFE312}"/>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5" name="Footer Placeholder 4">
            <a:extLst>
              <a:ext uri="{FF2B5EF4-FFF2-40B4-BE49-F238E27FC236}">
                <a16:creationId xmlns:a16="http://schemas.microsoft.com/office/drawing/2014/main" id="{E0E8B8CF-0D63-58DC-6C18-B5535FFE3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D9A2D-AFFC-07F0-A2DE-78CF06E86E4C}"/>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60603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BA7C05-75AE-66EE-4DAA-E8F8A692A8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233D57-6B85-1F32-FC11-9324D01EAE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C83C6-6B04-0577-F18E-8540D3769573}"/>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5" name="Footer Placeholder 4">
            <a:extLst>
              <a:ext uri="{FF2B5EF4-FFF2-40B4-BE49-F238E27FC236}">
                <a16:creationId xmlns:a16="http://schemas.microsoft.com/office/drawing/2014/main" id="{FC7B44BF-789E-A483-4F1A-2F1B38DF1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ADBFA-7DB5-4653-666C-48E9DBC9D4A5}"/>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260247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FB94-D627-B748-4808-8DD7D14B3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5B9B6-4D08-2D8C-5BA1-DA57FCE3A0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40379-CCB6-6B7C-6F01-5D6F1A70A15B}"/>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5" name="Footer Placeholder 4">
            <a:extLst>
              <a:ext uri="{FF2B5EF4-FFF2-40B4-BE49-F238E27FC236}">
                <a16:creationId xmlns:a16="http://schemas.microsoft.com/office/drawing/2014/main" id="{8ACD2D4A-3559-A34F-9EC2-2096E2302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C4477-2FB9-6695-B1C6-D9BE53592EF4}"/>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48533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4610-3F59-91A5-CFD8-F2D32A008B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CC44E8-D627-B181-8385-EBAF8FE5A3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F0F60A-1E92-AA57-59D2-CB642600DD10}"/>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5" name="Footer Placeholder 4">
            <a:extLst>
              <a:ext uri="{FF2B5EF4-FFF2-40B4-BE49-F238E27FC236}">
                <a16:creationId xmlns:a16="http://schemas.microsoft.com/office/drawing/2014/main" id="{4128F8B2-4201-750C-E050-5D4AB0164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047C5-3C3B-F947-D7B0-7F5458DA2681}"/>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98736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B24-0208-B720-EFC4-CD48DE124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51E71-A3F7-0417-9546-E926193690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3B78EC-0995-73BE-B05B-10B6D70CE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7463D-D7D6-4551-C063-234317AC3E54}"/>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6" name="Footer Placeholder 5">
            <a:extLst>
              <a:ext uri="{FF2B5EF4-FFF2-40B4-BE49-F238E27FC236}">
                <a16:creationId xmlns:a16="http://schemas.microsoft.com/office/drawing/2014/main" id="{1D46EE93-4A90-22A3-D28B-F01B3059A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E997A-FD17-B408-3E32-67D485070E27}"/>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51198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8A15-E97B-FC67-3C4B-37776CF766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E2B4E-7F76-4174-CFBB-6F57C1D45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A694FF-2029-5208-BE86-2D3C8AC1C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5348E-725C-B82D-A9B4-64074A728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D129F1-76D5-44C4-A9EC-D2B622AF70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BFBEDD-3EBC-B39C-788E-5C57412CEF22}"/>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8" name="Footer Placeholder 7">
            <a:extLst>
              <a:ext uri="{FF2B5EF4-FFF2-40B4-BE49-F238E27FC236}">
                <a16:creationId xmlns:a16="http://schemas.microsoft.com/office/drawing/2014/main" id="{BD9B097F-70EF-0F3C-378A-556B6A1B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6A642F-3123-9381-66DD-FE1C1DED153C}"/>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20824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7321-7F19-CB5E-5D63-C7E68C4D8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A03FD1-0380-8603-A097-D6825E616F67}"/>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4" name="Footer Placeholder 3">
            <a:extLst>
              <a:ext uri="{FF2B5EF4-FFF2-40B4-BE49-F238E27FC236}">
                <a16:creationId xmlns:a16="http://schemas.microsoft.com/office/drawing/2014/main" id="{10A3BC16-5B22-3DAE-D3E7-84277B288C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F92342-2BE8-23BE-BC96-BF0194D73842}"/>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307828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DBE7A-368F-B855-FC25-F7EF722CFEE0}"/>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3" name="Footer Placeholder 2">
            <a:extLst>
              <a:ext uri="{FF2B5EF4-FFF2-40B4-BE49-F238E27FC236}">
                <a16:creationId xmlns:a16="http://schemas.microsoft.com/office/drawing/2014/main" id="{936DC8B4-7BB8-A62F-DBD5-D265F3C9E4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91560B-2DFA-328C-7487-52AAC54B424F}"/>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23731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ED19-DC37-1074-D5B6-66C8F2E7E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43D741-45BB-A882-BDF6-3CBD8FAC6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30FAB-660E-44BE-5BC4-9891F28CF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22B51-C1C9-17D7-A3E6-92F1FB55D10E}"/>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6" name="Footer Placeholder 5">
            <a:extLst>
              <a:ext uri="{FF2B5EF4-FFF2-40B4-BE49-F238E27FC236}">
                <a16:creationId xmlns:a16="http://schemas.microsoft.com/office/drawing/2014/main" id="{388B24C1-4109-BA00-235C-810B8339F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D38CB-4407-2DDA-6E81-5D00437293AA}"/>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184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717A-1847-FBDE-7484-DCCF98C09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EDE8C8-F923-CCBE-E41E-4B83194349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B19AAE-6E18-DD59-FEE1-3DF7F37A8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A4316-3ACE-2C4D-0AF9-1F6FB0714CC8}"/>
              </a:ext>
            </a:extLst>
          </p:cNvPr>
          <p:cNvSpPr>
            <a:spLocks noGrp="1"/>
          </p:cNvSpPr>
          <p:nvPr>
            <p:ph type="dt" sz="half" idx="10"/>
          </p:nvPr>
        </p:nvSpPr>
        <p:spPr/>
        <p:txBody>
          <a:bodyPr/>
          <a:lstStyle/>
          <a:p>
            <a:fld id="{948C29B0-8D96-41FF-BB44-AAA7BF812CB2}" type="datetimeFigureOut">
              <a:rPr lang="en-US" smtClean="0"/>
              <a:t>4/1/2024</a:t>
            </a:fld>
            <a:endParaRPr lang="en-US"/>
          </a:p>
        </p:txBody>
      </p:sp>
      <p:sp>
        <p:nvSpPr>
          <p:cNvPr id="6" name="Footer Placeholder 5">
            <a:extLst>
              <a:ext uri="{FF2B5EF4-FFF2-40B4-BE49-F238E27FC236}">
                <a16:creationId xmlns:a16="http://schemas.microsoft.com/office/drawing/2014/main" id="{6E84BB18-744A-3DAC-4909-E6848217A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32D5B-2F3D-58F2-18FC-ED6040ECC654}"/>
              </a:ext>
            </a:extLst>
          </p:cNvPr>
          <p:cNvSpPr>
            <a:spLocks noGrp="1"/>
          </p:cNvSpPr>
          <p:nvPr>
            <p:ph type="sldNum" sz="quarter" idx="12"/>
          </p:nvPr>
        </p:nvSpPr>
        <p:spPr/>
        <p:txBody>
          <a:bodyPr/>
          <a:lstStyle/>
          <a:p>
            <a:fld id="{F5F51D2C-9BBC-4EFE-A21B-3C84533BB7DE}" type="slidenum">
              <a:rPr lang="en-US" smtClean="0"/>
              <a:t>‹#›</a:t>
            </a:fld>
            <a:endParaRPr lang="en-US"/>
          </a:p>
        </p:txBody>
      </p:sp>
    </p:spTree>
    <p:extLst>
      <p:ext uri="{BB962C8B-B14F-4D97-AF65-F5344CB8AC3E}">
        <p14:creationId xmlns:p14="http://schemas.microsoft.com/office/powerpoint/2010/main" val="214855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E9CEE-6CA3-1A61-26B5-5740D1CEB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9D78F-BC97-855E-6E8E-C2BF2820A6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4DD6B-1712-70E0-D9EC-9A60BD929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8C29B0-8D96-41FF-BB44-AAA7BF812CB2}" type="datetimeFigureOut">
              <a:rPr lang="en-US" smtClean="0"/>
              <a:t>4/1/2024</a:t>
            </a:fld>
            <a:endParaRPr lang="en-US"/>
          </a:p>
        </p:txBody>
      </p:sp>
      <p:sp>
        <p:nvSpPr>
          <p:cNvPr id="5" name="Footer Placeholder 4">
            <a:extLst>
              <a:ext uri="{FF2B5EF4-FFF2-40B4-BE49-F238E27FC236}">
                <a16:creationId xmlns:a16="http://schemas.microsoft.com/office/drawing/2014/main" id="{A7AEF4F3-4C86-7D39-41FB-B2ACD09C9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EFB3A4-2968-36A0-4980-8683A7031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F51D2C-9BBC-4EFE-A21B-3C84533BB7DE}" type="slidenum">
              <a:rPr lang="en-US" smtClean="0"/>
              <a:t>‹#›</a:t>
            </a:fld>
            <a:endParaRPr lang="en-US"/>
          </a:p>
        </p:txBody>
      </p:sp>
    </p:spTree>
    <p:extLst>
      <p:ext uri="{BB962C8B-B14F-4D97-AF65-F5344CB8AC3E}">
        <p14:creationId xmlns:p14="http://schemas.microsoft.com/office/powerpoint/2010/main" val="226037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app/profile/lance.garcia/viz/CareerFoundryExercise3_10_17121030285040/Revenuevs_CustomerCount?publish=ye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jpe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opcorn and drink in an empty red theater">
            <a:extLst>
              <a:ext uri="{FF2B5EF4-FFF2-40B4-BE49-F238E27FC236}">
                <a16:creationId xmlns:a16="http://schemas.microsoft.com/office/drawing/2014/main" id="{E372E7E7-88A1-D6BB-395F-B9F76A75E996}"/>
              </a:ext>
            </a:extLst>
          </p:cNvPr>
          <p:cNvPicPr>
            <a:picLocks noChangeAspect="1"/>
          </p:cNvPicPr>
          <p:nvPr/>
        </p:nvPicPr>
        <p:blipFill rotWithShape="1">
          <a:blip r:embed="rId2"/>
          <a:srcRect t="12130" r="1" b="3040"/>
          <a:stretch/>
        </p:blipFill>
        <p:spPr>
          <a:xfrm>
            <a:off x="-10338" y="-3953"/>
            <a:ext cx="12195447" cy="6879745"/>
          </a:xfrm>
          <a:prstGeom prst="rect">
            <a:avLst/>
          </a:prstGeom>
        </p:spPr>
      </p:pic>
      <p:sp>
        <p:nvSpPr>
          <p:cNvPr id="25" name="Rectangle 24">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B314C-D9EF-ECFC-1EB8-FA4DE1A96B32}"/>
              </a:ext>
            </a:extLst>
          </p:cNvPr>
          <p:cNvSpPr>
            <a:spLocks noGrp="1"/>
          </p:cNvSpPr>
          <p:nvPr>
            <p:ph type="ctrTitle"/>
          </p:nvPr>
        </p:nvSpPr>
        <p:spPr>
          <a:xfrm>
            <a:off x="859028" y="3325693"/>
            <a:ext cx="7927785" cy="1620665"/>
          </a:xfrm>
        </p:spPr>
        <p:txBody>
          <a:bodyPr>
            <a:normAutofit/>
          </a:bodyPr>
          <a:lstStyle/>
          <a:p>
            <a:pPr algn="l"/>
            <a:r>
              <a:rPr lang="en-US" sz="4000" dirty="0">
                <a:solidFill>
                  <a:srgbClr val="FFFFFF"/>
                </a:solidFill>
              </a:rPr>
              <a:t>ROCKBUSTER STEALTH LLC</a:t>
            </a:r>
          </a:p>
        </p:txBody>
      </p:sp>
      <p:sp>
        <p:nvSpPr>
          <p:cNvPr id="3" name="Subtitle 2">
            <a:extLst>
              <a:ext uri="{FF2B5EF4-FFF2-40B4-BE49-F238E27FC236}">
                <a16:creationId xmlns:a16="http://schemas.microsoft.com/office/drawing/2014/main" id="{DAEFF69B-4D75-31FE-F08B-06031C4B18C1}"/>
              </a:ext>
            </a:extLst>
          </p:cNvPr>
          <p:cNvSpPr>
            <a:spLocks noGrp="1"/>
          </p:cNvSpPr>
          <p:nvPr>
            <p:ph type="subTitle" idx="1"/>
          </p:nvPr>
        </p:nvSpPr>
        <p:spPr>
          <a:xfrm>
            <a:off x="869879" y="5060066"/>
            <a:ext cx="7942381" cy="618479"/>
          </a:xfrm>
        </p:spPr>
        <p:txBody>
          <a:bodyPr>
            <a:noAutofit/>
          </a:bodyPr>
          <a:lstStyle/>
          <a:p>
            <a:pPr algn="l"/>
            <a:r>
              <a:rPr lang="en-US" b="1" dirty="0">
                <a:solidFill>
                  <a:srgbClr val="FFFFFF"/>
                </a:solidFill>
              </a:rPr>
              <a:t>DATA ANALYSIS </a:t>
            </a:r>
          </a:p>
          <a:p>
            <a:pPr algn="l"/>
            <a:r>
              <a:rPr lang="en-US" dirty="0">
                <a:solidFill>
                  <a:srgbClr val="FFFFFF"/>
                </a:solidFill>
              </a:rPr>
              <a:t>Lance Garcia</a:t>
            </a:r>
          </a:p>
          <a:p>
            <a:pPr algn="l"/>
            <a:r>
              <a:rPr lang="en-US" sz="1200" dirty="0">
                <a:solidFill>
                  <a:schemeClr val="bg1"/>
                </a:solidFill>
                <a:hlinkClick r:id="rId3">
                  <a:extLst>
                    <a:ext uri="{A12FA001-AC4F-418D-AE19-62706E023703}">
                      <ahyp:hlinkClr xmlns:ahyp="http://schemas.microsoft.com/office/drawing/2018/hyperlinkcolor" val="tx"/>
                    </a:ext>
                  </a:extLst>
                </a:hlinkClick>
              </a:rPr>
              <a:t>Presentation link</a:t>
            </a:r>
            <a:endParaRPr lang="en-US" sz="1200" dirty="0">
              <a:solidFill>
                <a:schemeClr val="bg1"/>
              </a:solidFill>
            </a:endParaRPr>
          </a:p>
        </p:txBody>
      </p:sp>
    </p:spTree>
    <p:extLst>
      <p:ext uri="{BB962C8B-B14F-4D97-AF65-F5344CB8AC3E}">
        <p14:creationId xmlns:p14="http://schemas.microsoft.com/office/powerpoint/2010/main" val="22217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Film reel and slate">
            <a:extLst>
              <a:ext uri="{FF2B5EF4-FFF2-40B4-BE49-F238E27FC236}">
                <a16:creationId xmlns:a16="http://schemas.microsoft.com/office/drawing/2014/main" id="{5D4DFDBE-85DD-532A-A502-D2A6CAA318F1}"/>
              </a:ext>
            </a:extLst>
          </p:cNvPr>
          <p:cNvPicPr>
            <a:picLocks noChangeAspect="1"/>
          </p:cNvPicPr>
          <p:nvPr/>
        </p:nvPicPr>
        <p:blipFill rotWithShape="1">
          <a:blip r:embed="rId2">
            <a:alphaModFix amt="60000"/>
          </a:blip>
          <a:srcRect t="13442" b="4201"/>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48F0FA2D-9980-4956-AE04-3A59F71EA77F}"/>
              </a:ext>
            </a:extLst>
          </p:cNvPr>
          <p:cNvSpPr>
            <a:spLocks noGrp="1"/>
          </p:cNvSpPr>
          <p:nvPr>
            <p:ph type="title"/>
          </p:nvPr>
        </p:nvSpPr>
        <p:spPr>
          <a:xfrm>
            <a:off x="838200" y="525195"/>
            <a:ext cx="10165218" cy="2806506"/>
          </a:xfrm>
        </p:spPr>
        <p:txBody>
          <a:bodyPr vert="horz" lIns="91440" tIns="45720" rIns="91440" bIns="45720" rtlCol="0" anchor="b">
            <a:normAutofit/>
          </a:bodyPr>
          <a:lstStyle/>
          <a:p>
            <a:r>
              <a:rPr lang="en-US" sz="4000" dirty="0">
                <a:solidFill>
                  <a:srgbClr val="FFFFFF"/>
                </a:solidFill>
              </a:rPr>
              <a:t>KEY FINDINGS: MARKETS</a:t>
            </a:r>
          </a:p>
        </p:txBody>
      </p:sp>
      <p:sp>
        <p:nvSpPr>
          <p:cNvPr id="4" name="TextBox 3">
            <a:extLst>
              <a:ext uri="{FF2B5EF4-FFF2-40B4-BE49-F238E27FC236}">
                <a16:creationId xmlns:a16="http://schemas.microsoft.com/office/drawing/2014/main" id="{3D2EAAA9-94CB-D269-C23C-12D9ED171D14}"/>
              </a:ext>
            </a:extLst>
          </p:cNvPr>
          <p:cNvSpPr txBox="1"/>
          <p:nvPr/>
        </p:nvSpPr>
        <p:spPr>
          <a:xfrm>
            <a:off x="838200" y="3526300"/>
            <a:ext cx="10165218" cy="2588458"/>
          </a:xfrm>
          <a:prstGeom prst="rect">
            <a:avLst/>
          </a:prstGeom>
        </p:spPr>
        <p:txBody>
          <a:bodyPr vert="horz" lIns="91440" tIns="45720" rIns="91440" bIns="45720" rtlCol="0">
            <a:normAutofit/>
          </a:bodyPr>
          <a:lstStyle/>
          <a:p>
            <a:pPr>
              <a:lnSpc>
                <a:spcPct val="90000"/>
              </a:lnSpc>
              <a:spcAft>
                <a:spcPts val="600"/>
              </a:spcAft>
            </a:pPr>
            <a:r>
              <a:rPr lang="en-US" sz="2000" b="1" dirty="0">
                <a:solidFill>
                  <a:srgbClr val="FFFFFF"/>
                </a:solidFill>
              </a:rPr>
              <a:t>Top Heavy Market:</a:t>
            </a:r>
          </a:p>
          <a:p>
            <a:pPr>
              <a:lnSpc>
                <a:spcPct val="90000"/>
              </a:lnSpc>
              <a:spcAft>
                <a:spcPts val="600"/>
              </a:spcAft>
            </a:pPr>
            <a:r>
              <a:rPr lang="en-US" sz="2000" dirty="0">
                <a:solidFill>
                  <a:srgbClr val="FFFFFF"/>
                </a:solidFill>
              </a:rPr>
              <a:t>The top 5 countries (India, China, the United States, Japan and Mexico) account for roughly </a:t>
            </a:r>
            <a:r>
              <a:rPr lang="en-US" sz="2000" b="1" dirty="0">
                <a:solidFill>
                  <a:srgbClr val="FFFFFF"/>
                </a:solidFill>
              </a:rPr>
              <a:t>34%</a:t>
            </a:r>
            <a:r>
              <a:rPr lang="en-US" sz="2000" dirty="0">
                <a:solidFill>
                  <a:srgbClr val="FFFFFF"/>
                </a:solidFill>
              </a:rPr>
              <a:t> of the revenue. </a:t>
            </a:r>
          </a:p>
          <a:p>
            <a:pPr>
              <a:lnSpc>
                <a:spcPct val="90000"/>
              </a:lnSpc>
              <a:spcAft>
                <a:spcPts val="600"/>
              </a:spcAft>
            </a:pPr>
            <a:endParaRPr lang="en-US" sz="2000" dirty="0">
              <a:solidFill>
                <a:srgbClr val="FFFFFF"/>
              </a:solidFill>
            </a:endParaRPr>
          </a:p>
          <a:p>
            <a:pPr>
              <a:lnSpc>
                <a:spcPct val="90000"/>
              </a:lnSpc>
              <a:spcAft>
                <a:spcPts val="600"/>
              </a:spcAft>
            </a:pPr>
            <a:r>
              <a:rPr lang="en-US" sz="2000" dirty="0">
                <a:solidFill>
                  <a:srgbClr val="FFFFFF"/>
                </a:solidFill>
              </a:rPr>
              <a:t>Moving forward it’s going to become increasingly important to pay close attention to trends within these top 5 markets.</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267139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Film reel and slate">
            <a:extLst>
              <a:ext uri="{FF2B5EF4-FFF2-40B4-BE49-F238E27FC236}">
                <a16:creationId xmlns:a16="http://schemas.microsoft.com/office/drawing/2014/main" id="{5D4DFDBE-85DD-532A-A502-D2A6CAA318F1}"/>
              </a:ext>
            </a:extLst>
          </p:cNvPr>
          <p:cNvPicPr>
            <a:picLocks noChangeAspect="1"/>
          </p:cNvPicPr>
          <p:nvPr/>
        </p:nvPicPr>
        <p:blipFill rotWithShape="1">
          <a:blip r:embed="rId2">
            <a:alphaModFix amt="60000"/>
          </a:blip>
          <a:srcRect t="13442" b="4201"/>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48F0FA2D-9980-4956-AE04-3A59F71EA77F}"/>
              </a:ext>
            </a:extLst>
          </p:cNvPr>
          <p:cNvSpPr>
            <a:spLocks noGrp="1"/>
          </p:cNvSpPr>
          <p:nvPr>
            <p:ph type="title"/>
          </p:nvPr>
        </p:nvSpPr>
        <p:spPr>
          <a:xfrm>
            <a:off x="838200" y="525195"/>
            <a:ext cx="10165218" cy="2806506"/>
          </a:xfrm>
        </p:spPr>
        <p:txBody>
          <a:bodyPr vert="horz" lIns="91440" tIns="45720" rIns="91440" bIns="45720" rtlCol="0" anchor="b">
            <a:normAutofit/>
          </a:bodyPr>
          <a:lstStyle/>
          <a:p>
            <a:r>
              <a:rPr lang="en-US" sz="4000" dirty="0">
                <a:solidFill>
                  <a:srgbClr val="FFFFFF"/>
                </a:solidFill>
              </a:rPr>
              <a:t>KEY FINDINGS: CUSTOMERS</a:t>
            </a:r>
          </a:p>
        </p:txBody>
      </p:sp>
      <p:sp>
        <p:nvSpPr>
          <p:cNvPr id="4" name="TextBox 3">
            <a:extLst>
              <a:ext uri="{FF2B5EF4-FFF2-40B4-BE49-F238E27FC236}">
                <a16:creationId xmlns:a16="http://schemas.microsoft.com/office/drawing/2014/main" id="{3D2EAAA9-94CB-D269-C23C-12D9ED171D14}"/>
              </a:ext>
            </a:extLst>
          </p:cNvPr>
          <p:cNvSpPr txBox="1"/>
          <p:nvPr/>
        </p:nvSpPr>
        <p:spPr>
          <a:xfrm>
            <a:off x="838200" y="3526300"/>
            <a:ext cx="10165218" cy="2588458"/>
          </a:xfrm>
          <a:prstGeom prst="rect">
            <a:avLst/>
          </a:prstGeom>
        </p:spPr>
        <p:txBody>
          <a:bodyPr vert="horz" lIns="91440" tIns="45720" rIns="91440" bIns="45720" rtlCol="0">
            <a:normAutofit/>
          </a:bodyPr>
          <a:lstStyle/>
          <a:p>
            <a:pPr>
              <a:lnSpc>
                <a:spcPct val="90000"/>
              </a:lnSpc>
              <a:spcAft>
                <a:spcPts val="600"/>
              </a:spcAft>
            </a:pPr>
            <a:r>
              <a:rPr lang="en-US" sz="2000" b="1" dirty="0">
                <a:solidFill>
                  <a:srgbClr val="FFFFFF"/>
                </a:solidFill>
              </a:rPr>
              <a:t>Incentivization Program:</a:t>
            </a:r>
          </a:p>
          <a:p>
            <a:pPr>
              <a:lnSpc>
                <a:spcPct val="90000"/>
              </a:lnSpc>
              <a:spcAft>
                <a:spcPts val="600"/>
              </a:spcAft>
            </a:pPr>
            <a:r>
              <a:rPr lang="en-US" sz="2000" dirty="0">
                <a:solidFill>
                  <a:srgbClr val="FFFFFF"/>
                </a:solidFill>
              </a:rPr>
              <a:t>The top 10 spenders reveal an interesting aspect of the business model and that’s incentivization. A loyalty rewards program should be developed to further incentivize customers to continuously use our services. There could also be different tiers of rewards depending on the rental frequency. Ultimately, a higher quality catalog will prove to be more cost-effective and generate more revenue.</a:t>
            </a:r>
          </a:p>
          <a:p>
            <a:pPr>
              <a:lnSpc>
                <a:spcPct val="90000"/>
              </a:lnSpc>
              <a:spcAft>
                <a:spcPts val="600"/>
              </a:spcAft>
            </a:pPr>
            <a:endParaRPr lang="en-US" sz="2000" dirty="0">
              <a:solidFill>
                <a:srgbClr val="FFFFFF"/>
              </a:solidFill>
            </a:endParaRPr>
          </a:p>
          <a:p>
            <a:pPr>
              <a:lnSpc>
                <a:spcPct val="90000"/>
              </a:lnSpc>
              <a:spcAft>
                <a:spcPts val="600"/>
              </a:spcAft>
            </a:pPr>
            <a:endParaRPr lang="en-US" sz="2000" dirty="0">
              <a:solidFill>
                <a:srgbClr val="FFFFFF"/>
              </a:solidFill>
            </a:endParaRPr>
          </a:p>
        </p:txBody>
      </p:sp>
    </p:spTree>
    <p:extLst>
      <p:ext uri="{BB962C8B-B14F-4D97-AF65-F5344CB8AC3E}">
        <p14:creationId xmlns:p14="http://schemas.microsoft.com/office/powerpoint/2010/main" val="274863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Film reel and slate">
            <a:extLst>
              <a:ext uri="{FF2B5EF4-FFF2-40B4-BE49-F238E27FC236}">
                <a16:creationId xmlns:a16="http://schemas.microsoft.com/office/drawing/2014/main" id="{5D4DFDBE-85DD-532A-A502-D2A6CAA318F1}"/>
              </a:ext>
            </a:extLst>
          </p:cNvPr>
          <p:cNvPicPr>
            <a:picLocks noChangeAspect="1"/>
          </p:cNvPicPr>
          <p:nvPr/>
        </p:nvPicPr>
        <p:blipFill rotWithShape="1">
          <a:blip r:embed="rId2">
            <a:alphaModFix amt="60000"/>
          </a:blip>
          <a:srcRect t="13442" b="4201"/>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48F0FA2D-9980-4956-AE04-3A59F71EA77F}"/>
              </a:ext>
            </a:extLst>
          </p:cNvPr>
          <p:cNvSpPr>
            <a:spLocks noGrp="1"/>
          </p:cNvSpPr>
          <p:nvPr>
            <p:ph type="title"/>
          </p:nvPr>
        </p:nvSpPr>
        <p:spPr>
          <a:xfrm>
            <a:off x="838200" y="525195"/>
            <a:ext cx="10165218" cy="2806506"/>
          </a:xfrm>
        </p:spPr>
        <p:txBody>
          <a:bodyPr vert="horz" lIns="91440" tIns="45720" rIns="91440" bIns="45720" rtlCol="0" anchor="b">
            <a:normAutofit/>
          </a:bodyPr>
          <a:lstStyle/>
          <a:p>
            <a:r>
              <a:rPr lang="en-US" sz="4000" dirty="0">
                <a:solidFill>
                  <a:srgbClr val="FFFFFF"/>
                </a:solidFill>
              </a:rPr>
              <a:t>KEY FINDINGS: GENRE</a:t>
            </a:r>
          </a:p>
        </p:txBody>
      </p:sp>
      <p:sp>
        <p:nvSpPr>
          <p:cNvPr id="4" name="TextBox 3">
            <a:extLst>
              <a:ext uri="{FF2B5EF4-FFF2-40B4-BE49-F238E27FC236}">
                <a16:creationId xmlns:a16="http://schemas.microsoft.com/office/drawing/2014/main" id="{3D2EAAA9-94CB-D269-C23C-12D9ED171D14}"/>
              </a:ext>
            </a:extLst>
          </p:cNvPr>
          <p:cNvSpPr txBox="1"/>
          <p:nvPr/>
        </p:nvSpPr>
        <p:spPr>
          <a:xfrm>
            <a:off x="838200" y="3526300"/>
            <a:ext cx="10165218" cy="2588458"/>
          </a:xfrm>
          <a:prstGeom prst="rect">
            <a:avLst/>
          </a:prstGeom>
        </p:spPr>
        <p:txBody>
          <a:bodyPr vert="horz" lIns="91440" tIns="45720" rIns="91440" bIns="45720" rtlCol="0">
            <a:normAutofit/>
          </a:bodyPr>
          <a:lstStyle/>
          <a:p>
            <a:pPr>
              <a:lnSpc>
                <a:spcPct val="90000"/>
              </a:lnSpc>
              <a:spcAft>
                <a:spcPts val="600"/>
              </a:spcAft>
            </a:pPr>
            <a:r>
              <a:rPr lang="en-US" sz="2000" b="1" dirty="0">
                <a:solidFill>
                  <a:srgbClr val="FFFFFF"/>
                </a:solidFill>
              </a:rPr>
              <a:t>Inventory Optimization:</a:t>
            </a:r>
          </a:p>
          <a:p>
            <a:pPr>
              <a:lnSpc>
                <a:spcPct val="90000"/>
              </a:lnSpc>
              <a:spcAft>
                <a:spcPts val="600"/>
              </a:spcAft>
            </a:pPr>
            <a:r>
              <a:rPr lang="en-US" sz="2000" dirty="0">
                <a:solidFill>
                  <a:srgbClr val="FFFFFF"/>
                </a:solidFill>
              </a:rPr>
              <a:t>The top performing genres don’t all have correlating inventory. While sports may be the most popular AND have the most inventory, this isn’t the case for the next popular genre, animation. Inventory should be optimized to maximize revenue from the highest performing genres while mitigating costs from licensing underperforming genres.</a:t>
            </a:r>
          </a:p>
          <a:p>
            <a:pPr>
              <a:lnSpc>
                <a:spcPct val="90000"/>
              </a:lnSpc>
              <a:spcAft>
                <a:spcPts val="600"/>
              </a:spcAft>
            </a:pPr>
            <a:endParaRPr lang="en-US" sz="2000" dirty="0">
              <a:solidFill>
                <a:srgbClr val="FFFFFF"/>
              </a:solidFill>
            </a:endParaRPr>
          </a:p>
          <a:p>
            <a:pPr>
              <a:lnSpc>
                <a:spcPct val="90000"/>
              </a:lnSpc>
              <a:spcAft>
                <a:spcPts val="600"/>
              </a:spcAft>
            </a:pPr>
            <a:endParaRPr lang="en-US" sz="2000" dirty="0">
              <a:solidFill>
                <a:srgbClr val="FFFFFF"/>
              </a:solidFill>
            </a:endParaRPr>
          </a:p>
        </p:txBody>
      </p:sp>
    </p:spTree>
    <p:extLst>
      <p:ext uri="{BB962C8B-B14F-4D97-AF65-F5344CB8AC3E}">
        <p14:creationId xmlns:p14="http://schemas.microsoft.com/office/powerpoint/2010/main" val="348146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1967A-4DB2-199C-E9F5-912C6F3E9389}"/>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dirty="0"/>
              <a:t>PROJECT GOALS</a:t>
            </a:r>
          </a:p>
        </p:txBody>
      </p:sp>
      <p:sp>
        <p:nvSpPr>
          <p:cNvPr id="6" name="TextBox 5">
            <a:extLst>
              <a:ext uri="{FF2B5EF4-FFF2-40B4-BE49-F238E27FC236}">
                <a16:creationId xmlns:a16="http://schemas.microsoft.com/office/drawing/2014/main" id="{A74ED78F-FC10-B89C-19D5-4F295BAD5216}"/>
              </a:ext>
            </a:extLst>
          </p:cNvPr>
          <p:cNvSpPr txBox="1"/>
          <p:nvPr/>
        </p:nvSpPr>
        <p:spPr>
          <a:xfrm>
            <a:off x="838200" y="2333297"/>
            <a:ext cx="4619621"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Rockbuster Stealth LLC is formerly a well-renown move rental company that’s struggling due to the rise of streaming competitors such as Netflix and Amazon Prime.</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The objective is to pivot towards an online streaming rental service to reclaim territory in the extremely competitive streaming environment.</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pic>
        <p:nvPicPr>
          <p:cNvPr id="5" name="Picture 4" descr="Popcorn and drink in an empty red theater">
            <a:extLst>
              <a:ext uri="{FF2B5EF4-FFF2-40B4-BE49-F238E27FC236}">
                <a16:creationId xmlns:a16="http://schemas.microsoft.com/office/drawing/2014/main" id="{469E627F-40F4-C819-0C03-16706283823A}"/>
              </a:ext>
            </a:extLst>
          </p:cNvPr>
          <p:cNvPicPr>
            <a:picLocks noChangeAspect="1"/>
          </p:cNvPicPr>
          <p:nvPr/>
        </p:nvPicPr>
        <p:blipFill rotWithShape="1">
          <a:blip r:embed="rId2"/>
          <a:srcRect l="9585" r="3259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3106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91939-FB23-079A-1354-F6B65EE56617}"/>
              </a:ext>
            </a:extLst>
          </p:cNvPr>
          <p:cNvSpPr>
            <a:spLocks noGrp="1"/>
          </p:cNvSpPr>
          <p:nvPr>
            <p:ph type="title"/>
          </p:nvPr>
        </p:nvSpPr>
        <p:spPr>
          <a:xfrm>
            <a:off x="838201" y="365125"/>
            <a:ext cx="5251316" cy="1807305"/>
          </a:xfrm>
        </p:spPr>
        <p:txBody>
          <a:bodyPr>
            <a:normAutofit/>
          </a:bodyPr>
          <a:lstStyle/>
          <a:p>
            <a:r>
              <a:rPr lang="en-US" dirty="0"/>
              <a:t>KEY INQUIRIES</a:t>
            </a:r>
          </a:p>
        </p:txBody>
      </p:sp>
      <p:sp>
        <p:nvSpPr>
          <p:cNvPr id="3" name="Content Placeholder 2">
            <a:extLst>
              <a:ext uri="{FF2B5EF4-FFF2-40B4-BE49-F238E27FC236}">
                <a16:creationId xmlns:a16="http://schemas.microsoft.com/office/drawing/2014/main" id="{A2004402-10A8-CEC1-0459-F22EAD495A50}"/>
              </a:ext>
            </a:extLst>
          </p:cNvPr>
          <p:cNvSpPr>
            <a:spLocks noGrp="1"/>
          </p:cNvSpPr>
          <p:nvPr>
            <p:ph idx="1"/>
          </p:nvPr>
        </p:nvSpPr>
        <p:spPr>
          <a:xfrm>
            <a:off x="838200" y="2333297"/>
            <a:ext cx="4619621" cy="3843666"/>
          </a:xfrm>
        </p:spPr>
        <p:txBody>
          <a:bodyPr>
            <a:normAutofit lnSpcReduction="10000"/>
          </a:bodyPr>
          <a:lstStyle/>
          <a:p>
            <a:r>
              <a:rPr lang="en-US" sz="2000" dirty="0"/>
              <a:t>How are customers distributed across different countries and what is the total revenue generated in each of these countries?</a:t>
            </a:r>
          </a:p>
          <a:p>
            <a:r>
              <a:rPr lang="en-US" sz="2000" dirty="0"/>
              <a:t>Who are the top individual spenders among all customers?</a:t>
            </a:r>
          </a:p>
          <a:p>
            <a:r>
              <a:rPr lang="en-US" sz="2000" dirty="0"/>
              <a:t>What are the most popular genres?</a:t>
            </a:r>
          </a:p>
          <a:p>
            <a:r>
              <a:rPr lang="en-US" sz="2000" dirty="0"/>
              <a:t>Does the availability of movies in certain genres correlate with higher revenue or rental rates?</a:t>
            </a:r>
          </a:p>
          <a:p>
            <a:r>
              <a:rPr lang="en-US" sz="2000" dirty="0"/>
              <a:t>How can we extrapolate these insights to improve upon the current </a:t>
            </a:r>
            <a:r>
              <a:rPr lang="en-US" sz="2000" dirty="0" err="1"/>
              <a:t>Rockbuster</a:t>
            </a:r>
            <a:r>
              <a:rPr lang="en-US" sz="2000" dirty="0"/>
              <a:t> business model?</a:t>
            </a:r>
          </a:p>
          <a:p>
            <a:endParaRPr lang="en-US" sz="2000" dirty="0"/>
          </a:p>
        </p:txBody>
      </p:sp>
      <p:pic>
        <p:nvPicPr>
          <p:cNvPr id="5" name="Picture 4" descr="Popcorn and drink in an empty red theater">
            <a:extLst>
              <a:ext uri="{FF2B5EF4-FFF2-40B4-BE49-F238E27FC236}">
                <a16:creationId xmlns:a16="http://schemas.microsoft.com/office/drawing/2014/main" id="{E0A0F742-E175-47EC-01B6-DD81F97AF2DB}"/>
              </a:ext>
            </a:extLst>
          </p:cNvPr>
          <p:cNvPicPr>
            <a:picLocks noChangeAspect="1"/>
          </p:cNvPicPr>
          <p:nvPr/>
        </p:nvPicPr>
        <p:blipFill rotWithShape="1">
          <a:blip r:embed="rId2"/>
          <a:srcRect l="30677" r="1150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48483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opcorn and drink in an empty red theater">
            <a:extLst>
              <a:ext uri="{FF2B5EF4-FFF2-40B4-BE49-F238E27FC236}">
                <a16:creationId xmlns:a16="http://schemas.microsoft.com/office/drawing/2014/main" id="{65751C4A-EC05-2AB3-3D91-4D679298D9E7}"/>
              </a:ext>
            </a:extLst>
          </p:cNvPr>
          <p:cNvPicPr>
            <a:picLocks noChangeAspect="1"/>
          </p:cNvPicPr>
          <p:nvPr/>
        </p:nvPicPr>
        <p:blipFill rotWithShape="1">
          <a:blip r:embed="rId3">
            <a:alphaModFix amt="60000"/>
          </a:blip>
          <a:srcRect t="8667" b="8667"/>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279D40B9-8F12-DA1A-9D87-C507864FBA2B}"/>
              </a:ext>
            </a:extLst>
          </p:cNvPr>
          <p:cNvSpPr>
            <a:spLocks noGrp="1"/>
          </p:cNvSpPr>
          <p:nvPr>
            <p:ph type="title"/>
          </p:nvPr>
        </p:nvSpPr>
        <p:spPr>
          <a:xfrm>
            <a:off x="838200" y="525195"/>
            <a:ext cx="10165218" cy="2806506"/>
          </a:xfrm>
        </p:spPr>
        <p:txBody>
          <a:bodyPr vert="horz" lIns="91440" tIns="45720" rIns="91440" bIns="45720" rtlCol="0" anchor="b">
            <a:normAutofit/>
          </a:bodyPr>
          <a:lstStyle/>
          <a:p>
            <a:r>
              <a:rPr lang="en-US" sz="4000" dirty="0">
                <a:solidFill>
                  <a:srgbClr val="FFFFFF"/>
                </a:solidFill>
              </a:rPr>
              <a:t>DATA OVERVIEW</a:t>
            </a:r>
          </a:p>
        </p:txBody>
      </p:sp>
      <p:sp>
        <p:nvSpPr>
          <p:cNvPr id="20" name="Content Placeholder 19">
            <a:extLst>
              <a:ext uri="{FF2B5EF4-FFF2-40B4-BE49-F238E27FC236}">
                <a16:creationId xmlns:a16="http://schemas.microsoft.com/office/drawing/2014/main" id="{B48C92BE-3C25-729E-D738-EE6B310779ED}"/>
              </a:ext>
            </a:extLst>
          </p:cNvPr>
          <p:cNvSpPr>
            <a:spLocks noGrp="1"/>
          </p:cNvSpPr>
          <p:nvPr>
            <p:ph idx="1"/>
          </p:nvPr>
        </p:nvSpPr>
        <p:spPr>
          <a:xfrm>
            <a:off x="838200" y="3526300"/>
            <a:ext cx="10165218" cy="2588458"/>
          </a:xfrm>
        </p:spPr>
        <p:txBody>
          <a:bodyPr>
            <a:normAutofit/>
          </a:bodyPr>
          <a:lstStyle/>
          <a:p>
            <a:pPr marL="0" indent="0">
              <a:buNone/>
            </a:pPr>
            <a:r>
              <a:rPr lang="en-US" b="1" dirty="0">
                <a:solidFill>
                  <a:srgbClr val="FFFFFF"/>
                </a:solidFill>
              </a:rPr>
              <a:t>      1000 Movie Titles                    17 Genres              108 Countries</a:t>
            </a:r>
          </a:p>
          <a:p>
            <a:pPr marL="0" indent="0">
              <a:buNone/>
            </a:pPr>
            <a:endParaRPr lang="en-US" b="1" dirty="0">
              <a:solidFill>
                <a:srgbClr val="FFFFFF"/>
              </a:solidFill>
            </a:endParaRPr>
          </a:p>
          <a:p>
            <a:pPr marL="0" indent="0">
              <a:buNone/>
            </a:pPr>
            <a:r>
              <a:rPr lang="en-US" b="1" dirty="0">
                <a:solidFill>
                  <a:srgbClr val="FFFFFF"/>
                </a:solidFill>
              </a:rPr>
              <a:t>       599 Customers                    $61,312 Total Revenue</a:t>
            </a:r>
          </a:p>
        </p:txBody>
      </p:sp>
      <p:pic>
        <p:nvPicPr>
          <p:cNvPr id="4" name="Graphic 3">
            <a:extLst>
              <a:ext uri="{FF2B5EF4-FFF2-40B4-BE49-F238E27FC236}">
                <a16:creationId xmlns:a16="http://schemas.microsoft.com/office/drawing/2014/main" id="{43E39E21-806B-3179-6219-89C714D0575B}"/>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660274" y="3331700"/>
            <a:ext cx="663638" cy="730422"/>
          </a:xfrm>
          <a:prstGeom prst="rect">
            <a:avLst/>
          </a:prstGeom>
        </p:spPr>
      </p:pic>
      <p:pic>
        <p:nvPicPr>
          <p:cNvPr id="6" name="Graphic 5">
            <a:extLst>
              <a:ext uri="{FF2B5EF4-FFF2-40B4-BE49-F238E27FC236}">
                <a16:creationId xmlns:a16="http://schemas.microsoft.com/office/drawing/2014/main" id="{5748D04D-5B20-30AC-4A86-43F0A4EA7C60}"/>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4465674" y="3350964"/>
            <a:ext cx="838201" cy="730422"/>
          </a:xfrm>
          <a:prstGeom prst="rect">
            <a:avLst/>
          </a:prstGeom>
        </p:spPr>
      </p:pic>
      <p:pic>
        <p:nvPicPr>
          <p:cNvPr id="7" name="Graphic 6">
            <a:extLst>
              <a:ext uri="{FF2B5EF4-FFF2-40B4-BE49-F238E27FC236}">
                <a16:creationId xmlns:a16="http://schemas.microsoft.com/office/drawing/2014/main" id="{27367B77-6AD3-8172-0EBF-8574EE44371F}"/>
              </a:ext>
            </a:extLst>
          </p:cNvPr>
          <p:cNvPicPr>
            <a:picLocks/>
          </p:cNvPicPr>
          <p:nvPr/>
        </p:nvPicPr>
        <p:blipFill>
          <a:blip r:embed="rId8">
            <a:extLst>
              <a:ext uri="{96DAC541-7B7A-43D3-8B79-37D633B846F1}">
                <asvg:svgBlip xmlns:asvg="http://schemas.microsoft.com/office/drawing/2016/SVG/main" r:embed="rId9"/>
              </a:ext>
            </a:extLst>
          </a:blip>
          <a:stretch>
            <a:fillRect/>
          </a:stretch>
        </p:blipFill>
        <p:spPr>
          <a:xfrm>
            <a:off x="7296396" y="3411161"/>
            <a:ext cx="571500" cy="571500"/>
          </a:xfrm>
          <a:prstGeom prst="rect">
            <a:avLst/>
          </a:prstGeom>
        </p:spPr>
      </p:pic>
      <p:pic>
        <p:nvPicPr>
          <p:cNvPr id="8" name="Graphic 7">
            <a:extLst>
              <a:ext uri="{FF2B5EF4-FFF2-40B4-BE49-F238E27FC236}">
                <a16:creationId xmlns:a16="http://schemas.microsoft.com/office/drawing/2014/main" id="{2565B199-7F10-7298-0D00-9F1658B763D7}"/>
              </a:ext>
            </a:extLst>
          </p:cNvPr>
          <p:cNvPicPr>
            <a:picLocks/>
          </p:cNvPicPr>
          <p:nvPr/>
        </p:nvPicPr>
        <p:blipFill>
          <a:blip r:embed="rId10">
            <a:extLst>
              <a:ext uri="{96DAC541-7B7A-43D3-8B79-37D633B846F1}">
                <asvg:svgBlip xmlns:asvg="http://schemas.microsoft.com/office/drawing/2016/SVG/main" r:embed="rId11"/>
              </a:ext>
            </a:extLst>
          </a:blip>
          <a:stretch>
            <a:fillRect/>
          </a:stretch>
        </p:blipFill>
        <p:spPr>
          <a:xfrm>
            <a:off x="660274" y="4380090"/>
            <a:ext cx="623001" cy="623001"/>
          </a:xfrm>
          <a:prstGeom prst="rect">
            <a:avLst/>
          </a:prstGeom>
        </p:spPr>
      </p:pic>
      <p:pic>
        <p:nvPicPr>
          <p:cNvPr id="10" name="Graphic 9">
            <a:extLst>
              <a:ext uri="{FF2B5EF4-FFF2-40B4-BE49-F238E27FC236}">
                <a16:creationId xmlns:a16="http://schemas.microsoft.com/office/drawing/2014/main" id="{FCC8AC2D-6E48-D3FF-68D3-3012DEF97690}"/>
              </a:ext>
            </a:extLst>
          </p:cNvPr>
          <p:cNvPicPr>
            <a:picLocks/>
          </p:cNvPicPr>
          <p:nvPr/>
        </p:nvPicPr>
        <p:blipFill>
          <a:blip r:embed="rId12">
            <a:extLst>
              <a:ext uri="{96DAC541-7B7A-43D3-8B79-37D633B846F1}">
                <asvg:svgBlip xmlns:asvg="http://schemas.microsoft.com/office/drawing/2016/SVG/main" r:embed="rId13"/>
              </a:ext>
            </a:extLst>
          </a:blip>
          <a:stretch>
            <a:fillRect/>
          </a:stretch>
        </p:blipFill>
        <p:spPr>
          <a:xfrm>
            <a:off x="4518812" y="4325628"/>
            <a:ext cx="731924" cy="731924"/>
          </a:xfrm>
          <a:prstGeom prst="rect">
            <a:avLst/>
          </a:prstGeom>
        </p:spPr>
      </p:pic>
    </p:spTree>
    <p:extLst>
      <p:ext uri="{BB962C8B-B14F-4D97-AF65-F5344CB8AC3E}">
        <p14:creationId xmlns:p14="http://schemas.microsoft.com/office/powerpoint/2010/main" val="129469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244F8-F2F2-5343-DE96-EDA5309FB4A7}"/>
              </a:ext>
            </a:extLst>
          </p:cNvPr>
          <p:cNvSpPr>
            <a:spLocks noGrp="1"/>
          </p:cNvSpPr>
          <p:nvPr>
            <p:ph type="title"/>
          </p:nvPr>
        </p:nvSpPr>
        <p:spPr>
          <a:xfrm>
            <a:off x="836679" y="723898"/>
            <a:ext cx="6002110" cy="1495425"/>
          </a:xfrm>
        </p:spPr>
        <p:txBody>
          <a:bodyPr>
            <a:normAutofit fontScale="90000"/>
          </a:bodyPr>
          <a:lstStyle/>
          <a:p>
            <a:r>
              <a:rPr lang="en-US" sz="4000" dirty="0"/>
              <a:t>MARKET ANALYSIS: TOP REVENUE GENERATING COUNTRIES</a:t>
            </a:r>
          </a:p>
        </p:txBody>
      </p:sp>
      <p:pic>
        <p:nvPicPr>
          <p:cNvPr id="12" name="Content Placeholder 11" descr="A map of the world&#10;&#10;Description automatically generated">
            <a:extLst>
              <a:ext uri="{FF2B5EF4-FFF2-40B4-BE49-F238E27FC236}">
                <a16:creationId xmlns:a16="http://schemas.microsoft.com/office/drawing/2014/main" id="{EF55C475-4285-0325-6753-60A0B7900C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613" y="2353340"/>
            <a:ext cx="6388056" cy="3614249"/>
          </a:xfrm>
        </p:spPr>
      </p:pic>
      <p:pic>
        <p:nvPicPr>
          <p:cNvPr id="11" name="Picture 10" descr="Popcorn and drink in an empty red theater">
            <a:extLst>
              <a:ext uri="{FF2B5EF4-FFF2-40B4-BE49-F238E27FC236}">
                <a16:creationId xmlns:a16="http://schemas.microsoft.com/office/drawing/2014/main" id="{41CD95C7-A026-FB62-987C-80ECEAE7243A}"/>
              </a:ext>
            </a:extLst>
          </p:cNvPr>
          <p:cNvPicPr>
            <a:picLocks noChangeAspect="1"/>
          </p:cNvPicPr>
          <p:nvPr/>
        </p:nvPicPr>
        <p:blipFill rotWithShape="1">
          <a:blip r:embed="rId3"/>
          <a:srcRect l="35591" r="15998"/>
          <a:stretch/>
        </p:blipFill>
        <p:spPr>
          <a:xfrm>
            <a:off x="7199440" y="10"/>
            <a:ext cx="4992560" cy="6857990"/>
          </a:xfrm>
          <a:prstGeom prst="rect">
            <a:avLst/>
          </a:prstGeom>
          <a:effectLst/>
        </p:spPr>
      </p:pic>
      <p:sp>
        <p:nvSpPr>
          <p:cNvPr id="13" name="TextBox 12">
            <a:extLst>
              <a:ext uri="{FF2B5EF4-FFF2-40B4-BE49-F238E27FC236}">
                <a16:creationId xmlns:a16="http://schemas.microsoft.com/office/drawing/2014/main" id="{A38B28C9-9CA3-1AD8-62DC-FE3A626F227A}"/>
              </a:ext>
            </a:extLst>
          </p:cNvPr>
          <p:cNvSpPr txBox="1"/>
          <p:nvPr/>
        </p:nvSpPr>
        <p:spPr>
          <a:xfrm>
            <a:off x="7314484" y="293906"/>
            <a:ext cx="4784651" cy="4247317"/>
          </a:xfrm>
          <a:prstGeom prst="rect">
            <a:avLst/>
          </a:prstGeom>
          <a:noFill/>
        </p:spPr>
        <p:txBody>
          <a:bodyPr wrap="square" rtlCol="0">
            <a:spAutoFit/>
          </a:bodyPr>
          <a:lstStyle/>
          <a:p>
            <a:r>
              <a:rPr lang="en-US" dirty="0" err="1">
                <a:solidFill>
                  <a:schemeClr val="bg1"/>
                </a:solidFill>
              </a:rPr>
              <a:t>Rockbuster</a:t>
            </a:r>
            <a:r>
              <a:rPr lang="en-US" dirty="0">
                <a:solidFill>
                  <a:schemeClr val="bg1"/>
                </a:solidFill>
              </a:rPr>
              <a:t> has customers in </a:t>
            </a:r>
            <a:r>
              <a:rPr lang="en-US" b="1" dirty="0">
                <a:solidFill>
                  <a:schemeClr val="bg1"/>
                </a:solidFill>
              </a:rPr>
              <a:t>108</a:t>
            </a:r>
            <a:r>
              <a:rPr lang="en-US" dirty="0">
                <a:solidFill>
                  <a:schemeClr val="bg1"/>
                </a:solidFill>
              </a:rPr>
              <a:t> </a:t>
            </a:r>
            <a:r>
              <a:rPr lang="en-US" b="1" dirty="0">
                <a:solidFill>
                  <a:schemeClr val="bg1"/>
                </a:solidFill>
              </a:rPr>
              <a:t>countries</a:t>
            </a:r>
            <a:r>
              <a:rPr lang="en-US" dirty="0">
                <a:solidFill>
                  <a:schemeClr val="bg1"/>
                </a:solidFill>
              </a:rPr>
              <a:t> across the globe. Additionally, we operate in </a:t>
            </a:r>
            <a:r>
              <a:rPr lang="en-US" b="1" dirty="0">
                <a:solidFill>
                  <a:schemeClr val="bg1"/>
                </a:solidFill>
              </a:rPr>
              <a:t>600 cities </a:t>
            </a:r>
            <a:r>
              <a:rPr lang="en-US" dirty="0">
                <a:solidFill>
                  <a:schemeClr val="bg1"/>
                </a:solidFill>
              </a:rPr>
              <a:t>in those countries.</a:t>
            </a:r>
          </a:p>
          <a:p>
            <a:endParaRPr lang="en-US" dirty="0">
              <a:solidFill>
                <a:schemeClr val="bg1"/>
              </a:solidFill>
            </a:endParaRPr>
          </a:p>
          <a:p>
            <a:r>
              <a:rPr lang="en-US" dirty="0">
                <a:solidFill>
                  <a:schemeClr val="bg1"/>
                </a:solidFill>
              </a:rPr>
              <a:t>Thanks to our 599 customers all over the world, we have generated </a:t>
            </a:r>
            <a:r>
              <a:rPr lang="en-US" b="1" dirty="0">
                <a:solidFill>
                  <a:schemeClr val="bg1"/>
                </a:solidFill>
              </a:rPr>
              <a:t>$61,312 in revenue </a:t>
            </a:r>
            <a:r>
              <a:rPr lang="en-US" dirty="0">
                <a:solidFill>
                  <a:schemeClr val="bg1"/>
                </a:solidFill>
              </a:rPr>
              <a:t>for </a:t>
            </a:r>
            <a:r>
              <a:rPr lang="en-US" dirty="0" err="1">
                <a:solidFill>
                  <a:schemeClr val="bg1"/>
                </a:solidFill>
              </a:rPr>
              <a:t>Rockbuster</a:t>
            </a:r>
            <a:r>
              <a:rPr lang="en-US" dirty="0">
                <a:solidFill>
                  <a:schemeClr val="bg1"/>
                </a:solidFill>
              </a:rPr>
              <a:t>.</a:t>
            </a:r>
          </a:p>
          <a:p>
            <a:endParaRPr lang="en-US" dirty="0">
              <a:solidFill>
                <a:schemeClr val="bg1"/>
              </a:solidFill>
            </a:endParaRPr>
          </a:p>
          <a:p>
            <a:r>
              <a:rPr lang="en-US" dirty="0">
                <a:solidFill>
                  <a:schemeClr val="bg1"/>
                </a:solidFill>
              </a:rPr>
              <a:t>Among these countries, </a:t>
            </a:r>
            <a:r>
              <a:rPr lang="en-US" b="1" dirty="0">
                <a:solidFill>
                  <a:schemeClr val="bg1"/>
                </a:solidFill>
              </a:rPr>
              <a:t>India, China, the United States, Japan </a:t>
            </a:r>
            <a:r>
              <a:rPr lang="en-US" dirty="0">
                <a:solidFill>
                  <a:schemeClr val="bg1"/>
                </a:solidFill>
              </a:rPr>
              <a:t>and</a:t>
            </a:r>
            <a:r>
              <a:rPr lang="en-US" b="1" dirty="0">
                <a:solidFill>
                  <a:schemeClr val="bg1"/>
                </a:solidFill>
              </a:rPr>
              <a:t> Mexico</a:t>
            </a:r>
            <a:r>
              <a:rPr lang="en-US" dirty="0">
                <a:solidFill>
                  <a:schemeClr val="bg1"/>
                </a:solidFill>
              </a:rPr>
              <a:t> lead the pack in revenue with a combined </a:t>
            </a:r>
            <a:r>
              <a:rPr lang="en-US" b="1" dirty="0">
                <a:solidFill>
                  <a:schemeClr val="bg1"/>
                </a:solidFill>
              </a:rPr>
              <a:t>$21,078</a:t>
            </a:r>
            <a:r>
              <a:rPr lang="en-US" dirty="0">
                <a:solidFill>
                  <a:schemeClr val="bg1"/>
                </a:solidFill>
              </a:rPr>
              <a:t>.</a:t>
            </a:r>
          </a:p>
          <a:p>
            <a:endParaRPr lang="en-US" dirty="0">
              <a:solidFill>
                <a:schemeClr val="bg1"/>
              </a:solidFill>
            </a:endParaRPr>
          </a:p>
          <a:p>
            <a:r>
              <a:rPr lang="en-US" dirty="0">
                <a:solidFill>
                  <a:schemeClr val="bg1"/>
                </a:solidFill>
              </a:rPr>
              <a:t>These top 5 countries are also boast the highest customer counts at </a:t>
            </a:r>
            <a:r>
              <a:rPr lang="en-US" b="1" dirty="0">
                <a:solidFill>
                  <a:schemeClr val="bg1"/>
                </a:solidFill>
              </a:rPr>
              <a:t>60, 53, 36, 31</a:t>
            </a:r>
            <a:r>
              <a:rPr lang="en-US" dirty="0">
                <a:solidFill>
                  <a:schemeClr val="bg1"/>
                </a:solidFill>
              </a:rPr>
              <a:t> and </a:t>
            </a:r>
            <a:r>
              <a:rPr lang="en-US" b="1" dirty="0">
                <a:solidFill>
                  <a:schemeClr val="bg1"/>
                </a:solidFill>
              </a:rPr>
              <a:t>30</a:t>
            </a:r>
            <a:r>
              <a:rPr lang="en-US" dirty="0">
                <a:solidFill>
                  <a:schemeClr val="bg1"/>
                </a:solidFill>
              </a:rPr>
              <a:t>, respectively.</a:t>
            </a:r>
          </a:p>
        </p:txBody>
      </p:sp>
    </p:spTree>
    <p:extLst>
      <p:ext uri="{BB962C8B-B14F-4D97-AF65-F5344CB8AC3E}">
        <p14:creationId xmlns:p14="http://schemas.microsoft.com/office/powerpoint/2010/main" val="315740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182F1-E154-9A0B-D118-B8E0990EDFEE}"/>
              </a:ext>
            </a:extLst>
          </p:cNvPr>
          <p:cNvSpPr>
            <a:spLocks noGrp="1"/>
          </p:cNvSpPr>
          <p:nvPr>
            <p:ph type="title"/>
          </p:nvPr>
        </p:nvSpPr>
        <p:spPr>
          <a:xfrm>
            <a:off x="836679" y="723898"/>
            <a:ext cx="6002110" cy="1495425"/>
          </a:xfrm>
        </p:spPr>
        <p:txBody>
          <a:bodyPr>
            <a:normAutofit/>
          </a:bodyPr>
          <a:lstStyle/>
          <a:p>
            <a:r>
              <a:rPr lang="en-US" sz="4000" dirty="0"/>
              <a:t>HIGH VALUE CLIENTELE: ROCKBUSTER’S BEST</a:t>
            </a:r>
          </a:p>
        </p:txBody>
      </p:sp>
      <p:pic>
        <p:nvPicPr>
          <p:cNvPr id="6" name="Content Placeholder 5" descr="A graph of blue rectangular objects&#10;&#10;Description automatically generated with medium confidence">
            <a:extLst>
              <a:ext uri="{FF2B5EF4-FFF2-40B4-BE49-F238E27FC236}">
                <a16:creationId xmlns:a16="http://schemas.microsoft.com/office/drawing/2014/main" id="{42500099-926D-E0FB-13BD-1BF537321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07" y="2219323"/>
            <a:ext cx="5980626" cy="4257781"/>
          </a:xfrm>
        </p:spPr>
      </p:pic>
      <p:pic>
        <p:nvPicPr>
          <p:cNvPr id="5" name="Picture 4" descr="Popcorn and drink in an empty red theater">
            <a:extLst>
              <a:ext uri="{FF2B5EF4-FFF2-40B4-BE49-F238E27FC236}">
                <a16:creationId xmlns:a16="http://schemas.microsoft.com/office/drawing/2014/main" id="{789AC312-4DC9-2520-093A-72FDAC3B49CE}"/>
              </a:ext>
            </a:extLst>
          </p:cNvPr>
          <p:cNvPicPr>
            <a:picLocks noChangeAspect="1"/>
          </p:cNvPicPr>
          <p:nvPr/>
        </p:nvPicPr>
        <p:blipFill rotWithShape="1">
          <a:blip r:embed="rId3"/>
          <a:srcRect l="35381" r="16208"/>
          <a:stretch/>
        </p:blipFill>
        <p:spPr>
          <a:xfrm>
            <a:off x="7199440" y="10"/>
            <a:ext cx="4992560" cy="6857990"/>
          </a:xfrm>
          <a:prstGeom prst="rect">
            <a:avLst/>
          </a:prstGeom>
          <a:effectLst/>
        </p:spPr>
      </p:pic>
      <p:sp>
        <p:nvSpPr>
          <p:cNvPr id="7" name="TextBox 6">
            <a:extLst>
              <a:ext uri="{FF2B5EF4-FFF2-40B4-BE49-F238E27FC236}">
                <a16:creationId xmlns:a16="http://schemas.microsoft.com/office/drawing/2014/main" id="{A2C3F393-98A0-7615-457A-8F4E1017C10C}"/>
              </a:ext>
            </a:extLst>
          </p:cNvPr>
          <p:cNvSpPr txBox="1"/>
          <p:nvPr/>
        </p:nvSpPr>
        <p:spPr>
          <a:xfrm>
            <a:off x="7399250" y="1286944"/>
            <a:ext cx="4592940" cy="923330"/>
          </a:xfrm>
          <a:prstGeom prst="rect">
            <a:avLst/>
          </a:prstGeom>
          <a:noFill/>
        </p:spPr>
        <p:txBody>
          <a:bodyPr wrap="square" rtlCol="0">
            <a:spAutoFit/>
          </a:bodyPr>
          <a:lstStyle/>
          <a:p>
            <a:r>
              <a:rPr lang="en-US" dirty="0">
                <a:solidFill>
                  <a:schemeClr val="bg1"/>
                </a:solidFill>
              </a:rPr>
              <a:t>Among all </a:t>
            </a:r>
            <a:r>
              <a:rPr lang="en-US" b="1" dirty="0">
                <a:solidFill>
                  <a:schemeClr val="bg1"/>
                </a:solidFill>
              </a:rPr>
              <a:t>599</a:t>
            </a:r>
            <a:r>
              <a:rPr lang="en-US" dirty="0">
                <a:solidFill>
                  <a:schemeClr val="bg1"/>
                </a:solidFill>
              </a:rPr>
              <a:t> </a:t>
            </a:r>
            <a:r>
              <a:rPr lang="en-US" dirty="0" err="1">
                <a:solidFill>
                  <a:schemeClr val="bg1"/>
                </a:solidFill>
              </a:rPr>
              <a:t>Rockbuster</a:t>
            </a:r>
            <a:r>
              <a:rPr lang="en-US" dirty="0">
                <a:solidFill>
                  <a:schemeClr val="bg1"/>
                </a:solidFill>
              </a:rPr>
              <a:t> customers, these are the </a:t>
            </a:r>
            <a:r>
              <a:rPr lang="en-US" b="1" dirty="0">
                <a:solidFill>
                  <a:schemeClr val="bg1"/>
                </a:solidFill>
              </a:rPr>
              <a:t>top 10 </a:t>
            </a:r>
            <a:r>
              <a:rPr lang="en-US" dirty="0">
                <a:solidFill>
                  <a:schemeClr val="bg1"/>
                </a:solidFill>
              </a:rPr>
              <a:t>spenders. Collectively, they’ve contributed </a:t>
            </a:r>
            <a:r>
              <a:rPr lang="en-US" b="1" dirty="0">
                <a:solidFill>
                  <a:schemeClr val="bg1"/>
                </a:solidFill>
              </a:rPr>
              <a:t>$1844 </a:t>
            </a:r>
            <a:r>
              <a:rPr lang="en-US" dirty="0">
                <a:solidFill>
                  <a:schemeClr val="bg1"/>
                </a:solidFill>
              </a:rPr>
              <a:t>in revenue. </a:t>
            </a:r>
            <a:endParaRPr lang="en-US" b="1" dirty="0">
              <a:solidFill>
                <a:schemeClr val="bg1"/>
              </a:solidFill>
            </a:endParaRPr>
          </a:p>
        </p:txBody>
      </p:sp>
    </p:spTree>
    <p:extLst>
      <p:ext uri="{BB962C8B-B14F-4D97-AF65-F5344CB8AC3E}">
        <p14:creationId xmlns:p14="http://schemas.microsoft.com/office/powerpoint/2010/main" val="160700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182F1-E154-9A0B-D118-B8E0990EDFEE}"/>
              </a:ext>
            </a:extLst>
          </p:cNvPr>
          <p:cNvSpPr>
            <a:spLocks noGrp="1"/>
          </p:cNvSpPr>
          <p:nvPr>
            <p:ph type="title"/>
          </p:nvPr>
        </p:nvSpPr>
        <p:spPr>
          <a:xfrm>
            <a:off x="836679" y="723898"/>
            <a:ext cx="6002110" cy="1495425"/>
          </a:xfrm>
        </p:spPr>
        <p:txBody>
          <a:bodyPr>
            <a:normAutofit/>
          </a:bodyPr>
          <a:lstStyle/>
          <a:p>
            <a:r>
              <a:rPr lang="en-US" sz="4000" dirty="0"/>
              <a:t>AUDIENCE PICKS: GENRE POPULARITY BY RENTALS</a:t>
            </a:r>
          </a:p>
        </p:txBody>
      </p:sp>
      <p:pic>
        <p:nvPicPr>
          <p:cNvPr id="5" name="Picture 4" descr="Popcorn and drink in an empty red theater">
            <a:extLst>
              <a:ext uri="{FF2B5EF4-FFF2-40B4-BE49-F238E27FC236}">
                <a16:creationId xmlns:a16="http://schemas.microsoft.com/office/drawing/2014/main" id="{789AC312-4DC9-2520-093A-72FDAC3B49CE}"/>
              </a:ext>
            </a:extLst>
          </p:cNvPr>
          <p:cNvPicPr>
            <a:picLocks noChangeAspect="1"/>
          </p:cNvPicPr>
          <p:nvPr/>
        </p:nvPicPr>
        <p:blipFill rotWithShape="1">
          <a:blip r:embed="rId2"/>
          <a:srcRect l="35381" r="16208"/>
          <a:stretch/>
        </p:blipFill>
        <p:spPr>
          <a:xfrm>
            <a:off x="7199440" y="10"/>
            <a:ext cx="4992560" cy="6857990"/>
          </a:xfrm>
          <a:prstGeom prst="rect">
            <a:avLst/>
          </a:prstGeom>
          <a:effectLst/>
        </p:spPr>
      </p:pic>
      <p:sp>
        <p:nvSpPr>
          <p:cNvPr id="7" name="TextBox 6">
            <a:extLst>
              <a:ext uri="{FF2B5EF4-FFF2-40B4-BE49-F238E27FC236}">
                <a16:creationId xmlns:a16="http://schemas.microsoft.com/office/drawing/2014/main" id="{A2C3F393-98A0-7615-457A-8F4E1017C10C}"/>
              </a:ext>
            </a:extLst>
          </p:cNvPr>
          <p:cNvSpPr txBox="1"/>
          <p:nvPr/>
        </p:nvSpPr>
        <p:spPr>
          <a:xfrm>
            <a:off x="7399250" y="1286944"/>
            <a:ext cx="4592940" cy="646331"/>
          </a:xfrm>
          <a:prstGeom prst="rect">
            <a:avLst/>
          </a:prstGeom>
          <a:noFill/>
        </p:spPr>
        <p:txBody>
          <a:bodyPr wrap="square" rtlCol="0">
            <a:spAutoFit/>
          </a:bodyPr>
          <a:lstStyle/>
          <a:p>
            <a:r>
              <a:rPr lang="en-US" dirty="0">
                <a:solidFill>
                  <a:schemeClr val="bg1"/>
                </a:solidFill>
              </a:rPr>
              <a:t>According to rental figures, </a:t>
            </a:r>
            <a:r>
              <a:rPr lang="en-US" b="1" dirty="0">
                <a:solidFill>
                  <a:schemeClr val="bg1"/>
                </a:solidFill>
              </a:rPr>
              <a:t>sports</a:t>
            </a:r>
            <a:r>
              <a:rPr lang="en-US" dirty="0">
                <a:solidFill>
                  <a:schemeClr val="bg1"/>
                </a:solidFill>
              </a:rPr>
              <a:t> and </a:t>
            </a:r>
            <a:r>
              <a:rPr lang="en-US" b="1" dirty="0">
                <a:solidFill>
                  <a:schemeClr val="bg1"/>
                </a:solidFill>
              </a:rPr>
              <a:t>animation</a:t>
            </a:r>
            <a:r>
              <a:rPr lang="en-US" dirty="0">
                <a:solidFill>
                  <a:schemeClr val="bg1"/>
                </a:solidFill>
              </a:rPr>
              <a:t> movies are the most popular.</a:t>
            </a:r>
          </a:p>
        </p:txBody>
      </p:sp>
      <p:pic>
        <p:nvPicPr>
          <p:cNvPr id="18" name="Content Placeholder 17" descr="A blue and white lines&#10;&#10;Description automatically generated">
            <a:extLst>
              <a:ext uri="{FF2B5EF4-FFF2-40B4-BE49-F238E27FC236}">
                <a16:creationId xmlns:a16="http://schemas.microsoft.com/office/drawing/2014/main" id="{D8C6492F-EBFD-B1F7-9AB4-C517D001EB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718" y="2219322"/>
            <a:ext cx="6857993" cy="4212821"/>
          </a:xfrm>
        </p:spPr>
      </p:pic>
    </p:spTree>
    <p:extLst>
      <p:ext uri="{BB962C8B-B14F-4D97-AF65-F5344CB8AC3E}">
        <p14:creationId xmlns:p14="http://schemas.microsoft.com/office/powerpoint/2010/main" val="287315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0" name="Rectangle 9">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CEC5CFE-3FF7-2EC1-12D5-426DE1E219EA}"/>
              </a:ext>
            </a:extLst>
          </p:cNvPr>
          <p:cNvSpPr>
            <a:spLocks noGrp="1"/>
          </p:cNvSpPr>
          <p:nvPr>
            <p:ph type="title"/>
          </p:nvPr>
        </p:nvSpPr>
        <p:spPr>
          <a:xfrm>
            <a:off x="838200" y="5609902"/>
            <a:ext cx="6924026" cy="913975"/>
          </a:xfrm>
        </p:spPr>
        <p:txBody>
          <a:bodyPr vert="horz" lIns="91440" tIns="45720" rIns="91440" bIns="45720" rtlCol="0" anchor="ctr">
            <a:normAutofit/>
          </a:bodyPr>
          <a:lstStyle/>
          <a:p>
            <a:r>
              <a:rPr lang="en-US" sz="3200" dirty="0">
                <a:solidFill>
                  <a:srgbClr val="FFFFFF"/>
                </a:solidFill>
              </a:rPr>
              <a:t>MOVIE/RENTAL DETAIL BREAKDOWN</a:t>
            </a:r>
          </a:p>
        </p:txBody>
      </p:sp>
      <p:pic>
        <p:nvPicPr>
          <p:cNvPr id="19" name="Picture 18" descr="Popcorn and drink in an empty red theater">
            <a:extLst>
              <a:ext uri="{FF2B5EF4-FFF2-40B4-BE49-F238E27FC236}">
                <a16:creationId xmlns:a16="http://schemas.microsoft.com/office/drawing/2014/main" id="{DF404CCD-B2C3-1B29-96D3-639A0D175DE1}"/>
              </a:ext>
            </a:extLst>
          </p:cNvPr>
          <p:cNvPicPr>
            <a:picLocks noChangeAspect="1"/>
          </p:cNvPicPr>
          <p:nvPr/>
        </p:nvPicPr>
        <p:blipFill rotWithShape="1">
          <a:blip r:embed="rId2"/>
          <a:srcRect t="32349" b="1637"/>
          <a:stretch/>
        </p:blipFill>
        <p:spPr>
          <a:xfrm>
            <a:off x="1" y="10"/>
            <a:ext cx="12191998" cy="5352218"/>
          </a:xfrm>
          <a:prstGeom prst="rect">
            <a:avLst/>
          </a:prstGeom>
        </p:spPr>
      </p:pic>
      <p:sp>
        <p:nvSpPr>
          <p:cNvPr id="4" name="TextBox 3">
            <a:extLst>
              <a:ext uri="{FF2B5EF4-FFF2-40B4-BE49-F238E27FC236}">
                <a16:creationId xmlns:a16="http://schemas.microsoft.com/office/drawing/2014/main" id="{D23535C4-FEB2-3981-AA7F-E7AA32F07A67}"/>
              </a:ext>
            </a:extLst>
          </p:cNvPr>
          <p:cNvSpPr txBox="1"/>
          <p:nvPr/>
        </p:nvSpPr>
        <p:spPr>
          <a:xfrm>
            <a:off x="838200" y="1505772"/>
            <a:ext cx="11192540" cy="1477328"/>
          </a:xfrm>
          <a:prstGeom prst="rect">
            <a:avLst/>
          </a:prstGeom>
          <a:noFill/>
        </p:spPr>
        <p:txBody>
          <a:bodyPr wrap="square" rtlCol="0">
            <a:spAutoFit/>
          </a:bodyPr>
          <a:lstStyle/>
          <a:p>
            <a:r>
              <a:rPr lang="en-US" dirty="0">
                <a:solidFill>
                  <a:schemeClr val="bg1"/>
                </a:solidFill>
              </a:rPr>
              <a:t>Regarding rental duration, the </a:t>
            </a:r>
            <a:r>
              <a:rPr lang="en-US" b="1" dirty="0">
                <a:solidFill>
                  <a:schemeClr val="bg1"/>
                </a:solidFill>
              </a:rPr>
              <a:t>shortest</a:t>
            </a:r>
            <a:r>
              <a:rPr lang="en-US" dirty="0">
                <a:solidFill>
                  <a:schemeClr val="bg1"/>
                </a:solidFill>
              </a:rPr>
              <a:t> is </a:t>
            </a:r>
            <a:r>
              <a:rPr lang="en-US" b="1" dirty="0">
                <a:solidFill>
                  <a:schemeClr val="bg1"/>
                </a:solidFill>
              </a:rPr>
              <a:t>3 days</a:t>
            </a:r>
            <a:r>
              <a:rPr lang="en-US" dirty="0">
                <a:solidFill>
                  <a:schemeClr val="bg1"/>
                </a:solidFill>
              </a:rPr>
              <a:t>, the </a:t>
            </a:r>
            <a:r>
              <a:rPr lang="en-US" b="1" dirty="0">
                <a:solidFill>
                  <a:schemeClr val="bg1"/>
                </a:solidFill>
              </a:rPr>
              <a:t>average</a:t>
            </a:r>
            <a:r>
              <a:rPr lang="en-US" dirty="0">
                <a:solidFill>
                  <a:schemeClr val="bg1"/>
                </a:solidFill>
              </a:rPr>
              <a:t> is </a:t>
            </a:r>
            <a:r>
              <a:rPr lang="en-US" b="1" dirty="0">
                <a:solidFill>
                  <a:schemeClr val="bg1"/>
                </a:solidFill>
              </a:rPr>
              <a:t>5 days </a:t>
            </a:r>
            <a:r>
              <a:rPr lang="en-US" dirty="0">
                <a:solidFill>
                  <a:schemeClr val="bg1"/>
                </a:solidFill>
              </a:rPr>
              <a:t>and the </a:t>
            </a:r>
            <a:r>
              <a:rPr lang="en-US" b="1" dirty="0">
                <a:solidFill>
                  <a:schemeClr val="bg1"/>
                </a:solidFill>
              </a:rPr>
              <a:t>longest</a:t>
            </a:r>
            <a:r>
              <a:rPr lang="en-US" dirty="0">
                <a:solidFill>
                  <a:schemeClr val="bg1"/>
                </a:solidFill>
              </a:rPr>
              <a:t> is </a:t>
            </a:r>
            <a:r>
              <a:rPr lang="en-US" b="1" dirty="0">
                <a:solidFill>
                  <a:schemeClr val="bg1"/>
                </a:solidFill>
              </a:rPr>
              <a:t>7 days</a:t>
            </a:r>
            <a:r>
              <a:rPr lang="en-US" dirty="0">
                <a:solidFill>
                  <a:schemeClr val="bg1"/>
                </a:solidFill>
              </a:rPr>
              <a:t>.</a:t>
            </a:r>
          </a:p>
          <a:p>
            <a:endParaRPr lang="en-US" dirty="0">
              <a:solidFill>
                <a:schemeClr val="bg1"/>
              </a:solidFill>
            </a:endParaRPr>
          </a:p>
          <a:p>
            <a:r>
              <a:rPr lang="en-US" dirty="0">
                <a:solidFill>
                  <a:schemeClr val="bg1"/>
                </a:solidFill>
              </a:rPr>
              <a:t>Regarding rental rate, the </a:t>
            </a:r>
            <a:r>
              <a:rPr lang="en-US" b="1" dirty="0">
                <a:solidFill>
                  <a:schemeClr val="bg1"/>
                </a:solidFill>
              </a:rPr>
              <a:t>least</a:t>
            </a:r>
            <a:r>
              <a:rPr lang="en-US" dirty="0">
                <a:solidFill>
                  <a:schemeClr val="bg1"/>
                </a:solidFill>
              </a:rPr>
              <a:t> is </a:t>
            </a:r>
            <a:r>
              <a:rPr lang="en-US" b="1" dirty="0">
                <a:solidFill>
                  <a:schemeClr val="bg1"/>
                </a:solidFill>
              </a:rPr>
              <a:t>$1</a:t>
            </a:r>
            <a:r>
              <a:rPr lang="en-US" dirty="0">
                <a:solidFill>
                  <a:schemeClr val="bg1"/>
                </a:solidFill>
              </a:rPr>
              <a:t>, the </a:t>
            </a:r>
            <a:r>
              <a:rPr lang="en-US" b="1" dirty="0">
                <a:solidFill>
                  <a:schemeClr val="bg1"/>
                </a:solidFill>
              </a:rPr>
              <a:t>average</a:t>
            </a:r>
            <a:r>
              <a:rPr lang="en-US" dirty="0">
                <a:solidFill>
                  <a:schemeClr val="bg1"/>
                </a:solidFill>
              </a:rPr>
              <a:t> is </a:t>
            </a:r>
            <a:r>
              <a:rPr lang="en-US" b="1" dirty="0">
                <a:solidFill>
                  <a:schemeClr val="bg1"/>
                </a:solidFill>
              </a:rPr>
              <a:t>$3</a:t>
            </a:r>
            <a:r>
              <a:rPr lang="en-US" dirty="0">
                <a:solidFill>
                  <a:schemeClr val="bg1"/>
                </a:solidFill>
              </a:rPr>
              <a:t>, and the </a:t>
            </a:r>
            <a:r>
              <a:rPr lang="en-US" b="1" dirty="0">
                <a:solidFill>
                  <a:schemeClr val="bg1"/>
                </a:solidFill>
              </a:rPr>
              <a:t>most</a:t>
            </a:r>
            <a:r>
              <a:rPr lang="en-US" dirty="0">
                <a:solidFill>
                  <a:schemeClr val="bg1"/>
                </a:solidFill>
              </a:rPr>
              <a:t> is </a:t>
            </a:r>
            <a:r>
              <a:rPr lang="en-US" b="1" dirty="0">
                <a:solidFill>
                  <a:schemeClr val="bg1"/>
                </a:solidFill>
              </a:rPr>
              <a:t>$5</a:t>
            </a:r>
            <a:r>
              <a:rPr lang="en-US" dirty="0">
                <a:solidFill>
                  <a:schemeClr val="bg1"/>
                </a:solidFill>
              </a:rPr>
              <a:t>.</a:t>
            </a:r>
          </a:p>
          <a:p>
            <a:endParaRPr lang="en-US" dirty="0">
              <a:solidFill>
                <a:schemeClr val="bg1"/>
              </a:solidFill>
            </a:endParaRPr>
          </a:p>
          <a:p>
            <a:r>
              <a:rPr lang="en-US" dirty="0">
                <a:solidFill>
                  <a:schemeClr val="bg1"/>
                </a:solidFill>
              </a:rPr>
              <a:t>On average revenue from customers is </a:t>
            </a:r>
            <a:r>
              <a:rPr lang="en-US" b="1" dirty="0">
                <a:solidFill>
                  <a:schemeClr val="bg1"/>
                </a:solidFill>
              </a:rPr>
              <a:t>$102</a:t>
            </a:r>
            <a:r>
              <a:rPr lang="en-US" dirty="0">
                <a:solidFill>
                  <a:schemeClr val="bg1"/>
                </a:solidFill>
              </a:rPr>
              <a:t>.</a:t>
            </a:r>
          </a:p>
        </p:txBody>
      </p:sp>
    </p:spTree>
    <p:extLst>
      <p:ext uri="{BB962C8B-B14F-4D97-AF65-F5344CB8AC3E}">
        <p14:creationId xmlns:p14="http://schemas.microsoft.com/office/powerpoint/2010/main" val="13642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CAABAB-81CC-A2A8-3F7A-3CA8A117488F}"/>
              </a:ext>
            </a:extLst>
          </p:cNvPr>
          <p:cNvSpPr>
            <a:spLocks noGrp="1"/>
          </p:cNvSpPr>
          <p:nvPr>
            <p:ph type="title"/>
          </p:nvPr>
        </p:nvSpPr>
        <p:spPr>
          <a:xfrm>
            <a:off x="643468" y="643468"/>
            <a:ext cx="4620584" cy="2043026"/>
          </a:xfrm>
        </p:spPr>
        <p:txBody>
          <a:bodyPr vert="horz" lIns="91440" tIns="45720" rIns="91440" bIns="45720" rtlCol="0" anchor="b">
            <a:normAutofit/>
          </a:bodyPr>
          <a:lstStyle/>
          <a:p>
            <a:r>
              <a:rPr lang="en-US" dirty="0"/>
              <a:t>INVENTORY EVALUATION: TITLES PER GENRE</a:t>
            </a:r>
            <a:endParaRPr lang="en-US" kern="1200" dirty="0">
              <a:solidFill>
                <a:schemeClr val="tx1"/>
              </a:solidFill>
              <a:latin typeface="+mj-lt"/>
              <a:ea typeface="+mj-ea"/>
              <a:cs typeface="+mj-cs"/>
            </a:endParaRPr>
          </a:p>
        </p:txBody>
      </p:sp>
      <p:pic>
        <p:nvPicPr>
          <p:cNvPr id="5" name="Picture 4" descr="Popcorn and drink in an empty red theater">
            <a:extLst>
              <a:ext uri="{FF2B5EF4-FFF2-40B4-BE49-F238E27FC236}">
                <a16:creationId xmlns:a16="http://schemas.microsoft.com/office/drawing/2014/main" id="{5EC9B666-4CFB-6668-4D56-248273704CF5}"/>
              </a:ext>
            </a:extLst>
          </p:cNvPr>
          <p:cNvPicPr>
            <a:picLocks noChangeAspect="1"/>
          </p:cNvPicPr>
          <p:nvPr/>
        </p:nvPicPr>
        <p:blipFill rotWithShape="1">
          <a:blip r:embed="rId2"/>
          <a:srcRect l="21090" r="21091"/>
          <a:stretch/>
        </p:blipFill>
        <p:spPr>
          <a:xfrm>
            <a:off x="6655488" y="643467"/>
            <a:ext cx="4843809" cy="5571066"/>
          </a:xfrm>
          <a:prstGeom prst="rect">
            <a:avLst/>
          </a:prstGeom>
        </p:spPr>
      </p:pic>
      <p:pic>
        <p:nvPicPr>
          <p:cNvPr id="6" name="Picture 5" descr="A graph of blue vertical lines&#10;&#10;Description automatically generated with medium confidence">
            <a:extLst>
              <a:ext uri="{FF2B5EF4-FFF2-40B4-BE49-F238E27FC236}">
                <a16:creationId xmlns:a16="http://schemas.microsoft.com/office/drawing/2014/main" id="{618D28A2-974D-9379-5379-B3A490DFA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33" y="2755467"/>
            <a:ext cx="6159348" cy="3459065"/>
          </a:xfrm>
          <a:prstGeom prst="rect">
            <a:avLst/>
          </a:prstGeom>
        </p:spPr>
      </p:pic>
      <p:sp>
        <p:nvSpPr>
          <p:cNvPr id="7" name="TextBox 6">
            <a:extLst>
              <a:ext uri="{FF2B5EF4-FFF2-40B4-BE49-F238E27FC236}">
                <a16:creationId xmlns:a16="http://schemas.microsoft.com/office/drawing/2014/main" id="{AAF7E65C-7141-F78E-B2C8-BE9233152B1C}"/>
              </a:ext>
            </a:extLst>
          </p:cNvPr>
          <p:cNvSpPr txBox="1"/>
          <p:nvPr/>
        </p:nvSpPr>
        <p:spPr>
          <a:xfrm>
            <a:off x="6936703" y="1841894"/>
            <a:ext cx="4281377" cy="2031325"/>
          </a:xfrm>
          <a:prstGeom prst="rect">
            <a:avLst/>
          </a:prstGeom>
          <a:noFill/>
        </p:spPr>
        <p:txBody>
          <a:bodyPr wrap="square" rtlCol="0">
            <a:spAutoFit/>
          </a:bodyPr>
          <a:lstStyle/>
          <a:p>
            <a:r>
              <a:rPr lang="en-US" dirty="0">
                <a:solidFill>
                  <a:schemeClr val="bg1"/>
                </a:solidFill>
              </a:rPr>
              <a:t>The inventory figures show that </a:t>
            </a:r>
            <a:r>
              <a:rPr lang="en-US" b="1" dirty="0">
                <a:solidFill>
                  <a:schemeClr val="bg1"/>
                </a:solidFill>
              </a:rPr>
              <a:t>sports</a:t>
            </a:r>
            <a:r>
              <a:rPr lang="en-US" dirty="0">
                <a:solidFill>
                  <a:schemeClr val="bg1"/>
                </a:solidFill>
              </a:rPr>
              <a:t> movies are well stocked alongside </a:t>
            </a:r>
            <a:r>
              <a:rPr lang="en-US" b="1" dirty="0">
                <a:solidFill>
                  <a:schemeClr val="bg1"/>
                </a:solidFill>
              </a:rPr>
              <a:t>family</a:t>
            </a:r>
            <a:r>
              <a:rPr lang="en-US" dirty="0">
                <a:solidFill>
                  <a:schemeClr val="bg1"/>
                </a:solidFill>
              </a:rPr>
              <a:t> and </a:t>
            </a:r>
            <a:r>
              <a:rPr lang="en-US" b="1" dirty="0">
                <a:solidFill>
                  <a:schemeClr val="bg1"/>
                </a:solidFill>
              </a:rPr>
              <a:t>foreign</a:t>
            </a:r>
            <a:r>
              <a:rPr lang="en-US" dirty="0">
                <a:solidFill>
                  <a:schemeClr val="bg1"/>
                </a:solidFill>
              </a:rPr>
              <a:t> movies. However, </a:t>
            </a:r>
            <a:r>
              <a:rPr lang="en-US" b="1" dirty="0">
                <a:solidFill>
                  <a:schemeClr val="bg1"/>
                </a:solidFill>
              </a:rPr>
              <a:t>sports</a:t>
            </a:r>
            <a:r>
              <a:rPr lang="en-US" dirty="0">
                <a:solidFill>
                  <a:schemeClr val="bg1"/>
                </a:solidFill>
              </a:rPr>
              <a:t> movies are far more in demand.</a:t>
            </a:r>
          </a:p>
          <a:p>
            <a:endParaRPr lang="en-US" dirty="0">
              <a:solidFill>
                <a:schemeClr val="bg1"/>
              </a:solidFill>
            </a:endParaRPr>
          </a:p>
          <a:p>
            <a:r>
              <a:rPr lang="en-US" b="1" dirty="0">
                <a:solidFill>
                  <a:schemeClr val="bg1"/>
                </a:solidFill>
              </a:rPr>
              <a:t>Thriller</a:t>
            </a:r>
            <a:r>
              <a:rPr lang="en-US" dirty="0">
                <a:solidFill>
                  <a:schemeClr val="bg1"/>
                </a:solidFill>
              </a:rPr>
              <a:t> movies are poorly stocked and rarely rented. </a:t>
            </a:r>
          </a:p>
        </p:txBody>
      </p:sp>
    </p:spTree>
    <p:extLst>
      <p:ext uri="{BB962C8B-B14F-4D97-AF65-F5344CB8AC3E}">
        <p14:creationId xmlns:p14="http://schemas.microsoft.com/office/powerpoint/2010/main" val="339227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 dockstate="right" visibility="0" width="350" row="4">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AAAE45D-9942-4574-B391-4D7D1B95B27B}">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DF2EAEB-E9D0-4558-90FC-8289F3CD7965}">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1500</TotalTime>
  <Words>580</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ROCKBUSTER STEALTH LLC</vt:lpstr>
      <vt:lpstr>PROJECT GOALS</vt:lpstr>
      <vt:lpstr>KEY INQUIRIES</vt:lpstr>
      <vt:lpstr>DATA OVERVIEW</vt:lpstr>
      <vt:lpstr>MARKET ANALYSIS: TOP REVENUE GENERATING COUNTRIES</vt:lpstr>
      <vt:lpstr>HIGH VALUE CLIENTELE: ROCKBUSTER’S BEST</vt:lpstr>
      <vt:lpstr>AUDIENCE PICKS: GENRE POPULARITY BY RENTALS</vt:lpstr>
      <vt:lpstr>MOVIE/RENTAL DETAIL BREAKDOWN</vt:lpstr>
      <vt:lpstr>INVENTORY EVALUATION: TITLES PER GENRE</vt:lpstr>
      <vt:lpstr>KEY FINDINGS: MARKETS</vt:lpstr>
      <vt:lpstr>KEY FINDINGS: CUSTOMERS</vt:lpstr>
      <vt:lpstr>KEY FINDINGS: GENRE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lance garcia</dc:creator>
  <cp:lastModifiedBy>lance garcia</cp:lastModifiedBy>
  <cp:revision>5</cp:revision>
  <dcterms:created xsi:type="dcterms:W3CDTF">2024-04-01T23:12:24Z</dcterms:created>
  <dcterms:modified xsi:type="dcterms:W3CDTF">2024-04-03T00:13:13Z</dcterms:modified>
</cp:coreProperties>
</file>