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0" r:id="rId18"/>
    <p:sldId id="273" r:id="rId19"/>
    <p:sldId id="282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65"/>
            <p14:sldId id="266"/>
            <p14:sldId id="267"/>
            <p14:sldId id="268"/>
          </p14:sldIdLst>
        </p14:section>
        <p14:section name="Performance model" id="{C9E5CCC2-4E88-456C-A966-88FDF40A371E}">
          <p14:sldIdLst>
            <p14:sldId id="269"/>
            <p14:sldId id="272"/>
            <p14:sldId id="274"/>
            <p14:sldId id="270"/>
            <p14:sldId id="273"/>
            <p14:sldId id="282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3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≈0.2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10 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97448" y="1958865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84" idx="1"/>
          </p:cNvCxnSpPr>
          <p:nvPr/>
        </p:nvCxnSpPr>
        <p:spPr>
          <a:xfrm flipV="1">
            <a:off x="5011115" y="2050305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</a:t>
            </a:r>
          </a:p>
          <a:p>
            <a:pPr lvl="1"/>
            <a:r>
              <a:rPr lang="en-US" dirty="0" smtClean="0"/>
              <a:t>Need to capture wide range of recovery strategies under a single model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Model must evaluate quickly so we can run Monte Carlo simulations to capture model uncertaint</a:t>
            </a:r>
            <a:r>
              <a:rPr lang="en-US" dirty="0"/>
              <a:t>y</a:t>
            </a:r>
            <a:endParaRPr lang="en-US" dirty="0" smtClean="0"/>
          </a:p>
          <a:p>
            <a:r>
              <a:rPr lang="en-US" dirty="0" smtClean="0"/>
              <a:t>Replicability: open models &amp; data</a:t>
            </a:r>
          </a:p>
          <a:p>
            <a:pPr lvl="1"/>
            <a:r>
              <a:rPr lang="en-US" dirty="0" smtClean="0"/>
              <a:t> Model should be open-source and sharable</a:t>
            </a:r>
          </a:p>
          <a:p>
            <a:r>
              <a:rPr lang="en-US" dirty="0" smtClean="0"/>
              <a:t>Inspection &amp; intuition</a:t>
            </a:r>
          </a:p>
          <a:p>
            <a:pPr lvl="1"/>
            <a:r>
              <a:rPr lang="en-US" dirty="0" smtClean="0"/>
              <a:t>Analytical models are better for inspecting sensitivity to parameters and building intuition</a:t>
            </a:r>
          </a:p>
          <a:p>
            <a:r>
              <a:rPr lang="en-US" dirty="0" smtClean="0"/>
              <a:t>Low fidelity</a:t>
            </a:r>
          </a:p>
          <a:p>
            <a:pPr lvl="1"/>
            <a:r>
              <a:rPr lang="en-US" dirty="0" smtClean="0"/>
              <a:t>Preliminary design – we don’t know the details yet, so no point in simulating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1903" y="5573110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wall of text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vehicle mass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59277" y="3198362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9276" y="2557114"/>
            <a:ext cx="616433" cy="827416"/>
            <a:chOff x="6771290" y="2368972"/>
            <a:chExt cx="914400" cy="1261242"/>
          </a:xfrm>
        </p:grpSpPr>
        <p:sp>
          <p:nvSpPr>
            <p:cNvPr id="12" name="Rectangle 11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15432" y="2848242"/>
              <a:ext cx="822960" cy="36576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15432" y="2436763"/>
              <a:ext cx="822960" cy="3657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64494" y="2113093"/>
            <a:ext cx="403870" cy="365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Payload,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blipFill>
                <a:blip r:embed="rId2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blipFill>
                <a:blip r:embed="rId3"/>
                <a:stretch>
                  <a:fillRect l="-185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blipFill>
                <a:blip r:embed="rId4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blipFill>
                <a:blip r:embed="rId5"/>
                <a:stretch>
                  <a:fillRect l="-23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blipFill>
                <a:blip r:embed="rId6"/>
                <a:stretch>
                  <a:fillRect l="-2046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2959029" y="2240015"/>
            <a:ext cx="50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2959029" y="2676157"/>
            <a:ext cx="513778" cy="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</p:cNvCxnSpPr>
          <p:nvPr/>
        </p:nvCxnSpPr>
        <p:spPr>
          <a:xfrm>
            <a:off x="2959029" y="2676157"/>
            <a:ext cx="513778" cy="31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4931" y="2986588"/>
            <a:ext cx="254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2959029" y="4205363"/>
            <a:ext cx="200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</p:cNvCxnSpPr>
          <p:nvPr/>
        </p:nvCxnSpPr>
        <p:spPr>
          <a:xfrm>
            <a:off x="2959029" y="3766908"/>
            <a:ext cx="513778" cy="59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2959029" y="3763878"/>
            <a:ext cx="507400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Gross liftoff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blipFill>
                <a:blip r:embed="rId7"/>
                <a:stretch>
                  <a:fillRect l="-25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81298" y="5055371"/>
            <a:ext cx="3618262" cy="1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298" y="4724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7749859" y="1057562"/>
            <a:ext cx="383452" cy="1749510"/>
            <a:chOff x="6634885" y="2413029"/>
            <a:chExt cx="616434" cy="2812500"/>
          </a:xfrm>
        </p:grpSpPr>
        <p:grpSp>
          <p:nvGrpSpPr>
            <p:cNvPr id="32" name="Group 31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815432" y="2848242"/>
                <a:ext cx="822960" cy="3657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815432" y="2436763"/>
                <a:ext cx="822960" cy="36576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Manual Operation 40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blipFill>
                <a:blip r:embed="rId8"/>
                <a:stretch>
                  <a:fillRect r="-4348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777322" y="1371633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005870" y="1663513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97310" y="3276342"/>
            <a:ext cx="1749510" cy="383451"/>
            <a:chOff x="6655350" y="3725922"/>
            <a:chExt cx="1749510" cy="383451"/>
          </a:xfrm>
        </p:grpSpPr>
        <p:grpSp>
          <p:nvGrpSpPr>
            <p:cNvPr id="70" name="Group 69"/>
            <p:cNvGrpSpPr/>
            <p:nvPr/>
          </p:nvGrpSpPr>
          <p:grpSpPr>
            <a:xfrm rot="16200000">
              <a:off x="7675924" y="3380437"/>
              <a:ext cx="383451" cy="1074421"/>
              <a:chOff x="7155967" y="2486103"/>
              <a:chExt cx="914400" cy="263284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Manual Operation 79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6200000">
              <a:off x="6997173" y="3660302"/>
              <a:ext cx="383451" cy="514692"/>
              <a:chOff x="6771290" y="2368972"/>
              <a:chExt cx="914400" cy="12612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6815432" y="2848242"/>
                <a:ext cx="822960" cy="3657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6815432" y="2436763"/>
                <a:ext cx="822960" cy="36576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Manual Operation 75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16200000">
              <a:off x="6643563" y="380448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blipFill>
                <a:blip r:embed="rId9"/>
                <a:stretch>
                  <a:fillRect r="-39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7051590" y="3222124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74285" y="565203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Dimensionless mass ratios:</a:t>
            </a:r>
            <a:endParaRPr lang="en-US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4870794" y="96843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payload mass fraction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98461" y="2461566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payload mass fraction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870794" y="4067094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inert mass fraction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7463613" y="2734250"/>
            <a:ext cx="383451" cy="514692"/>
            <a:chOff x="6771290" y="2368972"/>
            <a:chExt cx="914400" cy="1261242"/>
          </a:xfrm>
        </p:grpSpPr>
        <p:sp>
          <p:nvSpPr>
            <p:cNvPr id="89" name="Rectangle 88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15432" y="2848242"/>
              <a:ext cx="822960" cy="36576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815432" y="2436763"/>
              <a:ext cx="822960" cy="3657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Manual Operation 91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 rot="16200000">
            <a:off x="7110003" y="2878431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𝑖𝑛𝑒𝑟𝑡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blipFill>
                <a:blip r:embed="rId10"/>
                <a:stretch>
                  <a:fillRect r="-152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 rot="16200000">
            <a:off x="8047113" y="4545620"/>
            <a:ext cx="383451" cy="1074421"/>
            <a:chOff x="7155967" y="2486103"/>
            <a:chExt cx="914400" cy="2632842"/>
          </a:xfrm>
        </p:grpSpPr>
        <p:sp>
          <p:nvSpPr>
            <p:cNvPr id="97" name="Rectangle 9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Manual Operation 9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6200000">
            <a:off x="8040244" y="4057144"/>
            <a:ext cx="383451" cy="1074421"/>
            <a:chOff x="7155967" y="2486103"/>
            <a:chExt cx="914400" cy="2632842"/>
          </a:xfrm>
        </p:grpSpPr>
        <p:sp>
          <p:nvSpPr>
            <p:cNvPr id="103" name="Rectangle 102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Manual Operation 105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7554584" y="4838284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70794" y="5415726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mass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blipFill>
                <a:blip r:embed="rId11"/>
                <a:stretch>
                  <a:fillRect t="-9836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 rot="16200000">
            <a:off x="7256956" y="5748865"/>
            <a:ext cx="383451" cy="1074421"/>
            <a:chOff x="7155967" y="2486103"/>
            <a:chExt cx="914400" cy="2632842"/>
          </a:xfrm>
        </p:grpSpPr>
        <p:sp>
          <p:nvSpPr>
            <p:cNvPr id="118" name="Rectangle 117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Manual Operation 120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6627323" y="6024533"/>
            <a:ext cx="1413309" cy="18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16200000">
            <a:off x="7238805" y="5521243"/>
            <a:ext cx="383451" cy="514692"/>
            <a:chOff x="6771290" y="2368972"/>
            <a:chExt cx="914400" cy="1261242"/>
          </a:xfrm>
        </p:grpSpPr>
        <p:sp>
          <p:nvSpPr>
            <p:cNvPr id="124" name="Rectangle 123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6815432" y="2848242"/>
              <a:ext cx="822960" cy="36576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815432" y="2436763"/>
              <a:ext cx="822960" cy="3657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Manual Operation 126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Mission required delta-v: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b="0" i="0" dirty="0" smtClean="0"/>
              </a:p>
              <a:p>
                <a:r>
                  <a:rPr lang="en-US" dirty="0" smtClean="0"/>
                  <a:t>Is the sum of delta-v’s provided by first and second stages</a:t>
                </a:r>
                <a:endParaRPr lang="en-US" b="0" i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Includes losses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first principles: Tsiolkovsky’s rocket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endParaRPr lang="en-US" b="0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370" y="1905555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Mission delta-v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3804" y="222837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specific impulse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21916" y="3444106"/>
            <a:ext cx="162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Inert mass fractions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2116" y="1966760"/>
            <a:ext cx="14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payload mass fractions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1" idx="2"/>
          </p:cNvCxnSpPr>
          <p:nvPr/>
        </p:nvCxnSpPr>
        <p:spPr>
          <a:xfrm>
            <a:off x="1324260" y="2213332"/>
            <a:ext cx="9240" cy="46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26279" y="2489980"/>
            <a:ext cx="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7620" y="3307080"/>
            <a:ext cx="175260" cy="19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948940" y="3331947"/>
            <a:ext cx="112631" cy="16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11980" y="2489980"/>
            <a:ext cx="3048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0" y="5556483"/>
            <a:ext cx="139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Overall payload mass fraction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43000" y="5293572"/>
            <a:ext cx="0" cy="2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072541" y="2228370"/>
            <a:ext cx="0" cy="264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83279" y="4876800"/>
            <a:ext cx="25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09360" y="2827020"/>
            <a:ext cx="178308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48500" y="3215640"/>
            <a:ext cx="438150" cy="5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blipFill>
                <a:blip r:embed="rId3"/>
                <a:stretch>
                  <a:fillRect l="-358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435090" y="4281258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real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5442" y="3666454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mass ratio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974149" y="3965473"/>
            <a:ext cx="141977" cy="19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26279" y="3974231"/>
            <a:ext cx="612320" cy="8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reuse change the equation?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3851910" cy="1577610"/>
          </a:xfrm>
        </p:spPr>
        <p:txBody>
          <a:bodyPr/>
          <a:lstStyle/>
          <a:p>
            <a:r>
              <a:rPr lang="en-US" dirty="0" smtClean="0"/>
              <a:t>Increases 1</a:t>
            </a:r>
            <a:r>
              <a:rPr lang="en-US" baseline="30000" dirty="0" smtClean="0"/>
              <a:t>st</a:t>
            </a:r>
            <a:r>
              <a:rPr lang="en-US" dirty="0" smtClean="0"/>
              <a:t> stage “inert” mass</a:t>
            </a:r>
          </a:p>
          <a:p>
            <a:pPr lvl="1"/>
            <a:r>
              <a:rPr lang="en-US" dirty="0" smtClean="0"/>
              <a:t>Extra hardware for recovery</a:t>
            </a:r>
          </a:p>
          <a:p>
            <a:pPr lvl="1"/>
            <a:r>
              <a:rPr lang="en-US" dirty="0" smtClean="0"/>
              <a:t>Propellant held in reserve for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for a mission</a:t>
                </a:r>
              </a:p>
              <a:p>
                <a:pPr lvl="1"/>
                <a:r>
                  <a:rPr lang="en-US" dirty="0" smtClean="0"/>
                  <a:t>Alters gravity and drag losses</a:t>
                </a:r>
              </a:p>
              <a:p>
                <a:pPr lvl="1"/>
                <a:r>
                  <a:rPr lang="en-US" dirty="0" smtClean="0"/>
                  <a:t>Different ascent profile</a:t>
                </a:r>
              </a:p>
              <a:p>
                <a:pPr lvl="1"/>
                <a:r>
                  <a:rPr lang="en-US" dirty="0" smtClean="0"/>
                  <a:t>Different vehicle outer mold line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  <a:blipFill>
                <a:blip r:embed="rId2"/>
                <a:stretch>
                  <a:fillRect l="-1582"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ross 6"/>
          <p:cNvSpPr/>
          <p:nvPr/>
        </p:nvSpPr>
        <p:spPr>
          <a:xfrm rot="2713643">
            <a:off x="5543549" y="1182432"/>
            <a:ext cx="1828800" cy="1828800"/>
          </a:xfrm>
          <a:prstGeom prst="plus">
            <a:avLst>
              <a:gd name="adj" fmla="val 43460"/>
            </a:avLst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2200" y="3119059"/>
            <a:ext cx="551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impact </a:t>
            </a:r>
            <a:r>
              <a:rPr lang="en-US" dirty="0"/>
              <a:t>of the different </a:t>
            </a:r>
            <a:r>
              <a:rPr lang="en-US" dirty="0" smtClean="0"/>
              <a:t>[</a:t>
            </a:r>
            <a:r>
              <a:rPr lang="en-US" dirty="0"/>
              <a:t>reusable launch vehicle</a:t>
            </a:r>
            <a:r>
              <a:rPr lang="en-US" dirty="0" smtClean="0"/>
              <a:t>] types </a:t>
            </a:r>
            <a:r>
              <a:rPr lang="en-US" dirty="0"/>
              <a:t>on the ascent flight profile is found small and, similar to the </a:t>
            </a:r>
            <a:r>
              <a:rPr lang="en-US" dirty="0" smtClean="0"/>
              <a:t>[</a:t>
            </a:r>
            <a:r>
              <a:rPr lang="en-US" dirty="0"/>
              <a:t>expendable launch vehicle] ascent flight performance losses</a:t>
            </a:r>
            <a:r>
              <a:rPr lang="en-US" dirty="0" smtClean="0"/>
              <a:t>,</a:t>
            </a:r>
            <a:r>
              <a:rPr lang="en-US" dirty="0"/>
              <a:t> these are more dependent on the particular configuration </a:t>
            </a:r>
            <a:r>
              <a:rPr lang="en-US" dirty="0" smtClean="0"/>
              <a:t>[…] than </a:t>
            </a:r>
            <a:r>
              <a:rPr lang="en-US" dirty="0"/>
              <a:t>on the landing and return </a:t>
            </a:r>
            <a:r>
              <a:rPr lang="en-US" dirty="0" smtClean="0"/>
              <a:t>modes”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Sippel</a:t>
            </a:r>
            <a:r>
              <a:rPr lang="en-US" dirty="0" smtClean="0"/>
              <a:t>, </a:t>
            </a:r>
            <a:r>
              <a:rPr lang="en-US" dirty="0" err="1" smtClean="0"/>
              <a:t>Stapert</a:t>
            </a:r>
            <a:r>
              <a:rPr lang="en-US" dirty="0" smtClean="0"/>
              <a:t>, </a:t>
            </a:r>
            <a:r>
              <a:rPr lang="en-US" dirty="0" err="1" smtClean="0"/>
              <a:t>Bussler</a:t>
            </a:r>
            <a:r>
              <a:rPr lang="en-US" dirty="0" smtClean="0"/>
              <a:t> &amp; Dumont, DRL,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770" y="1415454"/>
            <a:ext cx="4034790" cy="12766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6292" y="298272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554605" y="2772268"/>
            <a:ext cx="0" cy="2104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recovery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4433105" y="2190357"/>
            <a:ext cx="513778" cy="59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53756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713520" y="2235109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>
            <a:off x="4958792" y="2152838"/>
            <a:ext cx="583813" cy="15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6200000">
            <a:off x="2850273" y="4119388"/>
            <a:ext cx="383451" cy="1074421"/>
            <a:chOff x="7155967" y="2486103"/>
            <a:chExt cx="914400" cy="2632842"/>
          </a:xfrm>
        </p:grpSpPr>
        <p:sp>
          <p:nvSpPr>
            <p:cNvPr id="54" name="Rectangle 53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2843404" y="3630912"/>
            <a:ext cx="383451" cy="1074421"/>
            <a:chOff x="7155967" y="2486103"/>
            <a:chExt cx="914400" cy="2632842"/>
          </a:xfrm>
        </p:grpSpPr>
        <p:sp>
          <p:nvSpPr>
            <p:cNvPr id="59" name="Rectangle 5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Manual Operation 6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2357744" y="441205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88321" y="4241814"/>
                <a:ext cx="708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21" y="4241814"/>
                <a:ext cx="708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46102" y="4216705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by technology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“unavailable mass” captures performance impacts of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4433105" y="2190357"/>
            <a:ext cx="513778" cy="59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53756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713520" y="2235109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>
            <a:off x="4958792" y="2152838"/>
            <a:ext cx="583813" cy="15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blipFill>
                <a:blip r:embed="rId6"/>
                <a:stretch>
                  <a:fillRect r="-1238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of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mass is expended during ascent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: recovery adds mass to first stage</a:t>
                </a:r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blipFill>
                <a:blip r:embed="rId7"/>
                <a:stretch>
                  <a:fillRect t="-4717" r="-2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4464841" y="445466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605016" y="3594199"/>
            <a:ext cx="1074421" cy="823933"/>
            <a:chOff x="4605016" y="3594199"/>
            <a:chExt cx="1074421" cy="82393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6200000">
              <a:off x="5289003" y="3940208"/>
              <a:ext cx="270229" cy="1230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rot="16200000">
              <a:off x="4894744" y="3944970"/>
              <a:ext cx="270229" cy="123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32461" y="4485894"/>
            <a:ext cx="1074421" cy="823933"/>
            <a:chOff x="4687337" y="4480818"/>
            <a:chExt cx="1074421" cy="82393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5032822" y="4358836"/>
              <a:ext cx="383451" cy="1074421"/>
              <a:chOff x="7155967" y="2486103"/>
              <a:chExt cx="914400" cy="263284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ight Triangle 47"/>
            <p:cNvSpPr/>
            <p:nvPr/>
          </p:nvSpPr>
          <p:spPr>
            <a:xfrm rot="16200000">
              <a:off x="5408439" y="440161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 flipV="1">
              <a:off x="5398494" y="502489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Unavailable mass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blipFill>
                <a:blip r:embed="rId8"/>
                <a:stretch>
                  <a:fillRect l="-1887" t="-9836" r="-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correctly predicts performance of US EELVs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57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capacity declines as unavailable mass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949961"/>
            <a:ext cx="7208520" cy="54063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44240" y="4960620"/>
            <a:ext cx="762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High energy missions more sensitive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unavailable mass: hardware and propulsion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blipFill>
                <a:blip r:embed="rId2"/>
                <a:stretch>
                  <a:fillRect r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939061" y="3180256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079236" y="2319788"/>
            <a:ext cx="1074421" cy="823933"/>
            <a:chOff x="4605016" y="3594199"/>
            <a:chExt cx="1074421" cy="823933"/>
          </a:xfrm>
        </p:grpSpPr>
        <p:grpSp>
          <p:nvGrpSpPr>
            <p:cNvPr id="9" name="Group 8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Manual Operation 1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Triangle 11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06681" y="3211483"/>
            <a:ext cx="1074421" cy="823933"/>
            <a:chOff x="4106681" y="3211483"/>
            <a:chExt cx="1074421" cy="823933"/>
          </a:xfrm>
        </p:grpSpPr>
        <p:grpSp>
          <p:nvGrpSpPr>
            <p:cNvPr id="19" name="Group 18"/>
            <p:cNvGrpSpPr/>
            <p:nvPr/>
          </p:nvGrpSpPr>
          <p:grpSpPr>
            <a:xfrm rot="16200000">
              <a:off x="4452166" y="3089501"/>
              <a:ext cx="383451" cy="1074421"/>
              <a:chOff x="7155967" y="2486103"/>
              <a:chExt cx="914400" cy="263284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201687" y="2859623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209570" y="3802522"/>
                <a:ext cx="822960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ight Triangle 19"/>
            <p:cNvSpPr/>
            <p:nvPr/>
          </p:nvSpPr>
          <p:spPr>
            <a:xfrm rot="16200000">
              <a:off x="4827783" y="313228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 flipV="1">
              <a:off x="4817838" y="375555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Manual Operation 25"/>
          <p:cNvSpPr/>
          <p:nvPr/>
        </p:nvSpPr>
        <p:spPr>
          <a:xfrm rot="5400000">
            <a:off x="6656914" y="3623154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rot="5400000" flipV="1">
            <a:off x="6544926" y="3755555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 rot="16200000">
            <a:off x="6544926" y="3286561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48024" y="319302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Triangle 30"/>
          <p:cNvSpPr/>
          <p:nvPr/>
        </p:nvSpPr>
        <p:spPr>
          <a:xfrm rot="5400000" flipV="1">
            <a:off x="6544926" y="2852626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rot="16200000">
            <a:off x="6544926" y="2383632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6075" y="29955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blipFill>
                <a:blip r:embed="rId6"/>
                <a:stretch>
                  <a:fillRect r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16200000">
            <a:off x="4260662" y="840858"/>
            <a:ext cx="383451" cy="1074421"/>
            <a:chOff x="7155967" y="2486103"/>
            <a:chExt cx="914400" cy="2632842"/>
          </a:xfrm>
        </p:grpSpPr>
        <p:sp>
          <p:nvSpPr>
            <p:cNvPr id="39" name="Rectangle 3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anual Operation 4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16200000">
            <a:off x="4260662" y="1366931"/>
            <a:ext cx="383451" cy="1074421"/>
            <a:chOff x="7155967" y="2486103"/>
            <a:chExt cx="914400" cy="2632842"/>
          </a:xfrm>
        </p:grpSpPr>
        <p:sp>
          <p:nvSpPr>
            <p:cNvPr id="45" name="Rectangle 4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62749" y="14244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 rot="16200000">
            <a:off x="6326333" y="1423588"/>
            <a:ext cx="383451" cy="1074421"/>
            <a:chOff x="7155967" y="2486103"/>
            <a:chExt cx="914400" cy="2632842"/>
          </a:xfrm>
        </p:grpSpPr>
        <p:sp>
          <p:nvSpPr>
            <p:cNvPr id="51" name="Rectangle 50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01687" y="2859623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09570" y="3802522"/>
              <a:ext cx="822960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nual Operation 53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lowchart: Manual Operation 54"/>
          <p:cNvSpPr/>
          <p:nvPr/>
        </p:nvSpPr>
        <p:spPr>
          <a:xfrm rot="5400000">
            <a:off x="6748243" y="1221481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20628" y="160914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82057" y="162438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85458" y="4519018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 propulsion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27117" y="5143530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Air-breathing</a:t>
            </a:r>
          </a:p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4198741" y="4623029"/>
            <a:ext cx="438995" cy="11668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6480" y="950976"/>
            <a:ext cx="236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baseline hardware recovered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1" y="2478827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</a:t>
            </a:r>
            <a:r>
              <a:rPr lang="en-US" dirty="0"/>
              <a:t>h</a:t>
            </a:r>
            <a:r>
              <a:rPr lang="en-US" dirty="0" smtClean="0"/>
              <a:t>ardware factor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6343" y="4382365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propellant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802135"/>
            <a:ext cx="41148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9" y="1802135"/>
            <a:ext cx="4114800" cy="4114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46860" y="2346960"/>
            <a:ext cx="213360" cy="7543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5560" y="5006340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12570" y="547878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3620" y="545592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56120" y="5012058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93130" y="548449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4180" y="546163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88842" y="2262485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Propulsive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05122" y="459104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5162" y="459866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5915" y="4973481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8385" y="4993477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3325" y="5005543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6322" y="4991589"/>
            <a:ext cx="964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58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from recent launch vehicles</a:t>
                </a:r>
              </a:p>
              <a:p>
                <a:r>
                  <a:rPr lang="en-US" dirty="0" smtClean="0"/>
                  <a:t>Distributions on recovery hardware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detailed design studies and analogies to aircraft</a:t>
                </a:r>
              </a:p>
              <a:p>
                <a:r>
                  <a:rPr lang="en-US" dirty="0" smtClean="0"/>
                  <a:t>Distributions on recovery propellant from estimates of recovery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or recovery cruise range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690372"/>
            <a:ext cx="8768080" cy="526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660333" y="3883424"/>
            <a:ext cx="426720" cy="59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3335655" y="3883424"/>
            <a:ext cx="647700" cy="5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4187825" y="3871096"/>
            <a:ext cx="647700" cy="52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85381" r="31337" b="1655"/>
          <a:stretch/>
        </p:blipFill>
        <p:spPr>
          <a:xfrm>
            <a:off x="5168900" y="3871096"/>
            <a:ext cx="495300" cy="527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8" t="85381" r="1611" b="1655"/>
          <a:stretch/>
        </p:blipFill>
        <p:spPr>
          <a:xfrm>
            <a:off x="6073140" y="3871096"/>
            <a:ext cx="624840" cy="52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037070" y="3871096"/>
            <a:ext cx="487680" cy="539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995920" y="3871096"/>
            <a:ext cx="487680" cy="5394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2830" y="998220"/>
            <a:ext cx="138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TODO shouldn’t extend above max. expendable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</a:t>
            </a:r>
            <a:r>
              <a:rPr lang="en-US" dirty="0" smtClean="0"/>
              <a:t>studies</a:t>
            </a:r>
          </a:p>
          <a:p>
            <a:r>
              <a:rPr lang="en-US" dirty="0" smtClean="0"/>
              <a:t>Replicability</a:t>
            </a:r>
          </a:p>
          <a:p>
            <a:pPr lvl="1"/>
            <a:r>
              <a:rPr lang="en-US" dirty="0" smtClean="0"/>
              <a:t>Open code TODO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Open data</a:t>
            </a:r>
            <a:endParaRPr lang="en-US" dirty="0" smtClean="0"/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3511</TotalTime>
  <Words>1384</Words>
  <Application>Microsoft Office PowerPoint</Application>
  <PresentationFormat>On-screen Show (4:3)</PresentationFormat>
  <Paragraphs>388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Classifying recovery strategies</vt:lpstr>
      <vt:lpstr>Identifying recovery strategies</vt:lpstr>
      <vt:lpstr>Identifying recovery strategies (2)</vt:lpstr>
      <vt:lpstr>Identifying recovery strategies (3)</vt:lpstr>
      <vt:lpstr>Performance Model Challenges</vt:lpstr>
      <vt:lpstr>Launch vehicle mass breakdown</vt:lpstr>
      <vt:lpstr>Delta-v</vt:lpstr>
      <vt:lpstr>From first principles: Tsiolkovsky’s rocket equation</vt:lpstr>
      <vt:lpstr>How does reuse change the equation?</vt:lpstr>
      <vt:lpstr>Baseline and recovery hardware</vt:lpstr>
      <vt:lpstr>First stage “unavailable mass” captures performance impacts of recovery</vt:lpstr>
      <vt:lpstr>Model correctly predicts performance of US EELVs</vt:lpstr>
      <vt:lpstr>Payload capacity declines as unavailable mass increases</vt:lpstr>
      <vt:lpstr>Predicting unavailable mass: hardware and propulsion factors</vt:lpstr>
      <vt:lpstr>PowerPoint Presentation</vt:lpstr>
      <vt:lpstr>Monte Carlo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184</cp:revision>
  <dcterms:created xsi:type="dcterms:W3CDTF">2018-08-24T19:49:39Z</dcterms:created>
  <dcterms:modified xsi:type="dcterms:W3CDTF">2018-08-27T15:27:00Z</dcterms:modified>
</cp:coreProperties>
</file>