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86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87" r:id="rId12"/>
    <p:sldId id="265" r:id="rId13"/>
    <p:sldId id="266" r:id="rId14"/>
    <p:sldId id="267" r:id="rId15"/>
    <p:sldId id="268" r:id="rId16"/>
    <p:sldId id="288" r:id="rId17"/>
    <p:sldId id="269" r:id="rId18"/>
    <p:sldId id="272" r:id="rId19"/>
    <p:sldId id="274" r:id="rId20"/>
    <p:sldId id="270" r:id="rId21"/>
    <p:sldId id="273" r:id="rId22"/>
    <p:sldId id="282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89" r:id="rId31"/>
    <p:sldId id="283" r:id="rId32"/>
    <p:sldId id="284" r:id="rId33"/>
    <p:sldId id="285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FDF7-4A76-4CCE-8ADF-D4FA9511F028}">
          <p14:sldIdLst>
            <p14:sldId id="256"/>
            <p14:sldId id="258"/>
          </p14:sldIdLst>
        </p14:section>
        <p14:section name="Scope and Motivation" id="{675A75F3-08B6-4B1A-AB1B-187001B0F0C1}">
          <p14:sldIdLst>
            <p14:sldId id="286"/>
            <p14:sldId id="257"/>
            <p14:sldId id="260"/>
            <p14:sldId id="259"/>
            <p14:sldId id="261"/>
            <p14:sldId id="262"/>
            <p14:sldId id="263"/>
            <p14:sldId id="264"/>
          </p14:sldIdLst>
        </p14:section>
        <p14:section name="Recovery Strategies" id="{76FE9980-0787-40C1-9D8A-87A2A32F33E1}">
          <p14:sldIdLst>
            <p14:sldId id="287"/>
            <p14:sldId id="265"/>
            <p14:sldId id="266"/>
            <p14:sldId id="267"/>
            <p14:sldId id="268"/>
          </p14:sldIdLst>
        </p14:section>
        <p14:section name="Performance model" id="{C9E5CCC2-4E88-456C-A966-88FDF40A371E}">
          <p14:sldIdLst>
            <p14:sldId id="288"/>
            <p14:sldId id="269"/>
            <p14:sldId id="272"/>
            <p14:sldId id="274"/>
            <p14:sldId id="270"/>
            <p14:sldId id="273"/>
            <p14:sldId id="282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  <p14:section name="Cost model" id="{FF59FBD3-CA6D-412F-BC60-D4BFFD78D6D3}">
          <p14:sldIdLst>
            <p14:sldId id="289"/>
            <p14:sldId id="283"/>
            <p14:sldId id="284"/>
            <p14:sldId id="285"/>
          </p14:sldIdLst>
        </p14:section>
        <p14:section name="Tradeoffs and comparisons" id="{8105E70B-A4A8-45CE-9477-8EB7930470C0}">
          <p14:sldIdLst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0000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3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F677-E25A-4402-8D82-029E18EDC6E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5901-BEF1-4CBF-AB25-82ECDCB6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480" y="2581355"/>
            <a:ext cx="5524835" cy="1786359"/>
          </a:xfrm>
        </p:spPr>
        <p:txBody>
          <a:bodyPr anchor="t"/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480" y="4459790"/>
            <a:ext cx="389833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14" y="5245176"/>
            <a:ext cx="1363490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4" y="4592456"/>
            <a:ext cx="2370966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6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0"/>
            <a:ext cx="7886700" cy="4744673"/>
          </a:xfrm>
        </p:spPr>
        <p:txBody>
          <a:bodyPr/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356351"/>
            <a:ext cx="4865842" cy="365125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[#. Section]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96432"/>
            <a:ext cx="78867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28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836892"/>
            <a:ext cx="7886700" cy="425275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8" y="118101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70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B1C5-369C-4919-B399-6646CD3D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statistical techniques to represent the uncertainty inherent in high-level performance and cost models</a:t>
            </a:r>
          </a:p>
          <a:p>
            <a:pPr lvl="1"/>
            <a:r>
              <a:rPr lang="en-US" dirty="0" smtClean="0"/>
              <a:t>Performance/payload model: derived from physical first principles</a:t>
            </a:r>
          </a:p>
          <a:p>
            <a:pPr lvl="1"/>
            <a:r>
              <a:rPr lang="en-US" dirty="0" smtClean="0"/>
              <a:t>Cost model: TRANSCOST 8.2</a:t>
            </a:r>
          </a:p>
          <a:p>
            <a:r>
              <a:rPr lang="en-US" dirty="0" smtClean="0"/>
              <a:t>Wherever possible, these models are calibrated against data from</a:t>
            </a:r>
          </a:p>
          <a:p>
            <a:pPr lvl="1"/>
            <a:r>
              <a:rPr lang="en-US" dirty="0" smtClean="0"/>
              <a:t>Operational launch vehicles</a:t>
            </a:r>
          </a:p>
          <a:p>
            <a:pPr lvl="1"/>
            <a:r>
              <a:rPr lang="en-US" dirty="0" smtClean="0"/>
              <a:t>Detailed conceptual studies</a:t>
            </a:r>
          </a:p>
          <a:p>
            <a:r>
              <a:rPr lang="en-US" dirty="0" smtClean="0"/>
              <a:t>Replicability</a:t>
            </a:r>
          </a:p>
          <a:p>
            <a:pPr lvl="1"/>
            <a:r>
              <a:rPr lang="en-US" dirty="0" smtClean="0"/>
              <a:t>Open code TODO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Open data</a:t>
            </a:r>
          </a:p>
          <a:p>
            <a:r>
              <a:rPr lang="en-US" dirty="0" smtClean="0"/>
              <a:t>Compare reusable boosters against the baseline of an “equivalent” expendable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recovery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Fraction of booster mass recovered: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∈(0, 1]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Full: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Partial, engines</a:t>
                          </a:r>
                          <a:r>
                            <a:rPr lang="en-US" baseline="0" dirty="0" smtClean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≈0.2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0.3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1" t="-52991" r="-503" b="-2205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1" y="4534053"/>
            <a:ext cx="718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90 possible choice combinations, of which 36 pass “laugh test”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Classification captures all 10 operated or proposed recovery strategies known to the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recovery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391" y="1625231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39391" y="2444852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9391" y="297999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979" y="2036279"/>
            <a:ext cx="90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16" idx="3"/>
            <a:endCxn id="44" idx="1"/>
          </p:cNvCxnSpPr>
          <p:nvPr/>
        </p:nvCxnSpPr>
        <p:spPr>
          <a:xfrm flipV="1">
            <a:off x="2944750" y="1632536"/>
            <a:ext cx="1213810" cy="13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8560" y="1494036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16" idx="3"/>
            <a:endCxn id="48" idx="1"/>
          </p:cNvCxnSpPr>
          <p:nvPr/>
        </p:nvCxnSpPr>
        <p:spPr>
          <a:xfrm>
            <a:off x="2944750" y="1763731"/>
            <a:ext cx="1213809" cy="78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8559" y="1703521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015696" y="2937240"/>
            <a:ext cx="2286000" cy="365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Insufficient energy for return if staging velocity &gt; ~1 km/s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16" idx="3"/>
            <a:endCxn id="53" idx="1"/>
          </p:cNvCxnSpPr>
          <p:nvPr/>
        </p:nvCxnSpPr>
        <p:spPr>
          <a:xfrm>
            <a:off x="2944750" y="1763731"/>
            <a:ext cx="1213808" cy="287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8" y="1912812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338682" y="3720155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ocean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682" y="5065073"/>
            <a:ext cx="129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ship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5797448" y="1539552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44" idx="3"/>
            <a:endCxn id="76" idx="1"/>
          </p:cNvCxnSpPr>
          <p:nvPr/>
        </p:nvCxnSpPr>
        <p:spPr>
          <a:xfrm flipV="1">
            <a:off x="5590184" y="1630992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797448" y="1752416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USAF RBS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48" idx="3"/>
            <a:endCxn id="81" idx="1"/>
          </p:cNvCxnSpPr>
          <p:nvPr/>
        </p:nvCxnSpPr>
        <p:spPr>
          <a:xfrm>
            <a:off x="5587246" y="1842021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184814" y="1964693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3" idx="3"/>
            <a:endCxn id="112" idx="1"/>
          </p:cNvCxnSpPr>
          <p:nvPr/>
        </p:nvCxnSpPr>
        <p:spPr>
          <a:xfrm flipV="1">
            <a:off x="5011115" y="2051311"/>
            <a:ext cx="786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7" idx="3"/>
            <a:endCxn id="16" idx="1"/>
          </p:cNvCxnSpPr>
          <p:nvPr/>
        </p:nvCxnSpPr>
        <p:spPr>
          <a:xfrm flipV="1">
            <a:off x="1292496" y="1763731"/>
            <a:ext cx="1046895" cy="41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58560" y="223980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58559" y="244928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58558" y="265857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797448" y="2285318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Winged landing preferable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5" idx="3"/>
            <a:endCxn id="118" idx="1"/>
          </p:cNvCxnSpPr>
          <p:nvPr/>
        </p:nvCxnSpPr>
        <p:spPr>
          <a:xfrm flipV="1">
            <a:off x="5590184" y="237675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797448" y="249818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Baikal, LFBB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6" idx="3"/>
            <a:endCxn id="120" idx="1"/>
          </p:cNvCxnSpPr>
          <p:nvPr/>
        </p:nvCxnSpPr>
        <p:spPr>
          <a:xfrm>
            <a:off x="5587246" y="258778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97448" y="2704631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117" idx="3"/>
            <a:endCxn id="122" idx="1"/>
          </p:cNvCxnSpPr>
          <p:nvPr/>
        </p:nvCxnSpPr>
        <p:spPr>
          <a:xfrm flipV="1">
            <a:off x="5011115" y="279607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3"/>
            <a:endCxn id="49" idx="1"/>
          </p:cNvCxnSpPr>
          <p:nvPr/>
        </p:nvCxnSpPr>
        <p:spPr>
          <a:xfrm>
            <a:off x="2862291" y="3118494"/>
            <a:ext cx="153405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6" idx="3"/>
            <a:endCxn id="116" idx="1"/>
          </p:cNvCxnSpPr>
          <p:nvPr/>
        </p:nvCxnSpPr>
        <p:spPr>
          <a:xfrm>
            <a:off x="3347744" y="2583352"/>
            <a:ext cx="810815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26" idx="3"/>
            <a:endCxn id="115" idx="1"/>
          </p:cNvCxnSpPr>
          <p:nvPr/>
        </p:nvCxnSpPr>
        <p:spPr>
          <a:xfrm flipV="1">
            <a:off x="3347744" y="2378302"/>
            <a:ext cx="810816" cy="20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6" idx="3"/>
            <a:endCxn id="117" idx="1"/>
          </p:cNvCxnSpPr>
          <p:nvPr/>
        </p:nvCxnSpPr>
        <p:spPr>
          <a:xfrm>
            <a:off x="3347744" y="2583352"/>
            <a:ext cx="810814" cy="213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7" idx="3"/>
            <a:endCxn id="26" idx="1"/>
          </p:cNvCxnSpPr>
          <p:nvPr/>
        </p:nvCxnSpPr>
        <p:spPr>
          <a:xfrm>
            <a:off x="1292496" y="2174779"/>
            <a:ext cx="1046895" cy="408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37" idx="3"/>
            <a:endCxn id="27" idx="1"/>
          </p:cNvCxnSpPr>
          <p:nvPr/>
        </p:nvCxnSpPr>
        <p:spPr>
          <a:xfrm>
            <a:off x="1292496" y="2174779"/>
            <a:ext cx="1046895" cy="94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339391" y="330961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9391" y="3522616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339391" y="398495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583121" y="3355404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137" idx="3"/>
            <a:endCxn id="139" idx="1"/>
          </p:cNvCxnSpPr>
          <p:nvPr/>
        </p:nvCxnSpPr>
        <p:spPr>
          <a:xfrm flipV="1">
            <a:off x="3347744" y="3446844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158560" y="3574194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158559" y="3783679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58558" y="3992970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148" name="Straight Arrow Connector 147"/>
          <p:cNvCxnSpPr>
            <a:stCxn id="144" idx="3"/>
          </p:cNvCxnSpPr>
          <p:nvPr/>
        </p:nvCxnSpPr>
        <p:spPr>
          <a:xfrm flipV="1">
            <a:off x="5590184" y="3711150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797448" y="4039023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Shuttle, Ares 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46" idx="3"/>
            <a:endCxn id="151" idx="1"/>
          </p:cNvCxnSpPr>
          <p:nvPr/>
        </p:nvCxnSpPr>
        <p:spPr>
          <a:xfrm flipV="1">
            <a:off x="5011115" y="4130463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6" idx="3"/>
            <a:endCxn id="139" idx="1"/>
          </p:cNvCxnSpPr>
          <p:nvPr/>
        </p:nvCxnSpPr>
        <p:spPr>
          <a:xfrm flipV="1">
            <a:off x="2944750" y="3446844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8" idx="3"/>
            <a:endCxn id="146" idx="1"/>
          </p:cNvCxnSpPr>
          <p:nvPr/>
        </p:nvCxnSpPr>
        <p:spPr>
          <a:xfrm>
            <a:off x="2862291" y="4123455"/>
            <a:ext cx="1296267" cy="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38" idx="3"/>
            <a:endCxn id="145" idx="1"/>
          </p:cNvCxnSpPr>
          <p:nvPr/>
        </p:nvCxnSpPr>
        <p:spPr>
          <a:xfrm flipV="1">
            <a:off x="2862291" y="3922179"/>
            <a:ext cx="1296268" cy="2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8" idx="3"/>
            <a:endCxn id="144" idx="1"/>
          </p:cNvCxnSpPr>
          <p:nvPr/>
        </p:nvCxnSpPr>
        <p:spPr>
          <a:xfrm flipV="1">
            <a:off x="2862291" y="3712694"/>
            <a:ext cx="1296269" cy="410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60" idx="3"/>
            <a:endCxn id="136" idx="1"/>
          </p:cNvCxnSpPr>
          <p:nvPr/>
        </p:nvCxnSpPr>
        <p:spPr>
          <a:xfrm flipV="1">
            <a:off x="1839475" y="3448117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60" idx="3"/>
            <a:endCxn id="138" idx="1"/>
          </p:cNvCxnSpPr>
          <p:nvPr/>
        </p:nvCxnSpPr>
        <p:spPr>
          <a:xfrm>
            <a:off x="1839475" y="3858655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60" idx="3"/>
            <a:endCxn id="137" idx="1"/>
          </p:cNvCxnSpPr>
          <p:nvPr/>
        </p:nvCxnSpPr>
        <p:spPr>
          <a:xfrm flipV="1">
            <a:off x="1839475" y="3661116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339391" y="456095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358114" y="5053481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344201" y="56193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206593" y="435109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206592" y="456058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206591" y="476987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81" name="Rounded Rectangle 180"/>
          <p:cNvSpPr/>
          <p:nvPr/>
        </p:nvSpPr>
        <p:spPr>
          <a:xfrm>
            <a:off x="5845481" y="4396615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/>
          <p:cNvCxnSpPr>
            <a:stCxn id="178" idx="3"/>
            <a:endCxn id="181" idx="1"/>
          </p:cNvCxnSpPr>
          <p:nvPr/>
        </p:nvCxnSpPr>
        <p:spPr>
          <a:xfrm flipV="1">
            <a:off x="5638217" y="448805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9" idx="3"/>
          </p:cNvCxnSpPr>
          <p:nvPr/>
        </p:nvCxnSpPr>
        <p:spPr>
          <a:xfrm>
            <a:off x="5635279" y="469908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845481" y="4815928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180" idx="3"/>
            <a:endCxn id="185" idx="1"/>
          </p:cNvCxnSpPr>
          <p:nvPr/>
        </p:nvCxnSpPr>
        <p:spPr>
          <a:xfrm flipV="1">
            <a:off x="5059148" y="4907368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2" idx="3"/>
            <a:endCxn id="175" idx="1"/>
          </p:cNvCxnSpPr>
          <p:nvPr/>
        </p:nvCxnSpPr>
        <p:spPr>
          <a:xfrm flipV="1">
            <a:off x="1631724" y="4699457"/>
            <a:ext cx="707667" cy="504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75" idx="3"/>
            <a:endCxn id="178" idx="1"/>
          </p:cNvCxnSpPr>
          <p:nvPr/>
        </p:nvCxnSpPr>
        <p:spPr>
          <a:xfrm flipV="1">
            <a:off x="2944750" y="4489599"/>
            <a:ext cx="1261843" cy="20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3"/>
            <a:endCxn id="179" idx="1"/>
          </p:cNvCxnSpPr>
          <p:nvPr/>
        </p:nvCxnSpPr>
        <p:spPr>
          <a:xfrm flipV="1">
            <a:off x="2944750" y="4699084"/>
            <a:ext cx="1261842" cy="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5" idx="3"/>
            <a:endCxn id="180" idx="1"/>
          </p:cNvCxnSpPr>
          <p:nvPr/>
        </p:nvCxnSpPr>
        <p:spPr>
          <a:xfrm>
            <a:off x="2944750" y="4699457"/>
            <a:ext cx="1261841" cy="208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3761284" y="5104882"/>
            <a:ext cx="32004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76" idx="3"/>
            <a:endCxn id="197" idx="1"/>
          </p:cNvCxnSpPr>
          <p:nvPr/>
        </p:nvCxnSpPr>
        <p:spPr>
          <a:xfrm>
            <a:off x="3366467" y="5191981"/>
            <a:ext cx="394817" cy="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03079" y="541688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4203078" y="562637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203077" y="5922377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841967" y="5462405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New Glenn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/>
          <p:cNvCxnSpPr>
            <a:stCxn id="200" idx="3"/>
            <a:endCxn id="203" idx="1"/>
          </p:cNvCxnSpPr>
          <p:nvPr/>
        </p:nvCxnSpPr>
        <p:spPr>
          <a:xfrm flipV="1">
            <a:off x="5634703" y="555384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5841967" y="5675269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/>
          <p:cNvCxnSpPr>
            <a:stCxn id="201" idx="3"/>
            <a:endCxn id="205" idx="1"/>
          </p:cNvCxnSpPr>
          <p:nvPr/>
        </p:nvCxnSpPr>
        <p:spPr>
          <a:xfrm>
            <a:off x="5631765" y="576487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2" idx="3"/>
          </p:cNvCxnSpPr>
          <p:nvPr/>
        </p:nvCxnSpPr>
        <p:spPr>
          <a:xfrm>
            <a:off x="5055634" y="6060877"/>
            <a:ext cx="78633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62" idx="3"/>
            <a:endCxn id="177" idx="1"/>
          </p:cNvCxnSpPr>
          <p:nvPr/>
        </p:nvCxnSpPr>
        <p:spPr>
          <a:xfrm>
            <a:off x="1631724" y="5203573"/>
            <a:ext cx="712477" cy="554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3"/>
            <a:endCxn id="201" idx="1"/>
          </p:cNvCxnSpPr>
          <p:nvPr/>
        </p:nvCxnSpPr>
        <p:spPr>
          <a:xfrm>
            <a:off x="2867101" y="5757887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77" idx="3"/>
            <a:endCxn id="200" idx="1"/>
          </p:cNvCxnSpPr>
          <p:nvPr/>
        </p:nvCxnSpPr>
        <p:spPr>
          <a:xfrm flipV="1">
            <a:off x="2867101" y="5555389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7" idx="3"/>
            <a:endCxn id="202" idx="1"/>
          </p:cNvCxnSpPr>
          <p:nvPr/>
        </p:nvCxnSpPr>
        <p:spPr>
          <a:xfrm>
            <a:off x="2867101" y="5757887"/>
            <a:ext cx="1335976" cy="302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62" idx="3"/>
            <a:endCxn id="176" idx="1"/>
          </p:cNvCxnSpPr>
          <p:nvPr/>
        </p:nvCxnSpPr>
        <p:spPr>
          <a:xfrm flipV="1">
            <a:off x="1631724" y="5191981"/>
            <a:ext cx="726390" cy="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45" idx="3"/>
          </p:cNvCxnSpPr>
          <p:nvPr/>
        </p:nvCxnSpPr>
        <p:spPr>
          <a:xfrm flipV="1">
            <a:off x="5587246" y="3920287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224" name="Rounded Rectangle 223"/>
          <p:cNvSpPr/>
          <p:nvPr/>
        </p:nvSpPr>
        <p:spPr>
          <a:xfrm>
            <a:off x="7197801" y="249884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Adeline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610482" y="154489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7614102" y="176066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801068" y="3825107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841967" y="4609479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Propul</a:t>
            </a:r>
            <a:r>
              <a:rPr lang="en-US" sz="1200" dirty="0" smtClean="0">
                <a:solidFill>
                  <a:schemeClr val="tx1"/>
                </a:solidFill>
              </a:rPr>
              <a:t>.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614103" y="4395955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809128" y="543703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7809128" y="568488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7635065" y="403441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7426401" y="5974899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841967" y="5915795"/>
            <a:ext cx="155448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5797448" y="3615344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2084464" y="6416467"/>
            <a:ext cx="5576876" cy="276999"/>
            <a:chOff x="71319" y="977835"/>
            <a:chExt cx="5576876" cy="276999"/>
          </a:xfrm>
        </p:grpSpPr>
        <p:sp>
          <p:nvSpPr>
            <p:cNvPr id="243" name="Rounded Rectangle 242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797448" y="1959871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Kistler</a:t>
            </a:r>
            <a:r>
              <a:rPr lang="en-US" sz="1200" dirty="0" smtClean="0">
                <a:solidFill>
                  <a:schemeClr val="tx1"/>
                </a:solidFill>
              </a:rPr>
              <a:t> K-1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682" y="2096288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land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682" y="3409674"/>
            <a:ext cx="163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– mid-air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391" y="1685750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39391" y="1898749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39391" y="236108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3583121" y="1731537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 flipV="1">
            <a:off x="3347744" y="1822977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8560" y="215527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158559" y="236476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8558" y="257405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5797448" y="2200795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 flipV="1">
            <a:off x="5590184" y="229223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108" idx="1"/>
          </p:cNvCxnSpPr>
          <p:nvPr/>
        </p:nvCxnSpPr>
        <p:spPr>
          <a:xfrm flipV="1">
            <a:off x="5011115" y="2709400"/>
            <a:ext cx="794216" cy="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47" idx="1"/>
          </p:cNvCxnSpPr>
          <p:nvPr/>
        </p:nvCxnSpPr>
        <p:spPr>
          <a:xfrm flipV="1">
            <a:off x="2944750" y="1822977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50" idx="1"/>
          </p:cNvCxnSpPr>
          <p:nvPr/>
        </p:nvCxnSpPr>
        <p:spPr>
          <a:xfrm>
            <a:off x="2862291" y="2499588"/>
            <a:ext cx="1296268" cy="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6" idx="3"/>
            <a:endCxn id="51" idx="1"/>
          </p:cNvCxnSpPr>
          <p:nvPr/>
        </p:nvCxnSpPr>
        <p:spPr>
          <a:xfrm>
            <a:off x="2862291" y="2499588"/>
            <a:ext cx="1296267" cy="2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9" idx="1"/>
          </p:cNvCxnSpPr>
          <p:nvPr/>
        </p:nvCxnSpPr>
        <p:spPr>
          <a:xfrm flipV="1">
            <a:off x="2862291" y="2293779"/>
            <a:ext cx="1296269" cy="20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44" idx="1"/>
          </p:cNvCxnSpPr>
          <p:nvPr/>
        </p:nvCxnSpPr>
        <p:spPr>
          <a:xfrm flipV="1">
            <a:off x="1839475" y="1824250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46" idx="1"/>
          </p:cNvCxnSpPr>
          <p:nvPr/>
        </p:nvCxnSpPr>
        <p:spPr>
          <a:xfrm>
            <a:off x="1839475" y="2234788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0" idx="3"/>
            <a:endCxn id="45" idx="1"/>
          </p:cNvCxnSpPr>
          <p:nvPr/>
        </p:nvCxnSpPr>
        <p:spPr>
          <a:xfrm flipV="1">
            <a:off x="1839475" y="2037249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44201" y="399552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cxnSp>
        <p:nvCxnSpPr>
          <p:cNvPr id="74" name="Elbow Connector 73"/>
          <p:cNvCxnSpPr>
            <a:stCxn id="21" idx="3"/>
            <a:endCxn id="110" idx="1"/>
          </p:cNvCxnSpPr>
          <p:nvPr/>
        </p:nvCxnSpPr>
        <p:spPr>
          <a:xfrm flipV="1">
            <a:off x="1973344" y="3331135"/>
            <a:ext cx="448618" cy="217039"/>
          </a:xfrm>
          <a:prstGeom prst="bentConnector3">
            <a:avLst>
              <a:gd name="adj1" fmla="val 3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03079" y="379302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3078" y="400250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3077" y="421179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>
          <a:xfrm flipV="1">
            <a:off x="5634703" y="392997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841967" y="4051402"/>
            <a:ext cx="15544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Sippel</a:t>
            </a:r>
            <a:r>
              <a:rPr lang="en-US" sz="1200" dirty="0" smtClean="0">
                <a:solidFill>
                  <a:schemeClr val="tx1"/>
                </a:solidFill>
              </a:rPr>
              <a:t> et al 2017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1" idx="3"/>
            <a:endCxn id="85" idx="1"/>
          </p:cNvCxnSpPr>
          <p:nvPr/>
        </p:nvCxnSpPr>
        <p:spPr>
          <a:xfrm>
            <a:off x="5631765" y="414100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3"/>
          </p:cNvCxnSpPr>
          <p:nvPr/>
        </p:nvCxnSpPr>
        <p:spPr>
          <a:xfrm flipV="1">
            <a:off x="5055634" y="434929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1" idx="3"/>
            <a:endCxn id="65" idx="1"/>
          </p:cNvCxnSpPr>
          <p:nvPr/>
        </p:nvCxnSpPr>
        <p:spPr>
          <a:xfrm>
            <a:off x="1973344" y="3548174"/>
            <a:ext cx="370857" cy="585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5" idx="3"/>
            <a:endCxn id="81" idx="1"/>
          </p:cNvCxnSpPr>
          <p:nvPr/>
        </p:nvCxnSpPr>
        <p:spPr>
          <a:xfrm>
            <a:off x="2867101" y="4134020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3"/>
            <a:endCxn id="80" idx="1"/>
          </p:cNvCxnSpPr>
          <p:nvPr/>
        </p:nvCxnSpPr>
        <p:spPr>
          <a:xfrm flipV="1">
            <a:off x="2867101" y="3931522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82" idx="1"/>
          </p:cNvCxnSpPr>
          <p:nvPr/>
        </p:nvCxnSpPr>
        <p:spPr>
          <a:xfrm>
            <a:off x="2867101" y="4134020"/>
            <a:ext cx="1335976" cy="216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3"/>
            <a:endCxn id="111" idx="1"/>
          </p:cNvCxnSpPr>
          <p:nvPr/>
        </p:nvCxnSpPr>
        <p:spPr>
          <a:xfrm>
            <a:off x="1973344" y="3548174"/>
            <a:ext cx="448618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0" idx="3"/>
          </p:cNvCxnSpPr>
          <p:nvPr/>
        </p:nvCxnSpPr>
        <p:spPr>
          <a:xfrm flipV="1">
            <a:off x="5587246" y="2501372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642014" y="4059279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805331" y="2617960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21962" y="3192635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421962" y="3414473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665692" y="3247261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111" idx="3"/>
            <a:endCxn id="112" idx="1"/>
          </p:cNvCxnSpPr>
          <p:nvPr/>
        </p:nvCxnSpPr>
        <p:spPr>
          <a:xfrm flipV="1">
            <a:off x="3430315" y="3338701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3"/>
            <a:endCxn id="112" idx="1"/>
          </p:cNvCxnSpPr>
          <p:nvPr/>
        </p:nvCxnSpPr>
        <p:spPr>
          <a:xfrm>
            <a:off x="3027321" y="3331135"/>
            <a:ext cx="638371" cy="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841967" y="3844953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52832" y="4265728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ULA SMART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857544" y="4265728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130" name="TextBox 129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sp>
        <p:nvSpPr>
          <p:cNvPr id="134" name="Rounded Rectangle 133"/>
          <p:cNvSpPr/>
          <p:nvPr/>
        </p:nvSpPr>
        <p:spPr>
          <a:xfrm>
            <a:off x="7856820" y="2415121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805331" y="2406640"/>
            <a:ext cx="20116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XS-1 Phantom Express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951664" y="4842512"/>
            <a:ext cx="5576876" cy="276999"/>
            <a:chOff x="71319" y="977835"/>
            <a:chExt cx="5576876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9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875" y="5942819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Launch site recovery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1419931"/>
            <a:ext cx="8317497" cy="4066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580" y="5942819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Downrange recovery</a:t>
            </a:r>
            <a:endParaRPr lang="en-US" sz="14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879604" y="5232936"/>
            <a:ext cx="203197" cy="12649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565901" y="4136186"/>
            <a:ext cx="203197" cy="342900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75" y="5446066"/>
            <a:ext cx="70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3621" y="5353733"/>
            <a:ext cx="78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USAF RBS</a:t>
            </a:r>
          </a:p>
          <a:p>
            <a:r>
              <a:rPr lang="en-US" sz="1200" dirty="0" smtClean="0"/>
              <a:t>Baikal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6941" y="5353733"/>
            <a:ext cx="87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New Glenn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0399" y="5446066"/>
            <a:ext cx="53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Ares I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1469" y="54460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XS-1 Phantom Express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2877" y="5446066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Vulcan SMART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251" y="5472088"/>
            <a:ext cx="8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Examples: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157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</a:t>
            </a:r>
          </a:p>
          <a:p>
            <a:pPr lvl="1"/>
            <a:r>
              <a:rPr lang="en-US" dirty="0" smtClean="0"/>
              <a:t>Need to capture wide range of recovery strategies under a single model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Model must evaluate quickly so we can run Monte Carlo simulations to capture model uncertaint</a:t>
            </a:r>
            <a:r>
              <a:rPr lang="en-US" dirty="0"/>
              <a:t>y</a:t>
            </a:r>
            <a:endParaRPr lang="en-US" dirty="0" smtClean="0"/>
          </a:p>
          <a:p>
            <a:r>
              <a:rPr lang="en-US" dirty="0" smtClean="0"/>
              <a:t>Replicability: open models &amp; data</a:t>
            </a:r>
          </a:p>
          <a:p>
            <a:pPr lvl="1"/>
            <a:r>
              <a:rPr lang="en-US" dirty="0" smtClean="0"/>
              <a:t> Model should be open-source and sharable</a:t>
            </a:r>
          </a:p>
          <a:p>
            <a:r>
              <a:rPr lang="en-US" dirty="0" smtClean="0"/>
              <a:t>Inspection &amp; intuition</a:t>
            </a:r>
          </a:p>
          <a:p>
            <a:pPr lvl="1"/>
            <a:r>
              <a:rPr lang="en-US" dirty="0" smtClean="0"/>
              <a:t>Analytical models are better for inspecting sensitivity to parameters and building intuition</a:t>
            </a:r>
          </a:p>
          <a:p>
            <a:r>
              <a:rPr lang="en-US" dirty="0" smtClean="0"/>
              <a:t>Low fidelity</a:t>
            </a:r>
          </a:p>
          <a:p>
            <a:pPr lvl="1"/>
            <a:r>
              <a:rPr lang="en-US" dirty="0" smtClean="0"/>
              <a:t>Preliminary design – we don’t know the details yet, so no point in simulating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1903" y="5573110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wall of text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vehicle mass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59277" y="3198362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2839250"/>
              <a:ext cx="822960" cy="187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9276" y="2557114"/>
            <a:ext cx="616433" cy="827416"/>
            <a:chOff x="6771290" y="2368972"/>
            <a:chExt cx="914400" cy="1261242"/>
          </a:xfrm>
        </p:grpSpPr>
        <p:sp>
          <p:nvSpPr>
            <p:cNvPr id="12" name="Rectangle 11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15432" y="2430281"/>
              <a:ext cx="822960" cy="7837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64494" y="2113093"/>
            <a:ext cx="403870" cy="365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47131" y="2055349"/>
                <a:ext cx="1311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Payload,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31" y="2055349"/>
                <a:ext cx="1311898" cy="369332"/>
              </a:xfrm>
              <a:prstGeom prst="rect">
                <a:avLst/>
              </a:prstGeom>
              <a:blipFill>
                <a:blip r:embed="rId2"/>
                <a:stretch>
                  <a:fillRect l="-37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0168" y="2480783"/>
                <a:ext cx="262886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" y="2480783"/>
                <a:ext cx="2628861" cy="390748"/>
              </a:xfrm>
              <a:prstGeom prst="rect">
                <a:avLst/>
              </a:prstGeom>
              <a:blipFill>
                <a:blip r:embed="rId3"/>
                <a:stretch>
                  <a:fillRect l="-185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3128" y="3571534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28" y="3571534"/>
                <a:ext cx="2585901" cy="390748"/>
              </a:xfrm>
              <a:prstGeom prst="rect">
                <a:avLst/>
              </a:prstGeom>
              <a:blipFill>
                <a:blip r:embed="rId4"/>
                <a:stretch>
                  <a:fillRect l="-188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2430" y="2796512"/>
                <a:ext cx="23265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0" y="2796512"/>
                <a:ext cx="2326599" cy="381515"/>
              </a:xfrm>
              <a:prstGeom prst="rect">
                <a:avLst/>
              </a:prstGeom>
              <a:blipFill>
                <a:blip r:embed="rId5"/>
                <a:stretch>
                  <a:fillRect l="-2362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5684" y="4014605"/>
                <a:ext cx="23833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4" y="4014605"/>
                <a:ext cx="2383345" cy="381515"/>
              </a:xfrm>
              <a:prstGeom prst="rect">
                <a:avLst/>
              </a:prstGeom>
              <a:blipFill>
                <a:blip r:embed="rId6"/>
                <a:stretch>
                  <a:fillRect l="-2046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2959029" y="2240015"/>
            <a:ext cx="507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2959029" y="2676157"/>
            <a:ext cx="513778" cy="4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04931" y="2986588"/>
            <a:ext cx="254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</p:cNvCxnSpPr>
          <p:nvPr/>
        </p:nvCxnSpPr>
        <p:spPr>
          <a:xfrm>
            <a:off x="2959029" y="4205363"/>
            <a:ext cx="200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2959029" y="3763878"/>
            <a:ext cx="507400" cy="3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4528" y="5056462"/>
                <a:ext cx="2154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Gross liftoff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8" y="5056462"/>
                <a:ext cx="2154501" cy="369332"/>
              </a:xfrm>
              <a:prstGeom prst="rect">
                <a:avLst/>
              </a:prstGeom>
              <a:blipFill>
                <a:blip r:embed="rId7"/>
                <a:stretch>
                  <a:fillRect l="-25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481298" y="5055371"/>
            <a:ext cx="3618262" cy="1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298" y="4724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7749859" y="1057562"/>
            <a:ext cx="383452" cy="1749510"/>
            <a:chOff x="6634885" y="2413029"/>
            <a:chExt cx="616434" cy="2812500"/>
          </a:xfrm>
        </p:grpSpPr>
        <p:grpSp>
          <p:nvGrpSpPr>
            <p:cNvPr id="32" name="Group 31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209569" y="2904561"/>
                <a:ext cx="822960" cy="18123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Manual Operation 40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96713" y="1425656"/>
                <a:ext cx="1127745" cy="49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713" y="1425656"/>
                <a:ext cx="1127745" cy="497316"/>
              </a:xfrm>
              <a:prstGeom prst="rect">
                <a:avLst/>
              </a:prstGeom>
              <a:blipFill>
                <a:blip r:embed="rId8"/>
                <a:stretch>
                  <a:fillRect r="-4348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777322" y="1371633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7005870" y="1663513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097310" y="3276342"/>
            <a:ext cx="1749510" cy="383451"/>
            <a:chOff x="6655350" y="3725922"/>
            <a:chExt cx="1749510" cy="383451"/>
          </a:xfrm>
        </p:grpSpPr>
        <p:grpSp>
          <p:nvGrpSpPr>
            <p:cNvPr id="70" name="Group 69"/>
            <p:cNvGrpSpPr/>
            <p:nvPr/>
          </p:nvGrpSpPr>
          <p:grpSpPr>
            <a:xfrm rot="16200000">
              <a:off x="7675924" y="3380437"/>
              <a:ext cx="383451" cy="1074421"/>
              <a:chOff x="7155967" y="2486103"/>
              <a:chExt cx="914400" cy="263284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7209569" y="2900405"/>
                <a:ext cx="822960" cy="181651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Manual Operation 79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6200000">
              <a:off x="6997173" y="3660302"/>
              <a:ext cx="383451" cy="514692"/>
              <a:chOff x="6771290" y="2368972"/>
              <a:chExt cx="914400" cy="126124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6815431" y="2428966"/>
                <a:ext cx="822960" cy="7850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Manual Operation 75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 rot="16200000">
              <a:off x="6643563" y="3804483"/>
              <a:ext cx="251227" cy="2276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727193" y="2961407"/>
                <a:ext cx="1249060" cy="503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193" y="2961407"/>
                <a:ext cx="1249060" cy="503471"/>
              </a:xfrm>
              <a:prstGeom prst="rect">
                <a:avLst/>
              </a:prstGeom>
              <a:blipFill>
                <a:blip r:embed="rId9"/>
                <a:stretch>
                  <a:fillRect r="-39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>
            <a:off x="7051590" y="3222124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774285" y="565203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Dimensionless mass ratios:</a:t>
            </a:r>
            <a:endParaRPr lang="en-US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4870794" y="96843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payload mass fraction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898461" y="2461566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payload mass fraction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870794" y="4067094"/>
            <a:ext cx="25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inert mass fraction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 rot="16200000">
            <a:off x="7463613" y="2734250"/>
            <a:ext cx="383451" cy="514692"/>
            <a:chOff x="6771290" y="2368972"/>
            <a:chExt cx="914400" cy="1261242"/>
          </a:xfrm>
        </p:grpSpPr>
        <p:sp>
          <p:nvSpPr>
            <p:cNvPr id="89" name="Rectangle 88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15431" y="2422849"/>
              <a:ext cx="822960" cy="7911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Manual Operation 91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 rot="16200000">
            <a:off x="7110003" y="2878431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339983" y="4605503"/>
                <a:ext cx="2003049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𝑖𝑛𝑒𝑟𝑡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83" y="4605503"/>
                <a:ext cx="2003049" cy="540725"/>
              </a:xfrm>
              <a:prstGeom prst="rect">
                <a:avLst/>
              </a:prstGeom>
              <a:blipFill>
                <a:blip r:embed="rId10"/>
                <a:stretch>
                  <a:fillRect r="-1520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 rot="16200000">
            <a:off x="8047113" y="4545620"/>
            <a:ext cx="383451" cy="1074421"/>
            <a:chOff x="7155967" y="2486103"/>
            <a:chExt cx="914400" cy="2632842"/>
          </a:xfrm>
        </p:grpSpPr>
        <p:sp>
          <p:nvSpPr>
            <p:cNvPr id="97" name="Rectangle 9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209571" y="2835843"/>
              <a:ext cx="822960" cy="1881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Manual Operation 9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16200000">
            <a:off x="8040244" y="4057144"/>
            <a:ext cx="383451" cy="1074421"/>
            <a:chOff x="7155967" y="2486103"/>
            <a:chExt cx="914400" cy="2632842"/>
          </a:xfrm>
        </p:grpSpPr>
        <p:sp>
          <p:nvSpPr>
            <p:cNvPr id="103" name="Rectangle 102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209571" y="2876458"/>
              <a:ext cx="822960" cy="184046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Manual Operation 105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/>
          <p:cNvCxnSpPr/>
          <p:nvPr/>
        </p:nvCxnSpPr>
        <p:spPr>
          <a:xfrm>
            <a:off x="7554584" y="4838284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870794" y="5415726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mass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081873" y="5858041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73" y="5858041"/>
                <a:ext cx="539700" cy="369332"/>
              </a:xfrm>
              <a:prstGeom prst="rect">
                <a:avLst/>
              </a:prstGeom>
              <a:blipFill>
                <a:blip r:embed="rId11"/>
                <a:stretch>
                  <a:fillRect t="-9836" r="-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/>
          <p:cNvCxnSpPr/>
          <p:nvPr/>
        </p:nvCxnSpPr>
        <p:spPr>
          <a:xfrm>
            <a:off x="6627323" y="6024533"/>
            <a:ext cx="1413309" cy="18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 rot="16200000">
            <a:off x="7253500" y="5550855"/>
            <a:ext cx="383451" cy="514692"/>
            <a:chOff x="6771290" y="2368972"/>
            <a:chExt cx="914400" cy="1261242"/>
          </a:xfrm>
        </p:grpSpPr>
        <p:sp>
          <p:nvSpPr>
            <p:cNvPr id="110" name="Rectangle 109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815431" y="2422849"/>
              <a:ext cx="822960" cy="7911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Manual Operation 112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16200000">
            <a:off x="7206266" y="5741238"/>
            <a:ext cx="383451" cy="1074421"/>
            <a:chOff x="7155967" y="2486103"/>
            <a:chExt cx="914400" cy="2632842"/>
          </a:xfrm>
        </p:grpSpPr>
        <p:sp>
          <p:nvSpPr>
            <p:cNvPr id="115" name="Rectangle 114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209571" y="2835843"/>
              <a:ext cx="822960" cy="1881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Manual Operation 116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3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(Ascent) mission required delta-v: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b="0" i="0" dirty="0" smtClean="0"/>
              </a:p>
              <a:p>
                <a:r>
                  <a:rPr lang="en-US" dirty="0" smtClean="0"/>
                  <a:t>Is the sum of delta-v’s provided by first and second stages</a:t>
                </a:r>
                <a:endParaRPr lang="en-US" b="0" i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Includes losses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𝑔𝑟𝑎𝑣𝑖𝑡𝑦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75842" y="2585545"/>
            <a:ext cx="232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ascent delta-v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0" y="2459421"/>
            <a:ext cx="0" cy="18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first principles: Tsiolkovsky’s rocket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0630" y="2643870"/>
                <a:ext cx="3807373" cy="3040649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:endParaRPr lang="en-US" b="0" dirty="0" smtClean="0"/>
              </a:p>
              <a:p>
                <a:pPr marL="0" indent="0" algn="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630" y="2643870"/>
                <a:ext cx="3807373" cy="30406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4370" y="1905555"/>
            <a:ext cx="129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Mission delta-v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73804" y="2228370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specific impulse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21916" y="3444106"/>
            <a:ext cx="1625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Inert mass fractions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2116" y="1966760"/>
            <a:ext cx="144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payload mass fractions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41" idx="2"/>
          </p:cNvCxnSpPr>
          <p:nvPr/>
        </p:nvCxnSpPr>
        <p:spPr>
          <a:xfrm>
            <a:off x="1324260" y="2213332"/>
            <a:ext cx="9240" cy="468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26279" y="2489980"/>
            <a:ext cx="0" cy="19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17620" y="3307080"/>
            <a:ext cx="175260" cy="190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948940" y="3331947"/>
            <a:ext cx="112631" cy="16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411980" y="2489980"/>
            <a:ext cx="30480" cy="19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650" y="5556483"/>
            <a:ext cx="139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Overall payload mass fraction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143000" y="5293572"/>
            <a:ext cx="0" cy="25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072541" y="2228370"/>
            <a:ext cx="0" cy="264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83279" y="4876800"/>
            <a:ext cx="2588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09360" y="2827020"/>
            <a:ext cx="1783080" cy="152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48500" y="3215640"/>
            <a:ext cx="438150" cy="5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57991" y="2615029"/>
                <a:ext cx="13573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91" y="2615029"/>
                <a:ext cx="1357359" cy="646331"/>
              </a:xfrm>
              <a:prstGeom prst="rect">
                <a:avLst/>
              </a:prstGeom>
              <a:blipFill>
                <a:blip r:embed="rId3"/>
                <a:stretch>
                  <a:fillRect l="-358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37115" y="4876800"/>
                <a:ext cx="57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115" y="4876800"/>
                <a:ext cx="5782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86307" y="2524413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07" y="2524413"/>
                <a:ext cx="4651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6435090" y="4281258"/>
            <a:ext cx="203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real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25442" y="3666454"/>
            <a:ext cx="137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 mass ratio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1974149" y="3965473"/>
            <a:ext cx="141977" cy="19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226279" y="3974231"/>
            <a:ext cx="612320" cy="80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reuse change the equation?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1"/>
            <a:ext cx="3851910" cy="1577610"/>
          </a:xfrm>
        </p:spPr>
        <p:txBody>
          <a:bodyPr/>
          <a:lstStyle/>
          <a:p>
            <a:r>
              <a:rPr lang="en-US" dirty="0" smtClean="0"/>
              <a:t>Increases 1</a:t>
            </a:r>
            <a:r>
              <a:rPr lang="en-US" baseline="30000" dirty="0" smtClean="0"/>
              <a:t>st</a:t>
            </a:r>
            <a:r>
              <a:rPr lang="en-US" dirty="0" smtClean="0"/>
              <a:t> stage “inert” mass</a:t>
            </a:r>
          </a:p>
          <a:p>
            <a:pPr lvl="1"/>
            <a:r>
              <a:rPr lang="en-US" dirty="0" smtClean="0"/>
              <a:t>Extra hardware for recovery</a:t>
            </a:r>
          </a:p>
          <a:p>
            <a:pPr lvl="1"/>
            <a:r>
              <a:rPr lang="en-US" dirty="0" smtClean="0"/>
              <a:t>Propellant held in reserve for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Changes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for ascent mission</a:t>
                </a:r>
              </a:p>
              <a:p>
                <a:pPr lvl="1"/>
                <a:r>
                  <a:rPr lang="en-US" dirty="0" smtClean="0"/>
                  <a:t>Alters gravity and drag losses</a:t>
                </a:r>
              </a:p>
              <a:p>
                <a:pPr lvl="1"/>
                <a:r>
                  <a:rPr lang="en-US" dirty="0" smtClean="0"/>
                  <a:t>Different ascent profile</a:t>
                </a:r>
              </a:p>
              <a:p>
                <a:pPr lvl="1"/>
                <a:r>
                  <a:rPr lang="en-US" dirty="0" smtClean="0"/>
                  <a:t>Different vehicle outer mold line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  <a:blipFill>
                <a:blip r:embed="rId2"/>
                <a:stretch>
                  <a:fillRect l="-1582" t="-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ross 6"/>
          <p:cNvSpPr/>
          <p:nvPr/>
        </p:nvSpPr>
        <p:spPr>
          <a:xfrm rot="2713643">
            <a:off x="5543549" y="1182432"/>
            <a:ext cx="1828800" cy="1828800"/>
          </a:xfrm>
          <a:prstGeom prst="plus">
            <a:avLst>
              <a:gd name="adj" fmla="val 43460"/>
            </a:avLst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2200" y="3119059"/>
            <a:ext cx="551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impact </a:t>
            </a:r>
            <a:r>
              <a:rPr lang="en-US" dirty="0"/>
              <a:t>of the different </a:t>
            </a:r>
            <a:r>
              <a:rPr lang="en-US" dirty="0" smtClean="0"/>
              <a:t>[</a:t>
            </a:r>
            <a:r>
              <a:rPr lang="en-US" dirty="0"/>
              <a:t>reusable launch vehicle</a:t>
            </a:r>
            <a:r>
              <a:rPr lang="en-US" dirty="0" smtClean="0"/>
              <a:t>] types </a:t>
            </a:r>
            <a:r>
              <a:rPr lang="en-US" dirty="0"/>
              <a:t>on the ascent flight profile is found small and, similar to the </a:t>
            </a:r>
            <a:r>
              <a:rPr lang="en-US" dirty="0" smtClean="0"/>
              <a:t>[</a:t>
            </a:r>
            <a:r>
              <a:rPr lang="en-US" dirty="0"/>
              <a:t>expendable launch vehicle] ascent flight performance losses</a:t>
            </a:r>
            <a:r>
              <a:rPr lang="en-US" dirty="0" smtClean="0"/>
              <a:t>,</a:t>
            </a:r>
            <a:r>
              <a:rPr lang="en-US" dirty="0"/>
              <a:t> these are more dependent on the particular configuration </a:t>
            </a:r>
            <a:r>
              <a:rPr lang="en-US" dirty="0" smtClean="0"/>
              <a:t>[…] than </a:t>
            </a:r>
            <a:r>
              <a:rPr lang="en-US" dirty="0"/>
              <a:t>on the landing and return </a:t>
            </a:r>
            <a:r>
              <a:rPr lang="en-US" dirty="0" smtClean="0"/>
              <a:t>modes”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Sippel</a:t>
            </a:r>
            <a:r>
              <a:rPr lang="en-US" dirty="0" smtClean="0"/>
              <a:t>, </a:t>
            </a:r>
            <a:r>
              <a:rPr lang="en-US" dirty="0" err="1" smtClean="0"/>
              <a:t>Stapert</a:t>
            </a:r>
            <a:r>
              <a:rPr lang="en-US" dirty="0" smtClean="0"/>
              <a:t>, </a:t>
            </a:r>
            <a:r>
              <a:rPr lang="en-US" dirty="0" err="1" smtClean="0"/>
              <a:t>Bussler</a:t>
            </a:r>
            <a:r>
              <a:rPr lang="en-US" dirty="0" smtClean="0"/>
              <a:t> &amp; Dumont, DRL, 2017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5770" y="1415454"/>
            <a:ext cx="4034790" cy="127661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6292" y="298272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554605" y="2772268"/>
            <a:ext cx="0" cy="2104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recovery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33353" y="1617048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2917022"/>
              <a:ext cx="822960" cy="17998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blipFill>
                <a:blip r:embed="rId2"/>
                <a:stretch>
                  <a:fillRect l="-1887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blipFill>
                <a:blip r:embed="rId3"/>
                <a:stretch>
                  <a:fillRect l="-143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4340534" y="1824653"/>
            <a:ext cx="292819" cy="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433105" y="2089822"/>
            <a:ext cx="508464" cy="10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Triangle 17"/>
          <p:cNvSpPr/>
          <p:nvPr/>
        </p:nvSpPr>
        <p:spPr>
          <a:xfrm>
            <a:off x="5276181" y="2525824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4229074" y="2531018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blipFill>
                <a:blip r:embed="rId4"/>
                <a:stretch>
                  <a:fillRect l="-2128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710113" y="2804600"/>
            <a:ext cx="466726" cy="25689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5433060" y="3044515"/>
            <a:ext cx="247888" cy="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blipFill>
                <a:blip r:embed="rId5"/>
                <a:stretch>
                  <a:fillRect l="-18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5102985" y="2152838"/>
            <a:ext cx="439620" cy="8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6200000">
            <a:off x="3162693" y="5094827"/>
            <a:ext cx="383451" cy="1074421"/>
            <a:chOff x="7155967" y="2486103"/>
            <a:chExt cx="914400" cy="2632842"/>
          </a:xfrm>
        </p:grpSpPr>
        <p:sp>
          <p:nvSpPr>
            <p:cNvPr id="54" name="Rectangle 53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209569" y="2859624"/>
              <a:ext cx="822960" cy="18572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Manual Operation 56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155824" y="4606351"/>
            <a:ext cx="383451" cy="1074421"/>
            <a:chOff x="7155967" y="2486103"/>
            <a:chExt cx="914400" cy="2632842"/>
          </a:xfrm>
        </p:grpSpPr>
        <p:sp>
          <p:nvSpPr>
            <p:cNvPr id="59" name="Rectangle 58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209571" y="2876458"/>
              <a:ext cx="822960" cy="184046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Manual Operation 61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2670164" y="5387491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00741" y="5217253"/>
                <a:ext cx="708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41" y="5217253"/>
                <a:ext cx="7087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158522" y="5192144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by technology choice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63747" y="3791312"/>
                <a:ext cx="7496433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 smtClean="0"/>
                  <a:t> = “hardware mass of an equivalent expendable booster” </a:t>
                </a:r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47" y="3791312"/>
                <a:ext cx="7496433" cy="795474"/>
              </a:xfrm>
              <a:prstGeom prst="rect">
                <a:avLst/>
              </a:prstGeom>
              <a:blipFill>
                <a:blip r:embed="rId7"/>
                <a:stretch>
                  <a:fillRect l="-65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6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 “unavailable mass” captures performance impacts of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33353" y="1617048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3005004"/>
              <a:ext cx="822960" cy="17119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blipFill>
                <a:blip r:embed="rId2"/>
                <a:stretch>
                  <a:fillRect l="-1887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blipFill>
                <a:blip r:embed="rId3"/>
                <a:stretch>
                  <a:fillRect l="-143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4340534" y="1824653"/>
            <a:ext cx="292819" cy="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433105" y="2089822"/>
            <a:ext cx="508464" cy="10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Triangle 17"/>
          <p:cNvSpPr/>
          <p:nvPr/>
        </p:nvSpPr>
        <p:spPr>
          <a:xfrm>
            <a:off x="5276181" y="2525824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4229074" y="2531018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blipFill>
                <a:blip r:embed="rId4"/>
                <a:stretch>
                  <a:fillRect l="-2128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710113" y="2853756"/>
            <a:ext cx="466726" cy="2077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5433060" y="3044515"/>
            <a:ext cx="247888" cy="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blipFill>
                <a:blip r:embed="rId5"/>
                <a:stretch>
                  <a:fillRect l="-18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5102985" y="2152838"/>
            <a:ext cx="439620" cy="8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61207" y="4136864"/>
                <a:ext cx="2458878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07" y="4136864"/>
                <a:ext cx="2458878" cy="554447"/>
              </a:xfrm>
              <a:prstGeom prst="rect">
                <a:avLst/>
              </a:prstGeom>
              <a:blipFill>
                <a:blip r:embed="rId6"/>
                <a:stretch>
                  <a:fillRect r="-1238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12842" y="5324415"/>
                <a:ext cx="5318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of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stage mass is expended during ascent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: recovery adds mass to first stage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42" y="5324415"/>
                <a:ext cx="5318315" cy="646331"/>
              </a:xfrm>
              <a:prstGeom prst="rect">
                <a:avLst/>
              </a:prstGeom>
              <a:blipFill>
                <a:blip r:embed="rId7"/>
                <a:stretch>
                  <a:fillRect t="-4717" r="-22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4464841" y="445466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605016" y="3594199"/>
            <a:ext cx="1074421" cy="823933"/>
            <a:chOff x="4605016" y="3594199"/>
            <a:chExt cx="1074421" cy="823933"/>
          </a:xfrm>
        </p:grpSpPr>
        <p:grpSp>
          <p:nvGrpSpPr>
            <p:cNvPr id="38" name="Group 37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209571" y="2926879"/>
                <a:ext cx="822960" cy="1790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6200000">
              <a:off x="5289003" y="3940208"/>
              <a:ext cx="270229" cy="1230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32461" y="4485894"/>
            <a:ext cx="1074421" cy="823933"/>
            <a:chOff x="4687337" y="4480818"/>
            <a:chExt cx="1074421" cy="823933"/>
          </a:xfrm>
        </p:grpSpPr>
        <p:grpSp>
          <p:nvGrpSpPr>
            <p:cNvPr id="33" name="Group 32"/>
            <p:cNvGrpSpPr/>
            <p:nvPr/>
          </p:nvGrpSpPr>
          <p:grpSpPr>
            <a:xfrm rot="16200000">
              <a:off x="5032822" y="4358836"/>
              <a:ext cx="383451" cy="1074421"/>
              <a:chOff x="7155967" y="2486103"/>
              <a:chExt cx="914400" cy="263284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209569" y="2859624"/>
                <a:ext cx="822960" cy="185729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ight Triangle 47"/>
            <p:cNvSpPr/>
            <p:nvPr/>
          </p:nvSpPr>
          <p:spPr>
            <a:xfrm rot="16200000">
              <a:off x="5408439" y="440161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5400000" flipV="1">
              <a:off x="5398494" y="502489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82040" y="3517325"/>
                <a:ext cx="290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Unavailable mass fraction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" y="3517325"/>
                <a:ext cx="2908425" cy="369332"/>
              </a:xfrm>
              <a:prstGeom prst="rect">
                <a:avLst/>
              </a:prstGeom>
              <a:blipFill>
                <a:blip r:embed="rId8"/>
                <a:stretch>
                  <a:fillRect l="-1887" t="-9836" r="-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correctly predicts performance of US EELVs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57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capacity declines as unavailable mass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949961"/>
            <a:ext cx="7208520" cy="54063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44240" y="4960620"/>
            <a:ext cx="7620" cy="396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3520" y="5356860"/>
                <a:ext cx="27948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High energy missions more sensitive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5356860"/>
                <a:ext cx="2794868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8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unavailable mass: hardware and propulsion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9563" y="2931829"/>
                <a:ext cx="1804084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63" y="2931829"/>
                <a:ext cx="1804084" cy="522387"/>
              </a:xfrm>
              <a:prstGeom prst="rect">
                <a:avLst/>
              </a:prstGeom>
              <a:blipFill>
                <a:blip r:embed="rId2"/>
                <a:stretch>
                  <a:fillRect r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939061" y="3180256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079236" y="2319788"/>
            <a:ext cx="1074421" cy="823933"/>
            <a:chOff x="4605016" y="3594199"/>
            <a:chExt cx="1074421" cy="823933"/>
          </a:xfrm>
        </p:grpSpPr>
        <p:grpSp>
          <p:nvGrpSpPr>
            <p:cNvPr id="9" name="Group 8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209571" y="2926879"/>
                <a:ext cx="822960" cy="1790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Manual Operation 1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ight Triangle 11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06681" y="3211483"/>
            <a:ext cx="1074421" cy="823933"/>
            <a:chOff x="4106681" y="3211483"/>
            <a:chExt cx="1074421" cy="823933"/>
          </a:xfrm>
        </p:grpSpPr>
        <p:grpSp>
          <p:nvGrpSpPr>
            <p:cNvPr id="19" name="Group 18"/>
            <p:cNvGrpSpPr/>
            <p:nvPr/>
          </p:nvGrpSpPr>
          <p:grpSpPr>
            <a:xfrm rot="16200000">
              <a:off x="4452166" y="3089501"/>
              <a:ext cx="383451" cy="1074421"/>
              <a:chOff x="7155967" y="2486103"/>
              <a:chExt cx="914400" cy="263284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209569" y="2859624"/>
                <a:ext cx="822960" cy="18572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Manual Operation 2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ight Triangle 19"/>
            <p:cNvSpPr/>
            <p:nvPr/>
          </p:nvSpPr>
          <p:spPr>
            <a:xfrm rot="16200000">
              <a:off x="4827783" y="313228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 rot="5400000" flipV="1">
              <a:off x="4817838" y="375555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lowchart: Manual Operation 25"/>
          <p:cNvSpPr/>
          <p:nvPr/>
        </p:nvSpPr>
        <p:spPr>
          <a:xfrm rot="5400000">
            <a:off x="6656914" y="3623154"/>
            <a:ext cx="194205" cy="141541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rot="5400000" flipV="1">
            <a:off x="6544926" y="3755555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/>
        </p:nvSpPr>
        <p:spPr>
          <a:xfrm rot="16200000">
            <a:off x="6544926" y="3286561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48024" y="3193022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Triangle 30"/>
          <p:cNvSpPr/>
          <p:nvPr/>
        </p:nvSpPr>
        <p:spPr>
          <a:xfrm rot="5400000" flipV="1">
            <a:off x="6544926" y="2852626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rot="16200000">
            <a:off x="6544926" y="2383632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6075" y="299559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21543" y="4778778"/>
                <a:ext cx="306323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43" y="4778778"/>
                <a:ext cx="3063239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04958" y="4411980"/>
                <a:ext cx="104124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958" y="4411980"/>
                <a:ext cx="1041247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24841" y="5112955"/>
                <a:ext cx="1952394" cy="83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41" y="5112955"/>
                <a:ext cx="1952394" cy="830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18360" y="1446009"/>
                <a:ext cx="1387880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0" y="1446009"/>
                <a:ext cx="1387880" cy="522387"/>
              </a:xfrm>
              <a:prstGeom prst="rect">
                <a:avLst/>
              </a:prstGeom>
              <a:blipFill>
                <a:blip r:embed="rId6"/>
                <a:stretch>
                  <a:fillRect r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 rot="16200000">
            <a:off x="4260662" y="840858"/>
            <a:ext cx="383451" cy="1074421"/>
            <a:chOff x="7155967" y="2486103"/>
            <a:chExt cx="914400" cy="2632842"/>
          </a:xfrm>
        </p:grpSpPr>
        <p:sp>
          <p:nvSpPr>
            <p:cNvPr id="39" name="Rectangle 38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209571" y="2888127"/>
              <a:ext cx="822960" cy="18287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anual Operation 41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rot="16200000">
            <a:off x="4260662" y="1366931"/>
            <a:ext cx="383451" cy="1074421"/>
            <a:chOff x="7155967" y="2486103"/>
            <a:chExt cx="914400" cy="2632842"/>
          </a:xfrm>
        </p:grpSpPr>
        <p:sp>
          <p:nvSpPr>
            <p:cNvPr id="45" name="Rectangle 44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209569" y="2955379"/>
              <a:ext cx="822960" cy="17615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Manual Operation 47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62749" y="142448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 rot="16200000">
            <a:off x="6326333" y="1423588"/>
            <a:ext cx="383451" cy="1074421"/>
            <a:chOff x="7155967" y="2486103"/>
            <a:chExt cx="914400" cy="2632842"/>
          </a:xfrm>
        </p:grpSpPr>
        <p:sp>
          <p:nvSpPr>
            <p:cNvPr id="51" name="Rectangle 50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209571" y="2891307"/>
              <a:ext cx="822960" cy="18256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anual Operation 53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Flowchart: Manual Operation 54"/>
          <p:cNvSpPr/>
          <p:nvPr/>
        </p:nvSpPr>
        <p:spPr>
          <a:xfrm rot="5400000">
            <a:off x="6748243" y="1221481"/>
            <a:ext cx="194205" cy="141541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820628" y="160914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82057" y="162438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85458" y="4519018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Rocket propulsion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27117" y="5143530"/>
            <a:ext cx="142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Air-breathing</a:t>
            </a:r>
          </a:p>
          <a:p>
            <a:r>
              <a:rPr lang="en-US" dirty="0" smtClean="0"/>
              <a:t>propulsion</a:t>
            </a:r>
            <a:endParaRPr lang="en-US" dirty="0"/>
          </a:p>
        </p:txBody>
      </p:sp>
      <p:sp>
        <p:nvSpPr>
          <p:cNvPr id="60" name="Right Brace 59"/>
          <p:cNvSpPr/>
          <p:nvPr/>
        </p:nvSpPr>
        <p:spPr>
          <a:xfrm rot="10800000">
            <a:off x="4198741" y="4623029"/>
            <a:ext cx="438995" cy="11668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6480" y="950976"/>
            <a:ext cx="236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 of baseline hardware recovered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5041" y="2478827"/>
            <a:ext cx="25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</a:t>
            </a:r>
            <a:r>
              <a:rPr lang="en-US" dirty="0"/>
              <a:t>h</a:t>
            </a:r>
            <a:r>
              <a:rPr lang="en-US" dirty="0" smtClean="0"/>
              <a:t>ardware factor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6343" y="4382365"/>
            <a:ext cx="26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propellant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802135"/>
            <a:ext cx="411480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9" y="1802135"/>
            <a:ext cx="4114800" cy="4114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46860" y="2346960"/>
            <a:ext cx="213360" cy="7543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75560" y="5006340"/>
            <a:ext cx="350520" cy="1828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12570" y="5478780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3620" y="5455920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56120" y="5012058"/>
            <a:ext cx="350520" cy="1828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93130" y="5484498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4180" y="5461638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88842" y="2262485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Propulsive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05122" y="4591044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Winged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535162" y="4598664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Winged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15915" y="4973481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Winged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8385" y="4993477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Winged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3325" y="5005543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parachute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5516322" y="4991589"/>
            <a:ext cx="964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parachute</a:t>
            </a:r>
          </a:p>
          <a:p>
            <a:r>
              <a:rPr lang="en-US" sz="1300" dirty="0"/>
              <a:t>D</a:t>
            </a:r>
            <a:r>
              <a:rPr lang="en-US" sz="1300" dirty="0" smtClean="0"/>
              <a:t>ownrange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583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from recent launch vehicles</a:t>
                </a:r>
              </a:p>
              <a:p>
                <a:r>
                  <a:rPr lang="en-US" dirty="0" smtClean="0"/>
                  <a:t>Distributions on recovery hardware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from detailed design studies and analogies to aircraft</a:t>
                </a:r>
              </a:p>
              <a:p>
                <a:r>
                  <a:rPr lang="en-US" dirty="0" smtClean="0"/>
                  <a:t>Distributions on recovery propellant from estimates of recovery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or recovery cruise range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" y="690372"/>
            <a:ext cx="8768080" cy="5260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2660333" y="3883424"/>
            <a:ext cx="426720" cy="594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3335655" y="3883424"/>
            <a:ext cx="647700" cy="527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4187825" y="3871096"/>
            <a:ext cx="647700" cy="527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9" t="85381" r="31337" b="1655"/>
          <a:stretch/>
        </p:blipFill>
        <p:spPr>
          <a:xfrm>
            <a:off x="5168900" y="3871096"/>
            <a:ext cx="495300" cy="527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8" t="85381" r="1611" b="1655"/>
          <a:stretch/>
        </p:blipFill>
        <p:spPr>
          <a:xfrm>
            <a:off x="6073140" y="3871096"/>
            <a:ext cx="624840" cy="527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037070" y="3871096"/>
            <a:ext cx="487680" cy="539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995920" y="3871096"/>
            <a:ext cx="487680" cy="5394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92830" y="998220"/>
            <a:ext cx="138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TODO shouldn’t extend above max. expendable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6259-97BD-DC42-B445-D5D9E8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model: </a:t>
            </a:r>
            <a:r>
              <a:rPr lang="en-US" dirty="0" err="1"/>
              <a:t>Transcost</a:t>
            </a:r>
            <a:r>
              <a:rPr lang="en-US" dirty="0"/>
              <a:t> 8.2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C6E6-EC86-D744-AF8E-A7CBA1B8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Implement the </a:t>
            </a:r>
            <a:r>
              <a:rPr lang="en-US" dirty="0" err="1"/>
              <a:t>Transcost</a:t>
            </a:r>
            <a:r>
              <a:rPr lang="en-US" dirty="0"/>
              <a:t> 8.2 model to estimate production, development, and operations costs, as well as the total cost-per-flight for various launch vehicles</a:t>
            </a:r>
          </a:p>
          <a:p>
            <a:r>
              <a:rPr lang="en-US" dirty="0"/>
              <a:t>Validate using operational launch vehicles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Account for uncertainties in CER coefficients and exponents</a:t>
            </a:r>
          </a:p>
          <a:p>
            <a:pPr lvl="1"/>
            <a:r>
              <a:rPr lang="en-US" dirty="0"/>
              <a:t>Account for uncertainties in cost factors </a:t>
            </a:r>
          </a:p>
          <a:p>
            <a:pPr lvl="1"/>
            <a:r>
              <a:rPr lang="en-US" dirty="0"/>
              <a:t>Choose reasonable production numbers (impacts learning effect)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DE778-B35A-ED44-A1D2-1F8D6B2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841F-F0B3-9446-A1BA-F9F0DD416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F8E45-5407-3C48-B312-51E71C7E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4806"/>
            <a:ext cx="7839307" cy="5361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6E277-85A7-CB40-9669-8053369F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estimates for current launch vehicles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9DDB-6956-6F4F-8733-7F6D5F4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25935-4A3D-764C-94FD-6BEF6F13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8BD8-7960-0246-ABE9-AA7F8C3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0620-9E1D-274B-9303-2D25B70E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cost trends of the vehicles is reasonable (i.e. Falcon 9 costs less than the others)</a:t>
            </a:r>
          </a:p>
          <a:p>
            <a:r>
              <a:rPr lang="en-US" dirty="0"/>
              <a:t>Production cost estimate values seem to be too high given current listed prices per launch</a:t>
            </a:r>
          </a:p>
          <a:p>
            <a:r>
              <a:rPr lang="en-US" dirty="0"/>
              <a:t>Possible explanations:</a:t>
            </a:r>
          </a:p>
          <a:p>
            <a:pPr lvl="1"/>
            <a:r>
              <a:rPr lang="en-US" dirty="0"/>
              <a:t>Launches are underpriced</a:t>
            </a:r>
          </a:p>
          <a:p>
            <a:pPr lvl="1"/>
            <a:r>
              <a:rPr lang="en-US" dirty="0"/>
              <a:t>Work-Year dollar values are less than industry standard</a:t>
            </a:r>
          </a:p>
          <a:p>
            <a:pPr lvl="1"/>
            <a:r>
              <a:rPr lang="en-US" dirty="0"/>
              <a:t>Learning factor is better than anticipated</a:t>
            </a:r>
          </a:p>
          <a:p>
            <a:pPr lvl="1"/>
            <a:r>
              <a:rPr lang="en-US" dirty="0"/>
              <a:t>Scope and profit of subcontractors is less than expected</a:t>
            </a:r>
          </a:p>
          <a:p>
            <a:pPr lvl="1"/>
            <a:r>
              <a:rPr lang="en-US" dirty="0"/>
              <a:t>Mass of shrouds, fairings, or other components are accounted for improperly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C63FE-EB90-044C-8D6A-39E40EC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4BB75-A726-824A-8FBB-E1B5C101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sensitivity/sweeps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48" y="1124793"/>
            <a:ext cx="6463869" cy="4847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835" y="549428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methane?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launch rate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/>
              <a:t>Schedule and ops are a key point: reuse may enable higher launch rate with same </a:t>
            </a:r>
            <a:r>
              <a:rPr lang="en-US" dirty="0" smtClean="0"/>
              <a:t>workforce</a:t>
            </a:r>
          </a:p>
          <a:p>
            <a:r>
              <a:rPr lang="en-US" dirty="0" smtClean="0"/>
              <a:t>Effect of downrange vs. launch site recovery on schedule &amp; fleet size</a:t>
            </a:r>
          </a:p>
          <a:p>
            <a:r>
              <a:rPr lang="en-US" dirty="0" smtClean="0"/>
              <a:t>Effect of partial recovery re-integration on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Mission/market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Market </a:t>
            </a:r>
            <a:r>
              <a:rPr lang="en-US" dirty="0"/>
              <a:t>may soon support high launch rates to </a:t>
            </a:r>
            <a:r>
              <a:rPr lang="en-US" dirty="0" smtClean="0"/>
              <a:t>LEO </a:t>
            </a:r>
            <a:r>
              <a:rPr lang="en-US" dirty="0"/>
              <a:t>due to proposed constellations,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starlink</a:t>
            </a:r>
            <a:r>
              <a:rPr lang="en-US" dirty="0"/>
              <a:t>, </a:t>
            </a:r>
            <a:r>
              <a:rPr lang="en-US" dirty="0" err="1"/>
              <a:t>oneweb</a:t>
            </a:r>
            <a:r>
              <a:rPr lang="en-US" dirty="0"/>
              <a:t>, DARPA </a:t>
            </a:r>
            <a:r>
              <a:rPr lang="en-US" dirty="0" smtClean="0"/>
              <a:t>blackjack</a:t>
            </a:r>
          </a:p>
          <a:p>
            <a:pPr lvl="1"/>
            <a:r>
              <a:rPr lang="en-US" dirty="0" smtClean="0"/>
              <a:t>Reuse from LEO mission easier than from GTO</a:t>
            </a:r>
          </a:p>
          <a:p>
            <a:pPr lvl="1"/>
            <a:r>
              <a:rPr lang="en-US" dirty="0" smtClean="0"/>
              <a:t>Constellation customers may be more tolerant of launch risk than expensive monolithic satellite customers</a:t>
            </a:r>
          </a:p>
          <a:p>
            <a:endParaRPr lang="en-US" dirty="0"/>
          </a:p>
          <a:p>
            <a:r>
              <a:rPr lang="en-US" dirty="0" smtClean="0"/>
              <a:t>Small sat launchers</a:t>
            </a:r>
          </a:p>
          <a:p>
            <a:pPr lvl="1"/>
            <a:r>
              <a:rPr lang="en-US" dirty="0" smtClean="0"/>
              <a:t>Hardware smaller fraction of total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1</a:t>
            </a:r>
            <a:r>
              <a:rPr lang="en-US" baseline="30000" dirty="0" smtClean="0"/>
              <a:t>st</a:t>
            </a:r>
            <a:r>
              <a:rPr lang="en-US" dirty="0" smtClean="0"/>
              <a:t> stage reuse:</a:t>
            </a:r>
            <a:br>
              <a:rPr lang="en-US" dirty="0" smtClean="0"/>
            </a:br>
            <a:r>
              <a:rPr lang="en-US" dirty="0" smtClean="0"/>
              <a:t>Cost savings with reasonable technical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vehicle reuse is often touted as a key step to reduce costs and increase launch rate.</a:t>
            </a:r>
          </a:p>
          <a:p>
            <a:r>
              <a:rPr lang="en-US" dirty="0" smtClean="0"/>
              <a:t>However, whole-vehicle reuse architectures face major technical challenges, and none have survived development.</a:t>
            </a:r>
          </a:p>
          <a:p>
            <a:pPr lvl="1"/>
            <a:r>
              <a:rPr lang="en-US" dirty="0" smtClean="0"/>
              <a:t>e.g. early STS architectures, X-33, Delta Clipper</a:t>
            </a:r>
          </a:p>
          <a:p>
            <a:r>
              <a:rPr lang="en-US" dirty="0" smtClean="0"/>
              <a:t>Reusing only the 1</a:t>
            </a:r>
            <a:r>
              <a:rPr lang="en-US" baseline="30000" dirty="0" smtClean="0"/>
              <a:t>st</a:t>
            </a:r>
            <a:r>
              <a:rPr lang="en-US" dirty="0" smtClean="0"/>
              <a:t> stage (or part of the 1</a:t>
            </a:r>
            <a:r>
              <a:rPr lang="en-US" baseline="30000" dirty="0" smtClean="0"/>
              <a:t>st</a:t>
            </a:r>
            <a:r>
              <a:rPr lang="en-US" dirty="0" smtClean="0"/>
              <a:t> stage) is an easier, incremental step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462" y="4327575"/>
            <a:ext cx="16917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Expendable launch vehicles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738" y="4327574"/>
            <a:ext cx="20022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Partially reusable launch vehicles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4502" y="4327575"/>
            <a:ext cx="16891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Fully reusable launch vehicles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6412" y="5066584"/>
            <a:ext cx="24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development 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648" y="5080320"/>
            <a:ext cx="2521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Potential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Demonstrated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Incremental development from existing vehicles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609194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642958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462" y="5013258"/>
            <a:ext cx="1301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cost/flight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8698" y="4320705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6964" y="4304665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focus on 1</a:t>
            </a:r>
            <a:r>
              <a:rPr lang="en-US" baseline="30000" dirty="0" smtClean="0"/>
              <a:t>st</a:t>
            </a:r>
            <a:r>
              <a:rPr lang="en-US" dirty="0" smtClean="0"/>
              <a:t> stage reusability?</a:t>
            </a:r>
            <a:br>
              <a:rPr lang="en-US" dirty="0" smtClean="0"/>
            </a:br>
            <a:r>
              <a:rPr lang="en-US" dirty="0"/>
              <a:t>B</a:t>
            </a:r>
            <a:r>
              <a:rPr lang="en-US" dirty="0" smtClean="0"/>
              <a:t>est reward/effort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390"/>
            <a:ext cx="7886700" cy="4744673"/>
          </a:xfrm>
        </p:spPr>
        <p:txBody>
          <a:bodyPr/>
          <a:lstStyle/>
          <a:p>
            <a:r>
              <a:rPr lang="en-US" dirty="0" smtClean="0"/>
              <a:t>The first stage is easier to recover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… and embodies the majority of the production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therefore of considerable commercial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61672" y="1619590"/>
            <a:ext cx="4347744" cy="950215"/>
            <a:chOff x="1347272" y="1915194"/>
            <a:chExt cx="4347744" cy="950215"/>
          </a:xfrm>
        </p:grpSpPr>
        <p:sp>
          <p:nvSpPr>
            <p:cNvPr id="6" name="Rectangle 5"/>
            <p:cNvSpPr/>
            <p:nvPr/>
          </p:nvSpPr>
          <p:spPr>
            <a:xfrm>
              <a:off x="2175641" y="1954923"/>
              <a:ext cx="9144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5641" y="2262420"/>
              <a:ext cx="2743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58962" y="2557632"/>
              <a:ext cx="1882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dirty="0" smtClean="0"/>
                <a:t>eentry specific energy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1686" y="193730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~2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8841" y="2236541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~60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672" y="3064584"/>
            <a:ext cx="3854816" cy="950215"/>
            <a:chOff x="1347272" y="1915194"/>
            <a:chExt cx="3854816" cy="950215"/>
          </a:xfrm>
        </p:grpSpPr>
        <p:sp>
          <p:nvSpPr>
            <p:cNvPr id="17" name="Rectangle 16"/>
            <p:cNvSpPr/>
            <p:nvPr/>
          </p:nvSpPr>
          <p:spPr>
            <a:xfrm>
              <a:off x="2175641" y="1954923"/>
              <a:ext cx="2480442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641" y="2262420"/>
              <a:ext cx="64376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58962" y="2557632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Production cost</a:t>
              </a:r>
              <a:endParaRPr 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3213" y="3164535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2052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5804321" y="4777905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1739399" y="4506763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4077366" y="4592165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460652" y="4506763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51670" y="4865028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50682" y="4865028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252104" y="4865028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4969" y="48650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ide variety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 proposals </a:t>
            </a:r>
            <a:r>
              <a:rPr lang="en-US" dirty="0"/>
              <a:t>&amp;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4/42/Srb_splashdow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t="13730" r="27212" b="3379"/>
          <a:stretch/>
        </p:blipFill>
        <p:spPr bwMode="auto">
          <a:xfrm>
            <a:off x="904547" y="1124793"/>
            <a:ext cx="18808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0" y="2938944"/>
            <a:ext cx="2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arachute recovery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Shuttle*</a:t>
            </a:r>
            <a:r>
              <a:rPr lang="en-US" dirty="0" smtClean="0"/>
              <a:t>, Ares 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861" y="27310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NASA</a:t>
            </a:r>
            <a:endParaRPr lang="en-US" sz="1000" dirty="0"/>
          </a:p>
        </p:txBody>
      </p:sp>
      <p:pic>
        <p:nvPicPr>
          <p:cNvPr id="1028" name="Picture 4" descr="http://www.collectspace.com/images/news-041315d-l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811"/>
          <a:stretch/>
        </p:blipFill>
        <p:spPr bwMode="auto">
          <a:xfrm>
            <a:off x="4650042" y="1008587"/>
            <a:ext cx="3657709" cy="21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44060" y="296431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ULA</a:t>
            </a:r>
            <a:endParaRPr lang="en-US" sz="1000" dirty="0"/>
          </a:p>
        </p:txBody>
      </p:sp>
      <p:pic>
        <p:nvPicPr>
          <p:cNvPr id="1030" name="Picture 6" descr="http://i58.fastpic.ru/big/2013/1018/a8/cf44a05e0ad4c2b45c1991a8d13fb5a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64656"/>
            <a:ext cx="3540034" cy="19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7529" y="3191103"/>
            <a:ext cx="354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Engine-pod recovery</a:t>
            </a:r>
          </a:p>
          <a:p>
            <a:pPr algn="ctr"/>
            <a:r>
              <a:rPr lang="en-US" dirty="0" smtClean="0"/>
              <a:t>(e.g. Vulcan SMART, Ariane Adeline)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654384" y="5427859"/>
            <a:ext cx="1212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</a:t>
            </a:r>
            <a:r>
              <a:rPr lang="en-US" sz="1000" dirty="0"/>
              <a:t>: </a:t>
            </a:r>
            <a:r>
              <a:rPr lang="en-US" sz="1000" dirty="0" err="1"/>
              <a:t>Khrunichev</a:t>
            </a:r>
            <a:r>
              <a:rPr lang="en-US" sz="1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121" y="5710020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Air-breathing </a:t>
            </a:r>
            <a:r>
              <a:rPr lang="en-US" dirty="0" err="1" smtClean="0"/>
              <a:t>flyback</a:t>
            </a:r>
            <a:endParaRPr lang="en-US" dirty="0" smtClean="0"/>
          </a:p>
          <a:p>
            <a:pPr algn="ctr"/>
            <a:r>
              <a:rPr lang="en-US" dirty="0" smtClean="0"/>
              <a:t>(e.g. Baikal, LFBB)</a:t>
            </a:r>
            <a:endParaRPr lang="en-US" dirty="0"/>
          </a:p>
        </p:txBody>
      </p:sp>
      <p:pic>
        <p:nvPicPr>
          <p:cNvPr id="1034" name="Picture 10" descr="https://i.ytimg.com/vi/TthLhqq4JUs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29467" r="25443" b="2199"/>
          <a:stretch/>
        </p:blipFill>
        <p:spPr bwMode="auto">
          <a:xfrm>
            <a:off x="5380016" y="3927205"/>
            <a:ext cx="2155865" cy="16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78596" y="5584525"/>
            <a:ext cx="275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Propulsive landing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Falcon 9*</a:t>
            </a:r>
            <a:r>
              <a:rPr lang="en-US" dirty="0" smtClean="0"/>
              <a:t>, New Glenn)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203" y="6155104"/>
            <a:ext cx="145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*reused successfully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0931" y="536479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Image: </a:t>
            </a:r>
            <a:r>
              <a:rPr lang="en-US" sz="1000" dirty="0" err="1" smtClean="0">
                <a:solidFill>
                  <a:schemeClr val="bg1"/>
                </a:solidFill>
              </a:rPr>
              <a:t>SpaceX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considerable debate in industry over the value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9505" y="917929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“… </a:t>
            </a:r>
            <a:r>
              <a:rPr lang="en-US" dirty="0" err="1" smtClean="0"/>
              <a:t>SpaceX</a:t>
            </a:r>
            <a:r>
              <a:rPr lang="en-US" dirty="0" smtClean="0"/>
              <a:t> </a:t>
            </a:r>
            <a:r>
              <a:rPr lang="en-US" dirty="0"/>
              <a:t>will therefore not break even on the reusability portion of the </a:t>
            </a:r>
            <a:r>
              <a:rPr lang="en-US" dirty="0" smtClean="0"/>
              <a:t>equation.”</a:t>
            </a:r>
          </a:p>
          <a:p>
            <a:r>
              <a:rPr lang="en-US" dirty="0"/>
              <a:t> </a:t>
            </a:r>
            <a:r>
              <a:rPr lang="en-US" dirty="0" smtClean="0"/>
              <a:t>- Jim Cantrell, CEO Vector Space Systems,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505" y="5312893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“We tried to make [the SSME] reusable […] </a:t>
            </a:r>
            <a:r>
              <a:rPr lang="en-US" dirty="0"/>
              <a:t>Look how long and how much money it took for us to do </a:t>
            </a:r>
            <a:r>
              <a:rPr lang="en-US" dirty="0" smtClean="0"/>
              <a:t>that”</a:t>
            </a:r>
          </a:p>
          <a:p>
            <a:r>
              <a:rPr lang="en-US" dirty="0" smtClean="0"/>
              <a:t> - </a:t>
            </a:r>
            <a:r>
              <a:rPr lang="en-US" dirty="0"/>
              <a:t>Dan </a:t>
            </a:r>
            <a:r>
              <a:rPr lang="en-US" dirty="0" err="1" smtClean="0"/>
              <a:t>Dumbacher</a:t>
            </a:r>
            <a:r>
              <a:rPr lang="en-US" dirty="0" smtClean="0"/>
              <a:t>, NASA,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505" y="3115411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I am a skeptic with regard to many of the claims that have been made for cost reductions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- David Thompson, CEO Orbital ATK, 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068" y="2016670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 [the launch industry] is going to be dominated by </a:t>
            </a:r>
            <a:r>
              <a:rPr lang="en-US" dirty="0" smtClean="0"/>
              <a:t>reusability”</a:t>
            </a:r>
          </a:p>
          <a:p>
            <a:r>
              <a:rPr lang="en-US" dirty="0"/>
              <a:t> </a:t>
            </a:r>
            <a:r>
              <a:rPr lang="en-US" dirty="0" smtClean="0"/>
              <a:t>- Bob Smith, CEO Blue Origin, 2018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068" y="4214152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potential cost reduction over the long term is probably in excess of a factor of </a:t>
            </a:r>
            <a:r>
              <a:rPr lang="en-US" dirty="0" smtClean="0"/>
              <a:t>100.”</a:t>
            </a:r>
          </a:p>
          <a:p>
            <a:r>
              <a:rPr lang="en-US" dirty="0" smtClean="0"/>
              <a:t> - Elon Musk, CEO </a:t>
            </a:r>
            <a:r>
              <a:rPr lang="en-US" dirty="0" err="1" smtClean="0"/>
              <a:t>SpaceX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payload capacity and production cost savings:</a:t>
            </a:r>
          </a:p>
          <a:p>
            <a:pPr lvl="1"/>
            <a:r>
              <a:rPr lang="en-US" dirty="0" smtClean="0"/>
              <a:t>Recovery requires extra hardware (&amp; maybe propellant) on the first stage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A reusable vehicle will have lower payload capacity than an “equivalent” expendable vehicle</a:t>
            </a:r>
          </a:p>
          <a:p>
            <a:r>
              <a:rPr lang="en-US" dirty="0" smtClean="0"/>
              <a:t>Uncertain refurbishment costs</a:t>
            </a:r>
          </a:p>
          <a:p>
            <a:r>
              <a:rPr lang="en-US" dirty="0" smtClean="0"/>
              <a:t>Uncertain market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reuse architecture, if any, can provide sufficient cost savings to justify its associated payload reduction?</a:t>
            </a:r>
          </a:p>
          <a:p>
            <a:pPr marL="0" indent="0">
              <a:buNone/>
            </a:pPr>
            <a:r>
              <a:rPr lang="en-US" dirty="0" smtClean="0"/>
              <a:t>How do expected cost savings vary with refurbishment costs and launch 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consider orbital launch vehicles using</a:t>
            </a:r>
          </a:p>
          <a:p>
            <a:r>
              <a:rPr lang="en-US" dirty="0" smtClean="0"/>
              <a:t>2 sequential stages</a:t>
            </a:r>
          </a:p>
          <a:p>
            <a:r>
              <a:rPr lang="en-US" dirty="0" smtClean="0"/>
              <a:t>Proven, high-TRL propulsion and structural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such launch vehicles, we</a:t>
            </a:r>
          </a:p>
          <a:p>
            <a:r>
              <a:rPr lang="en-US" dirty="0" smtClean="0"/>
              <a:t>Identify and categorize strategies for recovering &amp; reusing (portions of) the first stage</a:t>
            </a:r>
          </a:p>
          <a:p>
            <a:r>
              <a:rPr lang="en-US" dirty="0" smtClean="0"/>
              <a:t>Estimate the effect of each strategy on payload capacity</a:t>
            </a:r>
          </a:p>
          <a:p>
            <a:r>
              <a:rPr lang="en-US" dirty="0" smtClean="0"/>
              <a:t>Estimate the effect of each strategy on operations, production and development costs</a:t>
            </a:r>
          </a:p>
          <a:p>
            <a:r>
              <a:rPr lang="en-US" dirty="0" smtClean="0"/>
              <a:t>Identify tradeoffs and compare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E458C6E6-524A-4220-AE39-6722C282AEBF}" vid="{3C124273-AE33-4E2C-954F-2529A1CAC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5421</TotalTime>
  <Words>1717</Words>
  <Application>Microsoft Office PowerPoint</Application>
  <PresentationFormat>On-screen Show (4:3)</PresentationFormat>
  <Paragraphs>456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Motivation for 1st stage reuse: Cost savings with reasonable technical challenge</vt:lpstr>
      <vt:lpstr>Why focus on 1st stage reusability? Best reward/effort ratio</vt:lpstr>
      <vt:lpstr>Wide variety of 1st stage reuse proposals &amp; implementations</vt:lpstr>
      <vt:lpstr>There is considerable debate in industry over the value of 1st stage reuse</vt:lpstr>
      <vt:lpstr>Fundamental questions</vt:lpstr>
      <vt:lpstr>Scope</vt:lpstr>
      <vt:lpstr>Approach</vt:lpstr>
      <vt:lpstr>PowerPoint Presentation</vt:lpstr>
      <vt:lpstr>Classifying recovery strategies</vt:lpstr>
      <vt:lpstr>Identifying recovery strategies</vt:lpstr>
      <vt:lpstr>Identifying recovery strategies (2)</vt:lpstr>
      <vt:lpstr>Identifying recovery strategies (3)</vt:lpstr>
      <vt:lpstr>PowerPoint Presentation</vt:lpstr>
      <vt:lpstr>Performance Model Challenges</vt:lpstr>
      <vt:lpstr>Launch vehicle mass breakdown</vt:lpstr>
      <vt:lpstr>Delta-v</vt:lpstr>
      <vt:lpstr>From first principles: Tsiolkovsky’s rocket equation</vt:lpstr>
      <vt:lpstr>How does reuse change the equation?</vt:lpstr>
      <vt:lpstr>Baseline and recovery hardware</vt:lpstr>
      <vt:lpstr>First stage “unavailable mass” captures performance impacts of recovery</vt:lpstr>
      <vt:lpstr>Model correctly predicts performance of US EELVs</vt:lpstr>
      <vt:lpstr>Payload capacity declines as unavailable mass increases</vt:lpstr>
      <vt:lpstr>Predicting unavailable mass: hardware and propulsion factors</vt:lpstr>
      <vt:lpstr>PowerPoint Presentation</vt:lpstr>
      <vt:lpstr>Monte Carlo simulation</vt:lpstr>
      <vt:lpstr>PowerPoint Presentation</vt:lpstr>
      <vt:lpstr>PowerPoint Presentation</vt:lpstr>
      <vt:lpstr>Cost model: Transcost 8.2 </vt:lpstr>
      <vt:lpstr>Production cost estimates for current launch vehicles</vt:lpstr>
      <vt:lpstr>Production cost analysis</vt:lpstr>
      <vt:lpstr>PowerPoint Presentation</vt:lpstr>
      <vt:lpstr>Performance sensitivity/sweeps</vt:lpstr>
      <vt:lpstr>Schedule and launch rate considerations</vt:lpstr>
      <vt:lpstr>Mission/market sensitivities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199</cp:revision>
  <dcterms:created xsi:type="dcterms:W3CDTF">2018-08-24T19:49:39Z</dcterms:created>
  <dcterms:modified xsi:type="dcterms:W3CDTF">2018-08-29T19:11:22Z</dcterms:modified>
</cp:coreProperties>
</file>