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FDF7-4A76-4CCE-8ADF-D4FA9511F028}">
          <p14:sldIdLst>
            <p14:sldId id="256"/>
            <p14:sldId id="258"/>
          </p14:sldIdLst>
        </p14:section>
        <p14:section name="Scope and Motivation" id="{675A75F3-08B6-4B1A-AB1B-187001B0F0C1}">
          <p14:sldIdLst>
            <p14:sldId id="257"/>
            <p14:sldId id="260"/>
            <p14:sldId id="259"/>
            <p14:sldId id="261"/>
            <p14:sldId id="262"/>
            <p14:sldId id="263"/>
            <p14:sldId id="264"/>
          </p14:sldIdLst>
        </p14:section>
        <p14:section name="Recovery Strategies" id="{76FE9980-0787-40C1-9D8A-87A2A32F33E1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F677-E25A-4402-8D82-029E18EDC6E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45901-BEF1-4CBF-AB25-82ECDCB6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480" y="2581355"/>
            <a:ext cx="5524835" cy="1786359"/>
          </a:xfrm>
        </p:spPr>
        <p:txBody>
          <a:bodyPr anchor="t"/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480" y="4459790"/>
            <a:ext cx="389833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14" y="5245176"/>
            <a:ext cx="1363490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4" y="4592456"/>
            <a:ext cx="2370966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66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0"/>
            <a:ext cx="7886700" cy="4744673"/>
          </a:xfrm>
        </p:spPr>
        <p:txBody>
          <a:bodyPr/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356351"/>
            <a:ext cx="4865842" cy="365125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[#. Section]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796432"/>
            <a:ext cx="78867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28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836892"/>
            <a:ext cx="7886700" cy="425275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8" y="118101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70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B1C5-369C-4919-B399-6646CD3D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recovery strategies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Fraction of booster mass recovered: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∈(0, 1]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Full: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Partial, engines</a:t>
                          </a:r>
                          <a:r>
                            <a:rPr lang="en-US" baseline="0" dirty="0" smtClean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≈0.2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0.3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1" t="-52991" r="-503" b="-2205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1" y="4534053"/>
            <a:ext cx="718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90 possible choice combinations, of which 36 pass “laugh test”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Classification captures all 10 operated or proposed recovery strategies known to the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recovery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9391" y="1625231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39391" y="2444852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9391" y="297999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979" y="2036279"/>
            <a:ext cx="90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16" idx="3"/>
            <a:endCxn id="44" idx="1"/>
          </p:cNvCxnSpPr>
          <p:nvPr/>
        </p:nvCxnSpPr>
        <p:spPr>
          <a:xfrm flipV="1">
            <a:off x="2944750" y="1632536"/>
            <a:ext cx="1213810" cy="13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8560" y="1494036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16" idx="3"/>
            <a:endCxn id="48" idx="1"/>
          </p:cNvCxnSpPr>
          <p:nvPr/>
        </p:nvCxnSpPr>
        <p:spPr>
          <a:xfrm>
            <a:off x="2944750" y="1763731"/>
            <a:ext cx="1213809" cy="78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8559" y="1703521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3015696" y="2937240"/>
            <a:ext cx="2286000" cy="365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Insufficient energy for return if staging velocity &gt; ~1 km/s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16" idx="3"/>
            <a:endCxn id="53" idx="1"/>
          </p:cNvCxnSpPr>
          <p:nvPr/>
        </p:nvCxnSpPr>
        <p:spPr>
          <a:xfrm>
            <a:off x="2944750" y="1763731"/>
            <a:ext cx="1213808" cy="287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58558" y="1912812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338682" y="3720155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ocean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8682" y="5065073"/>
            <a:ext cx="129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ship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5797448" y="1539552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44" idx="3"/>
            <a:endCxn id="76" idx="1"/>
          </p:cNvCxnSpPr>
          <p:nvPr/>
        </p:nvCxnSpPr>
        <p:spPr>
          <a:xfrm flipV="1">
            <a:off x="5590184" y="1630992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797448" y="1752416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USAF RBS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48" idx="3"/>
            <a:endCxn id="81" idx="1"/>
          </p:cNvCxnSpPr>
          <p:nvPr/>
        </p:nvCxnSpPr>
        <p:spPr>
          <a:xfrm>
            <a:off x="5587246" y="1842021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797448" y="1958865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3" idx="3"/>
            <a:endCxn id="84" idx="1"/>
          </p:cNvCxnSpPr>
          <p:nvPr/>
        </p:nvCxnSpPr>
        <p:spPr>
          <a:xfrm flipV="1">
            <a:off x="5011115" y="2050305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7" idx="3"/>
            <a:endCxn id="16" idx="1"/>
          </p:cNvCxnSpPr>
          <p:nvPr/>
        </p:nvCxnSpPr>
        <p:spPr>
          <a:xfrm flipV="1">
            <a:off x="1292496" y="1763731"/>
            <a:ext cx="1046895" cy="41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58560" y="223980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58559" y="244928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58558" y="265857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5797448" y="2285318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Winged landing preferable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5" idx="3"/>
            <a:endCxn id="118" idx="1"/>
          </p:cNvCxnSpPr>
          <p:nvPr/>
        </p:nvCxnSpPr>
        <p:spPr>
          <a:xfrm flipV="1">
            <a:off x="5590184" y="237675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797448" y="249818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Baikal, LFBB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6" idx="3"/>
            <a:endCxn id="120" idx="1"/>
          </p:cNvCxnSpPr>
          <p:nvPr/>
        </p:nvCxnSpPr>
        <p:spPr>
          <a:xfrm>
            <a:off x="5587246" y="258778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797448" y="2704631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117" idx="3"/>
            <a:endCxn id="122" idx="1"/>
          </p:cNvCxnSpPr>
          <p:nvPr/>
        </p:nvCxnSpPr>
        <p:spPr>
          <a:xfrm flipV="1">
            <a:off x="5011115" y="279607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7" idx="3"/>
            <a:endCxn id="49" idx="1"/>
          </p:cNvCxnSpPr>
          <p:nvPr/>
        </p:nvCxnSpPr>
        <p:spPr>
          <a:xfrm>
            <a:off x="2862291" y="3118494"/>
            <a:ext cx="153405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6" idx="3"/>
            <a:endCxn id="116" idx="1"/>
          </p:cNvCxnSpPr>
          <p:nvPr/>
        </p:nvCxnSpPr>
        <p:spPr>
          <a:xfrm>
            <a:off x="3347744" y="2583352"/>
            <a:ext cx="810815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26" idx="3"/>
            <a:endCxn id="115" idx="1"/>
          </p:cNvCxnSpPr>
          <p:nvPr/>
        </p:nvCxnSpPr>
        <p:spPr>
          <a:xfrm flipV="1">
            <a:off x="3347744" y="2378302"/>
            <a:ext cx="810816" cy="20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6" idx="3"/>
            <a:endCxn id="117" idx="1"/>
          </p:cNvCxnSpPr>
          <p:nvPr/>
        </p:nvCxnSpPr>
        <p:spPr>
          <a:xfrm>
            <a:off x="3347744" y="2583352"/>
            <a:ext cx="810814" cy="213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37" idx="3"/>
            <a:endCxn id="26" idx="1"/>
          </p:cNvCxnSpPr>
          <p:nvPr/>
        </p:nvCxnSpPr>
        <p:spPr>
          <a:xfrm>
            <a:off x="1292496" y="2174779"/>
            <a:ext cx="1046895" cy="408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37" idx="3"/>
            <a:endCxn id="27" idx="1"/>
          </p:cNvCxnSpPr>
          <p:nvPr/>
        </p:nvCxnSpPr>
        <p:spPr>
          <a:xfrm>
            <a:off x="1292496" y="2174779"/>
            <a:ext cx="1046895" cy="943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339391" y="330961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339391" y="3522616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339391" y="398495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583121" y="3355404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stCxn id="137" idx="3"/>
            <a:endCxn id="139" idx="1"/>
          </p:cNvCxnSpPr>
          <p:nvPr/>
        </p:nvCxnSpPr>
        <p:spPr>
          <a:xfrm flipV="1">
            <a:off x="3347744" y="3446844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158560" y="3574194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158559" y="3783679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58558" y="3992970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148" name="Straight Arrow Connector 147"/>
          <p:cNvCxnSpPr>
            <a:stCxn id="144" idx="3"/>
          </p:cNvCxnSpPr>
          <p:nvPr/>
        </p:nvCxnSpPr>
        <p:spPr>
          <a:xfrm flipV="1">
            <a:off x="5590184" y="3711150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797448" y="4039023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Shuttle, Ares 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146" idx="3"/>
            <a:endCxn id="151" idx="1"/>
          </p:cNvCxnSpPr>
          <p:nvPr/>
        </p:nvCxnSpPr>
        <p:spPr>
          <a:xfrm flipV="1">
            <a:off x="5011115" y="4130463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6" idx="3"/>
            <a:endCxn id="139" idx="1"/>
          </p:cNvCxnSpPr>
          <p:nvPr/>
        </p:nvCxnSpPr>
        <p:spPr>
          <a:xfrm flipV="1">
            <a:off x="2944750" y="3446844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8" idx="3"/>
            <a:endCxn id="146" idx="1"/>
          </p:cNvCxnSpPr>
          <p:nvPr/>
        </p:nvCxnSpPr>
        <p:spPr>
          <a:xfrm>
            <a:off x="2862291" y="4123455"/>
            <a:ext cx="1296267" cy="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38" idx="3"/>
            <a:endCxn id="145" idx="1"/>
          </p:cNvCxnSpPr>
          <p:nvPr/>
        </p:nvCxnSpPr>
        <p:spPr>
          <a:xfrm flipV="1">
            <a:off x="2862291" y="3922179"/>
            <a:ext cx="1296268" cy="20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8" idx="3"/>
            <a:endCxn id="144" idx="1"/>
          </p:cNvCxnSpPr>
          <p:nvPr/>
        </p:nvCxnSpPr>
        <p:spPr>
          <a:xfrm flipV="1">
            <a:off x="2862291" y="3712694"/>
            <a:ext cx="1296269" cy="410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60" idx="3"/>
            <a:endCxn id="136" idx="1"/>
          </p:cNvCxnSpPr>
          <p:nvPr/>
        </p:nvCxnSpPr>
        <p:spPr>
          <a:xfrm flipV="1">
            <a:off x="1839475" y="3448117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60" idx="3"/>
            <a:endCxn id="138" idx="1"/>
          </p:cNvCxnSpPr>
          <p:nvPr/>
        </p:nvCxnSpPr>
        <p:spPr>
          <a:xfrm>
            <a:off x="1839475" y="3858655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60" idx="3"/>
            <a:endCxn id="137" idx="1"/>
          </p:cNvCxnSpPr>
          <p:nvPr/>
        </p:nvCxnSpPr>
        <p:spPr>
          <a:xfrm flipV="1">
            <a:off x="1839475" y="3661116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339391" y="456095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358114" y="5053481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344201" y="56193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206593" y="435109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206592" y="456058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206591" y="476987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81" name="Rounded Rectangle 180"/>
          <p:cNvSpPr/>
          <p:nvPr/>
        </p:nvSpPr>
        <p:spPr>
          <a:xfrm>
            <a:off x="5845481" y="4396615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/>
          <p:cNvCxnSpPr>
            <a:stCxn id="178" idx="3"/>
            <a:endCxn id="181" idx="1"/>
          </p:cNvCxnSpPr>
          <p:nvPr/>
        </p:nvCxnSpPr>
        <p:spPr>
          <a:xfrm flipV="1">
            <a:off x="5638217" y="448805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9" idx="3"/>
          </p:cNvCxnSpPr>
          <p:nvPr/>
        </p:nvCxnSpPr>
        <p:spPr>
          <a:xfrm>
            <a:off x="5635279" y="469908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845481" y="4815928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stCxn id="180" idx="3"/>
            <a:endCxn id="185" idx="1"/>
          </p:cNvCxnSpPr>
          <p:nvPr/>
        </p:nvCxnSpPr>
        <p:spPr>
          <a:xfrm flipV="1">
            <a:off x="5059148" y="4907368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2" idx="3"/>
            <a:endCxn id="175" idx="1"/>
          </p:cNvCxnSpPr>
          <p:nvPr/>
        </p:nvCxnSpPr>
        <p:spPr>
          <a:xfrm flipV="1">
            <a:off x="1631724" y="4699457"/>
            <a:ext cx="707667" cy="504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75" idx="3"/>
            <a:endCxn id="178" idx="1"/>
          </p:cNvCxnSpPr>
          <p:nvPr/>
        </p:nvCxnSpPr>
        <p:spPr>
          <a:xfrm flipV="1">
            <a:off x="2944750" y="4489599"/>
            <a:ext cx="1261843" cy="20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3"/>
            <a:endCxn id="179" idx="1"/>
          </p:cNvCxnSpPr>
          <p:nvPr/>
        </p:nvCxnSpPr>
        <p:spPr>
          <a:xfrm flipV="1">
            <a:off x="2944750" y="4699084"/>
            <a:ext cx="1261842" cy="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75" idx="3"/>
            <a:endCxn id="180" idx="1"/>
          </p:cNvCxnSpPr>
          <p:nvPr/>
        </p:nvCxnSpPr>
        <p:spPr>
          <a:xfrm>
            <a:off x="2944750" y="4699457"/>
            <a:ext cx="1261841" cy="208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3761284" y="5104882"/>
            <a:ext cx="32004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76" idx="3"/>
            <a:endCxn id="197" idx="1"/>
          </p:cNvCxnSpPr>
          <p:nvPr/>
        </p:nvCxnSpPr>
        <p:spPr>
          <a:xfrm>
            <a:off x="3366467" y="5191981"/>
            <a:ext cx="394817" cy="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203079" y="541688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4203078" y="562637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203077" y="5922377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203" name="Rounded Rectangle 202"/>
          <p:cNvSpPr/>
          <p:nvPr/>
        </p:nvSpPr>
        <p:spPr>
          <a:xfrm>
            <a:off x="5841967" y="5462405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New Glenn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/>
          <p:cNvCxnSpPr>
            <a:stCxn id="200" idx="3"/>
            <a:endCxn id="203" idx="1"/>
          </p:cNvCxnSpPr>
          <p:nvPr/>
        </p:nvCxnSpPr>
        <p:spPr>
          <a:xfrm flipV="1">
            <a:off x="5634703" y="555384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5841967" y="5675269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/>
          <p:cNvCxnSpPr>
            <a:stCxn id="201" idx="3"/>
            <a:endCxn id="205" idx="1"/>
          </p:cNvCxnSpPr>
          <p:nvPr/>
        </p:nvCxnSpPr>
        <p:spPr>
          <a:xfrm>
            <a:off x="5631765" y="576487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2" idx="3"/>
          </p:cNvCxnSpPr>
          <p:nvPr/>
        </p:nvCxnSpPr>
        <p:spPr>
          <a:xfrm>
            <a:off x="5055634" y="6060877"/>
            <a:ext cx="786333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62" idx="3"/>
            <a:endCxn id="177" idx="1"/>
          </p:cNvCxnSpPr>
          <p:nvPr/>
        </p:nvCxnSpPr>
        <p:spPr>
          <a:xfrm>
            <a:off x="1631724" y="5203573"/>
            <a:ext cx="712477" cy="554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7" idx="3"/>
            <a:endCxn id="201" idx="1"/>
          </p:cNvCxnSpPr>
          <p:nvPr/>
        </p:nvCxnSpPr>
        <p:spPr>
          <a:xfrm>
            <a:off x="2867101" y="5757887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77" idx="3"/>
            <a:endCxn id="200" idx="1"/>
          </p:cNvCxnSpPr>
          <p:nvPr/>
        </p:nvCxnSpPr>
        <p:spPr>
          <a:xfrm flipV="1">
            <a:off x="2867101" y="5555389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7" idx="3"/>
            <a:endCxn id="202" idx="1"/>
          </p:cNvCxnSpPr>
          <p:nvPr/>
        </p:nvCxnSpPr>
        <p:spPr>
          <a:xfrm>
            <a:off x="2867101" y="5757887"/>
            <a:ext cx="1335976" cy="302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62" idx="3"/>
            <a:endCxn id="176" idx="1"/>
          </p:cNvCxnSpPr>
          <p:nvPr/>
        </p:nvCxnSpPr>
        <p:spPr>
          <a:xfrm flipV="1">
            <a:off x="1631724" y="5191981"/>
            <a:ext cx="726390" cy="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45" idx="3"/>
          </p:cNvCxnSpPr>
          <p:nvPr/>
        </p:nvCxnSpPr>
        <p:spPr>
          <a:xfrm flipV="1">
            <a:off x="5587246" y="3920287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224" name="Rounded Rectangle 223"/>
          <p:cNvSpPr/>
          <p:nvPr/>
        </p:nvSpPr>
        <p:spPr>
          <a:xfrm>
            <a:off x="7197801" y="249884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Adeline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7610482" y="154489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7614102" y="176066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5801068" y="3825107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5841967" y="4609479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Propul</a:t>
            </a:r>
            <a:r>
              <a:rPr lang="en-US" sz="1200" dirty="0" smtClean="0">
                <a:solidFill>
                  <a:schemeClr val="tx1"/>
                </a:solidFill>
              </a:rPr>
              <a:t>.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7614103" y="4395955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809128" y="543703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7809128" y="568488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7635065" y="403441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7426401" y="5974899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841967" y="5915795"/>
            <a:ext cx="155448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5797448" y="3615344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2084464" y="6416467"/>
            <a:ext cx="5576876" cy="276999"/>
            <a:chOff x="71319" y="977835"/>
            <a:chExt cx="5576876" cy="276999"/>
          </a:xfrm>
        </p:grpSpPr>
        <p:sp>
          <p:nvSpPr>
            <p:cNvPr id="243" name="Rounded Rectangle 242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59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682" y="2096288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land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682" y="3409674"/>
            <a:ext cx="1634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– mid-air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39391" y="1685750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39391" y="1898749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39391" y="236108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3583121" y="1731537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 flipV="1">
            <a:off x="3347744" y="1822977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8560" y="215527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158559" y="236476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158558" y="257405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5797448" y="2200795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 flipV="1">
            <a:off x="5590184" y="229223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108" idx="1"/>
          </p:cNvCxnSpPr>
          <p:nvPr/>
        </p:nvCxnSpPr>
        <p:spPr>
          <a:xfrm flipV="1">
            <a:off x="5011115" y="2709400"/>
            <a:ext cx="794216" cy="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47" idx="1"/>
          </p:cNvCxnSpPr>
          <p:nvPr/>
        </p:nvCxnSpPr>
        <p:spPr>
          <a:xfrm flipV="1">
            <a:off x="2944750" y="1822977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3"/>
            <a:endCxn id="50" idx="1"/>
          </p:cNvCxnSpPr>
          <p:nvPr/>
        </p:nvCxnSpPr>
        <p:spPr>
          <a:xfrm>
            <a:off x="2862291" y="2499588"/>
            <a:ext cx="1296268" cy="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6" idx="3"/>
            <a:endCxn id="51" idx="1"/>
          </p:cNvCxnSpPr>
          <p:nvPr/>
        </p:nvCxnSpPr>
        <p:spPr>
          <a:xfrm>
            <a:off x="2862291" y="2499588"/>
            <a:ext cx="1296267" cy="21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9" idx="1"/>
          </p:cNvCxnSpPr>
          <p:nvPr/>
        </p:nvCxnSpPr>
        <p:spPr>
          <a:xfrm flipV="1">
            <a:off x="2862291" y="2293779"/>
            <a:ext cx="1296269" cy="20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44" idx="1"/>
          </p:cNvCxnSpPr>
          <p:nvPr/>
        </p:nvCxnSpPr>
        <p:spPr>
          <a:xfrm flipV="1">
            <a:off x="1839475" y="1824250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46" idx="1"/>
          </p:cNvCxnSpPr>
          <p:nvPr/>
        </p:nvCxnSpPr>
        <p:spPr>
          <a:xfrm>
            <a:off x="1839475" y="2234788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0" idx="3"/>
            <a:endCxn id="45" idx="1"/>
          </p:cNvCxnSpPr>
          <p:nvPr/>
        </p:nvCxnSpPr>
        <p:spPr>
          <a:xfrm flipV="1">
            <a:off x="1839475" y="2037249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44201" y="399552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cxnSp>
        <p:nvCxnSpPr>
          <p:cNvPr id="74" name="Elbow Connector 73"/>
          <p:cNvCxnSpPr>
            <a:stCxn id="21" idx="3"/>
            <a:endCxn id="110" idx="1"/>
          </p:cNvCxnSpPr>
          <p:nvPr/>
        </p:nvCxnSpPr>
        <p:spPr>
          <a:xfrm flipV="1">
            <a:off x="1973344" y="3331135"/>
            <a:ext cx="448618" cy="217039"/>
          </a:xfrm>
          <a:prstGeom prst="bentConnector3">
            <a:avLst>
              <a:gd name="adj1" fmla="val 3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03079" y="379302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3078" y="400250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203077" y="421179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>
          <a:xfrm flipV="1">
            <a:off x="5634703" y="392997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841967" y="4051402"/>
            <a:ext cx="15544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Sippel</a:t>
            </a:r>
            <a:r>
              <a:rPr lang="en-US" sz="1200" dirty="0" smtClean="0">
                <a:solidFill>
                  <a:schemeClr val="tx1"/>
                </a:solidFill>
              </a:rPr>
              <a:t> et al 2017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1" idx="3"/>
            <a:endCxn id="85" idx="1"/>
          </p:cNvCxnSpPr>
          <p:nvPr/>
        </p:nvCxnSpPr>
        <p:spPr>
          <a:xfrm>
            <a:off x="5631765" y="414100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3"/>
          </p:cNvCxnSpPr>
          <p:nvPr/>
        </p:nvCxnSpPr>
        <p:spPr>
          <a:xfrm flipV="1">
            <a:off x="5055634" y="434929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1" idx="3"/>
            <a:endCxn id="65" idx="1"/>
          </p:cNvCxnSpPr>
          <p:nvPr/>
        </p:nvCxnSpPr>
        <p:spPr>
          <a:xfrm>
            <a:off x="1973344" y="3548174"/>
            <a:ext cx="370857" cy="585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5" idx="3"/>
            <a:endCxn id="81" idx="1"/>
          </p:cNvCxnSpPr>
          <p:nvPr/>
        </p:nvCxnSpPr>
        <p:spPr>
          <a:xfrm>
            <a:off x="2867101" y="4134020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3"/>
            <a:endCxn id="80" idx="1"/>
          </p:cNvCxnSpPr>
          <p:nvPr/>
        </p:nvCxnSpPr>
        <p:spPr>
          <a:xfrm flipV="1">
            <a:off x="2867101" y="3931522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5" idx="3"/>
            <a:endCxn id="82" idx="1"/>
          </p:cNvCxnSpPr>
          <p:nvPr/>
        </p:nvCxnSpPr>
        <p:spPr>
          <a:xfrm>
            <a:off x="2867101" y="4134020"/>
            <a:ext cx="1335976" cy="216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1" idx="3"/>
            <a:endCxn id="111" idx="1"/>
          </p:cNvCxnSpPr>
          <p:nvPr/>
        </p:nvCxnSpPr>
        <p:spPr>
          <a:xfrm>
            <a:off x="1973344" y="3548174"/>
            <a:ext cx="448618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0" idx="3"/>
          </p:cNvCxnSpPr>
          <p:nvPr/>
        </p:nvCxnSpPr>
        <p:spPr>
          <a:xfrm flipV="1">
            <a:off x="5587246" y="2501372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642014" y="4059279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805331" y="2617960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21962" y="3192635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421962" y="3414473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665692" y="3247261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111" idx="3"/>
            <a:endCxn id="112" idx="1"/>
          </p:cNvCxnSpPr>
          <p:nvPr/>
        </p:nvCxnSpPr>
        <p:spPr>
          <a:xfrm flipV="1">
            <a:off x="3430315" y="3338701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3"/>
            <a:endCxn id="112" idx="1"/>
          </p:cNvCxnSpPr>
          <p:nvPr/>
        </p:nvCxnSpPr>
        <p:spPr>
          <a:xfrm>
            <a:off x="3027321" y="3331135"/>
            <a:ext cx="638371" cy="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841967" y="3844953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52832" y="4265728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ULA SMART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857544" y="4265728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129" name="TextBox 128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130" name="TextBox 129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sp>
        <p:nvSpPr>
          <p:cNvPr id="134" name="Rounded Rectangle 133"/>
          <p:cNvSpPr/>
          <p:nvPr/>
        </p:nvSpPr>
        <p:spPr>
          <a:xfrm>
            <a:off x="7856820" y="2415121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805331" y="2406640"/>
            <a:ext cx="20116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XS-1 Phantom Express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951664" y="4842512"/>
            <a:ext cx="5576876" cy="276999"/>
            <a:chOff x="71319" y="977835"/>
            <a:chExt cx="5576876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9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strategies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875" y="5942819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Launch site recovery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1419931"/>
            <a:ext cx="8317497" cy="4066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580" y="5942819"/>
            <a:ext cx="16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Downrange recovery</a:t>
            </a:r>
            <a:endParaRPr lang="en-US" sz="14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1879604" y="5232936"/>
            <a:ext cx="203197" cy="126491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6565901" y="4136186"/>
            <a:ext cx="203197" cy="342900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75" y="5446066"/>
            <a:ext cx="70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3621" y="5353733"/>
            <a:ext cx="78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USAF RBS</a:t>
            </a:r>
          </a:p>
          <a:p>
            <a:r>
              <a:rPr lang="en-US" sz="1200" dirty="0" smtClean="0"/>
              <a:t>Baikal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6941" y="5353733"/>
            <a:ext cx="87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New Glenn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0399" y="5446066"/>
            <a:ext cx="53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Ares I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1469" y="54460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XS-1 Phantom Express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2877" y="5446066"/>
            <a:ext cx="108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Vulcan SMART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251" y="5472088"/>
            <a:ext cx="8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Examples: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1573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1</a:t>
            </a:r>
            <a:r>
              <a:rPr lang="en-US" baseline="30000" dirty="0" smtClean="0"/>
              <a:t>st</a:t>
            </a:r>
            <a:r>
              <a:rPr lang="en-US" dirty="0" smtClean="0"/>
              <a:t> stage reuse:</a:t>
            </a:r>
            <a:br>
              <a:rPr lang="en-US" dirty="0" smtClean="0"/>
            </a:br>
            <a:r>
              <a:rPr lang="en-US" dirty="0" smtClean="0"/>
              <a:t>Cost savings with reasonable technical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vehicle reuse is often touted as a key step to reduce costs and increase launch rate.</a:t>
            </a:r>
          </a:p>
          <a:p>
            <a:r>
              <a:rPr lang="en-US" dirty="0" smtClean="0"/>
              <a:t>However, whole-vehicle reuse architectures face major technical challenges, and none have survived development.</a:t>
            </a:r>
          </a:p>
          <a:p>
            <a:pPr lvl="1"/>
            <a:r>
              <a:rPr lang="en-US" dirty="0" smtClean="0"/>
              <a:t>e.g. early STS architectures, X-33, Delta Clipper</a:t>
            </a:r>
          </a:p>
          <a:p>
            <a:r>
              <a:rPr lang="en-US" dirty="0" smtClean="0"/>
              <a:t>Reusing only the 1</a:t>
            </a:r>
            <a:r>
              <a:rPr lang="en-US" baseline="30000" dirty="0" smtClean="0"/>
              <a:t>st</a:t>
            </a:r>
            <a:r>
              <a:rPr lang="en-US" dirty="0" smtClean="0"/>
              <a:t> stage (or part of the 1</a:t>
            </a:r>
            <a:r>
              <a:rPr lang="en-US" baseline="30000" dirty="0" smtClean="0"/>
              <a:t>st</a:t>
            </a:r>
            <a:r>
              <a:rPr lang="en-US" dirty="0" smtClean="0"/>
              <a:t> stage) is an easier, incremental step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462" y="4327575"/>
            <a:ext cx="169173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Expendable launch vehicles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738" y="4327574"/>
            <a:ext cx="20022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Partially reusable launch vehicles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4502" y="4327575"/>
            <a:ext cx="16891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Fully reusable launch vehicles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6412" y="5066584"/>
            <a:ext cx="244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development 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648" y="5080320"/>
            <a:ext cx="2521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Potential 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Demonstrated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Incremental development from existing vehicles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609194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642958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7462" y="5013258"/>
            <a:ext cx="1301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cost/flight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8698" y="4320705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6964" y="4304665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focus on 1</a:t>
            </a:r>
            <a:r>
              <a:rPr lang="en-US" baseline="30000" dirty="0" smtClean="0"/>
              <a:t>st</a:t>
            </a:r>
            <a:r>
              <a:rPr lang="en-US" dirty="0" smtClean="0"/>
              <a:t> stage reusability?</a:t>
            </a:r>
            <a:br>
              <a:rPr lang="en-US" dirty="0" smtClean="0"/>
            </a:br>
            <a:r>
              <a:rPr lang="en-US" dirty="0"/>
              <a:t>B</a:t>
            </a:r>
            <a:r>
              <a:rPr lang="en-US" dirty="0" smtClean="0"/>
              <a:t>est reward/effort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390"/>
            <a:ext cx="7886700" cy="4744673"/>
          </a:xfrm>
        </p:spPr>
        <p:txBody>
          <a:bodyPr/>
          <a:lstStyle/>
          <a:p>
            <a:r>
              <a:rPr lang="en-US" dirty="0" smtClean="0"/>
              <a:t>The first stage is easier to recover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… and embodies the majority of the production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reuse is therefore of considerable commercial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61672" y="1619590"/>
            <a:ext cx="4347744" cy="950215"/>
            <a:chOff x="1347272" y="1915194"/>
            <a:chExt cx="4347744" cy="950215"/>
          </a:xfrm>
        </p:grpSpPr>
        <p:sp>
          <p:nvSpPr>
            <p:cNvPr id="6" name="Rectangle 5"/>
            <p:cNvSpPr/>
            <p:nvPr/>
          </p:nvSpPr>
          <p:spPr>
            <a:xfrm>
              <a:off x="2175641" y="1954923"/>
              <a:ext cx="9144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75641" y="2262420"/>
              <a:ext cx="2743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58962" y="2557632"/>
              <a:ext cx="1882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dirty="0" smtClean="0"/>
                <a:t>eentry specific energy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1686" y="1937302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~2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8841" y="2236541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~60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672" y="3064584"/>
            <a:ext cx="3854816" cy="950215"/>
            <a:chOff x="1347272" y="1915194"/>
            <a:chExt cx="3854816" cy="950215"/>
          </a:xfrm>
        </p:grpSpPr>
        <p:sp>
          <p:nvSpPr>
            <p:cNvPr id="17" name="Rectangle 16"/>
            <p:cNvSpPr/>
            <p:nvPr/>
          </p:nvSpPr>
          <p:spPr>
            <a:xfrm>
              <a:off x="2175641" y="1954923"/>
              <a:ext cx="2480442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641" y="2262420"/>
              <a:ext cx="64376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58962" y="2557632"/>
              <a:ext cx="1326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Production cost</a:t>
              </a:r>
              <a:endParaRPr 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03213" y="3164535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pic>
        <p:nvPicPr>
          <p:cNvPr id="2052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5804321" y="4777905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1739399" y="4506763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4077366" y="4592165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460652" y="4506763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51670" y="4865028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SpaceX</a:t>
            </a:r>
            <a:endParaRPr lang="en-US" sz="1200" dirty="0" smtClean="0"/>
          </a:p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Operational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50682" y="4865028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Origin</a:t>
            </a:r>
          </a:p>
          <a:p>
            <a:r>
              <a:rPr lang="en-US" sz="1200" dirty="0" smtClean="0"/>
              <a:t>New Glenn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252104" y="4865028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ULA</a:t>
            </a:r>
          </a:p>
          <a:p>
            <a:r>
              <a:rPr lang="en-US" sz="1200" dirty="0" smtClean="0"/>
              <a:t>Vulcan SMART reuse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94969" y="48650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Boeing</a:t>
            </a:r>
          </a:p>
          <a:p>
            <a:r>
              <a:rPr lang="en-US" sz="1200" dirty="0" smtClean="0"/>
              <a:t>XS-1 Phantom Express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130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ide variety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 proposals </a:t>
            </a:r>
            <a:r>
              <a:rPr lang="en-US" dirty="0"/>
              <a:t>&amp;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4/42/Srb_splashdow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0" t="13730" r="27212" b="3379"/>
          <a:stretch/>
        </p:blipFill>
        <p:spPr bwMode="auto">
          <a:xfrm>
            <a:off x="904547" y="1124793"/>
            <a:ext cx="18808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0" y="2938944"/>
            <a:ext cx="2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arachute recovery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Shuttle*</a:t>
            </a:r>
            <a:r>
              <a:rPr lang="en-US" dirty="0" smtClean="0"/>
              <a:t>, Ares 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861" y="27310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NASA</a:t>
            </a:r>
            <a:endParaRPr lang="en-US" sz="1000" dirty="0"/>
          </a:p>
        </p:txBody>
      </p:sp>
      <p:pic>
        <p:nvPicPr>
          <p:cNvPr id="1028" name="Picture 4" descr="http://www.collectspace.com/images/news-041315d-l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5811"/>
          <a:stretch/>
        </p:blipFill>
        <p:spPr bwMode="auto">
          <a:xfrm>
            <a:off x="4650042" y="1008587"/>
            <a:ext cx="3657709" cy="21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44060" y="296431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ULA</a:t>
            </a:r>
            <a:endParaRPr lang="en-US" sz="1000" dirty="0"/>
          </a:p>
        </p:txBody>
      </p:sp>
      <p:pic>
        <p:nvPicPr>
          <p:cNvPr id="1030" name="Picture 6" descr="http://i58.fastpic.ru/big/2013/1018/a8/cf44a05e0ad4c2b45c1991a8d13fb5a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64656"/>
            <a:ext cx="3540034" cy="19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7529" y="3191103"/>
            <a:ext cx="354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Engine-pod recovery</a:t>
            </a:r>
          </a:p>
          <a:p>
            <a:pPr algn="ctr"/>
            <a:r>
              <a:rPr lang="en-US" dirty="0" smtClean="0"/>
              <a:t>(e.g. Vulcan SMART, Ariane Adeline)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654384" y="5427859"/>
            <a:ext cx="1212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</a:t>
            </a:r>
            <a:r>
              <a:rPr lang="en-US" sz="1000" dirty="0"/>
              <a:t>: </a:t>
            </a:r>
            <a:r>
              <a:rPr lang="en-US" sz="1000" dirty="0" err="1"/>
              <a:t>Khrunichev</a:t>
            </a:r>
            <a:r>
              <a:rPr lang="en-US" sz="1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121" y="5710020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Air-breathing </a:t>
            </a:r>
            <a:r>
              <a:rPr lang="en-US" dirty="0" err="1" smtClean="0"/>
              <a:t>flyback</a:t>
            </a:r>
            <a:endParaRPr lang="en-US" dirty="0" smtClean="0"/>
          </a:p>
          <a:p>
            <a:pPr algn="ctr"/>
            <a:r>
              <a:rPr lang="en-US" dirty="0" smtClean="0"/>
              <a:t>(e.g. Baikal, LFBB)</a:t>
            </a:r>
            <a:endParaRPr lang="en-US" dirty="0"/>
          </a:p>
        </p:txBody>
      </p:sp>
      <p:pic>
        <p:nvPicPr>
          <p:cNvPr id="1034" name="Picture 10" descr="https://i.ytimg.com/vi/TthLhqq4JUs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29467" r="25443" b="2199"/>
          <a:stretch/>
        </p:blipFill>
        <p:spPr bwMode="auto">
          <a:xfrm>
            <a:off x="5380016" y="3927205"/>
            <a:ext cx="2155865" cy="16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78596" y="5584525"/>
            <a:ext cx="275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Propulsive landing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Falcon 9*</a:t>
            </a:r>
            <a:r>
              <a:rPr lang="en-US" dirty="0" smtClean="0"/>
              <a:t>, New Glenn)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203" y="6155104"/>
            <a:ext cx="145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*reused successfully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0931" y="536479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Image: </a:t>
            </a:r>
            <a:r>
              <a:rPr lang="en-US" sz="1000" dirty="0" err="1" smtClean="0">
                <a:solidFill>
                  <a:schemeClr val="bg1"/>
                </a:solidFill>
              </a:rPr>
              <a:t>SpaceX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considerable debate in industry over the value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9505" y="917929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“… </a:t>
            </a:r>
            <a:r>
              <a:rPr lang="en-US" dirty="0" err="1" smtClean="0"/>
              <a:t>SpaceX</a:t>
            </a:r>
            <a:r>
              <a:rPr lang="en-US" dirty="0" smtClean="0"/>
              <a:t> </a:t>
            </a:r>
            <a:r>
              <a:rPr lang="en-US" dirty="0"/>
              <a:t>will therefore not break even on the reusability portion of the </a:t>
            </a:r>
            <a:r>
              <a:rPr lang="en-US" dirty="0" smtClean="0"/>
              <a:t>equation.”</a:t>
            </a:r>
          </a:p>
          <a:p>
            <a:r>
              <a:rPr lang="en-US" dirty="0"/>
              <a:t> </a:t>
            </a:r>
            <a:r>
              <a:rPr lang="en-US" dirty="0" smtClean="0"/>
              <a:t>- Jim Cantrell, CEO Vector Space Systems,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9505" y="5312893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“We tried to make [the SSME] reusable […] </a:t>
            </a:r>
            <a:r>
              <a:rPr lang="en-US" dirty="0"/>
              <a:t>Look how long and how much money it took for us to do </a:t>
            </a:r>
            <a:r>
              <a:rPr lang="en-US" dirty="0" smtClean="0"/>
              <a:t>that”</a:t>
            </a:r>
          </a:p>
          <a:p>
            <a:r>
              <a:rPr lang="en-US" dirty="0" smtClean="0"/>
              <a:t> - </a:t>
            </a:r>
            <a:r>
              <a:rPr lang="en-US" dirty="0"/>
              <a:t>Dan </a:t>
            </a:r>
            <a:r>
              <a:rPr lang="en-US" dirty="0" err="1" smtClean="0"/>
              <a:t>Dumbacher</a:t>
            </a:r>
            <a:r>
              <a:rPr lang="en-US" dirty="0" smtClean="0"/>
              <a:t>, NASA,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9505" y="3115411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I am a skeptic with regard to many of the claims that have been made for cost reductions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- David Thompson, CEO Orbital ATK, 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068" y="2016670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 [the launch industry] is going to be dominated by </a:t>
            </a:r>
            <a:r>
              <a:rPr lang="en-US" dirty="0" smtClean="0"/>
              <a:t>reusability”</a:t>
            </a:r>
          </a:p>
          <a:p>
            <a:r>
              <a:rPr lang="en-US" dirty="0"/>
              <a:t> </a:t>
            </a:r>
            <a:r>
              <a:rPr lang="en-US" dirty="0" smtClean="0"/>
              <a:t>- Bob Smith, CEO Blue Origin, 2018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068" y="4214152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potential cost reduction over the long term is probably in excess of a factor of </a:t>
            </a:r>
            <a:r>
              <a:rPr lang="en-US" dirty="0" smtClean="0"/>
              <a:t>100.”</a:t>
            </a:r>
          </a:p>
          <a:p>
            <a:r>
              <a:rPr lang="en-US" dirty="0" smtClean="0"/>
              <a:t> - Elon Musk, CEO </a:t>
            </a:r>
            <a:r>
              <a:rPr lang="en-US" dirty="0" err="1" smtClean="0"/>
              <a:t>SpaceX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between payload capacity and production cost savings:</a:t>
            </a:r>
          </a:p>
          <a:p>
            <a:pPr lvl="1"/>
            <a:r>
              <a:rPr lang="en-US" dirty="0" smtClean="0"/>
              <a:t>Recovery requires extra hardware (&amp; maybe propellant) on the first stage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A reusable vehicle will have lower payload capacity than an “equivalent” expendable vehicle</a:t>
            </a:r>
          </a:p>
          <a:p>
            <a:r>
              <a:rPr lang="en-US" dirty="0" smtClean="0"/>
              <a:t>Uncertain refurbishment costs</a:t>
            </a:r>
          </a:p>
          <a:p>
            <a:r>
              <a:rPr lang="en-US" dirty="0" smtClean="0"/>
              <a:t>Uncertain market demand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reuse architecture, if any, can provide sufficient cost savings to justify its associated payload reduction?</a:t>
            </a:r>
          </a:p>
          <a:p>
            <a:pPr marL="0" indent="0">
              <a:buNone/>
            </a:pPr>
            <a:r>
              <a:rPr lang="en-US" dirty="0" smtClean="0"/>
              <a:t>How do expected cost savings vary with refurbishment costs and launch 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consider orbital launch vehicles using</a:t>
            </a:r>
          </a:p>
          <a:p>
            <a:r>
              <a:rPr lang="en-US" dirty="0" smtClean="0"/>
              <a:t>2 sequential stages</a:t>
            </a:r>
          </a:p>
          <a:p>
            <a:r>
              <a:rPr lang="en-US" dirty="0" smtClean="0"/>
              <a:t>Proven, high-TRL propulsion and structural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such launch vehicles, we</a:t>
            </a:r>
          </a:p>
          <a:p>
            <a:r>
              <a:rPr lang="en-US" dirty="0" smtClean="0"/>
              <a:t>Identify and categorize strategies for recovering &amp; reusing (portions of) the first stage</a:t>
            </a:r>
          </a:p>
          <a:p>
            <a:r>
              <a:rPr lang="en-US" dirty="0" smtClean="0"/>
              <a:t>Estimate the effect of each strategy on payload capacity</a:t>
            </a:r>
          </a:p>
          <a:p>
            <a:r>
              <a:rPr lang="en-US" dirty="0" smtClean="0"/>
              <a:t>Estimate the effect of each strategy on operations, production and development costs</a:t>
            </a:r>
          </a:p>
          <a:p>
            <a:r>
              <a:rPr lang="en-US" dirty="0" smtClean="0"/>
              <a:t>Identify tradeoffs and compare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statistical techniques to represent the uncertainty inherent in high-level performance and cost models</a:t>
            </a:r>
          </a:p>
          <a:p>
            <a:pPr lvl="1"/>
            <a:r>
              <a:rPr lang="en-US" dirty="0" smtClean="0"/>
              <a:t>Performance/payload model: derived from physical first principles</a:t>
            </a:r>
          </a:p>
          <a:p>
            <a:pPr lvl="1"/>
            <a:r>
              <a:rPr lang="en-US" dirty="0" smtClean="0"/>
              <a:t>Cost model: TRANSCOST 8.2</a:t>
            </a:r>
          </a:p>
          <a:p>
            <a:r>
              <a:rPr lang="en-US" dirty="0" smtClean="0"/>
              <a:t>Wherever possible, these models are calibrated against data from</a:t>
            </a:r>
          </a:p>
          <a:p>
            <a:pPr lvl="1"/>
            <a:r>
              <a:rPr lang="en-US" dirty="0" smtClean="0"/>
              <a:t>Operational launch vehicles</a:t>
            </a:r>
          </a:p>
          <a:p>
            <a:pPr lvl="1"/>
            <a:r>
              <a:rPr lang="en-US" dirty="0" smtClean="0"/>
              <a:t>Detailed conceptual studies</a:t>
            </a:r>
          </a:p>
          <a:p>
            <a:r>
              <a:rPr lang="en-US" dirty="0" smtClean="0"/>
              <a:t>Compare reusable boosters against the baseline of an “equivalent” expendable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E458C6E6-524A-4220-AE39-6722C282AEBF}" vid="{3C124273-AE33-4E2C-954F-2529A1CAC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3360</TotalTime>
  <Words>973</Words>
  <Application>Microsoft Office PowerPoint</Application>
  <PresentationFormat>On-screen Show (4:3)</PresentationFormat>
  <Paragraphs>254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Motivation for 1st stage reuse: Cost savings with reasonable technical challenge</vt:lpstr>
      <vt:lpstr>Why focus on 1st stage reusability? Best reward/effort ratio</vt:lpstr>
      <vt:lpstr>Wide variety of 1st stage reuse proposals &amp; implementations</vt:lpstr>
      <vt:lpstr>There is considerable debate in industry over the value of 1st stage reuse</vt:lpstr>
      <vt:lpstr>Fundamental questions</vt:lpstr>
      <vt:lpstr>Scope</vt:lpstr>
      <vt:lpstr>Approach</vt:lpstr>
      <vt:lpstr>Classifying recovery strategies</vt:lpstr>
      <vt:lpstr>Identifying recovery strategies</vt:lpstr>
      <vt:lpstr>Identifying recovery strategies (2)</vt:lpstr>
      <vt:lpstr>Identifying recovery strategies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126</cp:revision>
  <dcterms:created xsi:type="dcterms:W3CDTF">2018-08-24T19:49:39Z</dcterms:created>
  <dcterms:modified xsi:type="dcterms:W3CDTF">2018-08-27T03:50:01Z</dcterms:modified>
</cp:coreProperties>
</file>