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86" r:id="rId4"/>
    <p:sldId id="257" r:id="rId5"/>
    <p:sldId id="260" r:id="rId6"/>
    <p:sldId id="259" r:id="rId7"/>
    <p:sldId id="261" r:id="rId8"/>
    <p:sldId id="262" r:id="rId9"/>
    <p:sldId id="263" r:id="rId10"/>
    <p:sldId id="264" r:id="rId11"/>
    <p:sldId id="287" r:id="rId12"/>
    <p:sldId id="265" r:id="rId13"/>
    <p:sldId id="266" r:id="rId14"/>
    <p:sldId id="267" r:id="rId15"/>
    <p:sldId id="268" r:id="rId16"/>
    <p:sldId id="288" r:id="rId17"/>
    <p:sldId id="269" r:id="rId18"/>
    <p:sldId id="272" r:id="rId19"/>
    <p:sldId id="274" r:id="rId20"/>
    <p:sldId id="270" r:id="rId21"/>
    <p:sldId id="273" r:id="rId22"/>
    <p:sldId id="282" r:id="rId23"/>
    <p:sldId id="275" r:id="rId24"/>
    <p:sldId id="276" r:id="rId25"/>
    <p:sldId id="277" r:id="rId26"/>
    <p:sldId id="278" r:id="rId27"/>
    <p:sldId id="279" r:id="rId28"/>
    <p:sldId id="281" r:id="rId29"/>
    <p:sldId id="280" r:id="rId30"/>
    <p:sldId id="289" r:id="rId31"/>
    <p:sldId id="283" r:id="rId32"/>
    <p:sldId id="284" r:id="rId33"/>
    <p:sldId id="285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98FDF7-4A76-4CCE-8ADF-D4FA9511F028}">
          <p14:sldIdLst>
            <p14:sldId id="256"/>
            <p14:sldId id="258"/>
          </p14:sldIdLst>
        </p14:section>
        <p14:section name="Scope and Motivation" id="{675A75F3-08B6-4B1A-AB1B-187001B0F0C1}">
          <p14:sldIdLst>
            <p14:sldId id="286"/>
            <p14:sldId id="257"/>
            <p14:sldId id="260"/>
            <p14:sldId id="259"/>
            <p14:sldId id="261"/>
            <p14:sldId id="262"/>
            <p14:sldId id="263"/>
            <p14:sldId id="264"/>
          </p14:sldIdLst>
        </p14:section>
        <p14:section name="Recovery Strategies" id="{76FE9980-0787-40C1-9D8A-87A2A32F33E1}">
          <p14:sldIdLst>
            <p14:sldId id="287"/>
            <p14:sldId id="265"/>
            <p14:sldId id="266"/>
            <p14:sldId id="267"/>
            <p14:sldId id="268"/>
          </p14:sldIdLst>
        </p14:section>
        <p14:section name="Performance model" id="{C9E5CCC2-4E88-456C-A966-88FDF40A371E}">
          <p14:sldIdLst>
            <p14:sldId id="288"/>
            <p14:sldId id="269"/>
            <p14:sldId id="272"/>
            <p14:sldId id="274"/>
            <p14:sldId id="270"/>
            <p14:sldId id="273"/>
            <p14:sldId id="282"/>
            <p14:sldId id="275"/>
            <p14:sldId id="276"/>
            <p14:sldId id="277"/>
            <p14:sldId id="278"/>
            <p14:sldId id="279"/>
            <p14:sldId id="281"/>
            <p14:sldId id="280"/>
          </p14:sldIdLst>
        </p14:section>
        <p14:section name="Cost model" id="{FF59FBD3-CA6D-412F-BC60-D4BFFD78D6D3}">
          <p14:sldIdLst>
            <p14:sldId id="289"/>
            <p14:sldId id="283"/>
            <p14:sldId id="284"/>
            <p14:sldId id="285"/>
          </p14:sldIdLst>
        </p14:section>
        <p14:section name="Tradeoffs and comparisons" id="{8105E70B-A4A8-45CE-9477-8EB7930470C0}">
          <p14:sldIdLst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0000"/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0F677-E25A-4402-8D82-029E18EDC6E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45901-BEF1-4CBF-AB25-82ECDCB6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63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480" y="2581355"/>
            <a:ext cx="5524835" cy="1786359"/>
          </a:xfrm>
        </p:spPr>
        <p:txBody>
          <a:bodyPr anchor="t"/>
          <a:lstStyle>
            <a:lvl1pPr algn="l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7480" y="4459790"/>
            <a:ext cx="3898338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[Speaker]</a:t>
            </a:r>
          </a:p>
          <a:p>
            <a:r>
              <a:rPr lang="en-US" dirty="0" smtClean="0"/>
              <a:t>[Date]</a:t>
            </a:r>
            <a:endParaRPr lang="en-US" dirty="0"/>
          </a:p>
        </p:txBody>
      </p:sp>
      <p:pic>
        <p:nvPicPr>
          <p:cNvPr id="6" name="Picture 4" descr="MIT Aero As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14" y="5245176"/>
            <a:ext cx="1363490" cy="87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514" y="4592456"/>
            <a:ext cx="2370966" cy="5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966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2290"/>
            <a:ext cx="7886700" cy="4744673"/>
          </a:xfrm>
        </p:spPr>
        <p:txBody>
          <a:bodyPr/>
          <a:lstStyle>
            <a:lvl1pPr marL="1714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3pPr>
            <a:lvl4pPr marL="12001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4pPr>
            <a:lvl5pPr marL="15430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6447B1C5-369C-4919-B399-6646CD3D5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6356351"/>
            <a:ext cx="4865842" cy="365125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[#. Section]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5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6447B1C5-369C-4919-B399-6646CD3D58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796432"/>
            <a:ext cx="7886700" cy="2565175"/>
          </a:xfrm>
        </p:spPr>
        <p:txBody>
          <a:bodyPr/>
          <a:lstStyle>
            <a:lvl1pPr marL="0" indent="0" algn="ctr">
              <a:buClr>
                <a:schemeClr val="accent5"/>
              </a:buClr>
              <a:buFont typeface="Wingdings" panose="05000000000000000000" pitchFamily="2" charset="2"/>
              <a:buNone/>
              <a:defRPr/>
            </a:lvl1pPr>
            <a:lvl2pPr marL="5143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3pPr>
            <a:lvl4pPr marL="12001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4pPr>
            <a:lvl5pPr marL="15430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283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1836892"/>
            <a:ext cx="7886700" cy="4252759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Previous Sections</a:t>
            </a:r>
          </a:p>
          <a:p>
            <a:pPr lvl="0"/>
            <a:r>
              <a:rPr lang="en-US" dirty="0" smtClean="0"/>
              <a:t>Current Section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8" y="1181019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Outline</a:t>
            </a:r>
            <a:endParaRPr lang="en-US" sz="2400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870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7B1C5-369C-4919-B399-6646CD3D5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4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statistical techniques to represent the uncertainty inherent in high-level performance and cost models</a:t>
            </a:r>
          </a:p>
          <a:p>
            <a:pPr lvl="1"/>
            <a:r>
              <a:rPr lang="en-US" dirty="0" smtClean="0"/>
              <a:t>Performance/payload model: derived from physical first principles</a:t>
            </a:r>
          </a:p>
          <a:p>
            <a:pPr lvl="1"/>
            <a:r>
              <a:rPr lang="en-US" dirty="0" smtClean="0"/>
              <a:t>Cost model: TRANSCOST 8.2</a:t>
            </a:r>
          </a:p>
          <a:p>
            <a:r>
              <a:rPr lang="en-US" dirty="0" smtClean="0"/>
              <a:t>Wherever possible, these models are calibrated against data from</a:t>
            </a:r>
          </a:p>
          <a:p>
            <a:pPr lvl="1"/>
            <a:r>
              <a:rPr lang="en-US" dirty="0" smtClean="0"/>
              <a:t>Operational launch vehicles</a:t>
            </a:r>
          </a:p>
          <a:p>
            <a:pPr lvl="1"/>
            <a:r>
              <a:rPr lang="en-US" dirty="0" smtClean="0"/>
              <a:t>Detailed conceptual studies</a:t>
            </a:r>
          </a:p>
          <a:p>
            <a:r>
              <a:rPr lang="en-US" dirty="0" smtClean="0"/>
              <a:t>Replicability</a:t>
            </a:r>
          </a:p>
          <a:p>
            <a:pPr lvl="1"/>
            <a:r>
              <a:rPr lang="en-US" dirty="0" smtClean="0"/>
              <a:t>Open code TODO </a:t>
            </a:r>
            <a:r>
              <a:rPr lang="en-US" dirty="0" err="1" smtClean="0"/>
              <a:t>github</a:t>
            </a:r>
            <a:r>
              <a:rPr lang="en-US" dirty="0" smtClean="0"/>
              <a:t> link</a:t>
            </a:r>
          </a:p>
          <a:p>
            <a:pPr lvl="1"/>
            <a:r>
              <a:rPr lang="en-US" dirty="0" smtClean="0"/>
              <a:t>Open data</a:t>
            </a:r>
          </a:p>
          <a:p>
            <a:r>
              <a:rPr lang="en-US" dirty="0" smtClean="0"/>
              <a:t>Compare reusable boosters against the baseline of an “equivalent” expendable vehicle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1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and Motivation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Recovery Strategies</a:t>
            </a:r>
          </a:p>
          <a:p>
            <a:r>
              <a:rPr lang="en-US" dirty="0" smtClean="0"/>
              <a:t>Performance Model</a:t>
            </a:r>
          </a:p>
          <a:p>
            <a:r>
              <a:rPr lang="en-US" dirty="0" smtClean="0"/>
              <a:t>Cost Model</a:t>
            </a:r>
          </a:p>
          <a:p>
            <a:r>
              <a:rPr lang="en-US" dirty="0" smtClean="0"/>
              <a:t>Tradeoffs &amp; Comparisons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recovery strategies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76280933"/>
                  </p:ext>
                </p:extLst>
              </p:nvPr>
            </p:nvGraphicFramePr>
            <p:xfrm>
              <a:off x="628650" y="1431925"/>
              <a:ext cx="7886698" cy="2588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2888">
                      <a:extLst>
                        <a:ext uri="{9D8B030D-6E8A-4147-A177-3AD203B41FA5}">
                          <a16:colId xmlns:a16="http://schemas.microsoft.com/office/drawing/2014/main" val="104135213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40692052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2217817212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195978191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136761032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893046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Choice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2311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Portion</a:t>
                          </a:r>
                          <a:r>
                            <a:rPr lang="en-US" baseline="0" dirty="0" smtClean="0"/>
                            <a:t> of booster recovered</a:t>
                          </a:r>
                          <a:endParaRPr lang="en-US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Fraction of booster mass recovered: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∈(0, 1]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r>
                            <a:rPr lang="en-US" dirty="0" smtClean="0"/>
                            <a:t>Full:</a:t>
                          </a: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r>
                            <a:rPr lang="en-US" dirty="0" smtClean="0"/>
                            <a:t>Partial, engines</a:t>
                          </a:r>
                          <a:r>
                            <a:rPr lang="en-US" baseline="0" dirty="0" smtClean="0"/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≈0.2 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 0.3</m:t>
                              </m:r>
                            </m:oMath>
                          </a14:m>
                          <a:endParaRPr lang="en-US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0235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 location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Launch site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ocean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ship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land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mid-air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3781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 propulsion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Rocket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Air-breathing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1000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Landing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Propulsive</a:t>
                          </a:r>
                          <a:r>
                            <a:rPr lang="en-US" baseline="0" dirty="0" smtClean="0"/>
                            <a:t> (v</a:t>
                          </a:r>
                          <a:r>
                            <a:rPr lang="en-US" dirty="0" smtClean="0"/>
                            <a:t>ertical)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Winged (horizontal)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Parachute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8571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76280933"/>
                  </p:ext>
                </p:extLst>
              </p:nvPr>
            </p:nvGraphicFramePr>
            <p:xfrm>
              <a:off x="628650" y="1431925"/>
              <a:ext cx="7886698" cy="2588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2888">
                      <a:extLst>
                        <a:ext uri="{9D8B030D-6E8A-4147-A177-3AD203B41FA5}">
                          <a16:colId xmlns:a16="http://schemas.microsoft.com/office/drawing/2014/main" val="104135213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40692052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2217817212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195978191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136761032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893046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Choice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2311484"/>
                      </a:ext>
                    </a:extLst>
                  </a:tr>
                  <a:tr h="7086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Portion</a:t>
                          </a:r>
                          <a:r>
                            <a:rPr lang="en-US" baseline="0" dirty="0" smtClean="0"/>
                            <a:t> of booster recovered</a:t>
                          </a:r>
                          <a:endParaRPr lang="en-US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1" t="-52991" r="-503" b="-2205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0235896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 location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Launch site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ocean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ship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land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mid-air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3781268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 propulsion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Rocket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Air-breathing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1000911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Landing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Propulsive</a:t>
                          </a:r>
                          <a:r>
                            <a:rPr lang="en-US" baseline="0" dirty="0" smtClean="0"/>
                            <a:t> (v</a:t>
                          </a:r>
                          <a:r>
                            <a:rPr lang="en-US" dirty="0" smtClean="0"/>
                            <a:t>ertical)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Winged (horizontal)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Parachute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8571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1" y="4534053"/>
            <a:ext cx="7183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90 possible choice combinations, of which 36 pass “laugh test”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Classification captures all </a:t>
            </a:r>
            <a:r>
              <a:rPr lang="en-US" dirty="0" smtClean="0"/>
              <a:t>11 </a:t>
            </a:r>
            <a:r>
              <a:rPr lang="en-US" dirty="0" smtClean="0"/>
              <a:t>operated or proposed recovery strategies known to the authors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9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recovery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39391" y="1625231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Rocket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339391" y="2444852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Air-breathing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339391" y="297999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one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85979" y="2036279"/>
            <a:ext cx="906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Launch site</a:t>
            </a:r>
            <a:endParaRPr lang="en-US" sz="1200" dirty="0"/>
          </a:p>
        </p:txBody>
      </p:sp>
      <p:cxnSp>
        <p:nvCxnSpPr>
          <p:cNvPr id="42" name="Elbow Connector 41"/>
          <p:cNvCxnSpPr>
            <a:stCxn id="16" idx="3"/>
            <a:endCxn id="44" idx="1"/>
          </p:cNvCxnSpPr>
          <p:nvPr/>
        </p:nvCxnSpPr>
        <p:spPr>
          <a:xfrm flipV="1">
            <a:off x="2944750" y="1632536"/>
            <a:ext cx="1213810" cy="131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58560" y="1494036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cxnSp>
        <p:nvCxnSpPr>
          <p:cNvPr id="47" name="Elbow Connector 46"/>
          <p:cNvCxnSpPr>
            <a:stCxn id="16" idx="3"/>
            <a:endCxn id="48" idx="1"/>
          </p:cNvCxnSpPr>
          <p:nvPr/>
        </p:nvCxnSpPr>
        <p:spPr>
          <a:xfrm>
            <a:off x="2944750" y="1763731"/>
            <a:ext cx="1213809" cy="782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58559" y="1703521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3015696" y="2937240"/>
            <a:ext cx="2286000" cy="3657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Insufficient energy for return if staging velocity &gt; ~1 km/s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1" name="Elbow Connector 50"/>
          <p:cNvCxnSpPr>
            <a:stCxn id="16" idx="3"/>
            <a:endCxn id="53" idx="1"/>
          </p:cNvCxnSpPr>
          <p:nvPr/>
        </p:nvCxnSpPr>
        <p:spPr>
          <a:xfrm>
            <a:off x="2944750" y="1763731"/>
            <a:ext cx="1213808" cy="2875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58558" y="1912812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110549" y="1247909"/>
            <a:ext cx="1992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Recovery </a:t>
            </a:r>
            <a:r>
              <a:rPr lang="en-US" sz="1200" u="sng" dirty="0"/>
              <a:t>P</a:t>
            </a:r>
            <a:r>
              <a:rPr lang="en-US" sz="1200" u="sng" dirty="0" smtClean="0"/>
              <a:t>ropulsion Method</a:t>
            </a:r>
            <a:endParaRPr lang="en-US" sz="1200" u="sng" dirty="0"/>
          </a:p>
        </p:txBody>
      </p:sp>
      <p:sp>
        <p:nvSpPr>
          <p:cNvPr id="58" name="TextBox 57"/>
          <p:cNvSpPr txBox="1"/>
          <p:nvPr/>
        </p:nvSpPr>
        <p:spPr>
          <a:xfrm>
            <a:off x="385979" y="1247909"/>
            <a:ext cx="1321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Recovery Location</a:t>
            </a:r>
            <a:endParaRPr lang="en-US" sz="1200" u="sng" dirty="0"/>
          </a:p>
        </p:txBody>
      </p:sp>
      <p:sp>
        <p:nvSpPr>
          <p:cNvPr id="59" name="TextBox 58"/>
          <p:cNvSpPr txBox="1"/>
          <p:nvPr/>
        </p:nvSpPr>
        <p:spPr>
          <a:xfrm>
            <a:off x="4159295" y="1247909"/>
            <a:ext cx="120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Landing Method</a:t>
            </a:r>
            <a:endParaRPr lang="en-US" sz="1200" u="sng" dirty="0"/>
          </a:p>
        </p:txBody>
      </p:sp>
      <p:sp>
        <p:nvSpPr>
          <p:cNvPr id="60" name="TextBox 59"/>
          <p:cNvSpPr txBox="1"/>
          <p:nvPr/>
        </p:nvSpPr>
        <p:spPr>
          <a:xfrm>
            <a:off x="338682" y="3720155"/>
            <a:ext cx="1500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Downrange - ocean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38682" y="5065073"/>
            <a:ext cx="1293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Downrange - ship</a:t>
            </a:r>
            <a:endParaRPr lang="en-US" sz="1200" dirty="0"/>
          </a:p>
        </p:txBody>
      </p:sp>
      <p:sp>
        <p:nvSpPr>
          <p:cNvPr id="76" name="Rounded Rectangle 75"/>
          <p:cNvSpPr/>
          <p:nvPr/>
        </p:nvSpPr>
        <p:spPr>
          <a:xfrm>
            <a:off x="5797448" y="1539552"/>
            <a:ext cx="1371600" cy="1828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Falcon 9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stCxn id="44" idx="3"/>
            <a:endCxn id="76" idx="1"/>
          </p:cNvCxnSpPr>
          <p:nvPr/>
        </p:nvCxnSpPr>
        <p:spPr>
          <a:xfrm flipV="1">
            <a:off x="5590184" y="1630992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5797448" y="1752416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USAF RBS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48" idx="3"/>
            <a:endCxn id="81" idx="1"/>
          </p:cNvCxnSpPr>
          <p:nvPr/>
        </p:nvCxnSpPr>
        <p:spPr>
          <a:xfrm>
            <a:off x="5587246" y="1842021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7184814" y="1964693"/>
            <a:ext cx="13716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High landing loads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53" idx="3"/>
            <a:endCxn id="112" idx="1"/>
          </p:cNvCxnSpPr>
          <p:nvPr/>
        </p:nvCxnSpPr>
        <p:spPr>
          <a:xfrm flipV="1">
            <a:off x="5011115" y="2051311"/>
            <a:ext cx="7863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37" idx="3"/>
            <a:endCxn id="16" idx="1"/>
          </p:cNvCxnSpPr>
          <p:nvPr/>
        </p:nvCxnSpPr>
        <p:spPr>
          <a:xfrm flipV="1">
            <a:off x="1292496" y="1763731"/>
            <a:ext cx="1046895" cy="411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158560" y="2239802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158559" y="2449287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158558" y="2658578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sp>
        <p:nvSpPr>
          <p:cNvPr id="118" name="Rounded Rectangle 117"/>
          <p:cNvSpPr/>
          <p:nvPr/>
        </p:nvSpPr>
        <p:spPr>
          <a:xfrm>
            <a:off x="5797448" y="2285318"/>
            <a:ext cx="27432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Winged landing preferable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/>
          <p:cNvCxnSpPr>
            <a:stCxn id="115" idx="3"/>
            <a:endCxn id="118" idx="1"/>
          </p:cNvCxnSpPr>
          <p:nvPr/>
        </p:nvCxnSpPr>
        <p:spPr>
          <a:xfrm flipV="1">
            <a:off x="5590184" y="2376758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5797448" y="2498182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Baikal, LFBB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>
            <a:stCxn id="116" idx="3"/>
            <a:endCxn id="120" idx="1"/>
          </p:cNvCxnSpPr>
          <p:nvPr/>
        </p:nvCxnSpPr>
        <p:spPr>
          <a:xfrm>
            <a:off x="5587246" y="2587787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5797448" y="2704631"/>
            <a:ext cx="27432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High landing loads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Straight Arrow Connector 122"/>
          <p:cNvCxnSpPr>
            <a:stCxn id="117" idx="3"/>
            <a:endCxn id="122" idx="1"/>
          </p:cNvCxnSpPr>
          <p:nvPr/>
        </p:nvCxnSpPr>
        <p:spPr>
          <a:xfrm flipV="1">
            <a:off x="5011115" y="2796071"/>
            <a:ext cx="786333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27" idx="3"/>
            <a:endCxn id="49" idx="1"/>
          </p:cNvCxnSpPr>
          <p:nvPr/>
        </p:nvCxnSpPr>
        <p:spPr>
          <a:xfrm>
            <a:off x="2862291" y="3118494"/>
            <a:ext cx="153405" cy="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26" idx="3"/>
            <a:endCxn id="116" idx="1"/>
          </p:cNvCxnSpPr>
          <p:nvPr/>
        </p:nvCxnSpPr>
        <p:spPr>
          <a:xfrm>
            <a:off x="3347744" y="2583352"/>
            <a:ext cx="810815" cy="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26" idx="3"/>
            <a:endCxn id="115" idx="1"/>
          </p:cNvCxnSpPr>
          <p:nvPr/>
        </p:nvCxnSpPr>
        <p:spPr>
          <a:xfrm flipV="1">
            <a:off x="3347744" y="2378302"/>
            <a:ext cx="810816" cy="205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26" idx="3"/>
            <a:endCxn id="117" idx="1"/>
          </p:cNvCxnSpPr>
          <p:nvPr/>
        </p:nvCxnSpPr>
        <p:spPr>
          <a:xfrm>
            <a:off x="3347744" y="2583352"/>
            <a:ext cx="810814" cy="213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37" idx="3"/>
            <a:endCxn id="26" idx="1"/>
          </p:cNvCxnSpPr>
          <p:nvPr/>
        </p:nvCxnSpPr>
        <p:spPr>
          <a:xfrm>
            <a:off x="1292496" y="2174779"/>
            <a:ext cx="1046895" cy="4085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37" idx="3"/>
            <a:endCxn id="27" idx="1"/>
          </p:cNvCxnSpPr>
          <p:nvPr/>
        </p:nvCxnSpPr>
        <p:spPr>
          <a:xfrm>
            <a:off x="1292496" y="2174779"/>
            <a:ext cx="1046895" cy="9437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339391" y="3309617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Rocket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339391" y="3522616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Air-breathing</a:t>
            </a:r>
            <a:endParaRPr lang="en-US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2339391" y="398495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one</a:t>
            </a:r>
            <a:endParaRPr lang="en-US" sz="1200" dirty="0"/>
          </a:p>
        </p:txBody>
      </p:sp>
      <p:sp>
        <p:nvSpPr>
          <p:cNvPr id="139" name="Rounded Rectangle 138"/>
          <p:cNvSpPr/>
          <p:nvPr/>
        </p:nvSpPr>
        <p:spPr>
          <a:xfrm>
            <a:off x="3583121" y="3355404"/>
            <a:ext cx="18288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Propulsion not needed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3" name="Elbow Connector 142"/>
          <p:cNvCxnSpPr>
            <a:stCxn id="137" idx="3"/>
            <a:endCxn id="139" idx="1"/>
          </p:cNvCxnSpPr>
          <p:nvPr/>
        </p:nvCxnSpPr>
        <p:spPr>
          <a:xfrm flipV="1">
            <a:off x="3347744" y="3446844"/>
            <a:ext cx="235377" cy="214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158560" y="3574194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4158559" y="3783679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158558" y="3992970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cxnSp>
        <p:nvCxnSpPr>
          <p:cNvPr id="148" name="Straight Arrow Connector 147"/>
          <p:cNvCxnSpPr>
            <a:stCxn id="144" idx="3"/>
          </p:cNvCxnSpPr>
          <p:nvPr/>
        </p:nvCxnSpPr>
        <p:spPr>
          <a:xfrm flipV="1">
            <a:off x="5590184" y="3711150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5797448" y="4039023"/>
            <a:ext cx="1371600" cy="1828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Shuttle, Ares I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2" name="Straight Arrow Connector 151"/>
          <p:cNvCxnSpPr>
            <a:stCxn id="146" idx="3"/>
            <a:endCxn id="151" idx="1"/>
          </p:cNvCxnSpPr>
          <p:nvPr/>
        </p:nvCxnSpPr>
        <p:spPr>
          <a:xfrm flipV="1">
            <a:off x="5011115" y="4130463"/>
            <a:ext cx="786333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6" idx="3"/>
            <a:endCxn id="139" idx="1"/>
          </p:cNvCxnSpPr>
          <p:nvPr/>
        </p:nvCxnSpPr>
        <p:spPr>
          <a:xfrm flipV="1">
            <a:off x="2944750" y="3446844"/>
            <a:ext cx="638371" cy="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8" idx="3"/>
            <a:endCxn id="146" idx="1"/>
          </p:cNvCxnSpPr>
          <p:nvPr/>
        </p:nvCxnSpPr>
        <p:spPr>
          <a:xfrm>
            <a:off x="2862291" y="4123455"/>
            <a:ext cx="1296267" cy="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38" idx="3"/>
            <a:endCxn id="145" idx="1"/>
          </p:cNvCxnSpPr>
          <p:nvPr/>
        </p:nvCxnSpPr>
        <p:spPr>
          <a:xfrm flipV="1">
            <a:off x="2862291" y="3922179"/>
            <a:ext cx="1296268" cy="201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138" idx="3"/>
            <a:endCxn id="144" idx="1"/>
          </p:cNvCxnSpPr>
          <p:nvPr/>
        </p:nvCxnSpPr>
        <p:spPr>
          <a:xfrm flipV="1">
            <a:off x="2862291" y="3712694"/>
            <a:ext cx="1296269" cy="410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60" idx="3"/>
            <a:endCxn id="136" idx="1"/>
          </p:cNvCxnSpPr>
          <p:nvPr/>
        </p:nvCxnSpPr>
        <p:spPr>
          <a:xfrm flipV="1">
            <a:off x="1839475" y="3448117"/>
            <a:ext cx="499916" cy="410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60" idx="3"/>
            <a:endCxn id="138" idx="1"/>
          </p:cNvCxnSpPr>
          <p:nvPr/>
        </p:nvCxnSpPr>
        <p:spPr>
          <a:xfrm>
            <a:off x="1839475" y="3858655"/>
            <a:ext cx="499916" cy="264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60" idx="3"/>
            <a:endCxn id="137" idx="1"/>
          </p:cNvCxnSpPr>
          <p:nvPr/>
        </p:nvCxnSpPr>
        <p:spPr>
          <a:xfrm flipV="1">
            <a:off x="1839475" y="3661116"/>
            <a:ext cx="499916" cy="197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2339391" y="4560957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Rocket</a:t>
            </a:r>
            <a:endParaRPr lang="en-US" sz="12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358114" y="5053481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Air-breathing</a:t>
            </a:r>
            <a:endParaRPr lang="en-US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2344201" y="5619387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one</a:t>
            </a:r>
            <a:endParaRPr lang="en-US" sz="1200" dirty="0"/>
          </a:p>
        </p:txBody>
      </p:sp>
      <p:sp>
        <p:nvSpPr>
          <p:cNvPr id="178" name="TextBox 177"/>
          <p:cNvSpPr txBox="1"/>
          <p:nvPr/>
        </p:nvSpPr>
        <p:spPr>
          <a:xfrm>
            <a:off x="4206593" y="4351099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4206592" y="4560584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4206591" y="4769875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sp>
        <p:nvSpPr>
          <p:cNvPr id="181" name="Rounded Rectangle 180"/>
          <p:cNvSpPr/>
          <p:nvPr/>
        </p:nvSpPr>
        <p:spPr>
          <a:xfrm>
            <a:off x="5845481" y="4396615"/>
            <a:ext cx="1371600" cy="1828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Falcon 9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/>
          <p:cNvCxnSpPr>
            <a:stCxn id="178" idx="3"/>
            <a:endCxn id="181" idx="1"/>
          </p:cNvCxnSpPr>
          <p:nvPr/>
        </p:nvCxnSpPr>
        <p:spPr>
          <a:xfrm flipV="1">
            <a:off x="5638217" y="4488055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9" idx="3"/>
          </p:cNvCxnSpPr>
          <p:nvPr/>
        </p:nvCxnSpPr>
        <p:spPr>
          <a:xfrm>
            <a:off x="5635279" y="4699084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ounded Rectangle 184"/>
          <p:cNvSpPr/>
          <p:nvPr/>
        </p:nvSpPr>
        <p:spPr>
          <a:xfrm>
            <a:off x="5845481" y="4815928"/>
            <a:ext cx="27432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Targeting difficult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6" name="Straight Arrow Connector 185"/>
          <p:cNvCxnSpPr>
            <a:stCxn id="180" idx="3"/>
            <a:endCxn id="185" idx="1"/>
          </p:cNvCxnSpPr>
          <p:nvPr/>
        </p:nvCxnSpPr>
        <p:spPr>
          <a:xfrm flipV="1">
            <a:off x="5059148" y="4907368"/>
            <a:ext cx="786333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62" idx="3"/>
            <a:endCxn id="175" idx="1"/>
          </p:cNvCxnSpPr>
          <p:nvPr/>
        </p:nvCxnSpPr>
        <p:spPr>
          <a:xfrm flipV="1">
            <a:off x="1631724" y="4699457"/>
            <a:ext cx="707667" cy="504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75" idx="3"/>
            <a:endCxn id="178" idx="1"/>
          </p:cNvCxnSpPr>
          <p:nvPr/>
        </p:nvCxnSpPr>
        <p:spPr>
          <a:xfrm flipV="1">
            <a:off x="2944750" y="4489599"/>
            <a:ext cx="1261843" cy="209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5" idx="3"/>
            <a:endCxn id="179" idx="1"/>
          </p:cNvCxnSpPr>
          <p:nvPr/>
        </p:nvCxnSpPr>
        <p:spPr>
          <a:xfrm flipV="1">
            <a:off x="2944750" y="4699084"/>
            <a:ext cx="1261842" cy="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stCxn id="175" idx="3"/>
            <a:endCxn id="180" idx="1"/>
          </p:cNvCxnSpPr>
          <p:nvPr/>
        </p:nvCxnSpPr>
        <p:spPr>
          <a:xfrm>
            <a:off x="2944750" y="4699457"/>
            <a:ext cx="1261841" cy="208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ounded Rectangle 196"/>
          <p:cNvSpPr/>
          <p:nvPr/>
        </p:nvSpPr>
        <p:spPr>
          <a:xfrm>
            <a:off x="3761284" y="5104882"/>
            <a:ext cx="32004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Propulsion not needed for winged vehicles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9" name="Straight Arrow Connector 198"/>
          <p:cNvCxnSpPr>
            <a:stCxn id="176" idx="3"/>
            <a:endCxn id="197" idx="1"/>
          </p:cNvCxnSpPr>
          <p:nvPr/>
        </p:nvCxnSpPr>
        <p:spPr>
          <a:xfrm>
            <a:off x="3366467" y="5191981"/>
            <a:ext cx="394817" cy="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4203079" y="5416889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4203078" y="5626374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202" name="TextBox 201"/>
          <p:cNvSpPr txBox="1"/>
          <p:nvPr/>
        </p:nvSpPr>
        <p:spPr>
          <a:xfrm>
            <a:off x="4203077" y="5922377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sp>
        <p:nvSpPr>
          <p:cNvPr id="203" name="Rounded Rectangle 202"/>
          <p:cNvSpPr/>
          <p:nvPr/>
        </p:nvSpPr>
        <p:spPr>
          <a:xfrm>
            <a:off x="5841967" y="5462405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New Glenn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4" name="Straight Arrow Connector 203"/>
          <p:cNvCxnSpPr>
            <a:stCxn id="200" idx="3"/>
            <a:endCxn id="203" idx="1"/>
          </p:cNvCxnSpPr>
          <p:nvPr/>
        </p:nvCxnSpPr>
        <p:spPr>
          <a:xfrm flipV="1">
            <a:off x="5634703" y="5553845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ounded Rectangle 204"/>
          <p:cNvSpPr/>
          <p:nvPr/>
        </p:nvSpPr>
        <p:spPr>
          <a:xfrm>
            <a:off x="5841967" y="5675269"/>
            <a:ext cx="155448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Only small boosters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6" name="Straight Arrow Connector 205"/>
          <p:cNvCxnSpPr>
            <a:stCxn id="201" idx="3"/>
            <a:endCxn id="205" idx="1"/>
          </p:cNvCxnSpPr>
          <p:nvPr/>
        </p:nvCxnSpPr>
        <p:spPr>
          <a:xfrm>
            <a:off x="5631765" y="5764874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02" idx="3"/>
          </p:cNvCxnSpPr>
          <p:nvPr/>
        </p:nvCxnSpPr>
        <p:spPr>
          <a:xfrm>
            <a:off x="5055634" y="6060877"/>
            <a:ext cx="786333" cy="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62" idx="3"/>
            <a:endCxn id="177" idx="1"/>
          </p:cNvCxnSpPr>
          <p:nvPr/>
        </p:nvCxnSpPr>
        <p:spPr>
          <a:xfrm>
            <a:off x="1631724" y="5203573"/>
            <a:ext cx="712477" cy="5543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77" idx="3"/>
            <a:endCxn id="201" idx="1"/>
          </p:cNvCxnSpPr>
          <p:nvPr/>
        </p:nvCxnSpPr>
        <p:spPr>
          <a:xfrm>
            <a:off x="2867101" y="5757887"/>
            <a:ext cx="1335977" cy="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177" idx="3"/>
            <a:endCxn id="200" idx="1"/>
          </p:cNvCxnSpPr>
          <p:nvPr/>
        </p:nvCxnSpPr>
        <p:spPr>
          <a:xfrm flipV="1">
            <a:off x="2867101" y="5555389"/>
            <a:ext cx="1335978" cy="2024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177" idx="3"/>
            <a:endCxn id="202" idx="1"/>
          </p:cNvCxnSpPr>
          <p:nvPr/>
        </p:nvCxnSpPr>
        <p:spPr>
          <a:xfrm>
            <a:off x="2867101" y="5757887"/>
            <a:ext cx="1335976" cy="3029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62" idx="3"/>
            <a:endCxn id="176" idx="1"/>
          </p:cNvCxnSpPr>
          <p:nvPr/>
        </p:nvCxnSpPr>
        <p:spPr>
          <a:xfrm flipV="1">
            <a:off x="1631724" y="5191981"/>
            <a:ext cx="726390" cy="1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45" idx="3"/>
          </p:cNvCxnSpPr>
          <p:nvPr/>
        </p:nvCxnSpPr>
        <p:spPr>
          <a:xfrm flipV="1">
            <a:off x="5587246" y="3920287"/>
            <a:ext cx="210202" cy="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6134754" y="1247909"/>
            <a:ext cx="243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Full Recovery            Partial Recovery</a:t>
            </a:r>
            <a:endParaRPr lang="en-US" sz="1200" dirty="0"/>
          </a:p>
        </p:txBody>
      </p:sp>
      <p:sp>
        <p:nvSpPr>
          <p:cNvPr id="224" name="Rounded Rectangle 223"/>
          <p:cNvSpPr/>
          <p:nvPr/>
        </p:nvSpPr>
        <p:spPr>
          <a:xfrm>
            <a:off x="7197801" y="2498842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Adeline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7610482" y="1544897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8" name="Rounded Rectangle 227"/>
          <p:cNvSpPr/>
          <p:nvPr/>
        </p:nvSpPr>
        <p:spPr>
          <a:xfrm>
            <a:off x="7614102" y="1760663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5801068" y="3825107"/>
            <a:ext cx="27432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5841967" y="4609479"/>
            <a:ext cx="27432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Propul</a:t>
            </a:r>
            <a:r>
              <a:rPr lang="en-US" sz="1200" dirty="0" smtClean="0">
                <a:solidFill>
                  <a:schemeClr val="tx1"/>
                </a:solidFill>
              </a:rPr>
              <a:t>. not needed for winged vehicles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2" name="Rounded Rectangle 231"/>
          <p:cNvSpPr/>
          <p:nvPr/>
        </p:nvSpPr>
        <p:spPr>
          <a:xfrm>
            <a:off x="7614103" y="4395955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3" name="Rounded Rectangle 232"/>
          <p:cNvSpPr/>
          <p:nvPr/>
        </p:nvSpPr>
        <p:spPr>
          <a:xfrm>
            <a:off x="7809128" y="5437037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7809128" y="5684887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7635065" y="4034413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7426401" y="5974899"/>
            <a:ext cx="13716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Targeting difficult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5841967" y="5915795"/>
            <a:ext cx="1554480" cy="3657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Only small boosters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Targeting difficult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0" name="Rounded Rectangle 239"/>
          <p:cNvSpPr/>
          <p:nvPr/>
        </p:nvSpPr>
        <p:spPr>
          <a:xfrm>
            <a:off x="5797448" y="3615344"/>
            <a:ext cx="27432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6344234" y="1025243"/>
            <a:ext cx="2019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Portion of </a:t>
            </a:r>
            <a:r>
              <a:rPr lang="en-US" sz="1200" u="sng" dirty="0"/>
              <a:t>B</a:t>
            </a:r>
            <a:r>
              <a:rPr lang="en-US" sz="1200" u="sng" dirty="0" smtClean="0"/>
              <a:t>ooster Recovered</a:t>
            </a:r>
            <a:endParaRPr lang="en-US" sz="1200" u="sng" dirty="0"/>
          </a:p>
        </p:txBody>
      </p:sp>
      <p:grpSp>
        <p:nvGrpSpPr>
          <p:cNvPr id="248" name="Group 247"/>
          <p:cNvGrpSpPr/>
          <p:nvPr/>
        </p:nvGrpSpPr>
        <p:grpSpPr>
          <a:xfrm>
            <a:off x="2084464" y="6416467"/>
            <a:ext cx="5576876" cy="276999"/>
            <a:chOff x="71319" y="977835"/>
            <a:chExt cx="5576876" cy="276999"/>
          </a:xfrm>
        </p:grpSpPr>
        <p:sp>
          <p:nvSpPr>
            <p:cNvPr id="243" name="Rounded Rectangle 242"/>
            <p:cNvSpPr/>
            <p:nvPr/>
          </p:nvSpPr>
          <p:spPr>
            <a:xfrm>
              <a:off x="945924" y="1037058"/>
              <a:ext cx="914400" cy="1828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</a:t>
              </a:r>
              <a:r>
                <a:rPr lang="en-US" sz="1200" dirty="0" smtClean="0">
                  <a:solidFill>
                    <a:schemeClr val="tx1"/>
                  </a:solidFill>
                </a:rPr>
                <a:t>perated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4" name="Rounded Rectangle 243"/>
            <p:cNvSpPr/>
            <p:nvPr/>
          </p:nvSpPr>
          <p:spPr>
            <a:xfrm>
              <a:off x="1900914" y="1039073"/>
              <a:ext cx="914400" cy="1828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Plausible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2863211" y="1033726"/>
              <a:ext cx="1371600" cy="18288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Major challenges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4276595" y="1028765"/>
              <a:ext cx="1371600" cy="18288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Not desirable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71319" y="977835"/>
              <a:ext cx="898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Color code:</a:t>
              </a:r>
              <a:endParaRPr lang="en-US" sz="1200" dirty="0"/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5797448" y="1959871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</a:t>
            </a:r>
            <a:r>
              <a:rPr lang="en-US" sz="1200" dirty="0" err="1" smtClean="0">
                <a:solidFill>
                  <a:schemeClr val="tx1"/>
                </a:solidFill>
              </a:rPr>
              <a:t>Kistler</a:t>
            </a:r>
            <a:r>
              <a:rPr lang="en-US" sz="1200" dirty="0" smtClean="0">
                <a:solidFill>
                  <a:schemeClr val="tx1"/>
                </a:solidFill>
              </a:rPr>
              <a:t> K-1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5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recovery </a:t>
            </a:r>
            <a:r>
              <a:rPr lang="en-US" dirty="0" smtClean="0"/>
              <a:t>strategies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8682" y="2096288"/>
            <a:ext cx="1500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Downrange - land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38682" y="3409674"/>
            <a:ext cx="1634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Downrange – mid-air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339391" y="1685750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Rocket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339391" y="1898749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Air-breathing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339391" y="2361088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one</a:t>
            </a:r>
            <a:endParaRPr lang="en-US" sz="1200" dirty="0"/>
          </a:p>
        </p:txBody>
      </p:sp>
      <p:sp>
        <p:nvSpPr>
          <p:cNvPr id="47" name="Rounded Rectangle 46"/>
          <p:cNvSpPr/>
          <p:nvPr/>
        </p:nvSpPr>
        <p:spPr>
          <a:xfrm>
            <a:off x="3583121" y="1731537"/>
            <a:ext cx="18288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Propulsion not needed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Elbow Connector 47"/>
          <p:cNvCxnSpPr>
            <a:stCxn id="45" idx="3"/>
            <a:endCxn id="47" idx="1"/>
          </p:cNvCxnSpPr>
          <p:nvPr/>
        </p:nvCxnSpPr>
        <p:spPr>
          <a:xfrm flipV="1">
            <a:off x="3347744" y="1822977"/>
            <a:ext cx="235377" cy="214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58560" y="2155279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158559" y="2364764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158558" y="2574055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5797448" y="2200795"/>
            <a:ext cx="27432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49" idx="3"/>
            <a:endCxn id="52" idx="1"/>
          </p:cNvCxnSpPr>
          <p:nvPr/>
        </p:nvCxnSpPr>
        <p:spPr>
          <a:xfrm flipV="1">
            <a:off x="5590184" y="2292235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108" idx="1"/>
          </p:cNvCxnSpPr>
          <p:nvPr/>
        </p:nvCxnSpPr>
        <p:spPr>
          <a:xfrm flipV="1">
            <a:off x="5011115" y="2709400"/>
            <a:ext cx="794216" cy="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3"/>
            <a:endCxn id="47" idx="1"/>
          </p:cNvCxnSpPr>
          <p:nvPr/>
        </p:nvCxnSpPr>
        <p:spPr>
          <a:xfrm flipV="1">
            <a:off x="2944750" y="1822977"/>
            <a:ext cx="638371" cy="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6" idx="3"/>
            <a:endCxn id="50" idx="1"/>
          </p:cNvCxnSpPr>
          <p:nvPr/>
        </p:nvCxnSpPr>
        <p:spPr>
          <a:xfrm>
            <a:off x="2862291" y="2499588"/>
            <a:ext cx="1296268" cy="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6" idx="3"/>
            <a:endCxn id="51" idx="1"/>
          </p:cNvCxnSpPr>
          <p:nvPr/>
        </p:nvCxnSpPr>
        <p:spPr>
          <a:xfrm>
            <a:off x="2862291" y="2499588"/>
            <a:ext cx="1296267" cy="2129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6" idx="3"/>
            <a:endCxn id="49" idx="1"/>
          </p:cNvCxnSpPr>
          <p:nvPr/>
        </p:nvCxnSpPr>
        <p:spPr>
          <a:xfrm flipV="1">
            <a:off x="2862291" y="2293779"/>
            <a:ext cx="1296269" cy="2058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0" idx="3"/>
            <a:endCxn id="44" idx="1"/>
          </p:cNvCxnSpPr>
          <p:nvPr/>
        </p:nvCxnSpPr>
        <p:spPr>
          <a:xfrm flipV="1">
            <a:off x="1839475" y="1824250"/>
            <a:ext cx="499916" cy="410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0" idx="3"/>
            <a:endCxn id="46" idx="1"/>
          </p:cNvCxnSpPr>
          <p:nvPr/>
        </p:nvCxnSpPr>
        <p:spPr>
          <a:xfrm>
            <a:off x="1839475" y="2234788"/>
            <a:ext cx="499916" cy="264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0" idx="3"/>
            <a:endCxn id="45" idx="1"/>
          </p:cNvCxnSpPr>
          <p:nvPr/>
        </p:nvCxnSpPr>
        <p:spPr>
          <a:xfrm flipV="1">
            <a:off x="1839475" y="2037249"/>
            <a:ext cx="499916" cy="197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44201" y="399552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one</a:t>
            </a:r>
            <a:endParaRPr lang="en-US" sz="1200" dirty="0"/>
          </a:p>
        </p:txBody>
      </p:sp>
      <p:cxnSp>
        <p:nvCxnSpPr>
          <p:cNvPr id="74" name="Elbow Connector 73"/>
          <p:cNvCxnSpPr>
            <a:stCxn id="21" idx="3"/>
            <a:endCxn id="110" idx="1"/>
          </p:cNvCxnSpPr>
          <p:nvPr/>
        </p:nvCxnSpPr>
        <p:spPr>
          <a:xfrm flipV="1">
            <a:off x="1973344" y="3331135"/>
            <a:ext cx="448618" cy="217039"/>
          </a:xfrm>
          <a:prstGeom prst="bentConnector3">
            <a:avLst>
              <a:gd name="adj1" fmla="val 39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203079" y="3793022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4203078" y="4002507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203077" y="4211798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cxnSp>
        <p:nvCxnSpPr>
          <p:cNvPr id="84" name="Straight Arrow Connector 83"/>
          <p:cNvCxnSpPr>
            <a:stCxn id="80" idx="3"/>
          </p:cNvCxnSpPr>
          <p:nvPr/>
        </p:nvCxnSpPr>
        <p:spPr>
          <a:xfrm flipV="1">
            <a:off x="5634703" y="3929978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5841967" y="4051402"/>
            <a:ext cx="155448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</a:t>
            </a:r>
            <a:r>
              <a:rPr lang="en-US" sz="1200" dirty="0" err="1" smtClean="0">
                <a:solidFill>
                  <a:schemeClr val="tx1"/>
                </a:solidFill>
              </a:rPr>
              <a:t>Sippel</a:t>
            </a:r>
            <a:r>
              <a:rPr lang="en-US" sz="1200" dirty="0" smtClean="0">
                <a:solidFill>
                  <a:schemeClr val="tx1"/>
                </a:solidFill>
              </a:rPr>
              <a:t> et al 2017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81" idx="3"/>
            <a:endCxn id="85" idx="1"/>
          </p:cNvCxnSpPr>
          <p:nvPr/>
        </p:nvCxnSpPr>
        <p:spPr>
          <a:xfrm>
            <a:off x="5631765" y="4141007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3"/>
          </p:cNvCxnSpPr>
          <p:nvPr/>
        </p:nvCxnSpPr>
        <p:spPr>
          <a:xfrm flipV="1">
            <a:off x="5055634" y="4349291"/>
            <a:ext cx="786333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21" idx="3"/>
            <a:endCxn id="65" idx="1"/>
          </p:cNvCxnSpPr>
          <p:nvPr/>
        </p:nvCxnSpPr>
        <p:spPr>
          <a:xfrm>
            <a:off x="1973344" y="3548174"/>
            <a:ext cx="370857" cy="585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5" idx="3"/>
            <a:endCxn id="81" idx="1"/>
          </p:cNvCxnSpPr>
          <p:nvPr/>
        </p:nvCxnSpPr>
        <p:spPr>
          <a:xfrm>
            <a:off x="2867101" y="4134020"/>
            <a:ext cx="1335977" cy="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5" idx="3"/>
            <a:endCxn id="80" idx="1"/>
          </p:cNvCxnSpPr>
          <p:nvPr/>
        </p:nvCxnSpPr>
        <p:spPr>
          <a:xfrm flipV="1">
            <a:off x="2867101" y="3931522"/>
            <a:ext cx="1335978" cy="2024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65" idx="3"/>
            <a:endCxn id="82" idx="1"/>
          </p:cNvCxnSpPr>
          <p:nvPr/>
        </p:nvCxnSpPr>
        <p:spPr>
          <a:xfrm>
            <a:off x="2867101" y="4134020"/>
            <a:ext cx="1335976" cy="216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1" idx="3"/>
            <a:endCxn id="111" idx="1"/>
          </p:cNvCxnSpPr>
          <p:nvPr/>
        </p:nvCxnSpPr>
        <p:spPr>
          <a:xfrm>
            <a:off x="1973344" y="3548174"/>
            <a:ext cx="448618" cy="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0" idx="3"/>
          </p:cNvCxnSpPr>
          <p:nvPr/>
        </p:nvCxnSpPr>
        <p:spPr>
          <a:xfrm flipV="1">
            <a:off x="5587246" y="2501372"/>
            <a:ext cx="210202" cy="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7642014" y="4059279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5805331" y="2617960"/>
            <a:ext cx="27432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High landing loads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421962" y="3192635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Rocket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421962" y="3414473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Air-breathing</a:t>
            </a:r>
            <a:endParaRPr lang="en-US" sz="1200" dirty="0"/>
          </a:p>
        </p:txBody>
      </p:sp>
      <p:sp>
        <p:nvSpPr>
          <p:cNvPr id="112" name="Rounded Rectangle 111"/>
          <p:cNvSpPr/>
          <p:nvPr/>
        </p:nvSpPr>
        <p:spPr>
          <a:xfrm>
            <a:off x="3665692" y="3247261"/>
            <a:ext cx="18288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Propulsion not needed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3" name="Elbow Connector 112"/>
          <p:cNvCxnSpPr>
            <a:stCxn id="111" idx="3"/>
            <a:endCxn id="112" idx="1"/>
          </p:cNvCxnSpPr>
          <p:nvPr/>
        </p:nvCxnSpPr>
        <p:spPr>
          <a:xfrm flipV="1">
            <a:off x="3430315" y="3338701"/>
            <a:ext cx="235377" cy="214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0" idx="3"/>
            <a:endCxn id="112" idx="1"/>
          </p:cNvCxnSpPr>
          <p:nvPr/>
        </p:nvCxnSpPr>
        <p:spPr>
          <a:xfrm>
            <a:off x="3027321" y="3331135"/>
            <a:ext cx="638371" cy="7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5841967" y="3844953"/>
            <a:ext cx="27432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Capture difficult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7452832" y="4265728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ULA SMART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5857544" y="4265728"/>
            <a:ext cx="155448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Only small boosters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110549" y="1247909"/>
            <a:ext cx="1992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Recovery </a:t>
            </a:r>
            <a:r>
              <a:rPr lang="en-US" sz="1200" u="sng" dirty="0"/>
              <a:t>P</a:t>
            </a:r>
            <a:r>
              <a:rPr lang="en-US" sz="1200" u="sng" dirty="0" smtClean="0"/>
              <a:t>ropulsion Method</a:t>
            </a:r>
            <a:endParaRPr lang="en-US" sz="1200" u="sng" dirty="0"/>
          </a:p>
        </p:txBody>
      </p:sp>
      <p:sp>
        <p:nvSpPr>
          <p:cNvPr id="129" name="TextBox 128"/>
          <p:cNvSpPr txBox="1"/>
          <p:nvPr/>
        </p:nvSpPr>
        <p:spPr>
          <a:xfrm>
            <a:off x="385979" y="1247909"/>
            <a:ext cx="1321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Recovery Location</a:t>
            </a:r>
            <a:endParaRPr lang="en-US" sz="1200" u="sng" dirty="0"/>
          </a:p>
        </p:txBody>
      </p:sp>
      <p:sp>
        <p:nvSpPr>
          <p:cNvPr id="130" name="TextBox 129"/>
          <p:cNvSpPr txBox="1"/>
          <p:nvPr/>
        </p:nvSpPr>
        <p:spPr>
          <a:xfrm>
            <a:off x="4159295" y="1247909"/>
            <a:ext cx="120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Landing Method</a:t>
            </a:r>
            <a:endParaRPr lang="en-US" sz="1200" u="sng" dirty="0"/>
          </a:p>
        </p:txBody>
      </p:sp>
      <p:sp>
        <p:nvSpPr>
          <p:cNvPr id="131" name="TextBox 130"/>
          <p:cNvSpPr txBox="1"/>
          <p:nvPr/>
        </p:nvSpPr>
        <p:spPr>
          <a:xfrm>
            <a:off x="6134754" y="1247909"/>
            <a:ext cx="243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Full Recovery            Partial Recovery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344234" y="1025243"/>
            <a:ext cx="2019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Portion of </a:t>
            </a:r>
            <a:r>
              <a:rPr lang="en-US" sz="1200" u="sng" dirty="0"/>
              <a:t>B</a:t>
            </a:r>
            <a:r>
              <a:rPr lang="en-US" sz="1200" u="sng" dirty="0" smtClean="0"/>
              <a:t>ooster Recovered</a:t>
            </a:r>
            <a:endParaRPr lang="en-US" sz="1200" u="sng" dirty="0"/>
          </a:p>
        </p:txBody>
      </p:sp>
      <p:sp>
        <p:nvSpPr>
          <p:cNvPr id="134" name="Rounded Rectangle 133"/>
          <p:cNvSpPr/>
          <p:nvPr/>
        </p:nvSpPr>
        <p:spPr>
          <a:xfrm>
            <a:off x="7856820" y="2415121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5805331" y="2406640"/>
            <a:ext cx="201168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XS-1 Phantom Express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1951664" y="4842512"/>
            <a:ext cx="5576876" cy="276999"/>
            <a:chOff x="71319" y="977835"/>
            <a:chExt cx="5576876" cy="276999"/>
          </a:xfrm>
        </p:grpSpPr>
        <p:sp>
          <p:nvSpPr>
            <p:cNvPr id="137" name="Rounded Rectangle 136"/>
            <p:cNvSpPr/>
            <p:nvPr/>
          </p:nvSpPr>
          <p:spPr>
            <a:xfrm>
              <a:off x="945924" y="1037058"/>
              <a:ext cx="914400" cy="1828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</a:t>
              </a:r>
              <a:r>
                <a:rPr lang="en-US" sz="1200" dirty="0" smtClean="0">
                  <a:solidFill>
                    <a:schemeClr val="tx1"/>
                  </a:solidFill>
                </a:rPr>
                <a:t>perated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1900914" y="1039073"/>
              <a:ext cx="914400" cy="1828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Plausible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863211" y="1033726"/>
              <a:ext cx="1371600" cy="18288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Major challenges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4276595" y="1028765"/>
              <a:ext cx="1371600" cy="18288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Not desirable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1319" y="977835"/>
              <a:ext cx="898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Color code: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29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recovery strategies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85875" y="5942819"/>
            <a:ext cx="1679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Launch site recovery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1" y="1419931"/>
            <a:ext cx="8317497" cy="40666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18580" y="5942819"/>
            <a:ext cx="1697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Downrange recovery</a:t>
            </a:r>
            <a:endParaRPr lang="en-US" sz="1400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1879604" y="5232936"/>
            <a:ext cx="203197" cy="1264919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6565901" y="4136186"/>
            <a:ext cx="203197" cy="3429001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85875" y="5446066"/>
            <a:ext cx="700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Falcon 9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3621" y="5353733"/>
            <a:ext cx="786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USAF RBS</a:t>
            </a:r>
          </a:p>
          <a:p>
            <a:r>
              <a:rPr lang="en-US" sz="1200" dirty="0" smtClean="0"/>
              <a:t>Baikal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606941" y="5353733"/>
            <a:ext cx="876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Falcon 9</a:t>
            </a:r>
          </a:p>
          <a:p>
            <a:r>
              <a:rPr lang="en-US" sz="1200" dirty="0" smtClean="0"/>
              <a:t>New Glenn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600399" y="5446066"/>
            <a:ext cx="53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Ares I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541469" y="544606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XS-1 Phantom Express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352877" y="5446066"/>
            <a:ext cx="1085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Vulcan SMART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13251" y="5472088"/>
            <a:ext cx="85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Examples: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61573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and Motivation</a:t>
            </a:r>
          </a:p>
          <a:p>
            <a:r>
              <a:rPr lang="en-US" dirty="0" smtClean="0"/>
              <a:t>Recovery Strategies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Performance Model</a:t>
            </a:r>
          </a:p>
          <a:p>
            <a:r>
              <a:rPr lang="en-US" dirty="0" smtClean="0"/>
              <a:t>Cost Model</a:t>
            </a:r>
          </a:p>
          <a:p>
            <a:r>
              <a:rPr lang="en-US" dirty="0" smtClean="0"/>
              <a:t>Tradeoffs &amp; Comparisons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Model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Breadth</a:t>
            </a:r>
          </a:p>
          <a:p>
            <a:pPr lvl="1"/>
            <a:r>
              <a:rPr lang="en-US" dirty="0" smtClean="0"/>
              <a:t>Need to capture wide range of recovery strategies under a single model</a:t>
            </a:r>
          </a:p>
          <a:p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Model must evaluate quickly so we can run Monte Carlo simulations to capture model uncertaint</a:t>
            </a:r>
            <a:r>
              <a:rPr lang="en-US" dirty="0"/>
              <a:t>y</a:t>
            </a:r>
            <a:endParaRPr lang="en-US" dirty="0" smtClean="0"/>
          </a:p>
          <a:p>
            <a:r>
              <a:rPr lang="en-US" dirty="0" smtClean="0"/>
              <a:t>Replicability: open models &amp; data</a:t>
            </a:r>
          </a:p>
          <a:p>
            <a:pPr lvl="1"/>
            <a:r>
              <a:rPr lang="en-US" dirty="0" smtClean="0"/>
              <a:t> Model should be open-source and sharable</a:t>
            </a:r>
          </a:p>
          <a:p>
            <a:r>
              <a:rPr lang="en-US" dirty="0" smtClean="0"/>
              <a:t>Inspection &amp; intuition</a:t>
            </a:r>
          </a:p>
          <a:p>
            <a:pPr lvl="1"/>
            <a:r>
              <a:rPr lang="en-US" dirty="0" smtClean="0"/>
              <a:t>Analytical models are better for inspecting sensitivity to parameters and building intuition</a:t>
            </a:r>
          </a:p>
          <a:p>
            <a:r>
              <a:rPr lang="en-US" dirty="0" smtClean="0"/>
              <a:t>Low fidelity</a:t>
            </a:r>
          </a:p>
          <a:p>
            <a:pPr lvl="1"/>
            <a:r>
              <a:rPr lang="en-US" dirty="0" smtClean="0"/>
              <a:t>Preliminary design – we don’t know the details yet, so no point in simulating them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81903" y="5573110"/>
            <a:ext cx="207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TODO wall of text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vehicle mass breakdown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159277" y="3198362"/>
            <a:ext cx="616433" cy="1727231"/>
            <a:chOff x="7155967" y="2486103"/>
            <a:chExt cx="914400" cy="2632842"/>
          </a:xfrm>
        </p:grpSpPr>
        <p:sp>
          <p:nvSpPr>
            <p:cNvPr id="7" name="Rectangle 6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209570" y="2839250"/>
              <a:ext cx="822960" cy="187767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nual Operation 9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59276" y="2557114"/>
            <a:ext cx="616433" cy="827416"/>
            <a:chOff x="6771290" y="2368972"/>
            <a:chExt cx="914400" cy="1261242"/>
          </a:xfrm>
        </p:grpSpPr>
        <p:sp>
          <p:nvSpPr>
            <p:cNvPr id="12" name="Rectangle 11"/>
            <p:cNvSpPr/>
            <p:nvPr/>
          </p:nvSpPr>
          <p:spPr>
            <a:xfrm>
              <a:off x="6771290" y="2368972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15432" y="2430281"/>
              <a:ext cx="822960" cy="78372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Manual Operation 14"/>
            <p:cNvSpPr/>
            <p:nvPr/>
          </p:nvSpPr>
          <p:spPr>
            <a:xfrm rot="10800000">
              <a:off x="7011122" y="3283372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3264494" y="2113093"/>
            <a:ext cx="403870" cy="3659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647131" y="2055349"/>
                <a:ext cx="1311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Payload,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131" y="2055349"/>
                <a:ext cx="1311898" cy="369332"/>
              </a:xfrm>
              <a:prstGeom prst="rect">
                <a:avLst/>
              </a:prstGeom>
              <a:blipFill>
                <a:blip r:embed="rId2"/>
                <a:stretch>
                  <a:fillRect l="-372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0168" y="2480783"/>
                <a:ext cx="262886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 stage propellant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8" y="2480783"/>
                <a:ext cx="2628861" cy="390748"/>
              </a:xfrm>
              <a:prstGeom prst="rect">
                <a:avLst/>
              </a:prstGeom>
              <a:blipFill>
                <a:blip r:embed="rId3"/>
                <a:stretch>
                  <a:fillRect l="-1856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73128" y="3571534"/>
                <a:ext cx="258590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  stage propellant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28" y="3571534"/>
                <a:ext cx="2585901" cy="390748"/>
              </a:xfrm>
              <a:prstGeom prst="rect">
                <a:avLst/>
              </a:prstGeom>
              <a:blipFill>
                <a:blip r:embed="rId4"/>
                <a:stretch>
                  <a:fillRect l="-1887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32430" y="2796512"/>
                <a:ext cx="23265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stage inert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𝑖𝑛𝑒𝑟𝑡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30" y="2796512"/>
                <a:ext cx="2326599" cy="381515"/>
              </a:xfrm>
              <a:prstGeom prst="rect">
                <a:avLst/>
              </a:prstGeom>
              <a:blipFill>
                <a:blip r:embed="rId5"/>
                <a:stretch>
                  <a:fillRect l="-2362" t="-806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5684" y="4014605"/>
                <a:ext cx="238334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 stage inert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𝑖𝑛𝑒𝑟𝑡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84" y="4014605"/>
                <a:ext cx="2383345" cy="381515"/>
              </a:xfrm>
              <a:prstGeom prst="rect">
                <a:avLst/>
              </a:prstGeom>
              <a:blipFill>
                <a:blip r:embed="rId6"/>
                <a:stretch>
                  <a:fillRect l="-2046" t="-806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17" idx="3"/>
          </p:cNvCxnSpPr>
          <p:nvPr/>
        </p:nvCxnSpPr>
        <p:spPr>
          <a:xfrm>
            <a:off x="2959029" y="2240015"/>
            <a:ext cx="507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</p:cNvCxnSpPr>
          <p:nvPr/>
        </p:nvCxnSpPr>
        <p:spPr>
          <a:xfrm>
            <a:off x="2959029" y="2676157"/>
            <a:ext cx="513778" cy="45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04931" y="2986588"/>
            <a:ext cx="2543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3"/>
          </p:cNvCxnSpPr>
          <p:nvPr/>
        </p:nvCxnSpPr>
        <p:spPr>
          <a:xfrm>
            <a:off x="2959029" y="4205363"/>
            <a:ext cx="200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3"/>
          </p:cNvCxnSpPr>
          <p:nvPr/>
        </p:nvCxnSpPr>
        <p:spPr>
          <a:xfrm flipV="1">
            <a:off x="2959029" y="3763878"/>
            <a:ext cx="507400" cy="3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04528" y="5056462"/>
                <a:ext cx="2154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Gross liftoff 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28" y="5056462"/>
                <a:ext cx="2154501" cy="369332"/>
              </a:xfrm>
              <a:prstGeom prst="rect">
                <a:avLst/>
              </a:prstGeom>
              <a:blipFill>
                <a:blip r:embed="rId7"/>
                <a:stretch>
                  <a:fillRect l="-25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481298" y="5055371"/>
            <a:ext cx="3618262" cy="15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1298" y="47243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 rot="16200000">
            <a:off x="7749859" y="1057562"/>
            <a:ext cx="383452" cy="1749510"/>
            <a:chOff x="6634885" y="2413029"/>
            <a:chExt cx="616434" cy="2812500"/>
          </a:xfrm>
        </p:grpSpPr>
        <p:grpSp>
          <p:nvGrpSpPr>
            <p:cNvPr id="32" name="Group 31"/>
            <p:cNvGrpSpPr/>
            <p:nvPr/>
          </p:nvGrpSpPr>
          <p:grpSpPr>
            <a:xfrm>
              <a:off x="6634886" y="3498298"/>
              <a:ext cx="616433" cy="1727231"/>
              <a:chOff x="7155967" y="2486103"/>
              <a:chExt cx="914400" cy="2632842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7209569" y="2904561"/>
                <a:ext cx="822960" cy="18123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Manual Operation 35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634885" y="2857050"/>
              <a:ext cx="616433" cy="827416"/>
              <a:chOff x="6771290" y="2368972"/>
              <a:chExt cx="914400" cy="126124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771290" y="2368972"/>
                <a:ext cx="914400" cy="914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6815431" y="2451569"/>
                <a:ext cx="822960" cy="76243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lowchart: Manual Operation 40"/>
              <p:cNvSpPr/>
              <p:nvPr/>
            </p:nvSpPr>
            <p:spPr>
              <a:xfrm rot="10800000">
                <a:off x="7011122" y="3283372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6740103" y="2413029"/>
              <a:ext cx="403870" cy="3659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696713" y="1425656"/>
                <a:ext cx="1127745" cy="497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713" y="1425656"/>
                <a:ext cx="1127745" cy="497316"/>
              </a:xfrm>
              <a:prstGeom prst="rect">
                <a:avLst/>
              </a:prstGeom>
              <a:blipFill>
                <a:blip r:embed="rId8"/>
                <a:stretch>
                  <a:fillRect r="-4348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 rot="16200000">
            <a:off x="7777322" y="1371633"/>
            <a:ext cx="251227" cy="2276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7005870" y="1663513"/>
            <a:ext cx="18409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7097310" y="3276342"/>
            <a:ext cx="1749510" cy="383451"/>
            <a:chOff x="6655350" y="3725922"/>
            <a:chExt cx="1749510" cy="383451"/>
          </a:xfrm>
        </p:grpSpPr>
        <p:grpSp>
          <p:nvGrpSpPr>
            <p:cNvPr id="70" name="Group 69"/>
            <p:cNvGrpSpPr/>
            <p:nvPr/>
          </p:nvGrpSpPr>
          <p:grpSpPr>
            <a:xfrm rot="16200000">
              <a:off x="7675924" y="3380437"/>
              <a:ext cx="383451" cy="1074421"/>
              <a:chOff x="7155967" y="2486103"/>
              <a:chExt cx="914400" cy="263284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7209569" y="2900405"/>
                <a:ext cx="822960" cy="181651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Manual Operation 79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16200000">
              <a:off x="6997173" y="3660302"/>
              <a:ext cx="383451" cy="514692"/>
              <a:chOff x="6771290" y="2368972"/>
              <a:chExt cx="914400" cy="1261242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6771290" y="2368972"/>
                <a:ext cx="914400" cy="914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6815431" y="2428966"/>
                <a:ext cx="822960" cy="78504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Manual Operation 75"/>
              <p:cNvSpPr/>
              <p:nvPr/>
            </p:nvSpPr>
            <p:spPr>
              <a:xfrm rot="10800000">
                <a:off x="7011122" y="3283372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tangle 71"/>
            <p:cNvSpPr/>
            <p:nvPr/>
          </p:nvSpPr>
          <p:spPr>
            <a:xfrm rot="16200000">
              <a:off x="6643563" y="3804483"/>
              <a:ext cx="251227" cy="2276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727193" y="2961407"/>
                <a:ext cx="1249060" cy="503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193" y="2961407"/>
                <a:ext cx="1249060" cy="503471"/>
              </a:xfrm>
              <a:prstGeom prst="rect">
                <a:avLst/>
              </a:prstGeom>
              <a:blipFill>
                <a:blip r:embed="rId9"/>
                <a:stretch>
                  <a:fillRect r="-3922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/>
          <p:cNvCxnSpPr/>
          <p:nvPr/>
        </p:nvCxnSpPr>
        <p:spPr>
          <a:xfrm>
            <a:off x="7051590" y="3222124"/>
            <a:ext cx="18409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774285" y="565203"/>
            <a:ext cx="270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Dimensionless mass ratios:</a:t>
            </a:r>
            <a:endParaRPr lang="en-US" u="sng" dirty="0"/>
          </a:p>
        </p:txBody>
      </p:sp>
      <p:sp>
        <p:nvSpPr>
          <p:cNvPr id="85" name="TextBox 84"/>
          <p:cNvSpPr txBox="1"/>
          <p:nvPr/>
        </p:nvSpPr>
        <p:spPr>
          <a:xfrm>
            <a:off x="4870794" y="968434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Overall payload mass fraction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898461" y="2461566"/>
            <a:ext cx="279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payload mass fraction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870794" y="4067094"/>
            <a:ext cx="250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inert mass fraction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 rot="16200000">
            <a:off x="7463613" y="2734250"/>
            <a:ext cx="383451" cy="514692"/>
            <a:chOff x="6771290" y="2368972"/>
            <a:chExt cx="914400" cy="1261242"/>
          </a:xfrm>
        </p:grpSpPr>
        <p:sp>
          <p:nvSpPr>
            <p:cNvPr id="89" name="Rectangle 88"/>
            <p:cNvSpPr/>
            <p:nvPr/>
          </p:nvSpPr>
          <p:spPr>
            <a:xfrm>
              <a:off x="6771290" y="2368972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815431" y="2422849"/>
              <a:ext cx="822960" cy="7911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lowchart: Manual Operation 91"/>
            <p:cNvSpPr/>
            <p:nvPr/>
          </p:nvSpPr>
          <p:spPr>
            <a:xfrm rot="10800000">
              <a:off x="7011122" y="3283372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ectangle 92"/>
          <p:cNvSpPr/>
          <p:nvPr/>
        </p:nvSpPr>
        <p:spPr>
          <a:xfrm rot="16200000">
            <a:off x="7110003" y="2878431"/>
            <a:ext cx="251227" cy="2276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339983" y="4605503"/>
                <a:ext cx="2003049" cy="540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𝑖𝑛𝑒𝑟𝑡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983" y="4605503"/>
                <a:ext cx="2003049" cy="540725"/>
              </a:xfrm>
              <a:prstGeom prst="rect">
                <a:avLst/>
              </a:prstGeom>
              <a:blipFill>
                <a:blip r:embed="rId10"/>
                <a:stretch>
                  <a:fillRect r="-1520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 rot="16200000">
            <a:off x="8047113" y="4545620"/>
            <a:ext cx="383451" cy="1074421"/>
            <a:chOff x="7155967" y="2486103"/>
            <a:chExt cx="914400" cy="2632842"/>
          </a:xfrm>
        </p:grpSpPr>
        <p:sp>
          <p:nvSpPr>
            <p:cNvPr id="97" name="Rectangle 96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7209571" y="2835843"/>
              <a:ext cx="822960" cy="188108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lowchart: Manual Operation 99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 rot="16200000">
            <a:off x="8040244" y="4057144"/>
            <a:ext cx="383451" cy="1074421"/>
            <a:chOff x="7155967" y="2486103"/>
            <a:chExt cx="914400" cy="2632842"/>
          </a:xfrm>
        </p:grpSpPr>
        <p:sp>
          <p:nvSpPr>
            <p:cNvPr id="103" name="Rectangle 102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7209571" y="2876458"/>
              <a:ext cx="822960" cy="184046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lowchart: Manual Operation 105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7" name="Straight Connector 106"/>
          <p:cNvCxnSpPr/>
          <p:nvPr/>
        </p:nvCxnSpPr>
        <p:spPr>
          <a:xfrm>
            <a:off x="7554584" y="4838284"/>
            <a:ext cx="137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870794" y="5415726"/>
            <a:ext cx="171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mass 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6081873" y="5858041"/>
                <a:ext cx="53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= </a:t>
                </a:r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873" y="5858041"/>
                <a:ext cx="539700" cy="369332"/>
              </a:xfrm>
              <a:prstGeom prst="rect">
                <a:avLst/>
              </a:prstGeom>
              <a:blipFill>
                <a:blip r:embed="rId11"/>
                <a:stretch>
                  <a:fillRect t="-9836" r="-90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Connector 121"/>
          <p:cNvCxnSpPr/>
          <p:nvPr/>
        </p:nvCxnSpPr>
        <p:spPr>
          <a:xfrm>
            <a:off x="6627323" y="6024533"/>
            <a:ext cx="1413309" cy="18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 rot="16200000">
            <a:off x="7253500" y="5550855"/>
            <a:ext cx="383451" cy="514692"/>
            <a:chOff x="6771290" y="2368972"/>
            <a:chExt cx="914400" cy="1261242"/>
          </a:xfrm>
        </p:grpSpPr>
        <p:sp>
          <p:nvSpPr>
            <p:cNvPr id="110" name="Rectangle 109"/>
            <p:cNvSpPr/>
            <p:nvPr/>
          </p:nvSpPr>
          <p:spPr>
            <a:xfrm>
              <a:off x="6771290" y="2368972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6815431" y="2422849"/>
              <a:ext cx="822960" cy="7911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lowchart: Manual Operation 112"/>
            <p:cNvSpPr/>
            <p:nvPr/>
          </p:nvSpPr>
          <p:spPr>
            <a:xfrm rot="10800000">
              <a:off x="7011122" y="3283372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 rot="16200000">
            <a:off x="7206266" y="5741238"/>
            <a:ext cx="383451" cy="1074421"/>
            <a:chOff x="7155967" y="2486103"/>
            <a:chExt cx="914400" cy="2632842"/>
          </a:xfrm>
        </p:grpSpPr>
        <p:sp>
          <p:nvSpPr>
            <p:cNvPr id="115" name="Rectangle 114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209571" y="2835843"/>
              <a:ext cx="822960" cy="188108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lowchart: Manual Operation 116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336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Delta-v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(Ascent) mission required delta-v: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b="0" i="0" dirty="0" smtClean="0"/>
              </a:p>
              <a:p>
                <a:r>
                  <a:rPr lang="en-US" dirty="0" smtClean="0"/>
                  <a:t>Is the sum of delta-v’s provided by first and second stages</a:t>
                </a:r>
                <a:endParaRPr lang="en-US" b="0" i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Includes losses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𝑑𝑟𝑎𝑔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𝑔𝑟𝑎𝑣𝑖𝑡𝑦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75842" y="2585545"/>
            <a:ext cx="232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stage ascent delta-v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572000" y="2459421"/>
            <a:ext cx="0" cy="18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10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and Motivation</a:t>
            </a:r>
          </a:p>
          <a:p>
            <a:r>
              <a:rPr lang="en-US" dirty="0" smtClean="0"/>
              <a:t>Recovery Strategies</a:t>
            </a:r>
          </a:p>
          <a:p>
            <a:r>
              <a:rPr lang="en-US" dirty="0" smtClean="0"/>
              <a:t>Performance Model</a:t>
            </a:r>
          </a:p>
          <a:p>
            <a:r>
              <a:rPr lang="en-US" dirty="0" smtClean="0"/>
              <a:t>Cost Model</a:t>
            </a:r>
          </a:p>
          <a:p>
            <a:r>
              <a:rPr lang="en-US" dirty="0" smtClean="0"/>
              <a:t>Tradeoffs &amp; Comparisons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7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first principles: Tsiolkovsky’s rocket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0630" y="2643870"/>
                <a:ext cx="3807373" cy="3040649"/>
              </a:xfrm>
            </p:spPr>
            <p:txBody>
              <a:bodyPr>
                <a:normAutofit/>
              </a:bodyPr>
              <a:lstStyle/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1 −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1 −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 algn="r">
                  <a:buNone/>
                </a:pPr>
                <a:endParaRPr lang="en-US" b="0" dirty="0" smtClean="0"/>
              </a:p>
              <a:p>
                <a:pPr marL="0" indent="0" algn="r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0630" y="2643870"/>
                <a:ext cx="3807373" cy="30406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74370" y="1905555"/>
            <a:ext cx="129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Mission delta-v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73804" y="2228370"/>
            <a:ext cx="134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specific impulse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21916" y="3444106"/>
            <a:ext cx="1625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Inert mass fractions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12116" y="1966760"/>
            <a:ext cx="144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Stage payload mass fractions</a:t>
            </a:r>
            <a:endParaRPr lang="en-US" sz="1400" dirty="0"/>
          </a:p>
        </p:txBody>
      </p:sp>
      <p:cxnSp>
        <p:nvCxnSpPr>
          <p:cNvPr id="46" name="Straight Arrow Connector 45"/>
          <p:cNvCxnSpPr>
            <a:stCxn id="41" idx="2"/>
          </p:cNvCxnSpPr>
          <p:nvPr/>
        </p:nvCxnSpPr>
        <p:spPr>
          <a:xfrm>
            <a:off x="1324260" y="2213332"/>
            <a:ext cx="9240" cy="468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226279" y="2489980"/>
            <a:ext cx="0" cy="192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817620" y="3307080"/>
            <a:ext cx="175260" cy="190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2948940" y="3331947"/>
            <a:ext cx="112631" cy="165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411980" y="2489980"/>
            <a:ext cx="30480" cy="192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8650" y="5556483"/>
            <a:ext cx="1394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Overall payload mass fraction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1143000" y="5293572"/>
            <a:ext cx="0" cy="252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6072541" y="2228370"/>
            <a:ext cx="0" cy="2640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083279" y="4876800"/>
            <a:ext cx="2588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309360" y="2827020"/>
            <a:ext cx="1783080" cy="1524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048500" y="3215640"/>
            <a:ext cx="438150" cy="53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157991" y="2615029"/>
                <a:ext cx="13573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Lower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991" y="2615029"/>
                <a:ext cx="1357359" cy="646331"/>
              </a:xfrm>
              <a:prstGeom prst="rect">
                <a:avLst/>
              </a:prstGeom>
              <a:blipFill>
                <a:blip r:embed="rId3"/>
                <a:stretch>
                  <a:fillRect l="-358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937115" y="4876800"/>
                <a:ext cx="578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115" y="4876800"/>
                <a:ext cx="5782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586307" y="2524413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307" y="2524413"/>
                <a:ext cx="4651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6435090" y="4281258"/>
            <a:ext cx="203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TODO real numbers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25442" y="3666454"/>
            <a:ext cx="1376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Stage mass ratio</a:t>
            </a:r>
            <a:endParaRPr lang="en-US" sz="1400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1974149" y="3965473"/>
            <a:ext cx="141977" cy="198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226279" y="3974231"/>
            <a:ext cx="612320" cy="80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60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reuse change the equation?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2291"/>
            <a:ext cx="3851910" cy="1577610"/>
          </a:xfrm>
        </p:spPr>
        <p:txBody>
          <a:bodyPr/>
          <a:lstStyle/>
          <a:p>
            <a:r>
              <a:rPr lang="en-US" dirty="0" smtClean="0"/>
              <a:t>Increases 1</a:t>
            </a:r>
            <a:r>
              <a:rPr lang="en-US" baseline="30000" dirty="0" smtClean="0"/>
              <a:t>st</a:t>
            </a:r>
            <a:r>
              <a:rPr lang="en-US" dirty="0" smtClean="0"/>
              <a:t> stage “inert” mass</a:t>
            </a:r>
          </a:p>
          <a:p>
            <a:pPr lvl="1"/>
            <a:r>
              <a:rPr lang="en-US" dirty="0" smtClean="0"/>
              <a:t>Extra hardware for recovery</a:t>
            </a:r>
          </a:p>
          <a:p>
            <a:pPr lvl="1"/>
            <a:r>
              <a:rPr lang="en-US" dirty="0" smtClean="0"/>
              <a:t>Propellant held in reserve for recovery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663440" y="1432289"/>
                <a:ext cx="3851910" cy="15776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Changes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 smtClean="0"/>
                  <a:t> for ascent mission</a:t>
                </a:r>
              </a:p>
              <a:p>
                <a:pPr lvl="1"/>
                <a:r>
                  <a:rPr lang="en-US" dirty="0" smtClean="0"/>
                  <a:t>Alters gravity and drag losses</a:t>
                </a:r>
              </a:p>
              <a:p>
                <a:pPr lvl="1"/>
                <a:r>
                  <a:rPr lang="en-US" dirty="0" smtClean="0"/>
                  <a:t>Different ascent profile</a:t>
                </a:r>
              </a:p>
              <a:p>
                <a:pPr lvl="1"/>
                <a:r>
                  <a:rPr lang="en-US" dirty="0" smtClean="0"/>
                  <a:t>Different vehicle outer mold line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0" y="1432289"/>
                <a:ext cx="3851910" cy="1577611"/>
              </a:xfrm>
              <a:prstGeom prst="rect">
                <a:avLst/>
              </a:prstGeom>
              <a:blipFill>
                <a:blip r:embed="rId2"/>
                <a:stretch>
                  <a:fillRect l="-1582" t="-4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ross 6"/>
          <p:cNvSpPr/>
          <p:nvPr/>
        </p:nvSpPr>
        <p:spPr>
          <a:xfrm rot="2713643">
            <a:off x="5543549" y="1182432"/>
            <a:ext cx="1828800" cy="1828800"/>
          </a:xfrm>
          <a:prstGeom prst="plus">
            <a:avLst>
              <a:gd name="adj" fmla="val 43460"/>
            </a:avLst>
          </a:prstGeom>
          <a:solidFill>
            <a:srgbClr val="FF000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32200" y="3119059"/>
            <a:ext cx="551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“The impact </a:t>
            </a:r>
            <a:r>
              <a:rPr lang="en-US" dirty="0"/>
              <a:t>of the different </a:t>
            </a:r>
            <a:r>
              <a:rPr lang="en-US" dirty="0" smtClean="0"/>
              <a:t>[</a:t>
            </a:r>
            <a:r>
              <a:rPr lang="en-US" dirty="0"/>
              <a:t>reusable launch vehicle</a:t>
            </a:r>
            <a:r>
              <a:rPr lang="en-US" dirty="0" smtClean="0"/>
              <a:t>] types </a:t>
            </a:r>
            <a:r>
              <a:rPr lang="en-US" dirty="0"/>
              <a:t>on the ascent flight profile is found small and, similar to the </a:t>
            </a:r>
            <a:r>
              <a:rPr lang="en-US" dirty="0" smtClean="0"/>
              <a:t>[</a:t>
            </a:r>
            <a:r>
              <a:rPr lang="en-US" dirty="0"/>
              <a:t>expendable launch vehicle] ascent flight performance losses</a:t>
            </a:r>
            <a:r>
              <a:rPr lang="en-US" dirty="0" smtClean="0"/>
              <a:t>,</a:t>
            </a:r>
            <a:r>
              <a:rPr lang="en-US" dirty="0"/>
              <a:t> these are more dependent on the particular configuration </a:t>
            </a:r>
            <a:r>
              <a:rPr lang="en-US" dirty="0" smtClean="0"/>
              <a:t>[…] than </a:t>
            </a:r>
            <a:r>
              <a:rPr lang="en-US" dirty="0"/>
              <a:t>on the landing and return </a:t>
            </a:r>
            <a:r>
              <a:rPr lang="en-US" dirty="0" smtClean="0"/>
              <a:t>modes”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Sippel</a:t>
            </a:r>
            <a:r>
              <a:rPr lang="en-US" dirty="0" smtClean="0"/>
              <a:t>, </a:t>
            </a:r>
            <a:r>
              <a:rPr lang="en-US" dirty="0" err="1" smtClean="0"/>
              <a:t>Stapert</a:t>
            </a:r>
            <a:r>
              <a:rPr lang="en-US" dirty="0" smtClean="0"/>
              <a:t>, </a:t>
            </a:r>
            <a:r>
              <a:rPr lang="en-US" dirty="0" err="1" smtClean="0"/>
              <a:t>Bussler</a:t>
            </a:r>
            <a:r>
              <a:rPr lang="en-US" dirty="0" smtClean="0"/>
              <a:t> &amp; Dumont, DRL, 2017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45770" y="1415454"/>
            <a:ext cx="4034790" cy="1276614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26292" y="2982729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effect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2554605" y="2772268"/>
            <a:ext cx="0" cy="21046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4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and recovery 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633353" y="1617048"/>
            <a:ext cx="616433" cy="1727231"/>
            <a:chOff x="7155967" y="2486103"/>
            <a:chExt cx="914400" cy="2632842"/>
          </a:xfrm>
        </p:grpSpPr>
        <p:sp>
          <p:nvSpPr>
            <p:cNvPr id="7" name="Rectangle 6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209570" y="2917022"/>
              <a:ext cx="822960" cy="179989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nual Operation 9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47204" y="1994983"/>
                <a:ext cx="258590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  stage propellant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04" y="1994983"/>
                <a:ext cx="2585901" cy="390748"/>
              </a:xfrm>
              <a:prstGeom prst="rect">
                <a:avLst/>
              </a:prstGeom>
              <a:blipFill>
                <a:blip r:embed="rId2"/>
                <a:stretch>
                  <a:fillRect l="-1887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45759" y="1633895"/>
                <a:ext cx="339477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 stage baseline hardware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59" y="1633895"/>
                <a:ext cx="3394775" cy="381515"/>
              </a:xfrm>
              <a:prstGeom prst="rect">
                <a:avLst/>
              </a:prstGeom>
              <a:blipFill>
                <a:blip r:embed="rId3"/>
                <a:stretch>
                  <a:fillRect l="-1436"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4340534" y="1824653"/>
            <a:ext cx="292819" cy="1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 flipV="1">
            <a:off x="4433105" y="2089822"/>
            <a:ext cx="508464" cy="100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Triangle 17"/>
          <p:cNvSpPr/>
          <p:nvPr/>
        </p:nvSpPr>
        <p:spPr>
          <a:xfrm>
            <a:off x="5276181" y="2525824"/>
            <a:ext cx="378372" cy="70944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4229074" y="2531018"/>
            <a:ext cx="378372" cy="70944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680948" y="2853757"/>
                <a:ext cx="257923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Recovery hardware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948" y="2853757"/>
                <a:ext cx="2579232" cy="381515"/>
              </a:xfrm>
              <a:prstGeom prst="rect">
                <a:avLst/>
              </a:prstGeom>
              <a:blipFill>
                <a:blip r:embed="rId4"/>
                <a:stretch>
                  <a:fillRect l="-2128"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/>
          <p:cNvSpPr/>
          <p:nvPr/>
        </p:nvSpPr>
        <p:spPr>
          <a:xfrm>
            <a:off x="4710113" y="2804600"/>
            <a:ext cx="466726" cy="25689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0" idx="1"/>
          </p:cNvCxnSpPr>
          <p:nvPr/>
        </p:nvCxnSpPr>
        <p:spPr>
          <a:xfrm flipH="1">
            <a:off x="5433060" y="3044515"/>
            <a:ext cx="247888" cy="36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542605" y="1957464"/>
                <a:ext cx="265425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Recovery propellant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605" y="1957464"/>
                <a:ext cx="2654253" cy="390748"/>
              </a:xfrm>
              <a:prstGeom prst="rect">
                <a:avLst/>
              </a:prstGeom>
              <a:blipFill>
                <a:blip r:embed="rId5"/>
                <a:stretch>
                  <a:fillRect l="-1835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25" idx="1"/>
          </p:cNvCxnSpPr>
          <p:nvPr/>
        </p:nvCxnSpPr>
        <p:spPr>
          <a:xfrm flipH="1">
            <a:off x="5102985" y="2152838"/>
            <a:ext cx="439620" cy="804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16200000">
            <a:off x="3162693" y="5094827"/>
            <a:ext cx="383451" cy="1074421"/>
            <a:chOff x="7155967" y="2486103"/>
            <a:chExt cx="914400" cy="2632842"/>
          </a:xfrm>
        </p:grpSpPr>
        <p:sp>
          <p:nvSpPr>
            <p:cNvPr id="54" name="Rectangle 53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7209569" y="2859624"/>
              <a:ext cx="822960" cy="185729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Manual Operation 56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6200000">
            <a:off x="3155824" y="4606351"/>
            <a:ext cx="383451" cy="1074421"/>
            <a:chOff x="7155967" y="2486103"/>
            <a:chExt cx="914400" cy="2632842"/>
          </a:xfrm>
        </p:grpSpPr>
        <p:sp>
          <p:nvSpPr>
            <p:cNvPr id="59" name="Rectangle 58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209571" y="2876458"/>
              <a:ext cx="822960" cy="184046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Manual Operation 61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Straight Connector 62"/>
          <p:cNvCxnSpPr/>
          <p:nvPr/>
        </p:nvCxnSpPr>
        <p:spPr>
          <a:xfrm>
            <a:off x="2670164" y="5387491"/>
            <a:ext cx="137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00741" y="5217253"/>
                <a:ext cx="708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741" y="5217253"/>
                <a:ext cx="7087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158522" y="5192144"/>
            <a:ext cx="251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by technology choice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63747" y="3791312"/>
                <a:ext cx="7496433" cy="795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 stage baseline hardware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 smtClean="0"/>
                  <a:t> = “hardware mass of an equivalent expendable booster” </a:t>
                </a:r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47" y="3791312"/>
                <a:ext cx="7496433" cy="795474"/>
              </a:xfrm>
              <a:prstGeom prst="rect">
                <a:avLst/>
              </a:prstGeom>
              <a:blipFill>
                <a:blip r:embed="rId7"/>
                <a:stretch>
                  <a:fillRect l="-650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6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stage “unavailable mass” captures performance impacts of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633353" y="1617048"/>
            <a:ext cx="616433" cy="1727231"/>
            <a:chOff x="7155967" y="2486103"/>
            <a:chExt cx="914400" cy="2632842"/>
          </a:xfrm>
        </p:grpSpPr>
        <p:sp>
          <p:nvSpPr>
            <p:cNvPr id="7" name="Rectangle 6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209570" y="3005004"/>
              <a:ext cx="822960" cy="171191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nual Operation 9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47204" y="1994983"/>
                <a:ext cx="258590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  stage propellant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04" y="1994983"/>
                <a:ext cx="2585901" cy="390748"/>
              </a:xfrm>
              <a:prstGeom prst="rect">
                <a:avLst/>
              </a:prstGeom>
              <a:blipFill>
                <a:blip r:embed="rId2"/>
                <a:stretch>
                  <a:fillRect l="-1887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45759" y="1633895"/>
                <a:ext cx="339477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 stage baseline hardware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59" y="1633895"/>
                <a:ext cx="3394775" cy="381515"/>
              </a:xfrm>
              <a:prstGeom prst="rect">
                <a:avLst/>
              </a:prstGeom>
              <a:blipFill>
                <a:blip r:embed="rId3"/>
                <a:stretch>
                  <a:fillRect l="-1436"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4340534" y="1824653"/>
            <a:ext cx="292819" cy="1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 flipV="1">
            <a:off x="4433105" y="2089822"/>
            <a:ext cx="508464" cy="100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Triangle 17"/>
          <p:cNvSpPr/>
          <p:nvPr/>
        </p:nvSpPr>
        <p:spPr>
          <a:xfrm>
            <a:off x="5276181" y="2525824"/>
            <a:ext cx="378372" cy="70944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4229074" y="2531018"/>
            <a:ext cx="378372" cy="70944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680948" y="2853757"/>
                <a:ext cx="257923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Recovery hardware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948" y="2853757"/>
                <a:ext cx="2579232" cy="381515"/>
              </a:xfrm>
              <a:prstGeom prst="rect">
                <a:avLst/>
              </a:prstGeom>
              <a:blipFill>
                <a:blip r:embed="rId4"/>
                <a:stretch>
                  <a:fillRect l="-2128"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/>
          <p:cNvSpPr/>
          <p:nvPr/>
        </p:nvSpPr>
        <p:spPr>
          <a:xfrm>
            <a:off x="4710113" y="2853756"/>
            <a:ext cx="466726" cy="20774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0" idx="1"/>
          </p:cNvCxnSpPr>
          <p:nvPr/>
        </p:nvCxnSpPr>
        <p:spPr>
          <a:xfrm flipH="1">
            <a:off x="5433060" y="3044515"/>
            <a:ext cx="247888" cy="36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542605" y="1957464"/>
                <a:ext cx="265425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Recovery propellant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605" y="1957464"/>
                <a:ext cx="2654253" cy="390748"/>
              </a:xfrm>
              <a:prstGeom prst="rect">
                <a:avLst/>
              </a:prstGeom>
              <a:blipFill>
                <a:blip r:embed="rId5"/>
                <a:stretch>
                  <a:fillRect l="-1835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25" idx="1"/>
          </p:cNvCxnSpPr>
          <p:nvPr/>
        </p:nvCxnSpPr>
        <p:spPr>
          <a:xfrm flipH="1">
            <a:off x="5102985" y="2152838"/>
            <a:ext cx="439620" cy="804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61207" y="4136864"/>
                <a:ext cx="2458878" cy="554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207" y="4136864"/>
                <a:ext cx="2458878" cy="554447"/>
              </a:xfrm>
              <a:prstGeom prst="rect">
                <a:avLst/>
              </a:prstGeom>
              <a:blipFill>
                <a:blip r:embed="rId6"/>
                <a:stretch>
                  <a:fillRect r="-1238"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912842" y="5324415"/>
                <a:ext cx="53183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of the 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stage mass is expended during ascent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: recovery adds mass to first stage</a:t>
                </a:r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842" y="5324415"/>
                <a:ext cx="5318315" cy="646331"/>
              </a:xfrm>
              <a:prstGeom prst="rect">
                <a:avLst/>
              </a:prstGeom>
              <a:blipFill>
                <a:blip r:embed="rId7"/>
                <a:stretch>
                  <a:fillRect t="-4717" r="-22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>
            <a:off x="4464841" y="4454667"/>
            <a:ext cx="137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605016" y="3594199"/>
            <a:ext cx="1074421" cy="823933"/>
            <a:chOff x="4605016" y="3594199"/>
            <a:chExt cx="1074421" cy="823933"/>
          </a:xfrm>
        </p:grpSpPr>
        <p:grpSp>
          <p:nvGrpSpPr>
            <p:cNvPr id="38" name="Group 37"/>
            <p:cNvGrpSpPr/>
            <p:nvPr/>
          </p:nvGrpSpPr>
          <p:grpSpPr>
            <a:xfrm rot="16200000">
              <a:off x="4950501" y="3472546"/>
              <a:ext cx="383451" cy="1074421"/>
              <a:chOff x="7155967" y="2486103"/>
              <a:chExt cx="914400" cy="263284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209571" y="2926879"/>
                <a:ext cx="822960" cy="17900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lowchart: Manual Operation 41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 rot="16200000">
              <a:off x="5289003" y="3940208"/>
              <a:ext cx="270229" cy="12308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Triangle 45"/>
            <p:cNvSpPr/>
            <p:nvPr/>
          </p:nvSpPr>
          <p:spPr>
            <a:xfrm rot="16200000">
              <a:off x="5360822" y="3514996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Triangle 46"/>
            <p:cNvSpPr/>
            <p:nvPr/>
          </p:nvSpPr>
          <p:spPr>
            <a:xfrm rot="5400000" flipV="1">
              <a:off x="5350877" y="4138271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32461" y="4485894"/>
            <a:ext cx="1074421" cy="823933"/>
            <a:chOff x="4687337" y="4480818"/>
            <a:chExt cx="1074421" cy="823933"/>
          </a:xfrm>
        </p:grpSpPr>
        <p:grpSp>
          <p:nvGrpSpPr>
            <p:cNvPr id="33" name="Group 32"/>
            <p:cNvGrpSpPr/>
            <p:nvPr/>
          </p:nvGrpSpPr>
          <p:grpSpPr>
            <a:xfrm rot="16200000">
              <a:off x="5032822" y="4358836"/>
              <a:ext cx="383451" cy="1074421"/>
              <a:chOff x="7155967" y="2486103"/>
              <a:chExt cx="914400" cy="263284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7209569" y="2859624"/>
                <a:ext cx="822960" cy="185729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Manual Operation 36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ight Triangle 47"/>
            <p:cNvSpPr/>
            <p:nvPr/>
          </p:nvSpPr>
          <p:spPr>
            <a:xfrm rot="16200000">
              <a:off x="5408439" y="4401615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Triangle 48"/>
            <p:cNvSpPr/>
            <p:nvPr/>
          </p:nvSpPr>
          <p:spPr>
            <a:xfrm rot="5400000" flipV="1">
              <a:off x="5398494" y="5024890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082040" y="3517325"/>
                <a:ext cx="2908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Unavailable mass fraction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40" y="3517325"/>
                <a:ext cx="2908425" cy="369332"/>
              </a:xfrm>
              <a:prstGeom prst="rect">
                <a:avLst/>
              </a:prstGeom>
              <a:blipFill>
                <a:blip r:embed="rId8"/>
                <a:stretch>
                  <a:fillRect l="-1887" t="-9836" r="-83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2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correctly predicts performance of US EELVs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4572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Payload capacity declines as unavailable mass increases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" y="949961"/>
            <a:ext cx="7208520" cy="540639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3444240" y="4960620"/>
            <a:ext cx="7620" cy="3962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93520" y="5356860"/>
                <a:ext cx="27948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High energy missions more sensitive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0" y="5356860"/>
                <a:ext cx="2794868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8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unavailable mass: hardware and propulsion 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49563" y="2931829"/>
                <a:ext cx="1804084" cy="522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63" y="2931829"/>
                <a:ext cx="1804084" cy="522387"/>
              </a:xfrm>
              <a:prstGeom prst="rect">
                <a:avLst/>
              </a:prstGeom>
              <a:blipFill>
                <a:blip r:embed="rId2"/>
                <a:stretch>
                  <a:fillRect r="-2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3939061" y="3180256"/>
            <a:ext cx="137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079236" y="2319788"/>
            <a:ext cx="1074421" cy="823933"/>
            <a:chOff x="4605016" y="3594199"/>
            <a:chExt cx="1074421" cy="823933"/>
          </a:xfrm>
        </p:grpSpPr>
        <p:grpSp>
          <p:nvGrpSpPr>
            <p:cNvPr id="9" name="Group 8"/>
            <p:cNvGrpSpPr/>
            <p:nvPr/>
          </p:nvGrpSpPr>
          <p:grpSpPr>
            <a:xfrm rot="16200000">
              <a:off x="4950501" y="3472546"/>
              <a:ext cx="383451" cy="1074421"/>
              <a:chOff x="7155967" y="2486103"/>
              <a:chExt cx="914400" cy="263284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7209571" y="2926879"/>
                <a:ext cx="822960" cy="17900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Manual Operation 16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ight Triangle 11"/>
            <p:cNvSpPr/>
            <p:nvPr/>
          </p:nvSpPr>
          <p:spPr>
            <a:xfrm rot="16200000">
              <a:off x="5360822" y="3514996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Triangle 12"/>
            <p:cNvSpPr/>
            <p:nvPr/>
          </p:nvSpPr>
          <p:spPr>
            <a:xfrm rot="5400000" flipV="1">
              <a:off x="5350877" y="4138271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06681" y="3211483"/>
            <a:ext cx="1074421" cy="823933"/>
            <a:chOff x="4106681" y="3211483"/>
            <a:chExt cx="1074421" cy="823933"/>
          </a:xfrm>
        </p:grpSpPr>
        <p:grpSp>
          <p:nvGrpSpPr>
            <p:cNvPr id="19" name="Group 18"/>
            <p:cNvGrpSpPr/>
            <p:nvPr/>
          </p:nvGrpSpPr>
          <p:grpSpPr>
            <a:xfrm rot="16200000">
              <a:off x="4452166" y="3089501"/>
              <a:ext cx="383451" cy="1074421"/>
              <a:chOff x="7155967" y="2486103"/>
              <a:chExt cx="914400" cy="263284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209569" y="2859624"/>
                <a:ext cx="822960" cy="185729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lowchart: Manual Operation 24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ight Triangle 19"/>
            <p:cNvSpPr/>
            <p:nvPr/>
          </p:nvSpPr>
          <p:spPr>
            <a:xfrm rot="16200000">
              <a:off x="4827783" y="3132280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Triangle 20"/>
            <p:cNvSpPr/>
            <p:nvPr/>
          </p:nvSpPr>
          <p:spPr>
            <a:xfrm rot="5400000" flipV="1">
              <a:off x="4817838" y="3755555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lowchart: Manual Operation 25"/>
          <p:cNvSpPr/>
          <p:nvPr/>
        </p:nvSpPr>
        <p:spPr>
          <a:xfrm rot="5400000">
            <a:off x="6656914" y="3623154"/>
            <a:ext cx="194205" cy="141541"/>
          </a:xfrm>
          <a:prstGeom prst="flowChartManualOperati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/>
          <p:cNvSpPr/>
          <p:nvPr/>
        </p:nvSpPr>
        <p:spPr>
          <a:xfrm rot="5400000" flipV="1">
            <a:off x="6544926" y="3755555"/>
            <a:ext cx="200658" cy="359064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/>
          <p:cNvSpPr/>
          <p:nvPr/>
        </p:nvSpPr>
        <p:spPr>
          <a:xfrm rot="16200000">
            <a:off x="6544926" y="3286561"/>
            <a:ext cx="200658" cy="359064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5848024" y="3193022"/>
            <a:ext cx="137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Triangle 30"/>
          <p:cNvSpPr/>
          <p:nvPr/>
        </p:nvSpPr>
        <p:spPr>
          <a:xfrm rot="5400000" flipV="1">
            <a:off x="6544926" y="2852626"/>
            <a:ext cx="200658" cy="359064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/>
          <p:cNvSpPr/>
          <p:nvPr/>
        </p:nvSpPr>
        <p:spPr>
          <a:xfrm rot="16200000">
            <a:off x="6544926" y="2383632"/>
            <a:ext cx="200658" cy="359064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96075" y="299559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321543" y="4778778"/>
                <a:ext cx="3063239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𝑝𝑟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h𝑣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543" y="4778778"/>
                <a:ext cx="3063239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104958" y="4411980"/>
                <a:ext cx="1041247" cy="658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958" y="4411980"/>
                <a:ext cx="1041247" cy="6580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624841" y="5112955"/>
                <a:ext cx="1952394" cy="830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𝑐𝑟𝑢𝑖𝑠𝑒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𝑐𝑟𝑢𝑖𝑠𝑒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841" y="5112955"/>
                <a:ext cx="1952394" cy="8307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118360" y="1446009"/>
                <a:ext cx="1387880" cy="522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360" y="1446009"/>
                <a:ext cx="1387880" cy="522387"/>
              </a:xfrm>
              <a:prstGeom prst="rect">
                <a:avLst/>
              </a:prstGeom>
              <a:blipFill>
                <a:blip r:embed="rId6"/>
                <a:stretch>
                  <a:fillRect r="-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 rot="16200000">
            <a:off x="4260662" y="840858"/>
            <a:ext cx="383451" cy="1074421"/>
            <a:chOff x="7155967" y="2486103"/>
            <a:chExt cx="914400" cy="2632842"/>
          </a:xfrm>
        </p:grpSpPr>
        <p:sp>
          <p:nvSpPr>
            <p:cNvPr id="39" name="Rectangle 38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7209571" y="2888127"/>
              <a:ext cx="822960" cy="18287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Manual Operation 41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 rot="16200000">
            <a:off x="4260662" y="1366931"/>
            <a:ext cx="383451" cy="1074421"/>
            <a:chOff x="7155967" y="2486103"/>
            <a:chExt cx="914400" cy="2632842"/>
          </a:xfrm>
        </p:grpSpPr>
        <p:sp>
          <p:nvSpPr>
            <p:cNvPr id="45" name="Rectangle 44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209569" y="2955379"/>
              <a:ext cx="822960" cy="17615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Manual Operation 47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362749" y="142448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 rot="16200000">
            <a:off x="6326333" y="1423588"/>
            <a:ext cx="383451" cy="1074421"/>
            <a:chOff x="7155967" y="2486103"/>
            <a:chExt cx="914400" cy="2632842"/>
          </a:xfrm>
        </p:grpSpPr>
        <p:sp>
          <p:nvSpPr>
            <p:cNvPr id="51" name="Rectangle 50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209571" y="2891307"/>
              <a:ext cx="822960" cy="18256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Manual Operation 53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Flowchart: Manual Operation 54"/>
          <p:cNvSpPr/>
          <p:nvPr/>
        </p:nvSpPr>
        <p:spPr>
          <a:xfrm rot="5400000">
            <a:off x="6748243" y="1221481"/>
            <a:ext cx="194205" cy="141541"/>
          </a:xfrm>
          <a:prstGeom prst="flowChartManualOperati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5820628" y="1609147"/>
            <a:ext cx="137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782057" y="1624387"/>
            <a:ext cx="137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285458" y="4519018"/>
            <a:ext cx="18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Rocket propulsion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27117" y="5143530"/>
            <a:ext cx="142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Air-breathing</a:t>
            </a:r>
          </a:p>
          <a:p>
            <a:r>
              <a:rPr lang="en-US" dirty="0" smtClean="0"/>
              <a:t>propulsion</a:t>
            </a:r>
            <a:endParaRPr lang="en-US" dirty="0"/>
          </a:p>
        </p:txBody>
      </p:sp>
      <p:sp>
        <p:nvSpPr>
          <p:cNvPr id="60" name="Right Brace 59"/>
          <p:cNvSpPr/>
          <p:nvPr/>
        </p:nvSpPr>
        <p:spPr>
          <a:xfrm rot="10800000">
            <a:off x="4198741" y="4623029"/>
            <a:ext cx="438995" cy="11668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36480" y="950976"/>
            <a:ext cx="2369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Fraction of baseline hardware recovered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35041" y="2478827"/>
            <a:ext cx="2594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Recovery </a:t>
            </a:r>
            <a:r>
              <a:rPr lang="en-US" dirty="0"/>
              <a:t>h</a:t>
            </a:r>
            <a:r>
              <a:rPr lang="en-US" dirty="0" smtClean="0"/>
              <a:t>ardware factor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66343" y="4382365"/>
            <a:ext cx="266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Recovery propellant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1" y="1802135"/>
            <a:ext cx="4114800" cy="411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59" y="1802135"/>
            <a:ext cx="4114800" cy="41148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546860" y="2346960"/>
            <a:ext cx="213360" cy="754380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75560" y="5006340"/>
            <a:ext cx="350520" cy="182880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12570" y="5478780"/>
            <a:ext cx="281940" cy="45719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93620" y="5455920"/>
            <a:ext cx="281940" cy="45719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56120" y="5012058"/>
            <a:ext cx="350520" cy="182880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93130" y="5484498"/>
            <a:ext cx="281940" cy="45719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74180" y="5461638"/>
            <a:ext cx="281940" cy="45719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88842" y="2262485"/>
            <a:ext cx="88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Propulsive</a:t>
            </a:r>
          </a:p>
          <a:p>
            <a:r>
              <a:rPr lang="en-US" sz="1200" dirty="0" smtClean="0"/>
              <a:t>Launch site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405122" y="4591044"/>
            <a:ext cx="88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Winged</a:t>
            </a:r>
          </a:p>
          <a:p>
            <a:r>
              <a:rPr lang="en-US" sz="1200" dirty="0" smtClean="0"/>
              <a:t>Launch site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535162" y="4598664"/>
            <a:ext cx="88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Winged</a:t>
            </a:r>
          </a:p>
          <a:p>
            <a:r>
              <a:rPr lang="en-US" sz="1200" dirty="0" smtClean="0"/>
              <a:t>Launch site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15915" y="4973481"/>
            <a:ext cx="9502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Winged</a:t>
            </a:r>
          </a:p>
          <a:p>
            <a:r>
              <a:rPr lang="en-US" sz="1300" dirty="0" smtClean="0"/>
              <a:t>downrange</a:t>
            </a:r>
            <a:endParaRPr lang="en-US" sz="1300" dirty="0"/>
          </a:p>
        </p:txBody>
      </p:sp>
      <p:sp>
        <p:nvSpPr>
          <p:cNvPr id="19" name="TextBox 18"/>
          <p:cNvSpPr txBox="1"/>
          <p:nvPr/>
        </p:nvSpPr>
        <p:spPr>
          <a:xfrm>
            <a:off x="1878385" y="4993477"/>
            <a:ext cx="9502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Winged</a:t>
            </a:r>
          </a:p>
          <a:p>
            <a:r>
              <a:rPr lang="en-US" sz="1300" dirty="0" smtClean="0"/>
              <a:t>downrange</a:t>
            </a:r>
            <a:endParaRPr lang="en-US" sz="1300" dirty="0"/>
          </a:p>
        </p:txBody>
      </p:sp>
      <p:sp>
        <p:nvSpPr>
          <p:cNvPr id="20" name="TextBox 19"/>
          <p:cNvSpPr txBox="1"/>
          <p:nvPr/>
        </p:nvSpPr>
        <p:spPr>
          <a:xfrm>
            <a:off x="1033325" y="5005543"/>
            <a:ext cx="9502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parachute</a:t>
            </a:r>
          </a:p>
          <a:p>
            <a:r>
              <a:rPr lang="en-US" sz="1300" dirty="0" smtClean="0"/>
              <a:t>downrange</a:t>
            </a:r>
            <a:endParaRPr lang="en-US" sz="1300" dirty="0"/>
          </a:p>
        </p:txBody>
      </p:sp>
      <p:sp>
        <p:nvSpPr>
          <p:cNvPr id="21" name="TextBox 20"/>
          <p:cNvSpPr txBox="1"/>
          <p:nvPr/>
        </p:nvSpPr>
        <p:spPr>
          <a:xfrm>
            <a:off x="5516322" y="4991589"/>
            <a:ext cx="9646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parachute</a:t>
            </a:r>
          </a:p>
          <a:p>
            <a:r>
              <a:rPr lang="en-US" sz="1300" dirty="0"/>
              <a:t>D</a:t>
            </a:r>
            <a:r>
              <a:rPr lang="en-US" sz="1300" dirty="0" smtClean="0"/>
              <a:t>ownrange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55833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Distributions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from recent launch vehicles</a:t>
                </a:r>
              </a:p>
              <a:p>
                <a:r>
                  <a:rPr lang="en-US" dirty="0" smtClean="0"/>
                  <a:t>Distributions on recovery hardware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from detailed design studies and analogies to aircraft</a:t>
                </a:r>
              </a:p>
              <a:p>
                <a:r>
                  <a:rPr lang="en-US" dirty="0" smtClean="0"/>
                  <a:t>Distributions on recovery propellant from estimates of recovery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or recovery cruise range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9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" y="690372"/>
            <a:ext cx="8768080" cy="5260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6" t="85381" r="81354"/>
          <a:stretch/>
        </p:blipFill>
        <p:spPr>
          <a:xfrm>
            <a:off x="2660333" y="3883424"/>
            <a:ext cx="426720" cy="5944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9" t="85381" r="74575" b="1655"/>
          <a:stretch/>
        </p:blipFill>
        <p:spPr>
          <a:xfrm>
            <a:off x="3335655" y="3883424"/>
            <a:ext cx="647700" cy="5271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9" t="85381" r="74575" b="1655"/>
          <a:stretch/>
        </p:blipFill>
        <p:spPr>
          <a:xfrm>
            <a:off x="4187825" y="3871096"/>
            <a:ext cx="647700" cy="5271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09" t="85381" r="31337" b="1655"/>
          <a:stretch/>
        </p:blipFill>
        <p:spPr>
          <a:xfrm>
            <a:off x="5168900" y="3871096"/>
            <a:ext cx="495300" cy="5271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78" t="85381" r="1611" b="1655"/>
          <a:stretch/>
        </p:blipFill>
        <p:spPr>
          <a:xfrm>
            <a:off x="6073140" y="3871096"/>
            <a:ext cx="624840" cy="5271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4" t="55657" r="24464" b="31075"/>
          <a:stretch/>
        </p:blipFill>
        <p:spPr>
          <a:xfrm>
            <a:off x="7037070" y="3871096"/>
            <a:ext cx="487680" cy="5394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4" t="55657" r="24464" b="31075"/>
          <a:stretch/>
        </p:blipFill>
        <p:spPr>
          <a:xfrm>
            <a:off x="7995920" y="3871096"/>
            <a:ext cx="487680" cy="5394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92830" y="998220"/>
            <a:ext cx="13815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TODO shouldn’t extend above max. expendable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2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Scope and Motivation</a:t>
            </a:r>
          </a:p>
          <a:p>
            <a:r>
              <a:rPr lang="en-US" dirty="0" smtClean="0"/>
              <a:t>Recovery Strategies</a:t>
            </a:r>
          </a:p>
          <a:p>
            <a:r>
              <a:rPr lang="en-US" dirty="0" smtClean="0"/>
              <a:t>Performance Model</a:t>
            </a:r>
          </a:p>
          <a:p>
            <a:r>
              <a:rPr lang="en-US" dirty="0" smtClean="0"/>
              <a:t>Cost Model</a:t>
            </a:r>
          </a:p>
          <a:p>
            <a:r>
              <a:rPr lang="en-US" dirty="0" smtClean="0"/>
              <a:t>Tradeoffs &amp; Comparisons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and Motivation</a:t>
            </a:r>
          </a:p>
          <a:p>
            <a:r>
              <a:rPr lang="en-US" dirty="0" smtClean="0"/>
              <a:t>Recovery Strategies</a:t>
            </a:r>
          </a:p>
          <a:p>
            <a:r>
              <a:rPr lang="en-US" dirty="0" smtClean="0"/>
              <a:t>Performance Model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Cost Model</a:t>
            </a:r>
          </a:p>
          <a:p>
            <a:r>
              <a:rPr lang="en-US" dirty="0" smtClean="0"/>
              <a:t>Tradeoffs &amp; Comparisons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8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6259-97BD-DC42-B445-D5D9E805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model: </a:t>
            </a:r>
            <a:r>
              <a:rPr lang="en-US" dirty="0" err="1"/>
              <a:t>Transcost</a:t>
            </a:r>
            <a:r>
              <a:rPr lang="en-US" dirty="0"/>
              <a:t> 8.2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C6E6-EC86-D744-AF8E-A7CBA1B8A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Implement the </a:t>
            </a:r>
            <a:r>
              <a:rPr lang="en-US" dirty="0" err="1"/>
              <a:t>Transcost</a:t>
            </a:r>
            <a:r>
              <a:rPr lang="en-US" dirty="0"/>
              <a:t> 8.2 model to estimate production, development, and operations costs, as well as the total cost-per-flight for various launch vehicles</a:t>
            </a:r>
          </a:p>
          <a:p>
            <a:r>
              <a:rPr lang="en-US" dirty="0"/>
              <a:t>Validate using operational launch vehicles</a:t>
            </a:r>
          </a:p>
          <a:p>
            <a:r>
              <a:rPr lang="en-US" dirty="0"/>
              <a:t>Considerations:</a:t>
            </a:r>
          </a:p>
          <a:p>
            <a:pPr lvl="1"/>
            <a:r>
              <a:rPr lang="en-US" dirty="0"/>
              <a:t>Account for uncertainties in CER coefficients and exponents</a:t>
            </a:r>
          </a:p>
          <a:p>
            <a:pPr lvl="1"/>
            <a:r>
              <a:rPr lang="en-US" dirty="0"/>
              <a:t>Account for uncertainties in cost factors </a:t>
            </a:r>
          </a:p>
          <a:p>
            <a:pPr lvl="1"/>
            <a:r>
              <a:rPr lang="en-US" dirty="0"/>
              <a:t>Choose reasonable production numbers (impacts learning effect)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DE778-B35A-ED44-A1D2-1F8D6B25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6841F-F0B3-9446-A1BA-F9F0DD416E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6F8E45-5407-3C48-B312-51E71C7E4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994806"/>
            <a:ext cx="7839307" cy="53615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6E277-85A7-CB40-9669-8053369F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cost estimates for current launch vehicles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89DDB-6956-6F4F-8733-7F6D5F44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25935-4A3D-764C-94FD-6BEF6F138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1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8BD8-7960-0246-ABE9-AA7F8C35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cost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D0620-9E1D-274B-9303-2D25B70EF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 cost trends of the vehicles is reasonable (i.e. Falcon 9 costs less than the others)</a:t>
            </a:r>
          </a:p>
          <a:p>
            <a:r>
              <a:rPr lang="en-US" dirty="0"/>
              <a:t>Production cost estimate values seem to be too high given current listed prices per launch</a:t>
            </a:r>
          </a:p>
          <a:p>
            <a:r>
              <a:rPr lang="en-US" dirty="0"/>
              <a:t>Possible explanations:</a:t>
            </a:r>
          </a:p>
          <a:p>
            <a:pPr lvl="1"/>
            <a:r>
              <a:rPr lang="en-US" dirty="0"/>
              <a:t>Launches are underpriced</a:t>
            </a:r>
          </a:p>
          <a:p>
            <a:pPr lvl="1"/>
            <a:r>
              <a:rPr lang="en-US" dirty="0"/>
              <a:t>Work-Year dollar values are less than industry standard</a:t>
            </a:r>
          </a:p>
          <a:p>
            <a:pPr lvl="1"/>
            <a:r>
              <a:rPr lang="en-US" dirty="0"/>
              <a:t>Learning factor is better than anticipated</a:t>
            </a:r>
          </a:p>
          <a:p>
            <a:pPr lvl="1"/>
            <a:r>
              <a:rPr lang="en-US" dirty="0"/>
              <a:t>Scope and profit of subcontractors is less than expected</a:t>
            </a:r>
          </a:p>
          <a:p>
            <a:pPr lvl="1"/>
            <a:r>
              <a:rPr lang="en-US" dirty="0"/>
              <a:t>Mass of shrouds, fairings, or other components are accounted for improperly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C63FE-EB90-044C-8D6A-39E40EC2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4BB75-A726-824A-8FBB-E1B5C101C5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and Motivation</a:t>
            </a:r>
          </a:p>
          <a:p>
            <a:r>
              <a:rPr lang="en-US" dirty="0" smtClean="0"/>
              <a:t>Recovery Strategies</a:t>
            </a:r>
          </a:p>
          <a:p>
            <a:r>
              <a:rPr lang="en-US" dirty="0" smtClean="0"/>
              <a:t>Performance Model</a:t>
            </a:r>
          </a:p>
          <a:p>
            <a:r>
              <a:rPr lang="en-US" dirty="0" smtClean="0"/>
              <a:t>Cost Model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Tradeoffs &amp; Comparisons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5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sensitivity/sweeps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248" y="1124793"/>
            <a:ext cx="6463869" cy="48479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70835" y="5494282"/>
            <a:ext cx="1805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methane?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4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and launch rate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  <a:p>
            <a:r>
              <a:rPr lang="en-US" dirty="0"/>
              <a:t>Schedule and ops are a key point: reuse may enable higher launch rate with same </a:t>
            </a:r>
            <a:r>
              <a:rPr lang="en-US" dirty="0" smtClean="0"/>
              <a:t>workforce</a:t>
            </a:r>
          </a:p>
          <a:p>
            <a:r>
              <a:rPr lang="en-US" dirty="0" smtClean="0"/>
              <a:t>Effect of downrange vs. launch site recovery on schedule &amp; fleet size</a:t>
            </a:r>
          </a:p>
          <a:p>
            <a:r>
              <a:rPr lang="en-US" dirty="0" smtClean="0"/>
              <a:t>Effect of partial recovery re-integration on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1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Mission/market sensitivities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  <a:p>
            <a:r>
              <a:rPr lang="en-US" dirty="0" smtClean="0"/>
              <a:t>Market </a:t>
            </a:r>
            <a:r>
              <a:rPr lang="en-US" dirty="0"/>
              <a:t>may soon support high launch rates to </a:t>
            </a:r>
            <a:r>
              <a:rPr lang="en-US" dirty="0" smtClean="0"/>
              <a:t>LEO </a:t>
            </a:r>
            <a:r>
              <a:rPr lang="en-US" dirty="0"/>
              <a:t>due to proposed constellations,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starlink</a:t>
            </a:r>
            <a:r>
              <a:rPr lang="en-US" dirty="0"/>
              <a:t>, </a:t>
            </a:r>
            <a:r>
              <a:rPr lang="en-US" dirty="0" err="1"/>
              <a:t>oneweb</a:t>
            </a:r>
            <a:r>
              <a:rPr lang="en-US" dirty="0"/>
              <a:t>, DARPA </a:t>
            </a:r>
            <a:r>
              <a:rPr lang="en-US" dirty="0" smtClean="0"/>
              <a:t>blackjack</a:t>
            </a:r>
          </a:p>
          <a:p>
            <a:pPr lvl="1"/>
            <a:r>
              <a:rPr lang="en-US" dirty="0" smtClean="0"/>
              <a:t>Reuse from LEO mission easier than from GTO</a:t>
            </a:r>
          </a:p>
          <a:p>
            <a:pPr lvl="1"/>
            <a:r>
              <a:rPr lang="en-US" dirty="0" smtClean="0"/>
              <a:t>Constellation customers may be more tolerant of launch risk than expensive monolithic satellite customers</a:t>
            </a:r>
          </a:p>
          <a:p>
            <a:endParaRPr lang="en-US" dirty="0"/>
          </a:p>
          <a:p>
            <a:r>
              <a:rPr lang="en-US" dirty="0" smtClean="0"/>
              <a:t>Small sat launchers</a:t>
            </a:r>
          </a:p>
          <a:p>
            <a:pPr lvl="1"/>
            <a:r>
              <a:rPr lang="en-US" dirty="0" smtClean="0"/>
              <a:t>Hardware smaller fraction of total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6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1</a:t>
            </a:r>
            <a:r>
              <a:rPr lang="en-US" baseline="30000" dirty="0" smtClean="0"/>
              <a:t>st</a:t>
            </a:r>
            <a:r>
              <a:rPr lang="en-US" dirty="0" smtClean="0"/>
              <a:t> stage reuse:</a:t>
            </a:r>
            <a:br>
              <a:rPr lang="en-US" dirty="0" smtClean="0"/>
            </a:br>
            <a:r>
              <a:rPr lang="en-US" dirty="0" smtClean="0"/>
              <a:t>Cost savings with reasonable technical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vehicle reuse is often touted as a key step to reduce costs and increase launch rate.</a:t>
            </a:r>
          </a:p>
          <a:p>
            <a:r>
              <a:rPr lang="en-US" dirty="0" smtClean="0"/>
              <a:t>However, whole-vehicle reuse architectures face major technical challenges, and none have survived development.</a:t>
            </a:r>
          </a:p>
          <a:p>
            <a:pPr lvl="1"/>
            <a:r>
              <a:rPr lang="en-US" dirty="0" smtClean="0"/>
              <a:t>e.g. early STS architectures, X-33, Delta Clipper</a:t>
            </a:r>
          </a:p>
          <a:p>
            <a:r>
              <a:rPr lang="en-US" dirty="0" smtClean="0"/>
              <a:t>Reusing only the 1</a:t>
            </a:r>
            <a:r>
              <a:rPr lang="en-US" baseline="30000" dirty="0" smtClean="0"/>
              <a:t>st</a:t>
            </a:r>
            <a:r>
              <a:rPr lang="en-US" dirty="0" smtClean="0"/>
              <a:t> stage (or part of the 1</a:t>
            </a:r>
            <a:r>
              <a:rPr lang="en-US" baseline="30000" dirty="0" smtClean="0"/>
              <a:t>st</a:t>
            </a:r>
            <a:r>
              <a:rPr lang="en-US" dirty="0" smtClean="0"/>
              <a:t> stage) is an easier, incremental step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7462" y="4327575"/>
            <a:ext cx="169173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Expendable launch vehicles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40738" y="4327574"/>
            <a:ext cx="200222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Partially reusable launch vehicles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74502" y="4327575"/>
            <a:ext cx="168910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Fully reusable launch vehicles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86412" y="5066584"/>
            <a:ext cx="244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High development cost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2648" y="5080320"/>
            <a:ext cx="2521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Potential cost savings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Demonstrated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Incremental development from existing vehicles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609194" y="4650740"/>
            <a:ext cx="10315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5642958" y="4650740"/>
            <a:ext cx="10315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7462" y="5013258"/>
            <a:ext cx="1301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High cost/flight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28698" y="4320705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6964" y="4304665"/>
            <a:ext cx="87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uture?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focus on 1</a:t>
            </a:r>
            <a:r>
              <a:rPr lang="en-US" baseline="30000" dirty="0" smtClean="0"/>
              <a:t>st</a:t>
            </a:r>
            <a:r>
              <a:rPr lang="en-US" dirty="0" smtClean="0"/>
              <a:t> stage reusability?</a:t>
            </a:r>
            <a:br>
              <a:rPr lang="en-US" dirty="0" smtClean="0"/>
            </a:br>
            <a:r>
              <a:rPr lang="en-US" dirty="0"/>
              <a:t>B</a:t>
            </a:r>
            <a:r>
              <a:rPr lang="en-US" dirty="0" smtClean="0"/>
              <a:t>est reward/effort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9390"/>
            <a:ext cx="7886700" cy="4744673"/>
          </a:xfrm>
        </p:spPr>
        <p:txBody>
          <a:bodyPr/>
          <a:lstStyle/>
          <a:p>
            <a:r>
              <a:rPr lang="en-US" dirty="0" smtClean="0"/>
              <a:t>The first stage is easier to recover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… and embodies the majority of the production cost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stage reuse is therefore of considerable commercial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261672" y="1619590"/>
            <a:ext cx="4347744" cy="950215"/>
            <a:chOff x="1347272" y="1915194"/>
            <a:chExt cx="4347744" cy="950215"/>
          </a:xfrm>
        </p:grpSpPr>
        <p:sp>
          <p:nvSpPr>
            <p:cNvPr id="6" name="Rectangle 5"/>
            <p:cNvSpPr/>
            <p:nvPr/>
          </p:nvSpPr>
          <p:spPr>
            <a:xfrm>
              <a:off x="2175641" y="1954923"/>
              <a:ext cx="9144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75641" y="2262420"/>
              <a:ext cx="2743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27166" y="1915194"/>
              <a:ext cx="788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r>
                <a:rPr lang="en-US" sz="1400" baseline="30000" dirty="0" smtClean="0"/>
                <a:t>st</a:t>
              </a:r>
              <a:r>
                <a:rPr lang="en-US" sz="1400" dirty="0" smtClean="0"/>
                <a:t> stage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47272" y="2222971"/>
              <a:ext cx="868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r>
                <a:rPr lang="en-US" sz="1400" baseline="30000" dirty="0" smtClean="0"/>
                <a:t>nd</a:t>
              </a:r>
              <a:r>
                <a:rPr lang="en-US" sz="1400" dirty="0" smtClean="0"/>
                <a:t>  stage</a:t>
              </a:r>
              <a:endParaRPr lang="en-US" sz="1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175641" y="2593810"/>
              <a:ext cx="3026447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758962" y="2557632"/>
              <a:ext cx="18823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</a:t>
              </a:r>
              <a:r>
                <a:rPr lang="en-US" sz="1400" dirty="0" smtClean="0"/>
                <a:t>eentry specific energy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1686" y="1937302"/>
              <a:ext cx="7104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~2 MJ kg</a:t>
              </a:r>
              <a:r>
                <a:rPr lang="en-US" sz="1000" baseline="30000" dirty="0" smtClean="0"/>
                <a:t>-1</a:t>
              </a:r>
              <a:endParaRPr 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18841" y="2236541"/>
              <a:ext cx="7761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~60 MJ kg</a:t>
              </a:r>
              <a:r>
                <a:rPr lang="en-US" sz="1000" baseline="30000" dirty="0" smtClean="0"/>
                <a:t>-1</a:t>
              </a:r>
              <a:endParaRPr lang="en-US" sz="1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672" y="3064584"/>
            <a:ext cx="3854816" cy="950215"/>
            <a:chOff x="1347272" y="1915194"/>
            <a:chExt cx="3854816" cy="950215"/>
          </a:xfrm>
        </p:grpSpPr>
        <p:sp>
          <p:nvSpPr>
            <p:cNvPr id="17" name="Rectangle 16"/>
            <p:cNvSpPr/>
            <p:nvPr/>
          </p:nvSpPr>
          <p:spPr>
            <a:xfrm>
              <a:off x="2175641" y="1954923"/>
              <a:ext cx="2480442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75641" y="2262420"/>
              <a:ext cx="64376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27166" y="1915194"/>
              <a:ext cx="788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r>
                <a:rPr lang="en-US" sz="1400" baseline="30000" dirty="0" smtClean="0"/>
                <a:t>st</a:t>
              </a:r>
              <a:r>
                <a:rPr lang="en-US" sz="1400" dirty="0" smtClean="0"/>
                <a:t> stage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7272" y="2222971"/>
              <a:ext cx="868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r>
                <a:rPr lang="en-US" sz="1400" baseline="30000" dirty="0" smtClean="0"/>
                <a:t>nd</a:t>
              </a:r>
              <a:r>
                <a:rPr lang="en-US" sz="1400" dirty="0" smtClean="0"/>
                <a:t>  stage</a:t>
              </a:r>
              <a:endParaRPr lang="en-US" sz="14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175641" y="2593810"/>
              <a:ext cx="3026447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758962" y="2557632"/>
              <a:ext cx="1326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Production cost</a:t>
              </a:r>
              <a:endParaRPr lang="en-US" sz="14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03213" y="3164535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</a:t>
            </a:r>
            <a:endParaRPr lang="en-US" dirty="0"/>
          </a:p>
        </p:txBody>
      </p:sp>
      <p:pic>
        <p:nvPicPr>
          <p:cNvPr id="2052" name="Picture 4" descr="https://www.boeing.com/resources/boeingdotcom/space/phantom-express/phantom_express_gallery3_96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8" t="11845" r="11398" b="19965"/>
          <a:stretch/>
        </p:blipFill>
        <p:spPr bwMode="auto">
          <a:xfrm>
            <a:off x="5804321" y="4777905"/>
            <a:ext cx="1792772" cy="128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.geekwire.com/wp-content/uploads/2016/09/160912-blue-origin-new-glenn-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9" t="15093" r="16549"/>
          <a:stretch/>
        </p:blipFill>
        <p:spPr bwMode="auto">
          <a:xfrm>
            <a:off x="1739399" y="4506763"/>
            <a:ext cx="90819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abm-website-assets.s3.amazonaws.com/rdmag.com/s3fs-public/embedded_image/2018/02/BlueOrigin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0" t="46557" r="64257" b="20064"/>
          <a:stretch/>
        </p:blipFill>
        <p:spPr bwMode="auto">
          <a:xfrm>
            <a:off x="4077366" y="4592165"/>
            <a:ext cx="327138" cy="173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https://abm-website-assets.s3.amazonaws.com/rdmag.com/s3fs-public/embedded_image/2018/02/BlueOrigin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7" t="42402" r="59054" b="20065"/>
          <a:stretch/>
        </p:blipFill>
        <p:spPr bwMode="auto">
          <a:xfrm>
            <a:off x="460652" y="4506763"/>
            <a:ext cx="30494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51670" y="4865028"/>
            <a:ext cx="92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SpaceX</a:t>
            </a:r>
            <a:endParaRPr lang="en-US" sz="1200" dirty="0" smtClean="0"/>
          </a:p>
          <a:p>
            <a:r>
              <a:rPr lang="en-US" sz="1200" dirty="0" smtClean="0"/>
              <a:t>Falcon 9</a:t>
            </a:r>
          </a:p>
          <a:p>
            <a:r>
              <a:rPr lang="en-US" sz="1200" dirty="0" smtClean="0"/>
              <a:t>Operational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550682" y="4865028"/>
            <a:ext cx="1166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Blue Origin</a:t>
            </a:r>
          </a:p>
          <a:p>
            <a:r>
              <a:rPr lang="en-US" sz="1200" dirty="0" smtClean="0"/>
              <a:t>New Glenn</a:t>
            </a:r>
          </a:p>
          <a:p>
            <a:r>
              <a:rPr lang="en-US" sz="1200" dirty="0" smtClean="0"/>
              <a:t>In development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252104" y="4865028"/>
            <a:ext cx="1466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ULA</a:t>
            </a:r>
          </a:p>
          <a:p>
            <a:r>
              <a:rPr lang="en-US" sz="1200" dirty="0" smtClean="0"/>
              <a:t>Vulcan SMART reuse</a:t>
            </a:r>
          </a:p>
          <a:p>
            <a:r>
              <a:rPr lang="en-US" sz="1200" dirty="0" smtClean="0"/>
              <a:t>In development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594969" y="486502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Boeing</a:t>
            </a:r>
          </a:p>
          <a:p>
            <a:r>
              <a:rPr lang="en-US" sz="1200" dirty="0" smtClean="0"/>
              <a:t>XS-1 Phantom Express</a:t>
            </a:r>
          </a:p>
          <a:p>
            <a:r>
              <a:rPr lang="en-US" sz="1200" dirty="0" smtClean="0"/>
              <a:t>In development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13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ide variety of 1</a:t>
            </a:r>
            <a:r>
              <a:rPr lang="en-US" baseline="30000" dirty="0" smtClean="0"/>
              <a:t>st</a:t>
            </a:r>
            <a:r>
              <a:rPr lang="en-US" dirty="0" smtClean="0"/>
              <a:t> stage reuse proposals </a:t>
            </a:r>
            <a:r>
              <a:rPr lang="en-US" dirty="0"/>
              <a:t>&amp;</a:t>
            </a:r>
            <a:r>
              <a:rPr lang="en-US" dirty="0" smtClean="0"/>
              <a:t>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upload.wikimedia.org/wikipedia/commons/4/42/Srb_splashdow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0" t="13730" r="27212" b="3379"/>
          <a:stretch/>
        </p:blipFill>
        <p:spPr bwMode="auto">
          <a:xfrm>
            <a:off x="904547" y="1124793"/>
            <a:ext cx="188086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8650" y="2938944"/>
            <a:ext cx="239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arachute recovery</a:t>
            </a:r>
          </a:p>
          <a:p>
            <a:pPr algn="ctr"/>
            <a:r>
              <a:rPr lang="en-US" dirty="0" smtClean="0"/>
              <a:t>(e.g. </a:t>
            </a:r>
            <a:r>
              <a:rPr lang="en-US" b="1" dirty="0" smtClean="0"/>
              <a:t>Shuttle*</a:t>
            </a:r>
            <a:r>
              <a:rPr lang="en-US" dirty="0" smtClean="0"/>
              <a:t>, Ares I)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59861" y="2731021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Image: NASA</a:t>
            </a:r>
            <a:endParaRPr lang="en-US" sz="1000" dirty="0"/>
          </a:p>
        </p:txBody>
      </p:sp>
      <p:pic>
        <p:nvPicPr>
          <p:cNvPr id="1028" name="Picture 4" descr="http://www.collectspace.com/images/news-041315d-lg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6" b="5811"/>
          <a:stretch/>
        </p:blipFill>
        <p:spPr bwMode="auto">
          <a:xfrm>
            <a:off x="4650042" y="1008587"/>
            <a:ext cx="3657709" cy="21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544060" y="296431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Image: ULA</a:t>
            </a:r>
            <a:endParaRPr lang="en-US" sz="1000" dirty="0"/>
          </a:p>
        </p:txBody>
      </p:sp>
      <p:pic>
        <p:nvPicPr>
          <p:cNvPr id="1030" name="Picture 6" descr="http://i58.fastpic.ru/big/2013/1018/a8/cf44a05e0ad4c2b45c1991a8d13fb5a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764656"/>
            <a:ext cx="3540034" cy="198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87529" y="3191103"/>
            <a:ext cx="3540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Engine-pod recovery</a:t>
            </a:r>
          </a:p>
          <a:p>
            <a:pPr algn="ctr"/>
            <a:r>
              <a:rPr lang="en-US" dirty="0" smtClean="0"/>
              <a:t>(e.g. Vulcan SMART, Ariane Adeline)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2654384" y="5427859"/>
            <a:ext cx="1212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Image</a:t>
            </a:r>
            <a:r>
              <a:rPr lang="en-US" sz="1000" dirty="0"/>
              <a:t>: </a:t>
            </a:r>
            <a:r>
              <a:rPr lang="en-US" sz="1000" dirty="0" err="1"/>
              <a:t>Khrunichev</a:t>
            </a:r>
            <a:r>
              <a:rPr lang="en-US" sz="1000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121" y="5710020"/>
            <a:ext cx="214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Air-breathing </a:t>
            </a:r>
            <a:r>
              <a:rPr lang="en-US" dirty="0" err="1" smtClean="0"/>
              <a:t>flyback</a:t>
            </a:r>
            <a:endParaRPr lang="en-US" dirty="0" smtClean="0"/>
          </a:p>
          <a:p>
            <a:pPr algn="ctr"/>
            <a:r>
              <a:rPr lang="en-US" dirty="0" smtClean="0"/>
              <a:t>(e.g. Baikal, LFBB)</a:t>
            </a:r>
            <a:endParaRPr lang="en-US" dirty="0"/>
          </a:p>
        </p:txBody>
      </p:sp>
      <p:pic>
        <p:nvPicPr>
          <p:cNvPr id="1034" name="Picture 10" descr="https://i.ytimg.com/vi/TthLhqq4JUs/maxresdefaul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7" t="29467" r="25443" b="2199"/>
          <a:stretch/>
        </p:blipFill>
        <p:spPr bwMode="auto">
          <a:xfrm>
            <a:off x="5380016" y="3927205"/>
            <a:ext cx="2155865" cy="165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078596" y="5584525"/>
            <a:ext cx="2758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Propulsive landing</a:t>
            </a:r>
          </a:p>
          <a:p>
            <a:pPr algn="ctr"/>
            <a:r>
              <a:rPr lang="en-US" dirty="0" smtClean="0"/>
              <a:t>(e.g. </a:t>
            </a:r>
            <a:r>
              <a:rPr lang="en-US" b="1" dirty="0" smtClean="0"/>
              <a:t>Falcon 9*</a:t>
            </a:r>
            <a:r>
              <a:rPr lang="en-US" dirty="0" smtClean="0"/>
              <a:t>, New Glenn)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85203" y="6155104"/>
            <a:ext cx="1458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*reused successfully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660931" y="5364795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Image: </a:t>
            </a:r>
            <a:r>
              <a:rPr lang="en-US" sz="1000" dirty="0" err="1" smtClean="0">
                <a:solidFill>
                  <a:schemeClr val="bg1"/>
                </a:solidFill>
              </a:rPr>
              <a:t>SpaceX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2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considerable debate in industry over the value of 1</a:t>
            </a:r>
            <a:r>
              <a:rPr lang="en-US" baseline="30000" dirty="0" smtClean="0"/>
              <a:t>st</a:t>
            </a:r>
            <a:r>
              <a:rPr lang="en-US" dirty="0" smtClean="0"/>
              <a:t> stage reuse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29505" y="917929"/>
            <a:ext cx="54864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“… </a:t>
            </a:r>
            <a:r>
              <a:rPr lang="en-US" dirty="0" err="1" smtClean="0"/>
              <a:t>SpaceX</a:t>
            </a:r>
            <a:r>
              <a:rPr lang="en-US" dirty="0" smtClean="0"/>
              <a:t> </a:t>
            </a:r>
            <a:r>
              <a:rPr lang="en-US" dirty="0"/>
              <a:t>will therefore not break even on the reusability portion of the </a:t>
            </a:r>
            <a:r>
              <a:rPr lang="en-US" dirty="0" smtClean="0"/>
              <a:t>equation.”</a:t>
            </a:r>
          </a:p>
          <a:p>
            <a:r>
              <a:rPr lang="en-US" dirty="0"/>
              <a:t> </a:t>
            </a:r>
            <a:r>
              <a:rPr lang="en-US" dirty="0" smtClean="0"/>
              <a:t>- Jim Cantrell, CEO Vector Space Systems, 2017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29505" y="5312893"/>
            <a:ext cx="54864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“We tried to make [the SSME] reusable […] </a:t>
            </a:r>
            <a:r>
              <a:rPr lang="en-US" dirty="0"/>
              <a:t>Look how long and how much money it took for us to do </a:t>
            </a:r>
            <a:r>
              <a:rPr lang="en-US" dirty="0" smtClean="0"/>
              <a:t>that”</a:t>
            </a:r>
          </a:p>
          <a:p>
            <a:r>
              <a:rPr lang="en-US" dirty="0" smtClean="0"/>
              <a:t> - </a:t>
            </a:r>
            <a:r>
              <a:rPr lang="en-US" dirty="0"/>
              <a:t>Dan </a:t>
            </a:r>
            <a:r>
              <a:rPr lang="en-US" dirty="0" err="1" smtClean="0"/>
              <a:t>Dumbacher</a:t>
            </a:r>
            <a:r>
              <a:rPr lang="en-US" dirty="0" smtClean="0"/>
              <a:t>, NASA, 2014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29505" y="3115411"/>
            <a:ext cx="54864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I am a skeptic with regard to many of the claims that have been made for cost reductions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- David Thompson, CEO Orbital ATK, 2016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7068" y="2016670"/>
            <a:ext cx="5486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 [the launch industry] is going to be dominated by </a:t>
            </a:r>
            <a:r>
              <a:rPr lang="en-US" dirty="0" smtClean="0"/>
              <a:t>reusability”</a:t>
            </a:r>
          </a:p>
          <a:p>
            <a:r>
              <a:rPr lang="en-US" dirty="0"/>
              <a:t> </a:t>
            </a:r>
            <a:r>
              <a:rPr lang="en-US" dirty="0" smtClean="0"/>
              <a:t>- Bob Smith, CEO Blue Origin, 2018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068" y="4214152"/>
            <a:ext cx="5486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“the </a:t>
            </a:r>
            <a:r>
              <a:rPr lang="en-US" dirty="0"/>
              <a:t>potential cost reduction over the long term is probably in excess of a factor of </a:t>
            </a:r>
            <a:r>
              <a:rPr lang="en-US" dirty="0" smtClean="0"/>
              <a:t>100.”</a:t>
            </a:r>
          </a:p>
          <a:p>
            <a:r>
              <a:rPr lang="en-US" dirty="0" smtClean="0"/>
              <a:t> - Elon Musk, CEO </a:t>
            </a:r>
            <a:r>
              <a:rPr lang="en-US" dirty="0" err="1" smtClean="0"/>
              <a:t>SpaceX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3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Tradeoff between payload capacity and production cost savings:</a:t>
            </a:r>
          </a:p>
          <a:p>
            <a:pPr lvl="1"/>
            <a:r>
              <a:rPr lang="en-US" dirty="0" smtClean="0"/>
              <a:t>Recovery requires extra hardware (&amp; maybe propellant) on the first stage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A reusable vehicle will have lower payload capacity than an “equivalent” expendable vehicle</a:t>
            </a:r>
          </a:p>
          <a:p>
            <a:r>
              <a:rPr lang="en-US" dirty="0" smtClean="0"/>
              <a:t>Uncertain refurbishment costs</a:t>
            </a:r>
          </a:p>
          <a:p>
            <a:r>
              <a:rPr lang="en-US" dirty="0" smtClean="0"/>
              <a:t>Uncertain market demand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Which reuse architecture, if any, can provide sufficient cost savings to justify its associated payload reduction?</a:t>
            </a:r>
          </a:p>
          <a:p>
            <a:pPr marL="0" indent="0">
              <a:buNone/>
            </a:pPr>
            <a:r>
              <a:rPr lang="en-US" dirty="0" smtClean="0"/>
              <a:t>How do expected cost savings vary with refurbishment costs and launch rate?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consider orbital launch vehicles using</a:t>
            </a:r>
          </a:p>
          <a:p>
            <a:r>
              <a:rPr lang="en-US" dirty="0" smtClean="0"/>
              <a:t>2 sequential stages</a:t>
            </a:r>
          </a:p>
          <a:p>
            <a:r>
              <a:rPr lang="en-US" dirty="0" smtClean="0"/>
              <a:t>Proven, high-TRL propulsion and structural technologies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such launch vehicles, we</a:t>
            </a:r>
          </a:p>
          <a:p>
            <a:r>
              <a:rPr lang="en-US" dirty="0" smtClean="0"/>
              <a:t>Identify and categorize strategies for recovering &amp; reusing (portions of) the first stage</a:t>
            </a:r>
          </a:p>
          <a:p>
            <a:r>
              <a:rPr lang="en-US" dirty="0" smtClean="0"/>
              <a:t>Estimate the effect of each strategy on payload capacity</a:t>
            </a:r>
          </a:p>
          <a:p>
            <a:r>
              <a:rPr lang="en-US" dirty="0" smtClean="0"/>
              <a:t>Estimate the effect of each strategy on operations, production and development costs</a:t>
            </a:r>
          </a:p>
          <a:p>
            <a:r>
              <a:rPr lang="en-US" dirty="0" smtClean="0"/>
              <a:t>Identify tradeoffs and compare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v4.potx" id="{E458C6E6-524A-4220-AE39-6722C282AEBF}" vid="{3C124273-AE33-4E2C-954F-2529A1CACD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template_v4</Template>
  <TotalTime>5701</TotalTime>
  <Words>1717</Words>
  <Application>Microsoft Office PowerPoint</Application>
  <PresentationFormat>On-screen Show (4:3)</PresentationFormat>
  <Paragraphs>456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Motivation for 1st stage reuse: Cost savings with reasonable technical challenge</vt:lpstr>
      <vt:lpstr>Why focus on 1st stage reusability? Best reward/effort ratio</vt:lpstr>
      <vt:lpstr>Wide variety of 1st stage reuse proposals &amp; implementations</vt:lpstr>
      <vt:lpstr>There is considerable debate in industry over the value of 1st stage reuse</vt:lpstr>
      <vt:lpstr>Fundamental questions</vt:lpstr>
      <vt:lpstr>Scope</vt:lpstr>
      <vt:lpstr>Approach</vt:lpstr>
      <vt:lpstr>PowerPoint Presentation</vt:lpstr>
      <vt:lpstr>Classifying recovery strategies</vt:lpstr>
      <vt:lpstr>Identifying recovery strategies</vt:lpstr>
      <vt:lpstr>Identifying recovery strategies (2)</vt:lpstr>
      <vt:lpstr>Identifying recovery strategies (3)</vt:lpstr>
      <vt:lpstr>PowerPoint Presentation</vt:lpstr>
      <vt:lpstr>Performance Model Challenges</vt:lpstr>
      <vt:lpstr>Launch vehicle mass breakdown</vt:lpstr>
      <vt:lpstr>Delta-v</vt:lpstr>
      <vt:lpstr>From first principles: Tsiolkovsky’s rocket equation</vt:lpstr>
      <vt:lpstr>How does reuse change the equation?</vt:lpstr>
      <vt:lpstr>Baseline and recovery hardware</vt:lpstr>
      <vt:lpstr>First stage “unavailable mass” captures performance impacts of recovery</vt:lpstr>
      <vt:lpstr>Model correctly predicts performance of US EELVs</vt:lpstr>
      <vt:lpstr>Payload capacity declines as unavailable mass increases</vt:lpstr>
      <vt:lpstr>Predicting unavailable mass: hardware and propulsion factors</vt:lpstr>
      <vt:lpstr>PowerPoint Presentation</vt:lpstr>
      <vt:lpstr>Monte Carlo simulation</vt:lpstr>
      <vt:lpstr>PowerPoint Presentation</vt:lpstr>
      <vt:lpstr>PowerPoint Presentation</vt:lpstr>
      <vt:lpstr>Cost model: Transcost 8.2 </vt:lpstr>
      <vt:lpstr>Production cost estimates for current launch vehicles</vt:lpstr>
      <vt:lpstr>Production cost analysis</vt:lpstr>
      <vt:lpstr>PowerPoint Presentation</vt:lpstr>
      <vt:lpstr>Performance sensitivity/sweeps</vt:lpstr>
      <vt:lpstr>Schedule and launch rate considerations</vt:lpstr>
      <vt:lpstr>Mission/market sensitivities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200</cp:revision>
  <dcterms:created xsi:type="dcterms:W3CDTF">2018-08-24T19:49:39Z</dcterms:created>
  <dcterms:modified xsi:type="dcterms:W3CDTF">2018-09-12T02:56:10Z</dcterms:modified>
</cp:coreProperties>
</file>