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FDF7-4A76-4CCE-8ADF-D4FA9511F028}">
          <p14:sldIdLst>
            <p14:sldId id="256"/>
            <p14:sldId id="258"/>
          </p14:sldIdLst>
        </p14:section>
        <p14:section name="Scope and Motivation" id="{675A75F3-08B6-4B1A-AB1B-187001B0F0C1}">
          <p14:sldIdLst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Recovery Strategies" id="{76FE9980-0787-40C1-9D8A-87A2A32F33E1}">
          <p14:sldIdLst>
            <p14:sldId id="265"/>
            <p14:sldId id="266"/>
            <p14:sldId id="267"/>
            <p14:sldId id="268"/>
          </p14:sldIdLst>
        </p14:section>
        <p14:section name="Cost Model" id="{0816E3EC-105F-EC41-BE70-DB8B3165AC6D}">
          <p14:sldIdLst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F677-E25A-4402-8D82-029E18EDC6E1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5901-BEF1-4CBF-AB25-82ECDCB6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80" y="2581355"/>
            <a:ext cx="5524835" cy="1786359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480" y="4459790"/>
            <a:ext cx="389833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[Speaker]</a:t>
            </a:r>
          </a:p>
          <a:p>
            <a:r>
              <a:rPr lang="en-US" dirty="0"/>
              <a:t>[Date]</a:t>
            </a:r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4" y="5245176"/>
            <a:ext cx="1363490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4592456"/>
            <a:ext cx="2370966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356351"/>
            <a:ext cx="4865842" cy="365125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[#. Section]</a:t>
            </a:r>
          </a:p>
        </p:txBody>
      </p:sp>
    </p:spTree>
    <p:extLst>
      <p:ext uri="{BB962C8B-B14F-4D97-AF65-F5344CB8AC3E}">
        <p14:creationId xmlns:p14="http://schemas.microsoft.com/office/powerpoint/2010/main" val="132795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6432"/>
            <a:ext cx="78867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8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836892"/>
            <a:ext cx="7886700" cy="425275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Previous Sections</a:t>
            </a:r>
          </a:p>
          <a:p>
            <a:pPr lvl="0"/>
            <a:r>
              <a:rPr lang="en-US" dirty="0"/>
              <a:t>Current Section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8" y="11810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+mj-lt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187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1C5-369C-4919-B399-6646CD3D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recovery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Choice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Option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Portion</a:t>
                          </a:r>
                          <a:r>
                            <a:rPr lang="en-US" baseline="0" dirty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en-US" b="0" dirty="0"/>
                            <a:t>Fraction of booster mass recovered: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∈(0, 1]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Full: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Partial, engines</a:t>
                          </a:r>
                          <a:r>
                            <a:rPr lang="en-US" baseline="0" dirty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≈0.2 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 0.3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location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Launch site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Downrange - ocean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Downrange - ship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Downrange - land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Downrange - mid-air</a:t>
                          </a: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 propulsion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Rocket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Air-breathing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Landing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Propulsive</a:t>
                          </a:r>
                          <a:r>
                            <a:rPr lang="en-US" baseline="0" dirty="0"/>
                            <a:t> (v</a:t>
                          </a:r>
                          <a:r>
                            <a:rPr lang="en-US" dirty="0"/>
                            <a:t>ertical)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Winged (horizontal)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Parachute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6280933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1" t="-52991" r="-503" b="-2205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" y="4534053"/>
            <a:ext cx="718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90 possible choice combinations, of which 36 pass “laugh test”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/>
              <a:t>Classification captures all 10 operated or proposed recovery strategies known to the authors</a:t>
            </a:r>
          </a:p>
        </p:txBody>
      </p:sp>
    </p:spTree>
    <p:extLst>
      <p:ext uri="{BB962C8B-B14F-4D97-AF65-F5344CB8AC3E}">
        <p14:creationId xmlns:p14="http://schemas.microsoft.com/office/powerpoint/2010/main" val="202689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391" y="1625231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Rocket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9391" y="2444852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Air-breathing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39391" y="29799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5979" y="2036279"/>
            <a:ext cx="90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Launch site</a:t>
            </a:r>
          </a:p>
        </p:txBody>
      </p:sp>
      <p:cxnSp>
        <p:nvCxnSpPr>
          <p:cNvPr id="42" name="Elbow Connector 41"/>
          <p:cNvCxnSpPr>
            <a:stCxn id="16" idx="3"/>
            <a:endCxn id="44" idx="1"/>
          </p:cNvCxnSpPr>
          <p:nvPr/>
        </p:nvCxnSpPr>
        <p:spPr>
          <a:xfrm flipV="1">
            <a:off x="2944750" y="1632536"/>
            <a:ext cx="1213810" cy="13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8560" y="1494036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Propulsive (vertical)</a:t>
            </a:r>
          </a:p>
        </p:txBody>
      </p:sp>
      <p:cxnSp>
        <p:nvCxnSpPr>
          <p:cNvPr id="47" name="Elbow Connector 46"/>
          <p:cNvCxnSpPr>
            <a:stCxn id="16" idx="3"/>
            <a:endCxn id="48" idx="1"/>
          </p:cNvCxnSpPr>
          <p:nvPr/>
        </p:nvCxnSpPr>
        <p:spPr>
          <a:xfrm>
            <a:off x="2944750" y="1763731"/>
            <a:ext cx="1213809" cy="7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8559" y="1703521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Winged (horizontal)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015696" y="2937240"/>
            <a:ext cx="2286000" cy="365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Insufficient energy for return if staging velocity &gt; ~1 km/s</a:t>
            </a:r>
          </a:p>
        </p:txBody>
      </p:sp>
      <p:cxnSp>
        <p:nvCxnSpPr>
          <p:cNvPr id="51" name="Elbow Connector 50"/>
          <p:cNvCxnSpPr>
            <a:stCxn id="16" idx="3"/>
            <a:endCxn id="53" idx="1"/>
          </p:cNvCxnSpPr>
          <p:nvPr/>
        </p:nvCxnSpPr>
        <p:spPr>
          <a:xfrm>
            <a:off x="2944750" y="1763731"/>
            <a:ext cx="1213808" cy="28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8" y="1912812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Parachute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Recovery Propulsion Method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Recovery Location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Landing Method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8682" y="3720155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Downrange - ocean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8682" y="5065073"/>
            <a:ext cx="129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Downrange - ship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5797448" y="1539552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Falcon 9</a:t>
            </a:r>
          </a:p>
        </p:txBody>
      </p:sp>
      <p:cxnSp>
        <p:nvCxnSpPr>
          <p:cNvPr id="78" name="Straight Arrow Connector 77"/>
          <p:cNvCxnSpPr>
            <a:stCxn id="44" idx="3"/>
            <a:endCxn id="76" idx="1"/>
          </p:cNvCxnSpPr>
          <p:nvPr/>
        </p:nvCxnSpPr>
        <p:spPr>
          <a:xfrm flipV="1">
            <a:off x="5590184" y="1630992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97448" y="1752416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USAF RBS</a:t>
            </a:r>
          </a:p>
        </p:txBody>
      </p:sp>
      <p:cxnSp>
        <p:nvCxnSpPr>
          <p:cNvPr id="83" name="Straight Arrow Connector 82"/>
          <p:cNvCxnSpPr>
            <a:stCxn id="48" idx="3"/>
            <a:endCxn id="81" idx="1"/>
          </p:cNvCxnSpPr>
          <p:nvPr/>
        </p:nvCxnSpPr>
        <p:spPr>
          <a:xfrm>
            <a:off x="5587246" y="1842021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97448" y="1958865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High landing loads</a:t>
            </a:r>
          </a:p>
        </p:txBody>
      </p:sp>
      <p:cxnSp>
        <p:nvCxnSpPr>
          <p:cNvPr id="86" name="Straight Arrow Connector 85"/>
          <p:cNvCxnSpPr>
            <a:stCxn id="53" idx="3"/>
            <a:endCxn id="84" idx="1"/>
          </p:cNvCxnSpPr>
          <p:nvPr/>
        </p:nvCxnSpPr>
        <p:spPr>
          <a:xfrm flipV="1">
            <a:off x="5011115" y="2050305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7" idx="3"/>
            <a:endCxn id="16" idx="1"/>
          </p:cNvCxnSpPr>
          <p:nvPr/>
        </p:nvCxnSpPr>
        <p:spPr>
          <a:xfrm flipV="1">
            <a:off x="1292496" y="1763731"/>
            <a:ext cx="1046895" cy="41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58560" y="223980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Propulsive (vertical)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58559" y="244928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Winged (horizontal)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58558" y="265857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Parachute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797448" y="2285318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Winged landing preferable</a:t>
            </a:r>
          </a:p>
        </p:txBody>
      </p:sp>
      <p:cxnSp>
        <p:nvCxnSpPr>
          <p:cNvPr id="119" name="Straight Arrow Connector 118"/>
          <p:cNvCxnSpPr>
            <a:stCxn id="115" idx="3"/>
            <a:endCxn id="118" idx="1"/>
          </p:cNvCxnSpPr>
          <p:nvPr/>
        </p:nvCxnSpPr>
        <p:spPr>
          <a:xfrm flipV="1">
            <a:off x="5590184" y="237675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797448" y="249818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Baikal, LFBB</a:t>
            </a:r>
          </a:p>
        </p:txBody>
      </p:sp>
      <p:cxnSp>
        <p:nvCxnSpPr>
          <p:cNvPr id="121" name="Straight Arrow Connector 120"/>
          <p:cNvCxnSpPr>
            <a:stCxn id="116" idx="3"/>
            <a:endCxn id="120" idx="1"/>
          </p:cNvCxnSpPr>
          <p:nvPr/>
        </p:nvCxnSpPr>
        <p:spPr>
          <a:xfrm>
            <a:off x="5587246" y="258778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97448" y="2704631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High landing loads</a:t>
            </a:r>
          </a:p>
        </p:txBody>
      </p:sp>
      <p:cxnSp>
        <p:nvCxnSpPr>
          <p:cNvPr id="123" name="Straight Arrow Connector 122"/>
          <p:cNvCxnSpPr>
            <a:stCxn id="117" idx="3"/>
            <a:endCxn id="122" idx="1"/>
          </p:cNvCxnSpPr>
          <p:nvPr/>
        </p:nvCxnSpPr>
        <p:spPr>
          <a:xfrm flipV="1">
            <a:off x="5011115" y="279607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3"/>
            <a:endCxn id="49" idx="1"/>
          </p:cNvCxnSpPr>
          <p:nvPr/>
        </p:nvCxnSpPr>
        <p:spPr>
          <a:xfrm>
            <a:off x="2862291" y="3118494"/>
            <a:ext cx="153405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6" idx="3"/>
            <a:endCxn id="116" idx="1"/>
          </p:cNvCxnSpPr>
          <p:nvPr/>
        </p:nvCxnSpPr>
        <p:spPr>
          <a:xfrm>
            <a:off x="3347744" y="2583352"/>
            <a:ext cx="810815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26" idx="3"/>
            <a:endCxn id="115" idx="1"/>
          </p:cNvCxnSpPr>
          <p:nvPr/>
        </p:nvCxnSpPr>
        <p:spPr>
          <a:xfrm flipV="1">
            <a:off x="3347744" y="2378302"/>
            <a:ext cx="810816" cy="20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6" idx="3"/>
            <a:endCxn id="117" idx="1"/>
          </p:cNvCxnSpPr>
          <p:nvPr/>
        </p:nvCxnSpPr>
        <p:spPr>
          <a:xfrm>
            <a:off x="3347744" y="2583352"/>
            <a:ext cx="810814" cy="213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7" idx="3"/>
            <a:endCxn id="26" idx="1"/>
          </p:cNvCxnSpPr>
          <p:nvPr/>
        </p:nvCxnSpPr>
        <p:spPr>
          <a:xfrm>
            <a:off x="1292496" y="2174779"/>
            <a:ext cx="1046895" cy="40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37" idx="3"/>
            <a:endCxn id="27" idx="1"/>
          </p:cNvCxnSpPr>
          <p:nvPr/>
        </p:nvCxnSpPr>
        <p:spPr>
          <a:xfrm>
            <a:off x="1292496" y="2174779"/>
            <a:ext cx="1046895" cy="94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339391" y="330961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Rocket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339391" y="3522616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Air-breathing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339391" y="398495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3583121" y="3355404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Propulsion not needed </a:t>
            </a:r>
          </a:p>
        </p:txBody>
      </p:sp>
      <p:cxnSp>
        <p:nvCxnSpPr>
          <p:cNvPr id="143" name="Elbow Connector 142"/>
          <p:cNvCxnSpPr>
            <a:stCxn id="137" idx="3"/>
            <a:endCxn id="139" idx="1"/>
          </p:cNvCxnSpPr>
          <p:nvPr/>
        </p:nvCxnSpPr>
        <p:spPr>
          <a:xfrm flipV="1">
            <a:off x="3347744" y="3446844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158560" y="3574194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Propulsive (vertical)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158559" y="3783679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Winged (horizontal)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58558" y="3992970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Parachute</a:t>
            </a:r>
          </a:p>
        </p:txBody>
      </p:sp>
      <p:cxnSp>
        <p:nvCxnSpPr>
          <p:cNvPr id="148" name="Straight Arrow Connector 147"/>
          <p:cNvCxnSpPr>
            <a:stCxn id="144" idx="3"/>
          </p:cNvCxnSpPr>
          <p:nvPr/>
        </p:nvCxnSpPr>
        <p:spPr>
          <a:xfrm flipV="1">
            <a:off x="5590184" y="3711150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797448" y="4039023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Shuttle, Ares I</a:t>
            </a:r>
          </a:p>
        </p:txBody>
      </p:sp>
      <p:cxnSp>
        <p:nvCxnSpPr>
          <p:cNvPr id="152" name="Straight Arrow Connector 151"/>
          <p:cNvCxnSpPr>
            <a:stCxn id="146" idx="3"/>
            <a:endCxn id="151" idx="1"/>
          </p:cNvCxnSpPr>
          <p:nvPr/>
        </p:nvCxnSpPr>
        <p:spPr>
          <a:xfrm flipV="1">
            <a:off x="5011115" y="4130463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6" idx="3"/>
            <a:endCxn id="139" idx="1"/>
          </p:cNvCxnSpPr>
          <p:nvPr/>
        </p:nvCxnSpPr>
        <p:spPr>
          <a:xfrm flipV="1">
            <a:off x="2944750" y="3446844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3"/>
            <a:endCxn id="146" idx="1"/>
          </p:cNvCxnSpPr>
          <p:nvPr/>
        </p:nvCxnSpPr>
        <p:spPr>
          <a:xfrm>
            <a:off x="2862291" y="4123455"/>
            <a:ext cx="1296267" cy="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8" idx="3"/>
            <a:endCxn id="145" idx="1"/>
          </p:cNvCxnSpPr>
          <p:nvPr/>
        </p:nvCxnSpPr>
        <p:spPr>
          <a:xfrm flipV="1">
            <a:off x="2862291" y="3922179"/>
            <a:ext cx="1296268" cy="2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8" idx="3"/>
            <a:endCxn id="144" idx="1"/>
          </p:cNvCxnSpPr>
          <p:nvPr/>
        </p:nvCxnSpPr>
        <p:spPr>
          <a:xfrm flipV="1">
            <a:off x="2862291" y="3712694"/>
            <a:ext cx="1296269" cy="410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60" idx="3"/>
            <a:endCxn id="136" idx="1"/>
          </p:cNvCxnSpPr>
          <p:nvPr/>
        </p:nvCxnSpPr>
        <p:spPr>
          <a:xfrm flipV="1">
            <a:off x="1839475" y="3448117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60" idx="3"/>
            <a:endCxn id="138" idx="1"/>
          </p:cNvCxnSpPr>
          <p:nvPr/>
        </p:nvCxnSpPr>
        <p:spPr>
          <a:xfrm>
            <a:off x="1839475" y="3858655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60" idx="3"/>
            <a:endCxn id="137" idx="1"/>
          </p:cNvCxnSpPr>
          <p:nvPr/>
        </p:nvCxnSpPr>
        <p:spPr>
          <a:xfrm flipV="1">
            <a:off x="1839475" y="3661116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39391" y="456095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Rocket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358114" y="5053481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Air-breathing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344201" y="56193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206593" y="435109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Propulsive (vertical)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206592" y="456058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Winged (horizontal)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206591" y="476987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Parachute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5845481" y="4396615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Falcon 9</a:t>
            </a:r>
          </a:p>
        </p:txBody>
      </p:sp>
      <p:cxnSp>
        <p:nvCxnSpPr>
          <p:cNvPr id="182" name="Straight Arrow Connector 181"/>
          <p:cNvCxnSpPr>
            <a:stCxn id="178" idx="3"/>
            <a:endCxn id="181" idx="1"/>
          </p:cNvCxnSpPr>
          <p:nvPr/>
        </p:nvCxnSpPr>
        <p:spPr>
          <a:xfrm flipV="1">
            <a:off x="5638217" y="448805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</p:cNvCxnSpPr>
          <p:nvPr/>
        </p:nvCxnSpPr>
        <p:spPr>
          <a:xfrm>
            <a:off x="5635279" y="469908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845481" y="4815928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Targeting difficult</a:t>
            </a:r>
          </a:p>
        </p:txBody>
      </p:sp>
      <p:cxnSp>
        <p:nvCxnSpPr>
          <p:cNvPr id="186" name="Straight Arrow Connector 185"/>
          <p:cNvCxnSpPr>
            <a:stCxn id="180" idx="3"/>
            <a:endCxn id="185" idx="1"/>
          </p:cNvCxnSpPr>
          <p:nvPr/>
        </p:nvCxnSpPr>
        <p:spPr>
          <a:xfrm flipV="1">
            <a:off x="5059148" y="4907368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2" idx="3"/>
            <a:endCxn id="175" idx="1"/>
          </p:cNvCxnSpPr>
          <p:nvPr/>
        </p:nvCxnSpPr>
        <p:spPr>
          <a:xfrm flipV="1">
            <a:off x="1631724" y="4699457"/>
            <a:ext cx="707667" cy="50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75" idx="3"/>
            <a:endCxn id="178" idx="1"/>
          </p:cNvCxnSpPr>
          <p:nvPr/>
        </p:nvCxnSpPr>
        <p:spPr>
          <a:xfrm flipV="1">
            <a:off x="2944750" y="4489599"/>
            <a:ext cx="1261843" cy="20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3"/>
            <a:endCxn id="179" idx="1"/>
          </p:cNvCxnSpPr>
          <p:nvPr/>
        </p:nvCxnSpPr>
        <p:spPr>
          <a:xfrm flipV="1">
            <a:off x="2944750" y="4699084"/>
            <a:ext cx="1261842" cy="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5" idx="3"/>
            <a:endCxn id="180" idx="1"/>
          </p:cNvCxnSpPr>
          <p:nvPr/>
        </p:nvCxnSpPr>
        <p:spPr>
          <a:xfrm>
            <a:off x="2944750" y="4699457"/>
            <a:ext cx="1261841" cy="208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61284" y="5104882"/>
            <a:ext cx="32004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Propulsion not needed for winged vehicles </a:t>
            </a:r>
          </a:p>
        </p:txBody>
      </p:sp>
      <p:cxnSp>
        <p:nvCxnSpPr>
          <p:cNvPr id="199" name="Straight Arrow Connector 198"/>
          <p:cNvCxnSpPr>
            <a:stCxn id="176" idx="3"/>
            <a:endCxn id="197" idx="1"/>
          </p:cNvCxnSpPr>
          <p:nvPr/>
        </p:nvCxnSpPr>
        <p:spPr>
          <a:xfrm>
            <a:off x="3366467" y="5191981"/>
            <a:ext cx="394817" cy="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3079" y="541688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Propulsive (vertical)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203078" y="562637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Winged (horizontal)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203077" y="5922377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Parachute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5841967" y="5462405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New Glenn</a:t>
            </a:r>
          </a:p>
        </p:txBody>
      </p:sp>
      <p:cxnSp>
        <p:nvCxnSpPr>
          <p:cNvPr id="204" name="Straight Arrow Connector 203"/>
          <p:cNvCxnSpPr>
            <a:stCxn id="200" idx="3"/>
            <a:endCxn id="203" idx="1"/>
          </p:cNvCxnSpPr>
          <p:nvPr/>
        </p:nvCxnSpPr>
        <p:spPr>
          <a:xfrm flipV="1">
            <a:off x="5634703" y="555384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841967" y="5675269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Only small boosters</a:t>
            </a:r>
          </a:p>
        </p:txBody>
      </p:sp>
      <p:cxnSp>
        <p:nvCxnSpPr>
          <p:cNvPr id="206" name="Straight Arrow Connector 205"/>
          <p:cNvCxnSpPr>
            <a:stCxn id="201" idx="3"/>
            <a:endCxn id="205" idx="1"/>
          </p:cNvCxnSpPr>
          <p:nvPr/>
        </p:nvCxnSpPr>
        <p:spPr>
          <a:xfrm>
            <a:off x="5631765" y="576487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2" idx="3"/>
          </p:cNvCxnSpPr>
          <p:nvPr/>
        </p:nvCxnSpPr>
        <p:spPr>
          <a:xfrm>
            <a:off x="5055634" y="6060877"/>
            <a:ext cx="78633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2" idx="3"/>
            <a:endCxn id="177" idx="1"/>
          </p:cNvCxnSpPr>
          <p:nvPr/>
        </p:nvCxnSpPr>
        <p:spPr>
          <a:xfrm>
            <a:off x="1631724" y="5203573"/>
            <a:ext cx="712477" cy="554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3"/>
            <a:endCxn id="201" idx="1"/>
          </p:cNvCxnSpPr>
          <p:nvPr/>
        </p:nvCxnSpPr>
        <p:spPr>
          <a:xfrm>
            <a:off x="2867101" y="5757887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77" idx="3"/>
            <a:endCxn id="200" idx="1"/>
          </p:cNvCxnSpPr>
          <p:nvPr/>
        </p:nvCxnSpPr>
        <p:spPr>
          <a:xfrm flipV="1">
            <a:off x="2867101" y="5555389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7" idx="3"/>
            <a:endCxn id="202" idx="1"/>
          </p:cNvCxnSpPr>
          <p:nvPr/>
        </p:nvCxnSpPr>
        <p:spPr>
          <a:xfrm>
            <a:off x="2867101" y="5757887"/>
            <a:ext cx="1335976" cy="302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62" idx="3"/>
            <a:endCxn id="176" idx="1"/>
          </p:cNvCxnSpPr>
          <p:nvPr/>
        </p:nvCxnSpPr>
        <p:spPr>
          <a:xfrm flipV="1">
            <a:off x="1631724" y="5191981"/>
            <a:ext cx="726390" cy="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45" idx="3"/>
          </p:cNvCxnSpPr>
          <p:nvPr/>
        </p:nvCxnSpPr>
        <p:spPr>
          <a:xfrm flipV="1">
            <a:off x="5587246" y="3920287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Recovery            Partial Recovery</a:t>
            </a:r>
          </a:p>
        </p:txBody>
      </p:sp>
      <p:sp>
        <p:nvSpPr>
          <p:cNvPr id="224" name="Rounded Rectangle 223"/>
          <p:cNvSpPr/>
          <p:nvPr/>
        </p:nvSpPr>
        <p:spPr>
          <a:xfrm>
            <a:off x="7197801" y="249884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Adeline</a:t>
            </a:r>
          </a:p>
        </p:txBody>
      </p:sp>
      <p:sp>
        <p:nvSpPr>
          <p:cNvPr id="225" name="Rounded Rectangle 224"/>
          <p:cNvSpPr/>
          <p:nvPr/>
        </p:nvSpPr>
        <p:spPr>
          <a:xfrm>
            <a:off x="7610482" y="154489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614102" y="176066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5801068" y="3825107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5841967" y="4609479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Propul</a:t>
            </a:r>
            <a:r>
              <a:rPr lang="en-US" sz="1200" dirty="0">
                <a:solidFill>
                  <a:schemeClr val="tx1"/>
                </a:solidFill>
              </a:rPr>
              <a:t>. not needed for winged vehicles 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7614103" y="4395955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7809128" y="543703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34" name="Rounded Rectangle 233"/>
          <p:cNvSpPr/>
          <p:nvPr/>
        </p:nvSpPr>
        <p:spPr>
          <a:xfrm>
            <a:off x="7809128" y="568488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7635065" y="403441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7426401" y="5974899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Targeting difficult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5841967" y="5915795"/>
            <a:ext cx="155448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Only small boosters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Targeting difficult</a:t>
            </a:r>
          </a:p>
        </p:txBody>
      </p:sp>
      <p:sp>
        <p:nvSpPr>
          <p:cNvPr id="240" name="Rounded Rectangle 239"/>
          <p:cNvSpPr/>
          <p:nvPr/>
        </p:nvSpPr>
        <p:spPr>
          <a:xfrm>
            <a:off x="5797448" y="3615344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Portion of Booster Recovered</a:t>
            </a:r>
          </a:p>
        </p:txBody>
      </p:sp>
      <p:grpSp>
        <p:nvGrpSpPr>
          <p:cNvPr id="248" name="Group 247"/>
          <p:cNvGrpSpPr/>
          <p:nvPr/>
        </p:nvGrpSpPr>
        <p:grpSpPr>
          <a:xfrm>
            <a:off x="2084464" y="6416467"/>
            <a:ext cx="5576876" cy="276999"/>
            <a:chOff x="71319" y="977835"/>
            <a:chExt cx="5576876" cy="276999"/>
          </a:xfrm>
        </p:grpSpPr>
        <p:sp>
          <p:nvSpPr>
            <p:cNvPr id="243" name="Rounded Rectangle 242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Operated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Plausible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Major challenges</a:t>
              </a: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Not desirable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Color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5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682" y="2096288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Downrange - land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8682" y="3409674"/>
            <a:ext cx="163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Downrange – mid-air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39391" y="1685750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Rocket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39391" y="1898749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Air-breathing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39391" y="236108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583121" y="1731537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Propulsion not needed </a:t>
            </a: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 flipV="1">
            <a:off x="3347744" y="1822977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8560" y="215527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Propulsive (vertical)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58559" y="236476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Winged (horizontal)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58558" y="257405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Parachute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97448" y="2200795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 flipV="1">
            <a:off x="5590184" y="229223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108" idx="1"/>
          </p:cNvCxnSpPr>
          <p:nvPr/>
        </p:nvCxnSpPr>
        <p:spPr>
          <a:xfrm flipV="1">
            <a:off x="5011115" y="2709400"/>
            <a:ext cx="794216" cy="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7" idx="1"/>
          </p:cNvCxnSpPr>
          <p:nvPr/>
        </p:nvCxnSpPr>
        <p:spPr>
          <a:xfrm flipV="1">
            <a:off x="2944750" y="1822977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50" idx="1"/>
          </p:cNvCxnSpPr>
          <p:nvPr/>
        </p:nvCxnSpPr>
        <p:spPr>
          <a:xfrm>
            <a:off x="2862291" y="2499588"/>
            <a:ext cx="1296268" cy="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6" idx="3"/>
            <a:endCxn id="51" idx="1"/>
          </p:cNvCxnSpPr>
          <p:nvPr/>
        </p:nvCxnSpPr>
        <p:spPr>
          <a:xfrm>
            <a:off x="2862291" y="2499588"/>
            <a:ext cx="1296267" cy="2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9" idx="1"/>
          </p:cNvCxnSpPr>
          <p:nvPr/>
        </p:nvCxnSpPr>
        <p:spPr>
          <a:xfrm flipV="1">
            <a:off x="2862291" y="2293779"/>
            <a:ext cx="1296269" cy="20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44" idx="1"/>
          </p:cNvCxnSpPr>
          <p:nvPr/>
        </p:nvCxnSpPr>
        <p:spPr>
          <a:xfrm flipV="1">
            <a:off x="1839475" y="1824250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46" idx="1"/>
          </p:cNvCxnSpPr>
          <p:nvPr/>
        </p:nvCxnSpPr>
        <p:spPr>
          <a:xfrm>
            <a:off x="1839475" y="2234788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3"/>
            <a:endCxn id="45" idx="1"/>
          </p:cNvCxnSpPr>
          <p:nvPr/>
        </p:nvCxnSpPr>
        <p:spPr>
          <a:xfrm flipV="1">
            <a:off x="1839475" y="2037249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4201" y="399552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cxnSp>
        <p:nvCxnSpPr>
          <p:cNvPr id="74" name="Elbow Connector 73"/>
          <p:cNvCxnSpPr>
            <a:stCxn id="21" idx="3"/>
            <a:endCxn id="110" idx="1"/>
          </p:cNvCxnSpPr>
          <p:nvPr/>
        </p:nvCxnSpPr>
        <p:spPr>
          <a:xfrm flipV="1">
            <a:off x="1973344" y="3331135"/>
            <a:ext cx="448618" cy="217039"/>
          </a:xfrm>
          <a:prstGeom prst="bentConnector3">
            <a:avLst>
              <a:gd name="adj1" fmla="val 3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03079" y="379302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Propulsive (vertical)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03078" y="400250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Winged (horizontal)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03077" y="421179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Parachute</a:t>
            </a:r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>
          <a:xfrm flipV="1">
            <a:off x="5634703" y="392997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841967" y="4051402"/>
            <a:ext cx="15544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</a:t>
            </a:r>
            <a:r>
              <a:rPr lang="en-US" sz="1200" dirty="0" err="1">
                <a:solidFill>
                  <a:schemeClr val="tx1"/>
                </a:solidFill>
              </a:rPr>
              <a:t>Sippel</a:t>
            </a:r>
            <a:r>
              <a:rPr lang="en-US" sz="1200" dirty="0">
                <a:solidFill>
                  <a:schemeClr val="tx1"/>
                </a:solidFill>
              </a:rPr>
              <a:t> et al 2017</a:t>
            </a:r>
          </a:p>
        </p:txBody>
      </p:sp>
      <p:cxnSp>
        <p:nvCxnSpPr>
          <p:cNvPr id="86" name="Straight Arrow Connector 85"/>
          <p:cNvCxnSpPr>
            <a:stCxn id="81" idx="3"/>
            <a:endCxn id="85" idx="1"/>
          </p:cNvCxnSpPr>
          <p:nvPr/>
        </p:nvCxnSpPr>
        <p:spPr>
          <a:xfrm>
            <a:off x="5631765" y="414100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</p:cNvCxnSpPr>
          <p:nvPr/>
        </p:nvCxnSpPr>
        <p:spPr>
          <a:xfrm flipV="1">
            <a:off x="5055634" y="434929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3"/>
            <a:endCxn id="65" idx="1"/>
          </p:cNvCxnSpPr>
          <p:nvPr/>
        </p:nvCxnSpPr>
        <p:spPr>
          <a:xfrm>
            <a:off x="1973344" y="3548174"/>
            <a:ext cx="370857" cy="58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5" idx="3"/>
            <a:endCxn id="81" idx="1"/>
          </p:cNvCxnSpPr>
          <p:nvPr/>
        </p:nvCxnSpPr>
        <p:spPr>
          <a:xfrm>
            <a:off x="2867101" y="4134020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3"/>
            <a:endCxn id="80" idx="1"/>
          </p:cNvCxnSpPr>
          <p:nvPr/>
        </p:nvCxnSpPr>
        <p:spPr>
          <a:xfrm flipV="1">
            <a:off x="2867101" y="3931522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82" idx="1"/>
          </p:cNvCxnSpPr>
          <p:nvPr/>
        </p:nvCxnSpPr>
        <p:spPr>
          <a:xfrm>
            <a:off x="2867101" y="4134020"/>
            <a:ext cx="1335976" cy="21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3"/>
            <a:endCxn id="111" idx="1"/>
          </p:cNvCxnSpPr>
          <p:nvPr/>
        </p:nvCxnSpPr>
        <p:spPr>
          <a:xfrm>
            <a:off x="1973344" y="3548174"/>
            <a:ext cx="448618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3"/>
          </p:cNvCxnSpPr>
          <p:nvPr/>
        </p:nvCxnSpPr>
        <p:spPr>
          <a:xfrm flipV="1">
            <a:off x="5587246" y="2501372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642014" y="4059279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5805331" y="2617960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High landing loads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21962" y="3192635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Rocket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21962" y="3414473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Air-breathing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3665692" y="3247261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Propulsion not needed </a:t>
            </a:r>
          </a:p>
        </p:txBody>
      </p:sp>
      <p:cxnSp>
        <p:nvCxnSpPr>
          <p:cNvPr id="113" name="Elbow Connector 112"/>
          <p:cNvCxnSpPr>
            <a:stCxn id="111" idx="3"/>
            <a:endCxn id="112" idx="1"/>
          </p:cNvCxnSpPr>
          <p:nvPr/>
        </p:nvCxnSpPr>
        <p:spPr>
          <a:xfrm flipV="1">
            <a:off x="3430315" y="3338701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3"/>
            <a:endCxn id="112" idx="1"/>
          </p:cNvCxnSpPr>
          <p:nvPr/>
        </p:nvCxnSpPr>
        <p:spPr>
          <a:xfrm>
            <a:off x="3027321" y="3331135"/>
            <a:ext cx="638371" cy="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841967" y="3844953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Capture difficult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7452832" y="4265728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ULA SMART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5857544" y="4265728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Only small boosters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Recovery Propulsion Method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Recovery Location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Landing Method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 Recovery            Partial Recovery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Portion of Booster Recovered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7856820" y="2415121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Plausible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5805331" y="2406640"/>
            <a:ext cx="20116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e.g. XS-1 Phantom Express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951664" y="4842512"/>
            <a:ext cx="5576876" cy="276999"/>
            <a:chOff x="71319" y="977835"/>
            <a:chExt cx="5576876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Operated</a:t>
              </a: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Plausible</a:t>
              </a: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Major challenges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Not desirable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Color code: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9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875" y="5942819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Launch site recovery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1419931"/>
            <a:ext cx="8317497" cy="406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580" y="5942819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Downrange recovery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1879604" y="5232936"/>
            <a:ext cx="203197" cy="12649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565901" y="4136186"/>
            <a:ext cx="203197" cy="34290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75" y="5446066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Falcon 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3621" y="5353733"/>
            <a:ext cx="78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USAF RBS</a:t>
            </a:r>
          </a:p>
          <a:p>
            <a:r>
              <a:rPr lang="en-US" sz="1200" dirty="0"/>
              <a:t>Baikal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6941" y="5353733"/>
            <a:ext cx="87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Falcon 9</a:t>
            </a:r>
          </a:p>
          <a:p>
            <a:r>
              <a:rPr lang="en-US" sz="1200" dirty="0"/>
              <a:t>New Glenn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00399" y="5446066"/>
            <a:ext cx="53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Ares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1469" y="54460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XS-1 Phantom Express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52877" y="5446066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Vulcan SMART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251" y="5472088"/>
            <a:ext cx="8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61573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6259-97BD-DC42-B445-D5D9E8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model: </a:t>
            </a:r>
            <a:r>
              <a:rPr lang="en-US" dirty="0" err="1"/>
              <a:t>Transcost</a:t>
            </a:r>
            <a:r>
              <a:rPr lang="en-US" dirty="0"/>
              <a:t> 8.2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C6E6-EC86-D744-AF8E-A7CBA1B8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the </a:t>
            </a:r>
            <a:r>
              <a:rPr lang="en-US" dirty="0" err="1"/>
              <a:t>Transcost</a:t>
            </a:r>
            <a:r>
              <a:rPr lang="en-US" dirty="0"/>
              <a:t> 8.2 model to estimate production, development, and operations costs, as well as the total cost-per-flight for various launch vehicles</a:t>
            </a:r>
          </a:p>
          <a:p>
            <a:r>
              <a:rPr lang="en-US" dirty="0"/>
              <a:t>Validate using operational launch vehicles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Account for uncertainties in CER coefficients and exponents</a:t>
            </a:r>
          </a:p>
          <a:p>
            <a:pPr lvl="1"/>
            <a:r>
              <a:rPr lang="en-US" dirty="0"/>
              <a:t>Account for uncertainties in cost factors </a:t>
            </a:r>
          </a:p>
          <a:p>
            <a:pPr lvl="1"/>
            <a:r>
              <a:rPr lang="en-US" dirty="0"/>
              <a:t>Choose reasonable production numbers (impacts learning effect)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E778-B35A-ED44-A1D2-1F8D6B2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841F-F0B3-9446-A1BA-F9F0DD416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F8E45-5407-3C48-B312-51E71C7E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4806"/>
            <a:ext cx="7839307" cy="5361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6E277-85A7-CB40-9669-8053369F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estimates for current launch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9DDB-6956-6F4F-8733-7F6D5F4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25935-4A3D-764C-94FD-6BEF6F13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8BD8-7960-0246-ABE9-AA7F8C3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0620-9E1D-274B-9303-2D25B70E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cost trends of the vehicles is reasonable (i.e. Falcon 9 costs less than the others)</a:t>
            </a:r>
          </a:p>
          <a:p>
            <a:r>
              <a:rPr lang="en-US" dirty="0"/>
              <a:t>Production cost estimate values seem to be too high given current listed prices per launch</a:t>
            </a:r>
          </a:p>
          <a:p>
            <a:r>
              <a:rPr lang="en-US" dirty="0"/>
              <a:t>Possible explanations:</a:t>
            </a:r>
          </a:p>
          <a:p>
            <a:pPr lvl="1"/>
            <a:r>
              <a:rPr lang="en-US" dirty="0"/>
              <a:t>Launches are underpriced</a:t>
            </a:r>
          </a:p>
          <a:p>
            <a:pPr lvl="1"/>
            <a:r>
              <a:rPr lang="en-US" dirty="0"/>
              <a:t>Work-Year dollar values are less than industry standard</a:t>
            </a:r>
          </a:p>
          <a:p>
            <a:pPr lvl="1"/>
            <a:r>
              <a:rPr lang="en-US" dirty="0"/>
              <a:t>Learning factor is better than anticipated</a:t>
            </a:r>
          </a:p>
          <a:p>
            <a:pPr lvl="1"/>
            <a:r>
              <a:rPr lang="en-US" dirty="0"/>
              <a:t>Scope and profit of subcontractors is less than expected</a:t>
            </a:r>
          </a:p>
          <a:p>
            <a:pPr lvl="1"/>
            <a:r>
              <a:rPr lang="en-US" dirty="0"/>
              <a:t>Mass of shrouds, fairings, or other components are accounted for improperly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63FE-EB90-044C-8D6A-39E40EC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4BB75-A726-824A-8FBB-E1B5C101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9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and Motivation</a:t>
            </a:r>
          </a:p>
          <a:p>
            <a:r>
              <a:rPr lang="en-US" dirty="0"/>
              <a:t>Recovery Strategies</a:t>
            </a:r>
          </a:p>
          <a:p>
            <a:r>
              <a:rPr lang="en-US" dirty="0"/>
              <a:t>Performance Model</a:t>
            </a:r>
          </a:p>
          <a:p>
            <a:r>
              <a:rPr lang="en-US" dirty="0"/>
              <a:t>Cost Model</a:t>
            </a:r>
          </a:p>
          <a:p>
            <a:r>
              <a:rPr lang="en-US" dirty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1</a:t>
            </a:r>
            <a:r>
              <a:rPr lang="en-US" baseline="30000" dirty="0"/>
              <a:t>st</a:t>
            </a:r>
            <a:r>
              <a:rPr lang="en-US" dirty="0"/>
              <a:t> stage reuse:</a:t>
            </a:r>
            <a:br>
              <a:rPr lang="en-US" dirty="0"/>
            </a:br>
            <a:r>
              <a:rPr lang="en-US" dirty="0"/>
              <a:t>Cost savings with reasonable technical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vehicle reuse is often touted as a key step to reduce costs and increase launch rate.</a:t>
            </a:r>
          </a:p>
          <a:p>
            <a:r>
              <a:rPr lang="en-US" dirty="0"/>
              <a:t>However, whole-vehicle reuse architectures face major technical challenges, and none have survived development.</a:t>
            </a:r>
          </a:p>
          <a:p>
            <a:pPr lvl="1"/>
            <a:r>
              <a:rPr lang="en-US" dirty="0"/>
              <a:t>e.g. early STS architectures, X-33, Delta Clipper</a:t>
            </a:r>
          </a:p>
          <a:p>
            <a:r>
              <a:rPr lang="en-US" dirty="0"/>
              <a:t>Reusing only the 1</a:t>
            </a:r>
            <a:r>
              <a:rPr lang="en-US" baseline="30000" dirty="0"/>
              <a:t>st</a:t>
            </a:r>
            <a:r>
              <a:rPr lang="en-US" dirty="0"/>
              <a:t> stage (or part of the 1</a:t>
            </a:r>
            <a:r>
              <a:rPr lang="en-US" baseline="30000" dirty="0"/>
              <a:t>st</a:t>
            </a:r>
            <a:r>
              <a:rPr lang="en-US" dirty="0"/>
              <a:t> stage) is an easier, incremental step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462" y="4327575"/>
            <a:ext cx="16917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Expendable launch vehicles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0738" y="4327574"/>
            <a:ext cx="20022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Partially reusable launch vehicles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4502" y="4327575"/>
            <a:ext cx="16891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Fully reusable launch vehicles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6412" y="5066584"/>
            <a:ext cx="24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 development 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648" y="5080320"/>
            <a:ext cx="2521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Potential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Demonstrated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Incremental development from existing vehicles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609194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642958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462" y="5013258"/>
            <a:ext cx="130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cost/flight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28698" y="4320705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6964" y="4304665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future?</a:t>
            </a:r>
          </a:p>
        </p:txBody>
      </p:sp>
    </p:spTree>
    <p:extLst>
      <p:ext uri="{BB962C8B-B14F-4D97-AF65-F5344CB8AC3E}">
        <p14:creationId xmlns:p14="http://schemas.microsoft.com/office/powerpoint/2010/main" val="229257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focus on 1</a:t>
            </a:r>
            <a:r>
              <a:rPr lang="en-US" baseline="30000" dirty="0"/>
              <a:t>st</a:t>
            </a:r>
            <a:r>
              <a:rPr lang="en-US" dirty="0"/>
              <a:t> stage reusability?</a:t>
            </a:r>
            <a:br>
              <a:rPr lang="en-US" dirty="0"/>
            </a:br>
            <a:r>
              <a:rPr lang="en-US" dirty="0"/>
              <a:t>Best reward/effort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90"/>
            <a:ext cx="7886700" cy="4744673"/>
          </a:xfrm>
        </p:spPr>
        <p:txBody>
          <a:bodyPr/>
          <a:lstStyle/>
          <a:p>
            <a:r>
              <a:rPr lang="en-US" dirty="0"/>
              <a:t>The first stage is easier to recover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… and embodies the majority of the production cost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stage reuse is therefore of considerable commercial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61672" y="1619590"/>
            <a:ext cx="4347744" cy="950215"/>
            <a:chOff x="1347272" y="1915194"/>
            <a:chExt cx="4347744" cy="950215"/>
          </a:xfrm>
        </p:grpSpPr>
        <p:sp>
          <p:nvSpPr>
            <p:cNvPr id="6" name="Rectangle 5"/>
            <p:cNvSpPr/>
            <p:nvPr/>
          </p:nvSpPr>
          <p:spPr>
            <a:xfrm>
              <a:off x="2175641" y="1954923"/>
              <a:ext cx="9144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641" y="2262420"/>
              <a:ext cx="2743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en-US" sz="1400" baseline="30000" dirty="0"/>
                <a:t>st</a:t>
              </a:r>
              <a:r>
                <a:rPr lang="en-US" sz="1400" dirty="0"/>
                <a:t> stage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baseline="30000" dirty="0"/>
                <a:t>nd</a:t>
              </a:r>
              <a:r>
                <a:rPr lang="en-US" sz="1400" dirty="0"/>
                <a:t>  stage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58962" y="2557632"/>
              <a:ext cx="1882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Reentry specific energy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1686" y="193730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~2 MJ kg</a:t>
              </a:r>
              <a:r>
                <a:rPr lang="en-US" sz="1000" baseline="30000" dirty="0"/>
                <a:t>-1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8841" y="223654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~60 MJ kg</a:t>
              </a:r>
              <a:r>
                <a:rPr lang="en-US" sz="1000" baseline="30000" dirty="0"/>
                <a:t>-1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672" y="3064584"/>
            <a:ext cx="3854816" cy="950215"/>
            <a:chOff x="1347272" y="1915194"/>
            <a:chExt cx="3854816" cy="950215"/>
          </a:xfrm>
        </p:grpSpPr>
        <p:sp>
          <p:nvSpPr>
            <p:cNvPr id="17" name="Rectangle 16"/>
            <p:cNvSpPr/>
            <p:nvPr/>
          </p:nvSpPr>
          <p:spPr>
            <a:xfrm>
              <a:off x="2175641" y="1954923"/>
              <a:ext cx="248044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641" y="2262420"/>
              <a:ext cx="64376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en-US" sz="1400" baseline="30000" dirty="0"/>
                <a:t>st</a:t>
              </a:r>
              <a:r>
                <a:rPr lang="en-US" sz="1400" dirty="0"/>
                <a:t> stage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baseline="30000" dirty="0"/>
                <a:t>nd</a:t>
              </a:r>
              <a:r>
                <a:rPr lang="en-US" sz="1400" dirty="0"/>
                <a:t>  stage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58962" y="2557632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Production cost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3213" y="3164535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TODO</a:t>
            </a:r>
          </a:p>
        </p:txBody>
      </p:sp>
      <p:pic>
        <p:nvPicPr>
          <p:cNvPr id="2052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5804321" y="4777905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1739399" y="4506763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4077366" y="4592165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460652" y="4506763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1670" y="4865028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SpaceX</a:t>
            </a:r>
            <a:endParaRPr lang="en-US" sz="1200" dirty="0"/>
          </a:p>
          <a:p>
            <a:r>
              <a:rPr lang="en-US" sz="1200" dirty="0"/>
              <a:t>Falcon 9</a:t>
            </a:r>
          </a:p>
          <a:p>
            <a:r>
              <a:rPr lang="en-US" sz="1200" dirty="0"/>
              <a:t>Operational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50682" y="4865028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Origin</a:t>
            </a:r>
          </a:p>
          <a:p>
            <a:r>
              <a:rPr lang="en-US" sz="1200" dirty="0"/>
              <a:t>New Glenn</a:t>
            </a:r>
          </a:p>
          <a:p>
            <a:r>
              <a:rPr lang="en-US" sz="1200" dirty="0"/>
              <a:t>In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52104" y="4865028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ULA</a:t>
            </a:r>
          </a:p>
          <a:p>
            <a:r>
              <a:rPr lang="en-US" sz="1200" dirty="0"/>
              <a:t>Vulcan SMART reuse</a:t>
            </a:r>
          </a:p>
          <a:p>
            <a:r>
              <a:rPr lang="en-US" sz="1200" dirty="0"/>
              <a:t>In development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94969" y="48650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Boeing</a:t>
            </a:r>
          </a:p>
          <a:p>
            <a:r>
              <a:rPr lang="en-US" sz="1200" dirty="0"/>
              <a:t>XS-1 Phantom Express</a:t>
            </a:r>
          </a:p>
          <a:p>
            <a:r>
              <a:rPr lang="en-US" sz="1200" dirty="0"/>
              <a:t>In development</a:t>
            </a:r>
          </a:p>
        </p:txBody>
      </p:sp>
    </p:spTree>
    <p:extLst>
      <p:ext uri="{BB962C8B-B14F-4D97-AF65-F5344CB8AC3E}">
        <p14:creationId xmlns:p14="http://schemas.microsoft.com/office/powerpoint/2010/main" val="20013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variety of 1</a:t>
            </a:r>
            <a:r>
              <a:rPr lang="en-US" baseline="30000" dirty="0"/>
              <a:t>st</a:t>
            </a:r>
            <a:r>
              <a:rPr lang="en-US" dirty="0"/>
              <a:t> stage reuse proposals &amp;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4/42/Srb_splashdow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3730" r="27212" b="3379"/>
          <a:stretch/>
        </p:blipFill>
        <p:spPr bwMode="auto">
          <a:xfrm>
            <a:off x="904547" y="1124793"/>
            <a:ext cx="18808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" y="2938944"/>
            <a:ext cx="2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Parachute recovery</a:t>
            </a:r>
          </a:p>
          <a:p>
            <a:pPr algn="ctr"/>
            <a:r>
              <a:rPr lang="en-US" dirty="0"/>
              <a:t>(e.g. </a:t>
            </a:r>
            <a:r>
              <a:rPr lang="en-US" b="1" dirty="0"/>
              <a:t>Shuttle*</a:t>
            </a:r>
            <a:r>
              <a:rPr lang="en-US" dirty="0"/>
              <a:t>, Ares 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861" y="27310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NASA</a:t>
            </a:r>
          </a:p>
        </p:txBody>
      </p:sp>
      <p:pic>
        <p:nvPicPr>
          <p:cNvPr id="1028" name="Picture 4" descr="http://www.collectspace.com/images/news-041315d-l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811"/>
          <a:stretch/>
        </p:blipFill>
        <p:spPr bwMode="auto">
          <a:xfrm>
            <a:off x="4650042" y="1008587"/>
            <a:ext cx="3657709" cy="21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44060" y="296431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ULA</a:t>
            </a:r>
          </a:p>
        </p:txBody>
      </p:sp>
      <p:pic>
        <p:nvPicPr>
          <p:cNvPr id="1030" name="Picture 6" descr="http://i58.fastpic.ru/big/2013/1018/a8/cf44a05e0ad4c2b45c1991a8d13fb5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64656"/>
            <a:ext cx="3540034" cy="19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7529" y="3191103"/>
            <a:ext cx="354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Engine-pod recovery</a:t>
            </a:r>
          </a:p>
          <a:p>
            <a:pPr algn="ctr"/>
            <a:r>
              <a:rPr lang="en-US" dirty="0"/>
              <a:t>(e.g. Vulcan SMART, Ariane Adeline)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54384" y="5427859"/>
            <a:ext cx="1212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Image: </a:t>
            </a:r>
            <a:r>
              <a:rPr lang="en-US" sz="1000" dirty="0" err="1"/>
              <a:t>Khrunichev</a:t>
            </a:r>
            <a:r>
              <a:rPr lang="en-US" sz="1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21" y="5710020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Air-breathing </a:t>
            </a:r>
            <a:r>
              <a:rPr lang="en-US" dirty="0" err="1"/>
              <a:t>flyback</a:t>
            </a:r>
            <a:endParaRPr lang="en-US" dirty="0"/>
          </a:p>
          <a:p>
            <a:pPr algn="ctr"/>
            <a:r>
              <a:rPr lang="en-US" dirty="0"/>
              <a:t>(e.g. Baikal, LFBB)</a:t>
            </a:r>
          </a:p>
        </p:txBody>
      </p:sp>
      <p:pic>
        <p:nvPicPr>
          <p:cNvPr id="1034" name="Picture 10" descr="https://i.ytimg.com/vi/TthLhqq4JUs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9467" r="25443" b="2199"/>
          <a:stretch/>
        </p:blipFill>
        <p:spPr bwMode="auto">
          <a:xfrm>
            <a:off x="5380016" y="3927205"/>
            <a:ext cx="2155865" cy="16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8596" y="5584525"/>
            <a:ext cx="275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Propulsive landing</a:t>
            </a:r>
          </a:p>
          <a:p>
            <a:pPr algn="ctr"/>
            <a:r>
              <a:rPr lang="en-US" dirty="0"/>
              <a:t>(e.g. </a:t>
            </a:r>
            <a:r>
              <a:rPr lang="en-US" b="1" dirty="0"/>
              <a:t>Falcon 9*</a:t>
            </a:r>
            <a:r>
              <a:rPr lang="en-US" dirty="0"/>
              <a:t>, New Glenn)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5203" y="6155104"/>
            <a:ext cx="14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*reused successfully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0931" y="536479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Image: </a:t>
            </a:r>
            <a:r>
              <a:rPr lang="en-US" sz="1000" dirty="0" err="1">
                <a:solidFill>
                  <a:schemeClr val="bg1"/>
                </a:solidFill>
              </a:rPr>
              <a:t>SpaceX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considerable debate in industry over the value of 1</a:t>
            </a:r>
            <a:r>
              <a:rPr lang="en-US" baseline="30000" dirty="0"/>
              <a:t>st</a:t>
            </a:r>
            <a:r>
              <a:rPr lang="en-US" dirty="0"/>
              <a:t> stage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9505" y="917929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“… </a:t>
            </a:r>
            <a:r>
              <a:rPr lang="en-US" dirty="0" err="1"/>
              <a:t>SpaceX</a:t>
            </a:r>
            <a:r>
              <a:rPr lang="en-US" dirty="0"/>
              <a:t> will therefore not break even on the reusability portion of the equation.”</a:t>
            </a:r>
          </a:p>
          <a:p>
            <a:r>
              <a:rPr lang="en-US" dirty="0"/>
              <a:t> - Jim Cantrell, CEO Vector Space Systems,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9505" y="5312893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“We tried to make [the SSME] reusable […] Look how long and how much money it took for us to do that”</a:t>
            </a:r>
          </a:p>
          <a:p>
            <a:r>
              <a:rPr lang="en-US" dirty="0"/>
              <a:t> - Dan </a:t>
            </a:r>
            <a:r>
              <a:rPr lang="en-US" dirty="0" err="1"/>
              <a:t>Dumbacher</a:t>
            </a:r>
            <a:r>
              <a:rPr lang="en-US" dirty="0"/>
              <a:t>, NASA, 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9505" y="3115411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“I am a skeptic with regard to many of the claims that have been made for cost reductions.”</a:t>
            </a:r>
          </a:p>
          <a:p>
            <a:r>
              <a:rPr lang="en-US" dirty="0"/>
              <a:t>- David Thompson, CEO Orbital ATK, 2016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068" y="2016670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 [the launch industry] is going to be dominated by reusability”</a:t>
            </a:r>
          </a:p>
          <a:p>
            <a:r>
              <a:rPr lang="en-US" dirty="0"/>
              <a:t> - Bob Smith, CEO Blue Origin, 2018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068" y="4214152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“the potential cost reduction over the long term is probably in excess of a factor of 100.”</a:t>
            </a:r>
          </a:p>
          <a:p>
            <a:r>
              <a:rPr lang="en-US" dirty="0"/>
              <a:t> - Elon Musk, CEO </a:t>
            </a:r>
            <a:r>
              <a:rPr lang="en-US" dirty="0" err="1"/>
              <a:t>SpaceX</a:t>
            </a:r>
            <a:r>
              <a:rPr lang="en-US" dirty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val="32486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Tradeoff between payload capacity and production cost savings:</a:t>
            </a:r>
          </a:p>
          <a:p>
            <a:pPr lvl="1"/>
            <a:r>
              <a:rPr lang="en-US" dirty="0"/>
              <a:t>Recovery requires extra hardware (&amp; maybe propellant) on the first stage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A reusable vehicle will have lower payload capacity than an “equivalent” expendable vehicle</a:t>
            </a:r>
          </a:p>
          <a:p>
            <a:r>
              <a:rPr lang="en-US" dirty="0"/>
              <a:t>Uncertain refurbishment costs</a:t>
            </a:r>
          </a:p>
          <a:p>
            <a:r>
              <a:rPr lang="en-US" dirty="0"/>
              <a:t>Uncertain market demand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reuse architecture, if any, can provide sufficient cost savings to justify its associated payload reduction?</a:t>
            </a:r>
          </a:p>
          <a:p>
            <a:pPr marL="0" indent="0">
              <a:buNone/>
            </a:pPr>
            <a:r>
              <a:rPr lang="en-US" dirty="0"/>
              <a:t>How do expected cost savings vary with refurbishment costs and launch 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consider orbital launch vehicles using</a:t>
            </a:r>
          </a:p>
          <a:p>
            <a:r>
              <a:rPr lang="en-US" dirty="0"/>
              <a:t>2 sequential stages</a:t>
            </a:r>
          </a:p>
          <a:p>
            <a:r>
              <a:rPr lang="en-US" dirty="0"/>
              <a:t>Proven, high-TRL propulsion and structural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such launch vehicles, we</a:t>
            </a:r>
          </a:p>
          <a:p>
            <a:r>
              <a:rPr lang="en-US" dirty="0"/>
              <a:t>Identify and categorize strategies for recovering &amp; reusing (portions of) the first stage</a:t>
            </a:r>
          </a:p>
          <a:p>
            <a:r>
              <a:rPr lang="en-US" dirty="0"/>
              <a:t>Estimate the effect of each strategy on payload capacity</a:t>
            </a:r>
          </a:p>
          <a:p>
            <a:r>
              <a:rPr lang="en-US" dirty="0"/>
              <a:t>Estimate the effect of each strategy on operations, production and development costs</a:t>
            </a:r>
          </a:p>
          <a:p>
            <a:r>
              <a:rPr lang="en-US" dirty="0"/>
              <a:t>Identify tradeoffs and compare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statistical techniques to represent the uncertainty inherent in high-level performance and cost models</a:t>
            </a:r>
          </a:p>
          <a:p>
            <a:pPr lvl="1"/>
            <a:r>
              <a:rPr lang="en-US" dirty="0"/>
              <a:t>Performance/payload model: derived from physical first principles</a:t>
            </a:r>
          </a:p>
          <a:p>
            <a:pPr lvl="1"/>
            <a:r>
              <a:rPr lang="en-US" dirty="0"/>
              <a:t>Cost model: TRANSCOST 8.2</a:t>
            </a:r>
          </a:p>
          <a:p>
            <a:r>
              <a:rPr lang="en-US" dirty="0"/>
              <a:t>Wherever possible, these models are calibrated against data from</a:t>
            </a:r>
          </a:p>
          <a:p>
            <a:pPr lvl="1"/>
            <a:r>
              <a:rPr lang="en-US" dirty="0"/>
              <a:t>Operational launch vehicles</a:t>
            </a:r>
          </a:p>
          <a:p>
            <a:pPr lvl="1"/>
            <a:r>
              <a:rPr lang="en-US" dirty="0"/>
              <a:t>Detailed conceptual studies</a:t>
            </a:r>
          </a:p>
          <a:p>
            <a:r>
              <a:rPr lang="en-US" dirty="0"/>
              <a:t>Compare reusable boosters against the baseline of an “equivalent” expendable vehicle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E458C6E6-524A-4220-AE39-6722C282AEBF}" vid="{3C124273-AE33-4E2C-954F-2529A1CAC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3396</TotalTime>
  <Words>1183</Words>
  <Application>Microsoft Macintosh PowerPoint</Application>
  <PresentationFormat>On-screen Show (4:3)</PresentationFormat>
  <Paragraphs>275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Motivation for 1st stage reuse: Cost savings with reasonable technical challenge</vt:lpstr>
      <vt:lpstr>Why focus on 1st stage reusability? Best reward/effort ratio</vt:lpstr>
      <vt:lpstr>Wide variety of 1st stage reuse proposals &amp; implementations</vt:lpstr>
      <vt:lpstr>There is considerable debate in industry over the value of 1st stage reuse</vt:lpstr>
      <vt:lpstr>Fundamental questions</vt:lpstr>
      <vt:lpstr>Scope</vt:lpstr>
      <vt:lpstr>Approach</vt:lpstr>
      <vt:lpstr>Classifying recovery strategies</vt:lpstr>
      <vt:lpstr>Identifying recovery strategies</vt:lpstr>
      <vt:lpstr>Identifying recovery strategies (2)</vt:lpstr>
      <vt:lpstr>Identifying recovery strategies (3)</vt:lpstr>
      <vt:lpstr>Cost model: Transcost 8.2 </vt:lpstr>
      <vt:lpstr>Production cost estimates for current launch vehicles</vt:lpstr>
      <vt:lpstr>Production cost analysis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130</cp:revision>
  <dcterms:created xsi:type="dcterms:W3CDTF">2018-08-24T19:49:39Z</dcterms:created>
  <dcterms:modified xsi:type="dcterms:W3CDTF">2018-08-27T15:27:50Z</dcterms:modified>
</cp:coreProperties>
</file>