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100" d="100"/>
          <a:sy n="100" d="100"/>
        </p:scale>
        <p:origin x="6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5518-7193-43B3-BB30-DCB687ABA44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E30C3-5EC3-48A0-AC74-B8D673F8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42" y="802433"/>
            <a:ext cx="7366447" cy="1786359"/>
          </a:xfrm>
        </p:spPr>
        <p:txBody>
          <a:bodyPr anchor="t"/>
          <a:lstStyle>
            <a:lvl1pPr algn="l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640" y="4459790"/>
            <a:ext cx="5197784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850" y="5245176"/>
            <a:ext cx="1494938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8" y="4592459"/>
            <a:ext cx="2484153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96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293"/>
            <a:ext cx="10515600" cy="4744673"/>
          </a:xfrm>
        </p:spPr>
        <p:txBody>
          <a:bodyPr>
            <a:normAutofit/>
          </a:bodyPr>
          <a:lstStyle>
            <a:lvl1pPr marL="1285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800"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400"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000"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3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6435"/>
            <a:ext cx="105156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1836894"/>
            <a:ext cx="10515600" cy="425275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853" y="11810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1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04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Strategies for Reuse of</a:t>
            </a:r>
            <a:br>
              <a:rPr lang="en-US" sz="3600" dirty="0" smtClean="0"/>
            </a:br>
            <a:r>
              <a:rPr lang="en-US" sz="3600" dirty="0" smtClean="0"/>
              <a:t>Launch Vehicle First Stages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Matthew </a:t>
            </a:r>
            <a:r>
              <a:rPr lang="en-US" sz="2200" dirty="0" err="1" smtClean="0"/>
              <a:t>Vernacchia</a:t>
            </a:r>
            <a:endParaRPr lang="en-US" sz="2200" dirty="0" smtClean="0"/>
          </a:p>
          <a:p>
            <a:r>
              <a:rPr lang="en-US" sz="2200" dirty="0" smtClean="0"/>
              <a:t>Kelly </a:t>
            </a:r>
            <a:r>
              <a:rPr lang="en-US" sz="2200" dirty="0" err="1" smtClean="0"/>
              <a:t>Mathesius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2018-10-03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76640" y="2743200"/>
            <a:ext cx="602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any first stage reuse strategies economically worthwhile?</a:t>
            </a:r>
          </a:p>
          <a:p>
            <a:r>
              <a:rPr lang="en-US" dirty="0" smtClean="0"/>
              <a:t>… under what mission, market, and technological conditions?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Downrange propulsive landing has lowest estimated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03" y="1124796"/>
            <a:ext cx="8713394" cy="5228036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 rot="2713643">
            <a:off x="7912381" y="4059037"/>
            <a:ext cx="981731" cy="994616"/>
          </a:xfrm>
          <a:prstGeom prst="plus">
            <a:avLst>
              <a:gd name="adj" fmla="val 4346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6490" y="3436068"/>
            <a:ext cx="93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Issues for large stages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4793" y="3362873"/>
            <a:ext cx="119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Lowest estimated cost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34459" y="3178207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decreases with number of reuses … up to a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5" r="49583" b="4006"/>
          <a:stretch/>
        </p:blipFill>
        <p:spPr>
          <a:xfrm>
            <a:off x="2410110" y="1245641"/>
            <a:ext cx="5209890" cy="511071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986714" y="2285303"/>
            <a:ext cx="3990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Confidently cheaper than expendable:</a:t>
            </a:r>
          </a:p>
          <a:p>
            <a:r>
              <a:rPr lang="en-US" dirty="0"/>
              <a:t>	</a:t>
            </a:r>
            <a:r>
              <a:rPr lang="en-US" dirty="0" smtClean="0"/>
              <a:t>&gt; ~3 uses</a:t>
            </a:r>
          </a:p>
          <a:p>
            <a:endParaRPr lang="en-US" dirty="0"/>
          </a:p>
          <a:p>
            <a:r>
              <a:rPr lang="en-US" dirty="0" smtClean="0"/>
              <a:t>Realize most of cost savings:</a:t>
            </a:r>
          </a:p>
          <a:p>
            <a:r>
              <a:rPr lang="en-US" dirty="0"/>
              <a:t>	</a:t>
            </a:r>
            <a:r>
              <a:rPr lang="en-US" dirty="0" smtClean="0"/>
              <a:t>&gt; ~20 uses</a:t>
            </a:r>
          </a:p>
          <a:p>
            <a:endParaRPr lang="en-US" dirty="0"/>
          </a:p>
          <a:p>
            <a:r>
              <a:rPr lang="en-US" dirty="0" smtClean="0"/>
              <a:t>Cost increases due to refurbishment: </a:t>
            </a:r>
          </a:p>
          <a:p>
            <a:r>
              <a:rPr lang="en-US" dirty="0"/>
              <a:t>	</a:t>
            </a:r>
            <a:r>
              <a:rPr lang="en-US" dirty="0" smtClean="0"/>
              <a:t>&gt; ~60 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3584" y="3070133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2" y="1269909"/>
            <a:ext cx="533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is only viable for medium – large launch vehicles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062202"/>
            <a:ext cx="4755094" cy="5273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8334" y="3186577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72" y="1413028"/>
            <a:ext cx="3840480" cy="4572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410700" y="2543175"/>
            <a:ext cx="0" cy="42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296150" y="2266950"/>
            <a:ext cx="0" cy="4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48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launch rates enable reuse development to be paid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38" y="996309"/>
            <a:ext cx="7183762" cy="53878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86449" y="1600200"/>
            <a:ext cx="1247775" cy="409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Medium-large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15374" y="1600200"/>
            <a:ext cx="1152525" cy="409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1684" y="1986427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 Some 1</a:t>
            </a:r>
            <a:r>
              <a:rPr lang="en-US" baseline="30000" dirty="0" smtClean="0"/>
              <a:t>st</a:t>
            </a:r>
            <a:r>
              <a:rPr lang="en-US" dirty="0" smtClean="0"/>
              <a:t> stage reuse strategies, particularly downrange propulsive landing, can be economically worthwhile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Only worthwhile for medium-large launch vehicles, where first stage production costs dominate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Downrange propulsive landing is likely the lowest-cost strategy</a:t>
            </a:r>
          </a:p>
          <a:p>
            <a:pPr lvl="1"/>
            <a:r>
              <a:rPr lang="en-US" dirty="0" smtClean="0"/>
              <a:t> Partial (engines-only) reuse strategies have small potential savings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Winged stages have uncertain (and probably high) production costs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High launch rates (&gt; 20/year) are likely needed to pay off development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Conditions for reuse viability | </a:t>
            </a:r>
            <a:r>
              <a:rPr lang="en-US" b="1" dirty="0" smtClean="0">
                <a:latin typeface="+mj-lt"/>
              </a:rPr>
              <a:t>Conclusion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launch providers are moving towards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759"/>
            <a:ext cx="5454535" cy="46012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Will providers of expendable launch vehicles be left behind?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or are these development efforts wasting billions?</a:t>
            </a:r>
            <a:endParaRPr lang="en-US" dirty="0"/>
          </a:p>
        </p:txBody>
      </p:sp>
      <p:pic>
        <p:nvPicPr>
          <p:cNvPr id="5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8705463" y="4112519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8872397" y="1575758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6978508" y="3926779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6978508" y="1575758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9526" y="1934023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708619" y="1934023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3246" y="4199642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96111" y="41996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1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first stage reuse strategies have been proposed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139826" y="1325242"/>
            <a:ext cx="8697878" cy="4830665"/>
            <a:chOff x="1934480" y="1346301"/>
            <a:chExt cx="8697878" cy="4830665"/>
          </a:xfrm>
        </p:grpSpPr>
        <p:sp>
          <p:nvSpPr>
            <p:cNvPr id="6" name="TextBox 5"/>
            <p:cNvSpPr txBox="1"/>
            <p:nvPr/>
          </p:nvSpPr>
          <p:spPr>
            <a:xfrm>
              <a:off x="2807104" y="5869189"/>
              <a:ext cx="1679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Launch site recovery</a:t>
              </a:r>
              <a:endParaRPr lang="en-US" sz="1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480" y="1346301"/>
              <a:ext cx="8317497" cy="40666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339809" y="5869189"/>
              <a:ext cx="1697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Downrange recovery</a:t>
              </a:r>
              <a:endParaRPr lang="en-US" sz="1400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3400833" y="5159306"/>
              <a:ext cx="203197" cy="1264919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8087130" y="4062556"/>
              <a:ext cx="203197" cy="3429001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7104" y="5372436"/>
              <a:ext cx="700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Falcon 9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4850" y="5280103"/>
              <a:ext cx="786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USAF RBS</a:t>
              </a:r>
            </a:p>
            <a:p>
              <a:r>
                <a:rPr lang="en-US" sz="1200" dirty="0" smtClean="0"/>
                <a:t>Baikal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170" y="5280103"/>
              <a:ext cx="876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Falcon 9</a:t>
              </a:r>
            </a:p>
            <a:p>
              <a:r>
                <a:rPr lang="en-US" sz="1200" dirty="0" smtClean="0"/>
                <a:t>New Glenn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21628" y="5372436"/>
              <a:ext cx="53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Ares I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62698" y="537243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XS-1 Phantom Express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4106" y="5372436"/>
              <a:ext cx="1085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Vulcan SMART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4480" y="5398458"/>
              <a:ext cx="85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Examples:</a:t>
              </a:r>
              <a:endParaRPr lang="en-US" sz="1200" i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0164" y="1252217"/>
            <a:ext cx="3732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but their performance and cost have not been (publically) compared under a common framework</a:t>
            </a:r>
          </a:p>
          <a:p>
            <a:endParaRPr lang="en-US" dirty="0"/>
          </a:p>
          <a:p>
            <a:r>
              <a:rPr lang="en-US" dirty="0" smtClean="0"/>
              <a:t>… and there remains controversy as to which, if any, are economically worthwhile</a:t>
            </a:r>
            <a:endParaRPr lang="en-US" dirty="0"/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94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modeled the performance and cost of these strategies</a:t>
            </a:r>
            <a:br>
              <a:rPr lang="en-US" dirty="0"/>
            </a:br>
            <a:r>
              <a:rPr lang="en-US" dirty="0"/>
              <a:t>while accounting for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0" y="1886989"/>
            <a:ext cx="8427720" cy="4289977"/>
          </a:xfrm>
        </p:spPr>
        <p:txBody>
          <a:bodyPr/>
          <a:lstStyle/>
          <a:p>
            <a:r>
              <a:rPr lang="en-US" dirty="0" smtClean="0"/>
              <a:t> Classify reuse strategies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Model performance: </a:t>
            </a:r>
            <a:r>
              <a:rPr lang="en-US" dirty="0" err="1" smtClean="0"/>
              <a:t>Tsiolkovsky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Model cost: TRANSCOST 8.2</a:t>
            </a:r>
          </a:p>
          <a:p>
            <a:endParaRPr lang="en-US" dirty="0" smtClean="0"/>
          </a:p>
          <a:p>
            <a:r>
              <a:rPr lang="en-US" dirty="0" smtClean="0"/>
              <a:t> Quantify uncertainty: Monte Carlo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reuse can be economically worthwhile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stage production cost drives the high cost per flight of expendable vehicles (for large vehicles)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Downrange propulsive landing is likely the lowest-cost strategy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worthwhile only for large payloads and high launch rates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model estimates are credible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38200" y="6356354"/>
            <a:ext cx="7707284" cy="365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 smtClean="0">
                <a:latin typeface="+mj-lt"/>
              </a:rPr>
              <a:t>1. </a:t>
            </a:r>
            <a:r>
              <a:rPr lang="en-US" b="1" dirty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roduction costs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7" y="1231115"/>
            <a:ext cx="8551035" cy="51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stage production cost drives cost per flight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4"/>
          <a:stretch/>
        </p:blipFill>
        <p:spPr>
          <a:xfrm>
            <a:off x="119139" y="1854235"/>
            <a:ext cx="5309323" cy="342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18" y="1197032"/>
            <a:ext cx="5484144" cy="470069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536276" y="3564580"/>
            <a:ext cx="8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2917" y="3235432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85811" y="991790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 smtClean="0">
                <a:latin typeface="+mj-lt"/>
              </a:rPr>
              <a:t>1. Production costs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3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reuse strategies result in</a:t>
            </a:r>
            <a:br>
              <a:rPr lang="en-US" dirty="0" smtClean="0"/>
            </a:br>
            <a:r>
              <a:rPr lang="en-US" dirty="0" smtClean="0"/>
              <a:t>different vehicle masses and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596" y="1791971"/>
            <a:ext cx="4423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Reuse: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</a:t>
            </a:r>
            <a:r>
              <a:rPr lang="en-US" sz="2200" dirty="0" smtClean="0"/>
              <a:t>dds mass to the first stage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</a:pPr>
            <a:endParaRPr lang="en-US" sz="2200" dirty="0" smtClean="0"/>
          </a:p>
          <a:p>
            <a:pPr>
              <a:buClr>
                <a:schemeClr val="accent5"/>
              </a:buClr>
            </a:pPr>
            <a:endParaRPr lang="en-US" sz="2200" dirty="0" smtClean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Reduces the payload mass fraction</a:t>
            </a:r>
            <a:endParaRPr lang="en-US" sz="2200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 rot="16200000">
            <a:off x="3367377" y="4797468"/>
            <a:ext cx="383452" cy="1749510"/>
            <a:chOff x="6634885" y="2413029"/>
            <a:chExt cx="616434" cy="2812500"/>
          </a:xfrm>
        </p:grpSpPr>
        <p:grpSp>
          <p:nvGrpSpPr>
            <p:cNvPr id="7" name="Group 6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nual Operation 1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Manual Operation 11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3394840" y="5111539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23388" y="5403419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15275" y="2903658"/>
            <a:ext cx="1370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element masses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9886950" y="3087571"/>
            <a:ext cx="123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cost</a:t>
            </a:r>
            <a:endParaRPr lang="en-US" sz="2200" dirty="0"/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7473544" y="3457656"/>
            <a:ext cx="44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9285705" y="3457656"/>
            <a:ext cx="515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1786" y="4941754"/>
            <a:ext cx="114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Payload mass fraction 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210274" y="5177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>
            <a:off x="5006018" y="2074884"/>
            <a:ext cx="282633" cy="3688492"/>
          </a:xfrm>
          <a:prstGeom prst="rightBrace">
            <a:avLst>
              <a:gd name="adj1" fmla="val 8333"/>
              <a:gd name="adj2" fmla="val 38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0898" y="2903658"/>
            <a:ext cx="1879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payload mass fraction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3404068" y="2542938"/>
            <a:ext cx="122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Recovery </a:t>
            </a:r>
            <a:r>
              <a:rPr lang="en-US" sz="1600" dirty="0" smtClean="0"/>
              <a:t>hardware</a:t>
            </a:r>
            <a:endParaRPr lang="en-US" sz="1600" dirty="0"/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2203570" y="2630292"/>
            <a:ext cx="865712" cy="1202149"/>
            <a:chOff x="4405488" y="2209989"/>
            <a:chExt cx="865712" cy="1202149"/>
          </a:xfrm>
        </p:grpSpPr>
        <p:grpSp>
          <p:nvGrpSpPr>
            <p:cNvPr id="32" name="Group 31"/>
            <p:cNvGrpSpPr/>
            <p:nvPr/>
          </p:nvGrpSpPr>
          <p:grpSpPr>
            <a:xfrm>
              <a:off x="4656783" y="2209989"/>
              <a:ext cx="365504" cy="1202149"/>
              <a:chOff x="7155967" y="2486103"/>
              <a:chExt cx="914400" cy="26328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209570" y="2917022"/>
                <a:ext cx="822960" cy="179989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ight Triangle 37"/>
            <p:cNvSpPr/>
            <p:nvPr/>
          </p:nvSpPr>
          <p:spPr>
            <a:xfrm>
              <a:off x="5046850" y="2861362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flipH="1">
              <a:off x="4405488" y="2858985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705475" y="3027851"/>
              <a:ext cx="276738" cy="178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>
            <a:stCxn id="40" idx="1"/>
            <a:endCxn id="38" idx="3"/>
          </p:cNvCxnSpPr>
          <p:nvPr/>
        </p:nvCxnSpPr>
        <p:spPr>
          <a:xfrm flipH="1">
            <a:off x="3180499" y="2835326"/>
            <a:ext cx="223569" cy="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04521" y="3394517"/>
            <a:ext cx="129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Recovery </a:t>
            </a:r>
            <a:r>
              <a:rPr lang="en-US" sz="1600" dirty="0" smtClean="0"/>
              <a:t>propellant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11741" y="3263997"/>
            <a:ext cx="467764" cy="28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8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52" y="866775"/>
            <a:ext cx="9149297" cy="548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reuse strategies reduce the payload mass fraction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2C2643FA-EE2D-4975-A7CE-1E904361F82E}" vid="{A5A9BDC3-5F26-47AE-9529-4EB41ED54B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188</TotalTime>
  <Words>615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template_v4</vt:lpstr>
      <vt:lpstr>Strategies for Reuse of Launch Vehicle First Stages</vt:lpstr>
      <vt:lpstr>Some launch providers are moving towards reusability</vt:lpstr>
      <vt:lpstr>Many first stage reuse strategies have been proposed …</vt:lpstr>
      <vt:lpstr>We modeled the performance and cost of these strategies while accounting for uncertainty</vt:lpstr>
      <vt:lpstr>First stage reuse can be economically worthwhile</vt:lpstr>
      <vt:lpstr>Cost model estimates are credible</vt:lpstr>
      <vt:lpstr>First stage production cost drives cost per flight</vt:lpstr>
      <vt:lpstr>Different reuse strategies result in different vehicle masses and costs</vt:lpstr>
      <vt:lpstr>All reuse strategies reduce the payload mass fraction</vt:lpstr>
      <vt:lpstr>Downrange propulsive landing has lowest estimated cost</vt:lpstr>
      <vt:lpstr>Cost decreases with number of reuses … up to a point</vt:lpstr>
      <vt:lpstr>Reuse is only viable for medium – large launch vehicles</vt:lpstr>
      <vt:lpstr>High launch rates enable reuse development to be paid off</vt:lpstr>
      <vt:lpstr>Conclusion: Some 1st stage reuse strategies, particularly downrange propulsive landing, can be economically worthwhile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59</cp:revision>
  <dcterms:created xsi:type="dcterms:W3CDTF">2018-09-22T22:38:54Z</dcterms:created>
  <dcterms:modified xsi:type="dcterms:W3CDTF">2018-09-23T01:47:36Z</dcterms:modified>
</cp:coreProperties>
</file>