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</c:ser>
        <c:gapWidth val="40"/>
        <c:overlap val="0"/>
        <c:axId val="71649784"/>
        <c:axId val="55583166"/>
      </c:barChart>
      <c:catAx>
        <c:axId val="71649784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55583166"/>
        <c:crosses val="autoZero"/>
        <c:auto val="1"/>
        <c:lblAlgn val="ctr"/>
        <c:lblOffset val="100"/>
      </c:catAx>
      <c:valAx>
        <c:axId val="55583166"/>
        <c:scaling>
          <c:orientation val="minMax"/>
          <c:max val="2"/>
          <c:min val="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71649784"/>
        <c:crosses val="autoZero"/>
        <c:majorUnit val="1"/>
        <c:minorUnit val="0.04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</c:ser>
        <c:gapWidth val="40"/>
        <c:overlap val="0"/>
        <c:axId val="99462778"/>
        <c:axId val="60541087"/>
      </c:barChart>
      <c:catAx>
        <c:axId val="99462778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60541087"/>
        <c:crosses val="autoZero"/>
        <c:auto val="1"/>
        <c:lblAlgn val="ctr"/>
        <c:lblOffset val="100"/>
      </c:catAx>
      <c:valAx>
        <c:axId val="6054108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99462778"/>
        <c:crosses val="autoZero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</c:ser>
        <c:gapWidth val="40"/>
        <c:overlap val="0"/>
        <c:axId val="14731376"/>
        <c:axId val="27913151"/>
      </c:barChart>
      <c:catAx>
        <c:axId val="14731376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27913151"/>
        <c:crosses val="autoZero"/>
        <c:auto val="1"/>
        <c:lblAlgn val="ctr"/>
        <c:lblOffset val="100"/>
      </c:catAx>
      <c:valAx>
        <c:axId val="27913151"/>
        <c:scaling>
          <c:orientation val="minMax"/>
          <c:max val="3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14731376"/>
        <c:crosses val="autoZero"/>
        <c:majorUnit val="1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C59D02-BF68-434A-9C08-181D48E9BB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TextShape 3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1F2AE9-0F4B-412E-BFAD-5B1E001F5D5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Times New Roman"/>
              </a:rPr>
              <a:t>Carnegie Mellon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A3AAC7D6-7877-494D-A4DC-6BCABF21B2E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30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Times New Roman"/>
              </a:rPr>
              <a:t>Carnegie Mellon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D1238871-667C-43D0-878A-A2D957F9583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30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Times New Roman"/>
              </a:rPr>
              <a:t>Carnegie Mellon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08C022D3-3534-453B-85F5-5E7B87E4244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30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Times New Roman"/>
              </a:rPr>
              <a:t>Carnegie Mellon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73EFF681-A7A4-47F4-A963-E542F549DC0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30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Times New Roman"/>
              </a:rPr>
              <a:t>Carnegie Mellon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EFC5FB55-14DE-4B8C-9F97-EBCF224322D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30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85800" y="1600200"/>
            <a:ext cx="7772040" cy="194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Concurrent Programming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15-213: Introduction to Computer Systems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Lecture, Nov. 17, 2015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85800" y="3886200"/>
            <a:ext cx="7678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Instructors: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Randal E. Bryant and David R. O’Hallaron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04640" y="485640"/>
            <a:ext cx="8716680" cy="780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Process-Based Concurrent Echo Server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(cont)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262160" y="2063880"/>
            <a:ext cx="6052680" cy="17362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800" spc="-1" strike="noStrike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8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800" spc="-1" strike="noStrike">
                <a:solidFill>
                  <a:srgbClr val="c1651c"/>
                </a:solidFill>
                <a:latin typeface="Menlo-Regular"/>
              </a:rPr>
              <a:t>sig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200ff"/>
                </a:solidFill>
                <a:latin typeface="Menlo-Regular"/>
              </a:rPr>
              <a:t>    </a:t>
            </a:r>
            <a:r>
              <a:rPr b="1" lang="en-US" sz="1800" spc="-1" strike="noStrike">
                <a:solidFill>
                  <a:srgbClr val="c200ff"/>
                </a:solidFill>
                <a:latin typeface="Menlo-Regular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 (waitpid(-1, 0, WNOHANG) &gt; 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800" spc="-1" strike="noStrike">
                <a:solidFill>
                  <a:srgbClr val="c200ff"/>
                </a:solidFill>
                <a:latin typeface="Menlo-Regular"/>
              </a:rPr>
              <a:t>return</a:t>
            </a: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03120" y="4518000"/>
            <a:ext cx="8307000" cy="192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Reap all zombie children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5863320" y="344052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echoserverp.c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29040" y="47664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Concurrent Server: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accept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Illustrated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2970360" y="1240920"/>
            <a:ext cx="1522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listenfd(3)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69800" y="157644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5011560" y="1396800"/>
            <a:ext cx="3293640" cy="131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1. Server blocks in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accept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, waiting for connection request on listening descriptor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listenfd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1005840" y="2107800"/>
            <a:ext cx="115632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clientfd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3449520" y="157644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CustomShape 7"/>
          <p:cNvSpPr/>
          <p:nvPr/>
        </p:nvSpPr>
        <p:spPr>
          <a:xfrm>
            <a:off x="2970360" y="3109320"/>
            <a:ext cx="1522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listenfd(3)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9" name="CustomShape 8"/>
          <p:cNvSpPr/>
          <p:nvPr/>
        </p:nvSpPr>
        <p:spPr>
          <a:xfrm>
            <a:off x="469800" y="344484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1005840" y="3976200"/>
            <a:ext cx="115632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clientfd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3449520" y="344484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Line 11"/>
          <p:cNvSpPr/>
          <p:nvPr/>
        </p:nvSpPr>
        <p:spPr>
          <a:xfrm>
            <a:off x="1536480" y="3574800"/>
            <a:ext cx="1752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2"/>
          <p:cNvSpPr/>
          <p:nvPr/>
        </p:nvSpPr>
        <p:spPr>
          <a:xfrm>
            <a:off x="5048280" y="3280680"/>
            <a:ext cx="3662640" cy="70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2. Client makes connection request by calling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connect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13"/>
          <p:cNvSpPr/>
          <p:nvPr/>
        </p:nvSpPr>
        <p:spPr>
          <a:xfrm>
            <a:off x="1367280" y="2994120"/>
            <a:ext cx="1138320" cy="57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Connection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request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5" name="CustomShape 14"/>
          <p:cNvSpPr/>
          <p:nvPr/>
        </p:nvSpPr>
        <p:spPr>
          <a:xfrm>
            <a:off x="2957400" y="4573080"/>
            <a:ext cx="1522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listenfd(3)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6" name="CustomShape 15"/>
          <p:cNvSpPr/>
          <p:nvPr/>
        </p:nvSpPr>
        <p:spPr>
          <a:xfrm>
            <a:off x="457200" y="576252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CustomShape 16"/>
          <p:cNvSpPr/>
          <p:nvPr/>
        </p:nvSpPr>
        <p:spPr>
          <a:xfrm>
            <a:off x="993240" y="6293880"/>
            <a:ext cx="115632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clientfd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CustomShape 17"/>
          <p:cNvSpPr/>
          <p:nvPr/>
        </p:nvSpPr>
        <p:spPr>
          <a:xfrm>
            <a:off x="3436920" y="490860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18"/>
          <p:cNvSpPr/>
          <p:nvPr/>
        </p:nvSpPr>
        <p:spPr>
          <a:xfrm>
            <a:off x="5057640" y="4701240"/>
            <a:ext cx="4009680" cy="161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3. Server returns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connfd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 from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accept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. Forks child to handle client.  Connection is now established between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clientfd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connfd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Line 19"/>
          <p:cNvSpPr/>
          <p:nvPr/>
        </p:nvSpPr>
        <p:spPr>
          <a:xfrm>
            <a:off x="1650960" y="6210000"/>
            <a:ext cx="1092240" cy="360"/>
          </a:xfrm>
          <a:prstGeom prst="line">
            <a:avLst/>
          </a:prstGeom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0"/>
          <p:cNvSpPr/>
          <p:nvPr/>
        </p:nvSpPr>
        <p:spPr>
          <a:xfrm>
            <a:off x="1459440" y="1952640"/>
            <a:ext cx="128160" cy="128160"/>
          </a:xfrm>
          <a:prstGeom prst="ellipse">
            <a:avLst/>
          </a:prstGeom>
          <a:solidFill>
            <a:srgbClr val="c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1"/>
          <p:cNvSpPr/>
          <p:nvPr/>
        </p:nvSpPr>
        <p:spPr>
          <a:xfrm>
            <a:off x="1459440" y="3821040"/>
            <a:ext cx="128160" cy="128160"/>
          </a:xfrm>
          <a:prstGeom prst="ellipse">
            <a:avLst/>
          </a:prstGeom>
          <a:solidFill>
            <a:srgbClr val="c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2"/>
          <p:cNvSpPr/>
          <p:nvPr/>
        </p:nvSpPr>
        <p:spPr>
          <a:xfrm>
            <a:off x="1459440" y="6138720"/>
            <a:ext cx="128160" cy="128160"/>
          </a:xfrm>
          <a:prstGeom prst="ellipse">
            <a:avLst/>
          </a:prstGeom>
          <a:solidFill>
            <a:srgbClr val="c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3"/>
          <p:cNvSpPr/>
          <p:nvPr/>
        </p:nvSpPr>
        <p:spPr>
          <a:xfrm>
            <a:off x="3388680" y="1635120"/>
            <a:ext cx="128160" cy="12816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4"/>
          <p:cNvSpPr/>
          <p:nvPr/>
        </p:nvSpPr>
        <p:spPr>
          <a:xfrm>
            <a:off x="3388680" y="3503520"/>
            <a:ext cx="128160" cy="12816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5"/>
          <p:cNvSpPr/>
          <p:nvPr/>
        </p:nvSpPr>
        <p:spPr>
          <a:xfrm>
            <a:off x="3388680" y="4967280"/>
            <a:ext cx="128160" cy="12816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6"/>
          <p:cNvSpPr/>
          <p:nvPr/>
        </p:nvSpPr>
        <p:spPr>
          <a:xfrm>
            <a:off x="2960640" y="5749920"/>
            <a:ext cx="1058400" cy="5806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Child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8" name="CustomShape 27"/>
          <p:cNvSpPr/>
          <p:nvPr/>
        </p:nvSpPr>
        <p:spPr>
          <a:xfrm>
            <a:off x="2912400" y="6138720"/>
            <a:ext cx="128160" cy="128160"/>
          </a:xfrm>
          <a:prstGeom prst="ellipse">
            <a:avLst/>
          </a:prstGeom>
          <a:solidFill>
            <a:srgbClr val="c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8"/>
          <p:cNvSpPr/>
          <p:nvPr/>
        </p:nvSpPr>
        <p:spPr>
          <a:xfrm>
            <a:off x="2593440" y="6293880"/>
            <a:ext cx="127836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connfd(4)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 flipH="1">
            <a:off x="5734080" y="2933640"/>
            <a:ext cx="142272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Client 2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Process-based Server Execution Model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290520" y="4267080"/>
            <a:ext cx="8307000" cy="2025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Each client handled by independent child process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shared state between them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Both parent &amp; child have copies of listenfd and connfd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Parent must close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connfd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Child should close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listenfd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1828800" y="2705040"/>
            <a:ext cx="1114200" cy="1248840"/>
          </a:xfrm>
          <a:prstGeom prst="rect">
            <a:avLst/>
          </a:prstGeom>
          <a:solidFill>
            <a:srgbClr val="d5f1cf"/>
          </a:solidFill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Client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4648320" y="2705040"/>
            <a:ext cx="1114200" cy="1248840"/>
          </a:xfrm>
          <a:prstGeom prst="rect">
            <a:avLst/>
          </a:prstGeom>
          <a:solidFill>
            <a:srgbClr val="d5f1cf"/>
          </a:solidFill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Client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3124080" y="1828800"/>
            <a:ext cx="1294920" cy="1248840"/>
          </a:xfrm>
          <a:prstGeom prst="rect">
            <a:avLst/>
          </a:prstGeom>
          <a:solidFill>
            <a:srgbClr val="f1c7c7"/>
          </a:solidFill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Listening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Line 7"/>
          <p:cNvSpPr/>
          <p:nvPr/>
        </p:nvSpPr>
        <p:spPr>
          <a:xfrm>
            <a:off x="914400" y="1981080"/>
            <a:ext cx="2209680" cy="360"/>
          </a:xfrm>
          <a:prstGeom prst="line">
            <a:avLst/>
          </a:prstGeom>
          <a:ln w="28440">
            <a:solidFill>
              <a:schemeClr val="folHlink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8"/>
          <p:cNvSpPr/>
          <p:nvPr/>
        </p:nvSpPr>
        <p:spPr>
          <a:xfrm>
            <a:off x="840240" y="1600200"/>
            <a:ext cx="225972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Connection requests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Line 9"/>
          <p:cNvSpPr/>
          <p:nvPr/>
        </p:nvSpPr>
        <p:spPr>
          <a:xfrm>
            <a:off x="419040" y="3352680"/>
            <a:ext cx="1371600" cy="360"/>
          </a:xfrm>
          <a:prstGeom prst="line">
            <a:avLst/>
          </a:prstGeom>
          <a:ln w="28440">
            <a:solidFill>
              <a:schemeClr val="folHlink"/>
            </a:solidFill>
            <a:round/>
            <a:headEnd len="med" type="triangle" w="lg"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0"/>
          <p:cNvSpPr/>
          <p:nvPr/>
        </p:nvSpPr>
        <p:spPr>
          <a:xfrm>
            <a:off x="346320" y="2933640"/>
            <a:ext cx="142308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Client 1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Line 11"/>
          <p:cNvSpPr/>
          <p:nvPr/>
        </p:nvSpPr>
        <p:spPr>
          <a:xfrm flipH="1">
            <a:off x="5752800" y="3352680"/>
            <a:ext cx="1371600" cy="360"/>
          </a:xfrm>
          <a:prstGeom prst="line">
            <a:avLst/>
          </a:prstGeom>
          <a:ln w="28440">
            <a:solidFill>
              <a:schemeClr val="folHlink"/>
            </a:solidFill>
            <a:round/>
            <a:headEnd len="med" type="triangle" w="lg"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80880" y="334800"/>
            <a:ext cx="7322760" cy="1095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Issues with Process-based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380880" y="1523880"/>
            <a:ext cx="8457840" cy="2666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Listening server process must reap zombie children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avoid fatal memory leak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Parent process must 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close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 its copy of 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connfd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Kernel keeps reference count for each socket/open file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After fork,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refcnt(connfd) = 2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Connection will not be closed until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refcnt(connfd) = 0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71600" y="357120"/>
            <a:ext cx="8629200" cy="1041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Pros and Cons of Process-based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290520" y="1752480"/>
            <a:ext cx="8737200" cy="490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+ Handle multiple connections concurrently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+ Clean sharing model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descriptors (no)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file tables (yes)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global variables (no)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+ Simple and straightforward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Arial Black"/>
              </a:rPr>
              <a:t>–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Additional overhead for process control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Arial Black"/>
              </a:rPr>
              <a:t>–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Nontrivial to share data between processes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Requires IPC (interprocess communication) mechanisms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FIFO’s (named pipes),  System V shared memory and semaphores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380880" y="569880"/>
            <a:ext cx="77673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Approach #2: Event-based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290520" y="1554120"/>
            <a:ext cx="8307000" cy="4686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Server maintains set of active connections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Array of connfd’s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Repeat: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Determine which descriptors (connfd’s or listenfd) have pending inputs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using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epoll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functions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arrival of pending input is 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event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 listenfd has input, then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connection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add new connfd to array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Service all connfd’s with pending inputs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Details for select-based server in book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I/O Multiplexed Event Processing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143000" y="2880360"/>
            <a:ext cx="990360" cy="365040"/>
          </a:xfrm>
          <a:prstGeom prst="rect">
            <a:avLst/>
          </a:prstGeom>
          <a:solidFill>
            <a:srgbClr val="f1c7c7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247040" y="2459520"/>
            <a:ext cx="95364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connfd’s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43000" y="3239280"/>
            <a:ext cx="990360" cy="365040"/>
          </a:xfrm>
          <a:prstGeom prst="rect">
            <a:avLst/>
          </a:prstGeom>
          <a:solidFill>
            <a:srgbClr val="f1c7c7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1143000" y="3598200"/>
            <a:ext cx="990360" cy="365040"/>
          </a:xfrm>
          <a:prstGeom prst="rect">
            <a:avLst/>
          </a:prstGeom>
          <a:solidFill>
            <a:srgbClr val="f1c7c7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1143000" y="395676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1143000" y="431568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1143000" y="4674240"/>
            <a:ext cx="990360" cy="365040"/>
          </a:xfrm>
          <a:prstGeom prst="rect">
            <a:avLst/>
          </a:prstGeom>
          <a:solidFill>
            <a:srgbClr val="f1c7c7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>
            <a:off x="1143000" y="5033160"/>
            <a:ext cx="990360" cy="365040"/>
          </a:xfrm>
          <a:prstGeom prst="rect">
            <a:avLst/>
          </a:prstGeom>
          <a:solidFill>
            <a:srgbClr val="f1c7c7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10"/>
          <p:cNvSpPr/>
          <p:nvPr/>
        </p:nvSpPr>
        <p:spPr>
          <a:xfrm>
            <a:off x="1143000" y="539208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11"/>
          <p:cNvSpPr/>
          <p:nvPr/>
        </p:nvSpPr>
        <p:spPr>
          <a:xfrm>
            <a:off x="1143000" y="575064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12"/>
          <p:cNvSpPr/>
          <p:nvPr/>
        </p:nvSpPr>
        <p:spPr>
          <a:xfrm>
            <a:off x="1143000" y="610956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13"/>
          <p:cNvSpPr/>
          <p:nvPr/>
        </p:nvSpPr>
        <p:spPr>
          <a:xfrm>
            <a:off x="76320" y="287244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14"/>
          <p:cNvSpPr/>
          <p:nvPr/>
        </p:nvSpPr>
        <p:spPr>
          <a:xfrm>
            <a:off x="76320" y="322344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15"/>
          <p:cNvSpPr/>
          <p:nvPr/>
        </p:nvSpPr>
        <p:spPr>
          <a:xfrm>
            <a:off x="76320" y="357408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16"/>
          <p:cNvSpPr/>
          <p:nvPr/>
        </p:nvSpPr>
        <p:spPr>
          <a:xfrm>
            <a:off x="76320" y="392508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17"/>
          <p:cNvSpPr/>
          <p:nvPr/>
        </p:nvSpPr>
        <p:spPr>
          <a:xfrm>
            <a:off x="76320" y="427608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18"/>
          <p:cNvSpPr/>
          <p:nvPr/>
        </p:nvSpPr>
        <p:spPr>
          <a:xfrm>
            <a:off x="76320" y="462672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19"/>
          <p:cNvSpPr/>
          <p:nvPr/>
        </p:nvSpPr>
        <p:spPr>
          <a:xfrm>
            <a:off x="76320" y="497772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20"/>
          <p:cNvSpPr/>
          <p:nvPr/>
        </p:nvSpPr>
        <p:spPr>
          <a:xfrm>
            <a:off x="76320" y="532836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21"/>
          <p:cNvSpPr/>
          <p:nvPr/>
        </p:nvSpPr>
        <p:spPr>
          <a:xfrm>
            <a:off x="76320" y="567936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22"/>
          <p:cNvSpPr/>
          <p:nvPr/>
        </p:nvSpPr>
        <p:spPr>
          <a:xfrm>
            <a:off x="76320" y="6030000"/>
            <a:ext cx="990360" cy="365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23"/>
          <p:cNvSpPr/>
          <p:nvPr/>
        </p:nvSpPr>
        <p:spPr>
          <a:xfrm>
            <a:off x="2286000" y="2916720"/>
            <a:ext cx="228240" cy="990360"/>
          </a:xfrm>
          <a:prstGeom prst="rightBrace">
            <a:avLst>
              <a:gd name="adj1" fmla="val 54167"/>
              <a:gd name="adj2" fmla="val 50000"/>
            </a:avLst>
          </a:prstGeom>
          <a:noFill/>
          <a:ln w="2844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4"/>
          <p:cNvSpPr/>
          <p:nvPr/>
        </p:nvSpPr>
        <p:spPr>
          <a:xfrm>
            <a:off x="2286000" y="3907440"/>
            <a:ext cx="228240" cy="76176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44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5"/>
          <p:cNvSpPr/>
          <p:nvPr/>
        </p:nvSpPr>
        <p:spPr>
          <a:xfrm>
            <a:off x="2286000" y="4669560"/>
            <a:ext cx="228240" cy="72036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44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6"/>
          <p:cNvSpPr/>
          <p:nvPr/>
        </p:nvSpPr>
        <p:spPr>
          <a:xfrm>
            <a:off x="2286000" y="5431320"/>
            <a:ext cx="228240" cy="1023120"/>
          </a:xfrm>
          <a:prstGeom prst="rightBrace">
            <a:avLst>
              <a:gd name="adj1" fmla="val 91667"/>
              <a:gd name="adj2" fmla="val 50000"/>
            </a:avLst>
          </a:prstGeom>
          <a:noFill/>
          <a:ln w="2844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7"/>
          <p:cNvSpPr/>
          <p:nvPr/>
        </p:nvSpPr>
        <p:spPr>
          <a:xfrm>
            <a:off x="2520360" y="3221640"/>
            <a:ext cx="74196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Active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28"/>
          <p:cNvSpPr/>
          <p:nvPr/>
        </p:nvSpPr>
        <p:spPr>
          <a:xfrm>
            <a:off x="2522160" y="4136040"/>
            <a:ext cx="8758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Inactive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29"/>
          <p:cNvSpPr/>
          <p:nvPr/>
        </p:nvSpPr>
        <p:spPr>
          <a:xfrm>
            <a:off x="2520360" y="4866120"/>
            <a:ext cx="74196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Active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30"/>
          <p:cNvSpPr/>
          <p:nvPr/>
        </p:nvSpPr>
        <p:spPr>
          <a:xfrm>
            <a:off x="2523600" y="6085440"/>
            <a:ext cx="120996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Never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31"/>
          <p:cNvSpPr/>
          <p:nvPr/>
        </p:nvSpPr>
        <p:spPr>
          <a:xfrm>
            <a:off x="1075680" y="1850040"/>
            <a:ext cx="1214280" cy="364680"/>
          </a:xfrm>
          <a:prstGeom prst="rect">
            <a:avLst/>
          </a:prstGeom>
          <a:solidFill>
            <a:srgbClr val="f1c7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listenfd = 3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32"/>
          <p:cNvSpPr/>
          <p:nvPr/>
        </p:nvSpPr>
        <p:spPr>
          <a:xfrm>
            <a:off x="4029480" y="285840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33"/>
          <p:cNvSpPr/>
          <p:nvPr/>
        </p:nvSpPr>
        <p:spPr>
          <a:xfrm>
            <a:off x="4133880" y="2437200"/>
            <a:ext cx="95364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connfd’s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34"/>
          <p:cNvSpPr/>
          <p:nvPr/>
        </p:nvSpPr>
        <p:spPr>
          <a:xfrm>
            <a:off x="4029480" y="3216960"/>
            <a:ext cx="990360" cy="365040"/>
          </a:xfrm>
          <a:prstGeom prst="rect">
            <a:avLst/>
          </a:prstGeom>
          <a:solidFill>
            <a:srgbClr val="d5f1c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35"/>
          <p:cNvSpPr/>
          <p:nvPr/>
        </p:nvSpPr>
        <p:spPr>
          <a:xfrm>
            <a:off x="4029480" y="357588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36"/>
          <p:cNvSpPr/>
          <p:nvPr/>
        </p:nvSpPr>
        <p:spPr>
          <a:xfrm>
            <a:off x="4029480" y="393444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37"/>
          <p:cNvSpPr/>
          <p:nvPr/>
        </p:nvSpPr>
        <p:spPr>
          <a:xfrm>
            <a:off x="4029480" y="429336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38"/>
          <p:cNvSpPr/>
          <p:nvPr/>
        </p:nvSpPr>
        <p:spPr>
          <a:xfrm>
            <a:off x="4029480" y="4652280"/>
            <a:ext cx="990360" cy="365040"/>
          </a:xfrm>
          <a:prstGeom prst="rect">
            <a:avLst/>
          </a:prstGeom>
          <a:solidFill>
            <a:srgbClr val="d5f1c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39"/>
          <p:cNvSpPr/>
          <p:nvPr/>
        </p:nvSpPr>
        <p:spPr>
          <a:xfrm>
            <a:off x="4029480" y="5010840"/>
            <a:ext cx="990360" cy="365040"/>
          </a:xfrm>
          <a:prstGeom prst="rect">
            <a:avLst/>
          </a:prstGeom>
          <a:solidFill>
            <a:srgbClr val="d5f1c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40"/>
          <p:cNvSpPr/>
          <p:nvPr/>
        </p:nvSpPr>
        <p:spPr>
          <a:xfrm>
            <a:off x="4029480" y="536976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41"/>
          <p:cNvSpPr/>
          <p:nvPr/>
        </p:nvSpPr>
        <p:spPr>
          <a:xfrm>
            <a:off x="4029480" y="572832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42"/>
          <p:cNvSpPr/>
          <p:nvPr/>
        </p:nvSpPr>
        <p:spPr>
          <a:xfrm>
            <a:off x="4029480" y="6087240"/>
            <a:ext cx="990360" cy="365040"/>
          </a:xfrm>
          <a:prstGeom prst="rect">
            <a:avLst/>
          </a:prstGeom>
          <a:solidFill>
            <a:schemeClr val="bg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43"/>
          <p:cNvSpPr/>
          <p:nvPr/>
        </p:nvSpPr>
        <p:spPr>
          <a:xfrm>
            <a:off x="3962520" y="1827720"/>
            <a:ext cx="1214280" cy="364680"/>
          </a:xfrm>
          <a:prstGeom prst="rect">
            <a:avLst/>
          </a:prstGeom>
          <a:solidFill>
            <a:srgbClr val="d5f1c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listenfd = 3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44"/>
          <p:cNvSpPr/>
          <p:nvPr/>
        </p:nvSpPr>
        <p:spPr>
          <a:xfrm>
            <a:off x="691200" y="1489680"/>
            <a:ext cx="190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Active Descriptors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45"/>
          <p:cNvSpPr/>
          <p:nvPr/>
        </p:nvSpPr>
        <p:spPr>
          <a:xfrm>
            <a:off x="3581280" y="1501920"/>
            <a:ext cx="198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Pending Inputs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46"/>
          <p:cNvSpPr/>
          <p:nvPr/>
        </p:nvSpPr>
        <p:spPr>
          <a:xfrm rot="10800000">
            <a:off x="5186880" y="1959480"/>
            <a:ext cx="833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7"/>
          <p:cNvSpPr/>
          <p:nvPr/>
        </p:nvSpPr>
        <p:spPr>
          <a:xfrm rot="10800000">
            <a:off x="5020560" y="3400200"/>
            <a:ext cx="994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8"/>
          <p:cNvSpPr/>
          <p:nvPr/>
        </p:nvSpPr>
        <p:spPr>
          <a:xfrm rot="10800000">
            <a:off x="5029560" y="4841280"/>
            <a:ext cx="994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9"/>
          <p:cNvSpPr/>
          <p:nvPr/>
        </p:nvSpPr>
        <p:spPr>
          <a:xfrm rot="10800000">
            <a:off x="5029560" y="5229000"/>
            <a:ext cx="994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50"/>
          <p:cNvSpPr/>
          <p:nvPr/>
        </p:nvSpPr>
        <p:spPr>
          <a:xfrm flipV="1">
            <a:off x="6014880" y="1501560"/>
            <a:ext cx="9000" cy="3733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51"/>
          <p:cNvSpPr/>
          <p:nvPr/>
        </p:nvSpPr>
        <p:spPr>
          <a:xfrm>
            <a:off x="5021640" y="1132560"/>
            <a:ext cx="198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Read and service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Pros and Cons of Event-based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290520" y="1496880"/>
            <a:ext cx="830700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+ One logical control flow and address space.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+ Can single-step with a debugger.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+ No process or thread control overhead.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Design of choice for high-performance Web servers and search engines. e.g., Node.js, nginx, Tornado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Arial Black"/>
              </a:rPr>
              <a:t>–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Significantly more complex to code than process- or thread-based designs.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Arial Black"/>
              </a:rPr>
              <a:t>–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Hard to provide fine-grained concurrency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how to deal with partial HTTP request headers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Arial Black"/>
              </a:rPr>
              <a:t>–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Cannot take advantage of multi-core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Single thread of control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399960" y="247680"/>
            <a:ext cx="8721360" cy="780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Approach #3: Thread-based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290520" y="1295280"/>
            <a:ext cx="8853120" cy="5149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Very similar to approach #1 (process-based)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but using threads instead of processes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Traditional View of a Process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96720" y="137160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Process = process context + code, data, and stack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5095800" y="3287880"/>
            <a:ext cx="2230200" cy="31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Shared libraries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5095800" y="3606840"/>
            <a:ext cx="2230200" cy="253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"/>
          <p:cNvSpPr/>
          <p:nvPr/>
        </p:nvSpPr>
        <p:spPr>
          <a:xfrm>
            <a:off x="5095800" y="3860640"/>
            <a:ext cx="2230200" cy="2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Run-time 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CustomShape 6"/>
          <p:cNvSpPr/>
          <p:nvPr/>
        </p:nvSpPr>
        <p:spPr>
          <a:xfrm>
            <a:off x="4868640" y="4927680"/>
            <a:ext cx="245160" cy="257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8" name="CustomShape 7"/>
          <p:cNvSpPr/>
          <p:nvPr/>
        </p:nvSpPr>
        <p:spPr>
          <a:xfrm>
            <a:off x="5095800" y="4149720"/>
            <a:ext cx="2231640" cy="32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Read/write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8"/>
          <p:cNvSpPr/>
          <p:nvPr/>
        </p:nvSpPr>
        <p:spPr>
          <a:xfrm>
            <a:off x="1223640" y="2674080"/>
            <a:ext cx="2333160" cy="146232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Program context: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Data registers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Condition codes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Stack pointer (SP)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Program counter (PC)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9"/>
          <p:cNvSpPr/>
          <p:nvPr/>
        </p:nvSpPr>
        <p:spPr>
          <a:xfrm>
            <a:off x="4964400" y="2180880"/>
            <a:ext cx="2328480" cy="395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 Narrow"/>
              </a:rPr>
              <a:t>Code, data, and stack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10"/>
          <p:cNvSpPr/>
          <p:nvPr/>
        </p:nvSpPr>
        <p:spPr>
          <a:xfrm>
            <a:off x="5095800" y="4470480"/>
            <a:ext cx="2231640" cy="32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Read-only code/data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11"/>
          <p:cNvSpPr/>
          <p:nvPr/>
        </p:nvSpPr>
        <p:spPr>
          <a:xfrm>
            <a:off x="5095800" y="4775040"/>
            <a:ext cx="2231640" cy="3204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2"/>
          <p:cNvSpPr/>
          <p:nvPr/>
        </p:nvSpPr>
        <p:spPr>
          <a:xfrm>
            <a:off x="5095800" y="2973240"/>
            <a:ext cx="2230200" cy="3186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"/>
          <p:cNvSpPr/>
          <p:nvPr/>
        </p:nvSpPr>
        <p:spPr>
          <a:xfrm>
            <a:off x="5095800" y="2666880"/>
            <a:ext cx="2230200" cy="318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14"/>
          <p:cNvSpPr/>
          <p:nvPr/>
        </p:nvSpPr>
        <p:spPr>
          <a:xfrm>
            <a:off x="4299120" y="2805480"/>
            <a:ext cx="4309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Line 15"/>
          <p:cNvSpPr/>
          <p:nvPr/>
        </p:nvSpPr>
        <p:spPr>
          <a:xfrm>
            <a:off x="4736880" y="298440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6"/>
          <p:cNvSpPr/>
          <p:nvPr/>
        </p:nvSpPr>
        <p:spPr>
          <a:xfrm>
            <a:off x="4279320" y="4443480"/>
            <a:ext cx="4417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Line 17"/>
          <p:cNvSpPr/>
          <p:nvPr/>
        </p:nvSpPr>
        <p:spPr>
          <a:xfrm>
            <a:off x="4724280" y="462276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8"/>
          <p:cNvSpPr/>
          <p:nvPr/>
        </p:nvSpPr>
        <p:spPr>
          <a:xfrm>
            <a:off x="4262400" y="3694320"/>
            <a:ext cx="4723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brk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Line 19"/>
          <p:cNvSpPr/>
          <p:nvPr/>
        </p:nvSpPr>
        <p:spPr>
          <a:xfrm>
            <a:off x="4736880" y="386064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0"/>
          <p:cNvSpPr/>
          <p:nvPr/>
        </p:nvSpPr>
        <p:spPr>
          <a:xfrm>
            <a:off x="1339920" y="2180880"/>
            <a:ext cx="1793520" cy="395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 Narrow"/>
              </a:rPr>
              <a:t>Process context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CustomShape 21"/>
          <p:cNvSpPr/>
          <p:nvPr/>
        </p:nvSpPr>
        <p:spPr>
          <a:xfrm>
            <a:off x="1209600" y="4126320"/>
            <a:ext cx="2361240" cy="119988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Kernel context: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VM structures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Descriptor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brk pointer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Concurrent Programming is Hard!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The human mind tends to be sequential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The notion of time is often misleading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Thinking about all possible sequences of events in a computer system is at least error prone and frequently impossible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Alternate View of a Process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Process = thread + code, data, and kernel context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5540400" y="2666880"/>
            <a:ext cx="2230200" cy="31860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Shared libraries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5540400" y="2986200"/>
            <a:ext cx="2230200" cy="253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5"/>
          <p:cNvSpPr/>
          <p:nvPr/>
        </p:nvSpPr>
        <p:spPr>
          <a:xfrm>
            <a:off x="5540400" y="3240000"/>
            <a:ext cx="2230200" cy="28872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Run-time 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8" name="CustomShape 6"/>
          <p:cNvSpPr/>
          <p:nvPr/>
        </p:nvSpPr>
        <p:spPr>
          <a:xfrm>
            <a:off x="5313240" y="4307040"/>
            <a:ext cx="245160" cy="257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5540400" y="3529080"/>
            <a:ext cx="2231640" cy="32040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Read/write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1642680" y="3574800"/>
            <a:ext cx="2333160" cy="149292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context: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Data registers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Condition codes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Stack pointer (SP)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Program counter (PC)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5001120" y="2118600"/>
            <a:ext cx="3262680" cy="395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 Narrow"/>
              </a:rPr>
              <a:t>Code, data, and kernel context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2" name="CustomShape 10"/>
          <p:cNvSpPr/>
          <p:nvPr/>
        </p:nvSpPr>
        <p:spPr>
          <a:xfrm>
            <a:off x="5540400" y="3849840"/>
            <a:ext cx="2231640" cy="32040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Read-only code/data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>
            <a:off x="5540400" y="4154400"/>
            <a:ext cx="2231640" cy="3204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2"/>
          <p:cNvSpPr/>
          <p:nvPr/>
        </p:nvSpPr>
        <p:spPr>
          <a:xfrm>
            <a:off x="1655640" y="2971800"/>
            <a:ext cx="2230200" cy="318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998640" y="3094200"/>
            <a:ext cx="4309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Line 14"/>
          <p:cNvSpPr/>
          <p:nvPr/>
        </p:nvSpPr>
        <p:spPr>
          <a:xfrm>
            <a:off x="1436400" y="3276360"/>
            <a:ext cx="1717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5"/>
          <p:cNvSpPr/>
          <p:nvPr/>
        </p:nvSpPr>
        <p:spPr>
          <a:xfrm>
            <a:off x="4723920" y="3822840"/>
            <a:ext cx="4417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Line 16"/>
          <p:cNvSpPr/>
          <p:nvPr/>
        </p:nvSpPr>
        <p:spPr>
          <a:xfrm>
            <a:off x="5168880" y="4001760"/>
            <a:ext cx="3553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7"/>
          <p:cNvSpPr/>
          <p:nvPr/>
        </p:nvSpPr>
        <p:spPr>
          <a:xfrm>
            <a:off x="4707000" y="3073680"/>
            <a:ext cx="4723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brk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Line 18"/>
          <p:cNvSpPr/>
          <p:nvPr/>
        </p:nvSpPr>
        <p:spPr>
          <a:xfrm>
            <a:off x="5181480" y="324000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9"/>
          <p:cNvSpPr/>
          <p:nvPr/>
        </p:nvSpPr>
        <p:spPr>
          <a:xfrm>
            <a:off x="1616400" y="2118600"/>
            <a:ext cx="2259720" cy="395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 Narrow"/>
              </a:rPr>
              <a:t>Thread (main thread)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CustomShape 20"/>
          <p:cNvSpPr/>
          <p:nvPr/>
        </p:nvSpPr>
        <p:spPr>
          <a:xfrm>
            <a:off x="977760" y="2666880"/>
            <a:ext cx="3580920" cy="2742840"/>
          </a:xfrm>
          <a:prstGeom prst="rect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21"/>
          <p:cNvSpPr/>
          <p:nvPr/>
        </p:nvSpPr>
        <p:spPr>
          <a:xfrm>
            <a:off x="5540400" y="4726440"/>
            <a:ext cx="2361240" cy="119988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Kernel context: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VM structures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Descriptor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brk pointer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 Process With Multiple Threads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275760" y="1116000"/>
            <a:ext cx="8307000" cy="18554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Multiple threads can be associated with a process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thread has its own logical control flow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thread shares the same code, data, and kernel context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thread has its own stack for local variables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but not protected from other threads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thread has its own thread id (TID)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97080" y="4549320"/>
            <a:ext cx="1852920" cy="143136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 Narrow"/>
              </a:rPr>
              <a:t>Thread 1 context: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Data registers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Condition codes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SP1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380880" y="3931200"/>
            <a:ext cx="1885680" cy="318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stack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5"/>
          <p:cNvSpPr/>
          <p:nvPr/>
        </p:nvSpPr>
        <p:spPr>
          <a:xfrm>
            <a:off x="284760" y="3183120"/>
            <a:ext cx="2433600" cy="395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 Narrow"/>
              </a:rPr>
              <a:t>Thread 1 (main thread)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99" name="Group 6"/>
          <p:cNvGrpSpPr/>
          <p:nvPr/>
        </p:nvGrpSpPr>
        <p:grpSpPr>
          <a:xfrm>
            <a:off x="5718240" y="3183120"/>
            <a:ext cx="2525040" cy="3516120"/>
            <a:chOff x="5718240" y="3183120"/>
            <a:chExt cx="2525040" cy="3516120"/>
          </a:xfrm>
        </p:grpSpPr>
        <p:sp>
          <p:nvSpPr>
            <p:cNvPr id="500" name="CustomShape 7"/>
            <p:cNvSpPr/>
            <p:nvPr/>
          </p:nvSpPr>
          <p:spPr>
            <a:xfrm>
              <a:off x="5946840" y="3747960"/>
              <a:ext cx="2230200" cy="318600"/>
            </a:xfrm>
            <a:prstGeom prst="rect">
              <a:avLst/>
            </a:prstGeom>
            <a:solidFill>
              <a:srgbClr val="d2d2f4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shared libraries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1" name="CustomShape 8"/>
            <p:cNvSpPr/>
            <p:nvPr/>
          </p:nvSpPr>
          <p:spPr>
            <a:xfrm>
              <a:off x="5946840" y="4013280"/>
              <a:ext cx="2230200" cy="253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9"/>
            <p:cNvSpPr/>
            <p:nvPr/>
          </p:nvSpPr>
          <p:spPr>
            <a:xfrm>
              <a:off x="5946840" y="4253400"/>
              <a:ext cx="2230200" cy="288720"/>
            </a:xfrm>
            <a:prstGeom prst="rect">
              <a:avLst/>
            </a:prstGeom>
            <a:solidFill>
              <a:srgbClr val="d2d2f4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run-time heap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3" name="CustomShape 10"/>
            <p:cNvSpPr/>
            <p:nvPr/>
          </p:nvSpPr>
          <p:spPr>
            <a:xfrm>
              <a:off x="5718240" y="5266080"/>
              <a:ext cx="241920" cy="25020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05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04" name="CustomShape 11"/>
            <p:cNvSpPr/>
            <p:nvPr/>
          </p:nvSpPr>
          <p:spPr>
            <a:xfrm>
              <a:off x="5946840" y="4488120"/>
              <a:ext cx="2231640" cy="320400"/>
            </a:xfrm>
            <a:prstGeom prst="rect">
              <a:avLst/>
            </a:prstGeom>
            <a:solidFill>
              <a:srgbClr val="d2d2f4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read/write data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5" name="CustomShape 12"/>
            <p:cNvSpPr/>
            <p:nvPr/>
          </p:nvSpPr>
          <p:spPr>
            <a:xfrm>
              <a:off x="5834160" y="3183120"/>
              <a:ext cx="2409120" cy="3956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0000"/>
                  </a:solidFill>
                  <a:latin typeface="Arial Narrow"/>
                </a:rPr>
                <a:t> </a:t>
              </a:r>
              <a:r>
                <a:rPr b="1" lang="en-US" sz="2000" spc="-1" strike="noStrike">
                  <a:solidFill>
                    <a:srgbClr val="ff0000"/>
                  </a:solidFill>
                  <a:latin typeface="Arial Narrow"/>
                </a:rPr>
                <a:t>Shared code and 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06" name="CustomShape 13"/>
            <p:cNvSpPr/>
            <p:nvPr/>
          </p:nvSpPr>
          <p:spPr>
            <a:xfrm>
              <a:off x="5946840" y="4808880"/>
              <a:ext cx="2231640" cy="320400"/>
            </a:xfrm>
            <a:prstGeom prst="rect">
              <a:avLst/>
            </a:prstGeom>
            <a:solidFill>
              <a:srgbClr val="d2d2f4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read-only code/data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7" name="CustomShape 14"/>
            <p:cNvSpPr/>
            <p:nvPr/>
          </p:nvSpPr>
          <p:spPr>
            <a:xfrm>
              <a:off x="5946840" y="5113800"/>
              <a:ext cx="2231640" cy="3204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5"/>
            <p:cNvSpPr/>
            <p:nvPr/>
          </p:nvSpPr>
          <p:spPr>
            <a:xfrm>
              <a:off x="6121440" y="5542200"/>
              <a:ext cx="1760040" cy="1157040"/>
            </a:xfrm>
            <a:prstGeom prst="rect">
              <a:avLst/>
            </a:prstGeom>
            <a:solidFill>
              <a:srgbClr val="d5f1cf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 Narrow"/>
                </a:rPr>
                <a:t>Kernel context: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 Narrow"/>
                </a:rPr>
                <a:t>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VM structures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Descriptor table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brk pointer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09" name="Group 16"/>
          <p:cNvGrpSpPr/>
          <p:nvPr/>
        </p:nvGrpSpPr>
        <p:grpSpPr>
          <a:xfrm>
            <a:off x="2828520" y="3202200"/>
            <a:ext cx="2386440" cy="2797920"/>
            <a:chOff x="2828520" y="3202200"/>
            <a:chExt cx="2386440" cy="2797920"/>
          </a:xfrm>
        </p:grpSpPr>
        <p:sp>
          <p:nvSpPr>
            <p:cNvPr id="510" name="CustomShape 17"/>
            <p:cNvSpPr/>
            <p:nvPr/>
          </p:nvSpPr>
          <p:spPr>
            <a:xfrm>
              <a:off x="3159360" y="4568760"/>
              <a:ext cx="1852920" cy="1431360"/>
            </a:xfrm>
            <a:prstGeom prst="rect">
              <a:avLst/>
            </a:prstGeom>
            <a:solidFill>
              <a:srgbClr val="f1c7c7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 Narrow"/>
                </a:rPr>
                <a:t>Thread 2 context: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 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Data registers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 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Condition codes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 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SP2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   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PC2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1" name="CustomShape 18"/>
            <p:cNvSpPr/>
            <p:nvPr/>
          </p:nvSpPr>
          <p:spPr>
            <a:xfrm>
              <a:off x="3124080" y="3945600"/>
              <a:ext cx="1885680" cy="3186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stack 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2" name="CustomShape 19"/>
            <p:cNvSpPr/>
            <p:nvPr/>
          </p:nvSpPr>
          <p:spPr>
            <a:xfrm>
              <a:off x="2828520" y="3202200"/>
              <a:ext cx="2386440" cy="3956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0000"/>
                  </a:solidFill>
                  <a:latin typeface="Arial Narrow"/>
                </a:rPr>
                <a:t>Thread 2 (peer thread)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Threads vs 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514" name="Picture 6" descr=""/>
          <p:cNvPicPr/>
          <p:nvPr/>
        </p:nvPicPr>
        <p:blipFill>
          <a:blip r:embed="rId1"/>
          <a:stretch/>
        </p:blipFill>
        <p:spPr>
          <a:xfrm>
            <a:off x="228600" y="2209680"/>
            <a:ext cx="4228920" cy="3816000"/>
          </a:xfrm>
          <a:prstGeom prst="rect">
            <a:avLst/>
          </a:prstGeom>
          <a:ln>
            <a:noFill/>
          </a:ln>
        </p:spPr>
      </p:pic>
      <p:pic>
        <p:nvPicPr>
          <p:cNvPr id="515" name="Picture 7" descr=""/>
          <p:cNvPicPr/>
          <p:nvPr/>
        </p:nvPicPr>
        <p:blipFill>
          <a:blip r:embed="rId2"/>
          <a:stretch/>
        </p:blipFill>
        <p:spPr>
          <a:xfrm>
            <a:off x="4592520" y="2209680"/>
            <a:ext cx="4322520" cy="382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Logical View of Threads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Threads associated with process form a pool of peers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Unlike processes which form a tree hierarchy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400800" y="303372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6400800" y="387180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5715000" y="463392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Line 6"/>
          <p:cNvSpPr/>
          <p:nvPr/>
        </p:nvSpPr>
        <p:spPr>
          <a:xfrm>
            <a:off x="6629400" y="3490560"/>
            <a:ext cx="360" cy="3812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7"/>
          <p:cNvSpPr/>
          <p:nvPr/>
        </p:nvSpPr>
        <p:spPr>
          <a:xfrm flipH="1">
            <a:off x="6095880" y="4252680"/>
            <a:ext cx="38088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8"/>
          <p:cNvSpPr/>
          <p:nvPr/>
        </p:nvSpPr>
        <p:spPr>
          <a:xfrm>
            <a:off x="6400800" y="463392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CustomShape 9"/>
          <p:cNvSpPr/>
          <p:nvPr/>
        </p:nvSpPr>
        <p:spPr>
          <a:xfrm>
            <a:off x="7086600" y="463392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Line 10"/>
          <p:cNvSpPr/>
          <p:nvPr/>
        </p:nvSpPr>
        <p:spPr>
          <a:xfrm>
            <a:off x="6629400" y="43290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6781680" y="4252680"/>
            <a:ext cx="38088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2"/>
          <p:cNvSpPr/>
          <p:nvPr/>
        </p:nvSpPr>
        <p:spPr>
          <a:xfrm>
            <a:off x="6400800" y="539604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foo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Line 13"/>
          <p:cNvSpPr/>
          <p:nvPr/>
        </p:nvSpPr>
        <p:spPr>
          <a:xfrm>
            <a:off x="6629400" y="50907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4"/>
          <p:cNvSpPr/>
          <p:nvPr/>
        </p:nvSpPr>
        <p:spPr>
          <a:xfrm>
            <a:off x="6400800" y="615780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bar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Line 15"/>
          <p:cNvSpPr/>
          <p:nvPr/>
        </p:nvSpPr>
        <p:spPr>
          <a:xfrm>
            <a:off x="6629400" y="58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6"/>
          <p:cNvSpPr/>
          <p:nvPr/>
        </p:nvSpPr>
        <p:spPr>
          <a:xfrm>
            <a:off x="1066680" y="364320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17"/>
          <p:cNvSpPr/>
          <p:nvPr/>
        </p:nvSpPr>
        <p:spPr>
          <a:xfrm>
            <a:off x="5722200" y="2607480"/>
            <a:ext cx="180108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Process hierarchy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18"/>
          <p:cNvSpPr/>
          <p:nvPr/>
        </p:nvSpPr>
        <p:spPr>
          <a:xfrm>
            <a:off x="914400" y="3033720"/>
            <a:ext cx="3809520" cy="2819160"/>
          </a:xfrm>
          <a:prstGeom prst="rect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9"/>
          <p:cNvSpPr/>
          <p:nvPr/>
        </p:nvSpPr>
        <p:spPr>
          <a:xfrm>
            <a:off x="1060200" y="2562840"/>
            <a:ext cx="34621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Threads associated with process foo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20"/>
          <p:cNvSpPr/>
          <p:nvPr/>
        </p:nvSpPr>
        <p:spPr>
          <a:xfrm>
            <a:off x="2209680" y="311004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CustomShape 21"/>
          <p:cNvSpPr/>
          <p:nvPr/>
        </p:nvSpPr>
        <p:spPr>
          <a:xfrm>
            <a:off x="4038480" y="333864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7" name="CustomShape 22"/>
          <p:cNvSpPr/>
          <p:nvPr/>
        </p:nvSpPr>
        <p:spPr>
          <a:xfrm>
            <a:off x="1600200" y="524340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23"/>
          <p:cNvSpPr/>
          <p:nvPr/>
        </p:nvSpPr>
        <p:spPr>
          <a:xfrm>
            <a:off x="3429000" y="5167440"/>
            <a:ext cx="456840" cy="45684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24"/>
          <p:cNvSpPr/>
          <p:nvPr/>
        </p:nvSpPr>
        <p:spPr>
          <a:xfrm>
            <a:off x="1981080" y="4100400"/>
            <a:ext cx="1904760" cy="609120"/>
          </a:xfrm>
          <a:prstGeom prst="rect">
            <a:avLst/>
          </a:prstGeom>
          <a:solidFill>
            <a:srgbClr val="e6e6e6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shared code,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and kernel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Line 25"/>
          <p:cNvSpPr/>
          <p:nvPr/>
        </p:nvSpPr>
        <p:spPr>
          <a:xfrm flipV="1">
            <a:off x="1904760" y="4709880"/>
            <a:ext cx="304920" cy="5335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26"/>
          <p:cNvSpPr/>
          <p:nvPr/>
        </p:nvSpPr>
        <p:spPr>
          <a:xfrm flipH="1" flipV="1">
            <a:off x="3352680" y="4709880"/>
            <a:ext cx="228600" cy="45720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27"/>
          <p:cNvSpPr/>
          <p:nvPr/>
        </p:nvSpPr>
        <p:spPr>
          <a:xfrm flipH="1" flipV="1">
            <a:off x="1523880" y="4024080"/>
            <a:ext cx="380880" cy="3049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28"/>
          <p:cNvSpPr/>
          <p:nvPr/>
        </p:nvSpPr>
        <p:spPr>
          <a:xfrm flipV="1">
            <a:off x="2438280" y="3566880"/>
            <a:ext cx="360" cy="5335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29"/>
          <p:cNvSpPr/>
          <p:nvPr/>
        </p:nvSpPr>
        <p:spPr>
          <a:xfrm flipV="1">
            <a:off x="3657600" y="3719160"/>
            <a:ext cx="457200" cy="3812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Concurrent Threads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396720" y="1362240"/>
            <a:ext cx="838476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Two threads are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concurrent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 if their flows overlap in time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Otherwise, they are sequential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Always consider them to be concurrent!!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Concurrent: A &amp; B, A&amp;C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Sequential: B &amp; C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Line 3"/>
          <p:cNvSpPr/>
          <p:nvPr/>
        </p:nvSpPr>
        <p:spPr>
          <a:xfrm>
            <a:off x="4194000" y="3447720"/>
            <a:ext cx="360" cy="27432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"/>
          <p:cNvSpPr/>
          <p:nvPr/>
        </p:nvSpPr>
        <p:spPr>
          <a:xfrm>
            <a:off x="3436920" y="4513320"/>
            <a:ext cx="613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Line 5"/>
          <p:cNvSpPr/>
          <p:nvPr/>
        </p:nvSpPr>
        <p:spPr>
          <a:xfrm>
            <a:off x="5200560" y="3598560"/>
            <a:ext cx="360" cy="3049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6"/>
          <p:cNvSpPr/>
          <p:nvPr/>
        </p:nvSpPr>
        <p:spPr>
          <a:xfrm>
            <a:off x="4640040" y="3065400"/>
            <a:ext cx="9856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CustomShape 7"/>
          <p:cNvSpPr/>
          <p:nvPr/>
        </p:nvSpPr>
        <p:spPr>
          <a:xfrm>
            <a:off x="6164280" y="3065400"/>
            <a:ext cx="991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CustomShape 8"/>
          <p:cNvSpPr/>
          <p:nvPr/>
        </p:nvSpPr>
        <p:spPr>
          <a:xfrm>
            <a:off x="7688520" y="3065400"/>
            <a:ext cx="991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Line 9"/>
          <p:cNvSpPr/>
          <p:nvPr/>
        </p:nvSpPr>
        <p:spPr>
          <a:xfrm>
            <a:off x="6708600" y="39049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10"/>
          <p:cNvSpPr/>
          <p:nvPr/>
        </p:nvSpPr>
        <p:spPr>
          <a:xfrm>
            <a:off x="8232480" y="4514760"/>
            <a:ext cx="360" cy="3808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11"/>
          <p:cNvSpPr/>
          <p:nvPr/>
        </p:nvSpPr>
        <p:spPr>
          <a:xfrm>
            <a:off x="5184720" y="48956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12"/>
          <p:cNvSpPr/>
          <p:nvPr/>
        </p:nvSpPr>
        <p:spPr>
          <a:xfrm>
            <a:off x="8232480" y="55051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13"/>
          <p:cNvSpPr/>
          <p:nvPr/>
        </p:nvSpPr>
        <p:spPr>
          <a:xfrm>
            <a:off x="4743360" y="390348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14"/>
          <p:cNvSpPr/>
          <p:nvPr/>
        </p:nvSpPr>
        <p:spPr>
          <a:xfrm>
            <a:off x="4727520" y="489564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15"/>
          <p:cNvSpPr/>
          <p:nvPr/>
        </p:nvSpPr>
        <p:spPr>
          <a:xfrm>
            <a:off x="4727520" y="550512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16"/>
          <p:cNvSpPr/>
          <p:nvPr/>
        </p:nvSpPr>
        <p:spPr>
          <a:xfrm>
            <a:off x="4727520" y="611496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17"/>
          <p:cNvSpPr/>
          <p:nvPr/>
        </p:nvSpPr>
        <p:spPr>
          <a:xfrm>
            <a:off x="4727520" y="451476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18"/>
          <p:cNvSpPr/>
          <p:nvPr/>
        </p:nvSpPr>
        <p:spPr>
          <a:xfrm>
            <a:off x="4727520" y="360036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Concurrent Thread Execution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Single Core Processor</a:t>
            </a:r>
            <a:endParaRPr b="1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Simulate parallelism by time slicing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Multi-Core Processor</a:t>
            </a:r>
            <a:endParaRPr b="1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have true parallelism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6" name="Group 4"/>
          <p:cNvGrpSpPr/>
          <p:nvPr/>
        </p:nvGrpSpPr>
        <p:grpSpPr>
          <a:xfrm>
            <a:off x="4257720" y="3429000"/>
            <a:ext cx="613800" cy="2743200"/>
            <a:chOff x="4257720" y="3429000"/>
            <a:chExt cx="613800" cy="2743200"/>
          </a:xfrm>
        </p:grpSpPr>
        <p:sp>
          <p:nvSpPr>
            <p:cNvPr id="567" name="Line 5"/>
            <p:cNvSpPr/>
            <p:nvPr/>
          </p:nvSpPr>
          <p:spPr>
            <a:xfrm>
              <a:off x="4572000" y="3429000"/>
              <a:ext cx="360" cy="2743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6"/>
            <p:cNvSpPr/>
            <p:nvPr/>
          </p:nvSpPr>
          <p:spPr>
            <a:xfrm>
              <a:off x="4257720" y="4494240"/>
              <a:ext cx="613800" cy="3646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 Narrow"/>
                </a:rPr>
                <a:t>Time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69" name="CustomShape 7"/>
          <p:cNvSpPr/>
          <p:nvPr/>
        </p:nvSpPr>
        <p:spPr>
          <a:xfrm>
            <a:off x="234720" y="3065400"/>
            <a:ext cx="9856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8"/>
          <p:cNvSpPr/>
          <p:nvPr/>
        </p:nvSpPr>
        <p:spPr>
          <a:xfrm>
            <a:off x="1530360" y="3065400"/>
            <a:ext cx="991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CustomShape 9"/>
          <p:cNvSpPr/>
          <p:nvPr/>
        </p:nvSpPr>
        <p:spPr>
          <a:xfrm>
            <a:off x="2901960" y="3065400"/>
            <a:ext cx="991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C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2" name="Group 10"/>
          <p:cNvGrpSpPr/>
          <p:nvPr/>
        </p:nvGrpSpPr>
        <p:grpSpPr>
          <a:xfrm>
            <a:off x="322200" y="3598560"/>
            <a:ext cx="3504960" cy="2516760"/>
            <a:chOff x="322200" y="3598560"/>
            <a:chExt cx="3504960" cy="2516760"/>
          </a:xfrm>
        </p:grpSpPr>
        <p:sp>
          <p:nvSpPr>
            <p:cNvPr id="573" name="Line 11"/>
            <p:cNvSpPr/>
            <p:nvPr/>
          </p:nvSpPr>
          <p:spPr>
            <a:xfrm>
              <a:off x="731160" y="3598560"/>
              <a:ext cx="360" cy="30492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Line 12"/>
            <p:cNvSpPr/>
            <p:nvPr/>
          </p:nvSpPr>
          <p:spPr>
            <a:xfrm>
              <a:off x="2034720" y="3904920"/>
              <a:ext cx="360" cy="60984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Line 13"/>
            <p:cNvSpPr/>
            <p:nvPr/>
          </p:nvSpPr>
          <p:spPr>
            <a:xfrm>
              <a:off x="3352320" y="4514760"/>
              <a:ext cx="360" cy="3808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Line 14"/>
            <p:cNvSpPr/>
            <p:nvPr/>
          </p:nvSpPr>
          <p:spPr>
            <a:xfrm>
              <a:off x="717480" y="4895640"/>
              <a:ext cx="360" cy="6094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Line 15"/>
            <p:cNvSpPr/>
            <p:nvPr/>
          </p:nvSpPr>
          <p:spPr>
            <a:xfrm>
              <a:off x="3352320" y="5505120"/>
              <a:ext cx="360" cy="60984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Line 16"/>
            <p:cNvSpPr/>
            <p:nvPr/>
          </p:nvSpPr>
          <p:spPr>
            <a:xfrm>
              <a:off x="335880" y="3903480"/>
              <a:ext cx="349128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Line 17"/>
            <p:cNvSpPr/>
            <p:nvPr/>
          </p:nvSpPr>
          <p:spPr>
            <a:xfrm>
              <a:off x="322200" y="4895640"/>
              <a:ext cx="349128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Line 18"/>
            <p:cNvSpPr/>
            <p:nvPr/>
          </p:nvSpPr>
          <p:spPr>
            <a:xfrm>
              <a:off x="322200" y="5505120"/>
              <a:ext cx="349128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Line 19"/>
            <p:cNvSpPr/>
            <p:nvPr/>
          </p:nvSpPr>
          <p:spPr>
            <a:xfrm>
              <a:off x="322200" y="6114960"/>
              <a:ext cx="349128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Line 20"/>
            <p:cNvSpPr/>
            <p:nvPr/>
          </p:nvSpPr>
          <p:spPr>
            <a:xfrm>
              <a:off x="322200" y="4514760"/>
              <a:ext cx="349128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Line 21"/>
            <p:cNvSpPr/>
            <p:nvPr/>
          </p:nvSpPr>
          <p:spPr>
            <a:xfrm>
              <a:off x="322200" y="3600360"/>
              <a:ext cx="349128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4" name="CustomShape 22"/>
          <p:cNvSpPr/>
          <p:nvPr/>
        </p:nvSpPr>
        <p:spPr>
          <a:xfrm>
            <a:off x="5020560" y="3048120"/>
            <a:ext cx="9856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CustomShape 23"/>
          <p:cNvSpPr/>
          <p:nvPr/>
        </p:nvSpPr>
        <p:spPr>
          <a:xfrm>
            <a:off x="6316200" y="3048120"/>
            <a:ext cx="991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6" name="CustomShape 24"/>
          <p:cNvSpPr/>
          <p:nvPr/>
        </p:nvSpPr>
        <p:spPr>
          <a:xfrm>
            <a:off x="7687800" y="3048120"/>
            <a:ext cx="99180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Line 25"/>
          <p:cNvSpPr/>
          <p:nvPr/>
        </p:nvSpPr>
        <p:spPr>
          <a:xfrm>
            <a:off x="5517000" y="3581280"/>
            <a:ext cx="360" cy="912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26"/>
          <p:cNvSpPr/>
          <p:nvPr/>
        </p:nvSpPr>
        <p:spPr>
          <a:xfrm>
            <a:off x="6858000" y="3887640"/>
            <a:ext cx="360" cy="975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27"/>
          <p:cNvSpPr/>
          <p:nvPr/>
        </p:nvSpPr>
        <p:spPr>
          <a:xfrm>
            <a:off x="8153280" y="4497120"/>
            <a:ext cx="360" cy="16002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28"/>
          <p:cNvSpPr/>
          <p:nvPr/>
        </p:nvSpPr>
        <p:spPr>
          <a:xfrm>
            <a:off x="5503320" y="487836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29"/>
          <p:cNvSpPr/>
          <p:nvPr/>
        </p:nvSpPr>
        <p:spPr>
          <a:xfrm>
            <a:off x="6858000" y="54878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30"/>
          <p:cNvSpPr/>
          <p:nvPr/>
        </p:nvSpPr>
        <p:spPr>
          <a:xfrm>
            <a:off x="5121720" y="388620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31"/>
          <p:cNvSpPr/>
          <p:nvPr/>
        </p:nvSpPr>
        <p:spPr>
          <a:xfrm>
            <a:off x="5108040" y="48783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32"/>
          <p:cNvSpPr/>
          <p:nvPr/>
        </p:nvSpPr>
        <p:spPr>
          <a:xfrm>
            <a:off x="5108040" y="548784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33"/>
          <p:cNvSpPr/>
          <p:nvPr/>
        </p:nvSpPr>
        <p:spPr>
          <a:xfrm>
            <a:off x="5108040" y="60973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34"/>
          <p:cNvSpPr/>
          <p:nvPr/>
        </p:nvSpPr>
        <p:spPr>
          <a:xfrm>
            <a:off x="5108040" y="44971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35"/>
          <p:cNvSpPr/>
          <p:nvPr/>
        </p:nvSpPr>
        <p:spPr>
          <a:xfrm>
            <a:off x="5108040" y="35827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36"/>
          <p:cNvSpPr/>
          <p:nvPr/>
        </p:nvSpPr>
        <p:spPr>
          <a:xfrm>
            <a:off x="5599800" y="6183720"/>
            <a:ext cx="251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Run 3 threads on 2 cores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Threads vs. 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290520" y="1220760"/>
            <a:ext cx="8624520" cy="5351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How threads and processes are similar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Each has its own logical control flow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Each can run concurrently with others (possibly on different cores)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Each is context switched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How threads and processes are different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Threads share all code and data (except local stacks)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Processes (typically) do not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Threads are somewhat less expensive than processes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 control (creating and reaping) twice as expensive as thread control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Linux numbers: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~20K cycles to create and reap a process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~10K cycles (or less) to create and reap a thread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POSIX Threads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Thread API available on many OS’s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&lt;pthread.h&gt;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cc myprog.c –o myprog -lpthread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Thread creation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 pthread_create(pthread_t  *  thread,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pthread_attr_t  * attr,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* (*start_routine)(void *),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* arg);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Thread termination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pthread_exit(void *retval);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Waiting for Threads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pthread_join(pthread_t th, void **thread_return);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762120" y="5228280"/>
            <a:ext cx="6387840" cy="147708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thread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vargp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thread routine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printf(</a:t>
            </a:r>
            <a:r>
              <a:rPr b="1" lang="en-US" sz="1600" spc="-1" strike="noStrike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return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The Pthreads "hello, world" Program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-1366560" y="1416600"/>
            <a:ext cx="9956160" cy="3254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                                                                                            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* hello.c - Pthreads "hello, world" program                                                   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6492"/>
                </a:solidFill>
                <a:latin typeface="Menlo-Regular"/>
              </a:rPr>
              <a:t>#include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9d206f"/>
                </a:solidFill>
                <a:latin typeface="Menlo-Regular"/>
              </a:rPr>
              <a:t>"csapp.h"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thread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vargp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  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main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pthread_t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tid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          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Pthread_create(&amp;tid,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thread,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Pthread_join(tid,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exit(0);                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06" name="Group 4"/>
          <p:cNvGrpSpPr/>
          <p:nvPr/>
        </p:nvGrpSpPr>
        <p:grpSpPr>
          <a:xfrm>
            <a:off x="4114440" y="1908360"/>
            <a:ext cx="4946400" cy="1749240"/>
            <a:chOff x="4114440" y="1908360"/>
            <a:chExt cx="4946400" cy="1749240"/>
          </a:xfrm>
        </p:grpSpPr>
        <p:sp>
          <p:nvSpPr>
            <p:cNvPr id="607" name="CustomShape 5"/>
            <p:cNvSpPr/>
            <p:nvPr/>
          </p:nvSpPr>
          <p:spPr>
            <a:xfrm>
              <a:off x="7115040" y="1908360"/>
              <a:ext cx="1945800" cy="70056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Thread attributes 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(usually NULL)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08" name="Line 6"/>
            <p:cNvSpPr/>
            <p:nvPr/>
          </p:nvSpPr>
          <p:spPr>
            <a:xfrm flipH="1">
              <a:off x="4114440" y="2286000"/>
              <a:ext cx="2994120" cy="13716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9" name="Group 7"/>
          <p:cNvGrpSpPr/>
          <p:nvPr/>
        </p:nvGrpSpPr>
        <p:grpSpPr>
          <a:xfrm>
            <a:off x="6019560" y="3870360"/>
            <a:ext cx="2964600" cy="704160"/>
            <a:chOff x="6019560" y="3870360"/>
            <a:chExt cx="2964600" cy="704160"/>
          </a:xfrm>
        </p:grpSpPr>
        <p:sp>
          <p:nvSpPr>
            <p:cNvPr id="610" name="CustomShape 8"/>
            <p:cNvSpPr/>
            <p:nvPr/>
          </p:nvSpPr>
          <p:spPr>
            <a:xfrm>
              <a:off x="6980400" y="3873960"/>
              <a:ext cx="2003760" cy="70056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Thread arguments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(void *p)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1" name="Line 9"/>
            <p:cNvSpPr/>
            <p:nvPr/>
          </p:nvSpPr>
          <p:spPr>
            <a:xfrm flipH="1" flipV="1">
              <a:off x="6019560" y="3870360"/>
              <a:ext cx="953280" cy="3049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2" name="Group 10"/>
          <p:cNvGrpSpPr/>
          <p:nvPr/>
        </p:nvGrpSpPr>
        <p:grpSpPr>
          <a:xfrm>
            <a:off x="3800160" y="4114800"/>
            <a:ext cx="4617000" cy="1548720"/>
            <a:chOff x="3800160" y="4114800"/>
            <a:chExt cx="4617000" cy="1548720"/>
          </a:xfrm>
        </p:grpSpPr>
        <p:sp>
          <p:nvSpPr>
            <p:cNvPr id="613" name="CustomShape 11"/>
            <p:cNvSpPr/>
            <p:nvPr/>
          </p:nvSpPr>
          <p:spPr>
            <a:xfrm>
              <a:off x="6971040" y="4962960"/>
              <a:ext cx="1446120" cy="70056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Return value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(void **p)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4" name="Line 12"/>
            <p:cNvSpPr/>
            <p:nvPr/>
          </p:nvSpPr>
          <p:spPr>
            <a:xfrm flipH="1" flipV="1">
              <a:off x="3800160" y="4114800"/>
              <a:ext cx="3162960" cy="116208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5" name="CustomShape 13"/>
          <p:cNvSpPr/>
          <p:nvPr/>
        </p:nvSpPr>
        <p:spPr>
          <a:xfrm>
            <a:off x="6404760" y="633636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hello.c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16" name="Group 14"/>
          <p:cNvGrpSpPr/>
          <p:nvPr/>
        </p:nvGrpSpPr>
        <p:grpSpPr>
          <a:xfrm>
            <a:off x="3504960" y="2060640"/>
            <a:ext cx="2772720" cy="1596960"/>
            <a:chOff x="3504960" y="2060640"/>
            <a:chExt cx="2772720" cy="1596960"/>
          </a:xfrm>
        </p:grpSpPr>
        <p:sp>
          <p:nvSpPr>
            <p:cNvPr id="617" name="CustomShape 15"/>
            <p:cNvSpPr/>
            <p:nvPr/>
          </p:nvSpPr>
          <p:spPr>
            <a:xfrm>
              <a:off x="5133600" y="2060640"/>
              <a:ext cx="1144080" cy="39564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Thread 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8" name="Line 16"/>
            <p:cNvSpPr/>
            <p:nvPr/>
          </p:nvSpPr>
          <p:spPr>
            <a:xfrm flipH="1">
              <a:off x="3504960" y="2286000"/>
              <a:ext cx="1598040" cy="13716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9" name="Group 17"/>
          <p:cNvGrpSpPr/>
          <p:nvPr/>
        </p:nvGrpSpPr>
        <p:grpSpPr>
          <a:xfrm>
            <a:off x="4952880" y="3089520"/>
            <a:ext cx="3957120" cy="568080"/>
            <a:chOff x="4952880" y="3089520"/>
            <a:chExt cx="3957120" cy="568080"/>
          </a:xfrm>
        </p:grpSpPr>
        <p:sp>
          <p:nvSpPr>
            <p:cNvPr id="620" name="CustomShape 18"/>
            <p:cNvSpPr/>
            <p:nvPr/>
          </p:nvSpPr>
          <p:spPr>
            <a:xfrm>
              <a:off x="7265880" y="3089520"/>
              <a:ext cx="1644120" cy="39564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rgbClr val="000000"/>
                  </a:solidFill>
                  <a:latin typeface="Arial Narrow"/>
                </a:rPr>
                <a:t>Thread routine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21" name="Line 19"/>
            <p:cNvSpPr/>
            <p:nvPr/>
          </p:nvSpPr>
          <p:spPr>
            <a:xfrm flipH="1">
              <a:off x="4952880" y="3314520"/>
              <a:ext cx="2268360" cy="34308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2" name="CustomShape 20"/>
          <p:cNvSpPr/>
          <p:nvPr/>
        </p:nvSpPr>
        <p:spPr>
          <a:xfrm>
            <a:off x="5669640" y="432144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hello.c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Execution of Threaded “hello, world”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2299320" y="1371960"/>
            <a:ext cx="1229760" cy="36504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6294240" y="2603880"/>
            <a:ext cx="1209960" cy="36504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Peer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Line 4"/>
          <p:cNvSpPr/>
          <p:nvPr/>
        </p:nvSpPr>
        <p:spPr>
          <a:xfrm>
            <a:off x="2895480" y="2057400"/>
            <a:ext cx="19080" cy="34128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5"/>
          <p:cNvSpPr/>
          <p:nvPr/>
        </p:nvSpPr>
        <p:spPr>
          <a:xfrm>
            <a:off x="6724440" y="3260520"/>
            <a:ext cx="360" cy="609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6"/>
          <p:cNvSpPr/>
          <p:nvPr/>
        </p:nvSpPr>
        <p:spPr>
          <a:xfrm>
            <a:off x="6798960" y="3552120"/>
            <a:ext cx="182556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return NULL;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9" name="Line 7"/>
          <p:cNvSpPr/>
          <p:nvPr/>
        </p:nvSpPr>
        <p:spPr>
          <a:xfrm>
            <a:off x="2895480" y="2438280"/>
            <a:ext cx="3828960" cy="8222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8"/>
          <p:cNvSpPr/>
          <p:nvPr/>
        </p:nvSpPr>
        <p:spPr>
          <a:xfrm>
            <a:off x="475200" y="3506040"/>
            <a:ext cx="2372760" cy="639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Main thread waits for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peer  thread to terminate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1" name="Line 9"/>
          <p:cNvSpPr/>
          <p:nvPr/>
        </p:nvSpPr>
        <p:spPr>
          <a:xfrm flipH="1">
            <a:off x="2914560" y="3870000"/>
            <a:ext cx="3809880" cy="7621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0"/>
          <p:cNvSpPr/>
          <p:nvPr/>
        </p:nvSpPr>
        <p:spPr>
          <a:xfrm>
            <a:off x="447120" y="5030280"/>
            <a:ext cx="1676160" cy="11880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exit()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Terminates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main thread and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any peer threads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3" name="CustomShape 11"/>
          <p:cNvSpPr/>
          <p:nvPr/>
        </p:nvSpPr>
        <p:spPr>
          <a:xfrm>
            <a:off x="708840" y="2209680"/>
            <a:ext cx="19155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call Pthread_create()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CustomShape 12"/>
          <p:cNvSpPr/>
          <p:nvPr/>
        </p:nvSpPr>
        <p:spPr>
          <a:xfrm>
            <a:off x="963720" y="2971800"/>
            <a:ext cx="16851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call Pthread_join()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5" name="CustomShape 13"/>
          <p:cNvSpPr/>
          <p:nvPr/>
        </p:nvSpPr>
        <p:spPr>
          <a:xfrm>
            <a:off x="304920" y="4419720"/>
            <a:ext cx="25142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Pthread_join() returns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6" name="CustomShape 14"/>
          <p:cNvSpPr/>
          <p:nvPr/>
        </p:nvSpPr>
        <p:spPr>
          <a:xfrm>
            <a:off x="6781320" y="3201120"/>
            <a:ext cx="1276920" cy="3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printf()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5"/>
          <p:cNvSpPr/>
          <p:nvPr/>
        </p:nvSpPr>
        <p:spPr>
          <a:xfrm>
            <a:off x="6808680" y="3809880"/>
            <a:ext cx="1209960" cy="6390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Peer thread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terminates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8" name="CustomShape 16"/>
          <p:cNvSpPr/>
          <p:nvPr/>
        </p:nvSpPr>
        <p:spPr>
          <a:xfrm>
            <a:off x="374040" y="2514600"/>
            <a:ext cx="22172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Pthread_create() returns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Concurrent Programming is Hard!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28600" y="1362240"/>
            <a:ext cx="8534160" cy="5114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Classical problem classes of concurrent programs: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Races: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outcome depends on arbitrary scheduling decisions elsewhere in the system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who gets the last seat on the airplane?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Deadlock: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improper resource allocation prevents forward progress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traffic gridlock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Livelock / Starvation / Fairness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: external events and/or system scheduling decisions can prevent sub-task progress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people always jump in front of you in line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Many aspects of concurrent programming are beyond the scope of our course..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but, not all 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We’ll cover some of these aspects in the next few lectures.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357120" y="228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Thread-Based Concurrent Echo Server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905760" y="1225800"/>
            <a:ext cx="5860800" cy="39841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main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argc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argv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listenfd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connfdp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socklen_t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clientlen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clientaddr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pthread_t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tid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listenfd = Open_listenfd(argv[1]);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while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(1)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clientlen=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sizeof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connfdp = Malloc(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sizeof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*connfdp = Accept(listenfd,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 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SA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*) &amp;clientaddr, &amp;clientlen);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Pthread_create(&amp;tid,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thread, connfdp);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5632920" y="4888440"/>
            <a:ext cx="146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echoservert.c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4"/>
          <p:cNvSpPr/>
          <p:nvPr/>
        </p:nvSpPr>
        <p:spPr>
          <a:xfrm>
            <a:off x="290520" y="5638680"/>
            <a:ext cx="8548200" cy="88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 of connected descriptor necessary to avoid deadly race (later)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325440" y="334800"/>
            <a:ext cx="85341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Thread-Based Concurrent Server (cont)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990360" y="1407960"/>
            <a:ext cx="4203000" cy="25239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Thread routine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thread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vargp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connfd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= *((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*)vargp);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Pthread_detach(pthread_self());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Free(vargp);    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echo(connfd);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Close(connfd);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return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Shape 3"/>
          <p:cNvSpPr txBox="1"/>
          <p:nvPr/>
        </p:nvSpPr>
        <p:spPr>
          <a:xfrm>
            <a:off x="290520" y="4267080"/>
            <a:ext cx="8307000" cy="22554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Run thread in “detached” mode.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Runs independently of other threads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Reaped automatically (by kernel) when it terminates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Free storage allocated to hold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connfd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Close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connfd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(important!)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3853080" y="3593160"/>
            <a:ext cx="146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echoservert.c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1676520" y="1295280"/>
            <a:ext cx="4190760" cy="2895120"/>
          </a:xfrm>
          <a:prstGeom prst="rect">
            <a:avLst/>
          </a:prstGeom>
          <a:solidFill>
            <a:srgbClr val="f1c7c7">
              <a:alpha val="38000"/>
            </a:srgb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Thread-based Server Execution Model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9" name="TextShape 3"/>
          <p:cNvSpPr txBox="1"/>
          <p:nvPr/>
        </p:nvSpPr>
        <p:spPr>
          <a:xfrm>
            <a:off x="290520" y="4385880"/>
            <a:ext cx="8307000" cy="2025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Each client handled by individual peer thread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Threads share all process state except TID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Each thread has a separate stack for local variables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1828800" y="2666880"/>
            <a:ext cx="1114200" cy="1248840"/>
          </a:xfrm>
          <a:prstGeom prst="rect">
            <a:avLst/>
          </a:prstGeom>
          <a:solidFill>
            <a:srgbClr val="f6f5bd"/>
          </a:solidFill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Client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server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peer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4648320" y="2666880"/>
            <a:ext cx="1114200" cy="1248840"/>
          </a:xfrm>
          <a:prstGeom prst="rect">
            <a:avLst/>
          </a:prstGeom>
          <a:solidFill>
            <a:srgbClr val="f6f5bd"/>
          </a:solidFill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Client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peer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2" name="CustomShape 6"/>
          <p:cNvSpPr/>
          <p:nvPr/>
        </p:nvSpPr>
        <p:spPr>
          <a:xfrm>
            <a:off x="3200400" y="1828800"/>
            <a:ext cx="1294920" cy="1248840"/>
          </a:xfrm>
          <a:prstGeom prst="rect">
            <a:avLst/>
          </a:prstGeom>
          <a:solidFill>
            <a:srgbClr val="f6f5bd"/>
          </a:solidFill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Listening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 Narrow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Line 7"/>
          <p:cNvSpPr/>
          <p:nvPr/>
        </p:nvSpPr>
        <p:spPr>
          <a:xfrm>
            <a:off x="990360" y="1981080"/>
            <a:ext cx="2210040" cy="360"/>
          </a:xfrm>
          <a:prstGeom prst="line">
            <a:avLst/>
          </a:prstGeom>
          <a:ln w="28440">
            <a:solidFill>
              <a:schemeClr val="folHlink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8"/>
          <p:cNvSpPr/>
          <p:nvPr/>
        </p:nvSpPr>
        <p:spPr>
          <a:xfrm>
            <a:off x="840240" y="1600200"/>
            <a:ext cx="225972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Connection requests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5" name="Line 9"/>
          <p:cNvSpPr/>
          <p:nvPr/>
        </p:nvSpPr>
        <p:spPr>
          <a:xfrm>
            <a:off x="419040" y="3276360"/>
            <a:ext cx="1371600" cy="360"/>
          </a:xfrm>
          <a:prstGeom prst="line">
            <a:avLst/>
          </a:prstGeom>
          <a:ln w="28440">
            <a:solidFill>
              <a:schemeClr val="folHlink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0"/>
          <p:cNvSpPr/>
          <p:nvPr/>
        </p:nvSpPr>
        <p:spPr>
          <a:xfrm>
            <a:off x="233640" y="2876400"/>
            <a:ext cx="142308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Client 1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7" name="Line 11"/>
          <p:cNvSpPr/>
          <p:nvPr/>
        </p:nvSpPr>
        <p:spPr>
          <a:xfrm flipH="1">
            <a:off x="5752800" y="3276360"/>
            <a:ext cx="1371600" cy="360"/>
          </a:xfrm>
          <a:prstGeom prst="line">
            <a:avLst/>
          </a:prstGeom>
          <a:ln w="28440">
            <a:solidFill>
              <a:schemeClr val="folHlink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2"/>
          <p:cNvSpPr/>
          <p:nvPr/>
        </p:nvSpPr>
        <p:spPr>
          <a:xfrm flipH="1">
            <a:off x="5886360" y="2876400"/>
            <a:ext cx="142272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Client 2 data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380880" y="334800"/>
            <a:ext cx="83484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Issues With Thread-Based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290520" y="1311120"/>
            <a:ext cx="8624520" cy="5546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Must run “detached” to avoid memory leak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At any point in time, a thread is either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joinable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detached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Joinable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thread can be reaped and killed by other threads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must be reaped (with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pthread_join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 to free memory resources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Detached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thread cannot be reaped or killed by other threads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resources are automatically reaped on termination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Default state is joinable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pthread_detach(pthread_self())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to make detached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Must be careful to avoid unintended sharing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 example, passing pointer to main thread’s stack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Pthread_create(&amp;tid, NULL, thread, (void *)&amp;connfd);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All functions called by a thread must be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thread-safe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(next lecture)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357120" y="435600"/>
            <a:ext cx="787212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Pros and Cons of Thread-Based Designs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2" name="TextShape 2"/>
          <p:cNvSpPr txBox="1"/>
          <p:nvPr/>
        </p:nvSpPr>
        <p:spPr>
          <a:xfrm>
            <a:off x="290520" y="1371600"/>
            <a:ext cx="830700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+ Easy to share data structures between threads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e.g., logging information, file cache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+ Threads are more efficient than processes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63" name="Picture 2" descr=""/>
          <p:cNvPicPr/>
          <p:nvPr/>
        </p:nvPicPr>
        <p:blipFill>
          <a:blip r:embed="rId1"/>
          <a:stretch/>
        </p:blipFill>
        <p:spPr>
          <a:xfrm>
            <a:off x="457200" y="3124080"/>
            <a:ext cx="8381520" cy="288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357120" y="435600"/>
            <a:ext cx="810072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Pros and Cons of Thread-Based Designs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Unintentional sharing can introduce subtle and hard-to-reproduce errors!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ease with which data can be shared is both the greatest strength and the greatest weakness of threads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Hard to know which data shared &amp; which private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Hard to detect by testing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Probability of bad race outcome very low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But nonzero!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Example: Sum an array 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 is distributive and commutative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Split up the array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 the parts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 up the returned answers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152280" y="380880"/>
            <a:ext cx="45716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#include &lt;stdio.h&gt;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#include &lt;stdlib.h&gt;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#include &lt;pthread.h&gt;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#include &lt;sys/time.h&gt;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typedef struct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  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begin, end;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ThreadArgs;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*elems;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static inline double microtime()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  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struct timeval tv;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gettimeofday(&amp;tv, NULL);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return 1e6 * tv.tv_sec + tv.tv_usec;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sumup(int *a, int begin, int end)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  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sum = 0;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for (int i = begin; i &lt; end; i++)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sum += a[i];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return sum;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void *summer( void *args 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  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// Extract the args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begin = ((ThreadArgs *)args)-&gt;begin;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end = ((ThreadArgs *)args)-&gt;end;</a:t>
            </a:r>
            <a:br/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*sum = (int *)malloc(sizeof(int));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*sum = sumup(elems, begin, end);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pthread_exit((void *)sum);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4724280" y="304920"/>
            <a:ext cx="434304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main(int argc, char *argv[])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if (argc != 3)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  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printf("Usage: %s &lt;nelems&gt; &lt;nthreads&gt;\n", argv[0]);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exit(1);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nelems = atoi(argv[1]);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nthreads = atoi(argv[2]);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elemsperthread = nelems / nthreads;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pthread_t *tid;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// allocate the array and initialize elems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elems = (int *)malloc(nelems * sizeof(int));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for (int i = 0; i &lt; nelems; i++)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elems[i] = 1;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// allocate room for storing thread ids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tid = (pthread_t *)malloc(nthreads * sizeof(pthread_t));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double tstart = microtime();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for (int i = 0; i &lt; nthreads; i++)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ThreadArgs *args = (ThreadArgs *)malloc(sizeof(ThreadArgs));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args-&gt;begin = i * elemsperthread;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args-&gt;end = args-&gt;begin + elemsperthread;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pthread_create(&amp;tid[i], NULL, summer, args);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sum = 0;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for (int i = 0; i &lt; nthreads; i++)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*ans;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pthread_join(tid[i], (void **)&amp;ans);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sum += *ans;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double tend = microtime();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double rstart = microtime();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int realsum = sumup(elems, 0, nelems);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double rend = microtime();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printf("Answer from threads is %d in %.0lfms\n", sum, tend - tstart);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    </a:t>
            </a: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printf("Real answer is %d in %.0lfms\n", realsum, rend - rstart);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 Narrow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 Timing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71" name="TextShape 2"/>
          <p:cNvSpPr txBox="1"/>
          <p:nvPr/>
        </p:nvSpPr>
        <p:spPr>
          <a:xfrm>
            <a:off x="762120" y="1981080"/>
            <a:ext cx="7772040" cy="4647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Sc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enario 1: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Thread T1 creates thread T2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T2 requires data from T1 that will be placed in global memory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T1 places the data in global memory after it creates T2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Assumes T1 will be able to place the data before T2 starts or before T2 needs the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Scenario 2:</a:t>
            </a:r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T1 creates T2 and needs to pass data to T2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T1 gives T2 a pointer to a variable on its stack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happens if / when T1 finishes?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 Timing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Set up all requirements before creating the thread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possible that the created thread will start and run to completion before the creating thread gets scheduled again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Producer – Consumer relationships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sure the data is placed before it is needed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(Don’t rely on timing)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sure the data is there before consuming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(Don’t rely on timing)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sure the data lasts until all potential consumers have consumed the data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(Don’t rely on timing)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Use synchronization primitives to enforce order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Iterative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Iterative servers process one request at a time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764360" y="2048040"/>
            <a:ext cx="88668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Client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972960" y="2048040"/>
            <a:ext cx="79524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27" name="Group 5"/>
          <p:cNvGrpSpPr/>
          <p:nvPr/>
        </p:nvGrpSpPr>
        <p:grpSpPr>
          <a:xfrm>
            <a:off x="2209680" y="2643120"/>
            <a:ext cx="4420080" cy="3909960"/>
            <a:chOff x="2209680" y="2643120"/>
            <a:chExt cx="4420080" cy="3909960"/>
          </a:xfrm>
        </p:grpSpPr>
        <p:sp>
          <p:nvSpPr>
            <p:cNvPr id="228" name="Line 6"/>
            <p:cNvSpPr/>
            <p:nvPr/>
          </p:nvSpPr>
          <p:spPr>
            <a:xfrm>
              <a:off x="2209680" y="2643120"/>
              <a:ext cx="360" cy="39099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7"/>
            <p:cNvSpPr/>
            <p:nvPr/>
          </p:nvSpPr>
          <p:spPr>
            <a:xfrm>
              <a:off x="4419360" y="2643120"/>
              <a:ext cx="360" cy="39099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8"/>
            <p:cNvSpPr/>
            <p:nvPr/>
          </p:nvSpPr>
          <p:spPr>
            <a:xfrm>
              <a:off x="6629400" y="2643120"/>
              <a:ext cx="360" cy="39099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CustomShape 9"/>
          <p:cNvSpPr/>
          <p:nvPr/>
        </p:nvSpPr>
        <p:spPr>
          <a:xfrm>
            <a:off x="6184080" y="2048040"/>
            <a:ext cx="88668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Client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Line 10"/>
          <p:cNvSpPr/>
          <p:nvPr/>
        </p:nvSpPr>
        <p:spPr>
          <a:xfrm>
            <a:off x="2209680" y="2655720"/>
            <a:ext cx="2133720" cy="1666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1"/>
          <p:cNvSpPr/>
          <p:nvPr/>
        </p:nvSpPr>
        <p:spPr>
          <a:xfrm>
            <a:off x="1064160" y="2505240"/>
            <a:ext cx="11412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connect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12"/>
          <p:cNvSpPr/>
          <p:nvPr/>
        </p:nvSpPr>
        <p:spPr>
          <a:xfrm>
            <a:off x="3447000" y="2907360"/>
            <a:ext cx="10040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13"/>
          <p:cNvSpPr/>
          <p:nvPr/>
        </p:nvSpPr>
        <p:spPr>
          <a:xfrm>
            <a:off x="6633360" y="2895480"/>
            <a:ext cx="11412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connect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Line 14"/>
          <p:cNvSpPr/>
          <p:nvPr/>
        </p:nvSpPr>
        <p:spPr>
          <a:xfrm flipH="1">
            <a:off x="4419360" y="3124080"/>
            <a:ext cx="2133720" cy="21816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5"/>
          <p:cNvSpPr/>
          <p:nvPr/>
        </p:nvSpPr>
        <p:spPr>
          <a:xfrm>
            <a:off x="1339200" y="33422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16"/>
          <p:cNvSpPr/>
          <p:nvPr/>
        </p:nvSpPr>
        <p:spPr>
          <a:xfrm>
            <a:off x="3722040" y="3311640"/>
            <a:ext cx="729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7"/>
          <p:cNvSpPr/>
          <p:nvPr/>
        </p:nvSpPr>
        <p:spPr>
          <a:xfrm>
            <a:off x="789120" y="365760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8"/>
          <p:cNvSpPr/>
          <p:nvPr/>
        </p:nvSpPr>
        <p:spPr>
          <a:xfrm>
            <a:off x="1339200" y="458352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9"/>
          <p:cNvSpPr/>
          <p:nvPr/>
        </p:nvSpPr>
        <p:spPr>
          <a:xfrm>
            <a:off x="4415400" y="5058360"/>
            <a:ext cx="10040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20"/>
          <p:cNvSpPr/>
          <p:nvPr/>
        </p:nvSpPr>
        <p:spPr>
          <a:xfrm>
            <a:off x="6632640" y="342900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21"/>
          <p:cNvSpPr/>
          <p:nvPr/>
        </p:nvSpPr>
        <p:spPr>
          <a:xfrm>
            <a:off x="4422600" y="5427720"/>
            <a:ext cx="729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2"/>
          <p:cNvSpPr/>
          <p:nvPr/>
        </p:nvSpPr>
        <p:spPr>
          <a:xfrm>
            <a:off x="3584520" y="46598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23"/>
          <p:cNvSpPr/>
          <p:nvPr/>
        </p:nvSpPr>
        <p:spPr>
          <a:xfrm>
            <a:off x="6705720" y="4202640"/>
            <a:ext cx="456840" cy="198072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4"/>
          <p:cNvSpPr/>
          <p:nvPr/>
        </p:nvSpPr>
        <p:spPr>
          <a:xfrm>
            <a:off x="7232400" y="4648320"/>
            <a:ext cx="1911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Wait for server to finish with  Client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7" name="Line 25"/>
          <p:cNvSpPr/>
          <p:nvPr/>
        </p:nvSpPr>
        <p:spPr>
          <a:xfrm>
            <a:off x="2209680" y="3562200"/>
            <a:ext cx="2133720" cy="1666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6"/>
          <p:cNvSpPr/>
          <p:nvPr/>
        </p:nvSpPr>
        <p:spPr>
          <a:xfrm flipH="1">
            <a:off x="4419360" y="3684240"/>
            <a:ext cx="2133720" cy="1666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7"/>
          <p:cNvSpPr/>
          <p:nvPr/>
        </p:nvSpPr>
        <p:spPr>
          <a:xfrm>
            <a:off x="6634080" y="380988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28"/>
          <p:cNvSpPr/>
          <p:nvPr/>
        </p:nvSpPr>
        <p:spPr>
          <a:xfrm>
            <a:off x="2286000" y="4786200"/>
            <a:ext cx="2125440" cy="27180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9"/>
          <p:cNvSpPr/>
          <p:nvPr/>
        </p:nvSpPr>
        <p:spPr>
          <a:xfrm>
            <a:off x="4415040" y="57884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6633720" y="6183720"/>
            <a:ext cx="12783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31"/>
          <p:cNvSpPr/>
          <p:nvPr/>
        </p:nvSpPr>
        <p:spPr>
          <a:xfrm flipH="1">
            <a:off x="2209680" y="3947760"/>
            <a:ext cx="2133720" cy="1670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2"/>
          <p:cNvSpPr/>
          <p:nvPr/>
        </p:nvSpPr>
        <p:spPr>
          <a:xfrm>
            <a:off x="3584520" y="39668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3"/>
          <p:cNvSpPr/>
          <p:nvPr/>
        </p:nvSpPr>
        <p:spPr>
          <a:xfrm>
            <a:off x="926640" y="3974040"/>
            <a:ext cx="12783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4"/>
          <p:cNvSpPr/>
          <p:nvPr/>
        </p:nvSpPr>
        <p:spPr>
          <a:xfrm>
            <a:off x="3722040" y="4290480"/>
            <a:ext cx="729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Line 35"/>
          <p:cNvSpPr/>
          <p:nvPr/>
        </p:nvSpPr>
        <p:spPr>
          <a:xfrm>
            <a:off x="4411440" y="6069600"/>
            <a:ext cx="2217960" cy="27216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277560" y="42768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Data Races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290520" y="990720"/>
            <a:ext cx="885312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race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occurs when correctness of the program depends on one thread reaching point x before another thread reaches point 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711720" y="1885320"/>
            <a:ext cx="5611320" cy="48679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A threaded program with a race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main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pthread_t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ba8c1c"/>
                </a:solidFill>
                <a:latin typeface="Menlo-Regular"/>
              </a:rPr>
              <a:t>tid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[N];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ba8c1c"/>
                </a:solidFill>
                <a:latin typeface="Menlo-Regular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for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(i = 0; i &lt; N; i++)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Pthread_create(&amp;tid[i], </a:t>
            </a:r>
            <a:r>
              <a:rPr b="1" lang="en-US" sz="1600" spc="-1" strike="noStrike">
                <a:solidFill>
                  <a:srgbClr val="61b6b4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thread, &amp;i);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for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(i = 0; i &lt; N; i++)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Pthread_join(tid[i], </a:t>
            </a:r>
            <a:r>
              <a:rPr b="1" lang="en-US" sz="1600" spc="-1" strike="noStrike">
                <a:solidFill>
                  <a:srgbClr val="61b6b4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exit(0);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Thread routine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thread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ba8c1c"/>
                </a:solidFill>
                <a:latin typeface="Menlo-Regular"/>
              </a:rPr>
              <a:t>vargp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ba8c1c"/>
                </a:solidFill>
                <a:latin typeface="Menlo-Regular"/>
              </a:rPr>
              <a:t>myid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= *((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*)vargp);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printf(</a:t>
            </a:r>
            <a:r>
              <a:rPr b="1" lang="en-US" sz="1600" spc="-1" strike="noStrike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myid);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return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61b6b4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7" name="CustomShape 4"/>
          <p:cNvSpPr/>
          <p:nvPr/>
        </p:nvSpPr>
        <p:spPr>
          <a:xfrm>
            <a:off x="5947200" y="6412320"/>
            <a:ext cx="73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Calibri"/>
              </a:rPr>
              <a:t>race.c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CustomShape 5"/>
          <p:cNvSpPr/>
          <p:nvPr/>
        </p:nvSpPr>
        <p:spPr>
          <a:xfrm>
            <a:off x="4478400" y="2307600"/>
            <a:ext cx="3522240" cy="45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 threads are sharing 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9" name="CustomShape 6"/>
          <p:cNvSpPr/>
          <p:nvPr/>
        </p:nvSpPr>
        <p:spPr>
          <a:xfrm flipH="1">
            <a:off x="1734480" y="2538360"/>
            <a:ext cx="27428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357120" y="380880"/>
            <a:ext cx="840564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Data Race Illustration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1828440" y="2364120"/>
            <a:ext cx="1352880" cy="39564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Main thread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5943600" y="3549960"/>
            <a:ext cx="1599840" cy="395640"/>
          </a:xfrm>
          <a:prstGeom prst="rect">
            <a:avLst/>
          </a:prstGeom>
          <a:solidFill>
            <a:srgbClr val="e6e6e6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Peer thread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3" name="Line 4"/>
          <p:cNvSpPr/>
          <p:nvPr/>
        </p:nvSpPr>
        <p:spPr>
          <a:xfrm>
            <a:off x="2485800" y="2912040"/>
            <a:ext cx="19080" cy="23497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5"/>
          <p:cNvSpPr/>
          <p:nvPr/>
        </p:nvSpPr>
        <p:spPr>
          <a:xfrm>
            <a:off x="6314760" y="4115520"/>
            <a:ext cx="360" cy="609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6"/>
          <p:cNvSpPr/>
          <p:nvPr/>
        </p:nvSpPr>
        <p:spPr>
          <a:xfrm>
            <a:off x="2485800" y="3293280"/>
            <a:ext cx="3828960" cy="8222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7"/>
          <p:cNvSpPr/>
          <p:nvPr/>
        </p:nvSpPr>
        <p:spPr>
          <a:xfrm>
            <a:off x="1096200" y="1472760"/>
            <a:ext cx="5401080" cy="5770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for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(i = 0; i &lt; N; i++)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Pthread_create(&amp;tid[i], </a:t>
            </a:r>
            <a:r>
              <a:rPr b="1" lang="en-US" sz="1600" spc="-1" strike="noStrike">
                <a:solidFill>
                  <a:srgbClr val="61b6b4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thread, &amp;i);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7" name="CustomShape 8"/>
          <p:cNvSpPr/>
          <p:nvPr/>
        </p:nvSpPr>
        <p:spPr>
          <a:xfrm>
            <a:off x="2518200" y="2899440"/>
            <a:ext cx="59256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i =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8" name="CustomShape 9"/>
          <p:cNvSpPr/>
          <p:nvPr/>
        </p:nvSpPr>
        <p:spPr>
          <a:xfrm>
            <a:off x="6256800" y="4195080"/>
            <a:ext cx="228888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myid = *((int *)vargp)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9" name="CustomShape 10"/>
          <p:cNvSpPr/>
          <p:nvPr/>
        </p:nvSpPr>
        <p:spPr>
          <a:xfrm>
            <a:off x="2518200" y="4271040"/>
            <a:ext cx="59256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i =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0" name="Line 11"/>
          <p:cNvSpPr/>
          <p:nvPr/>
        </p:nvSpPr>
        <p:spPr>
          <a:xfrm flipV="1">
            <a:off x="3114360" y="4404240"/>
            <a:ext cx="3214800" cy="19080"/>
          </a:xfrm>
          <a:prstGeom prst="line">
            <a:avLst/>
          </a:prstGeom>
          <a:ln w="763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2"/>
          <p:cNvSpPr/>
          <p:nvPr/>
        </p:nvSpPr>
        <p:spPr>
          <a:xfrm>
            <a:off x="4804920" y="4423680"/>
            <a:ext cx="74952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 Narrow"/>
              </a:rPr>
              <a:t>Race!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TextShape 13"/>
          <p:cNvSpPr txBox="1"/>
          <p:nvPr/>
        </p:nvSpPr>
        <p:spPr>
          <a:xfrm>
            <a:off x="396720" y="5334120"/>
            <a:ext cx="7895880" cy="15235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Race between increment of i in main thread and deref of vargp in peer thread: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deref happens while i = 0, then 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Otherwise, peer thread gets wrong id value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Could this race really occur?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76320" y="1604520"/>
            <a:ext cx="4114440" cy="1550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for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(i = 0; i &lt; 100; i++)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Pthread_create(&amp;tid,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thread,</a:t>
            </a:r>
            <a:r>
              <a:rPr b="1" lang="en-US" sz="1600" spc="-1" strike="noStrike">
                <a:solidFill>
                  <a:srgbClr val="ff0000"/>
                </a:solidFill>
                <a:latin typeface="Menlo-Regular"/>
              </a:rPr>
              <a:t>&amp;i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290520" y="3807000"/>
            <a:ext cx="8548200" cy="1318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Race Test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 no race, then each thread would get different value of 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Set of saved values would consist of one copy each of 0 through 99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" name="CustomShape 4"/>
          <p:cNvSpPr/>
          <p:nvPr/>
        </p:nvSpPr>
        <p:spPr>
          <a:xfrm>
            <a:off x="84240" y="1235160"/>
            <a:ext cx="1488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Main thread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4530960" y="1604520"/>
            <a:ext cx="4132800" cy="1550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thread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vargp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Pthread_detach(pthread_self());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= *((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*)vargp);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save_value(i);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return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4353840" y="1235160"/>
            <a:ext cx="1418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Peer thread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8083440" y="2819520"/>
            <a:ext cx="73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race.c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357120" y="30492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Experimental Results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396720" y="6238800"/>
            <a:ext cx="7895880" cy="54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The race can really happen!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499320" y="990720"/>
            <a:ext cx="95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 Race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500400" y="3364560"/>
            <a:ext cx="175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Multicore server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704" name="Chart 11"/>
          <p:cNvGraphicFramePr/>
          <p:nvPr/>
        </p:nvGraphicFramePr>
        <p:xfrm>
          <a:off x="457200" y="1283760"/>
          <a:ext cx="8152920" cy="8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05" name="Chart 12"/>
          <p:cNvGraphicFramePr/>
          <p:nvPr/>
        </p:nvGraphicFramePr>
        <p:xfrm>
          <a:off x="457200" y="3657600"/>
          <a:ext cx="815292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06" name="CustomShape 5"/>
          <p:cNvSpPr/>
          <p:nvPr/>
        </p:nvSpPr>
        <p:spPr>
          <a:xfrm>
            <a:off x="500400" y="2088000"/>
            <a:ext cx="187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Single core laptop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707" name="Chart 16"/>
          <p:cNvGraphicFramePr/>
          <p:nvPr/>
        </p:nvGraphicFramePr>
        <p:xfrm>
          <a:off x="495360" y="2381400"/>
          <a:ext cx="8152920" cy="106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838080" y="2433600"/>
            <a:ext cx="3200040" cy="228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False Sharing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2057400" y="5024520"/>
            <a:ext cx="5028840" cy="1218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"/>
          <p:cNvSpPr/>
          <p:nvPr/>
        </p:nvSpPr>
        <p:spPr>
          <a:xfrm>
            <a:off x="2209680" y="5176800"/>
            <a:ext cx="4723920" cy="533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fcfed"/>
              </a:gs>
              <a:gs pos="100000">
                <a:srgbClr val="a7a7c3"/>
              </a:gs>
            </a:gsLst>
            <a:lin ang="5400000"/>
          </a:gradFill>
          <a:ln w="9360">
            <a:solidFill>
              <a:srgbClr val="a6a6b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2" name="CustomShape 5"/>
          <p:cNvSpPr/>
          <p:nvPr/>
        </p:nvSpPr>
        <p:spPr>
          <a:xfrm>
            <a:off x="2362320" y="5253120"/>
            <a:ext cx="213336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Location 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3" name="CustomShape 6"/>
          <p:cNvSpPr/>
          <p:nvPr/>
        </p:nvSpPr>
        <p:spPr>
          <a:xfrm>
            <a:off x="4648320" y="5253120"/>
            <a:ext cx="213336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Location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4" name="CustomShape 7"/>
          <p:cNvSpPr/>
          <p:nvPr/>
        </p:nvSpPr>
        <p:spPr>
          <a:xfrm>
            <a:off x="120600" y="5710320"/>
            <a:ext cx="1804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Cache 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5" name="CustomShape 8"/>
          <p:cNvSpPr/>
          <p:nvPr/>
        </p:nvSpPr>
        <p:spPr>
          <a:xfrm flipV="1">
            <a:off x="1828800" y="5558040"/>
            <a:ext cx="38052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fb3e7"/>
            </a:solidFill>
            <a:round/>
            <a:tailEnd len="med" type="stealth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6" name="CustomShape 9"/>
          <p:cNvSpPr/>
          <p:nvPr/>
        </p:nvSpPr>
        <p:spPr>
          <a:xfrm>
            <a:off x="914400" y="3576600"/>
            <a:ext cx="2971440" cy="990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7" name="Group 10"/>
          <p:cNvGrpSpPr/>
          <p:nvPr/>
        </p:nvGrpSpPr>
        <p:grpSpPr>
          <a:xfrm>
            <a:off x="990720" y="3957480"/>
            <a:ext cx="2742840" cy="533160"/>
            <a:chOff x="990720" y="3957480"/>
            <a:chExt cx="2742840" cy="533160"/>
          </a:xfrm>
        </p:grpSpPr>
        <p:sp>
          <p:nvSpPr>
            <p:cNvPr id="718" name="CustomShape 11"/>
            <p:cNvSpPr/>
            <p:nvPr/>
          </p:nvSpPr>
          <p:spPr>
            <a:xfrm>
              <a:off x="990720" y="3957480"/>
              <a:ext cx="2742840" cy="5331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fcfed"/>
                </a:gs>
                <a:gs pos="100000">
                  <a:srgbClr val="a7a7c3"/>
                </a:gs>
              </a:gsLst>
              <a:lin ang="5400000"/>
            </a:gradFill>
            <a:ln w="9360">
              <a:solidFill>
                <a:srgbClr val="a6a6bc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2"/>
            <p:cNvSpPr/>
            <p:nvPr/>
          </p:nvSpPr>
          <p:spPr>
            <a:xfrm>
              <a:off x="1078920" y="4033800"/>
              <a:ext cx="1238400" cy="3805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Location 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20" name="CustomShape 13"/>
            <p:cNvSpPr/>
            <p:nvPr/>
          </p:nvSpPr>
          <p:spPr>
            <a:xfrm>
              <a:off x="2406600" y="4033800"/>
              <a:ext cx="1238400" cy="3805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Location B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721" name="CustomShape 14"/>
          <p:cNvSpPr/>
          <p:nvPr/>
        </p:nvSpPr>
        <p:spPr>
          <a:xfrm>
            <a:off x="1036800" y="3576600"/>
            <a:ext cx="763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Cache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2" name="CustomShape 15"/>
          <p:cNvSpPr/>
          <p:nvPr/>
        </p:nvSpPr>
        <p:spPr>
          <a:xfrm>
            <a:off x="7364880" y="5786280"/>
            <a:ext cx="1348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Memory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3" name="CustomShape 16"/>
          <p:cNvSpPr/>
          <p:nvPr/>
        </p:nvSpPr>
        <p:spPr>
          <a:xfrm rot="10800000">
            <a:off x="7086960" y="5634360"/>
            <a:ext cx="3045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fb3e7"/>
            </a:solidFill>
            <a:round/>
            <a:tailEnd len="med" type="stealth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" name="CustomShape 17"/>
          <p:cNvSpPr/>
          <p:nvPr/>
        </p:nvSpPr>
        <p:spPr>
          <a:xfrm>
            <a:off x="856440" y="2593800"/>
            <a:ext cx="22842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Read 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Write A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(invalidate cache line)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CustomShape 18"/>
          <p:cNvSpPr/>
          <p:nvPr/>
        </p:nvSpPr>
        <p:spPr>
          <a:xfrm>
            <a:off x="5181480" y="2433600"/>
            <a:ext cx="3200040" cy="228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9"/>
          <p:cNvSpPr/>
          <p:nvPr/>
        </p:nvSpPr>
        <p:spPr>
          <a:xfrm>
            <a:off x="5257800" y="3576600"/>
            <a:ext cx="2971440" cy="990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7" name="Group 20"/>
          <p:cNvGrpSpPr/>
          <p:nvPr/>
        </p:nvGrpSpPr>
        <p:grpSpPr>
          <a:xfrm>
            <a:off x="5334120" y="3957480"/>
            <a:ext cx="2742840" cy="533160"/>
            <a:chOff x="5334120" y="3957480"/>
            <a:chExt cx="2742840" cy="533160"/>
          </a:xfrm>
        </p:grpSpPr>
        <p:sp>
          <p:nvSpPr>
            <p:cNvPr id="728" name="CustomShape 21"/>
            <p:cNvSpPr/>
            <p:nvPr/>
          </p:nvSpPr>
          <p:spPr>
            <a:xfrm>
              <a:off x="5334120" y="3957480"/>
              <a:ext cx="2742840" cy="5331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fcfed"/>
                </a:gs>
                <a:gs pos="100000">
                  <a:srgbClr val="a7a7c3"/>
                </a:gs>
              </a:gsLst>
              <a:lin ang="5400000"/>
            </a:gradFill>
            <a:ln w="9360">
              <a:solidFill>
                <a:srgbClr val="a6a6bc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22"/>
            <p:cNvSpPr/>
            <p:nvPr/>
          </p:nvSpPr>
          <p:spPr>
            <a:xfrm>
              <a:off x="5422320" y="4033800"/>
              <a:ext cx="1238400" cy="3805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Location 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30" name="CustomShape 23"/>
            <p:cNvSpPr/>
            <p:nvPr/>
          </p:nvSpPr>
          <p:spPr>
            <a:xfrm>
              <a:off x="6750000" y="4033800"/>
              <a:ext cx="1238400" cy="3805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Location B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731" name="CustomShape 24"/>
          <p:cNvSpPr/>
          <p:nvPr/>
        </p:nvSpPr>
        <p:spPr>
          <a:xfrm>
            <a:off x="5380200" y="3576600"/>
            <a:ext cx="763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Cache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2" name="CustomShape 25"/>
          <p:cNvSpPr/>
          <p:nvPr/>
        </p:nvSpPr>
        <p:spPr>
          <a:xfrm>
            <a:off x="3508920" y="2433600"/>
            <a:ext cx="55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3" name="CustomShape 26"/>
          <p:cNvSpPr/>
          <p:nvPr/>
        </p:nvSpPr>
        <p:spPr>
          <a:xfrm>
            <a:off x="7852320" y="2433600"/>
            <a:ext cx="55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4" name="CustomShape 27"/>
          <p:cNvSpPr/>
          <p:nvPr/>
        </p:nvSpPr>
        <p:spPr>
          <a:xfrm>
            <a:off x="5241240" y="2585880"/>
            <a:ext cx="22842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Read 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Write B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(invalidate cache line)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5" name="CustomShape 28"/>
          <p:cNvSpPr/>
          <p:nvPr/>
        </p:nvSpPr>
        <p:spPr>
          <a:xfrm>
            <a:off x="429840" y="1366920"/>
            <a:ext cx="7567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Variables are not shared but are so close together,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they are within the same cache line.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Effects of False Sharing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737" name="Picture 3" descr=""/>
          <p:cNvPicPr/>
          <p:nvPr/>
        </p:nvPicPr>
        <p:blipFill>
          <a:blip r:embed="rId1"/>
          <a:stretch/>
        </p:blipFill>
        <p:spPr>
          <a:xfrm>
            <a:off x="1523880" y="1905120"/>
            <a:ext cx="5486040" cy="470196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185760" y="247680"/>
            <a:ext cx="9092880" cy="780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Summary: Approaches to Concurrency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39" name="TextShape 2"/>
          <p:cNvSpPr txBox="1"/>
          <p:nvPr/>
        </p:nvSpPr>
        <p:spPr>
          <a:xfrm>
            <a:off x="396720" y="1219320"/>
            <a:ext cx="7895880" cy="5486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Process-based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Hard to share resources: Easy to avoid unintended sharing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High overhead in adding/removing clients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Event-based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Tedious and low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Total control over scheduling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Very low overhead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Cannot create as fine grained a level of concurrency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Does not make use of multi-core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Thread-based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Easy to share resources: Perhaps too easy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Medium overhead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Not much control over scheduling policies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5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Difficult to debug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5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Event orderings not repeatable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Where Does Second Client Block?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38280" y="1362240"/>
            <a:ext cx="3871440" cy="1076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Second client attempts to connect to iterative server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Call to connect returns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Even though connection not yet accepted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Server side TCP manager queues request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Feature known as “TCP listen backlog”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Call to rio_writen returns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Server side TCP manager buffers input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Call to rio_readlineb blocks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Server hasn’t written anything for it to read yet.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1" name="Group 4"/>
          <p:cNvGrpSpPr/>
          <p:nvPr/>
        </p:nvGrpSpPr>
        <p:grpSpPr>
          <a:xfrm>
            <a:off x="-73080" y="2211840"/>
            <a:ext cx="4873680" cy="4301280"/>
            <a:chOff x="-73080" y="2211840"/>
            <a:chExt cx="4873680" cy="4301280"/>
          </a:xfrm>
        </p:grpSpPr>
        <p:sp>
          <p:nvSpPr>
            <p:cNvPr id="262" name="CustomShape 5"/>
            <p:cNvSpPr/>
            <p:nvPr/>
          </p:nvSpPr>
          <p:spPr>
            <a:xfrm>
              <a:off x="2291040" y="2211840"/>
              <a:ext cx="90180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Calibri"/>
                </a:rPr>
                <a:t>Client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63" name="Line 6"/>
            <p:cNvSpPr/>
            <p:nvPr/>
          </p:nvSpPr>
          <p:spPr>
            <a:xfrm>
              <a:off x="2743200" y="3124080"/>
              <a:ext cx="360" cy="1676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7"/>
            <p:cNvSpPr/>
            <p:nvPr/>
          </p:nvSpPr>
          <p:spPr>
            <a:xfrm>
              <a:off x="2971800" y="4952880"/>
              <a:ext cx="1828800" cy="360"/>
            </a:xfrm>
            <a:prstGeom prst="line">
              <a:avLst/>
            </a:prstGeom>
            <a:ln cap="rnd" w="12600">
              <a:solidFill>
                <a:schemeClr val="tx1"/>
              </a:solidFill>
              <a:custDash>
                <a:ds d="4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8"/>
            <p:cNvSpPr/>
            <p:nvPr/>
          </p:nvSpPr>
          <p:spPr>
            <a:xfrm>
              <a:off x="1981080" y="27255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socket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6" name="Line 9"/>
            <p:cNvSpPr/>
            <p:nvPr/>
          </p:nvSpPr>
          <p:spPr>
            <a:xfrm>
              <a:off x="2743200" y="5121000"/>
              <a:ext cx="36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10"/>
            <p:cNvSpPr/>
            <p:nvPr/>
          </p:nvSpPr>
          <p:spPr>
            <a:xfrm>
              <a:off x="2743200" y="5806800"/>
              <a:ext cx="36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11"/>
            <p:cNvSpPr/>
            <p:nvPr/>
          </p:nvSpPr>
          <p:spPr>
            <a:xfrm>
              <a:off x="3504960" y="5638680"/>
              <a:ext cx="129564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12"/>
            <p:cNvSpPr/>
            <p:nvPr/>
          </p:nvSpPr>
          <p:spPr>
            <a:xfrm flipH="1">
              <a:off x="3504960" y="6324480"/>
              <a:ext cx="129564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3"/>
            <p:cNvSpPr/>
            <p:nvPr/>
          </p:nvSpPr>
          <p:spPr>
            <a:xfrm>
              <a:off x="1981080" y="6132600"/>
              <a:ext cx="1523520" cy="380520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1" name="CustomShape 14"/>
            <p:cNvSpPr/>
            <p:nvPr/>
          </p:nvSpPr>
          <p:spPr>
            <a:xfrm>
              <a:off x="1981080" y="54579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rio_writen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2" name="CustomShape 15"/>
            <p:cNvSpPr/>
            <p:nvPr/>
          </p:nvSpPr>
          <p:spPr>
            <a:xfrm>
              <a:off x="3564720" y="4346640"/>
              <a:ext cx="1138320" cy="577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</a:rPr>
                <a:t>Connection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</a:rPr>
                <a:t>request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3" name="CustomShape 16"/>
            <p:cNvSpPr/>
            <p:nvPr/>
          </p:nvSpPr>
          <p:spPr>
            <a:xfrm>
              <a:off x="1676520" y="2743200"/>
              <a:ext cx="151920" cy="243792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7"/>
            <p:cNvSpPr/>
            <p:nvPr/>
          </p:nvSpPr>
          <p:spPr>
            <a:xfrm>
              <a:off x="-73080" y="3779280"/>
              <a:ext cx="176616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</a:rPr>
                <a:t>open_clientfd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5" name="CustomShape 18"/>
            <p:cNvSpPr/>
            <p:nvPr/>
          </p:nvSpPr>
          <p:spPr>
            <a:xfrm>
              <a:off x="1981080" y="47829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connect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96840" y="334800"/>
            <a:ext cx="89913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Fundamental Flaw of Iterative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44600" y="5366160"/>
            <a:ext cx="8470440" cy="1150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Solution: use </a:t>
            </a:r>
            <a:r>
              <a:rPr b="1" i="1" lang="en-US" sz="2600" spc="-1" strike="noStrike">
                <a:solidFill>
                  <a:srgbClr val="ff0000"/>
                </a:solidFill>
                <a:latin typeface="Calibri"/>
              </a:rPr>
              <a:t>concurrent servers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instead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Concurrent servers use multiple concurrent flows to serve multiple clients at the same time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73400" y="3519360"/>
            <a:ext cx="1593720" cy="1797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User goes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out to lunch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Client 1 blocks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waiting for user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to type in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6609600" y="3403800"/>
            <a:ext cx="1592280" cy="1005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Client 2 blocks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waiting to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from 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968920" y="3705840"/>
            <a:ext cx="1441440" cy="1310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Server blocks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waiting for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data from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Client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1764360" y="1133640"/>
            <a:ext cx="88668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Client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3972960" y="1133640"/>
            <a:ext cx="79524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83" name="Group 8"/>
          <p:cNvGrpSpPr/>
          <p:nvPr/>
        </p:nvGrpSpPr>
        <p:grpSpPr>
          <a:xfrm>
            <a:off x="2209680" y="1728720"/>
            <a:ext cx="4420080" cy="3224160"/>
            <a:chOff x="2209680" y="1728720"/>
            <a:chExt cx="4420080" cy="3224160"/>
          </a:xfrm>
        </p:grpSpPr>
        <p:sp>
          <p:nvSpPr>
            <p:cNvPr id="284" name="Line 9"/>
            <p:cNvSpPr/>
            <p:nvPr/>
          </p:nvSpPr>
          <p:spPr>
            <a:xfrm>
              <a:off x="2209680" y="1728720"/>
              <a:ext cx="360" cy="32241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10"/>
            <p:cNvSpPr/>
            <p:nvPr/>
          </p:nvSpPr>
          <p:spPr>
            <a:xfrm>
              <a:off x="4419360" y="1728720"/>
              <a:ext cx="360" cy="32241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11"/>
            <p:cNvSpPr/>
            <p:nvPr/>
          </p:nvSpPr>
          <p:spPr>
            <a:xfrm>
              <a:off x="6629400" y="1728720"/>
              <a:ext cx="360" cy="32241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7" name="CustomShape 12"/>
          <p:cNvSpPr/>
          <p:nvPr/>
        </p:nvSpPr>
        <p:spPr>
          <a:xfrm>
            <a:off x="6184080" y="1133640"/>
            <a:ext cx="88668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Client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Line 13"/>
          <p:cNvSpPr/>
          <p:nvPr/>
        </p:nvSpPr>
        <p:spPr>
          <a:xfrm>
            <a:off x="2209680" y="1741320"/>
            <a:ext cx="2133720" cy="1666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4"/>
          <p:cNvSpPr/>
          <p:nvPr/>
        </p:nvSpPr>
        <p:spPr>
          <a:xfrm>
            <a:off x="1038600" y="1590840"/>
            <a:ext cx="11412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connect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5"/>
          <p:cNvSpPr/>
          <p:nvPr/>
        </p:nvSpPr>
        <p:spPr>
          <a:xfrm>
            <a:off x="3411360" y="1992960"/>
            <a:ext cx="10040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16"/>
          <p:cNvSpPr/>
          <p:nvPr/>
        </p:nvSpPr>
        <p:spPr>
          <a:xfrm>
            <a:off x="6633360" y="1981080"/>
            <a:ext cx="11412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connect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Line 17"/>
          <p:cNvSpPr/>
          <p:nvPr/>
        </p:nvSpPr>
        <p:spPr>
          <a:xfrm flipH="1">
            <a:off x="4419360" y="2209680"/>
            <a:ext cx="2133720" cy="3808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8"/>
          <p:cNvSpPr/>
          <p:nvPr/>
        </p:nvSpPr>
        <p:spPr>
          <a:xfrm>
            <a:off x="1328040" y="24278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19"/>
          <p:cNvSpPr/>
          <p:nvPr/>
        </p:nvSpPr>
        <p:spPr>
          <a:xfrm>
            <a:off x="2979360" y="239724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0"/>
          <p:cNvSpPr/>
          <p:nvPr/>
        </p:nvSpPr>
        <p:spPr>
          <a:xfrm>
            <a:off x="789120" y="274320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21"/>
          <p:cNvSpPr/>
          <p:nvPr/>
        </p:nvSpPr>
        <p:spPr>
          <a:xfrm>
            <a:off x="6632640" y="251460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22"/>
          <p:cNvSpPr/>
          <p:nvPr/>
        </p:nvSpPr>
        <p:spPr>
          <a:xfrm>
            <a:off x="2209680" y="2647800"/>
            <a:ext cx="2133720" cy="1666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23"/>
          <p:cNvSpPr/>
          <p:nvPr/>
        </p:nvSpPr>
        <p:spPr>
          <a:xfrm flipH="1">
            <a:off x="4419360" y="2769840"/>
            <a:ext cx="2133720" cy="16668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4"/>
          <p:cNvSpPr/>
          <p:nvPr/>
        </p:nvSpPr>
        <p:spPr>
          <a:xfrm>
            <a:off x="6634080" y="289548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Line 25"/>
          <p:cNvSpPr/>
          <p:nvPr/>
        </p:nvSpPr>
        <p:spPr>
          <a:xfrm flipH="1">
            <a:off x="2209680" y="3033360"/>
            <a:ext cx="2133720" cy="1670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6"/>
          <p:cNvSpPr/>
          <p:nvPr/>
        </p:nvSpPr>
        <p:spPr>
          <a:xfrm>
            <a:off x="3472560" y="30524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27"/>
          <p:cNvSpPr/>
          <p:nvPr/>
        </p:nvSpPr>
        <p:spPr>
          <a:xfrm>
            <a:off x="926640" y="3059640"/>
            <a:ext cx="12783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28"/>
          <p:cNvSpPr/>
          <p:nvPr/>
        </p:nvSpPr>
        <p:spPr>
          <a:xfrm>
            <a:off x="2976480" y="333468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04920" y="334800"/>
            <a:ext cx="8610120" cy="1095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Approaches for Writing Concurrent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44600" y="1440000"/>
            <a:ext cx="8254800" cy="52653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Allow server to handle multiple clients concurrently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1. Process-based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Kernel automatically interleaves multiple logical flows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Each flow has its own private address space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2. Event-based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Programmer manually interleaves multiple logical flows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All flows share the same address space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Uses technique called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I/O multiplexing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3. Thread-based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Kernel automatically interleaves multiple logical flows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Each flow shares the same address space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Hybrid of of process-based and event-based.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99960" y="247680"/>
            <a:ext cx="8721360" cy="780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Approach #1: Process-based Servers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290520" y="1028880"/>
            <a:ext cx="8853120" cy="5416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Spawn separate process for each client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Line 3"/>
          <p:cNvSpPr/>
          <p:nvPr/>
        </p:nvSpPr>
        <p:spPr>
          <a:xfrm>
            <a:off x="1676160" y="2043000"/>
            <a:ext cx="360" cy="44654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1230480" y="1628640"/>
            <a:ext cx="83952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client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Line 5"/>
          <p:cNvSpPr/>
          <p:nvPr/>
        </p:nvSpPr>
        <p:spPr>
          <a:xfrm>
            <a:off x="4419360" y="2071440"/>
            <a:ext cx="360" cy="31701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"/>
          <p:cNvSpPr/>
          <p:nvPr/>
        </p:nvSpPr>
        <p:spPr>
          <a:xfrm>
            <a:off x="3974040" y="1628640"/>
            <a:ext cx="76032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Line 7"/>
          <p:cNvSpPr/>
          <p:nvPr/>
        </p:nvSpPr>
        <p:spPr>
          <a:xfrm>
            <a:off x="7391160" y="2089080"/>
            <a:ext cx="360" cy="4419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>
            <a:off x="6971040" y="1628640"/>
            <a:ext cx="839520" cy="395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client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Line 9"/>
          <p:cNvSpPr/>
          <p:nvPr/>
        </p:nvSpPr>
        <p:spPr>
          <a:xfrm>
            <a:off x="1676160" y="2373840"/>
            <a:ext cx="2728800" cy="1447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-70560" y="2149560"/>
            <a:ext cx="18270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connect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4417200" y="2009880"/>
            <a:ext cx="16898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>
            <a:off x="2138400" y="356544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3"/>
          <p:cNvSpPr/>
          <p:nvPr/>
        </p:nvSpPr>
        <p:spPr>
          <a:xfrm>
            <a:off x="4424760" y="2362320"/>
            <a:ext cx="15526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 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4"/>
          <p:cNvSpPr/>
          <p:nvPr/>
        </p:nvSpPr>
        <p:spPr>
          <a:xfrm>
            <a:off x="7422480" y="2373840"/>
            <a:ext cx="18270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connect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Line 15"/>
          <p:cNvSpPr/>
          <p:nvPr/>
        </p:nvSpPr>
        <p:spPr>
          <a:xfrm flipH="1">
            <a:off x="4404960" y="2666880"/>
            <a:ext cx="2971800" cy="2570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6"/>
          <p:cNvSpPr/>
          <p:nvPr/>
        </p:nvSpPr>
        <p:spPr>
          <a:xfrm>
            <a:off x="198720" y="2968560"/>
            <a:ext cx="15526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fgets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Line 17"/>
          <p:cNvSpPr/>
          <p:nvPr/>
        </p:nvSpPr>
        <p:spPr>
          <a:xfrm flipH="1">
            <a:off x="3504960" y="3260520"/>
            <a:ext cx="91440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8"/>
          <p:cNvSpPr/>
          <p:nvPr/>
        </p:nvSpPr>
        <p:spPr>
          <a:xfrm>
            <a:off x="3504960" y="3536640"/>
            <a:ext cx="360" cy="29718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9"/>
          <p:cNvSpPr/>
          <p:nvPr/>
        </p:nvSpPr>
        <p:spPr>
          <a:xfrm>
            <a:off x="4422600" y="3108240"/>
            <a:ext cx="729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20"/>
          <p:cNvSpPr/>
          <p:nvPr/>
        </p:nvSpPr>
        <p:spPr>
          <a:xfrm>
            <a:off x="3185640" y="3122640"/>
            <a:ext cx="720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child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>
            <a:off x="152280" y="3429000"/>
            <a:ext cx="1523520" cy="20106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User goes out to lunch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Client 1 blocks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waiting for user to type in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22"/>
          <p:cNvSpPr/>
          <p:nvPr/>
        </p:nvSpPr>
        <p:spPr>
          <a:xfrm>
            <a:off x="4425120" y="3457440"/>
            <a:ext cx="16898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23"/>
          <p:cNvSpPr/>
          <p:nvPr/>
        </p:nvSpPr>
        <p:spPr>
          <a:xfrm>
            <a:off x="4424760" y="3733920"/>
            <a:ext cx="15526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 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24"/>
          <p:cNvSpPr/>
          <p:nvPr/>
        </p:nvSpPr>
        <p:spPr>
          <a:xfrm>
            <a:off x="7396560" y="4022640"/>
            <a:ext cx="15526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fgets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25"/>
          <p:cNvSpPr/>
          <p:nvPr/>
        </p:nvSpPr>
        <p:spPr>
          <a:xfrm>
            <a:off x="7394760" y="444816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26"/>
          <p:cNvSpPr/>
          <p:nvPr/>
        </p:nvSpPr>
        <p:spPr>
          <a:xfrm>
            <a:off x="4419360" y="4632120"/>
            <a:ext cx="91440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7"/>
          <p:cNvSpPr/>
          <p:nvPr/>
        </p:nvSpPr>
        <p:spPr>
          <a:xfrm>
            <a:off x="3673800" y="4448160"/>
            <a:ext cx="729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Line 28"/>
          <p:cNvSpPr/>
          <p:nvPr/>
        </p:nvSpPr>
        <p:spPr>
          <a:xfrm>
            <a:off x="5333760" y="4908240"/>
            <a:ext cx="360" cy="16002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9"/>
          <p:cNvSpPr/>
          <p:nvPr/>
        </p:nvSpPr>
        <p:spPr>
          <a:xfrm>
            <a:off x="4618080" y="4965840"/>
            <a:ext cx="866880" cy="6390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30"/>
          <p:cNvSpPr/>
          <p:nvPr/>
        </p:nvSpPr>
        <p:spPr>
          <a:xfrm>
            <a:off x="4862160" y="4479840"/>
            <a:ext cx="7207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child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Line 31"/>
          <p:cNvSpPr/>
          <p:nvPr/>
        </p:nvSpPr>
        <p:spPr>
          <a:xfrm flipH="1">
            <a:off x="5333760" y="4632120"/>
            <a:ext cx="2057400" cy="609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2"/>
          <p:cNvSpPr/>
          <p:nvPr/>
        </p:nvSpPr>
        <p:spPr>
          <a:xfrm>
            <a:off x="4498920" y="56228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Line 33"/>
          <p:cNvSpPr/>
          <p:nvPr/>
        </p:nvSpPr>
        <p:spPr>
          <a:xfrm>
            <a:off x="5333760" y="5775120"/>
            <a:ext cx="205740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4"/>
          <p:cNvSpPr/>
          <p:nvPr/>
        </p:nvSpPr>
        <p:spPr>
          <a:xfrm>
            <a:off x="7396200" y="4829040"/>
            <a:ext cx="141552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call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35"/>
          <p:cNvSpPr/>
          <p:nvPr/>
        </p:nvSpPr>
        <p:spPr>
          <a:xfrm>
            <a:off x="7402320" y="5896080"/>
            <a:ext cx="12783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ret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36"/>
          <p:cNvSpPr/>
          <p:nvPr/>
        </p:nvSpPr>
        <p:spPr>
          <a:xfrm>
            <a:off x="7394760" y="617220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37"/>
          <p:cNvSpPr/>
          <p:nvPr/>
        </p:nvSpPr>
        <p:spPr>
          <a:xfrm>
            <a:off x="4498920" y="5972040"/>
            <a:ext cx="86688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38"/>
          <p:cNvSpPr/>
          <p:nvPr/>
        </p:nvSpPr>
        <p:spPr>
          <a:xfrm>
            <a:off x="4215960" y="5165640"/>
            <a:ext cx="3366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39"/>
          <p:cNvSpPr/>
          <p:nvPr/>
        </p:nvSpPr>
        <p:spPr>
          <a:xfrm>
            <a:off x="2209680" y="3962520"/>
            <a:ext cx="1523520" cy="118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 Narrow"/>
              </a:rPr>
              <a:t>Child blocks waiting for data from Client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5160" y="1219320"/>
            <a:ext cx="9078480" cy="52624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main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argc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**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argv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listenfd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,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connfd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socklen_t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clientlen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clientaddr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Signal(SIGCHLD, sigchld_handler);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listenfd = Open_listenfd(argv[1]);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while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(1)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clientlen =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sizeof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connfd = Accept(listenfd, 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SA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*) &amp;clientaddr, &amp;clientlen);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if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(Fork() == 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Close(listenfd);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echo(connfd);   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Child services client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Close(connfd);  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Child closes connection with client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exit(0);        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Child exits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Close(connfd); </a:t>
            </a:r>
            <a:r>
              <a:rPr b="1" lang="en-US" sz="1600" spc="-1" strike="noStrike">
                <a:solidFill>
                  <a:srgbClr val="cb2418"/>
                </a:solidFill>
                <a:latin typeface="Menlo-Regular"/>
              </a:rPr>
              <a:t>/* Parent closes connected socket (important!)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98360" y="582480"/>
            <a:ext cx="87879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Process-Based Concurrent Echo Server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7692120" y="610776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echoserverp.c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39555</TotalTime>
  <Application>LibreOffice/6.0.3.2$Linux_X86_64 LibreOffice_project/00m0$Build-2</Application>
  <Words>2844</Words>
  <Paragraphs>768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2012-11-14T01:16:09Z</dcterms:created>
  <dc:creator>Markus Pueschel</dc:creator>
  <dc:description>Redesign of slides created by Randal E. Bryant and David R. O'Hallaron</dc:description>
  <dc:language>en-US</dc:language>
  <cp:lastModifiedBy/>
  <cp:lastPrinted>2012-11-14T01:18:46Z</cp:lastPrinted>
  <dcterms:modified xsi:type="dcterms:W3CDTF">2018-11-05T18:58:10Z</dcterms:modified>
  <cp:revision>936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3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