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650" r:id="rId3"/>
    <p:sldId id="639" r:id="rId4"/>
    <p:sldId id="657" r:id="rId5"/>
    <p:sldId id="658" r:id="rId6"/>
    <p:sldId id="663" r:id="rId7"/>
    <p:sldId id="664" r:id="rId8"/>
    <p:sldId id="665" r:id="rId9"/>
    <p:sldId id="666" r:id="rId10"/>
    <p:sldId id="667" r:id="rId11"/>
    <p:sldId id="669" r:id="rId12"/>
    <p:sldId id="670" r:id="rId13"/>
    <p:sldId id="671" r:id="rId14"/>
    <p:sldId id="684" r:id="rId15"/>
    <p:sldId id="680" r:id="rId16"/>
    <p:sldId id="681" r:id="rId17"/>
    <p:sldId id="682" r:id="rId18"/>
    <p:sldId id="683" r:id="rId19"/>
    <p:sldId id="620" r:id="rId20"/>
    <p:sldId id="621" r:id="rId21"/>
    <p:sldId id="622" r:id="rId22"/>
    <p:sldId id="623" r:id="rId23"/>
    <p:sldId id="624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44" r:id="rId33"/>
    <p:sldId id="645" r:id="rId34"/>
    <p:sldId id="646" r:id="rId35"/>
    <p:sldId id="647" r:id="rId36"/>
    <p:sldId id="648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6" autoAdjust="0"/>
    <p:restoredTop sz="94626" autoAdjust="0"/>
  </p:normalViewPr>
  <p:slideViewPr>
    <p:cSldViewPr snapToObjects="1">
      <p:cViewPr varScale="1">
        <p:scale>
          <a:sx n="150" d="100"/>
          <a:sy n="150" d="100"/>
        </p:scale>
        <p:origin x="240" y="176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303172-3335-504D-B095-861E16BBE59B}" type="slidenum">
              <a:rPr lang="en-US" altLang="x-none" sz="1200"/>
              <a:pPr/>
              <a:t>14</a:t>
            </a:fld>
            <a:endParaRPr lang="en-US" altLang="x-none" sz="1200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4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9BE911-6D71-B045-BA00-0178A9C3331E}" type="slidenum">
              <a:rPr lang="en-US" altLang="x-none" sz="1200"/>
              <a:pPr/>
              <a:t>15</a:t>
            </a:fld>
            <a:endParaRPr lang="en-US" altLang="x-none" sz="1200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24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4F700AF-AC64-2D4F-B5B7-5FD8F60190C2}" type="slidenum">
              <a:rPr lang="en-US" altLang="x-none" sz="1200"/>
              <a:pPr/>
              <a:t>16</a:t>
            </a:fld>
            <a:endParaRPr lang="en-US" altLang="x-none" sz="1200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79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6D50D4-8BAF-5C41-97EF-C0CCE1CCCBA0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33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1EB5EAB-A150-844D-B8F9-0649FDDDB84B}" type="slidenum">
              <a:rPr lang="en-US" altLang="x-none" sz="1200"/>
              <a:pPr/>
              <a:t>18</a:t>
            </a:fld>
            <a:endParaRPr lang="en-US" altLang="x-none" sz="1200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40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99DE279-D191-EE4D-B145-E149BDFDEC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56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24,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08773"/>
            <a:ext cx="89916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and return the first item from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Wait for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item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Remove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Announce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item;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662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the mutual exclusion problem</a:t>
            </a:r>
          </a:p>
          <a:p>
            <a:endParaRPr lang="en-US" dirty="0" smtClean="0"/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8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</a:t>
            </a:r>
          </a:p>
          <a:p>
            <a:pPr lvl="1"/>
            <a:r>
              <a:rPr lang="en-US" dirty="0" smtClean="0"/>
              <a:t>A reader that arrives after a waiting writer gets priority over the writer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74887"/>
            <a:ext cx="5029200" cy="50783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0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nitially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= 1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reader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1)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First in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P(&amp;w);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Critical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section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Reading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readcnt--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Last out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V(&amp;w);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82567"/>
            <a:ext cx="38100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writer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P(&amp;w);</a:t>
            </a:r>
          </a:p>
          <a:p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Critical section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Writing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V(&amp;w);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0668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810000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8156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x-none"/>
              <a:t>Readers – Writers (priority?)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74725" y="1524000"/>
            <a:ext cx="2606675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b="0" dirty="0">
                <a:latin typeface="Times New Roman" charset="0"/>
              </a:rPr>
              <a:t>wait (</a:t>
            </a:r>
            <a:r>
              <a:rPr lang="en-US" altLang="x-none" sz="1800" b="0" dirty="0" err="1">
                <a:latin typeface="Times New Roman" charset="0"/>
              </a:rPr>
              <a:t>outerQ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    wait (</a:t>
            </a:r>
            <a:r>
              <a:rPr lang="en-US" altLang="x-none" sz="1800" b="0" dirty="0" err="1">
                <a:latin typeface="Times New Roman" charset="0"/>
              </a:rPr>
              <a:t>rsem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        wait (</a:t>
            </a:r>
            <a:r>
              <a:rPr lang="en-US" altLang="x-none" sz="1800" b="0" dirty="0" err="1">
                <a:latin typeface="Times New Roman" charset="0"/>
              </a:rPr>
              <a:t>rmutex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	</a:t>
            </a:r>
            <a:r>
              <a:rPr lang="en-US" altLang="x-none" sz="1800" b="0" dirty="0" err="1">
                <a:latin typeface="Times New Roman" charset="0"/>
              </a:rPr>
              <a:t>readcnt</a:t>
            </a:r>
            <a:r>
              <a:rPr lang="en-US" altLang="x-none" sz="1800" b="0" dirty="0">
                <a:latin typeface="Times New Roman" charset="0"/>
              </a:rPr>
              <a:t>++</a:t>
            </a:r>
          </a:p>
          <a:p>
            <a:r>
              <a:rPr lang="en-US" altLang="x-none" sz="1800" b="0" dirty="0">
                <a:latin typeface="Times New Roman" charset="0"/>
              </a:rPr>
              <a:t>	if (</a:t>
            </a:r>
            <a:r>
              <a:rPr lang="en-US" altLang="x-none" sz="1800" b="0" dirty="0" err="1">
                <a:latin typeface="Times New Roman" charset="0"/>
              </a:rPr>
              <a:t>readcnt</a:t>
            </a:r>
            <a:r>
              <a:rPr lang="en-US" altLang="x-none" sz="1800" b="0" dirty="0">
                <a:latin typeface="Times New Roman" charset="0"/>
              </a:rPr>
              <a:t> == 1)</a:t>
            </a:r>
          </a:p>
          <a:p>
            <a:r>
              <a:rPr lang="en-US" altLang="x-none" sz="1800" b="0" dirty="0">
                <a:latin typeface="Times New Roman" charset="0"/>
              </a:rPr>
              <a:t>	    wait (</a:t>
            </a:r>
            <a:r>
              <a:rPr lang="en-US" altLang="x-none" sz="1800" b="0" dirty="0" err="1">
                <a:latin typeface="Times New Roman" charset="0"/>
              </a:rPr>
              <a:t>wsem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        signal(</a:t>
            </a:r>
            <a:r>
              <a:rPr lang="en-US" altLang="x-none" sz="1800" b="0" dirty="0" err="1">
                <a:latin typeface="Times New Roman" charset="0"/>
              </a:rPr>
              <a:t>rmutex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    signal (</a:t>
            </a:r>
            <a:r>
              <a:rPr lang="en-US" altLang="x-none" sz="1800" b="0" dirty="0" err="1">
                <a:latin typeface="Times New Roman" charset="0"/>
              </a:rPr>
              <a:t>rsem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signal (</a:t>
            </a:r>
            <a:r>
              <a:rPr lang="en-US" altLang="x-none" sz="1800" b="0" dirty="0" err="1">
                <a:latin typeface="Times New Roman" charset="0"/>
              </a:rPr>
              <a:t>outerQ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endParaRPr lang="en-US" altLang="x-none" sz="1800" b="0" dirty="0">
              <a:latin typeface="Times New Roman" charset="0"/>
            </a:endParaRPr>
          </a:p>
          <a:p>
            <a:r>
              <a:rPr lang="en-US" altLang="x-none" sz="1800" b="0" dirty="0">
                <a:latin typeface="Times New Roman" charset="0"/>
              </a:rPr>
              <a:t>READ</a:t>
            </a:r>
          </a:p>
          <a:p>
            <a:endParaRPr lang="en-US" altLang="x-none" sz="1800" b="0" dirty="0">
              <a:latin typeface="Times New Roman" charset="0"/>
            </a:endParaRPr>
          </a:p>
          <a:p>
            <a:r>
              <a:rPr lang="en-US" altLang="x-none" sz="1800" b="0" dirty="0">
                <a:latin typeface="Times New Roman" charset="0"/>
              </a:rPr>
              <a:t>wait (</a:t>
            </a:r>
            <a:r>
              <a:rPr lang="en-US" altLang="x-none" sz="1800" b="0" dirty="0" err="1">
                <a:latin typeface="Times New Roman" charset="0"/>
              </a:rPr>
              <a:t>rmutex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    </a:t>
            </a:r>
            <a:r>
              <a:rPr lang="en-US" altLang="x-none" sz="1800" b="0" dirty="0" err="1">
                <a:latin typeface="Times New Roman" charset="0"/>
              </a:rPr>
              <a:t>readcnt</a:t>
            </a:r>
            <a:r>
              <a:rPr lang="en-US" altLang="x-none" sz="1800" b="0" dirty="0">
                <a:latin typeface="Times New Roman" charset="0"/>
              </a:rPr>
              <a:t>--;</a:t>
            </a:r>
          </a:p>
          <a:p>
            <a:r>
              <a:rPr lang="en-US" altLang="x-none" sz="1800" b="0" dirty="0">
                <a:latin typeface="Times New Roman" charset="0"/>
              </a:rPr>
              <a:t>    if (</a:t>
            </a:r>
            <a:r>
              <a:rPr lang="en-US" altLang="x-none" sz="1800" b="0" dirty="0" err="1">
                <a:latin typeface="Times New Roman" charset="0"/>
              </a:rPr>
              <a:t>readcnt</a:t>
            </a:r>
            <a:r>
              <a:rPr lang="en-US" altLang="x-none" sz="1800" b="0" dirty="0">
                <a:latin typeface="Times New Roman" charset="0"/>
              </a:rPr>
              <a:t> == 0)</a:t>
            </a:r>
          </a:p>
          <a:p>
            <a:r>
              <a:rPr lang="en-US" altLang="x-none" sz="1800" b="0" dirty="0">
                <a:latin typeface="Times New Roman" charset="0"/>
              </a:rPr>
              <a:t>	signal (</a:t>
            </a:r>
            <a:r>
              <a:rPr lang="en-US" altLang="x-none" sz="1800" b="0" dirty="0" err="1">
                <a:latin typeface="Times New Roman" charset="0"/>
              </a:rPr>
              <a:t>wsem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  <a:p>
            <a:r>
              <a:rPr lang="en-US" altLang="x-none" sz="1800" b="0" dirty="0">
                <a:latin typeface="Times New Roman" charset="0"/>
              </a:rPr>
              <a:t>signal (</a:t>
            </a:r>
            <a:r>
              <a:rPr lang="en-US" altLang="x-none" sz="1800" b="0" dirty="0" err="1">
                <a:latin typeface="Times New Roman" charset="0"/>
              </a:rPr>
              <a:t>rmutex</a:t>
            </a:r>
            <a:r>
              <a:rPr lang="en-US" altLang="x-none" sz="1800" b="0" dirty="0">
                <a:latin typeface="Times New Roman" charset="0"/>
              </a:rPr>
              <a:t>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459413" y="1681162"/>
            <a:ext cx="24320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>
                <a:latin typeface="Times New Roman" charset="0"/>
              </a:rPr>
              <a:t>wait (wsem)</a:t>
            </a:r>
          </a:p>
          <a:p>
            <a:r>
              <a:rPr lang="en-US" altLang="x-none" sz="2000" b="0">
                <a:latin typeface="Times New Roman" charset="0"/>
              </a:rPr>
              <a:t>    writecnt++;</a:t>
            </a:r>
          </a:p>
          <a:p>
            <a:r>
              <a:rPr lang="en-US" altLang="x-none" sz="2000" b="0">
                <a:latin typeface="Times New Roman" charset="0"/>
              </a:rPr>
              <a:t>    if (writecnt == 1)</a:t>
            </a:r>
          </a:p>
          <a:p>
            <a:r>
              <a:rPr lang="en-US" altLang="x-none" sz="2000" b="0">
                <a:latin typeface="Times New Roman" charset="0"/>
              </a:rPr>
              <a:t>	wait (rsem)</a:t>
            </a:r>
          </a:p>
          <a:p>
            <a:r>
              <a:rPr lang="en-US" altLang="x-none" sz="2000" b="0">
                <a:latin typeface="Times New Roman" charset="0"/>
              </a:rPr>
              <a:t>signal (wsem)</a:t>
            </a:r>
          </a:p>
          <a:p>
            <a:endParaRPr lang="en-US" altLang="x-none" sz="2000" b="0">
              <a:latin typeface="Times New Roman" charset="0"/>
            </a:endParaRPr>
          </a:p>
          <a:p>
            <a:r>
              <a:rPr lang="en-US" altLang="x-none" sz="2000" b="0">
                <a:latin typeface="Times New Roman" charset="0"/>
              </a:rPr>
              <a:t>wait (wmutex)</a:t>
            </a:r>
          </a:p>
          <a:p>
            <a:r>
              <a:rPr lang="en-US" altLang="x-none" sz="2000" b="0">
                <a:latin typeface="Times New Roman" charset="0"/>
              </a:rPr>
              <a:t>WRITE</a:t>
            </a:r>
          </a:p>
          <a:p>
            <a:r>
              <a:rPr lang="en-US" altLang="x-none" sz="2000" b="0">
                <a:latin typeface="Times New Roman" charset="0"/>
              </a:rPr>
              <a:t>signal (wmutex)</a:t>
            </a:r>
          </a:p>
          <a:p>
            <a:endParaRPr lang="en-US" altLang="x-none" sz="2000" b="0">
              <a:latin typeface="Times New Roman" charset="0"/>
            </a:endParaRPr>
          </a:p>
          <a:p>
            <a:r>
              <a:rPr lang="en-US" altLang="x-none" sz="2000" b="0">
                <a:latin typeface="Times New Roman" charset="0"/>
              </a:rPr>
              <a:t>wait (wsem)</a:t>
            </a:r>
          </a:p>
          <a:p>
            <a:r>
              <a:rPr lang="en-US" altLang="x-none" sz="2000" b="0">
                <a:latin typeface="Times New Roman" charset="0"/>
              </a:rPr>
              <a:t>    writecnt--;</a:t>
            </a:r>
          </a:p>
          <a:p>
            <a:r>
              <a:rPr lang="en-US" altLang="x-none" sz="2000" b="0">
                <a:latin typeface="Times New Roman" charset="0"/>
              </a:rPr>
              <a:t>    if (writecnt == 0)</a:t>
            </a:r>
          </a:p>
          <a:p>
            <a:r>
              <a:rPr lang="en-US" altLang="x-none" sz="2000" b="0">
                <a:latin typeface="Times New Roman" charset="0"/>
              </a:rPr>
              <a:t>	signal (rsem)</a:t>
            </a:r>
          </a:p>
          <a:p>
            <a:r>
              <a:rPr lang="en-US" altLang="x-none" sz="2000" b="0">
                <a:latin typeface="Times New Roman" charset="0"/>
              </a:rPr>
              <a:t>signal (wsem)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600200" y="989364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 smtClean="0">
                <a:latin typeface="Times New Roman" charset="0"/>
              </a:rPr>
              <a:t>outerQ</a:t>
            </a:r>
            <a:r>
              <a:rPr lang="en-US" b="0" dirty="0" smtClean="0">
                <a:latin typeface="Times New Roman" charset="0"/>
              </a:rPr>
              <a:t>, </a:t>
            </a:r>
            <a:r>
              <a:rPr lang="en-US" b="0" dirty="0" err="1" smtClean="0">
                <a:latin typeface="Times New Roman" charset="0"/>
              </a:rPr>
              <a:t>rsem</a:t>
            </a:r>
            <a:r>
              <a:rPr lang="en-US" b="0" dirty="0" smtClean="0">
                <a:latin typeface="Times New Roman" charset="0"/>
              </a:rPr>
              <a:t>, </a:t>
            </a:r>
            <a:r>
              <a:rPr lang="en-US" b="0" dirty="0" err="1" smtClean="0">
                <a:latin typeface="Times New Roman" charset="0"/>
              </a:rPr>
              <a:t>rmutex</a:t>
            </a:r>
            <a:r>
              <a:rPr lang="en-US" b="0" dirty="0" smtClean="0">
                <a:latin typeface="Times New Roman" charset="0"/>
              </a:rPr>
              <a:t>, </a:t>
            </a:r>
            <a:r>
              <a:rPr lang="en-US" b="0" dirty="0" err="1" smtClean="0">
                <a:latin typeface="Times New Roman" charset="0"/>
              </a:rPr>
              <a:t>wmutex</a:t>
            </a:r>
            <a:r>
              <a:rPr lang="en-US" b="0" dirty="0" smtClean="0">
                <a:latin typeface="Times New Roman" charset="0"/>
              </a:rPr>
              <a:t>, </a:t>
            </a:r>
            <a:r>
              <a:rPr lang="en-US" b="0" dirty="0" err="1" smtClean="0">
                <a:latin typeface="Times New Roman" charset="0"/>
              </a:rPr>
              <a:t>wsem</a:t>
            </a:r>
            <a:r>
              <a:rPr lang="en-US" b="0" dirty="0" smtClean="0">
                <a:latin typeface="Times New Roman" charset="0"/>
              </a:rPr>
              <a:t>: = 1</a:t>
            </a:r>
          </a:p>
        </p:txBody>
      </p:sp>
    </p:spTree>
    <p:extLst>
      <p:ext uri="{BB962C8B-B14F-4D97-AF65-F5344CB8AC3E}">
        <p14:creationId xmlns:p14="http://schemas.microsoft.com/office/powerpoint/2010/main" val="11863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/>
              <a:t>The Dining Philosophers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386715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x-none" sz="2400"/>
              <a:t>5 philosophers who only eat and think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x-none" sz="2400"/>
              <a:t>each need to use 2 forks for eating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x-none" sz="2400"/>
              <a:t>we have only 5 forks</a:t>
            </a:r>
          </a:p>
          <a:p>
            <a:pPr eaLnBrk="1" hangingPunct="1">
              <a:lnSpc>
                <a:spcPct val="90000"/>
              </a:lnSpc>
            </a:pPr>
            <a:endParaRPr kumimoji="0" lang="en-US" altLang="x-none" sz="2400"/>
          </a:p>
          <a:p>
            <a:pPr eaLnBrk="1" hangingPunct="1">
              <a:lnSpc>
                <a:spcPct val="90000"/>
              </a:lnSpc>
            </a:pPr>
            <a:r>
              <a:rPr kumimoji="0" lang="en-US" altLang="x-none" sz="2400"/>
              <a:t>Illustrates the difficulty of allocating resources among processes/threads without deadlock and starvation</a:t>
            </a: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078413" y="2300288"/>
          <a:ext cx="328612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rtwork" r:id="rId4" imgW="3933333" imgH="3828571" progId="Adobe.Illustrator.7">
                  <p:embed/>
                </p:oleObj>
              </mc:Choice>
              <mc:Fallback>
                <p:oleObj name="Artwork" r:id="rId4" imgW="3933333" imgH="3828571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300288"/>
                        <a:ext cx="3286125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85113" cy="8382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/>
              <a:t>The Dining Philosophers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09800"/>
            <a:ext cx="3771900" cy="34290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kumimoji="0" lang="en-US" sz="2400"/>
              <a:t>Each philosopher is a process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kumimoji="0" lang="en-US" sz="2400"/>
              <a:t>One semaphore per fork:</a:t>
            </a:r>
          </a:p>
          <a:p>
            <a:pPr lvl="1" eaLnBrk="1" hangingPunct="1">
              <a:buFont typeface="Wingdings" charset="0"/>
              <a:buChar char=""/>
              <a:defRPr/>
            </a:pPr>
            <a:r>
              <a:rPr kumimoji="0" lang="en-US" sz="2000"/>
              <a:t>fork: array[0..4] of semaphores</a:t>
            </a:r>
          </a:p>
          <a:p>
            <a:pPr lvl="1" eaLnBrk="1" hangingPunct="1">
              <a:buFont typeface="Wingdings" charset="0"/>
              <a:buChar char=""/>
              <a:defRPr/>
            </a:pPr>
            <a:r>
              <a:rPr kumimoji="0" lang="en-US" sz="2000"/>
              <a:t>Initialization: fork[i].count:=1 for i:=0..4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kumimoji="0" lang="en-US" sz="2400"/>
              <a:t>A first attempt: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00575" y="2667000"/>
            <a:ext cx="43751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b="1">
                <a:latin typeface="Courier New" charset="0"/>
              </a:rPr>
              <a:t>Process Pi:</a:t>
            </a:r>
          </a:p>
          <a:p>
            <a:r>
              <a:rPr lang="en-US" altLang="x-none" sz="2200" b="1">
                <a:latin typeface="Courier New" charset="0"/>
              </a:rPr>
              <a:t>repeat</a:t>
            </a:r>
          </a:p>
          <a:p>
            <a:r>
              <a:rPr lang="en-US" altLang="x-none" sz="2200" b="1">
                <a:latin typeface="Courier New" charset="0"/>
              </a:rPr>
              <a:t> think;</a:t>
            </a:r>
          </a:p>
          <a:p>
            <a:r>
              <a:rPr lang="en-US" altLang="x-none" sz="2200" b="1">
                <a:latin typeface="Courier New" charset="0"/>
              </a:rPr>
              <a:t> wait(fork[i]);</a:t>
            </a:r>
          </a:p>
          <a:p>
            <a:r>
              <a:rPr lang="en-US" altLang="x-none" sz="2200" b="1">
                <a:latin typeface="Courier New" charset="0"/>
              </a:rPr>
              <a:t> wait(fork[i+1 mod 5]);</a:t>
            </a:r>
          </a:p>
          <a:p>
            <a:r>
              <a:rPr lang="en-US" altLang="x-none" sz="2200" b="1">
                <a:latin typeface="Courier New" charset="0"/>
              </a:rPr>
              <a:t> eat;</a:t>
            </a:r>
          </a:p>
          <a:p>
            <a:r>
              <a:rPr lang="en-US" altLang="x-none" sz="2200" b="1">
                <a:latin typeface="Courier New" charset="0"/>
              </a:rPr>
              <a:t> signal(fork[i+1 mod 5]);</a:t>
            </a:r>
          </a:p>
          <a:p>
            <a:r>
              <a:rPr lang="en-US" altLang="x-none" sz="2200" b="1">
                <a:latin typeface="Courier New" charset="0"/>
              </a:rPr>
              <a:t> signal(fork[i]);  </a:t>
            </a:r>
          </a:p>
          <a:p>
            <a:r>
              <a:rPr lang="en-US" altLang="x-none" sz="2200" b="1">
                <a:latin typeface="Courier New" charset="0"/>
              </a:rPr>
              <a:t>forever</a:t>
            </a:r>
          </a:p>
          <a:p>
            <a:endParaRPr lang="en-US" altLang="x-none">
              <a:latin typeface="Times New Roman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6096000"/>
            <a:ext cx="772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FFCC00"/>
              </a:buClr>
              <a:buFontTx/>
              <a:buChar char="•"/>
            </a:pPr>
            <a:r>
              <a:rPr kumimoji="1" lang="en-US" altLang="x-none">
                <a:solidFill>
                  <a:srgbClr val="FF0000"/>
                </a:solidFill>
              </a:rPr>
              <a:t> </a:t>
            </a:r>
            <a:r>
              <a:rPr kumimoji="1" lang="en-US" altLang="x-none">
                <a:solidFill>
                  <a:schemeClr val="accent1"/>
                </a:solidFill>
              </a:rPr>
              <a:t>Deadlock if each philosopher starts by picking left fork!</a:t>
            </a:r>
            <a:endParaRPr kumimoji="1" lang="en-US" altLang="x-none">
              <a:solidFill>
                <a:srgbClr val="FF0000"/>
              </a:solidFill>
            </a:endParaRPr>
          </a:p>
          <a:p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/>
              <a:t>The Dining Philosophers 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92325"/>
            <a:ext cx="4019550" cy="4460875"/>
          </a:xfrm>
        </p:spPr>
        <p:txBody>
          <a:bodyPr/>
          <a:lstStyle/>
          <a:p>
            <a:pPr eaLnBrk="1" hangingPunct="1"/>
            <a:r>
              <a:rPr kumimoji="0" lang="en-US" altLang="x-none" sz="2200"/>
              <a:t>A solution: admit only 4 philosophers at a time that tries to eat</a:t>
            </a:r>
          </a:p>
          <a:p>
            <a:pPr eaLnBrk="1" hangingPunct="1"/>
            <a:r>
              <a:rPr kumimoji="0" lang="en-US" altLang="x-none" sz="2200"/>
              <a:t>Then 1 philosopher can always eat when the other 3 are holding 1 fork</a:t>
            </a:r>
          </a:p>
          <a:p>
            <a:pPr eaLnBrk="1" hangingPunct="1"/>
            <a:r>
              <a:rPr kumimoji="0" lang="en-US" altLang="x-none" sz="2200"/>
              <a:t>Introduce semaphore T that limits at 4 the numb. of philosophers </a:t>
            </a:r>
            <a:r>
              <a:rPr kumimoji="0" lang="ja-JP" altLang="en-US" sz="2200"/>
              <a:t>“</a:t>
            </a:r>
            <a:r>
              <a:rPr kumimoji="0" lang="en-US" altLang="ja-JP" sz="2200"/>
              <a:t>sitting at the table</a:t>
            </a:r>
            <a:r>
              <a:rPr kumimoji="0" lang="ja-JP" altLang="en-US" sz="2200"/>
              <a:t>”</a:t>
            </a:r>
            <a:endParaRPr kumimoji="0" lang="en-US" altLang="ja-JP" sz="2200"/>
          </a:p>
          <a:p>
            <a:pPr eaLnBrk="1" hangingPunct="1"/>
            <a:r>
              <a:rPr kumimoji="0" lang="en-US" altLang="x-none" sz="2200"/>
              <a:t>Initialize: T.count:=4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4752975" y="2092325"/>
            <a:ext cx="4375150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b="1">
                <a:latin typeface="Courier New" charset="0"/>
              </a:rPr>
              <a:t>Process Pi:</a:t>
            </a:r>
          </a:p>
          <a:p>
            <a:r>
              <a:rPr lang="en-US" altLang="x-none" sz="2200" b="1">
                <a:latin typeface="Courier New" charset="0"/>
              </a:rPr>
              <a:t>repeat</a:t>
            </a:r>
          </a:p>
          <a:p>
            <a:r>
              <a:rPr lang="en-US" altLang="x-none" sz="2200" b="1">
                <a:latin typeface="Courier New" charset="0"/>
              </a:rPr>
              <a:t> think;</a:t>
            </a:r>
          </a:p>
          <a:p>
            <a:r>
              <a:rPr lang="en-US" altLang="x-none" sz="2200" b="1">
                <a:latin typeface="Courier New" charset="0"/>
              </a:rPr>
              <a:t> wait(T);</a:t>
            </a:r>
          </a:p>
          <a:p>
            <a:r>
              <a:rPr lang="en-US" altLang="x-none" sz="2200" b="1">
                <a:latin typeface="Courier New" charset="0"/>
              </a:rPr>
              <a:t> wait(fork[i]);</a:t>
            </a:r>
          </a:p>
          <a:p>
            <a:r>
              <a:rPr lang="en-US" altLang="x-none" sz="2200" b="1">
                <a:latin typeface="Courier New" charset="0"/>
              </a:rPr>
              <a:t> wait(fork[i+1 mod 5]);</a:t>
            </a:r>
          </a:p>
          <a:p>
            <a:r>
              <a:rPr lang="en-US" altLang="x-none" sz="2200" b="1">
                <a:latin typeface="Courier New" charset="0"/>
              </a:rPr>
              <a:t> eat;</a:t>
            </a:r>
          </a:p>
          <a:p>
            <a:r>
              <a:rPr lang="en-US" altLang="x-none" sz="2200" b="1">
                <a:latin typeface="Courier New" charset="0"/>
              </a:rPr>
              <a:t> signal(fork[i+1 mod 5]);</a:t>
            </a:r>
          </a:p>
          <a:p>
            <a:r>
              <a:rPr lang="en-US" altLang="x-none" sz="2200" b="1">
                <a:latin typeface="Courier New" charset="0"/>
              </a:rPr>
              <a:t> signal(fork[i]);</a:t>
            </a:r>
          </a:p>
          <a:p>
            <a:r>
              <a:rPr lang="en-US" altLang="x-none" sz="2200" b="1">
                <a:latin typeface="Courier New" charset="0"/>
              </a:rPr>
              <a:t> signal(T);  </a:t>
            </a:r>
          </a:p>
          <a:p>
            <a:r>
              <a:rPr lang="en-US" altLang="x-none" sz="2200" b="1">
                <a:latin typeface="Courier New" charset="0"/>
              </a:rPr>
              <a:t>forever</a:t>
            </a:r>
          </a:p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/>
              <a:t>Other solutions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kumimoji="0" lang="en-US" altLang="x-none" sz="2800"/>
              <a:t>A philosopher may only pick up forks in pairs</a:t>
            </a:r>
          </a:p>
          <a:p>
            <a:pPr lvl="1" eaLnBrk="1" hangingPunct="1"/>
            <a:r>
              <a:rPr kumimoji="0" lang="en-US" altLang="x-none" sz="2400"/>
              <a:t>must allocate all resources at once</a:t>
            </a:r>
          </a:p>
          <a:p>
            <a:pPr eaLnBrk="1" hangingPunct="1"/>
            <a:r>
              <a:rPr kumimoji="0" lang="en-US" altLang="x-none" sz="2800"/>
              <a:t>Asymmetric solution</a:t>
            </a:r>
          </a:p>
          <a:p>
            <a:pPr lvl="1" eaLnBrk="1" hangingPunct="1"/>
            <a:r>
              <a:rPr kumimoji="0" lang="en-US" altLang="x-none" sz="2400"/>
              <a:t>odd philosophers select left then right</a:t>
            </a:r>
          </a:p>
          <a:p>
            <a:pPr lvl="1" eaLnBrk="1" hangingPunct="1"/>
            <a:r>
              <a:rPr kumimoji="0" lang="en-US" altLang="x-none" sz="2400"/>
              <a:t>even philosophers select right then left</a:t>
            </a:r>
          </a:p>
          <a:p>
            <a:pPr eaLnBrk="1" hangingPunct="1"/>
            <a:endParaRPr kumimoji="0" lang="en-US" altLang="x-none" sz="2800"/>
          </a:p>
          <a:p>
            <a:pPr eaLnBrk="1" hangingPunct="1"/>
            <a:r>
              <a:rPr kumimoji="0" lang="en-US" altLang="x-none" sz="2800"/>
              <a:t>All solutions must not starve a philosopher</a:t>
            </a:r>
          </a:p>
        </p:txBody>
      </p:sp>
    </p:spTree>
    <p:extLst>
      <p:ext uri="{BB962C8B-B14F-4D97-AF65-F5344CB8AC3E}">
        <p14:creationId xmlns:p14="http://schemas.microsoft.com/office/powerpoint/2010/main" val="17488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88078"/>
            <a:ext cx="8558382" cy="1088322"/>
          </a:xfrm>
        </p:spPr>
        <p:txBody>
          <a:bodyPr/>
          <a:lstStyle/>
          <a:p>
            <a:r>
              <a:rPr lang="en-US" dirty="0" smtClean="0"/>
              <a:t>Putting It All Together: </a:t>
            </a:r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</a:t>
            </a:r>
            <a:r>
              <a:rPr lang="en-US" sz="2000" dirty="0" smtClean="0">
                <a:latin typeface="+mn-lt"/>
              </a:rPr>
              <a:t> </a:t>
            </a:r>
          </a:p>
          <a:p>
            <a:pPr algn="ctr"/>
            <a:r>
              <a:rPr lang="en-US" sz="2000" dirty="0" smtClean="0">
                <a:latin typeface="+mn-lt"/>
              </a:rPr>
              <a:t>worker</a:t>
            </a:r>
          </a:p>
          <a:p>
            <a:pPr algn="ctr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3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5536" y="1400174"/>
            <a:ext cx="8357464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Shared buffer of connected descriptors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SBUFSIZE);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NTHREADS;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worker threads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in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1491" y="2485310"/>
            <a:ext cx="8773909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from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echo_cnt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     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Service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691" y="43550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16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Worker thread routine: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69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Byte counter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and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that protects it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0, 1);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41148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81" y="1609635"/>
            <a:ext cx="441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echo_cnt</a:t>
            </a:r>
            <a:r>
              <a:rPr lang="en-US" dirty="0" smtClean="0">
                <a:latin typeface="Calibri" pitchFamily="34" charset="0"/>
              </a:rPr>
              <a:t> initialization routine: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0803" y="1816417"/>
            <a:ext cx="8357464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BA8C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C200FF"/>
                </a:solidFill>
                <a:latin typeface="Menlo-Regular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pthread_once_t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BA8C1C"/>
                </a:solidFill>
                <a:latin typeface="Menlo-Regular"/>
              </a:rPr>
              <a:t>once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= PTHREAD_ONCE_INIT;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Pthread_once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(&amp;once,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MAXLINE)) != 0)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+= n;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"thread %d received %d (%d total) bytes on 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fd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      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(), n,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Rio_writen(connfd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n);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412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6013" y="57912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352914"/>
            <a:ext cx="6726521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rand: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next*1103515245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)(next/65536)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: set seed for rand()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seed;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</a:t>
            </a:r>
            <a:r>
              <a:rPr lang="en-US" dirty="0" smtClean="0"/>
              <a:t>global </a:t>
            </a:r>
            <a:r>
              <a:rPr lang="en-US" dirty="0"/>
              <a:t>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707717"/>
            <a:ext cx="697889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* 1103515245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332671"/>
            <a:ext cx="4494239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lock-and-copy version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ctime_ts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timep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privatep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sharedp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ctime(timep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45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5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Another worry: Deadlock</a:t>
            </a:r>
            <a:endParaRPr 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31886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88058"/>
            <a:ext cx="66083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Sem_init(&amp;mutex[0],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mutex[0]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Sem_init(&amp;mutex[1],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mutex[1]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1);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"cnt=%d\n"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1"/>
            <a:ext cx="493747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P(&amp;mutex[1-id]);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V(&amp;mutex[1-id]);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smtClean="0">
                <a:solidFill>
                  <a:srgbClr val="000000"/>
                </a:solidFill>
                <a:latin typeface="Menlo-Regular"/>
              </a:rPr>
              <a:t>}</a:t>
            </a:r>
            <a:endParaRPr lang="fi-FI" sz="16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5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603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  <p:extLst>
      <p:ext uri="{BB962C8B-B14F-4D97-AF65-F5344CB8AC3E}">
        <p14:creationId xmlns:p14="http://schemas.microsoft.com/office/powerpoint/2010/main" val="3719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27755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 and to notify other threads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mutex</a:t>
            </a:r>
            <a:r>
              <a:rPr lang="en-US" dirty="0" smtClean="0"/>
              <a:t> to protect access to resource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roducer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onsumer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0193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endParaRPr lang="en-US" dirty="0" smtClean="0"/>
          </a:p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832521"/>
            <a:ext cx="835746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Menlo-Regular"/>
              </a:rPr>
              <a:t>”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Buffer array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Maximum number of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front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[(front+1)%n] is first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rear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rear%n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] is last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Protects accesses to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slots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sbuf_t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2349" y="5410200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97413"/>
            <a:ext cx="8991600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an empty, bounded, shared FIFO buffer with n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 = n;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Buffer holds max of n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 = 0;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Empty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iff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front == rear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0, 1);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Binary semaphore for locking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-&gt;slots, 0, n);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n empty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-&gt;items, 0, 0);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0 items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Clean up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5791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72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67676"/>
            <a:ext cx="8991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item onto the rear of shared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Wait for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 = item;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Insert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Announce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4267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2928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23124</TotalTime>
  <Words>2631</Words>
  <Application>Microsoft Macintosh PowerPoint</Application>
  <PresentationFormat>On-screen Show (4:3)</PresentationFormat>
  <Paragraphs>590</Paragraphs>
  <Slides>36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 Narrow</vt:lpstr>
      <vt:lpstr>Calibri</vt:lpstr>
      <vt:lpstr>Menlo-Regular</vt:lpstr>
      <vt:lpstr>ＭＳ Ｐゴシック</vt:lpstr>
      <vt:lpstr>Wingdings 2</vt:lpstr>
      <vt:lpstr>Arial</vt:lpstr>
      <vt:lpstr>Courier New</vt:lpstr>
      <vt:lpstr>Times New Roman</vt:lpstr>
      <vt:lpstr>Wingdings</vt:lpstr>
      <vt:lpstr>template2007</vt:lpstr>
      <vt:lpstr>Adobe Illustrator Artwork</vt:lpstr>
      <vt:lpstr>Synchronization: Advanced  15-213: Introduction to Computer Systems 25th Lecture, Nov. 24, 2015</vt:lpstr>
      <vt:lpstr>Review: Semaphores</vt:lpstr>
      <vt:lpstr>Review: Using semaphores to protect shared resources via mutual exclusion</vt:lpstr>
      <vt:lpstr>Using Semaphores to Coordinate Access to Shared Resources</vt:lpstr>
      <vt:lpstr>Producer-Consumer Problem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Readers-Writers Problem</vt:lpstr>
      <vt:lpstr>Variants of Readers-Writers </vt:lpstr>
      <vt:lpstr>Solution to First Readers-Writers Problem</vt:lpstr>
      <vt:lpstr>Readers – Writers (priority?)</vt:lpstr>
      <vt:lpstr>The Dining Philosophers Problem</vt:lpstr>
      <vt:lpstr>The Dining Philosophers Problem</vt:lpstr>
      <vt:lpstr>The Dining Philosophers Problem</vt:lpstr>
      <vt:lpstr>Other solutions</vt:lpstr>
      <vt:lpstr>Putting It All Together: Prethreaded Concurrent Server</vt:lpstr>
      <vt:lpstr>Prethreaded Concurrent Server</vt:lpstr>
      <vt:lpstr>Prethreaded Concurrent Server</vt:lpstr>
      <vt:lpstr>Prethreaded Concurrent Server</vt:lpstr>
      <vt:lpstr>Prethreaded Concurrent Server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Quinn Snell</cp:lastModifiedBy>
  <cp:revision>874</cp:revision>
  <cp:lastPrinted>2014-11-18T06:28:41Z</cp:lastPrinted>
  <dcterms:created xsi:type="dcterms:W3CDTF">2012-11-26T22:46:36Z</dcterms:created>
  <dcterms:modified xsi:type="dcterms:W3CDTF">2017-11-09T04:28:24Z</dcterms:modified>
</cp:coreProperties>
</file>