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0" y="0"/>
            <a:ext cx="9156960" cy="91152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oklahomaanalytics.com/data-science-techniques/nsga-ii-explained/" TargetMode="External"/><Relationship Id="rId2" Type="http://schemas.openxmlformats.org/officeDocument/2006/relationships/hyperlink" Target="https://www.youtube.com/watch?v=DN-O5-ptQmo" TargetMode="External"/><Relationship Id="rId3" Type="http://schemas.openxmlformats.org/officeDocument/2006/relationships/hyperlink" Target="https://www.youtube.com/watch?v=Z8vMa_ohRNY" TargetMode="External"/><Relationship Id="rId4" Type="http://schemas.openxmlformats.org/officeDocument/2006/relationships/hyperlink" Target="https://en.wikipedia.org/wiki/Multi-objective_optimization" TargetMode="External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48640" y="5866200"/>
            <a:ext cx="74970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Fast Non-dominated Sorting Genetic Algorithm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274320" y="1645920"/>
            <a:ext cx="8777160" cy="22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 startAt="3"/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Perform crowding sort: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For all populations, calculate crowding distance for all intermediate values (non first/last values), for each fitness objective </a:t>
            </a:r>
            <a:r>
              <a:rPr b="0" i="1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91440" y="1005840"/>
            <a:ext cx="61254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Crowding Distance Calculation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4297680" y="5394960"/>
            <a:ext cx="639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846320" y="3619800"/>
            <a:ext cx="3724560" cy="232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274320" y="1645920"/>
            <a:ext cx="7771320" cy="47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 startAt="4"/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Generate a new offspring population: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Use crowded tournament selection, i.e compare by front ranking then by crowding distance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Then use crossover and mutation methods seen in previous genetic algorithms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 startAt="4"/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Restart process using new population and offspring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91440" y="1005840"/>
            <a:ext cx="43880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NSGA-II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91440" y="1005840"/>
            <a:ext cx="43880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NSGA-II, visualized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710640" y="1920240"/>
            <a:ext cx="7922160" cy="438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91440" y="1005840"/>
            <a:ext cx="43880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NSGA-II, visualized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82880" y="1829160"/>
            <a:ext cx="5850720" cy="438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91440" y="1005840"/>
            <a:ext cx="43880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NSGA-II, visualized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82880" y="2536200"/>
            <a:ext cx="8732160" cy="304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28440" y="1157400"/>
            <a:ext cx="9143280" cy="520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91440" y="1005840"/>
            <a:ext cx="4388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Algorithm Walkthrough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274320" y="1645920"/>
            <a:ext cx="8595360" cy="516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Generate populations of bitstrings, random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Length depends on user params &amp; dimensions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ntarel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Calculate objectives for population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First convert bitstrings into floats within space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Objective 1: Sphere @ [0, …] 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Objective 2: Sphere @ [2, …]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pop = {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“bitstring”: “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1011100101101010”,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bitstring”: “0101100101110101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”, … }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1011100101101010”|</a:t>
            </a:r>
            <a:r>
              <a:rPr b="0" lang="en-US" sz="2400" spc="-1" strike="noStrike" baseline="-33000">
                <a:solidFill>
                  <a:srgbClr val="000000"/>
                </a:solidFill>
                <a:latin typeface="Cantarell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→ </a:t>
            </a:r>
            <a:r>
              <a:rPr b="0" i="1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47466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[-10, 10] &amp; 47466 → (-10 + 20(47466/65536)) → 4.4854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Obj. 1→  4.4854</a:t>
            </a:r>
            <a:r>
              <a:rPr b="0" lang="en-US" sz="2400" spc="-1" strike="noStrike" baseline="33000">
                <a:solidFill>
                  <a:srgbClr val="000000"/>
                </a:solidFill>
                <a:latin typeface="Cantarell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= 20.11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Obj. 2→  (4.4854-2)</a:t>
            </a:r>
            <a:r>
              <a:rPr b="0" lang="en-US" sz="2400" spc="-1" strike="noStrike" baseline="33000">
                <a:solidFill>
                  <a:srgbClr val="000000"/>
                </a:solidFill>
                <a:latin typeface="Cantarell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= 6.177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91440" y="1005840"/>
            <a:ext cx="4388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Algorithm Walkthrough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74320" y="1645920"/>
            <a:ext cx="8595360" cy="44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Run non-dominated sort: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Compare objectives of all pop members to others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Pop member A is more dominant than B if C(A) &gt; C(B) for no objectives;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e.g. [5.49, 2.11] dominates [7.12, 3]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ntarell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Begin adding population members to fronts based on rank, i.e. “dominance count”; some population member dominated by 0 others will have rank 0, the best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Each “front” will have the same rank for each element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ntarell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Return fronts so that a new population may be generated  based on the best ranking fronts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91440" y="1005840"/>
            <a:ext cx="4388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Algorithm Walkthrough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74320" y="1645920"/>
            <a:ext cx="8595360" cy="447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Run non-dominated sort: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Compare objectives of all pop members to others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Pop member A is more dominant than B if C(A) &gt; C(B) for no objectives;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e.g. [5.49, 2.11] dominates [7.12, 3]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ntarell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Begin adding population members to fronts based on rank, i.e. “dominance count”; some population member dominated by 0 others will have rank 0, the best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Each “front” will have the same rank for each element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ntarell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Return fronts so that a new population may be generated  based on the best ranking fronts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1440" y="1005840"/>
            <a:ext cx="4388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Algorithm Walkthrough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74320" y="1645920"/>
            <a:ext cx="859536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Select child population based on a “pick two, keep the best” subset of parents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Mutate via generic genetic algorithm methods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Calculate new objectives for children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274320" y="1097280"/>
            <a:ext cx="8685720" cy="55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Properties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Based on some amount of objective functions</a:t>
            </a: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Commonly known as NSGA-II</a:t>
            </a: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Multi-dimensional optimization algorithm</a:t>
            </a: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Limited to some problem bounds</a:t>
            </a: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Uses objective functions to create Pareto-fronts, of which it decides next population candidates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Time complexity of O(n</a:t>
            </a:r>
            <a:r>
              <a:rPr b="0" lang="en-US" sz="2400" spc="-1" strike="noStrike" baseline="33000">
                <a:solidFill>
                  <a:srgbClr val="000000"/>
                </a:solidFill>
                <a:latin typeface="Cantarell"/>
                <a:ea typeface="Droid Sans Fallback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) </a:t>
            </a:r>
            <a:r>
              <a:rPr b="0" i="1" lang="en-US" sz="16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(realistically generations*objectives*population </a:t>
            </a:r>
            <a:r>
              <a:rPr b="0" i="1" lang="en-US" sz="1600" spc="-1" strike="noStrike" baseline="33000">
                <a:solidFill>
                  <a:srgbClr val="000000"/>
                </a:solidFill>
                <a:latin typeface="Cantarell"/>
                <a:ea typeface="Droid Sans Fallback"/>
              </a:rPr>
              <a:t>2</a:t>
            </a:r>
            <a:r>
              <a:rPr b="0" i="1" lang="en-US" sz="16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Preserves population diversity explicitly (crowding distance)</a:t>
            </a: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Emphasizes non-dominated solutions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1440" y="1005840"/>
            <a:ext cx="4388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Algorithm Walkthrough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274320" y="1645920"/>
            <a:ext cx="8595360" cy="41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Start main iteration (user defined):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Unify parent set and children set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Run nondominated sorting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Select new parents: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Sort by rank then crowding distance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Crowding distance → 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Keeps a diverse set of candidates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Select random set of “best” parents, generate new child candidates and mutate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ntarell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Repeat some amount of times until convergence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4015440" y="3528000"/>
            <a:ext cx="922320" cy="45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74320" y="1280160"/>
            <a:ext cx="850284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http://oklahomaanalytics.com/data-science-techniques/nsga-ii-explained/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Basic explanation of NSGA-II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https://www.youtube.com/watch?v=DN-O5-ptQmo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Process-explaining video of NSGA-II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https://www.youtube.com/watch?v=Z8vMa_ohRNY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Calculating Crowding Distance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https://en.wikipedia.org/wiki/Multi-objective_optimization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Resources regarding NSGA-II and Pareto fronts/efficiency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74320" y="1097280"/>
            <a:ext cx="8685720" cy="22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Pareto Fronts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ntarell"/>
                <a:ea typeface="DejaVu Sans"/>
              </a:rPr>
              <a:t>(img: wikipedia)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Pareto fronts, or frontiers, partially evaluate some multi-dimensional set of actions, useful for defining what </a:t>
            </a:r>
            <a:r>
              <a:rPr b="0" i="1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isn’t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 good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172400" y="2801520"/>
            <a:ext cx="4888800" cy="373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74320" y="1097280"/>
            <a:ext cx="3747960" cy="24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Pareto Fronts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Cantarell"/>
              </a:rPr>
              <a:t>, cont.d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Cantarell"/>
              </a:rPr>
              <a:t>When a “best” choice may not exactly exist, gives a set of “good” possible solutions.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5577840" y="1056600"/>
            <a:ext cx="3001680" cy="305712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457200" y="4058280"/>
            <a:ext cx="6441480" cy="270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74320" y="1097280"/>
            <a:ext cx="6948720" cy="39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Pareto Fronts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Cantarell"/>
              </a:rPr>
              <a:t>, cont.d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Cantarell"/>
              </a:rPr>
              <a:t>Given some </a:t>
            </a:r>
            <a:r>
              <a:rPr b="0" i="1" lang="en-US" sz="2400" spc="-1" strike="noStrike">
                <a:solidFill>
                  <a:srgbClr val="000000"/>
                </a:solidFill>
                <a:latin typeface="Cantarell"/>
                <a:ea typeface="Cantarell"/>
              </a:rPr>
              <a:t>N 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Cantarell"/>
              </a:rPr>
              <a:t>variables, we can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Cantarell"/>
              </a:rPr>
              <a:t>define a “dominant” variable if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Cantarell"/>
              </a:rPr>
              <a:t>V</a:t>
            </a:r>
            <a:r>
              <a:rPr b="0" lang="en-US" sz="2400" spc="-1" strike="noStrike" baseline="-33000">
                <a:solidFill>
                  <a:srgbClr val="000000"/>
                </a:solidFill>
                <a:latin typeface="Cantarell"/>
                <a:ea typeface="Cantarell"/>
              </a:rPr>
              <a:t>cost, i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Cantarell"/>
              </a:rPr>
              <a:t> ≤ W</a:t>
            </a:r>
            <a:r>
              <a:rPr b="0" lang="en-US" sz="2400" spc="-1" strike="noStrike" baseline="-33000">
                <a:solidFill>
                  <a:srgbClr val="000000"/>
                </a:solidFill>
                <a:latin typeface="Cantarell"/>
                <a:ea typeface="Cantarell"/>
              </a:rPr>
              <a:t>cost, i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Cantarell"/>
              </a:rPr>
              <a:t>  for all </a:t>
            </a:r>
            <a:r>
              <a:rPr b="0" i="1" lang="en-US" sz="2400" spc="-1" strike="noStrike">
                <a:solidFill>
                  <a:srgbClr val="000000"/>
                </a:solidFill>
                <a:latin typeface="Cantarell"/>
                <a:ea typeface="Cantarell"/>
              </a:rPr>
              <a:t>i.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Cantarell"/>
              </a:rPr>
              <a:t>Any solution </a:t>
            </a:r>
            <a:r>
              <a:rPr b="0" i="1" lang="en-US" sz="2400" spc="-1" strike="noStrike">
                <a:solidFill>
                  <a:srgbClr val="000000"/>
                </a:solidFill>
                <a:latin typeface="Cantarell"/>
                <a:ea typeface="Cantarell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Cantarell"/>
              </a:rPr>
              <a:t>  can have any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Cantarell"/>
              </a:rPr>
              <a:t>actions discarded provided some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Cantarell"/>
              </a:rPr>
              <a:t>other element is more dominant -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Cantarell"/>
              </a:rPr>
              <a:t>this defines </a:t>
            </a:r>
            <a:r>
              <a:rPr b="0" i="1" lang="en-US" sz="2400" spc="-1" strike="noStrike">
                <a:solidFill>
                  <a:srgbClr val="000000"/>
                </a:solidFill>
                <a:latin typeface="Cantarell"/>
                <a:ea typeface="Cantarell"/>
              </a:rPr>
              <a:t>S’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Cantarell"/>
              </a:rPr>
              <a:t>, the Pareto front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274320" y="1920240"/>
            <a:ext cx="8777160" cy="44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Each iteration takes the “best” from previous solutions, in same fashion as Genetic Algorithm: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Consider some population </a:t>
            </a:r>
            <a:r>
              <a:rPr b="0" i="1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P 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 with single-var fitness </a:t>
            </a:r>
            <a:r>
              <a:rPr b="0" i="1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F 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x ϵ P</a:t>
            </a:r>
            <a:r>
              <a:rPr b="0" lang="en-US" sz="2800" spc="-1" strike="noStrike" baseline="-33000">
                <a:solidFill>
                  <a:srgbClr val="000000"/>
                </a:solidFill>
                <a:latin typeface="Cantarell"/>
                <a:ea typeface="Droid Sans Fallback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: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f(x)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x ϵ P</a:t>
            </a:r>
            <a:r>
              <a:rPr b="0" lang="en-US" sz="2800" spc="-1" strike="noStrike" baseline="-33000">
                <a:solidFill>
                  <a:srgbClr val="000000"/>
                </a:solidFill>
                <a:latin typeface="Cantarell"/>
                <a:ea typeface="Droid Sans Fallback"/>
              </a:rPr>
              <a:t>N+1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-0.5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1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5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… (hybrids of 1, 5)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4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5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5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roid Sans Fallback"/>
              </a:rPr>
              <a:t>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91440" y="1005840"/>
            <a:ext cx="43880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Basic Genetic Sorting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274320" y="1645920"/>
            <a:ext cx="8777160" cy="45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Maintains Genetic sorting “elitism”, while also preserving diverse elements of some N  fitness fns: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Liberation Serif"/>
              <a:buAutoNum type="arabicPlain"/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Unionize parent and child populations (created via basic mutation), perform non-dominated  sorting (ranking) to find set of Pareto fronts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Liberation Serif"/>
              <a:buAutoNum type="arabicPlain"/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Populations dominated by other populations will have a worse “ranking” and therefore be less considered in generating next iteration population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91440" y="1005840"/>
            <a:ext cx="43880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NSGA-II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74320" y="1645920"/>
            <a:ext cx="8777160" cy="34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From some solution set </a:t>
            </a:r>
            <a:r>
              <a:rPr b="0" i="1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P </a:t>
            </a: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, the non-dominated set </a:t>
            </a:r>
            <a:r>
              <a:rPr b="0" i="1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P’</a:t>
            </a: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  are those not dominated by anything in </a:t>
            </a:r>
            <a:r>
              <a:rPr b="0" i="1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P</a:t>
            </a: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 ; in the search space, this is the globally Pareto-optimal set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Find all solutions </a:t>
            </a:r>
            <a:r>
              <a:rPr b="0" i="1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x</a:t>
            </a:r>
            <a:r>
              <a:rPr b="0" i="1" lang="en-US" sz="2400" spc="-1" strike="noStrike" baseline="-33000">
                <a:solidFill>
                  <a:srgbClr val="000000"/>
                </a:solidFill>
                <a:latin typeface="Cantarell"/>
                <a:ea typeface="DejaVu Sans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  not dominated by any other solution </a:t>
            </a:r>
            <a:r>
              <a:rPr b="0" i="1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x</a:t>
            </a:r>
            <a:r>
              <a:rPr b="0" i="1" lang="en-US" sz="2200" spc="-1" strike="noStrike" baseline="-33000">
                <a:solidFill>
                  <a:srgbClr val="000000"/>
                </a:solidFill>
                <a:latin typeface="Cantarell"/>
                <a:ea typeface="DejaVu Sans"/>
              </a:rPr>
              <a:t> M </a:t>
            </a: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 baseline="-33000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 baseline="-33000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For all objectives, </a:t>
            </a:r>
            <a:r>
              <a:rPr b="0" i="1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x</a:t>
            </a:r>
            <a:r>
              <a:rPr b="0" i="1" lang="en-US" sz="2400" spc="-1" strike="noStrike" baseline="-33000">
                <a:solidFill>
                  <a:srgbClr val="000000"/>
                </a:solidFill>
                <a:latin typeface="Cantarell"/>
                <a:ea typeface="DejaVu Sans"/>
              </a:rPr>
              <a:t> N</a:t>
            </a:r>
            <a:r>
              <a:rPr b="0" i="1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is no worse than </a:t>
            </a:r>
            <a:r>
              <a:rPr b="0" i="1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x</a:t>
            </a:r>
            <a:r>
              <a:rPr b="0" i="1" lang="en-US" sz="2400" spc="-1" strike="noStrike" baseline="-33000">
                <a:solidFill>
                  <a:srgbClr val="000000"/>
                </a:solidFill>
                <a:latin typeface="Cantarell"/>
                <a:ea typeface="DejaVu Sans"/>
              </a:rPr>
              <a:t>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In at least one objective, </a:t>
            </a:r>
            <a:r>
              <a:rPr b="0" i="1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x</a:t>
            </a:r>
            <a:r>
              <a:rPr b="0" i="1" lang="en-US" sz="2400" spc="-1" strike="noStrike" baseline="-33000">
                <a:solidFill>
                  <a:srgbClr val="000000"/>
                </a:solidFill>
                <a:latin typeface="Cantarell"/>
                <a:ea typeface="DejaVu Sans"/>
              </a:rPr>
              <a:t>N 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is strictly better than </a:t>
            </a:r>
            <a:r>
              <a:rPr b="0" i="1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x</a:t>
            </a:r>
            <a:r>
              <a:rPr b="0" i="1" lang="en-US" sz="2400" spc="-1" strike="noStrike" baseline="-33000">
                <a:solidFill>
                  <a:srgbClr val="000000"/>
                </a:solidFill>
                <a:latin typeface="Cantarell"/>
                <a:ea typeface="DejaVu Sans"/>
              </a:rPr>
              <a:t>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91440" y="1005840"/>
            <a:ext cx="43880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Non-dominated Sorting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554480" y="4480560"/>
            <a:ext cx="6013800" cy="1365480"/>
          </a:xfrm>
          <a:prstGeom prst="rect">
            <a:avLst/>
          </a:prstGeom>
          <a:ln>
            <a:noFill/>
          </a:ln>
        </p:spPr>
      </p:pic>
      <p:sp>
        <p:nvSpPr>
          <p:cNvPr id="54" name="CustomShape 3"/>
          <p:cNvSpPr/>
          <p:nvPr/>
        </p:nvSpPr>
        <p:spPr>
          <a:xfrm>
            <a:off x="24840" y="5943600"/>
            <a:ext cx="920952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Sort the populations and classify them by fronts – this identifies sets with a higher Pareto efficiency, and can be used to form the next population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274320" y="1645920"/>
            <a:ext cx="8777160" cy="26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 startAt="2"/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Fill the new population according to the best fronts seen after sorting: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Repeatedly unionize 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P</a:t>
            </a:r>
            <a:r>
              <a:rPr b="0" lang="en-US" sz="2800" spc="-1" strike="noStrike" baseline="-33000">
                <a:solidFill>
                  <a:srgbClr val="000000"/>
                </a:solidFill>
                <a:latin typeface="Cantarell"/>
                <a:ea typeface="DejaVu Sans"/>
              </a:rPr>
              <a:t>t+1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∪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 F</a:t>
            </a:r>
            <a:r>
              <a:rPr b="0" lang="en-US" sz="2800" spc="-1" strike="noStrike" baseline="-33000">
                <a:solidFill>
                  <a:srgbClr val="000000"/>
                </a:solidFill>
                <a:latin typeface="Cantarel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 while |P</a:t>
            </a:r>
            <a:r>
              <a:rPr b="0" lang="en-US" sz="2800" spc="-1" strike="noStrike" baseline="-33000">
                <a:solidFill>
                  <a:srgbClr val="000000"/>
                </a:solidFill>
                <a:latin typeface="Cantarell"/>
                <a:ea typeface="DejaVu Sans"/>
              </a:rPr>
              <a:t>t+1</a:t>
            </a: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| &lt; 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Increase counter </a:t>
            </a:r>
            <a:r>
              <a:rPr b="0" i="1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91440" y="1005840"/>
            <a:ext cx="43880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NSGA-II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UMassD blue header potx</Template>
  <TotalTime>525</TotalTime>
  <Application>LibreOffice/6.2.4.2.0$Linux_X86_64 LibreOffice_project/20$Build-2</Application>
  <Company>University of Massachusetts Dartmouth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2019-03-16T17:43:13Z</dcterms:created>
  <dc:creator>Lance Fiondella</dc:creator>
  <dc:description/>
  <dc:language>en-US</dc:language>
  <cp:lastModifiedBy/>
  <dcterms:modified xsi:type="dcterms:W3CDTF">2019-06-05T15:06:50Z</dcterms:modified>
  <cp:revision>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Massachusetts Dartmouth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