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gif" ContentType="image/gif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9156600" cy="91116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48640" y="5866200"/>
            <a:ext cx="749664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 Light"/>
                <a:ea typeface="DejaVu Sans"/>
              </a:rPr>
              <a:t>Firefly Swarm Algorithm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1" name="Formula 2"/>
              <p:cNvSpPr txBox="1"/>
              <p:nvPr/>
            </p:nvSpPr>
            <p:spPr>
              <a:xfrm>
                <a:off x="3787920" y="33523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72" name="CustomShape 3"/>
          <p:cNvSpPr/>
          <p:nvPr/>
        </p:nvSpPr>
        <p:spPr>
          <a:xfrm>
            <a:off x="274320" y="1280160"/>
            <a:ext cx="7954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YANG, XIN-SHE. NATURE-INSPIRED OPTIMIZATION ALGORITHMS. ELSEVIER, 2016.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roid Sans Fallback"/>
              </a:rPr>
              <a:t>(Chapter 8)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274320" y="1097640"/>
            <a:ext cx="8685360" cy="34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Properties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Population-based optimization algorithm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Time complexity of O(n</a:t>
            </a:r>
            <a:r>
              <a:rPr b="0" lang="en-US" sz="2400" spc="-1" strike="noStrike" baseline="33000">
                <a:solidFill>
                  <a:srgbClr val="000000"/>
                </a:solidFill>
                <a:latin typeface="Cantarell"/>
                <a:ea typeface="DejaVu Sans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Based on “flashing lights” in firefly communication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Can be considered “greedy”:</a:t>
            </a:r>
            <a:endParaRPr b="0" lang="en-US" sz="24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Fireflies move to closest as they’re seen instead of best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74320" y="1097640"/>
            <a:ext cx="86853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Parameters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Light absorption γ: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Constant ~ [0.001, 1000]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Light Intensity: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Property to optimize / maximize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Attractiveness: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Dependent on distance between two fireflies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Randomness scalar: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Constant ~ [0.95, 0.99]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Decreases randomness in movement over time</a:t>
            </a:r>
            <a:endParaRPr b="0" lang="en-US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4" name="Formula 3"/>
              <p:cNvSpPr txBox="1"/>
              <p:nvPr/>
            </p:nvSpPr>
            <p:spPr>
              <a:xfrm>
                <a:off x="3582720" y="32299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434560" y="3236760"/>
            <a:ext cx="1605960" cy="9518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6951240" y="4430880"/>
            <a:ext cx="1948320" cy="89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74320" y="1097640"/>
            <a:ext cx="8685360" cy="38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Algorithm Walkthrough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Initialize population: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pop = {“vector”: random_vector(search_space), …}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Calculate light intensity for each member: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for p in pop: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p[“intensity”] = intensity(p[“vector”], absorption)</a:t>
            </a:r>
            <a:br/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280160" y="3840480"/>
            <a:ext cx="1279800" cy="8226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3840480" y="3886920"/>
            <a:ext cx="3382920" cy="86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4320" y="1097640"/>
            <a:ext cx="868536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Algorithm Walkthrough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Compare each firefly’s intensity with each other: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for p in pop: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for n in pop:</a:t>
            </a:r>
            <a:endParaRPr b="0" lang="en-US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if n[“intensity”] &gt; p[“intensity”]:</a:t>
            </a:r>
            <a:endParaRPr b="0" lang="en-US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# update position and calculate new intensity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tarel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In cases of greater intensity, update firefly according to attractiveness and random factor:</a:t>
            </a:r>
            <a:br/>
            <a:br/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3" name="Formula 3"/>
              <p:cNvSpPr txBox="1"/>
              <p:nvPr/>
            </p:nvSpPr>
            <p:spPr>
              <a:xfrm>
                <a:off x="3787920" y="33523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645920" y="5045760"/>
            <a:ext cx="1318320" cy="4568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45920" y="4407120"/>
            <a:ext cx="5028840" cy="5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74320" y="1097640"/>
            <a:ext cx="868536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Algorithm Walkthrough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Liberation Serif"/>
              <a:buAutoNum type="arabicParenR" startAt="5"/>
            </a:pP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tarell"/>
                <a:ea typeface="DejaVu Sans"/>
              </a:rPr>
              <a:t>Rank fireflies in order to find the best</a:t>
            </a:r>
            <a:endParaRPr b="0" lang="en-US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Bitstream Vera Sans Mono"/>
                <a:ea typeface="DejaVu Sans"/>
              </a:rPr>
              <a:t>best = max(pop, key = lambda x: x[“intensity”])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8" name="Formula 3"/>
              <p:cNvSpPr txBox="1"/>
              <p:nvPr/>
            </p:nvSpPr>
            <p:spPr>
              <a:xfrm>
                <a:off x="3787920" y="33523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0" name="Formula 2"/>
              <p:cNvSpPr txBox="1"/>
              <p:nvPr/>
            </p:nvSpPr>
            <p:spPr>
              <a:xfrm>
                <a:off x="3787920" y="33523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88720" y="1280160"/>
            <a:ext cx="6593400" cy="496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3" name="Formula 2"/>
              <p:cNvSpPr txBox="1"/>
              <p:nvPr/>
            </p:nvSpPr>
            <p:spPr>
              <a:xfrm>
                <a:off x="3787920" y="33523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14400" y="1202040"/>
            <a:ext cx="6804720" cy="519840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274320" y="1097640"/>
            <a:ext cx="868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Ackley Demo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114800" y="416520"/>
            <a:ext cx="7496640" cy="1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f0b042"/>
                </a:solidFill>
                <a:latin typeface="Bitstream Vera Sans"/>
                <a:ea typeface="DejaVu Sans"/>
              </a:rPr>
              <a:t>FIREFLY SWARM ALGORITHM</a:t>
            </a:r>
            <a:endParaRPr b="0" lang="en-US" sz="13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7" name="Formula 2"/>
              <p:cNvSpPr txBox="1"/>
              <p:nvPr/>
            </p:nvSpPr>
            <p:spPr>
              <a:xfrm>
                <a:off x="3787920" y="3352320"/>
                <a:ext cx="719280" cy="359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36080" y="1463040"/>
            <a:ext cx="6461640" cy="4845960"/>
          </a:xfrm>
          <a:prstGeom prst="rect">
            <a:avLst/>
          </a:prstGeom>
          <a:ln>
            <a:noFill/>
          </a:ln>
        </p:spPr>
      </p:pic>
      <p:sp>
        <p:nvSpPr>
          <p:cNvPr id="69" name="CustomShape 3"/>
          <p:cNvSpPr/>
          <p:nvPr/>
        </p:nvSpPr>
        <p:spPr>
          <a:xfrm>
            <a:off x="274320" y="1097640"/>
            <a:ext cx="868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tarell"/>
                <a:ea typeface="DejaVu Sans"/>
              </a:rPr>
              <a:t>Ackley Demo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UMassD blue header potx</Template>
  <TotalTime>639</TotalTime>
  <Application>LibreOffice/6.2.4.2.0$Linux_X86_64 LibreOffice_project/20$Build-2</Application>
  <Company>University of Massachusetts Dartmouth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2019-03-16T17:43:13Z</dcterms:created>
  <dc:creator>Lance Fiondella</dc:creator>
  <dc:description/>
  <dc:language>en-US</dc:language>
  <cp:lastModifiedBy/>
  <dcterms:modified xsi:type="dcterms:W3CDTF">2019-06-10T13:49:32Z</dcterms:modified>
  <cp:revision>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Massachusetts Dartmouth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