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gif" ContentType="image/gif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9158400" cy="91296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9158400" cy="91296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48640" y="5866920"/>
            <a:ext cx="55767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&amp; Reactive Tabu Search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82880" y="922680"/>
            <a:ext cx="65829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New “Tabu” Nodes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5760" y="1828800"/>
            <a:ext cx="8594640" cy="30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lain" startAt="12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# edges found from generating new candidate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for edge in best_candidate_edges: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tabu_list.append(edge)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lain" startAt="12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# delete some nodes to make space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while len(tabu_list) &gt; tabu_list_size: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tabu_list.pop()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82880" y="1105560"/>
            <a:ext cx="6582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Example “Initial” Permutation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00800" y="1645920"/>
            <a:ext cx="4817520" cy="480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2880" y="1105560"/>
            <a:ext cx="87775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New” Random Permutation (swap F→D), store (A, D), (F, E)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03680" y="1628640"/>
            <a:ext cx="4814640" cy="480636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91440" y="6417360"/>
            <a:ext cx="905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A-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F-B-C-G-D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-E  →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A-D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-G-C-B-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-E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82880" y="1105560"/>
            <a:ext cx="87775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To-be “Tabu” Permutation, later down the line     </a:t>
            </a:r>
            <a:r>
              <a:rPr b="0" i="1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stored: (A,F), (D,E)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1440" y="6417360"/>
            <a:ext cx="905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A-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F-C-G-B-D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-E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920240" y="1628640"/>
            <a:ext cx="4845600" cy="483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82880" y="1105560"/>
            <a:ext cx="87775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To-be “Tabu” Permutation, later down the line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40" y="6417360"/>
            <a:ext cx="905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A-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F-B-C-G-D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-E  → </a:t>
            </a:r>
            <a:r>
              <a:rPr b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A-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D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-G-C-B-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-E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920240" y="1628640"/>
            <a:ext cx="4845600" cy="483768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5852160" y="1737360"/>
            <a:ext cx="31082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D-F will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picked as a permutation, as the first iteration added A-D and F-E to the tabu list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82880" y="1105560"/>
            <a:ext cx="5484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Visualization </a:t>
            </a:r>
            <a:r>
              <a:rPr b="0" i="1" lang="en-US" sz="12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(matplotlib), Berlin52 dataset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194120" y="1436040"/>
            <a:ext cx="6427800" cy="491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82880" y="922680"/>
            <a:ext cx="65829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Heuristics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5760" y="1828800"/>
            <a:ext cx="8594640" cy="47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Picking Iteration Count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Algorithm only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approaches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solvedness but generally won’t reach it, meaning some defined number of iterations must be picked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Tabu List Size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To preserve space and time, max Tabu node count can be decreased or increased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Candidate Amount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Increasing candidate amount increases the likelihood for a good new “best” candidate, but takes more runtime/space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8640" y="5866920"/>
            <a:ext cx="55767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Reactive Tabu Search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82880" y="1105560"/>
            <a:ext cx="5484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Reactive Tabu Search Characteristics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920600"/>
            <a:ext cx="822852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Uses the same method as Tabu Search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Uses a modified strategy to avoid cycling: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Reacts” to the occurrence by adapting the Tabu list size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e.g. more occurrences of tabu paths found will lessen the likelihood of blocking tabu candidates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Generally, Reactive Search Optimization is based on monitoring existing search behaviors and implementing machine learning techniques to adapt search methods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82880" y="1105560"/>
            <a:ext cx="5484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Implementation (Pseudocode)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566520" y="6525000"/>
            <a:ext cx="54849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Credit: Jason  Brownlee, Clever Algorithms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82880" y="1554480"/>
            <a:ext cx="8805240" cy="41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82880" y="1105560"/>
            <a:ext cx="5484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Characteristics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5760" y="1828800"/>
            <a:ext cx="8320320" cy="38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Iteratively optimizes some function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Based on local search methods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Checks immediate neighbors for improvements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However, uses a “relaxed” local search rule: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Non-optimal” moves can be made if no immediate improvements are available (e.g. local max)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Stores a “local memory” in order to avoid cycling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Like many, applicable to TSP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2880" y="1105560"/>
            <a:ext cx="5484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Reactive Implementation (Pseudocode)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566520" y="6525000"/>
            <a:ext cx="54849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Credit: Jason  Brownlee, Clever Algorithms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82880" y="1577520"/>
            <a:ext cx="8783640" cy="418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82880" y="1105560"/>
            <a:ext cx="5484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Reactive Tabu Search Implementation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65760" y="1828800"/>
            <a:ext cx="8320320" cy="38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Create First Sequence Permutation (Random)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Iterate some max_iter times: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Create or recall candidate entry from stored list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If it existed: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Update its “recall” iteration, increase “visit” counter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If it’s been (2*cities – 1) iterations since last checking:</a:t>
            </a:r>
            <a:endParaRPr b="0" lang="en-US" sz="2400" spc="-1" strike="noStrike">
              <a:latin typeface="Arial"/>
            </a:endParaRPr>
          </a:p>
          <a:p>
            <a:pPr lvl="3" marL="864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Increase prohibition time slightly exponentially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If iterations since increase/decrease is more than updated factor, decrease it towards 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82880" y="1105560"/>
            <a:ext cx="7405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Reactive Tabu Search Implementation, cont’d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82880" y="1648800"/>
            <a:ext cx="8777520" cy="42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Generate list of candidates randomly (same as reg. tabu)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Find best candidate via sorting by cost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Check if best candidate is tabu (i.e. see if its edges were made tabu in last [prohibited period] turns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If there’s 0 or 1 non-tabu candidates, increase prohibition period and reset increase/decrease counter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Update the current candidate and best edges to be the best non-tabu candidate available, or tabu if need-be (cost)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Make the current candidate tabu (i.e. add its edges to tabu list)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82880" y="922680"/>
            <a:ext cx="65829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Reactive Tabu Search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Results &amp; Heuristics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5760" y="1828800"/>
            <a:ext cx="8594640" cy="42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Increase / Decrease Coefficient: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Modifies minimum iterations to wait before re-using existing permutations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Otherwise, same as Tabu search vars minus list size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Performance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Overall more efficient than Tabu search</a:t>
            </a:r>
            <a:endParaRPr b="0" lang="en-US" sz="2400" spc="-1" strike="noStrike">
              <a:latin typeface="Arial"/>
            </a:endParaRPr>
          </a:p>
          <a:p>
            <a:pPr lvl="4" marL="1080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Faster time per iteration, similar end cost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Possibly more storage-intensive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82880" y="1105560"/>
            <a:ext cx="5484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Visualization </a:t>
            </a:r>
            <a:r>
              <a:rPr b="0" i="1" lang="en-US" sz="12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(matplotlib), Berlin52 dataset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97640" y="1509120"/>
            <a:ext cx="7131240" cy="534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82880" y="1105560"/>
            <a:ext cx="5484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Visualization, cont’d </a:t>
            </a:r>
            <a:r>
              <a:rPr b="0" i="1" lang="en-US" sz="12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(matplotlib), Berlin52 dataset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97640" y="1509120"/>
            <a:ext cx="7131240" cy="534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2880" y="1105560"/>
            <a:ext cx="7405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Resources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82880" y="1648800"/>
            <a:ext cx="8777520" cy="30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Battiti, Roberto, and Giampietro Tecchiolli. “Training Neural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Nets with the Reactive Tabu Search ” IEEE Journals &amp;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Magazine,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ieeexplore.ieee.org/stamp/stamp.jsp?tp=&amp;arnumber=410361.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https://www.saipanyam.net/2011/06/stochastic-algorithms-2.html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82880" y="1105560"/>
            <a:ext cx="54849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Implementation (Pseudocode)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98880" y="1572120"/>
            <a:ext cx="5908320" cy="493740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3566520" y="6525000"/>
            <a:ext cx="54849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Credit: Jason  Brownlee, Clever Algorithms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23400"/>
            <a:ext cx="548496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Random Sequence Permutation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5760" y="1828800"/>
            <a:ext cx="8320320" cy="30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for i in range(len(cities)):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permutation[i] = i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for i in permutation: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 = randrange(len(permutation) – i) + i 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# generates a random number between i and size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perm[r], perm[i] = perm[i], perm[r]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# swap two values in permutation, randomizing it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22680"/>
            <a:ext cx="65829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First Sequence – Dictionary Implementation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5760" y="1828800"/>
            <a:ext cx="8320320" cy="17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8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current[“vector”] = random_permutation()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8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current[“cost”] = cost(current[“vector”], cities)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8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# cost fn takes the total sum of distances for all nodes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8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best = current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22680"/>
            <a:ext cx="65829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Iteration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5760" y="1828800"/>
            <a:ext cx="8320320" cy="26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 startAt="12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Iterate some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 times, generally user-defined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Create new candidate sequence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Find “best” candidate, by sorting via cost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Update local and global “best” candidates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Make new “tabu” nodes, based on consecutive values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Delete past “tabu” nodes dependent on space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22680"/>
            <a:ext cx="65829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New Sequences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5760" y="1828800"/>
            <a:ext cx="8594640" cy="26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lain" startAt="12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Generating new candidates: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Reverse random section of initial sequence 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Compare with “tabu” values, repeat if found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Sequence is “tabu” if two consecutive values are “tabu”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New tabu values will be value preceding and after reversed segment, if sequence is picked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922680"/>
            <a:ext cx="65829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New Sequences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99440" y="1771920"/>
            <a:ext cx="6397920" cy="34394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365760" y="5577840"/>
            <a:ext cx="832032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15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Stochastic 2-opt move to provide a “new” candidate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2880" y="922680"/>
            <a:ext cx="65829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Tabu Search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Sorting Candidates&amp; Picking New Best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5760" y="1828800"/>
            <a:ext cx="8594640" cy="38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lain" startAt="12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candidates = [generate(original_seq, tabu_list, nodes)</a:t>
            </a:r>
            <a:endParaRPr b="0" lang="en-US" sz="2400" spc="-1" strike="noStrike">
              <a:latin typeface="Arial"/>
            </a:endParaRPr>
          </a:p>
          <a:p>
            <a:pPr marL="2160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for x in range(max_candidates) ]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candidates.sort( key = candidate[“cost”] )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lain" startAt="12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if (best_candidate[“cost”] &lt; current[“cost”]):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current = best_candidate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if (best_candidate[“cost”] &lt; best[“cost”]):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best = best_candidate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UMassD blue header potx</Template>
  <TotalTime>430</TotalTime>
  <Application>LibreOffice/6.2.3.2$Linux_X86_64 LibreOffice_project/20$Build-2</Application>
  <Company>University of Massachusetts Dartmouth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2019-03-16T17:43:13Z</dcterms:created>
  <dc:creator>Lance Fiondella</dc:creator>
  <dc:description/>
  <dc:language>en-US</dc:language>
  <cp:lastModifiedBy/>
  <dcterms:modified xsi:type="dcterms:W3CDTF">2019-05-28T12:23:02Z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Massachusetts Dartmouth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