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58" r:id="rId5"/>
    <p:sldId id="259" r:id="rId6"/>
    <p:sldId id="260" r:id="rId7"/>
    <p:sldId id="261" r:id="rId8"/>
    <p:sldId id="262" r:id="rId9"/>
    <p:sldId id="266"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40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6"/>
    <p:restoredTop sz="94624"/>
  </p:normalViewPr>
  <p:slideViewPr>
    <p:cSldViewPr snapToGrid="0">
      <p:cViewPr varScale="1">
        <p:scale>
          <a:sx n="106" d="100"/>
          <a:sy n="106" d="100"/>
        </p:scale>
        <p:origin x="6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hyperlink" Target="https://github.com/LanceGuy5/EpiScan-gpu" TargetMode="External"/><Relationship Id="rId2" Type="http://schemas.openxmlformats.org/officeDocument/2006/relationships/hyperlink" Target="https://github.com/LanceGuy5/episcan-parallelized" TargetMode="External"/><Relationship Id="rId1" Type="http://schemas.openxmlformats.org/officeDocument/2006/relationships/hyperlink" Target="https://github.com/cran/episcan"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hyperlink" Target="https://github.com/LanceGuy5/EpiScan-gpu" TargetMode="External"/><Relationship Id="rId2" Type="http://schemas.openxmlformats.org/officeDocument/2006/relationships/hyperlink" Target="https://github.com/LanceGuy5/episcan-parallelized" TargetMode="External"/><Relationship Id="rId1" Type="http://schemas.openxmlformats.org/officeDocument/2006/relationships/hyperlink" Target="https://github.com/cran/episcan"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480B00-BC40-4173-AEF1-FEC2A3650C5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4D84991-793B-4704-8EC3-59CE0472EAA4}">
      <dgm:prSet/>
      <dgm:spPr/>
      <dgm:t>
        <a:bodyPr/>
        <a:lstStyle/>
        <a:p>
          <a:r>
            <a:rPr lang="en-US" dirty="0"/>
            <a:t>Compared to the R package EpiScan, results are similar. Share most entries, but GPU package has many more false positives.</a:t>
          </a:r>
        </a:p>
      </dgm:t>
    </dgm:pt>
    <dgm:pt modelId="{3F713F97-0FD8-4038-B9AA-DCC788B8BBFF}" type="parTrans" cxnId="{67397C44-40E5-4A10-A339-55215EDD996E}">
      <dgm:prSet/>
      <dgm:spPr/>
      <dgm:t>
        <a:bodyPr/>
        <a:lstStyle/>
        <a:p>
          <a:endParaRPr lang="en-US"/>
        </a:p>
      </dgm:t>
    </dgm:pt>
    <dgm:pt modelId="{76C1B57E-E077-4E1E-BBCA-092565C5E4B6}" type="sibTrans" cxnId="{67397C44-40E5-4A10-A339-55215EDD996E}">
      <dgm:prSet/>
      <dgm:spPr/>
      <dgm:t>
        <a:bodyPr/>
        <a:lstStyle/>
        <a:p>
          <a:endParaRPr lang="en-US"/>
        </a:p>
      </dgm:t>
    </dgm:pt>
    <dgm:pt modelId="{B534D1F1-76B6-4151-AC6E-D792E27D4721}">
      <dgm:prSet/>
      <dgm:spPr/>
      <dgm:t>
        <a:bodyPr/>
        <a:lstStyle/>
        <a:p>
          <a:r>
            <a:rPr lang="en-US" dirty="0"/>
            <a:t>Still want to compare to other proven epistasis methods as well as simulated datasets. Both of these are being tested currently (once running on the cluster).</a:t>
          </a:r>
        </a:p>
      </dgm:t>
    </dgm:pt>
    <dgm:pt modelId="{F45C009B-C16F-42C0-83E6-A342E49D53E4}" type="parTrans" cxnId="{CD50E607-E523-4AC9-812B-8CBBB044CF80}">
      <dgm:prSet/>
      <dgm:spPr/>
      <dgm:t>
        <a:bodyPr/>
        <a:lstStyle/>
        <a:p>
          <a:endParaRPr lang="en-US"/>
        </a:p>
      </dgm:t>
    </dgm:pt>
    <dgm:pt modelId="{E8703533-1920-4A05-BB88-60B14C968BBB}" type="sibTrans" cxnId="{CD50E607-E523-4AC9-812B-8CBBB044CF80}">
      <dgm:prSet/>
      <dgm:spPr/>
      <dgm:t>
        <a:bodyPr/>
        <a:lstStyle/>
        <a:p>
          <a:endParaRPr lang="en-US"/>
        </a:p>
      </dgm:t>
    </dgm:pt>
    <dgm:pt modelId="{BD117E7E-7157-5E4D-9DBD-DA8C44E21DD9}" type="pres">
      <dgm:prSet presAssocID="{97480B00-BC40-4173-AEF1-FEC2A3650C56}" presName="linear" presStyleCnt="0">
        <dgm:presLayoutVars>
          <dgm:animLvl val="lvl"/>
          <dgm:resizeHandles val="exact"/>
        </dgm:presLayoutVars>
      </dgm:prSet>
      <dgm:spPr/>
    </dgm:pt>
    <dgm:pt modelId="{4B5DBF0E-841C-604B-9255-9EBEB20BBAD7}" type="pres">
      <dgm:prSet presAssocID="{44D84991-793B-4704-8EC3-59CE0472EAA4}" presName="parentText" presStyleLbl="node1" presStyleIdx="0" presStyleCnt="2">
        <dgm:presLayoutVars>
          <dgm:chMax val="0"/>
          <dgm:bulletEnabled val="1"/>
        </dgm:presLayoutVars>
      </dgm:prSet>
      <dgm:spPr/>
    </dgm:pt>
    <dgm:pt modelId="{63A6E122-F0ED-B84C-BF8D-BE7B7BB58043}" type="pres">
      <dgm:prSet presAssocID="{76C1B57E-E077-4E1E-BBCA-092565C5E4B6}" presName="spacer" presStyleCnt="0"/>
      <dgm:spPr/>
    </dgm:pt>
    <dgm:pt modelId="{B6DFAD3A-1493-BE4C-9691-EACCF623FF46}" type="pres">
      <dgm:prSet presAssocID="{B534D1F1-76B6-4151-AC6E-D792E27D4721}" presName="parentText" presStyleLbl="node1" presStyleIdx="1" presStyleCnt="2">
        <dgm:presLayoutVars>
          <dgm:chMax val="0"/>
          <dgm:bulletEnabled val="1"/>
        </dgm:presLayoutVars>
      </dgm:prSet>
      <dgm:spPr/>
    </dgm:pt>
  </dgm:ptLst>
  <dgm:cxnLst>
    <dgm:cxn modelId="{CD50E607-E523-4AC9-812B-8CBBB044CF80}" srcId="{97480B00-BC40-4173-AEF1-FEC2A3650C56}" destId="{B534D1F1-76B6-4151-AC6E-D792E27D4721}" srcOrd="1" destOrd="0" parTransId="{F45C009B-C16F-42C0-83E6-A342E49D53E4}" sibTransId="{E8703533-1920-4A05-BB88-60B14C968BBB}"/>
    <dgm:cxn modelId="{321AC736-8662-A641-B6AD-4C237306E23C}" type="presOf" srcId="{B534D1F1-76B6-4151-AC6E-D792E27D4721}" destId="{B6DFAD3A-1493-BE4C-9691-EACCF623FF46}" srcOrd="0" destOrd="0" presId="urn:microsoft.com/office/officeart/2005/8/layout/vList2"/>
    <dgm:cxn modelId="{43432C3C-ECBD-3E4A-BCF5-7989E73CD897}" type="presOf" srcId="{44D84991-793B-4704-8EC3-59CE0472EAA4}" destId="{4B5DBF0E-841C-604B-9255-9EBEB20BBAD7}" srcOrd="0" destOrd="0" presId="urn:microsoft.com/office/officeart/2005/8/layout/vList2"/>
    <dgm:cxn modelId="{67397C44-40E5-4A10-A339-55215EDD996E}" srcId="{97480B00-BC40-4173-AEF1-FEC2A3650C56}" destId="{44D84991-793B-4704-8EC3-59CE0472EAA4}" srcOrd="0" destOrd="0" parTransId="{3F713F97-0FD8-4038-B9AA-DCC788B8BBFF}" sibTransId="{76C1B57E-E077-4E1E-BBCA-092565C5E4B6}"/>
    <dgm:cxn modelId="{E8409E53-644B-6943-897A-957C85305601}" type="presOf" srcId="{97480B00-BC40-4173-AEF1-FEC2A3650C56}" destId="{BD117E7E-7157-5E4D-9DBD-DA8C44E21DD9}" srcOrd="0" destOrd="0" presId="urn:microsoft.com/office/officeart/2005/8/layout/vList2"/>
    <dgm:cxn modelId="{FBAAA649-C5BF-C54F-9140-B74CC8E575DD}" type="presParOf" srcId="{BD117E7E-7157-5E4D-9DBD-DA8C44E21DD9}" destId="{4B5DBF0E-841C-604B-9255-9EBEB20BBAD7}" srcOrd="0" destOrd="0" presId="urn:microsoft.com/office/officeart/2005/8/layout/vList2"/>
    <dgm:cxn modelId="{03036F04-C4BF-D74E-9717-8B932A5A7A92}" type="presParOf" srcId="{BD117E7E-7157-5E4D-9DBD-DA8C44E21DD9}" destId="{63A6E122-F0ED-B84C-BF8D-BE7B7BB58043}" srcOrd="1" destOrd="0" presId="urn:microsoft.com/office/officeart/2005/8/layout/vList2"/>
    <dgm:cxn modelId="{11E2F551-41A2-9B4E-BB59-40E78C83BDED}" type="presParOf" srcId="{BD117E7E-7157-5E4D-9DBD-DA8C44E21DD9}" destId="{B6DFAD3A-1493-BE4C-9691-EACCF623FF4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AA466F-1F16-4589-B5D9-2E73ADA2888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48D9D4A-08B0-486D-962F-C74875B31CF4}">
      <dgm:prSet/>
      <dgm:spPr/>
      <dgm:t>
        <a:bodyPr/>
        <a:lstStyle/>
        <a:p>
          <a:pPr>
            <a:lnSpc>
              <a:spcPct val="100000"/>
            </a:lnSpc>
          </a:pPr>
          <a:r>
            <a:rPr lang="en-US" b="1"/>
            <a:t>Pearson Correlation Coefficient only identifies linear relationships between SNPs.</a:t>
          </a:r>
          <a:endParaRPr lang="en-US"/>
        </a:p>
      </dgm:t>
    </dgm:pt>
    <dgm:pt modelId="{883B76BE-F581-4BE2-A0AD-032C36AA5940}" type="parTrans" cxnId="{731D9E2E-CAEB-45FB-A8C1-6BD93A740961}">
      <dgm:prSet/>
      <dgm:spPr/>
      <dgm:t>
        <a:bodyPr/>
        <a:lstStyle/>
        <a:p>
          <a:endParaRPr lang="en-US"/>
        </a:p>
      </dgm:t>
    </dgm:pt>
    <dgm:pt modelId="{78C8BC8C-803C-4FC9-BB88-0C12CDC1789D}" type="sibTrans" cxnId="{731D9E2E-CAEB-45FB-A8C1-6BD93A740961}">
      <dgm:prSet/>
      <dgm:spPr/>
      <dgm:t>
        <a:bodyPr/>
        <a:lstStyle/>
        <a:p>
          <a:endParaRPr lang="en-US"/>
        </a:p>
      </dgm:t>
    </dgm:pt>
    <dgm:pt modelId="{A0BE79C4-0461-4FC0-89C4-45DF55EE47D2}">
      <dgm:prSet/>
      <dgm:spPr/>
      <dgm:t>
        <a:bodyPr/>
        <a:lstStyle/>
        <a:p>
          <a:pPr>
            <a:lnSpc>
              <a:spcPct val="100000"/>
            </a:lnSpc>
          </a:pPr>
          <a:r>
            <a:rPr lang="en-US" b="1"/>
            <a:t>Maximum threads allowed in a CUDA block is 1024.</a:t>
          </a:r>
          <a:endParaRPr lang="en-US"/>
        </a:p>
      </dgm:t>
    </dgm:pt>
    <dgm:pt modelId="{7147DB40-6764-4D53-96E6-57E59BF62564}" type="parTrans" cxnId="{D7339323-A519-4192-93C2-808E1D609957}">
      <dgm:prSet/>
      <dgm:spPr/>
      <dgm:t>
        <a:bodyPr/>
        <a:lstStyle/>
        <a:p>
          <a:endParaRPr lang="en-US"/>
        </a:p>
      </dgm:t>
    </dgm:pt>
    <dgm:pt modelId="{41DCB4A6-4B5C-444A-90F3-A86E51CB8E49}" type="sibTrans" cxnId="{D7339323-A519-4192-93C2-808E1D609957}">
      <dgm:prSet/>
      <dgm:spPr/>
      <dgm:t>
        <a:bodyPr/>
        <a:lstStyle/>
        <a:p>
          <a:endParaRPr lang="en-US"/>
        </a:p>
      </dgm:t>
    </dgm:pt>
    <dgm:pt modelId="{E8F0554C-B818-4729-A14D-7FB4373042F0}">
      <dgm:prSet/>
      <dgm:spPr/>
      <dgm:t>
        <a:bodyPr/>
        <a:lstStyle/>
        <a:p>
          <a:pPr>
            <a:lnSpc>
              <a:spcPct val="100000"/>
            </a:lnSpc>
          </a:pPr>
          <a:r>
            <a:rPr lang="en-US" b="1"/>
            <a:t>Using the standard output stream as a way to write to a file sometimes causes buffer overflow.</a:t>
          </a:r>
          <a:endParaRPr lang="en-US"/>
        </a:p>
      </dgm:t>
    </dgm:pt>
    <dgm:pt modelId="{A06F25BB-D1D8-4899-9D9D-3807CA2CFB73}" type="parTrans" cxnId="{4EEF0788-AFD3-48A8-9053-209975FC607D}">
      <dgm:prSet/>
      <dgm:spPr/>
      <dgm:t>
        <a:bodyPr/>
        <a:lstStyle/>
        <a:p>
          <a:endParaRPr lang="en-US"/>
        </a:p>
      </dgm:t>
    </dgm:pt>
    <dgm:pt modelId="{2C8A71E3-AD39-490E-89C6-632BA6A6E1C8}" type="sibTrans" cxnId="{4EEF0788-AFD3-48A8-9053-209975FC607D}">
      <dgm:prSet/>
      <dgm:spPr/>
      <dgm:t>
        <a:bodyPr/>
        <a:lstStyle/>
        <a:p>
          <a:endParaRPr lang="en-US"/>
        </a:p>
      </dgm:t>
    </dgm:pt>
    <dgm:pt modelId="{D38AC73A-EE59-4066-87CE-D8CC77FC5487}">
      <dgm:prSet/>
      <dgm:spPr/>
      <dgm:t>
        <a:bodyPr/>
        <a:lstStyle/>
        <a:p>
          <a:pPr>
            <a:lnSpc>
              <a:spcPct val="100000"/>
            </a:lnSpc>
          </a:pPr>
          <a:r>
            <a:rPr lang="en-US" b="1"/>
            <a:t>Data must be formatted in a very specific way.</a:t>
          </a:r>
          <a:endParaRPr lang="en-US"/>
        </a:p>
      </dgm:t>
    </dgm:pt>
    <dgm:pt modelId="{AC02B561-081D-4AB6-A0BF-164C3BAC4EB6}" type="parTrans" cxnId="{278EDF18-5219-4871-B630-6D7DB26B226A}">
      <dgm:prSet/>
      <dgm:spPr/>
      <dgm:t>
        <a:bodyPr/>
        <a:lstStyle/>
        <a:p>
          <a:endParaRPr lang="en-US"/>
        </a:p>
      </dgm:t>
    </dgm:pt>
    <dgm:pt modelId="{58CD7839-8BE3-47C5-9D13-F8321C9AAB96}" type="sibTrans" cxnId="{278EDF18-5219-4871-B630-6D7DB26B226A}">
      <dgm:prSet/>
      <dgm:spPr/>
      <dgm:t>
        <a:bodyPr/>
        <a:lstStyle/>
        <a:p>
          <a:endParaRPr lang="en-US"/>
        </a:p>
      </dgm:t>
    </dgm:pt>
    <dgm:pt modelId="{A4734A92-161F-4B00-84C5-9197B17433A5}" type="pres">
      <dgm:prSet presAssocID="{FDAA466F-1F16-4589-B5D9-2E73ADA28880}" presName="root" presStyleCnt="0">
        <dgm:presLayoutVars>
          <dgm:dir/>
          <dgm:resizeHandles val="exact"/>
        </dgm:presLayoutVars>
      </dgm:prSet>
      <dgm:spPr/>
    </dgm:pt>
    <dgm:pt modelId="{6FF3103B-D172-4665-B538-5F0CF63079E0}" type="pres">
      <dgm:prSet presAssocID="{148D9D4A-08B0-486D-962F-C74875B31CF4}" presName="compNode" presStyleCnt="0"/>
      <dgm:spPr/>
    </dgm:pt>
    <dgm:pt modelId="{8D82012B-F947-4D74-B7CA-BE0C7F2B83DA}" type="pres">
      <dgm:prSet presAssocID="{148D9D4A-08B0-486D-962F-C74875B31CF4}" presName="bgRect" presStyleLbl="bgShp" presStyleIdx="0" presStyleCnt="4"/>
      <dgm:spPr/>
    </dgm:pt>
    <dgm:pt modelId="{6B60E82A-F1AE-4B2C-9CCF-ED8318AB4FC6}" type="pres">
      <dgm:prSet presAssocID="{148D9D4A-08B0-486D-962F-C74875B31CF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culator"/>
        </a:ext>
      </dgm:extLst>
    </dgm:pt>
    <dgm:pt modelId="{F73CCFF0-F703-4C34-A457-6633E6E765B0}" type="pres">
      <dgm:prSet presAssocID="{148D9D4A-08B0-486D-962F-C74875B31CF4}" presName="spaceRect" presStyleCnt="0"/>
      <dgm:spPr/>
    </dgm:pt>
    <dgm:pt modelId="{738F3F6D-301B-4646-A9C5-49A66548EFCF}" type="pres">
      <dgm:prSet presAssocID="{148D9D4A-08B0-486D-962F-C74875B31CF4}" presName="parTx" presStyleLbl="revTx" presStyleIdx="0" presStyleCnt="4">
        <dgm:presLayoutVars>
          <dgm:chMax val="0"/>
          <dgm:chPref val="0"/>
        </dgm:presLayoutVars>
      </dgm:prSet>
      <dgm:spPr/>
    </dgm:pt>
    <dgm:pt modelId="{DBEE84DC-440A-401F-B5FE-1EE52F2AD424}" type="pres">
      <dgm:prSet presAssocID="{78C8BC8C-803C-4FC9-BB88-0C12CDC1789D}" presName="sibTrans" presStyleCnt="0"/>
      <dgm:spPr/>
    </dgm:pt>
    <dgm:pt modelId="{BA25B311-CD8A-46B7-918A-CFE7587268A3}" type="pres">
      <dgm:prSet presAssocID="{A0BE79C4-0461-4FC0-89C4-45DF55EE47D2}" presName="compNode" presStyleCnt="0"/>
      <dgm:spPr/>
    </dgm:pt>
    <dgm:pt modelId="{58310213-04BD-4039-B84C-28BE860529A0}" type="pres">
      <dgm:prSet presAssocID="{A0BE79C4-0461-4FC0-89C4-45DF55EE47D2}" presName="bgRect" presStyleLbl="bgShp" presStyleIdx="1" presStyleCnt="4"/>
      <dgm:spPr/>
    </dgm:pt>
    <dgm:pt modelId="{AF61C531-00DA-44DC-981D-3792DFB788B7}" type="pres">
      <dgm:prSet presAssocID="{A0BE79C4-0461-4FC0-89C4-45DF55EE47D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rbidden"/>
        </a:ext>
      </dgm:extLst>
    </dgm:pt>
    <dgm:pt modelId="{F89761BC-C8CD-4EEF-8582-86BED38A577B}" type="pres">
      <dgm:prSet presAssocID="{A0BE79C4-0461-4FC0-89C4-45DF55EE47D2}" presName="spaceRect" presStyleCnt="0"/>
      <dgm:spPr/>
    </dgm:pt>
    <dgm:pt modelId="{49EC772A-31F5-4B3A-A6FC-FDFF596F904D}" type="pres">
      <dgm:prSet presAssocID="{A0BE79C4-0461-4FC0-89C4-45DF55EE47D2}" presName="parTx" presStyleLbl="revTx" presStyleIdx="1" presStyleCnt="4">
        <dgm:presLayoutVars>
          <dgm:chMax val="0"/>
          <dgm:chPref val="0"/>
        </dgm:presLayoutVars>
      </dgm:prSet>
      <dgm:spPr/>
    </dgm:pt>
    <dgm:pt modelId="{457C6CF1-F840-42B9-BCCB-87780B2A39D1}" type="pres">
      <dgm:prSet presAssocID="{41DCB4A6-4B5C-444A-90F3-A86E51CB8E49}" presName="sibTrans" presStyleCnt="0"/>
      <dgm:spPr/>
    </dgm:pt>
    <dgm:pt modelId="{B9C390C2-C7F7-4BFA-88CD-1641F7F68607}" type="pres">
      <dgm:prSet presAssocID="{E8F0554C-B818-4729-A14D-7FB4373042F0}" presName="compNode" presStyleCnt="0"/>
      <dgm:spPr/>
    </dgm:pt>
    <dgm:pt modelId="{7C4D4F4E-E6EA-4174-AF00-5D5761A2AEE7}" type="pres">
      <dgm:prSet presAssocID="{E8F0554C-B818-4729-A14D-7FB4373042F0}" presName="bgRect" presStyleLbl="bgShp" presStyleIdx="2" presStyleCnt="4"/>
      <dgm:spPr/>
    </dgm:pt>
    <dgm:pt modelId="{AEABA46A-5646-49B2-87F2-EDC4C72DB677}" type="pres">
      <dgm:prSet presAssocID="{E8F0554C-B818-4729-A14D-7FB4373042F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7DF365A5-3793-4C6B-8306-32B8374F38AD}" type="pres">
      <dgm:prSet presAssocID="{E8F0554C-B818-4729-A14D-7FB4373042F0}" presName="spaceRect" presStyleCnt="0"/>
      <dgm:spPr/>
    </dgm:pt>
    <dgm:pt modelId="{8BDE6CA2-78BA-461E-BC05-5FBA1F015422}" type="pres">
      <dgm:prSet presAssocID="{E8F0554C-B818-4729-A14D-7FB4373042F0}" presName="parTx" presStyleLbl="revTx" presStyleIdx="2" presStyleCnt="4">
        <dgm:presLayoutVars>
          <dgm:chMax val="0"/>
          <dgm:chPref val="0"/>
        </dgm:presLayoutVars>
      </dgm:prSet>
      <dgm:spPr/>
    </dgm:pt>
    <dgm:pt modelId="{8FB643E4-9D2B-4CD8-89FD-195964F3AAFA}" type="pres">
      <dgm:prSet presAssocID="{2C8A71E3-AD39-490E-89C6-632BA6A6E1C8}" presName="sibTrans" presStyleCnt="0"/>
      <dgm:spPr/>
    </dgm:pt>
    <dgm:pt modelId="{FC002B64-DE92-44FC-89E8-B1913F4C3930}" type="pres">
      <dgm:prSet presAssocID="{D38AC73A-EE59-4066-87CE-D8CC77FC5487}" presName="compNode" presStyleCnt="0"/>
      <dgm:spPr/>
    </dgm:pt>
    <dgm:pt modelId="{8EB44A4B-C269-4DB2-A58D-07EFA06C276A}" type="pres">
      <dgm:prSet presAssocID="{D38AC73A-EE59-4066-87CE-D8CC77FC5487}" presName="bgRect" presStyleLbl="bgShp" presStyleIdx="3" presStyleCnt="4"/>
      <dgm:spPr/>
    </dgm:pt>
    <dgm:pt modelId="{A3742556-DC79-4270-8801-32B4F3CFF3CF}" type="pres">
      <dgm:prSet presAssocID="{D38AC73A-EE59-4066-87CE-D8CC77FC548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3ABEDB83-1D25-47B5-A347-50FDF42C0FE8}" type="pres">
      <dgm:prSet presAssocID="{D38AC73A-EE59-4066-87CE-D8CC77FC5487}" presName="spaceRect" presStyleCnt="0"/>
      <dgm:spPr/>
    </dgm:pt>
    <dgm:pt modelId="{0601D78E-7CEF-40BF-A03C-2DF86250A417}" type="pres">
      <dgm:prSet presAssocID="{D38AC73A-EE59-4066-87CE-D8CC77FC5487}" presName="parTx" presStyleLbl="revTx" presStyleIdx="3" presStyleCnt="4">
        <dgm:presLayoutVars>
          <dgm:chMax val="0"/>
          <dgm:chPref val="0"/>
        </dgm:presLayoutVars>
      </dgm:prSet>
      <dgm:spPr/>
    </dgm:pt>
  </dgm:ptLst>
  <dgm:cxnLst>
    <dgm:cxn modelId="{5FEC4D0E-4821-4A1D-BEAA-AABC02CCC488}" type="presOf" srcId="{148D9D4A-08B0-486D-962F-C74875B31CF4}" destId="{738F3F6D-301B-4646-A9C5-49A66548EFCF}" srcOrd="0" destOrd="0" presId="urn:microsoft.com/office/officeart/2018/2/layout/IconVerticalSolidList"/>
    <dgm:cxn modelId="{278EDF18-5219-4871-B630-6D7DB26B226A}" srcId="{FDAA466F-1F16-4589-B5D9-2E73ADA28880}" destId="{D38AC73A-EE59-4066-87CE-D8CC77FC5487}" srcOrd="3" destOrd="0" parTransId="{AC02B561-081D-4AB6-A0BF-164C3BAC4EB6}" sibTransId="{58CD7839-8BE3-47C5-9D13-F8321C9AAB96}"/>
    <dgm:cxn modelId="{AA13471A-6872-469A-AD6E-1BE90E356163}" type="presOf" srcId="{FDAA466F-1F16-4589-B5D9-2E73ADA28880}" destId="{A4734A92-161F-4B00-84C5-9197B17433A5}" srcOrd="0" destOrd="0" presId="urn:microsoft.com/office/officeart/2018/2/layout/IconVerticalSolidList"/>
    <dgm:cxn modelId="{D7339323-A519-4192-93C2-808E1D609957}" srcId="{FDAA466F-1F16-4589-B5D9-2E73ADA28880}" destId="{A0BE79C4-0461-4FC0-89C4-45DF55EE47D2}" srcOrd="1" destOrd="0" parTransId="{7147DB40-6764-4D53-96E6-57E59BF62564}" sibTransId="{41DCB4A6-4B5C-444A-90F3-A86E51CB8E49}"/>
    <dgm:cxn modelId="{5A98D22A-4A2C-4BBF-8A8C-AF04FC49E5C4}" type="presOf" srcId="{E8F0554C-B818-4729-A14D-7FB4373042F0}" destId="{8BDE6CA2-78BA-461E-BC05-5FBA1F015422}" srcOrd="0" destOrd="0" presId="urn:microsoft.com/office/officeart/2018/2/layout/IconVerticalSolidList"/>
    <dgm:cxn modelId="{731D9E2E-CAEB-45FB-A8C1-6BD93A740961}" srcId="{FDAA466F-1F16-4589-B5D9-2E73ADA28880}" destId="{148D9D4A-08B0-486D-962F-C74875B31CF4}" srcOrd="0" destOrd="0" parTransId="{883B76BE-F581-4BE2-A0AD-032C36AA5940}" sibTransId="{78C8BC8C-803C-4FC9-BB88-0C12CDC1789D}"/>
    <dgm:cxn modelId="{4EEF0788-AFD3-48A8-9053-209975FC607D}" srcId="{FDAA466F-1F16-4589-B5D9-2E73ADA28880}" destId="{E8F0554C-B818-4729-A14D-7FB4373042F0}" srcOrd="2" destOrd="0" parTransId="{A06F25BB-D1D8-4899-9D9D-3807CA2CFB73}" sibTransId="{2C8A71E3-AD39-490E-89C6-632BA6A6E1C8}"/>
    <dgm:cxn modelId="{34434F91-BB16-4079-9B48-5B35CA67040C}" type="presOf" srcId="{A0BE79C4-0461-4FC0-89C4-45DF55EE47D2}" destId="{49EC772A-31F5-4B3A-A6FC-FDFF596F904D}" srcOrd="0" destOrd="0" presId="urn:microsoft.com/office/officeart/2018/2/layout/IconVerticalSolidList"/>
    <dgm:cxn modelId="{4F3B9CAE-C7E5-4CEB-B4F7-C4297722E9CF}" type="presOf" srcId="{D38AC73A-EE59-4066-87CE-D8CC77FC5487}" destId="{0601D78E-7CEF-40BF-A03C-2DF86250A417}" srcOrd="0" destOrd="0" presId="urn:microsoft.com/office/officeart/2018/2/layout/IconVerticalSolidList"/>
    <dgm:cxn modelId="{08AED8E7-6D96-440E-B44F-668F95E2DB12}" type="presParOf" srcId="{A4734A92-161F-4B00-84C5-9197B17433A5}" destId="{6FF3103B-D172-4665-B538-5F0CF63079E0}" srcOrd="0" destOrd="0" presId="urn:microsoft.com/office/officeart/2018/2/layout/IconVerticalSolidList"/>
    <dgm:cxn modelId="{E3765A4F-30CC-43FE-965E-69D90D047987}" type="presParOf" srcId="{6FF3103B-D172-4665-B538-5F0CF63079E0}" destId="{8D82012B-F947-4D74-B7CA-BE0C7F2B83DA}" srcOrd="0" destOrd="0" presId="urn:microsoft.com/office/officeart/2018/2/layout/IconVerticalSolidList"/>
    <dgm:cxn modelId="{670D6349-51CF-4182-A2FA-A4E07432B698}" type="presParOf" srcId="{6FF3103B-D172-4665-B538-5F0CF63079E0}" destId="{6B60E82A-F1AE-4B2C-9CCF-ED8318AB4FC6}" srcOrd="1" destOrd="0" presId="urn:microsoft.com/office/officeart/2018/2/layout/IconVerticalSolidList"/>
    <dgm:cxn modelId="{4CE63951-F04D-414C-9033-381ABE362511}" type="presParOf" srcId="{6FF3103B-D172-4665-B538-5F0CF63079E0}" destId="{F73CCFF0-F703-4C34-A457-6633E6E765B0}" srcOrd="2" destOrd="0" presId="urn:microsoft.com/office/officeart/2018/2/layout/IconVerticalSolidList"/>
    <dgm:cxn modelId="{D7E96D7C-F1E9-4FF2-BEB3-505D89C2153D}" type="presParOf" srcId="{6FF3103B-D172-4665-B538-5F0CF63079E0}" destId="{738F3F6D-301B-4646-A9C5-49A66548EFCF}" srcOrd="3" destOrd="0" presId="urn:microsoft.com/office/officeart/2018/2/layout/IconVerticalSolidList"/>
    <dgm:cxn modelId="{68505121-ECF3-441E-8C22-19773A9BF0B1}" type="presParOf" srcId="{A4734A92-161F-4B00-84C5-9197B17433A5}" destId="{DBEE84DC-440A-401F-B5FE-1EE52F2AD424}" srcOrd="1" destOrd="0" presId="urn:microsoft.com/office/officeart/2018/2/layout/IconVerticalSolidList"/>
    <dgm:cxn modelId="{55F47005-BAF8-485F-8CFC-61D4633B1BF5}" type="presParOf" srcId="{A4734A92-161F-4B00-84C5-9197B17433A5}" destId="{BA25B311-CD8A-46B7-918A-CFE7587268A3}" srcOrd="2" destOrd="0" presId="urn:microsoft.com/office/officeart/2018/2/layout/IconVerticalSolidList"/>
    <dgm:cxn modelId="{5C88615A-4D26-4DBF-A5C0-B7A067AB3AAC}" type="presParOf" srcId="{BA25B311-CD8A-46B7-918A-CFE7587268A3}" destId="{58310213-04BD-4039-B84C-28BE860529A0}" srcOrd="0" destOrd="0" presId="urn:microsoft.com/office/officeart/2018/2/layout/IconVerticalSolidList"/>
    <dgm:cxn modelId="{EA746A93-8D90-4691-A51C-FADF5256C919}" type="presParOf" srcId="{BA25B311-CD8A-46B7-918A-CFE7587268A3}" destId="{AF61C531-00DA-44DC-981D-3792DFB788B7}" srcOrd="1" destOrd="0" presId="urn:microsoft.com/office/officeart/2018/2/layout/IconVerticalSolidList"/>
    <dgm:cxn modelId="{54CD5E7A-E9FD-4111-B579-A1C4606929C7}" type="presParOf" srcId="{BA25B311-CD8A-46B7-918A-CFE7587268A3}" destId="{F89761BC-C8CD-4EEF-8582-86BED38A577B}" srcOrd="2" destOrd="0" presId="urn:microsoft.com/office/officeart/2018/2/layout/IconVerticalSolidList"/>
    <dgm:cxn modelId="{28F83C5B-1ABA-4154-83A7-76F0CF7EE72C}" type="presParOf" srcId="{BA25B311-CD8A-46B7-918A-CFE7587268A3}" destId="{49EC772A-31F5-4B3A-A6FC-FDFF596F904D}" srcOrd="3" destOrd="0" presId="urn:microsoft.com/office/officeart/2018/2/layout/IconVerticalSolidList"/>
    <dgm:cxn modelId="{6B711EF1-DFC6-47E1-A97F-195642F50EA8}" type="presParOf" srcId="{A4734A92-161F-4B00-84C5-9197B17433A5}" destId="{457C6CF1-F840-42B9-BCCB-87780B2A39D1}" srcOrd="3" destOrd="0" presId="urn:microsoft.com/office/officeart/2018/2/layout/IconVerticalSolidList"/>
    <dgm:cxn modelId="{669105A7-9878-4796-AB8B-3C66C5B14BD8}" type="presParOf" srcId="{A4734A92-161F-4B00-84C5-9197B17433A5}" destId="{B9C390C2-C7F7-4BFA-88CD-1641F7F68607}" srcOrd="4" destOrd="0" presId="urn:microsoft.com/office/officeart/2018/2/layout/IconVerticalSolidList"/>
    <dgm:cxn modelId="{FA797D36-1E6C-4E32-AFBB-C5BA4A11B1D3}" type="presParOf" srcId="{B9C390C2-C7F7-4BFA-88CD-1641F7F68607}" destId="{7C4D4F4E-E6EA-4174-AF00-5D5761A2AEE7}" srcOrd="0" destOrd="0" presId="urn:microsoft.com/office/officeart/2018/2/layout/IconVerticalSolidList"/>
    <dgm:cxn modelId="{DFD03C5D-EBE4-4AB9-97A3-CBF741536BF9}" type="presParOf" srcId="{B9C390C2-C7F7-4BFA-88CD-1641F7F68607}" destId="{AEABA46A-5646-49B2-87F2-EDC4C72DB677}" srcOrd="1" destOrd="0" presId="urn:microsoft.com/office/officeart/2018/2/layout/IconVerticalSolidList"/>
    <dgm:cxn modelId="{8AAAA6E6-39A6-4DEA-BEE2-3C210C96B1BD}" type="presParOf" srcId="{B9C390C2-C7F7-4BFA-88CD-1641F7F68607}" destId="{7DF365A5-3793-4C6B-8306-32B8374F38AD}" srcOrd="2" destOrd="0" presId="urn:microsoft.com/office/officeart/2018/2/layout/IconVerticalSolidList"/>
    <dgm:cxn modelId="{B1609145-F1FC-415C-9B6F-02917CF53F69}" type="presParOf" srcId="{B9C390C2-C7F7-4BFA-88CD-1641F7F68607}" destId="{8BDE6CA2-78BA-461E-BC05-5FBA1F015422}" srcOrd="3" destOrd="0" presId="urn:microsoft.com/office/officeart/2018/2/layout/IconVerticalSolidList"/>
    <dgm:cxn modelId="{3CBDD369-29DC-4F33-AB65-0254F74805E5}" type="presParOf" srcId="{A4734A92-161F-4B00-84C5-9197B17433A5}" destId="{8FB643E4-9D2B-4CD8-89FD-195964F3AAFA}" srcOrd="5" destOrd="0" presId="urn:microsoft.com/office/officeart/2018/2/layout/IconVerticalSolidList"/>
    <dgm:cxn modelId="{F0BCC032-5124-440C-B538-3F559771FDB8}" type="presParOf" srcId="{A4734A92-161F-4B00-84C5-9197B17433A5}" destId="{FC002B64-DE92-44FC-89E8-B1913F4C3930}" srcOrd="6" destOrd="0" presId="urn:microsoft.com/office/officeart/2018/2/layout/IconVerticalSolidList"/>
    <dgm:cxn modelId="{A5F22CF7-D486-4CD4-896D-C73276F884DB}" type="presParOf" srcId="{FC002B64-DE92-44FC-89E8-B1913F4C3930}" destId="{8EB44A4B-C269-4DB2-A58D-07EFA06C276A}" srcOrd="0" destOrd="0" presId="urn:microsoft.com/office/officeart/2018/2/layout/IconVerticalSolidList"/>
    <dgm:cxn modelId="{174C9246-CE3B-47C9-A44A-481F52347CEA}" type="presParOf" srcId="{FC002B64-DE92-44FC-89E8-B1913F4C3930}" destId="{A3742556-DC79-4270-8801-32B4F3CFF3CF}" srcOrd="1" destOrd="0" presId="urn:microsoft.com/office/officeart/2018/2/layout/IconVerticalSolidList"/>
    <dgm:cxn modelId="{36272B55-EBBA-4E14-BAB0-0D492BA15471}" type="presParOf" srcId="{FC002B64-DE92-44FC-89E8-B1913F4C3930}" destId="{3ABEDB83-1D25-47B5-A347-50FDF42C0FE8}" srcOrd="2" destOrd="0" presId="urn:microsoft.com/office/officeart/2018/2/layout/IconVerticalSolidList"/>
    <dgm:cxn modelId="{402637AD-2E03-4CA9-8434-456510207CD0}" type="presParOf" srcId="{FC002B64-DE92-44FC-89E8-B1913F4C3930}" destId="{0601D78E-7CEF-40BF-A03C-2DF86250A4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E3CEAC-176C-4862-B6DE-06C71EEE767E}"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96B002DD-7BE7-4961-ABBF-7A0FD088FBB0}">
      <dgm:prSet custT="1"/>
      <dgm:spPr/>
      <dgm:t>
        <a:bodyPr/>
        <a:lstStyle/>
        <a:p>
          <a:r>
            <a:rPr lang="en-US" sz="1200" b="1" dirty="0">
              <a:latin typeface="Apple Symbols" panose="02000000000000000000" pitchFamily="2" charset="-79"/>
              <a:ea typeface="Apple Symbols" panose="02000000000000000000" pitchFamily="2" charset="-79"/>
              <a:cs typeface="Apple Symbols" panose="02000000000000000000" pitchFamily="2" charset="-79"/>
            </a:rPr>
            <a:t>Begin considering scale of epistasis using the Maximal Information Coefficient rather than the Pearson Correlation Coefficient so that not just linear relationships but all types of relationships are taken into consideration.</a:t>
          </a:r>
          <a:endParaRPr lang="en-US" sz="1200" dirty="0">
            <a:latin typeface="Apple Symbols" panose="02000000000000000000" pitchFamily="2" charset="-79"/>
            <a:ea typeface="Apple Symbols" panose="02000000000000000000" pitchFamily="2" charset="-79"/>
            <a:cs typeface="Apple Symbols" panose="02000000000000000000" pitchFamily="2" charset="-79"/>
          </a:endParaRPr>
        </a:p>
      </dgm:t>
    </dgm:pt>
    <dgm:pt modelId="{508996A6-DA29-46B7-AA35-B5B74CC2EC03}" type="parTrans" cxnId="{F1C60648-15A6-4A3C-BE05-A5F4905E71AB}">
      <dgm:prSet/>
      <dgm:spPr/>
      <dgm:t>
        <a:bodyPr/>
        <a:lstStyle/>
        <a:p>
          <a:endParaRPr lang="en-US"/>
        </a:p>
      </dgm:t>
    </dgm:pt>
    <dgm:pt modelId="{74B52DF2-58BB-4E1F-A769-863B6E202B62}" type="sibTrans" cxnId="{F1C60648-15A6-4A3C-BE05-A5F4905E71AB}">
      <dgm:prSet phldrT="1" phldr="0"/>
      <dgm:spPr/>
      <dgm:t>
        <a:bodyPr/>
        <a:lstStyle/>
        <a:p>
          <a:r>
            <a:rPr lang="en-US"/>
            <a:t>1</a:t>
          </a:r>
        </a:p>
      </dgm:t>
    </dgm:pt>
    <dgm:pt modelId="{7163BD5E-1B24-42DC-B792-AF6637C73F9A}">
      <dgm:prSet/>
      <dgm:spPr/>
      <dgm:t>
        <a:bodyPr/>
        <a:lstStyle/>
        <a:p>
          <a:r>
            <a:rPr lang="en-US" b="1" dirty="0">
              <a:latin typeface="Apple Symbols" panose="02000000000000000000" pitchFamily="2" charset="-79"/>
              <a:ea typeface="Apple Symbols" panose="02000000000000000000" pitchFamily="2" charset="-79"/>
              <a:cs typeface="Apple Symbols" panose="02000000000000000000" pitchFamily="2" charset="-79"/>
            </a:rPr>
            <a:t>Begin seeing capabilities on cluster – stronger GPU but Linux (runs ~10% slower). More memory on cluster GPUs than the GPU the code has been tested on.</a:t>
          </a:r>
          <a:endParaRPr lang="en-US" dirty="0">
            <a:latin typeface="Apple Symbols" panose="02000000000000000000" pitchFamily="2" charset="-79"/>
            <a:ea typeface="Apple Symbols" panose="02000000000000000000" pitchFamily="2" charset="-79"/>
            <a:cs typeface="Apple Symbols" panose="02000000000000000000" pitchFamily="2" charset="-79"/>
          </a:endParaRPr>
        </a:p>
      </dgm:t>
    </dgm:pt>
    <dgm:pt modelId="{D533DF96-2235-426C-B157-6752AE01D64E}" type="parTrans" cxnId="{A87121C1-F1EC-43BC-A3E6-DDD6D5A5CBBE}">
      <dgm:prSet/>
      <dgm:spPr/>
      <dgm:t>
        <a:bodyPr/>
        <a:lstStyle/>
        <a:p>
          <a:endParaRPr lang="en-US"/>
        </a:p>
      </dgm:t>
    </dgm:pt>
    <dgm:pt modelId="{E03AF75E-F5B0-4E9A-81BE-94E9DF19DE8F}" type="sibTrans" cxnId="{A87121C1-F1EC-43BC-A3E6-DDD6D5A5CBBE}">
      <dgm:prSet phldrT="3" phldr="0"/>
      <dgm:spPr/>
      <dgm:t>
        <a:bodyPr/>
        <a:lstStyle/>
        <a:p>
          <a:r>
            <a:rPr lang="en-US"/>
            <a:t>3</a:t>
          </a:r>
        </a:p>
      </dgm:t>
    </dgm:pt>
    <dgm:pt modelId="{8E283FBE-38C6-49A4-B9A3-A2DDAF764D1D}">
      <dgm:prSet/>
      <dgm:spPr/>
      <dgm:t>
        <a:bodyPr/>
        <a:lstStyle/>
        <a:p>
          <a:r>
            <a:rPr lang="en-US" b="1" dirty="0">
              <a:latin typeface="Apple Symbols" panose="02000000000000000000" pitchFamily="2" charset="-79"/>
              <a:ea typeface="Apple Symbols" panose="02000000000000000000" pitchFamily="2" charset="-79"/>
              <a:cs typeface="Apple Symbols" panose="02000000000000000000" pitchFamily="2" charset="-79"/>
            </a:rPr>
            <a:t>Start running on larger datasets.</a:t>
          </a:r>
        </a:p>
      </dgm:t>
    </dgm:pt>
    <dgm:pt modelId="{1D068E58-06F2-41D2-8B9B-DFF27BFDBD19}" type="parTrans" cxnId="{09E72ACE-AD1A-41EA-B9CC-493B614A624D}">
      <dgm:prSet/>
      <dgm:spPr/>
      <dgm:t>
        <a:bodyPr/>
        <a:lstStyle/>
        <a:p>
          <a:endParaRPr lang="en-US"/>
        </a:p>
      </dgm:t>
    </dgm:pt>
    <dgm:pt modelId="{D8573148-81EA-4A4C-ACF8-5A379FCDB1C3}" type="sibTrans" cxnId="{09E72ACE-AD1A-41EA-B9CC-493B614A624D}">
      <dgm:prSet phldrT="4" phldr="0"/>
      <dgm:spPr/>
      <dgm:t>
        <a:bodyPr/>
        <a:lstStyle/>
        <a:p>
          <a:r>
            <a:rPr lang="en-US"/>
            <a:t>4</a:t>
          </a:r>
        </a:p>
      </dgm:t>
    </dgm:pt>
    <dgm:pt modelId="{CE2C70BA-0CEF-2C41-92B6-8564A08B0D5D}">
      <dgm:prSet/>
      <dgm:spPr/>
      <dgm:t>
        <a:bodyPr/>
        <a:lstStyle/>
        <a:p>
          <a:r>
            <a:rPr lang="en-US" b="1" dirty="0">
              <a:latin typeface="Apple Symbols" panose="02000000000000000000" pitchFamily="2" charset="-79"/>
              <a:ea typeface="Apple Symbols" panose="02000000000000000000" pitchFamily="2" charset="-79"/>
              <a:cs typeface="Apple Symbols" panose="02000000000000000000" pitchFamily="2" charset="-79"/>
            </a:rPr>
            <a:t>Make sure that the math is correct and more accurately verify that epistasis is being predicted.</a:t>
          </a:r>
        </a:p>
      </dgm:t>
    </dgm:pt>
    <dgm:pt modelId="{BA3EC645-8CA6-B44C-9E41-DCBB285FC979}" type="parTrans" cxnId="{624BFF02-64F6-284F-BA91-3879B03A63B8}">
      <dgm:prSet/>
      <dgm:spPr/>
      <dgm:t>
        <a:bodyPr/>
        <a:lstStyle/>
        <a:p>
          <a:endParaRPr lang="en-US"/>
        </a:p>
      </dgm:t>
    </dgm:pt>
    <dgm:pt modelId="{635CB262-4AB6-EF40-A074-5C11AE05623F}" type="sibTrans" cxnId="{624BFF02-64F6-284F-BA91-3879B03A63B8}">
      <dgm:prSet phldrT="2" phldr="0"/>
      <dgm:spPr/>
      <dgm:t>
        <a:bodyPr/>
        <a:lstStyle/>
        <a:p>
          <a:r>
            <a:rPr lang="en-US"/>
            <a:t>2</a:t>
          </a:r>
        </a:p>
      </dgm:t>
    </dgm:pt>
    <dgm:pt modelId="{AD4A249A-2283-C04F-B3A4-1853CB63484B}">
      <dgm:prSet/>
      <dgm:spPr/>
      <dgm:t>
        <a:bodyPr/>
        <a:lstStyle/>
        <a:p>
          <a:r>
            <a:rPr lang="en-US" b="1" dirty="0">
              <a:latin typeface="Apple Symbols" panose="02000000000000000000" pitchFamily="2" charset="-79"/>
              <a:ea typeface="Apple Symbols" panose="02000000000000000000" pitchFamily="2" charset="-79"/>
              <a:cs typeface="Apple Symbols" panose="02000000000000000000" pitchFamily="2" charset="-79"/>
            </a:rPr>
            <a:t>Make more user friendly – instead of adding multiple constants, allow user to manipulate code through command line flags.</a:t>
          </a:r>
          <a:endParaRPr lang="en-US" dirty="0">
            <a:latin typeface="Apple Symbols" panose="02000000000000000000" pitchFamily="2" charset="-79"/>
            <a:ea typeface="Apple Symbols" panose="02000000000000000000" pitchFamily="2" charset="-79"/>
            <a:cs typeface="Apple Symbols" panose="02000000000000000000" pitchFamily="2" charset="-79"/>
          </a:endParaRPr>
        </a:p>
      </dgm:t>
    </dgm:pt>
    <dgm:pt modelId="{DFA9F977-B0C2-F344-BF84-1E4EA48DA4C3}" type="parTrans" cxnId="{63DB21F1-609A-184F-B6FD-05D7BF8DDF5A}">
      <dgm:prSet/>
      <dgm:spPr/>
      <dgm:t>
        <a:bodyPr/>
        <a:lstStyle/>
        <a:p>
          <a:endParaRPr lang="en-US"/>
        </a:p>
      </dgm:t>
    </dgm:pt>
    <dgm:pt modelId="{35C094A7-9116-894F-A3C2-C684165487FC}" type="sibTrans" cxnId="{63DB21F1-609A-184F-B6FD-05D7BF8DDF5A}">
      <dgm:prSet phldrT="5" phldr="0"/>
      <dgm:spPr/>
      <dgm:t>
        <a:bodyPr/>
        <a:lstStyle/>
        <a:p>
          <a:r>
            <a:rPr lang="en-US"/>
            <a:t>5</a:t>
          </a:r>
        </a:p>
      </dgm:t>
    </dgm:pt>
    <dgm:pt modelId="{7EBCE4F0-BAB6-474E-8F1D-DF4B69D4976A}" type="pres">
      <dgm:prSet presAssocID="{6AE3CEAC-176C-4862-B6DE-06C71EEE767E}" presName="Name0" presStyleCnt="0">
        <dgm:presLayoutVars>
          <dgm:animLvl val="lvl"/>
          <dgm:resizeHandles val="exact"/>
        </dgm:presLayoutVars>
      </dgm:prSet>
      <dgm:spPr/>
    </dgm:pt>
    <dgm:pt modelId="{7C4E2249-CF4D-734A-A5F8-BCAD745438E6}" type="pres">
      <dgm:prSet presAssocID="{96B002DD-7BE7-4961-ABBF-7A0FD088FBB0}" presName="compositeNode" presStyleCnt="0">
        <dgm:presLayoutVars>
          <dgm:bulletEnabled val="1"/>
        </dgm:presLayoutVars>
      </dgm:prSet>
      <dgm:spPr/>
    </dgm:pt>
    <dgm:pt modelId="{2D265773-530F-2640-B0E9-51A7D5C05A74}" type="pres">
      <dgm:prSet presAssocID="{96B002DD-7BE7-4961-ABBF-7A0FD088FBB0}" presName="bgRect" presStyleLbl="bgAccFollowNode1" presStyleIdx="0" presStyleCnt="5"/>
      <dgm:spPr/>
    </dgm:pt>
    <dgm:pt modelId="{87A915FF-C0AD-244F-8058-C17D5113D286}" type="pres">
      <dgm:prSet presAssocID="{74B52DF2-58BB-4E1F-A769-863B6E202B62}" presName="sibTransNodeCircle" presStyleLbl="alignNode1" presStyleIdx="0" presStyleCnt="10">
        <dgm:presLayoutVars>
          <dgm:chMax val="0"/>
          <dgm:bulletEnabled/>
        </dgm:presLayoutVars>
      </dgm:prSet>
      <dgm:spPr/>
    </dgm:pt>
    <dgm:pt modelId="{E26591D3-C7AD-A748-93BE-76A575A463DA}" type="pres">
      <dgm:prSet presAssocID="{96B002DD-7BE7-4961-ABBF-7A0FD088FBB0}" presName="bottomLine" presStyleLbl="alignNode1" presStyleIdx="1" presStyleCnt="10">
        <dgm:presLayoutVars/>
      </dgm:prSet>
      <dgm:spPr/>
    </dgm:pt>
    <dgm:pt modelId="{2B9ED604-5D0C-894E-B7F9-B64EC0B3E089}" type="pres">
      <dgm:prSet presAssocID="{96B002DD-7BE7-4961-ABBF-7A0FD088FBB0}" presName="nodeText" presStyleLbl="bgAccFollowNode1" presStyleIdx="0" presStyleCnt="5">
        <dgm:presLayoutVars>
          <dgm:bulletEnabled val="1"/>
        </dgm:presLayoutVars>
      </dgm:prSet>
      <dgm:spPr/>
    </dgm:pt>
    <dgm:pt modelId="{9D6D860C-A10D-5745-965A-4306C39D4372}" type="pres">
      <dgm:prSet presAssocID="{74B52DF2-58BB-4E1F-A769-863B6E202B62}" presName="sibTrans" presStyleCnt="0"/>
      <dgm:spPr/>
    </dgm:pt>
    <dgm:pt modelId="{2133020A-7778-7A48-A3F4-769F286823E6}" type="pres">
      <dgm:prSet presAssocID="{CE2C70BA-0CEF-2C41-92B6-8564A08B0D5D}" presName="compositeNode" presStyleCnt="0">
        <dgm:presLayoutVars>
          <dgm:bulletEnabled val="1"/>
        </dgm:presLayoutVars>
      </dgm:prSet>
      <dgm:spPr/>
    </dgm:pt>
    <dgm:pt modelId="{1CA42938-2847-D248-8758-F784DCB94FD1}" type="pres">
      <dgm:prSet presAssocID="{CE2C70BA-0CEF-2C41-92B6-8564A08B0D5D}" presName="bgRect" presStyleLbl="bgAccFollowNode1" presStyleIdx="1" presStyleCnt="5"/>
      <dgm:spPr/>
    </dgm:pt>
    <dgm:pt modelId="{3D8909C1-EF76-2445-89A6-CA3B8B172B6D}" type="pres">
      <dgm:prSet presAssocID="{635CB262-4AB6-EF40-A074-5C11AE05623F}" presName="sibTransNodeCircle" presStyleLbl="alignNode1" presStyleIdx="2" presStyleCnt="10">
        <dgm:presLayoutVars>
          <dgm:chMax val="0"/>
          <dgm:bulletEnabled/>
        </dgm:presLayoutVars>
      </dgm:prSet>
      <dgm:spPr/>
    </dgm:pt>
    <dgm:pt modelId="{4A04ECAF-F9D5-BE4B-840F-FD42B6A7CCF7}" type="pres">
      <dgm:prSet presAssocID="{CE2C70BA-0CEF-2C41-92B6-8564A08B0D5D}" presName="bottomLine" presStyleLbl="alignNode1" presStyleIdx="3" presStyleCnt="10">
        <dgm:presLayoutVars/>
      </dgm:prSet>
      <dgm:spPr/>
    </dgm:pt>
    <dgm:pt modelId="{752912E7-BA21-2448-AA58-589AD7F9C9B7}" type="pres">
      <dgm:prSet presAssocID="{CE2C70BA-0CEF-2C41-92B6-8564A08B0D5D}" presName="nodeText" presStyleLbl="bgAccFollowNode1" presStyleIdx="1" presStyleCnt="5">
        <dgm:presLayoutVars>
          <dgm:bulletEnabled val="1"/>
        </dgm:presLayoutVars>
      </dgm:prSet>
      <dgm:spPr/>
    </dgm:pt>
    <dgm:pt modelId="{F5CD73BF-EDAB-4442-AA3B-26FA8E8F19BF}" type="pres">
      <dgm:prSet presAssocID="{635CB262-4AB6-EF40-A074-5C11AE05623F}" presName="sibTrans" presStyleCnt="0"/>
      <dgm:spPr/>
    </dgm:pt>
    <dgm:pt modelId="{2732057D-438D-A944-BA5E-0321A8630A30}" type="pres">
      <dgm:prSet presAssocID="{7163BD5E-1B24-42DC-B792-AF6637C73F9A}" presName="compositeNode" presStyleCnt="0">
        <dgm:presLayoutVars>
          <dgm:bulletEnabled val="1"/>
        </dgm:presLayoutVars>
      </dgm:prSet>
      <dgm:spPr/>
    </dgm:pt>
    <dgm:pt modelId="{E0DC8331-4BF2-C14D-962F-F2D1D19B4013}" type="pres">
      <dgm:prSet presAssocID="{7163BD5E-1B24-42DC-B792-AF6637C73F9A}" presName="bgRect" presStyleLbl="bgAccFollowNode1" presStyleIdx="2" presStyleCnt="5"/>
      <dgm:spPr/>
    </dgm:pt>
    <dgm:pt modelId="{F3CA9254-42BA-AE42-A272-3CEABBFA5FF4}" type="pres">
      <dgm:prSet presAssocID="{E03AF75E-F5B0-4E9A-81BE-94E9DF19DE8F}" presName="sibTransNodeCircle" presStyleLbl="alignNode1" presStyleIdx="4" presStyleCnt="10">
        <dgm:presLayoutVars>
          <dgm:chMax val="0"/>
          <dgm:bulletEnabled/>
        </dgm:presLayoutVars>
      </dgm:prSet>
      <dgm:spPr/>
    </dgm:pt>
    <dgm:pt modelId="{23B0D286-4AE8-8441-8327-4802450607F6}" type="pres">
      <dgm:prSet presAssocID="{7163BD5E-1B24-42DC-B792-AF6637C73F9A}" presName="bottomLine" presStyleLbl="alignNode1" presStyleIdx="5" presStyleCnt="10">
        <dgm:presLayoutVars/>
      </dgm:prSet>
      <dgm:spPr/>
    </dgm:pt>
    <dgm:pt modelId="{D02659F1-1101-1F41-ABDA-DF9DC33E09C4}" type="pres">
      <dgm:prSet presAssocID="{7163BD5E-1B24-42DC-B792-AF6637C73F9A}" presName="nodeText" presStyleLbl="bgAccFollowNode1" presStyleIdx="2" presStyleCnt="5">
        <dgm:presLayoutVars>
          <dgm:bulletEnabled val="1"/>
        </dgm:presLayoutVars>
      </dgm:prSet>
      <dgm:spPr/>
    </dgm:pt>
    <dgm:pt modelId="{AC49304F-833A-FB47-9B43-B00024FC368C}" type="pres">
      <dgm:prSet presAssocID="{E03AF75E-F5B0-4E9A-81BE-94E9DF19DE8F}" presName="sibTrans" presStyleCnt="0"/>
      <dgm:spPr/>
    </dgm:pt>
    <dgm:pt modelId="{F7081EF1-EF53-9147-A01B-D79B66AC8433}" type="pres">
      <dgm:prSet presAssocID="{8E283FBE-38C6-49A4-B9A3-A2DDAF764D1D}" presName="compositeNode" presStyleCnt="0">
        <dgm:presLayoutVars>
          <dgm:bulletEnabled val="1"/>
        </dgm:presLayoutVars>
      </dgm:prSet>
      <dgm:spPr/>
    </dgm:pt>
    <dgm:pt modelId="{9B0C6FC2-90F1-A544-9009-11AEA10D5678}" type="pres">
      <dgm:prSet presAssocID="{8E283FBE-38C6-49A4-B9A3-A2DDAF764D1D}" presName="bgRect" presStyleLbl="bgAccFollowNode1" presStyleIdx="3" presStyleCnt="5"/>
      <dgm:spPr/>
    </dgm:pt>
    <dgm:pt modelId="{9F0AC3AC-A314-CB41-89DE-AEFDACBC5D17}" type="pres">
      <dgm:prSet presAssocID="{D8573148-81EA-4A4C-ACF8-5A379FCDB1C3}" presName="sibTransNodeCircle" presStyleLbl="alignNode1" presStyleIdx="6" presStyleCnt="10">
        <dgm:presLayoutVars>
          <dgm:chMax val="0"/>
          <dgm:bulletEnabled/>
        </dgm:presLayoutVars>
      </dgm:prSet>
      <dgm:spPr/>
    </dgm:pt>
    <dgm:pt modelId="{2DCBA419-B9EB-BD46-A667-813096720DCE}" type="pres">
      <dgm:prSet presAssocID="{8E283FBE-38C6-49A4-B9A3-A2DDAF764D1D}" presName="bottomLine" presStyleLbl="alignNode1" presStyleIdx="7" presStyleCnt="10">
        <dgm:presLayoutVars/>
      </dgm:prSet>
      <dgm:spPr/>
    </dgm:pt>
    <dgm:pt modelId="{66CC2A89-097A-6B45-BE2D-8068569621FB}" type="pres">
      <dgm:prSet presAssocID="{8E283FBE-38C6-49A4-B9A3-A2DDAF764D1D}" presName="nodeText" presStyleLbl="bgAccFollowNode1" presStyleIdx="3" presStyleCnt="5">
        <dgm:presLayoutVars>
          <dgm:bulletEnabled val="1"/>
        </dgm:presLayoutVars>
      </dgm:prSet>
      <dgm:spPr/>
    </dgm:pt>
    <dgm:pt modelId="{D4F7E7F4-5E62-994A-B844-081A5A2C9360}" type="pres">
      <dgm:prSet presAssocID="{D8573148-81EA-4A4C-ACF8-5A379FCDB1C3}" presName="sibTrans" presStyleCnt="0"/>
      <dgm:spPr/>
    </dgm:pt>
    <dgm:pt modelId="{430F7503-0EB4-3D43-8015-CC4EE8019333}" type="pres">
      <dgm:prSet presAssocID="{AD4A249A-2283-C04F-B3A4-1853CB63484B}" presName="compositeNode" presStyleCnt="0">
        <dgm:presLayoutVars>
          <dgm:bulletEnabled val="1"/>
        </dgm:presLayoutVars>
      </dgm:prSet>
      <dgm:spPr/>
    </dgm:pt>
    <dgm:pt modelId="{0E182B6F-363F-0A48-9B2C-419ACF47C272}" type="pres">
      <dgm:prSet presAssocID="{AD4A249A-2283-C04F-B3A4-1853CB63484B}" presName="bgRect" presStyleLbl="bgAccFollowNode1" presStyleIdx="4" presStyleCnt="5"/>
      <dgm:spPr/>
    </dgm:pt>
    <dgm:pt modelId="{80B75F05-1562-7943-AE61-5175198F8B38}" type="pres">
      <dgm:prSet presAssocID="{35C094A7-9116-894F-A3C2-C684165487FC}" presName="sibTransNodeCircle" presStyleLbl="alignNode1" presStyleIdx="8" presStyleCnt="10">
        <dgm:presLayoutVars>
          <dgm:chMax val="0"/>
          <dgm:bulletEnabled/>
        </dgm:presLayoutVars>
      </dgm:prSet>
      <dgm:spPr/>
    </dgm:pt>
    <dgm:pt modelId="{D2E7BCF1-D5BE-5343-AFB6-5E59BF0F8813}" type="pres">
      <dgm:prSet presAssocID="{AD4A249A-2283-C04F-B3A4-1853CB63484B}" presName="bottomLine" presStyleLbl="alignNode1" presStyleIdx="9" presStyleCnt="10">
        <dgm:presLayoutVars/>
      </dgm:prSet>
      <dgm:spPr/>
    </dgm:pt>
    <dgm:pt modelId="{87619043-F2BB-814B-8330-E6A9FF12BC14}" type="pres">
      <dgm:prSet presAssocID="{AD4A249A-2283-C04F-B3A4-1853CB63484B}" presName="nodeText" presStyleLbl="bgAccFollowNode1" presStyleIdx="4" presStyleCnt="5">
        <dgm:presLayoutVars>
          <dgm:bulletEnabled val="1"/>
        </dgm:presLayoutVars>
      </dgm:prSet>
      <dgm:spPr/>
    </dgm:pt>
  </dgm:ptLst>
  <dgm:cxnLst>
    <dgm:cxn modelId="{624BFF02-64F6-284F-BA91-3879B03A63B8}" srcId="{6AE3CEAC-176C-4862-B6DE-06C71EEE767E}" destId="{CE2C70BA-0CEF-2C41-92B6-8564A08B0D5D}" srcOrd="1" destOrd="0" parTransId="{BA3EC645-8CA6-B44C-9E41-DCBB285FC979}" sibTransId="{635CB262-4AB6-EF40-A074-5C11AE05623F}"/>
    <dgm:cxn modelId="{D21CB42C-DBAD-2B4D-812D-AB9DC758ECBF}" type="presOf" srcId="{D8573148-81EA-4A4C-ACF8-5A379FCDB1C3}" destId="{9F0AC3AC-A314-CB41-89DE-AEFDACBC5D17}" srcOrd="0" destOrd="0" presId="urn:microsoft.com/office/officeart/2016/7/layout/BasicLinearProcessNumbered"/>
    <dgm:cxn modelId="{014B452F-3ED1-B040-987A-0E2DDD883256}" type="presOf" srcId="{7163BD5E-1B24-42DC-B792-AF6637C73F9A}" destId="{D02659F1-1101-1F41-ABDA-DF9DC33E09C4}" srcOrd="1" destOrd="0" presId="urn:microsoft.com/office/officeart/2016/7/layout/BasicLinearProcessNumbered"/>
    <dgm:cxn modelId="{549A3F3D-BDD5-7748-BFB0-A9829D50A4C5}" type="presOf" srcId="{AD4A249A-2283-C04F-B3A4-1853CB63484B}" destId="{87619043-F2BB-814B-8330-E6A9FF12BC14}" srcOrd="1" destOrd="0" presId="urn:microsoft.com/office/officeart/2016/7/layout/BasicLinearProcessNumbered"/>
    <dgm:cxn modelId="{F1C60648-15A6-4A3C-BE05-A5F4905E71AB}" srcId="{6AE3CEAC-176C-4862-B6DE-06C71EEE767E}" destId="{96B002DD-7BE7-4961-ABBF-7A0FD088FBB0}" srcOrd="0" destOrd="0" parTransId="{508996A6-DA29-46B7-AA35-B5B74CC2EC03}" sibTransId="{74B52DF2-58BB-4E1F-A769-863B6E202B62}"/>
    <dgm:cxn modelId="{986E4875-0FDF-7B4B-B71B-934852832BCF}" type="presOf" srcId="{7163BD5E-1B24-42DC-B792-AF6637C73F9A}" destId="{E0DC8331-4BF2-C14D-962F-F2D1D19B4013}" srcOrd="0" destOrd="0" presId="urn:microsoft.com/office/officeart/2016/7/layout/BasicLinearProcessNumbered"/>
    <dgm:cxn modelId="{A55F7D7B-9590-EC4A-9079-209A871F873B}" type="presOf" srcId="{635CB262-4AB6-EF40-A074-5C11AE05623F}" destId="{3D8909C1-EF76-2445-89A6-CA3B8B172B6D}" srcOrd="0" destOrd="0" presId="urn:microsoft.com/office/officeart/2016/7/layout/BasicLinearProcessNumbered"/>
    <dgm:cxn modelId="{B5769E86-85F1-E945-BFD2-3E4E0C16CB70}" type="presOf" srcId="{8E283FBE-38C6-49A4-B9A3-A2DDAF764D1D}" destId="{9B0C6FC2-90F1-A544-9009-11AEA10D5678}" srcOrd="0" destOrd="0" presId="urn:microsoft.com/office/officeart/2016/7/layout/BasicLinearProcessNumbered"/>
    <dgm:cxn modelId="{48ACCA8F-6D19-9C47-96CF-18D59097DBBB}" type="presOf" srcId="{96B002DD-7BE7-4961-ABBF-7A0FD088FBB0}" destId="{2D265773-530F-2640-B0E9-51A7D5C05A74}" srcOrd="0" destOrd="0" presId="urn:microsoft.com/office/officeart/2016/7/layout/BasicLinearProcessNumbered"/>
    <dgm:cxn modelId="{40B3DCA2-66D9-B740-B47E-432AF1C682DC}" type="presOf" srcId="{6AE3CEAC-176C-4862-B6DE-06C71EEE767E}" destId="{7EBCE4F0-BAB6-474E-8F1D-DF4B69D4976A}" srcOrd="0" destOrd="0" presId="urn:microsoft.com/office/officeart/2016/7/layout/BasicLinearProcessNumbered"/>
    <dgm:cxn modelId="{D76E3EA7-EEC1-A847-AABC-899E1EAF62A1}" type="presOf" srcId="{8E283FBE-38C6-49A4-B9A3-A2DDAF764D1D}" destId="{66CC2A89-097A-6B45-BE2D-8068569621FB}" srcOrd="1" destOrd="0" presId="urn:microsoft.com/office/officeart/2016/7/layout/BasicLinearProcessNumbered"/>
    <dgm:cxn modelId="{2EE6E0BC-60DD-E044-AF3D-72A7677023D7}" type="presOf" srcId="{E03AF75E-F5B0-4E9A-81BE-94E9DF19DE8F}" destId="{F3CA9254-42BA-AE42-A272-3CEABBFA5FF4}" srcOrd="0" destOrd="0" presId="urn:microsoft.com/office/officeart/2016/7/layout/BasicLinearProcessNumbered"/>
    <dgm:cxn modelId="{A87121C1-F1EC-43BC-A3E6-DDD6D5A5CBBE}" srcId="{6AE3CEAC-176C-4862-B6DE-06C71EEE767E}" destId="{7163BD5E-1B24-42DC-B792-AF6637C73F9A}" srcOrd="2" destOrd="0" parTransId="{D533DF96-2235-426C-B157-6752AE01D64E}" sibTransId="{E03AF75E-F5B0-4E9A-81BE-94E9DF19DE8F}"/>
    <dgm:cxn modelId="{1850A7C1-203F-E645-9D8A-AA746B527A2E}" type="presOf" srcId="{96B002DD-7BE7-4961-ABBF-7A0FD088FBB0}" destId="{2B9ED604-5D0C-894E-B7F9-B64EC0B3E089}" srcOrd="1" destOrd="0" presId="urn:microsoft.com/office/officeart/2016/7/layout/BasicLinearProcessNumbered"/>
    <dgm:cxn modelId="{09E72ACE-AD1A-41EA-B9CC-493B614A624D}" srcId="{6AE3CEAC-176C-4862-B6DE-06C71EEE767E}" destId="{8E283FBE-38C6-49A4-B9A3-A2DDAF764D1D}" srcOrd="3" destOrd="0" parTransId="{1D068E58-06F2-41D2-8B9B-DFF27BFDBD19}" sibTransId="{D8573148-81EA-4A4C-ACF8-5A379FCDB1C3}"/>
    <dgm:cxn modelId="{8BAC00DC-BC72-D74D-AD49-C5775D39A31A}" type="presOf" srcId="{CE2C70BA-0CEF-2C41-92B6-8564A08B0D5D}" destId="{752912E7-BA21-2448-AA58-589AD7F9C9B7}" srcOrd="1" destOrd="0" presId="urn:microsoft.com/office/officeart/2016/7/layout/BasicLinearProcessNumbered"/>
    <dgm:cxn modelId="{AF4A8FE4-1FDC-1942-9D27-B4AFB092F193}" type="presOf" srcId="{35C094A7-9116-894F-A3C2-C684165487FC}" destId="{80B75F05-1562-7943-AE61-5175198F8B38}" srcOrd="0" destOrd="0" presId="urn:microsoft.com/office/officeart/2016/7/layout/BasicLinearProcessNumbered"/>
    <dgm:cxn modelId="{6B3571EA-7067-E248-8C49-FC665DA52A84}" type="presOf" srcId="{CE2C70BA-0CEF-2C41-92B6-8564A08B0D5D}" destId="{1CA42938-2847-D248-8758-F784DCB94FD1}" srcOrd="0" destOrd="0" presId="urn:microsoft.com/office/officeart/2016/7/layout/BasicLinearProcessNumbered"/>
    <dgm:cxn modelId="{63DB21F1-609A-184F-B6FD-05D7BF8DDF5A}" srcId="{6AE3CEAC-176C-4862-B6DE-06C71EEE767E}" destId="{AD4A249A-2283-C04F-B3A4-1853CB63484B}" srcOrd="4" destOrd="0" parTransId="{DFA9F977-B0C2-F344-BF84-1E4EA48DA4C3}" sibTransId="{35C094A7-9116-894F-A3C2-C684165487FC}"/>
    <dgm:cxn modelId="{1AF74FF5-1D5F-3C4F-9EFC-EDB8975B0F79}" type="presOf" srcId="{74B52DF2-58BB-4E1F-A769-863B6E202B62}" destId="{87A915FF-C0AD-244F-8058-C17D5113D286}" srcOrd="0" destOrd="0" presId="urn:microsoft.com/office/officeart/2016/7/layout/BasicLinearProcessNumbered"/>
    <dgm:cxn modelId="{4E7EEBF6-0047-CC40-BF8F-8EDDA7C339CF}" type="presOf" srcId="{AD4A249A-2283-C04F-B3A4-1853CB63484B}" destId="{0E182B6F-363F-0A48-9B2C-419ACF47C272}" srcOrd="0" destOrd="0" presId="urn:microsoft.com/office/officeart/2016/7/layout/BasicLinearProcessNumbered"/>
    <dgm:cxn modelId="{FCC8C73F-4B3B-A64F-AC18-BC931E517228}" type="presParOf" srcId="{7EBCE4F0-BAB6-474E-8F1D-DF4B69D4976A}" destId="{7C4E2249-CF4D-734A-A5F8-BCAD745438E6}" srcOrd="0" destOrd="0" presId="urn:microsoft.com/office/officeart/2016/7/layout/BasicLinearProcessNumbered"/>
    <dgm:cxn modelId="{BC4871DC-2206-7C42-BB52-E0E1F18A457D}" type="presParOf" srcId="{7C4E2249-CF4D-734A-A5F8-BCAD745438E6}" destId="{2D265773-530F-2640-B0E9-51A7D5C05A74}" srcOrd="0" destOrd="0" presId="urn:microsoft.com/office/officeart/2016/7/layout/BasicLinearProcessNumbered"/>
    <dgm:cxn modelId="{53D2B8E1-AD93-FF4C-A3E2-AE9F2515A474}" type="presParOf" srcId="{7C4E2249-CF4D-734A-A5F8-BCAD745438E6}" destId="{87A915FF-C0AD-244F-8058-C17D5113D286}" srcOrd="1" destOrd="0" presId="urn:microsoft.com/office/officeart/2016/7/layout/BasicLinearProcessNumbered"/>
    <dgm:cxn modelId="{48B0993A-016C-6245-B8A1-CC7A5D658C3A}" type="presParOf" srcId="{7C4E2249-CF4D-734A-A5F8-BCAD745438E6}" destId="{E26591D3-C7AD-A748-93BE-76A575A463DA}" srcOrd="2" destOrd="0" presId="urn:microsoft.com/office/officeart/2016/7/layout/BasicLinearProcessNumbered"/>
    <dgm:cxn modelId="{793FCDA5-8E3B-5948-99CE-134C22F20084}" type="presParOf" srcId="{7C4E2249-CF4D-734A-A5F8-BCAD745438E6}" destId="{2B9ED604-5D0C-894E-B7F9-B64EC0B3E089}" srcOrd="3" destOrd="0" presId="urn:microsoft.com/office/officeart/2016/7/layout/BasicLinearProcessNumbered"/>
    <dgm:cxn modelId="{C5F22EB8-2417-F64F-A40F-4521971C517D}" type="presParOf" srcId="{7EBCE4F0-BAB6-474E-8F1D-DF4B69D4976A}" destId="{9D6D860C-A10D-5745-965A-4306C39D4372}" srcOrd="1" destOrd="0" presId="urn:microsoft.com/office/officeart/2016/7/layout/BasicLinearProcessNumbered"/>
    <dgm:cxn modelId="{BF0C192F-6ECD-F647-94E3-F578EB588CC2}" type="presParOf" srcId="{7EBCE4F0-BAB6-474E-8F1D-DF4B69D4976A}" destId="{2133020A-7778-7A48-A3F4-769F286823E6}" srcOrd="2" destOrd="0" presId="urn:microsoft.com/office/officeart/2016/7/layout/BasicLinearProcessNumbered"/>
    <dgm:cxn modelId="{DF412963-7AD0-2244-B63E-31B2012E3C1D}" type="presParOf" srcId="{2133020A-7778-7A48-A3F4-769F286823E6}" destId="{1CA42938-2847-D248-8758-F784DCB94FD1}" srcOrd="0" destOrd="0" presId="urn:microsoft.com/office/officeart/2016/7/layout/BasicLinearProcessNumbered"/>
    <dgm:cxn modelId="{29BE2726-11FD-C646-AF7E-2E27BF395B2F}" type="presParOf" srcId="{2133020A-7778-7A48-A3F4-769F286823E6}" destId="{3D8909C1-EF76-2445-89A6-CA3B8B172B6D}" srcOrd="1" destOrd="0" presId="urn:microsoft.com/office/officeart/2016/7/layout/BasicLinearProcessNumbered"/>
    <dgm:cxn modelId="{DF380719-33B7-C340-B6D1-A6F47A63E504}" type="presParOf" srcId="{2133020A-7778-7A48-A3F4-769F286823E6}" destId="{4A04ECAF-F9D5-BE4B-840F-FD42B6A7CCF7}" srcOrd="2" destOrd="0" presId="urn:microsoft.com/office/officeart/2016/7/layout/BasicLinearProcessNumbered"/>
    <dgm:cxn modelId="{4EB7E6CF-E473-CC49-BB19-27F7445BDED8}" type="presParOf" srcId="{2133020A-7778-7A48-A3F4-769F286823E6}" destId="{752912E7-BA21-2448-AA58-589AD7F9C9B7}" srcOrd="3" destOrd="0" presId="urn:microsoft.com/office/officeart/2016/7/layout/BasicLinearProcessNumbered"/>
    <dgm:cxn modelId="{2AA11835-39F8-E14E-A64A-CDBC4A9532DF}" type="presParOf" srcId="{7EBCE4F0-BAB6-474E-8F1D-DF4B69D4976A}" destId="{F5CD73BF-EDAB-4442-AA3B-26FA8E8F19BF}" srcOrd="3" destOrd="0" presId="urn:microsoft.com/office/officeart/2016/7/layout/BasicLinearProcessNumbered"/>
    <dgm:cxn modelId="{9E7792DE-D821-C046-A4C9-7565D597FE08}" type="presParOf" srcId="{7EBCE4F0-BAB6-474E-8F1D-DF4B69D4976A}" destId="{2732057D-438D-A944-BA5E-0321A8630A30}" srcOrd="4" destOrd="0" presId="urn:microsoft.com/office/officeart/2016/7/layout/BasicLinearProcessNumbered"/>
    <dgm:cxn modelId="{9A7F0395-55BD-5F49-8ECC-A4C6ED3F6806}" type="presParOf" srcId="{2732057D-438D-A944-BA5E-0321A8630A30}" destId="{E0DC8331-4BF2-C14D-962F-F2D1D19B4013}" srcOrd="0" destOrd="0" presId="urn:microsoft.com/office/officeart/2016/7/layout/BasicLinearProcessNumbered"/>
    <dgm:cxn modelId="{0E90DD38-F26F-0744-96A8-F860884D30F7}" type="presParOf" srcId="{2732057D-438D-A944-BA5E-0321A8630A30}" destId="{F3CA9254-42BA-AE42-A272-3CEABBFA5FF4}" srcOrd="1" destOrd="0" presId="urn:microsoft.com/office/officeart/2016/7/layout/BasicLinearProcessNumbered"/>
    <dgm:cxn modelId="{66B758DD-75D0-1A43-BE1F-66CF9F09A4BF}" type="presParOf" srcId="{2732057D-438D-A944-BA5E-0321A8630A30}" destId="{23B0D286-4AE8-8441-8327-4802450607F6}" srcOrd="2" destOrd="0" presId="urn:microsoft.com/office/officeart/2016/7/layout/BasicLinearProcessNumbered"/>
    <dgm:cxn modelId="{4153B6C7-FF67-C547-AAD5-7E940B618DF4}" type="presParOf" srcId="{2732057D-438D-A944-BA5E-0321A8630A30}" destId="{D02659F1-1101-1F41-ABDA-DF9DC33E09C4}" srcOrd="3" destOrd="0" presId="urn:microsoft.com/office/officeart/2016/7/layout/BasicLinearProcessNumbered"/>
    <dgm:cxn modelId="{EF2FE9E1-7C10-3C40-9C58-B546317AC721}" type="presParOf" srcId="{7EBCE4F0-BAB6-474E-8F1D-DF4B69D4976A}" destId="{AC49304F-833A-FB47-9B43-B00024FC368C}" srcOrd="5" destOrd="0" presId="urn:microsoft.com/office/officeart/2016/7/layout/BasicLinearProcessNumbered"/>
    <dgm:cxn modelId="{8C4B1CD3-8CA8-DC4F-95D1-00D8CB8C7339}" type="presParOf" srcId="{7EBCE4F0-BAB6-474E-8F1D-DF4B69D4976A}" destId="{F7081EF1-EF53-9147-A01B-D79B66AC8433}" srcOrd="6" destOrd="0" presId="urn:microsoft.com/office/officeart/2016/7/layout/BasicLinearProcessNumbered"/>
    <dgm:cxn modelId="{8C1108E4-DAEC-9D48-BE20-1EDD303474A0}" type="presParOf" srcId="{F7081EF1-EF53-9147-A01B-D79B66AC8433}" destId="{9B0C6FC2-90F1-A544-9009-11AEA10D5678}" srcOrd="0" destOrd="0" presId="urn:microsoft.com/office/officeart/2016/7/layout/BasicLinearProcessNumbered"/>
    <dgm:cxn modelId="{BF0FB2A0-82D3-644D-85D6-29BAA47952B2}" type="presParOf" srcId="{F7081EF1-EF53-9147-A01B-D79B66AC8433}" destId="{9F0AC3AC-A314-CB41-89DE-AEFDACBC5D17}" srcOrd="1" destOrd="0" presId="urn:microsoft.com/office/officeart/2016/7/layout/BasicLinearProcessNumbered"/>
    <dgm:cxn modelId="{3C0D3406-CDD5-9549-887A-F8D6ADD3EB1D}" type="presParOf" srcId="{F7081EF1-EF53-9147-A01B-D79B66AC8433}" destId="{2DCBA419-B9EB-BD46-A667-813096720DCE}" srcOrd="2" destOrd="0" presId="urn:microsoft.com/office/officeart/2016/7/layout/BasicLinearProcessNumbered"/>
    <dgm:cxn modelId="{64ED78B3-553B-CE41-B6DF-6206566B95AD}" type="presParOf" srcId="{F7081EF1-EF53-9147-A01B-D79B66AC8433}" destId="{66CC2A89-097A-6B45-BE2D-8068569621FB}" srcOrd="3" destOrd="0" presId="urn:microsoft.com/office/officeart/2016/7/layout/BasicLinearProcessNumbered"/>
    <dgm:cxn modelId="{2A6A2D24-607C-8747-BBF2-50EF271C1795}" type="presParOf" srcId="{7EBCE4F0-BAB6-474E-8F1D-DF4B69D4976A}" destId="{D4F7E7F4-5E62-994A-B844-081A5A2C9360}" srcOrd="7" destOrd="0" presId="urn:microsoft.com/office/officeart/2016/7/layout/BasicLinearProcessNumbered"/>
    <dgm:cxn modelId="{84BE5D7E-F332-4B40-82A9-8B3A211A9C8C}" type="presParOf" srcId="{7EBCE4F0-BAB6-474E-8F1D-DF4B69D4976A}" destId="{430F7503-0EB4-3D43-8015-CC4EE8019333}" srcOrd="8" destOrd="0" presId="urn:microsoft.com/office/officeart/2016/7/layout/BasicLinearProcessNumbered"/>
    <dgm:cxn modelId="{2929FD5D-902C-7F43-9771-80F449745789}" type="presParOf" srcId="{430F7503-0EB4-3D43-8015-CC4EE8019333}" destId="{0E182B6F-363F-0A48-9B2C-419ACF47C272}" srcOrd="0" destOrd="0" presId="urn:microsoft.com/office/officeart/2016/7/layout/BasicLinearProcessNumbered"/>
    <dgm:cxn modelId="{41C0B662-7F79-8245-ACC2-26D6023A9EF3}" type="presParOf" srcId="{430F7503-0EB4-3D43-8015-CC4EE8019333}" destId="{80B75F05-1562-7943-AE61-5175198F8B38}" srcOrd="1" destOrd="0" presId="urn:microsoft.com/office/officeart/2016/7/layout/BasicLinearProcessNumbered"/>
    <dgm:cxn modelId="{849667A2-1167-9643-AEC0-5ECC8E180503}" type="presParOf" srcId="{430F7503-0EB4-3D43-8015-CC4EE8019333}" destId="{D2E7BCF1-D5BE-5343-AFB6-5E59BF0F8813}" srcOrd="2" destOrd="0" presId="urn:microsoft.com/office/officeart/2016/7/layout/BasicLinearProcessNumbered"/>
    <dgm:cxn modelId="{3EA16086-E4D1-5F43-8E63-66EF945969E6}" type="presParOf" srcId="{430F7503-0EB4-3D43-8015-CC4EE8019333}" destId="{87619043-F2BB-814B-8330-E6A9FF12BC1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EB01E0-21E3-4454-AA80-8D820E6E808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EB6C56A-2769-431E-8A18-1AA2552F29C8}">
      <dgm:prSet/>
      <dgm:spPr/>
      <dgm:t>
        <a:bodyPr/>
        <a:lstStyle/>
        <a:p>
          <a:r>
            <a:rPr lang="en-US" b="1"/>
            <a:t>Original EpiScan R package can be found here: </a:t>
          </a:r>
          <a:r>
            <a:rPr lang="en-US" b="1">
              <a:hlinkClick xmlns:r="http://schemas.openxmlformats.org/officeDocument/2006/relationships" r:id="rId1"/>
            </a:rPr>
            <a:t>https://github.com/cran/episcan</a:t>
          </a:r>
          <a:endParaRPr lang="en-US"/>
        </a:p>
      </dgm:t>
    </dgm:pt>
    <dgm:pt modelId="{FAE2ABB6-B584-4D0E-BD7E-17B30E37E679}" type="parTrans" cxnId="{569516DB-5CF1-4644-973F-6A8223D7CF06}">
      <dgm:prSet/>
      <dgm:spPr/>
      <dgm:t>
        <a:bodyPr/>
        <a:lstStyle/>
        <a:p>
          <a:endParaRPr lang="en-US"/>
        </a:p>
      </dgm:t>
    </dgm:pt>
    <dgm:pt modelId="{6C9F8BC0-2A19-4608-98D6-2B1632B1FE57}" type="sibTrans" cxnId="{569516DB-5CF1-4644-973F-6A8223D7CF06}">
      <dgm:prSet/>
      <dgm:spPr/>
      <dgm:t>
        <a:bodyPr/>
        <a:lstStyle/>
        <a:p>
          <a:endParaRPr lang="en-US"/>
        </a:p>
      </dgm:t>
    </dgm:pt>
    <dgm:pt modelId="{C4C28C50-3A5B-4BFD-B6EE-5CD347E1B297}">
      <dgm:prSet/>
      <dgm:spPr/>
      <dgm:t>
        <a:bodyPr/>
        <a:lstStyle/>
        <a:p>
          <a:r>
            <a:rPr lang="en-US" b="1"/>
            <a:t>My parallelized version of the EpiScan R package can be found here: </a:t>
          </a:r>
          <a:r>
            <a:rPr lang="en-US" b="1">
              <a:hlinkClick xmlns:r="http://schemas.openxmlformats.org/officeDocument/2006/relationships" r:id="rId2"/>
            </a:rPr>
            <a:t>https://github.com/LanceGuy5/episcan-parallelized</a:t>
          </a:r>
          <a:endParaRPr lang="en-US"/>
        </a:p>
      </dgm:t>
    </dgm:pt>
    <dgm:pt modelId="{D15A8D08-667E-4ECC-8173-A8DB4AF7582F}" type="parTrans" cxnId="{336593B3-8A84-4C24-86D4-B13E0C31F642}">
      <dgm:prSet/>
      <dgm:spPr/>
      <dgm:t>
        <a:bodyPr/>
        <a:lstStyle/>
        <a:p>
          <a:endParaRPr lang="en-US"/>
        </a:p>
      </dgm:t>
    </dgm:pt>
    <dgm:pt modelId="{3DAA309E-1827-4F34-93D9-1D4ECFA6B641}" type="sibTrans" cxnId="{336593B3-8A84-4C24-86D4-B13E0C31F642}">
      <dgm:prSet/>
      <dgm:spPr/>
      <dgm:t>
        <a:bodyPr/>
        <a:lstStyle/>
        <a:p>
          <a:endParaRPr lang="en-US"/>
        </a:p>
      </dgm:t>
    </dgm:pt>
    <dgm:pt modelId="{4E081A04-0D73-4B6E-B69F-5ACBC59AFCC1}">
      <dgm:prSet/>
      <dgm:spPr/>
      <dgm:t>
        <a:bodyPr/>
        <a:lstStyle/>
        <a:p>
          <a:r>
            <a:rPr lang="en-US" b="1"/>
            <a:t>The source code for EpiScan GPU can be found here: </a:t>
          </a:r>
          <a:r>
            <a:rPr lang="en-US" b="1">
              <a:hlinkClick xmlns:r="http://schemas.openxmlformats.org/officeDocument/2006/relationships" r:id="rId3"/>
            </a:rPr>
            <a:t>https://github.com/LanceGuy5/EpiScan-gpu</a:t>
          </a:r>
          <a:endParaRPr lang="en-US"/>
        </a:p>
      </dgm:t>
    </dgm:pt>
    <dgm:pt modelId="{5C07BD1A-76C4-41E7-A881-70FCF6E290F7}" type="parTrans" cxnId="{0A48AA73-2809-49CB-B59A-503FF4166E66}">
      <dgm:prSet/>
      <dgm:spPr/>
      <dgm:t>
        <a:bodyPr/>
        <a:lstStyle/>
        <a:p>
          <a:endParaRPr lang="en-US"/>
        </a:p>
      </dgm:t>
    </dgm:pt>
    <dgm:pt modelId="{A2BA64ED-C34D-40BE-801E-70F45B0906FE}" type="sibTrans" cxnId="{0A48AA73-2809-49CB-B59A-503FF4166E66}">
      <dgm:prSet/>
      <dgm:spPr/>
      <dgm:t>
        <a:bodyPr/>
        <a:lstStyle/>
        <a:p>
          <a:endParaRPr lang="en-US"/>
        </a:p>
      </dgm:t>
    </dgm:pt>
    <dgm:pt modelId="{320A493A-7371-694B-B4F9-5C09873C49BE}" type="pres">
      <dgm:prSet presAssocID="{8FEB01E0-21E3-4454-AA80-8D820E6E808E}" presName="linear" presStyleCnt="0">
        <dgm:presLayoutVars>
          <dgm:animLvl val="lvl"/>
          <dgm:resizeHandles val="exact"/>
        </dgm:presLayoutVars>
      </dgm:prSet>
      <dgm:spPr/>
    </dgm:pt>
    <dgm:pt modelId="{C7A0F29E-440E-BA47-BBB7-F1C774894EBB}" type="pres">
      <dgm:prSet presAssocID="{7EB6C56A-2769-431E-8A18-1AA2552F29C8}" presName="parentText" presStyleLbl="node1" presStyleIdx="0" presStyleCnt="3">
        <dgm:presLayoutVars>
          <dgm:chMax val="0"/>
          <dgm:bulletEnabled val="1"/>
        </dgm:presLayoutVars>
      </dgm:prSet>
      <dgm:spPr/>
    </dgm:pt>
    <dgm:pt modelId="{CAFAB18D-371B-804D-BBAF-2F8A174B642E}" type="pres">
      <dgm:prSet presAssocID="{6C9F8BC0-2A19-4608-98D6-2B1632B1FE57}" presName="spacer" presStyleCnt="0"/>
      <dgm:spPr/>
    </dgm:pt>
    <dgm:pt modelId="{48FA572C-33E0-524C-B998-2B2B51DDC515}" type="pres">
      <dgm:prSet presAssocID="{C4C28C50-3A5B-4BFD-B6EE-5CD347E1B297}" presName="parentText" presStyleLbl="node1" presStyleIdx="1" presStyleCnt="3">
        <dgm:presLayoutVars>
          <dgm:chMax val="0"/>
          <dgm:bulletEnabled val="1"/>
        </dgm:presLayoutVars>
      </dgm:prSet>
      <dgm:spPr/>
    </dgm:pt>
    <dgm:pt modelId="{72D06161-9FB9-134A-ADB0-73BAC344B106}" type="pres">
      <dgm:prSet presAssocID="{3DAA309E-1827-4F34-93D9-1D4ECFA6B641}" presName="spacer" presStyleCnt="0"/>
      <dgm:spPr/>
    </dgm:pt>
    <dgm:pt modelId="{ED1E0798-7061-7F49-8622-BA3DECCD98B2}" type="pres">
      <dgm:prSet presAssocID="{4E081A04-0D73-4B6E-B69F-5ACBC59AFCC1}" presName="parentText" presStyleLbl="node1" presStyleIdx="2" presStyleCnt="3">
        <dgm:presLayoutVars>
          <dgm:chMax val="0"/>
          <dgm:bulletEnabled val="1"/>
        </dgm:presLayoutVars>
      </dgm:prSet>
      <dgm:spPr/>
    </dgm:pt>
  </dgm:ptLst>
  <dgm:cxnLst>
    <dgm:cxn modelId="{89ADFF6A-B1E4-FD48-96B8-6AB57DB2FD30}" type="presOf" srcId="{4E081A04-0D73-4B6E-B69F-5ACBC59AFCC1}" destId="{ED1E0798-7061-7F49-8622-BA3DECCD98B2}" srcOrd="0" destOrd="0" presId="urn:microsoft.com/office/officeart/2005/8/layout/vList2"/>
    <dgm:cxn modelId="{0A48AA73-2809-49CB-B59A-503FF4166E66}" srcId="{8FEB01E0-21E3-4454-AA80-8D820E6E808E}" destId="{4E081A04-0D73-4B6E-B69F-5ACBC59AFCC1}" srcOrd="2" destOrd="0" parTransId="{5C07BD1A-76C4-41E7-A881-70FCF6E290F7}" sibTransId="{A2BA64ED-C34D-40BE-801E-70F45B0906FE}"/>
    <dgm:cxn modelId="{336593B3-8A84-4C24-86D4-B13E0C31F642}" srcId="{8FEB01E0-21E3-4454-AA80-8D820E6E808E}" destId="{C4C28C50-3A5B-4BFD-B6EE-5CD347E1B297}" srcOrd="1" destOrd="0" parTransId="{D15A8D08-667E-4ECC-8173-A8DB4AF7582F}" sibTransId="{3DAA309E-1827-4F34-93D9-1D4ECFA6B641}"/>
    <dgm:cxn modelId="{569516DB-5CF1-4644-973F-6A8223D7CF06}" srcId="{8FEB01E0-21E3-4454-AA80-8D820E6E808E}" destId="{7EB6C56A-2769-431E-8A18-1AA2552F29C8}" srcOrd="0" destOrd="0" parTransId="{FAE2ABB6-B584-4D0E-BD7E-17B30E37E679}" sibTransId="{6C9F8BC0-2A19-4608-98D6-2B1632B1FE57}"/>
    <dgm:cxn modelId="{0F0096DD-A7EA-7846-B7B5-3F7C7AC00A76}" type="presOf" srcId="{7EB6C56A-2769-431E-8A18-1AA2552F29C8}" destId="{C7A0F29E-440E-BA47-BBB7-F1C774894EBB}" srcOrd="0" destOrd="0" presId="urn:microsoft.com/office/officeart/2005/8/layout/vList2"/>
    <dgm:cxn modelId="{AC4A48EB-A627-404D-926B-E586E12F18B5}" type="presOf" srcId="{C4C28C50-3A5B-4BFD-B6EE-5CD347E1B297}" destId="{48FA572C-33E0-524C-B998-2B2B51DDC515}" srcOrd="0" destOrd="0" presId="urn:microsoft.com/office/officeart/2005/8/layout/vList2"/>
    <dgm:cxn modelId="{3BA440EF-1B57-7845-AEDC-F59A2F9D7930}" type="presOf" srcId="{8FEB01E0-21E3-4454-AA80-8D820E6E808E}" destId="{320A493A-7371-694B-B4F9-5C09873C49BE}" srcOrd="0" destOrd="0" presId="urn:microsoft.com/office/officeart/2005/8/layout/vList2"/>
    <dgm:cxn modelId="{0908A3A1-5A36-F74A-9D42-2F9968844443}" type="presParOf" srcId="{320A493A-7371-694B-B4F9-5C09873C49BE}" destId="{C7A0F29E-440E-BA47-BBB7-F1C774894EBB}" srcOrd="0" destOrd="0" presId="urn:microsoft.com/office/officeart/2005/8/layout/vList2"/>
    <dgm:cxn modelId="{4BF574A1-5E04-F746-883E-7DDF5DC2215D}" type="presParOf" srcId="{320A493A-7371-694B-B4F9-5C09873C49BE}" destId="{CAFAB18D-371B-804D-BBAF-2F8A174B642E}" srcOrd="1" destOrd="0" presId="urn:microsoft.com/office/officeart/2005/8/layout/vList2"/>
    <dgm:cxn modelId="{2ABAA9C9-09F3-1744-8536-6D770594E06B}" type="presParOf" srcId="{320A493A-7371-694B-B4F9-5C09873C49BE}" destId="{48FA572C-33E0-524C-B998-2B2B51DDC515}" srcOrd="2" destOrd="0" presId="urn:microsoft.com/office/officeart/2005/8/layout/vList2"/>
    <dgm:cxn modelId="{6E629C63-FC7F-4642-AF9D-C46E48908D68}" type="presParOf" srcId="{320A493A-7371-694B-B4F9-5C09873C49BE}" destId="{72D06161-9FB9-134A-ADB0-73BAC344B106}" srcOrd="3" destOrd="0" presId="urn:microsoft.com/office/officeart/2005/8/layout/vList2"/>
    <dgm:cxn modelId="{7A951F43-B5C5-7942-8179-3C162299A05D}" type="presParOf" srcId="{320A493A-7371-694B-B4F9-5C09873C49BE}" destId="{ED1E0798-7061-7F49-8622-BA3DECCD98B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DBF0E-841C-604B-9255-9EBEB20BBAD7}">
      <dsp:nvSpPr>
        <dsp:cNvPr id="0" name=""/>
        <dsp:cNvSpPr/>
      </dsp:nvSpPr>
      <dsp:spPr>
        <a:xfrm>
          <a:off x="0" y="33750"/>
          <a:ext cx="10119359" cy="1704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Compared to the R package EpiScan, results are similar. Share most entries, but GPU package has many more false positives.</a:t>
          </a:r>
        </a:p>
      </dsp:txBody>
      <dsp:txXfrm>
        <a:off x="83216" y="116966"/>
        <a:ext cx="9952927" cy="1538258"/>
      </dsp:txXfrm>
    </dsp:sp>
    <dsp:sp modelId="{B6DFAD3A-1493-BE4C-9691-EACCF623FF46}">
      <dsp:nvSpPr>
        <dsp:cNvPr id="0" name=""/>
        <dsp:cNvSpPr/>
      </dsp:nvSpPr>
      <dsp:spPr>
        <a:xfrm>
          <a:off x="0" y="1827720"/>
          <a:ext cx="10119359" cy="1704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Still want to compare to other proven epistasis methods as well as simulated datasets. Both of these are being tested currently (once running on the cluster).</a:t>
          </a:r>
        </a:p>
      </dsp:txBody>
      <dsp:txXfrm>
        <a:off x="83216" y="1910936"/>
        <a:ext cx="9952927" cy="15382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2012B-F947-4D74-B7CA-BE0C7F2B83DA}">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0E82A-F1AE-4B2C-9CCF-ED8318AB4FC6}">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8F3F6D-301B-4646-A9C5-49A66548EFCF}">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Pearson Correlation Coefficient only identifies linear relationships between SNPs.</a:t>
          </a:r>
          <a:endParaRPr lang="en-US" sz="2200" kern="1200"/>
        </a:p>
      </dsp:txBody>
      <dsp:txXfrm>
        <a:off x="1057183" y="1805"/>
        <a:ext cx="9458416" cy="915310"/>
      </dsp:txXfrm>
    </dsp:sp>
    <dsp:sp modelId="{58310213-04BD-4039-B84C-28BE860529A0}">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61C531-00DA-44DC-981D-3792DFB788B7}">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EC772A-31F5-4B3A-A6FC-FDFF596F904D}">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Maximum threads allowed in a CUDA block is 1024.</a:t>
          </a:r>
          <a:endParaRPr lang="en-US" sz="2200" kern="1200"/>
        </a:p>
      </dsp:txBody>
      <dsp:txXfrm>
        <a:off x="1057183" y="1145944"/>
        <a:ext cx="9458416" cy="915310"/>
      </dsp:txXfrm>
    </dsp:sp>
    <dsp:sp modelId="{7C4D4F4E-E6EA-4174-AF00-5D5761A2AEE7}">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BA46A-5646-49B2-87F2-EDC4C72DB677}">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DE6CA2-78BA-461E-BC05-5FBA1F015422}">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Using the standard output stream as a way to write to a file sometimes causes buffer overflow.</a:t>
          </a:r>
          <a:endParaRPr lang="en-US" sz="2200" kern="1200"/>
        </a:p>
      </dsp:txBody>
      <dsp:txXfrm>
        <a:off x="1057183" y="2290082"/>
        <a:ext cx="9458416" cy="915310"/>
      </dsp:txXfrm>
    </dsp:sp>
    <dsp:sp modelId="{8EB44A4B-C269-4DB2-A58D-07EFA06C276A}">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742556-DC79-4270-8801-32B4F3CFF3CF}">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01D78E-7CEF-40BF-A03C-2DF86250A417}">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kern="1200"/>
            <a:t>Data must be formatted in a very specific way.</a:t>
          </a:r>
          <a:endParaRPr lang="en-US" sz="2200" kern="1200"/>
        </a:p>
      </dsp:txBody>
      <dsp:txXfrm>
        <a:off x="1057183" y="3434221"/>
        <a:ext cx="945841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65773-530F-2640-B0E9-51A7D5C05A74}">
      <dsp:nvSpPr>
        <dsp:cNvPr id="0" name=""/>
        <dsp:cNvSpPr/>
      </dsp:nvSpPr>
      <dsp:spPr>
        <a:xfrm>
          <a:off x="3458" y="472207"/>
          <a:ext cx="1872674" cy="262174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6001" tIns="330200" rIns="146001" bIns="330200" numCol="1" spcCol="1270" anchor="t" anchorCtr="0">
          <a:noAutofit/>
        </a:bodyPr>
        <a:lstStyle/>
        <a:p>
          <a:pPr marL="0" lvl="0" indent="0" algn="l" defTabSz="533400">
            <a:lnSpc>
              <a:spcPct val="90000"/>
            </a:lnSpc>
            <a:spcBef>
              <a:spcPct val="0"/>
            </a:spcBef>
            <a:spcAft>
              <a:spcPct val="35000"/>
            </a:spcAft>
            <a:buNone/>
          </a:pPr>
          <a:r>
            <a:rPr lang="en-US" sz="1200" b="1" kern="1200" dirty="0">
              <a:latin typeface="Apple Symbols" panose="02000000000000000000" pitchFamily="2" charset="-79"/>
              <a:ea typeface="Apple Symbols" panose="02000000000000000000" pitchFamily="2" charset="-79"/>
              <a:cs typeface="Apple Symbols" panose="02000000000000000000" pitchFamily="2" charset="-79"/>
            </a:rPr>
            <a:t>Begin considering scale of epistasis using the Maximal Information Coefficient rather than the Pearson Correlation Coefficient so that not just linear relationships but all types of relationships are taken into consideration.</a:t>
          </a:r>
          <a:endParaRPr lang="en-US" sz="1200" kern="1200" dirty="0">
            <a:latin typeface="Apple Symbols" panose="02000000000000000000" pitchFamily="2" charset="-79"/>
            <a:ea typeface="Apple Symbols" panose="02000000000000000000" pitchFamily="2" charset="-79"/>
            <a:cs typeface="Apple Symbols" panose="02000000000000000000" pitchFamily="2" charset="-79"/>
          </a:endParaRPr>
        </a:p>
      </dsp:txBody>
      <dsp:txXfrm>
        <a:off x="3458" y="1468470"/>
        <a:ext cx="1872674" cy="1573046"/>
      </dsp:txXfrm>
    </dsp:sp>
    <dsp:sp modelId="{87A915FF-C0AD-244F-8058-C17D5113D286}">
      <dsp:nvSpPr>
        <dsp:cNvPr id="0" name=""/>
        <dsp:cNvSpPr/>
      </dsp:nvSpPr>
      <dsp:spPr>
        <a:xfrm>
          <a:off x="546534" y="734382"/>
          <a:ext cx="786523" cy="78652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320" tIns="12700" rIns="61320" bIns="12700"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61718" y="849566"/>
        <a:ext cx="556155" cy="556155"/>
      </dsp:txXfrm>
    </dsp:sp>
    <dsp:sp modelId="{E26591D3-C7AD-A748-93BE-76A575A463DA}">
      <dsp:nvSpPr>
        <dsp:cNvPr id="0" name=""/>
        <dsp:cNvSpPr/>
      </dsp:nvSpPr>
      <dsp:spPr>
        <a:xfrm>
          <a:off x="3458" y="3093880"/>
          <a:ext cx="1872674" cy="72"/>
        </a:xfrm>
        <a:prstGeom prst="rect">
          <a:avLst/>
        </a:prstGeom>
        <a:solidFill>
          <a:schemeClr val="accent2">
            <a:hueOff val="-161707"/>
            <a:satOff val="-9325"/>
            <a:lumOff val="959"/>
            <a:alphaOff val="0"/>
          </a:schemeClr>
        </a:solidFill>
        <a:ln w="12700" cap="flat" cmpd="sng" algn="ctr">
          <a:solidFill>
            <a:schemeClr val="accent2">
              <a:hueOff val="-161707"/>
              <a:satOff val="-9325"/>
              <a:lumOff val="9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42938-2847-D248-8758-F784DCB94FD1}">
      <dsp:nvSpPr>
        <dsp:cNvPr id="0" name=""/>
        <dsp:cNvSpPr/>
      </dsp:nvSpPr>
      <dsp:spPr>
        <a:xfrm>
          <a:off x="2063400" y="472207"/>
          <a:ext cx="1872674" cy="2621744"/>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6001" tIns="330200" rIns="146001" bIns="330200" numCol="1" spcCol="1270" anchor="t" anchorCtr="0">
          <a:noAutofit/>
        </a:bodyPr>
        <a:lstStyle/>
        <a:p>
          <a:pPr marL="0" lvl="0" indent="0" algn="l" defTabSz="533400">
            <a:lnSpc>
              <a:spcPct val="90000"/>
            </a:lnSpc>
            <a:spcBef>
              <a:spcPct val="0"/>
            </a:spcBef>
            <a:spcAft>
              <a:spcPct val="35000"/>
            </a:spcAft>
            <a:buNone/>
          </a:pPr>
          <a:r>
            <a:rPr lang="en-US" sz="1200" b="1" kern="1200" dirty="0">
              <a:latin typeface="Apple Symbols" panose="02000000000000000000" pitchFamily="2" charset="-79"/>
              <a:ea typeface="Apple Symbols" panose="02000000000000000000" pitchFamily="2" charset="-79"/>
              <a:cs typeface="Apple Symbols" panose="02000000000000000000" pitchFamily="2" charset="-79"/>
            </a:rPr>
            <a:t>Make sure that the math is correct and more accurately verify that epistasis is being predicted.</a:t>
          </a:r>
        </a:p>
      </dsp:txBody>
      <dsp:txXfrm>
        <a:off x="2063400" y="1468470"/>
        <a:ext cx="1872674" cy="1573046"/>
      </dsp:txXfrm>
    </dsp:sp>
    <dsp:sp modelId="{3D8909C1-EF76-2445-89A6-CA3B8B172B6D}">
      <dsp:nvSpPr>
        <dsp:cNvPr id="0" name=""/>
        <dsp:cNvSpPr/>
      </dsp:nvSpPr>
      <dsp:spPr>
        <a:xfrm>
          <a:off x="2606476" y="734382"/>
          <a:ext cx="786523" cy="786523"/>
        </a:xfrm>
        <a:prstGeom prst="ellipse">
          <a:avLst/>
        </a:prstGeom>
        <a:solidFill>
          <a:schemeClr val="accent2">
            <a:hueOff val="-323414"/>
            <a:satOff val="-18651"/>
            <a:lumOff val="1917"/>
            <a:alphaOff val="0"/>
          </a:schemeClr>
        </a:solidFill>
        <a:ln w="12700" cap="flat" cmpd="sng" algn="ctr">
          <a:solidFill>
            <a:schemeClr val="accent2">
              <a:hueOff val="-323414"/>
              <a:satOff val="-18651"/>
              <a:lumOff val="19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320" tIns="12700" rIns="61320" bIns="12700"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721660" y="849566"/>
        <a:ext cx="556155" cy="556155"/>
      </dsp:txXfrm>
    </dsp:sp>
    <dsp:sp modelId="{4A04ECAF-F9D5-BE4B-840F-FD42B6A7CCF7}">
      <dsp:nvSpPr>
        <dsp:cNvPr id="0" name=""/>
        <dsp:cNvSpPr/>
      </dsp:nvSpPr>
      <dsp:spPr>
        <a:xfrm>
          <a:off x="2063400" y="3093880"/>
          <a:ext cx="1872674" cy="72"/>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C8331-4BF2-C14D-962F-F2D1D19B4013}">
      <dsp:nvSpPr>
        <dsp:cNvPr id="0" name=""/>
        <dsp:cNvSpPr/>
      </dsp:nvSpPr>
      <dsp:spPr>
        <a:xfrm>
          <a:off x="4123342" y="472207"/>
          <a:ext cx="1872674" cy="2621744"/>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6001" tIns="330200" rIns="146001" bIns="330200" numCol="1" spcCol="1270" anchor="t" anchorCtr="0">
          <a:noAutofit/>
        </a:bodyPr>
        <a:lstStyle/>
        <a:p>
          <a:pPr marL="0" lvl="0" indent="0" algn="l" defTabSz="533400">
            <a:lnSpc>
              <a:spcPct val="90000"/>
            </a:lnSpc>
            <a:spcBef>
              <a:spcPct val="0"/>
            </a:spcBef>
            <a:spcAft>
              <a:spcPct val="35000"/>
            </a:spcAft>
            <a:buNone/>
          </a:pPr>
          <a:r>
            <a:rPr lang="en-US" sz="1200" b="1" kern="1200" dirty="0">
              <a:latin typeface="Apple Symbols" panose="02000000000000000000" pitchFamily="2" charset="-79"/>
              <a:ea typeface="Apple Symbols" panose="02000000000000000000" pitchFamily="2" charset="-79"/>
              <a:cs typeface="Apple Symbols" panose="02000000000000000000" pitchFamily="2" charset="-79"/>
            </a:rPr>
            <a:t>Begin seeing capabilities on cluster – stronger GPU but Linux (runs ~10% slower). More memory on cluster GPUs than the GPU the code has been tested on.</a:t>
          </a:r>
          <a:endParaRPr lang="en-US" sz="1200" kern="1200" dirty="0">
            <a:latin typeface="Apple Symbols" panose="02000000000000000000" pitchFamily="2" charset="-79"/>
            <a:ea typeface="Apple Symbols" panose="02000000000000000000" pitchFamily="2" charset="-79"/>
            <a:cs typeface="Apple Symbols" panose="02000000000000000000" pitchFamily="2" charset="-79"/>
          </a:endParaRPr>
        </a:p>
      </dsp:txBody>
      <dsp:txXfrm>
        <a:off x="4123342" y="1468470"/>
        <a:ext cx="1872674" cy="1573046"/>
      </dsp:txXfrm>
    </dsp:sp>
    <dsp:sp modelId="{F3CA9254-42BA-AE42-A272-3CEABBFA5FF4}">
      <dsp:nvSpPr>
        <dsp:cNvPr id="0" name=""/>
        <dsp:cNvSpPr/>
      </dsp:nvSpPr>
      <dsp:spPr>
        <a:xfrm>
          <a:off x="4666418" y="734382"/>
          <a:ext cx="786523" cy="786523"/>
        </a:xfrm>
        <a:prstGeom prst="ellipse">
          <a:avLst/>
        </a:prstGeom>
        <a:solidFill>
          <a:schemeClr val="accent2">
            <a:hueOff val="-646828"/>
            <a:satOff val="-37301"/>
            <a:lumOff val="3835"/>
            <a:alphaOff val="0"/>
          </a:schemeClr>
        </a:solidFill>
        <a:ln w="12700" cap="flat" cmpd="sng" algn="ctr">
          <a:solidFill>
            <a:schemeClr val="accent2">
              <a:hueOff val="-646828"/>
              <a:satOff val="-37301"/>
              <a:lumOff val="38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320" tIns="12700" rIns="61320" bIns="12700"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781602" y="849566"/>
        <a:ext cx="556155" cy="556155"/>
      </dsp:txXfrm>
    </dsp:sp>
    <dsp:sp modelId="{23B0D286-4AE8-8441-8327-4802450607F6}">
      <dsp:nvSpPr>
        <dsp:cNvPr id="0" name=""/>
        <dsp:cNvSpPr/>
      </dsp:nvSpPr>
      <dsp:spPr>
        <a:xfrm>
          <a:off x="4123342" y="3093880"/>
          <a:ext cx="1872674" cy="72"/>
        </a:xfrm>
        <a:prstGeom prst="rect">
          <a:avLst/>
        </a:prstGeom>
        <a:solidFill>
          <a:schemeClr val="accent2">
            <a:hueOff val="-808535"/>
            <a:satOff val="-46627"/>
            <a:lumOff val="4793"/>
            <a:alphaOff val="0"/>
          </a:schemeClr>
        </a:solidFill>
        <a:ln w="12700" cap="flat" cmpd="sng" algn="ctr">
          <a:solidFill>
            <a:schemeClr val="accent2">
              <a:hueOff val="-808535"/>
              <a:satOff val="-46627"/>
              <a:lumOff val="47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0C6FC2-90F1-A544-9009-11AEA10D5678}">
      <dsp:nvSpPr>
        <dsp:cNvPr id="0" name=""/>
        <dsp:cNvSpPr/>
      </dsp:nvSpPr>
      <dsp:spPr>
        <a:xfrm>
          <a:off x="6183284" y="472207"/>
          <a:ext cx="1872674" cy="2621744"/>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6001" tIns="330200" rIns="146001" bIns="330200" numCol="1" spcCol="1270" anchor="t" anchorCtr="0">
          <a:noAutofit/>
        </a:bodyPr>
        <a:lstStyle/>
        <a:p>
          <a:pPr marL="0" lvl="0" indent="0" algn="l" defTabSz="533400">
            <a:lnSpc>
              <a:spcPct val="90000"/>
            </a:lnSpc>
            <a:spcBef>
              <a:spcPct val="0"/>
            </a:spcBef>
            <a:spcAft>
              <a:spcPct val="35000"/>
            </a:spcAft>
            <a:buNone/>
          </a:pPr>
          <a:r>
            <a:rPr lang="en-US" sz="1200" b="1" kern="1200" dirty="0">
              <a:latin typeface="Apple Symbols" panose="02000000000000000000" pitchFamily="2" charset="-79"/>
              <a:ea typeface="Apple Symbols" panose="02000000000000000000" pitchFamily="2" charset="-79"/>
              <a:cs typeface="Apple Symbols" panose="02000000000000000000" pitchFamily="2" charset="-79"/>
            </a:rPr>
            <a:t>Start running on larger datasets.</a:t>
          </a:r>
        </a:p>
      </dsp:txBody>
      <dsp:txXfrm>
        <a:off x="6183284" y="1468470"/>
        <a:ext cx="1872674" cy="1573046"/>
      </dsp:txXfrm>
    </dsp:sp>
    <dsp:sp modelId="{9F0AC3AC-A314-CB41-89DE-AEFDACBC5D17}">
      <dsp:nvSpPr>
        <dsp:cNvPr id="0" name=""/>
        <dsp:cNvSpPr/>
      </dsp:nvSpPr>
      <dsp:spPr>
        <a:xfrm>
          <a:off x="6726360" y="734382"/>
          <a:ext cx="786523" cy="786523"/>
        </a:xfrm>
        <a:prstGeom prst="ellips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320" tIns="12700" rIns="61320" bIns="12700" numCol="1" spcCol="1270" anchor="ctr" anchorCtr="0">
          <a:noAutofit/>
        </a:bodyPr>
        <a:lstStyle/>
        <a:p>
          <a:pPr marL="0" lvl="0" indent="0" algn="ctr" defTabSz="1689100">
            <a:lnSpc>
              <a:spcPct val="90000"/>
            </a:lnSpc>
            <a:spcBef>
              <a:spcPct val="0"/>
            </a:spcBef>
            <a:spcAft>
              <a:spcPct val="35000"/>
            </a:spcAft>
            <a:buNone/>
          </a:pPr>
          <a:r>
            <a:rPr lang="en-US" sz="3800" kern="1200"/>
            <a:t>4</a:t>
          </a:r>
        </a:p>
      </dsp:txBody>
      <dsp:txXfrm>
        <a:off x="6841544" y="849566"/>
        <a:ext cx="556155" cy="556155"/>
      </dsp:txXfrm>
    </dsp:sp>
    <dsp:sp modelId="{2DCBA419-B9EB-BD46-A667-813096720DCE}">
      <dsp:nvSpPr>
        <dsp:cNvPr id="0" name=""/>
        <dsp:cNvSpPr/>
      </dsp:nvSpPr>
      <dsp:spPr>
        <a:xfrm>
          <a:off x="6183284" y="3093880"/>
          <a:ext cx="1872674" cy="72"/>
        </a:xfrm>
        <a:prstGeom prst="rect">
          <a:avLst/>
        </a:prstGeom>
        <a:solidFill>
          <a:schemeClr val="accent2">
            <a:hueOff val="-1131949"/>
            <a:satOff val="-65277"/>
            <a:lumOff val="6711"/>
            <a:alphaOff val="0"/>
          </a:schemeClr>
        </a:solidFill>
        <a:ln w="12700" cap="flat" cmpd="sng" algn="ctr">
          <a:solidFill>
            <a:schemeClr val="accent2">
              <a:hueOff val="-1131949"/>
              <a:satOff val="-65277"/>
              <a:lumOff val="67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182B6F-363F-0A48-9B2C-419ACF47C272}">
      <dsp:nvSpPr>
        <dsp:cNvPr id="0" name=""/>
        <dsp:cNvSpPr/>
      </dsp:nvSpPr>
      <dsp:spPr>
        <a:xfrm>
          <a:off x="8243226" y="472207"/>
          <a:ext cx="1872674" cy="2621744"/>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6001" tIns="330200" rIns="146001" bIns="330200" numCol="1" spcCol="1270" anchor="t" anchorCtr="0">
          <a:noAutofit/>
        </a:bodyPr>
        <a:lstStyle/>
        <a:p>
          <a:pPr marL="0" lvl="0" indent="0" algn="l" defTabSz="533400">
            <a:lnSpc>
              <a:spcPct val="90000"/>
            </a:lnSpc>
            <a:spcBef>
              <a:spcPct val="0"/>
            </a:spcBef>
            <a:spcAft>
              <a:spcPct val="35000"/>
            </a:spcAft>
            <a:buNone/>
          </a:pPr>
          <a:r>
            <a:rPr lang="en-US" sz="1200" b="1" kern="1200" dirty="0">
              <a:latin typeface="Apple Symbols" panose="02000000000000000000" pitchFamily="2" charset="-79"/>
              <a:ea typeface="Apple Symbols" panose="02000000000000000000" pitchFamily="2" charset="-79"/>
              <a:cs typeface="Apple Symbols" panose="02000000000000000000" pitchFamily="2" charset="-79"/>
            </a:rPr>
            <a:t>Make more user friendly – instead of adding multiple constants, allow user to manipulate code through command line flags.</a:t>
          </a:r>
          <a:endParaRPr lang="en-US" sz="1200" kern="1200" dirty="0">
            <a:latin typeface="Apple Symbols" panose="02000000000000000000" pitchFamily="2" charset="-79"/>
            <a:ea typeface="Apple Symbols" panose="02000000000000000000" pitchFamily="2" charset="-79"/>
            <a:cs typeface="Apple Symbols" panose="02000000000000000000" pitchFamily="2" charset="-79"/>
          </a:endParaRPr>
        </a:p>
      </dsp:txBody>
      <dsp:txXfrm>
        <a:off x="8243226" y="1468470"/>
        <a:ext cx="1872674" cy="1573046"/>
      </dsp:txXfrm>
    </dsp:sp>
    <dsp:sp modelId="{80B75F05-1562-7943-AE61-5175198F8B38}">
      <dsp:nvSpPr>
        <dsp:cNvPr id="0" name=""/>
        <dsp:cNvSpPr/>
      </dsp:nvSpPr>
      <dsp:spPr>
        <a:xfrm>
          <a:off x="8786302" y="734382"/>
          <a:ext cx="786523" cy="786523"/>
        </a:xfrm>
        <a:prstGeom prst="ellipse">
          <a:avLst/>
        </a:prstGeom>
        <a:solidFill>
          <a:schemeClr val="accent2">
            <a:hueOff val="-1293656"/>
            <a:satOff val="-74603"/>
            <a:lumOff val="7669"/>
            <a:alphaOff val="0"/>
          </a:schemeClr>
        </a:solidFill>
        <a:ln w="12700" cap="flat" cmpd="sng" algn="ctr">
          <a:solidFill>
            <a:schemeClr val="accent2">
              <a:hueOff val="-1293656"/>
              <a:satOff val="-74603"/>
              <a:lumOff val="76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320" tIns="12700" rIns="61320" bIns="12700" numCol="1" spcCol="1270" anchor="ctr" anchorCtr="0">
          <a:noAutofit/>
        </a:bodyPr>
        <a:lstStyle/>
        <a:p>
          <a:pPr marL="0" lvl="0" indent="0" algn="ctr" defTabSz="1689100">
            <a:lnSpc>
              <a:spcPct val="90000"/>
            </a:lnSpc>
            <a:spcBef>
              <a:spcPct val="0"/>
            </a:spcBef>
            <a:spcAft>
              <a:spcPct val="35000"/>
            </a:spcAft>
            <a:buNone/>
          </a:pPr>
          <a:r>
            <a:rPr lang="en-US" sz="3800" kern="1200"/>
            <a:t>5</a:t>
          </a:r>
        </a:p>
      </dsp:txBody>
      <dsp:txXfrm>
        <a:off x="8901486" y="849566"/>
        <a:ext cx="556155" cy="556155"/>
      </dsp:txXfrm>
    </dsp:sp>
    <dsp:sp modelId="{D2E7BCF1-D5BE-5343-AFB6-5E59BF0F8813}">
      <dsp:nvSpPr>
        <dsp:cNvPr id="0" name=""/>
        <dsp:cNvSpPr/>
      </dsp:nvSpPr>
      <dsp:spPr>
        <a:xfrm>
          <a:off x="8243226" y="3093880"/>
          <a:ext cx="1872674"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0F29E-440E-BA47-BBB7-F1C774894EBB}">
      <dsp:nvSpPr>
        <dsp:cNvPr id="0" name=""/>
        <dsp:cNvSpPr/>
      </dsp:nvSpPr>
      <dsp:spPr>
        <a:xfrm>
          <a:off x="0" y="31680"/>
          <a:ext cx="10119359" cy="1113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Original EpiScan R package can be found here: </a:t>
          </a:r>
          <a:r>
            <a:rPr lang="en-US" sz="2800" b="1" kern="1200">
              <a:hlinkClick xmlns:r="http://schemas.openxmlformats.org/officeDocument/2006/relationships" r:id="rId1"/>
            </a:rPr>
            <a:t>https://github.com/cran/episcan</a:t>
          </a:r>
          <a:endParaRPr lang="en-US" sz="2800" kern="1200"/>
        </a:p>
      </dsp:txBody>
      <dsp:txXfrm>
        <a:off x="54373" y="86053"/>
        <a:ext cx="10010613" cy="1005094"/>
      </dsp:txXfrm>
    </dsp:sp>
    <dsp:sp modelId="{48FA572C-33E0-524C-B998-2B2B51DDC515}">
      <dsp:nvSpPr>
        <dsp:cNvPr id="0" name=""/>
        <dsp:cNvSpPr/>
      </dsp:nvSpPr>
      <dsp:spPr>
        <a:xfrm>
          <a:off x="0" y="1226160"/>
          <a:ext cx="10119359" cy="11138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My parallelized version of the EpiScan R package can be found here: </a:t>
          </a:r>
          <a:r>
            <a:rPr lang="en-US" sz="2800" b="1" kern="1200">
              <a:hlinkClick xmlns:r="http://schemas.openxmlformats.org/officeDocument/2006/relationships" r:id="rId2"/>
            </a:rPr>
            <a:t>https://github.com/LanceGuy5/episcan-parallelized</a:t>
          </a:r>
          <a:endParaRPr lang="en-US" sz="2800" kern="1200"/>
        </a:p>
      </dsp:txBody>
      <dsp:txXfrm>
        <a:off x="54373" y="1280533"/>
        <a:ext cx="10010613" cy="1005094"/>
      </dsp:txXfrm>
    </dsp:sp>
    <dsp:sp modelId="{ED1E0798-7061-7F49-8622-BA3DECCD98B2}">
      <dsp:nvSpPr>
        <dsp:cNvPr id="0" name=""/>
        <dsp:cNvSpPr/>
      </dsp:nvSpPr>
      <dsp:spPr>
        <a:xfrm>
          <a:off x="0" y="2420640"/>
          <a:ext cx="10119359" cy="11138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The source code for EpiScan GPU can be found here: </a:t>
          </a:r>
          <a:r>
            <a:rPr lang="en-US" sz="2800" b="1" kern="1200">
              <a:hlinkClick xmlns:r="http://schemas.openxmlformats.org/officeDocument/2006/relationships" r:id="rId3"/>
            </a:rPr>
            <a:t>https://github.com/LanceGuy5/EpiScan-gpu</a:t>
          </a:r>
          <a:endParaRPr lang="en-US" sz="2800" kern="1200"/>
        </a:p>
      </dsp:txBody>
      <dsp:txXfrm>
        <a:off x="54373" y="2475013"/>
        <a:ext cx="10010613" cy="10050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4BB03-A1B5-643C-065C-EC95D3C55A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BAF89D-A98A-0BAB-B3B6-1C77A7D807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AF0E0A-BBA6-5387-6615-6AA1901813E5}"/>
              </a:ext>
            </a:extLst>
          </p:cNvPr>
          <p:cNvSpPr>
            <a:spLocks noGrp="1"/>
          </p:cNvSpPr>
          <p:nvPr>
            <p:ph type="dt" sz="half" idx="10"/>
          </p:nvPr>
        </p:nvSpPr>
        <p:spPr/>
        <p:txBody>
          <a:bodyPr/>
          <a:lstStyle/>
          <a:p>
            <a:fld id="{34D2FD6E-15C3-E640-BCED-0C379444F2E3}" type="datetimeFigureOut">
              <a:rPr lang="en-US" smtClean="0"/>
              <a:t>8/2/23</a:t>
            </a:fld>
            <a:endParaRPr lang="en-US"/>
          </a:p>
        </p:txBody>
      </p:sp>
      <p:sp>
        <p:nvSpPr>
          <p:cNvPr id="5" name="Footer Placeholder 4">
            <a:extLst>
              <a:ext uri="{FF2B5EF4-FFF2-40B4-BE49-F238E27FC236}">
                <a16:creationId xmlns:a16="http://schemas.microsoft.com/office/drawing/2014/main" id="{9FCF0EC3-F032-7AB7-B6FE-8851AEF17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53E2C4-15A6-122F-DD79-C58018F858EC}"/>
              </a:ext>
            </a:extLst>
          </p:cNvPr>
          <p:cNvSpPr>
            <a:spLocks noGrp="1"/>
          </p:cNvSpPr>
          <p:nvPr>
            <p:ph type="sldNum" sz="quarter" idx="12"/>
          </p:nvPr>
        </p:nvSpPr>
        <p:spPr/>
        <p:txBody>
          <a:bodyPr/>
          <a:lstStyle/>
          <a:p>
            <a:fld id="{2E0132B7-50AB-524E-8F6B-FE6916A3906A}" type="slidenum">
              <a:rPr lang="en-US" smtClean="0"/>
              <a:t>‹#›</a:t>
            </a:fld>
            <a:endParaRPr lang="en-US"/>
          </a:p>
        </p:txBody>
      </p:sp>
    </p:spTree>
    <p:extLst>
      <p:ext uri="{BB962C8B-B14F-4D97-AF65-F5344CB8AC3E}">
        <p14:creationId xmlns:p14="http://schemas.microsoft.com/office/powerpoint/2010/main" val="1785783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731D-6851-B849-68B4-5FE689110E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379DF8-6A19-FE31-A6AD-030DDBBC9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1C359-7F43-A54F-5702-B17A47D16F7D}"/>
              </a:ext>
            </a:extLst>
          </p:cNvPr>
          <p:cNvSpPr>
            <a:spLocks noGrp="1"/>
          </p:cNvSpPr>
          <p:nvPr>
            <p:ph type="dt" sz="half" idx="10"/>
          </p:nvPr>
        </p:nvSpPr>
        <p:spPr/>
        <p:txBody>
          <a:bodyPr/>
          <a:lstStyle/>
          <a:p>
            <a:fld id="{34D2FD6E-15C3-E640-BCED-0C379444F2E3}" type="datetimeFigureOut">
              <a:rPr lang="en-US" smtClean="0"/>
              <a:t>8/2/23</a:t>
            </a:fld>
            <a:endParaRPr lang="en-US"/>
          </a:p>
        </p:txBody>
      </p:sp>
      <p:sp>
        <p:nvSpPr>
          <p:cNvPr id="5" name="Footer Placeholder 4">
            <a:extLst>
              <a:ext uri="{FF2B5EF4-FFF2-40B4-BE49-F238E27FC236}">
                <a16:creationId xmlns:a16="http://schemas.microsoft.com/office/drawing/2014/main" id="{F942F4E1-5FFF-C890-4C4F-DCCF11DF6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1D54-2F66-A89D-5CC8-EF99D1792911}"/>
              </a:ext>
            </a:extLst>
          </p:cNvPr>
          <p:cNvSpPr>
            <a:spLocks noGrp="1"/>
          </p:cNvSpPr>
          <p:nvPr>
            <p:ph type="sldNum" sz="quarter" idx="12"/>
          </p:nvPr>
        </p:nvSpPr>
        <p:spPr/>
        <p:txBody>
          <a:bodyPr/>
          <a:lstStyle/>
          <a:p>
            <a:fld id="{2E0132B7-50AB-524E-8F6B-FE6916A3906A}" type="slidenum">
              <a:rPr lang="en-US" smtClean="0"/>
              <a:t>‹#›</a:t>
            </a:fld>
            <a:endParaRPr lang="en-US"/>
          </a:p>
        </p:txBody>
      </p:sp>
    </p:spTree>
    <p:extLst>
      <p:ext uri="{BB962C8B-B14F-4D97-AF65-F5344CB8AC3E}">
        <p14:creationId xmlns:p14="http://schemas.microsoft.com/office/powerpoint/2010/main" val="29503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22ADE7-13AD-7511-105F-6E3DED0222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F9F374-412D-274A-E1C4-308AE16D3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804EF-2DB4-C563-5725-4252D76BC79B}"/>
              </a:ext>
            </a:extLst>
          </p:cNvPr>
          <p:cNvSpPr>
            <a:spLocks noGrp="1"/>
          </p:cNvSpPr>
          <p:nvPr>
            <p:ph type="dt" sz="half" idx="10"/>
          </p:nvPr>
        </p:nvSpPr>
        <p:spPr/>
        <p:txBody>
          <a:bodyPr/>
          <a:lstStyle/>
          <a:p>
            <a:fld id="{34D2FD6E-15C3-E640-BCED-0C379444F2E3}" type="datetimeFigureOut">
              <a:rPr lang="en-US" smtClean="0"/>
              <a:t>8/2/23</a:t>
            </a:fld>
            <a:endParaRPr lang="en-US"/>
          </a:p>
        </p:txBody>
      </p:sp>
      <p:sp>
        <p:nvSpPr>
          <p:cNvPr id="5" name="Footer Placeholder 4">
            <a:extLst>
              <a:ext uri="{FF2B5EF4-FFF2-40B4-BE49-F238E27FC236}">
                <a16:creationId xmlns:a16="http://schemas.microsoft.com/office/drawing/2014/main" id="{7EEFF4A3-A6BD-E3D9-ABBB-C545D4285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0E88D-DA43-15BF-0110-9C112D2E99F0}"/>
              </a:ext>
            </a:extLst>
          </p:cNvPr>
          <p:cNvSpPr>
            <a:spLocks noGrp="1"/>
          </p:cNvSpPr>
          <p:nvPr>
            <p:ph type="sldNum" sz="quarter" idx="12"/>
          </p:nvPr>
        </p:nvSpPr>
        <p:spPr/>
        <p:txBody>
          <a:bodyPr/>
          <a:lstStyle/>
          <a:p>
            <a:fld id="{2E0132B7-50AB-524E-8F6B-FE6916A3906A}" type="slidenum">
              <a:rPr lang="en-US" smtClean="0"/>
              <a:t>‹#›</a:t>
            </a:fld>
            <a:endParaRPr lang="en-US"/>
          </a:p>
        </p:txBody>
      </p:sp>
    </p:spTree>
    <p:extLst>
      <p:ext uri="{BB962C8B-B14F-4D97-AF65-F5344CB8AC3E}">
        <p14:creationId xmlns:p14="http://schemas.microsoft.com/office/powerpoint/2010/main" val="332359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F149-C93B-DE55-880A-16A2FE4449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61E0DA-223F-F14E-3BD9-C04E218BB0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8495A-7B49-0A5C-0849-3882C3D8FC63}"/>
              </a:ext>
            </a:extLst>
          </p:cNvPr>
          <p:cNvSpPr>
            <a:spLocks noGrp="1"/>
          </p:cNvSpPr>
          <p:nvPr>
            <p:ph type="dt" sz="half" idx="10"/>
          </p:nvPr>
        </p:nvSpPr>
        <p:spPr/>
        <p:txBody>
          <a:bodyPr/>
          <a:lstStyle/>
          <a:p>
            <a:fld id="{34D2FD6E-15C3-E640-BCED-0C379444F2E3}" type="datetimeFigureOut">
              <a:rPr lang="en-US" smtClean="0"/>
              <a:t>8/2/23</a:t>
            </a:fld>
            <a:endParaRPr lang="en-US"/>
          </a:p>
        </p:txBody>
      </p:sp>
      <p:sp>
        <p:nvSpPr>
          <p:cNvPr id="5" name="Footer Placeholder 4">
            <a:extLst>
              <a:ext uri="{FF2B5EF4-FFF2-40B4-BE49-F238E27FC236}">
                <a16:creationId xmlns:a16="http://schemas.microsoft.com/office/drawing/2014/main" id="{8D42832D-2953-EE6D-C6E8-E6D7BAE10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5704F-4F8A-8C9C-45DA-E9B16105D046}"/>
              </a:ext>
            </a:extLst>
          </p:cNvPr>
          <p:cNvSpPr>
            <a:spLocks noGrp="1"/>
          </p:cNvSpPr>
          <p:nvPr>
            <p:ph type="sldNum" sz="quarter" idx="12"/>
          </p:nvPr>
        </p:nvSpPr>
        <p:spPr/>
        <p:txBody>
          <a:bodyPr/>
          <a:lstStyle/>
          <a:p>
            <a:fld id="{2E0132B7-50AB-524E-8F6B-FE6916A3906A}" type="slidenum">
              <a:rPr lang="en-US" smtClean="0"/>
              <a:t>‹#›</a:t>
            </a:fld>
            <a:endParaRPr lang="en-US"/>
          </a:p>
        </p:txBody>
      </p:sp>
    </p:spTree>
    <p:extLst>
      <p:ext uri="{BB962C8B-B14F-4D97-AF65-F5344CB8AC3E}">
        <p14:creationId xmlns:p14="http://schemas.microsoft.com/office/powerpoint/2010/main" val="206334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41076-DDF1-28C5-BCB9-1361DF3BBC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58AF6A-4ED6-0EB0-E567-067AA0F52C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8D3CEB-CD85-376F-D457-8BE40810DA62}"/>
              </a:ext>
            </a:extLst>
          </p:cNvPr>
          <p:cNvSpPr>
            <a:spLocks noGrp="1"/>
          </p:cNvSpPr>
          <p:nvPr>
            <p:ph type="dt" sz="half" idx="10"/>
          </p:nvPr>
        </p:nvSpPr>
        <p:spPr/>
        <p:txBody>
          <a:bodyPr/>
          <a:lstStyle/>
          <a:p>
            <a:fld id="{34D2FD6E-15C3-E640-BCED-0C379444F2E3}" type="datetimeFigureOut">
              <a:rPr lang="en-US" smtClean="0"/>
              <a:t>8/2/23</a:t>
            </a:fld>
            <a:endParaRPr lang="en-US"/>
          </a:p>
        </p:txBody>
      </p:sp>
      <p:sp>
        <p:nvSpPr>
          <p:cNvPr id="5" name="Footer Placeholder 4">
            <a:extLst>
              <a:ext uri="{FF2B5EF4-FFF2-40B4-BE49-F238E27FC236}">
                <a16:creationId xmlns:a16="http://schemas.microsoft.com/office/drawing/2014/main" id="{F90C3C0E-4E49-59C3-6A63-38D0967B4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0B6E0-F2E9-287E-9EC1-0D48D4B60109}"/>
              </a:ext>
            </a:extLst>
          </p:cNvPr>
          <p:cNvSpPr>
            <a:spLocks noGrp="1"/>
          </p:cNvSpPr>
          <p:nvPr>
            <p:ph type="sldNum" sz="quarter" idx="12"/>
          </p:nvPr>
        </p:nvSpPr>
        <p:spPr/>
        <p:txBody>
          <a:bodyPr/>
          <a:lstStyle/>
          <a:p>
            <a:fld id="{2E0132B7-50AB-524E-8F6B-FE6916A3906A}" type="slidenum">
              <a:rPr lang="en-US" smtClean="0"/>
              <a:t>‹#›</a:t>
            </a:fld>
            <a:endParaRPr lang="en-US"/>
          </a:p>
        </p:txBody>
      </p:sp>
    </p:spTree>
    <p:extLst>
      <p:ext uri="{BB962C8B-B14F-4D97-AF65-F5344CB8AC3E}">
        <p14:creationId xmlns:p14="http://schemas.microsoft.com/office/powerpoint/2010/main" val="254744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816E-A6B9-15AE-4262-37F05A436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47F747-A8CF-B349-6D2D-4A48B26160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14D8AE-CDC0-99EA-856A-99CBB1A4D5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F17D82-16FC-0048-6B75-B36D3746C243}"/>
              </a:ext>
            </a:extLst>
          </p:cNvPr>
          <p:cNvSpPr>
            <a:spLocks noGrp="1"/>
          </p:cNvSpPr>
          <p:nvPr>
            <p:ph type="dt" sz="half" idx="10"/>
          </p:nvPr>
        </p:nvSpPr>
        <p:spPr/>
        <p:txBody>
          <a:bodyPr/>
          <a:lstStyle/>
          <a:p>
            <a:fld id="{34D2FD6E-15C3-E640-BCED-0C379444F2E3}" type="datetimeFigureOut">
              <a:rPr lang="en-US" smtClean="0"/>
              <a:t>8/2/23</a:t>
            </a:fld>
            <a:endParaRPr lang="en-US"/>
          </a:p>
        </p:txBody>
      </p:sp>
      <p:sp>
        <p:nvSpPr>
          <p:cNvPr id="6" name="Footer Placeholder 5">
            <a:extLst>
              <a:ext uri="{FF2B5EF4-FFF2-40B4-BE49-F238E27FC236}">
                <a16:creationId xmlns:a16="http://schemas.microsoft.com/office/drawing/2014/main" id="{6C5D6065-21C4-8C7F-1FFC-A7C2E4CB99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E6841-EA1A-CDC3-FBF7-5DE7E4479355}"/>
              </a:ext>
            </a:extLst>
          </p:cNvPr>
          <p:cNvSpPr>
            <a:spLocks noGrp="1"/>
          </p:cNvSpPr>
          <p:nvPr>
            <p:ph type="sldNum" sz="quarter" idx="12"/>
          </p:nvPr>
        </p:nvSpPr>
        <p:spPr/>
        <p:txBody>
          <a:bodyPr/>
          <a:lstStyle/>
          <a:p>
            <a:fld id="{2E0132B7-50AB-524E-8F6B-FE6916A3906A}" type="slidenum">
              <a:rPr lang="en-US" smtClean="0"/>
              <a:t>‹#›</a:t>
            </a:fld>
            <a:endParaRPr lang="en-US"/>
          </a:p>
        </p:txBody>
      </p:sp>
    </p:spTree>
    <p:extLst>
      <p:ext uri="{BB962C8B-B14F-4D97-AF65-F5344CB8AC3E}">
        <p14:creationId xmlns:p14="http://schemas.microsoft.com/office/powerpoint/2010/main" val="31850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C2BB-4118-692F-C47B-C35EB2FDD2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B09B91-1D30-BC66-6240-66922833F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2B0769-EF09-082E-5C12-250CEFBDE3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416956-59F2-4EC9-7FFE-1B767D4392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DC1D20-1A80-D244-CF60-7F7B6E8388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A1672C-1C3E-5C3D-85F8-07ED40167AF5}"/>
              </a:ext>
            </a:extLst>
          </p:cNvPr>
          <p:cNvSpPr>
            <a:spLocks noGrp="1"/>
          </p:cNvSpPr>
          <p:nvPr>
            <p:ph type="dt" sz="half" idx="10"/>
          </p:nvPr>
        </p:nvSpPr>
        <p:spPr/>
        <p:txBody>
          <a:bodyPr/>
          <a:lstStyle/>
          <a:p>
            <a:fld id="{34D2FD6E-15C3-E640-BCED-0C379444F2E3}" type="datetimeFigureOut">
              <a:rPr lang="en-US" smtClean="0"/>
              <a:t>8/2/23</a:t>
            </a:fld>
            <a:endParaRPr lang="en-US"/>
          </a:p>
        </p:txBody>
      </p:sp>
      <p:sp>
        <p:nvSpPr>
          <p:cNvPr id="8" name="Footer Placeholder 7">
            <a:extLst>
              <a:ext uri="{FF2B5EF4-FFF2-40B4-BE49-F238E27FC236}">
                <a16:creationId xmlns:a16="http://schemas.microsoft.com/office/drawing/2014/main" id="{2E4FDA4B-F614-DA51-D8C9-792D41F9AE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BC9496-F3A9-BE9F-6432-88ECB7111D8E}"/>
              </a:ext>
            </a:extLst>
          </p:cNvPr>
          <p:cNvSpPr>
            <a:spLocks noGrp="1"/>
          </p:cNvSpPr>
          <p:nvPr>
            <p:ph type="sldNum" sz="quarter" idx="12"/>
          </p:nvPr>
        </p:nvSpPr>
        <p:spPr/>
        <p:txBody>
          <a:bodyPr/>
          <a:lstStyle/>
          <a:p>
            <a:fld id="{2E0132B7-50AB-524E-8F6B-FE6916A3906A}" type="slidenum">
              <a:rPr lang="en-US" smtClean="0"/>
              <a:t>‹#›</a:t>
            </a:fld>
            <a:endParaRPr lang="en-US"/>
          </a:p>
        </p:txBody>
      </p:sp>
    </p:spTree>
    <p:extLst>
      <p:ext uri="{BB962C8B-B14F-4D97-AF65-F5344CB8AC3E}">
        <p14:creationId xmlns:p14="http://schemas.microsoft.com/office/powerpoint/2010/main" val="3677230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CB7E-3BA9-1F30-2DF4-E3BB9452F8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30424A-8C2A-8A53-9068-A3813B339543}"/>
              </a:ext>
            </a:extLst>
          </p:cNvPr>
          <p:cNvSpPr>
            <a:spLocks noGrp="1"/>
          </p:cNvSpPr>
          <p:nvPr>
            <p:ph type="dt" sz="half" idx="10"/>
          </p:nvPr>
        </p:nvSpPr>
        <p:spPr/>
        <p:txBody>
          <a:bodyPr/>
          <a:lstStyle/>
          <a:p>
            <a:fld id="{34D2FD6E-15C3-E640-BCED-0C379444F2E3}" type="datetimeFigureOut">
              <a:rPr lang="en-US" smtClean="0"/>
              <a:t>8/2/23</a:t>
            </a:fld>
            <a:endParaRPr lang="en-US"/>
          </a:p>
        </p:txBody>
      </p:sp>
      <p:sp>
        <p:nvSpPr>
          <p:cNvPr id="4" name="Footer Placeholder 3">
            <a:extLst>
              <a:ext uri="{FF2B5EF4-FFF2-40B4-BE49-F238E27FC236}">
                <a16:creationId xmlns:a16="http://schemas.microsoft.com/office/drawing/2014/main" id="{B2009856-5667-7E72-6259-1E9C435F24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1DD0CC-75A3-FF93-89F4-7464F4C6C300}"/>
              </a:ext>
            </a:extLst>
          </p:cNvPr>
          <p:cNvSpPr>
            <a:spLocks noGrp="1"/>
          </p:cNvSpPr>
          <p:nvPr>
            <p:ph type="sldNum" sz="quarter" idx="12"/>
          </p:nvPr>
        </p:nvSpPr>
        <p:spPr/>
        <p:txBody>
          <a:bodyPr/>
          <a:lstStyle/>
          <a:p>
            <a:fld id="{2E0132B7-50AB-524E-8F6B-FE6916A3906A}" type="slidenum">
              <a:rPr lang="en-US" smtClean="0"/>
              <a:t>‹#›</a:t>
            </a:fld>
            <a:endParaRPr lang="en-US"/>
          </a:p>
        </p:txBody>
      </p:sp>
    </p:spTree>
    <p:extLst>
      <p:ext uri="{BB962C8B-B14F-4D97-AF65-F5344CB8AC3E}">
        <p14:creationId xmlns:p14="http://schemas.microsoft.com/office/powerpoint/2010/main" val="53092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9EA096-8E09-35C5-5735-266FFF45283B}"/>
              </a:ext>
            </a:extLst>
          </p:cNvPr>
          <p:cNvSpPr>
            <a:spLocks noGrp="1"/>
          </p:cNvSpPr>
          <p:nvPr>
            <p:ph type="dt" sz="half" idx="10"/>
          </p:nvPr>
        </p:nvSpPr>
        <p:spPr/>
        <p:txBody>
          <a:bodyPr/>
          <a:lstStyle/>
          <a:p>
            <a:fld id="{34D2FD6E-15C3-E640-BCED-0C379444F2E3}" type="datetimeFigureOut">
              <a:rPr lang="en-US" smtClean="0"/>
              <a:t>8/2/23</a:t>
            </a:fld>
            <a:endParaRPr lang="en-US"/>
          </a:p>
        </p:txBody>
      </p:sp>
      <p:sp>
        <p:nvSpPr>
          <p:cNvPr id="3" name="Footer Placeholder 2">
            <a:extLst>
              <a:ext uri="{FF2B5EF4-FFF2-40B4-BE49-F238E27FC236}">
                <a16:creationId xmlns:a16="http://schemas.microsoft.com/office/drawing/2014/main" id="{665AA3AD-F7E1-8C4A-4A07-A1853FDB34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CC8B26-039E-4E0C-22E8-9F9C70995E09}"/>
              </a:ext>
            </a:extLst>
          </p:cNvPr>
          <p:cNvSpPr>
            <a:spLocks noGrp="1"/>
          </p:cNvSpPr>
          <p:nvPr>
            <p:ph type="sldNum" sz="quarter" idx="12"/>
          </p:nvPr>
        </p:nvSpPr>
        <p:spPr/>
        <p:txBody>
          <a:bodyPr/>
          <a:lstStyle/>
          <a:p>
            <a:fld id="{2E0132B7-50AB-524E-8F6B-FE6916A3906A}" type="slidenum">
              <a:rPr lang="en-US" smtClean="0"/>
              <a:t>‹#›</a:t>
            </a:fld>
            <a:endParaRPr lang="en-US"/>
          </a:p>
        </p:txBody>
      </p:sp>
    </p:spTree>
    <p:extLst>
      <p:ext uri="{BB962C8B-B14F-4D97-AF65-F5344CB8AC3E}">
        <p14:creationId xmlns:p14="http://schemas.microsoft.com/office/powerpoint/2010/main" val="158682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5317-4575-8833-ECFB-B1485E220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8FA9E9-8057-7DCF-5A7C-B4FADB7FFA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8864D6-5A94-CF74-286D-64B947B92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34796-D0EB-8F54-58BE-79C9C5530700}"/>
              </a:ext>
            </a:extLst>
          </p:cNvPr>
          <p:cNvSpPr>
            <a:spLocks noGrp="1"/>
          </p:cNvSpPr>
          <p:nvPr>
            <p:ph type="dt" sz="half" idx="10"/>
          </p:nvPr>
        </p:nvSpPr>
        <p:spPr/>
        <p:txBody>
          <a:bodyPr/>
          <a:lstStyle/>
          <a:p>
            <a:fld id="{34D2FD6E-15C3-E640-BCED-0C379444F2E3}" type="datetimeFigureOut">
              <a:rPr lang="en-US" smtClean="0"/>
              <a:t>8/2/23</a:t>
            </a:fld>
            <a:endParaRPr lang="en-US"/>
          </a:p>
        </p:txBody>
      </p:sp>
      <p:sp>
        <p:nvSpPr>
          <p:cNvPr id="6" name="Footer Placeholder 5">
            <a:extLst>
              <a:ext uri="{FF2B5EF4-FFF2-40B4-BE49-F238E27FC236}">
                <a16:creationId xmlns:a16="http://schemas.microsoft.com/office/drawing/2014/main" id="{C1157623-CEF2-BED2-E8A1-7A53907FF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39865-8914-9893-620C-C30738288041}"/>
              </a:ext>
            </a:extLst>
          </p:cNvPr>
          <p:cNvSpPr>
            <a:spLocks noGrp="1"/>
          </p:cNvSpPr>
          <p:nvPr>
            <p:ph type="sldNum" sz="quarter" idx="12"/>
          </p:nvPr>
        </p:nvSpPr>
        <p:spPr/>
        <p:txBody>
          <a:bodyPr/>
          <a:lstStyle/>
          <a:p>
            <a:fld id="{2E0132B7-50AB-524E-8F6B-FE6916A3906A}" type="slidenum">
              <a:rPr lang="en-US" smtClean="0"/>
              <a:t>‹#›</a:t>
            </a:fld>
            <a:endParaRPr lang="en-US"/>
          </a:p>
        </p:txBody>
      </p:sp>
    </p:spTree>
    <p:extLst>
      <p:ext uri="{BB962C8B-B14F-4D97-AF65-F5344CB8AC3E}">
        <p14:creationId xmlns:p14="http://schemas.microsoft.com/office/powerpoint/2010/main" val="34755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915D-09F0-2202-51A5-BCAC8A0C75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2FE47E-B2A8-24E0-3EF5-7C6C0EA637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D75FFE-5C73-D917-FB2F-BFD826469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022FBF-65F3-8383-3635-6543A44E19C5}"/>
              </a:ext>
            </a:extLst>
          </p:cNvPr>
          <p:cNvSpPr>
            <a:spLocks noGrp="1"/>
          </p:cNvSpPr>
          <p:nvPr>
            <p:ph type="dt" sz="half" idx="10"/>
          </p:nvPr>
        </p:nvSpPr>
        <p:spPr/>
        <p:txBody>
          <a:bodyPr/>
          <a:lstStyle/>
          <a:p>
            <a:fld id="{34D2FD6E-15C3-E640-BCED-0C379444F2E3}" type="datetimeFigureOut">
              <a:rPr lang="en-US" smtClean="0"/>
              <a:t>8/2/23</a:t>
            </a:fld>
            <a:endParaRPr lang="en-US"/>
          </a:p>
        </p:txBody>
      </p:sp>
      <p:sp>
        <p:nvSpPr>
          <p:cNvPr id="6" name="Footer Placeholder 5">
            <a:extLst>
              <a:ext uri="{FF2B5EF4-FFF2-40B4-BE49-F238E27FC236}">
                <a16:creationId xmlns:a16="http://schemas.microsoft.com/office/drawing/2014/main" id="{94EC551E-F53D-E5E8-DE6A-7E741752CA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D33E6D-BFFC-8C47-40C0-D67455A52B3E}"/>
              </a:ext>
            </a:extLst>
          </p:cNvPr>
          <p:cNvSpPr>
            <a:spLocks noGrp="1"/>
          </p:cNvSpPr>
          <p:nvPr>
            <p:ph type="sldNum" sz="quarter" idx="12"/>
          </p:nvPr>
        </p:nvSpPr>
        <p:spPr/>
        <p:txBody>
          <a:bodyPr/>
          <a:lstStyle/>
          <a:p>
            <a:fld id="{2E0132B7-50AB-524E-8F6B-FE6916A3906A}" type="slidenum">
              <a:rPr lang="en-US" smtClean="0"/>
              <a:t>‹#›</a:t>
            </a:fld>
            <a:endParaRPr lang="en-US"/>
          </a:p>
        </p:txBody>
      </p:sp>
    </p:spTree>
    <p:extLst>
      <p:ext uri="{BB962C8B-B14F-4D97-AF65-F5344CB8AC3E}">
        <p14:creationId xmlns:p14="http://schemas.microsoft.com/office/powerpoint/2010/main" val="3927073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C3700-6A90-7BCD-A847-EE13FF518F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69D381-2811-3691-8503-A7F68970E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992FD-1D8D-D37B-6A81-F96AAB6BE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2FD6E-15C3-E640-BCED-0C379444F2E3}" type="datetimeFigureOut">
              <a:rPr lang="en-US" smtClean="0"/>
              <a:t>8/2/23</a:t>
            </a:fld>
            <a:endParaRPr lang="en-US"/>
          </a:p>
        </p:txBody>
      </p:sp>
      <p:sp>
        <p:nvSpPr>
          <p:cNvPr id="5" name="Footer Placeholder 4">
            <a:extLst>
              <a:ext uri="{FF2B5EF4-FFF2-40B4-BE49-F238E27FC236}">
                <a16:creationId xmlns:a16="http://schemas.microsoft.com/office/drawing/2014/main" id="{B9C9F74A-49DF-47A2-A834-CB169212BE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245E93-9AB2-E858-8984-0D4FB0B896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132B7-50AB-524E-8F6B-FE6916A3906A}" type="slidenum">
              <a:rPr lang="en-US" smtClean="0"/>
              <a:t>‹#›</a:t>
            </a:fld>
            <a:endParaRPr lang="en-US"/>
          </a:p>
        </p:txBody>
      </p:sp>
    </p:spTree>
    <p:extLst>
      <p:ext uri="{BB962C8B-B14F-4D97-AF65-F5344CB8AC3E}">
        <p14:creationId xmlns:p14="http://schemas.microsoft.com/office/powerpoint/2010/main" val="282151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EA9BA2-2AB4-1EBD-978C-C18F6E258E12}"/>
              </a:ext>
            </a:extLst>
          </p:cNvPr>
          <p:cNvSpPr>
            <a:spLocks noGrp="1"/>
          </p:cNvSpPr>
          <p:nvPr>
            <p:ph type="ctrTitle"/>
          </p:nvPr>
        </p:nvSpPr>
        <p:spPr>
          <a:xfrm>
            <a:off x="1852827" y="818984"/>
            <a:ext cx="6130283" cy="3268520"/>
          </a:xfrm>
        </p:spPr>
        <p:txBody>
          <a:bodyPr>
            <a:normAutofit/>
          </a:bodyPr>
          <a:lstStyle/>
          <a:p>
            <a:pPr algn="r"/>
            <a:r>
              <a:rPr lang="en-US" b="1" dirty="0">
                <a:solidFill>
                  <a:srgbClr val="FFFFFF"/>
                </a:solidFill>
                <a:latin typeface="Apple Symbols" panose="02000000000000000000" pitchFamily="2" charset="-79"/>
                <a:ea typeface="Apple Symbols" panose="02000000000000000000" pitchFamily="2" charset="-79"/>
                <a:cs typeface="Apple Symbols" panose="02000000000000000000" pitchFamily="2" charset="-79"/>
              </a:rPr>
              <a:t>EpiScan GPU: A CUDA-Based Tool for Identifying Epistasis</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8DA3C5C-F84F-E699-004B-F5F07ECFE097}"/>
              </a:ext>
            </a:extLst>
          </p:cNvPr>
          <p:cNvSpPr>
            <a:spLocks noGrp="1"/>
          </p:cNvSpPr>
          <p:nvPr>
            <p:ph type="subTitle" idx="1"/>
          </p:nvPr>
        </p:nvSpPr>
        <p:spPr>
          <a:xfrm>
            <a:off x="1931874" y="4797188"/>
            <a:ext cx="6051236" cy="1241828"/>
          </a:xfrm>
        </p:spPr>
        <p:txBody>
          <a:bodyPr>
            <a:normAutofit/>
          </a:bodyPr>
          <a:lstStyle/>
          <a:p>
            <a:pPr algn="r"/>
            <a:r>
              <a:rPr lang="en-US" sz="3200" b="1" dirty="0">
                <a:solidFill>
                  <a:srgbClr val="FFFFFF"/>
                </a:solidFill>
                <a:latin typeface="Apple Symbols" panose="02000000000000000000" pitchFamily="2" charset="-79"/>
                <a:ea typeface="Apple Symbols" panose="02000000000000000000" pitchFamily="2" charset="-79"/>
                <a:cs typeface="Apple Symbols" panose="02000000000000000000" pitchFamily="2" charset="-79"/>
              </a:rPr>
              <a:t>By: Lance Hartman</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9440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7345-AA79-F039-88F8-42315A481D08}"/>
              </a:ext>
            </a:extLst>
          </p:cNvPr>
          <p:cNvSpPr>
            <a:spLocks noGrp="1"/>
          </p:cNvSpPr>
          <p:nvPr>
            <p:ph type="title"/>
          </p:nvPr>
        </p:nvSpPr>
        <p:spPr/>
        <p:txBody>
          <a:bodyPr>
            <a:normAutofit/>
          </a:bodyPr>
          <a:lstStyle/>
          <a:p>
            <a:r>
              <a:rPr lang="en-US" sz="4800" b="1" dirty="0">
                <a:latin typeface="Apple Symbols" panose="02000000000000000000" pitchFamily="2" charset="-79"/>
                <a:ea typeface="Apple Symbols" panose="02000000000000000000" pitchFamily="2" charset="-79"/>
                <a:cs typeface="Apple Symbols" panose="02000000000000000000" pitchFamily="2" charset="-79"/>
              </a:rPr>
              <a:t>Potential Problems</a:t>
            </a:r>
          </a:p>
        </p:txBody>
      </p:sp>
      <p:graphicFrame>
        <p:nvGraphicFramePr>
          <p:cNvPr id="7" name="Content Placeholder 2">
            <a:extLst>
              <a:ext uri="{FF2B5EF4-FFF2-40B4-BE49-F238E27FC236}">
                <a16:creationId xmlns:a16="http://schemas.microsoft.com/office/drawing/2014/main" id="{BB21AE8E-66E9-88B3-04B3-E184007B72A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95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289E9B2-DB0F-D8E2-634E-BAAF8D61E358}"/>
              </a:ext>
            </a:extLst>
          </p:cNvPr>
          <p:cNvSpPr>
            <a:spLocks noGrp="1"/>
          </p:cNvSpPr>
          <p:nvPr>
            <p:ph type="title"/>
          </p:nvPr>
        </p:nvSpPr>
        <p:spPr>
          <a:xfrm>
            <a:off x="804672" y="457200"/>
            <a:ext cx="10579608" cy="1188720"/>
          </a:xfrm>
        </p:spPr>
        <p:txBody>
          <a:bodyPr>
            <a:normAutofit/>
          </a:bodyPr>
          <a:lstStyle/>
          <a:p>
            <a:r>
              <a:rPr lang="en-US" b="1" dirty="0">
                <a:solidFill>
                  <a:schemeClr val="tx2"/>
                </a:solidFill>
                <a:latin typeface="Apple Symbols" panose="02000000000000000000" pitchFamily="2" charset="-79"/>
                <a:ea typeface="Apple Symbols" panose="02000000000000000000" pitchFamily="2" charset="-79"/>
                <a:cs typeface="Apple Symbols" panose="02000000000000000000" pitchFamily="2" charset="-79"/>
              </a:rPr>
              <a:t>For the Future</a:t>
            </a:r>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355D5763-9014-A4BD-18AF-38757FBAEBA8}"/>
              </a:ext>
            </a:extLst>
          </p:cNvPr>
          <p:cNvGraphicFramePr>
            <a:graphicFrameLocks noGrp="1"/>
          </p:cNvGraphicFramePr>
          <p:nvPr>
            <p:ph idx="1"/>
            <p:extLst>
              <p:ext uri="{D42A27DB-BD31-4B8C-83A1-F6EECF244321}">
                <p14:modId xmlns:p14="http://schemas.microsoft.com/office/powerpoint/2010/main" val="2177155932"/>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6429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AEEF3A8-CFF6-FB90-C2CC-714BBDD8A76D}"/>
              </a:ext>
            </a:extLst>
          </p:cNvPr>
          <p:cNvSpPr>
            <a:spLocks noGrp="1"/>
          </p:cNvSpPr>
          <p:nvPr>
            <p:ph type="title"/>
          </p:nvPr>
        </p:nvSpPr>
        <p:spPr>
          <a:xfrm>
            <a:off x="804672" y="457200"/>
            <a:ext cx="10579608" cy="1188720"/>
          </a:xfrm>
        </p:spPr>
        <p:txBody>
          <a:bodyPr>
            <a:normAutofit/>
          </a:bodyPr>
          <a:lstStyle/>
          <a:p>
            <a:r>
              <a:rPr lang="en-US" sz="4000" b="1">
                <a:solidFill>
                  <a:schemeClr val="tx2"/>
                </a:solidFill>
                <a:latin typeface="Apple Symbols" panose="02000000000000000000" pitchFamily="2" charset="-79"/>
                <a:ea typeface="Apple Symbols" panose="02000000000000000000" pitchFamily="2" charset="-79"/>
                <a:cs typeface="Apple Symbols" panose="02000000000000000000" pitchFamily="2" charset="-79"/>
              </a:rPr>
              <a:t>Sources</a:t>
            </a:r>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37C9FE2F-B73C-14F8-6E29-BB4EA58C0B02}"/>
              </a:ext>
            </a:extLst>
          </p:cNvPr>
          <p:cNvGraphicFramePr>
            <a:graphicFrameLocks noGrp="1"/>
          </p:cNvGraphicFramePr>
          <p:nvPr>
            <p:ph idx="1"/>
            <p:extLst>
              <p:ext uri="{D42A27DB-BD31-4B8C-83A1-F6EECF244321}">
                <p14:modId xmlns:p14="http://schemas.microsoft.com/office/powerpoint/2010/main" val="2624480305"/>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8099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138FD-213E-EA54-C2D9-81B94FFC01E9}"/>
              </a:ext>
            </a:extLst>
          </p:cNvPr>
          <p:cNvSpPr>
            <a:spLocks noGrp="1"/>
          </p:cNvSpPr>
          <p:nvPr>
            <p:ph type="title"/>
          </p:nvPr>
        </p:nvSpPr>
        <p:spPr>
          <a:xfrm>
            <a:off x="466722" y="586855"/>
            <a:ext cx="3201366" cy="3387497"/>
          </a:xfrm>
        </p:spPr>
        <p:txBody>
          <a:bodyPr anchor="b">
            <a:normAutofit/>
          </a:bodyPr>
          <a:lstStyle/>
          <a:p>
            <a:pPr algn="r"/>
            <a:r>
              <a:rPr lang="en-US" sz="6000" b="1" dirty="0">
                <a:solidFill>
                  <a:srgbClr val="FFFFFF"/>
                </a:solidFill>
                <a:latin typeface="Apple Symbols" panose="02000000000000000000" pitchFamily="2" charset="-79"/>
                <a:ea typeface="Apple Symbols" panose="02000000000000000000" pitchFamily="2" charset="-79"/>
                <a:cs typeface="Apple Symbols" panose="02000000000000000000" pitchFamily="2" charset="-79"/>
              </a:rPr>
              <a:t>What is Epistasis?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3E3946-F4B5-2F5C-7FC2-25F57CEED982}"/>
                  </a:ext>
                </a:extLst>
              </p:cNvPr>
              <p:cNvSpPr>
                <a:spLocks noGrp="1"/>
              </p:cNvSpPr>
              <p:nvPr>
                <p:ph idx="1"/>
              </p:nvPr>
            </p:nvSpPr>
            <p:spPr>
              <a:xfrm>
                <a:off x="4810259" y="649480"/>
                <a:ext cx="6555347" cy="5546047"/>
              </a:xfrm>
            </p:spPr>
            <p:txBody>
              <a:bodyPr anchor="ctr">
                <a:normAutofit lnSpcReduction="10000"/>
              </a:bodyPr>
              <a:lstStyle/>
              <a:p>
                <a:r>
                  <a:rPr lang="en-US" sz="2400" b="1" dirty="0">
                    <a:latin typeface="Apple Symbols" panose="02000000000000000000" pitchFamily="2" charset="-79"/>
                    <a:ea typeface="Apple Symbols" panose="02000000000000000000" pitchFamily="2" charset="-79"/>
                    <a:cs typeface="Apple Symbols" panose="02000000000000000000" pitchFamily="2" charset="-79"/>
                  </a:rPr>
                  <a:t>Epistasis can be simply defined as interaction between two different genes.</a:t>
                </a:r>
              </a:p>
              <a:p>
                <a:endParaRPr lang="en-US" sz="2400" b="1" dirty="0">
                  <a:latin typeface="Apple Symbols" panose="02000000000000000000" pitchFamily="2" charset="-79"/>
                  <a:ea typeface="Apple Symbols" panose="02000000000000000000" pitchFamily="2" charset="-79"/>
                  <a:cs typeface="Apple Symbols" panose="02000000000000000000" pitchFamily="2" charset="-79"/>
                </a:endParaRPr>
              </a:p>
              <a:p>
                <a:r>
                  <a:rPr lang="en-US" sz="2400" b="1" dirty="0">
                    <a:latin typeface="Apple Symbols" panose="02000000000000000000" pitchFamily="2" charset="-79"/>
                    <a:ea typeface="Apple Symbols" panose="02000000000000000000" pitchFamily="2" charset="-79"/>
                    <a:cs typeface="Apple Symbols" panose="02000000000000000000" pitchFamily="2" charset="-79"/>
                  </a:rPr>
                  <a:t>It can also be used to find SNP (single nucleotide polymorphisms) association: two or more SNPs working together to cause a phenotype.</a:t>
                </a:r>
              </a:p>
              <a:p>
                <a:endParaRPr lang="en-US" sz="2400" b="1" dirty="0">
                  <a:latin typeface="Apple Symbols" panose="02000000000000000000" pitchFamily="2" charset="-79"/>
                  <a:ea typeface="Apple Symbols" panose="02000000000000000000" pitchFamily="2" charset="-79"/>
                  <a:cs typeface="Apple Symbols" panose="02000000000000000000" pitchFamily="2" charset="-79"/>
                </a:endParaRPr>
              </a:p>
              <a:p>
                <a:r>
                  <a:rPr lang="en-US" sz="2400" b="1" dirty="0">
                    <a:latin typeface="Apple Symbols" panose="02000000000000000000" pitchFamily="2" charset="-79"/>
                    <a:ea typeface="Apple Symbols" panose="02000000000000000000" pitchFamily="2" charset="-79"/>
                    <a:cs typeface="Apple Symbols" panose="02000000000000000000" pitchFamily="2" charset="-79"/>
                  </a:rPr>
                  <a:t>There are two main ways that one can determine if epistasis exists between two genes or SNPs:</a:t>
                </a:r>
              </a:p>
              <a:p>
                <a:pPr lvl="1"/>
                <a:r>
                  <a:rPr lang="en-US" b="1" dirty="0">
                    <a:latin typeface="Apple Symbols" panose="02000000000000000000" pitchFamily="2" charset="-79"/>
                    <a:ea typeface="Apple Symbols" panose="02000000000000000000" pitchFamily="2" charset="-79"/>
                    <a:cs typeface="Apple Symbols" panose="02000000000000000000" pitchFamily="2" charset="-79"/>
                  </a:rPr>
                  <a:t>Physical Observation</a:t>
                </a:r>
              </a:p>
              <a:p>
                <a:pPr lvl="1"/>
                <a:r>
                  <a:rPr lang="en-US" b="1" dirty="0">
                    <a:latin typeface="Apple Symbols" panose="02000000000000000000" pitchFamily="2" charset="-79"/>
                    <a:ea typeface="Apple Symbols" panose="02000000000000000000" pitchFamily="2" charset="-79"/>
                    <a:cs typeface="Apple Symbols" panose="02000000000000000000" pitchFamily="2" charset="-79"/>
                  </a:rPr>
                  <a:t>Statistical Association</a:t>
                </a:r>
              </a:p>
              <a:p>
                <a:pPr lvl="2"/>
                <a:r>
                  <a:rPr lang="en-US" sz="2400" b="1" dirty="0">
                    <a:latin typeface="Apple Symbols" panose="02000000000000000000" pitchFamily="2" charset="-79"/>
                    <a:ea typeface="Apple Symbols" panose="02000000000000000000" pitchFamily="2" charset="-79"/>
                    <a:cs typeface="Apple Symbols" panose="02000000000000000000" pitchFamily="2" charset="-79"/>
                  </a:rPr>
                  <a:t>Machine Learning (feature selection/partial dependence)</a:t>
                </a:r>
              </a:p>
              <a:p>
                <a:pPr lvl="2"/>
                <a:r>
                  <a:rPr lang="en-US" sz="2400" b="1" dirty="0">
                    <a:latin typeface="Apple Symbols" panose="02000000000000000000" pitchFamily="2" charset="-79"/>
                    <a:ea typeface="Apple Symbols" panose="02000000000000000000" pitchFamily="2" charset="-79"/>
                    <a:cs typeface="Apple Symbols" panose="02000000000000000000" pitchFamily="2" charset="-79"/>
                  </a:rPr>
                  <a:t>Regressions</a:t>
                </a:r>
              </a:p>
              <a:p>
                <a:pPr lvl="2"/>
                <a:r>
                  <a:rPr lang="en-US" sz="2400" b="1" dirty="0">
                    <a:latin typeface="Apple Symbols" panose="02000000000000000000" pitchFamily="2" charset="-79"/>
                    <a:ea typeface="Apple Symbols" panose="02000000000000000000" pitchFamily="2" charset="-79"/>
                    <a:cs typeface="Apple Symbols" panose="02000000000000000000" pitchFamily="2" charset="-79"/>
                  </a:rPr>
                  <a:t>Time complexity: </a:t>
                </a:r>
                <a14:m>
                  <m:oMath xmlns:m="http://schemas.openxmlformats.org/officeDocument/2006/math">
                    <m:r>
                      <a:rPr lang="en-US" sz="2400" b="1" i="1" smtClean="0">
                        <a:latin typeface="Cambria Math" panose="02040503050406030204" pitchFamily="18" charset="0"/>
                        <a:ea typeface="Apple Symbols" panose="02000000000000000000" pitchFamily="2" charset="-79"/>
                        <a:cs typeface="Apple Symbols" panose="02000000000000000000" pitchFamily="2" charset="-79"/>
                      </a:rPr>
                      <m:t>𝑶</m:t>
                    </m:r>
                    <m:r>
                      <a:rPr lang="en-US" sz="2400" b="1" i="1" smtClean="0">
                        <a:latin typeface="Cambria Math" panose="02040503050406030204" pitchFamily="18" charset="0"/>
                        <a:ea typeface="Apple Symbols" panose="02000000000000000000" pitchFamily="2" charset="-79"/>
                        <a:cs typeface="Apple Symbols" panose="02000000000000000000" pitchFamily="2" charset="-79"/>
                      </a:rPr>
                      <m:t>(</m:t>
                    </m:r>
                    <m:f>
                      <m:fPr>
                        <m:ctrlPr>
                          <a:rPr lang="en-US" sz="2400" b="1" i="1" smtClean="0">
                            <a:latin typeface="Cambria Math" panose="02040503050406030204" pitchFamily="18" charset="0"/>
                            <a:ea typeface="Apple Symbols" panose="02000000000000000000" pitchFamily="2" charset="-79"/>
                            <a:cs typeface="Apple Symbols" panose="02000000000000000000" pitchFamily="2" charset="-79"/>
                          </a:rPr>
                        </m:ctrlPr>
                      </m:fPr>
                      <m:num>
                        <m:r>
                          <a:rPr lang="en-US" sz="2400" b="1" i="1" smtClean="0">
                            <a:latin typeface="Cambria Math" panose="02040503050406030204" pitchFamily="18" charset="0"/>
                            <a:ea typeface="Apple Symbols" panose="02000000000000000000" pitchFamily="2" charset="-79"/>
                            <a:cs typeface="Apple Symbols" panose="02000000000000000000" pitchFamily="2" charset="-79"/>
                          </a:rPr>
                          <m:t>𝒏</m:t>
                        </m:r>
                        <m:d>
                          <m:dPr>
                            <m:ctrlPr>
                              <a:rPr lang="en-US" sz="2400" b="1" i="1" smtClean="0">
                                <a:latin typeface="Cambria Math" panose="02040503050406030204" pitchFamily="18" charset="0"/>
                                <a:ea typeface="Apple Symbols" panose="02000000000000000000" pitchFamily="2" charset="-79"/>
                                <a:cs typeface="Apple Symbols" panose="02000000000000000000" pitchFamily="2" charset="-79"/>
                              </a:rPr>
                            </m:ctrlPr>
                          </m:dPr>
                          <m:e>
                            <m:r>
                              <a:rPr lang="en-US" sz="2400" b="1" i="1" smtClean="0">
                                <a:latin typeface="Cambria Math" panose="02040503050406030204" pitchFamily="18" charset="0"/>
                                <a:ea typeface="Apple Symbols" panose="02000000000000000000" pitchFamily="2" charset="-79"/>
                                <a:cs typeface="Apple Symbols" panose="02000000000000000000" pitchFamily="2" charset="-79"/>
                              </a:rPr>
                              <m:t>𝒏</m:t>
                            </m:r>
                            <m:r>
                              <a:rPr lang="en-US" sz="2400" b="1" i="1" smtClean="0">
                                <a:latin typeface="Cambria Math" panose="02040503050406030204" pitchFamily="18" charset="0"/>
                                <a:ea typeface="Apple Symbols" panose="02000000000000000000" pitchFamily="2" charset="-79"/>
                                <a:cs typeface="Apple Symbols" panose="02000000000000000000" pitchFamily="2" charset="-79"/>
                              </a:rPr>
                              <m:t>−</m:t>
                            </m:r>
                            <m:r>
                              <a:rPr lang="en-US" sz="2400" b="1" i="1" smtClean="0">
                                <a:latin typeface="Cambria Math" panose="02040503050406030204" pitchFamily="18" charset="0"/>
                                <a:ea typeface="Apple Symbols" panose="02000000000000000000" pitchFamily="2" charset="-79"/>
                                <a:cs typeface="Apple Symbols" panose="02000000000000000000" pitchFamily="2" charset="-79"/>
                              </a:rPr>
                              <m:t>𝟏</m:t>
                            </m:r>
                          </m:e>
                        </m:d>
                      </m:num>
                      <m:den>
                        <m:r>
                          <a:rPr lang="en-US" sz="2400" b="1" i="1" smtClean="0">
                            <a:latin typeface="Cambria Math" panose="02040503050406030204" pitchFamily="18" charset="0"/>
                            <a:ea typeface="Apple Symbols" panose="02000000000000000000" pitchFamily="2" charset="-79"/>
                            <a:cs typeface="Apple Symbols" panose="02000000000000000000" pitchFamily="2" charset="-79"/>
                          </a:rPr>
                          <m:t>𝟐</m:t>
                        </m:r>
                      </m:den>
                    </m:f>
                    <m:r>
                      <a:rPr lang="en-US" sz="2400" b="1" i="1" smtClean="0">
                        <a:latin typeface="Cambria Math" panose="02040503050406030204" pitchFamily="18" charset="0"/>
                        <a:ea typeface="Apple Symbols" panose="02000000000000000000" pitchFamily="2" charset="-79"/>
                        <a:cs typeface="Apple Symbols" panose="02000000000000000000" pitchFamily="2" charset="-79"/>
                      </a:rPr>
                      <m:t>)</m:t>
                    </m:r>
                  </m:oMath>
                </a14:m>
                <a:endParaRPr lang="en-US" sz="2400" b="1" dirty="0">
                  <a:latin typeface="Apple Symbols" panose="02000000000000000000" pitchFamily="2" charset="-79"/>
                  <a:ea typeface="Apple Symbols" panose="02000000000000000000" pitchFamily="2" charset="-79"/>
                  <a:cs typeface="Apple Symbols" panose="02000000000000000000" pitchFamily="2" charset="-79"/>
                </a:endParaRPr>
              </a:p>
            </p:txBody>
          </p:sp>
        </mc:Choice>
        <mc:Fallback>
          <p:sp>
            <p:nvSpPr>
              <p:cNvPr id="3" name="Content Placeholder 2">
                <a:extLst>
                  <a:ext uri="{FF2B5EF4-FFF2-40B4-BE49-F238E27FC236}">
                    <a16:creationId xmlns:a16="http://schemas.microsoft.com/office/drawing/2014/main" id="{A53E3946-F4B5-2F5C-7FC2-25F57CEED982}"/>
                  </a:ext>
                </a:extLst>
              </p:cNvPr>
              <p:cNvSpPr>
                <a:spLocks noGrp="1" noRot="1" noChangeAspect="1" noMove="1" noResize="1" noEditPoints="1" noAdjustHandles="1" noChangeArrowheads="1" noChangeShapeType="1" noTextEdit="1"/>
              </p:cNvSpPr>
              <p:nvPr>
                <p:ph idx="1"/>
              </p:nvPr>
            </p:nvSpPr>
            <p:spPr>
              <a:xfrm>
                <a:off x="4810259" y="649480"/>
                <a:ext cx="6555347" cy="5546047"/>
              </a:xfrm>
              <a:blipFill>
                <a:blip r:embed="rId2"/>
                <a:stretch>
                  <a:fillRect l="-1161" t="-1373" r="-774" b="-1144"/>
                </a:stretch>
              </a:blipFill>
            </p:spPr>
            <p:txBody>
              <a:bodyPr/>
              <a:lstStyle/>
              <a:p>
                <a:r>
                  <a:rPr lang="en-US">
                    <a:noFill/>
                  </a:rPr>
                  <a:t> </a:t>
                </a:r>
              </a:p>
            </p:txBody>
          </p:sp>
        </mc:Fallback>
      </mc:AlternateContent>
    </p:spTree>
    <p:extLst>
      <p:ext uri="{BB962C8B-B14F-4D97-AF65-F5344CB8AC3E}">
        <p14:creationId xmlns:p14="http://schemas.microsoft.com/office/powerpoint/2010/main" val="161785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68BAEA-0924-51B8-78CE-3FA3CFB0DA4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EpiScan R Package</a:t>
            </a:r>
          </a:p>
        </p:txBody>
      </p:sp>
      <p:pic>
        <p:nvPicPr>
          <p:cNvPr id="7" name="Picture 6" descr="A text on a page&#10;&#10;Description automatically generated">
            <a:extLst>
              <a:ext uri="{FF2B5EF4-FFF2-40B4-BE49-F238E27FC236}">
                <a16:creationId xmlns:a16="http://schemas.microsoft.com/office/drawing/2014/main" id="{65C68911-2C06-D62E-BDF1-349840829BF5}"/>
              </a:ext>
            </a:extLst>
          </p:cNvPr>
          <p:cNvPicPr>
            <a:picLocks noChangeAspect="1"/>
          </p:cNvPicPr>
          <p:nvPr/>
        </p:nvPicPr>
        <p:blipFill>
          <a:blip r:embed="rId2"/>
          <a:stretch>
            <a:fillRect/>
          </a:stretch>
        </p:blipFill>
        <p:spPr>
          <a:xfrm>
            <a:off x="2291497" y="1675227"/>
            <a:ext cx="7609005" cy="4394199"/>
          </a:xfrm>
          <a:prstGeom prst="rect">
            <a:avLst/>
          </a:prstGeom>
        </p:spPr>
      </p:pic>
      <p:sp>
        <p:nvSpPr>
          <p:cNvPr id="9" name="Rectangle 1">
            <a:extLst>
              <a:ext uri="{FF2B5EF4-FFF2-40B4-BE49-F238E27FC236}">
                <a16:creationId xmlns:a16="http://schemas.microsoft.com/office/drawing/2014/main" id="{6D03CEB7-B180-9A10-DE10-0B74171F1008}"/>
              </a:ext>
            </a:extLst>
          </p:cNvPr>
          <p:cNvSpPr>
            <a:spLocks noChangeArrowheads="1"/>
          </p:cNvSpPr>
          <p:nvPr/>
        </p:nvSpPr>
        <p:spPr bwMode="auto">
          <a:xfrm>
            <a:off x="0" y="6108154"/>
            <a:ext cx="736119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effectLst/>
                <a:latin typeface="Apple Symbols" panose="02000000000000000000" pitchFamily="2" charset="-79"/>
                <a:ea typeface="Apple Symbols" panose="02000000000000000000" pitchFamily="2" charset="-79"/>
                <a:cs typeface="Apple Symbols" panose="02000000000000000000" pitchFamily="2" charset="-79"/>
              </a:rPr>
              <a:t>Kam-Thong T, </a:t>
            </a:r>
            <a:r>
              <a:rPr kumimoji="0" lang="en-US" altLang="en-US" sz="1100" b="1" i="0" u="none" strike="noStrike" cap="none" normalizeH="0" baseline="0" dirty="0" err="1">
                <a:ln>
                  <a:noFill/>
                </a:ln>
                <a:effectLst/>
                <a:latin typeface="Apple Symbols" panose="02000000000000000000" pitchFamily="2" charset="-79"/>
                <a:ea typeface="Apple Symbols" panose="02000000000000000000" pitchFamily="2" charset="-79"/>
                <a:cs typeface="Apple Symbols" panose="02000000000000000000" pitchFamily="2" charset="-79"/>
              </a:rPr>
              <a:t>Czamara</a:t>
            </a:r>
            <a:r>
              <a:rPr kumimoji="0" lang="en-US" altLang="en-US" sz="1100" b="1" i="0" u="none" strike="noStrike" cap="none" normalizeH="0" baseline="0" dirty="0">
                <a:ln>
                  <a:noFill/>
                </a:ln>
                <a:effectLst/>
                <a:latin typeface="Apple Symbols" panose="02000000000000000000" pitchFamily="2" charset="-79"/>
                <a:ea typeface="Apple Symbols" panose="02000000000000000000" pitchFamily="2" charset="-79"/>
                <a:cs typeface="Apple Symbols" panose="02000000000000000000" pitchFamily="2" charset="-79"/>
              </a:rPr>
              <a:t> D, Tsuda K, </a:t>
            </a:r>
            <a:r>
              <a:rPr kumimoji="0" lang="en-US" altLang="en-US" sz="1100" b="1" i="0" u="none" strike="noStrike" cap="none" normalizeH="0" baseline="0" dirty="0" err="1">
                <a:ln>
                  <a:noFill/>
                </a:ln>
                <a:effectLst/>
                <a:latin typeface="Apple Symbols" panose="02000000000000000000" pitchFamily="2" charset="-79"/>
                <a:ea typeface="Apple Symbols" panose="02000000000000000000" pitchFamily="2" charset="-79"/>
                <a:cs typeface="Apple Symbols" panose="02000000000000000000" pitchFamily="2" charset="-79"/>
              </a:rPr>
              <a:t>Borgwardt</a:t>
            </a:r>
            <a:r>
              <a:rPr kumimoji="0" lang="en-US" altLang="en-US" sz="1100" b="1" i="0" u="none" strike="noStrike" cap="none" normalizeH="0" baseline="0" dirty="0">
                <a:ln>
                  <a:noFill/>
                </a:ln>
                <a:effectLst/>
                <a:latin typeface="Apple Symbols" panose="02000000000000000000" pitchFamily="2" charset="-79"/>
                <a:ea typeface="Apple Symbols" panose="02000000000000000000" pitchFamily="2" charset="-79"/>
                <a:cs typeface="Apple Symbols" panose="02000000000000000000" pitchFamily="2" charset="-79"/>
              </a:rPr>
              <a:t> K, Lewis CM, Erhardt-Lehmann A, Hemmer B, </a:t>
            </a:r>
            <a:r>
              <a:rPr kumimoji="0" lang="en-US" altLang="en-US" sz="1100" b="1" i="0" u="none" strike="noStrike" cap="none" normalizeH="0" baseline="0" dirty="0" err="1">
                <a:ln>
                  <a:noFill/>
                </a:ln>
                <a:effectLst/>
                <a:latin typeface="Apple Symbols" panose="02000000000000000000" pitchFamily="2" charset="-79"/>
                <a:ea typeface="Apple Symbols" panose="02000000000000000000" pitchFamily="2" charset="-79"/>
                <a:cs typeface="Apple Symbols" panose="02000000000000000000" pitchFamily="2" charset="-79"/>
              </a:rPr>
              <a:t>Rieckmann</a:t>
            </a:r>
            <a:r>
              <a:rPr kumimoji="0" lang="en-US" altLang="en-US" sz="1100" b="1" i="0" u="none" strike="noStrike" cap="none" normalizeH="0" baseline="0" dirty="0">
                <a:ln>
                  <a:noFill/>
                </a:ln>
                <a:effectLst/>
                <a:latin typeface="Apple Symbols" panose="02000000000000000000" pitchFamily="2" charset="-79"/>
                <a:ea typeface="Apple Symbols" panose="02000000000000000000" pitchFamily="2" charset="-79"/>
                <a:cs typeface="Apple Symbols" panose="02000000000000000000" pitchFamily="2" charset="-79"/>
              </a:rPr>
              <a:t> P, </a:t>
            </a:r>
            <a:r>
              <a:rPr kumimoji="0" lang="en-US" altLang="en-US" sz="1100" b="1" i="0" u="none" strike="noStrike" cap="none" normalizeH="0" baseline="0" dirty="0" err="1">
                <a:ln>
                  <a:noFill/>
                </a:ln>
                <a:effectLst/>
                <a:latin typeface="Apple Symbols" panose="02000000000000000000" pitchFamily="2" charset="-79"/>
                <a:ea typeface="Apple Symbols" panose="02000000000000000000" pitchFamily="2" charset="-79"/>
                <a:cs typeface="Apple Symbols" panose="02000000000000000000" pitchFamily="2" charset="-79"/>
              </a:rPr>
              <a:t>Daake</a:t>
            </a:r>
            <a:r>
              <a:rPr kumimoji="0" lang="en-US" altLang="en-US" sz="1100" b="1" i="0" u="none" strike="noStrike" cap="none" normalizeH="0" baseline="0" dirty="0">
                <a:ln>
                  <a:noFill/>
                </a:ln>
                <a:effectLst/>
                <a:latin typeface="Apple Symbols" panose="02000000000000000000" pitchFamily="2" charset="-79"/>
                <a:ea typeface="Apple Symbols" panose="02000000000000000000" pitchFamily="2" charset="-79"/>
                <a:cs typeface="Apple Symbols" panose="02000000000000000000" pitchFamily="2" charset="-79"/>
              </a:rPr>
              <a:t> M, Weber F, Wolf C, Ziegler A, </a:t>
            </a:r>
            <a:r>
              <a:rPr kumimoji="0" lang="en-US" altLang="en-US" sz="1100" b="1" i="0" u="none" strike="noStrike" cap="none" normalizeH="0" baseline="0" dirty="0" err="1">
                <a:ln>
                  <a:noFill/>
                </a:ln>
                <a:effectLst/>
                <a:latin typeface="Apple Symbols" panose="02000000000000000000" pitchFamily="2" charset="-79"/>
                <a:ea typeface="Apple Symbols" panose="02000000000000000000" pitchFamily="2" charset="-79"/>
                <a:cs typeface="Apple Symbols" panose="02000000000000000000" pitchFamily="2" charset="-79"/>
              </a:rPr>
              <a:t>Pütz</a:t>
            </a:r>
            <a:r>
              <a:rPr kumimoji="0" lang="en-US" altLang="en-US" sz="1100" b="1" i="0" u="none" strike="noStrike" cap="none" normalizeH="0" baseline="0" dirty="0">
                <a:ln>
                  <a:noFill/>
                </a:ln>
                <a:effectLst/>
                <a:latin typeface="Apple Symbols" panose="02000000000000000000" pitchFamily="2" charset="-79"/>
                <a:ea typeface="Apple Symbols" panose="02000000000000000000" pitchFamily="2" charset="-79"/>
                <a:cs typeface="Apple Symbols" panose="02000000000000000000" pitchFamily="2" charset="-79"/>
              </a:rPr>
              <a:t> B, </a:t>
            </a:r>
            <a:r>
              <a:rPr kumimoji="0" lang="en-US" altLang="en-US" sz="1100" b="1" i="0" u="none" strike="noStrike" cap="none" normalizeH="0" baseline="0" dirty="0" err="1">
                <a:ln>
                  <a:noFill/>
                </a:ln>
                <a:effectLst/>
                <a:latin typeface="Apple Symbols" panose="02000000000000000000" pitchFamily="2" charset="-79"/>
                <a:ea typeface="Apple Symbols" panose="02000000000000000000" pitchFamily="2" charset="-79"/>
                <a:cs typeface="Apple Symbols" panose="02000000000000000000" pitchFamily="2" charset="-79"/>
              </a:rPr>
              <a:t>Holsboer</a:t>
            </a:r>
            <a:r>
              <a:rPr kumimoji="0" lang="en-US" altLang="en-US" sz="1100" b="1" i="0" u="none" strike="noStrike" cap="none" normalizeH="0" baseline="0" dirty="0">
                <a:ln>
                  <a:noFill/>
                </a:ln>
                <a:effectLst/>
                <a:latin typeface="Apple Symbols" panose="02000000000000000000" pitchFamily="2" charset="-79"/>
                <a:ea typeface="Apple Symbols" panose="02000000000000000000" pitchFamily="2" charset="-79"/>
                <a:cs typeface="Apple Symbols" panose="02000000000000000000" pitchFamily="2" charset="-79"/>
              </a:rPr>
              <a:t> F, </a:t>
            </a:r>
            <a:r>
              <a:rPr kumimoji="0" lang="en-US" altLang="en-US" sz="1100" b="1" i="0" u="none" strike="noStrike" cap="none" normalizeH="0" baseline="0" dirty="0" err="1">
                <a:ln>
                  <a:noFill/>
                </a:ln>
                <a:effectLst/>
                <a:latin typeface="Apple Symbols" panose="02000000000000000000" pitchFamily="2" charset="-79"/>
                <a:ea typeface="Apple Symbols" panose="02000000000000000000" pitchFamily="2" charset="-79"/>
                <a:cs typeface="Apple Symbols" panose="02000000000000000000" pitchFamily="2" charset="-79"/>
              </a:rPr>
              <a:t>Schölkopf</a:t>
            </a:r>
            <a:r>
              <a:rPr kumimoji="0" lang="en-US" altLang="en-US" sz="1100" b="1" i="0" u="none" strike="noStrike" cap="none" normalizeH="0" baseline="0" dirty="0">
                <a:ln>
                  <a:noFill/>
                </a:ln>
                <a:effectLst/>
                <a:latin typeface="Apple Symbols" panose="02000000000000000000" pitchFamily="2" charset="-79"/>
                <a:ea typeface="Apple Symbols" panose="02000000000000000000" pitchFamily="2" charset="-79"/>
                <a:cs typeface="Apple Symbols" panose="02000000000000000000" pitchFamily="2" charset="-79"/>
              </a:rPr>
              <a:t> B, Müller-</a:t>
            </a:r>
            <a:r>
              <a:rPr kumimoji="0" lang="en-US" altLang="en-US" sz="1100" b="1" i="0" u="none" strike="noStrike" cap="none" normalizeH="0" baseline="0" dirty="0" err="1">
                <a:ln>
                  <a:noFill/>
                </a:ln>
                <a:effectLst/>
                <a:latin typeface="Apple Symbols" panose="02000000000000000000" pitchFamily="2" charset="-79"/>
                <a:ea typeface="Apple Symbols" panose="02000000000000000000" pitchFamily="2" charset="-79"/>
                <a:cs typeface="Apple Symbols" panose="02000000000000000000" pitchFamily="2" charset="-79"/>
              </a:rPr>
              <a:t>Myhsok</a:t>
            </a:r>
            <a:r>
              <a:rPr kumimoji="0" lang="en-US" altLang="en-US" sz="1100" b="1" i="0" u="none" strike="noStrike" cap="none" normalizeH="0" baseline="0" dirty="0">
                <a:ln>
                  <a:noFill/>
                </a:ln>
                <a:effectLst/>
                <a:latin typeface="Apple Symbols" panose="02000000000000000000" pitchFamily="2" charset="-79"/>
                <a:ea typeface="Apple Symbols" panose="02000000000000000000" pitchFamily="2" charset="-79"/>
                <a:cs typeface="Apple Symbols" panose="02000000000000000000" pitchFamily="2" charset="-79"/>
              </a:rPr>
              <a:t> B. EPIBLASTER-fast exhaustive two-locus epistasis detection strategy using graphical processing units. </a:t>
            </a:r>
            <a:r>
              <a:rPr kumimoji="0" lang="en-US" altLang="en-US" sz="1100" b="1" i="0" u="none" strike="noStrike" cap="none" normalizeH="0" baseline="0" dirty="0" err="1">
                <a:ln>
                  <a:noFill/>
                </a:ln>
                <a:effectLst/>
                <a:latin typeface="Apple Symbols" panose="02000000000000000000" pitchFamily="2" charset="-79"/>
                <a:ea typeface="Apple Symbols" panose="02000000000000000000" pitchFamily="2" charset="-79"/>
                <a:cs typeface="Apple Symbols" panose="02000000000000000000" pitchFamily="2" charset="-79"/>
              </a:rPr>
              <a:t>Eur</a:t>
            </a:r>
            <a:r>
              <a:rPr kumimoji="0" lang="en-US" altLang="en-US" sz="1100" b="1" i="0" u="none" strike="noStrike" cap="none" normalizeH="0" baseline="0" dirty="0">
                <a:ln>
                  <a:noFill/>
                </a:ln>
                <a:effectLst/>
                <a:latin typeface="Apple Symbols" panose="02000000000000000000" pitchFamily="2" charset="-79"/>
                <a:ea typeface="Apple Symbols" panose="02000000000000000000" pitchFamily="2" charset="-79"/>
                <a:cs typeface="Apple Symbols" panose="02000000000000000000" pitchFamily="2" charset="-79"/>
              </a:rPr>
              <a:t> J Hum Genet. 2011 Apr;19(4):465-71. </a:t>
            </a:r>
            <a:r>
              <a:rPr kumimoji="0" lang="en-US" altLang="en-US" sz="1100" b="1" i="0" u="none" strike="noStrike" cap="none" normalizeH="0" baseline="0" dirty="0" err="1">
                <a:ln>
                  <a:noFill/>
                </a:ln>
                <a:effectLst/>
                <a:latin typeface="Apple Symbols" panose="02000000000000000000" pitchFamily="2" charset="-79"/>
                <a:ea typeface="Apple Symbols" panose="02000000000000000000" pitchFamily="2" charset="-79"/>
                <a:cs typeface="Apple Symbols" panose="02000000000000000000" pitchFamily="2" charset="-79"/>
              </a:rPr>
              <a:t>doi</a:t>
            </a:r>
            <a:r>
              <a:rPr kumimoji="0" lang="en-US" altLang="en-US" sz="1100" b="1" i="0" u="none" strike="noStrike" cap="none" normalizeH="0" baseline="0" dirty="0">
                <a:ln>
                  <a:noFill/>
                </a:ln>
                <a:effectLst/>
                <a:latin typeface="Apple Symbols" panose="02000000000000000000" pitchFamily="2" charset="-79"/>
                <a:ea typeface="Apple Symbols" panose="02000000000000000000" pitchFamily="2" charset="-79"/>
                <a:cs typeface="Apple Symbols" panose="02000000000000000000" pitchFamily="2" charset="-79"/>
              </a:rPr>
              <a:t>: 10.1038/ejhg.2010.196. </a:t>
            </a:r>
            <a:r>
              <a:rPr kumimoji="0" lang="en-US" altLang="en-US" sz="1100" b="1" i="0" u="none" strike="noStrike" cap="none" normalizeH="0" baseline="0" dirty="0" err="1">
                <a:ln>
                  <a:noFill/>
                </a:ln>
                <a:effectLst/>
                <a:latin typeface="Apple Symbols" panose="02000000000000000000" pitchFamily="2" charset="-79"/>
                <a:ea typeface="Apple Symbols" panose="02000000000000000000" pitchFamily="2" charset="-79"/>
                <a:cs typeface="Apple Symbols" panose="02000000000000000000" pitchFamily="2" charset="-79"/>
              </a:rPr>
              <a:t>Epub</a:t>
            </a:r>
            <a:r>
              <a:rPr kumimoji="0" lang="en-US" altLang="en-US" sz="1100" b="1" i="0" u="none" strike="noStrike" cap="none" normalizeH="0" baseline="0" dirty="0">
                <a:ln>
                  <a:noFill/>
                </a:ln>
                <a:effectLst/>
                <a:latin typeface="Apple Symbols" panose="02000000000000000000" pitchFamily="2" charset="-79"/>
                <a:ea typeface="Apple Symbols" panose="02000000000000000000" pitchFamily="2" charset="-79"/>
                <a:cs typeface="Apple Symbols" panose="02000000000000000000" pitchFamily="2" charset="-79"/>
              </a:rPr>
              <a:t> 2010 Dec 8. PMID: 21150885; PMCID: PMC3060319.</a:t>
            </a:r>
          </a:p>
        </p:txBody>
      </p:sp>
      <p:sp>
        <p:nvSpPr>
          <p:cNvPr id="13" name="Rectangle 4">
            <a:extLst>
              <a:ext uri="{FF2B5EF4-FFF2-40B4-BE49-F238E27FC236}">
                <a16:creationId xmlns:a16="http://schemas.microsoft.com/office/drawing/2014/main" id="{25E96B61-9EB4-5920-6CF6-2C8D71D71C80}"/>
              </a:ext>
            </a:extLst>
          </p:cNvPr>
          <p:cNvSpPr>
            <a:spLocks noChangeArrowheads="1"/>
          </p:cNvSpPr>
          <p:nvPr/>
        </p:nvSpPr>
        <p:spPr bwMode="auto">
          <a:xfrm>
            <a:off x="33338" y="365125"/>
            <a:ext cx="68262" cy="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D1D2D3"/>
                </a:solidFill>
                <a:effectLst/>
                <a:latin typeface="Slack-Lat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951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25941-4869-919A-EC0D-6306DD8816F2}"/>
              </a:ext>
            </a:extLst>
          </p:cNvPr>
          <p:cNvSpPr>
            <a:spLocks noGrp="1"/>
          </p:cNvSpPr>
          <p:nvPr>
            <p:ph type="title"/>
          </p:nvPr>
        </p:nvSpPr>
        <p:spPr>
          <a:xfrm>
            <a:off x="466722" y="586855"/>
            <a:ext cx="3201366" cy="3387497"/>
          </a:xfrm>
        </p:spPr>
        <p:txBody>
          <a:bodyPr anchor="b">
            <a:normAutofit/>
          </a:bodyPr>
          <a:lstStyle/>
          <a:p>
            <a:pPr algn="r"/>
            <a:r>
              <a:rPr lang="en-US" sz="6000" b="1" dirty="0">
                <a:solidFill>
                  <a:srgbClr val="FFFFFF"/>
                </a:solidFill>
                <a:latin typeface="Apple Symbols" panose="02000000000000000000" pitchFamily="2" charset="-79"/>
                <a:ea typeface="Apple Symbols" panose="02000000000000000000" pitchFamily="2" charset="-79"/>
                <a:cs typeface="Apple Symbols" panose="02000000000000000000" pitchFamily="2" charset="-79"/>
              </a:rPr>
              <a:t>What is CUDA?</a:t>
            </a:r>
            <a:endParaRPr lang="en-US" sz="6000" dirty="0">
              <a:solidFill>
                <a:srgbClr val="FFFFFF"/>
              </a:solidFill>
            </a:endParaRPr>
          </a:p>
        </p:txBody>
      </p:sp>
      <p:sp>
        <p:nvSpPr>
          <p:cNvPr id="3" name="Content Placeholder 2">
            <a:extLst>
              <a:ext uri="{FF2B5EF4-FFF2-40B4-BE49-F238E27FC236}">
                <a16:creationId xmlns:a16="http://schemas.microsoft.com/office/drawing/2014/main" id="{80AED1BB-A5F4-98A7-09BE-F5588A408FD8}"/>
              </a:ext>
            </a:extLst>
          </p:cNvPr>
          <p:cNvSpPr>
            <a:spLocks noGrp="1"/>
          </p:cNvSpPr>
          <p:nvPr>
            <p:ph idx="1"/>
          </p:nvPr>
        </p:nvSpPr>
        <p:spPr>
          <a:xfrm>
            <a:off x="4810259" y="649480"/>
            <a:ext cx="6555347" cy="5546047"/>
          </a:xfrm>
        </p:spPr>
        <p:txBody>
          <a:bodyPr anchor="ctr">
            <a:normAutofit lnSpcReduction="10000"/>
          </a:bodyPr>
          <a:lstStyle/>
          <a:p>
            <a:r>
              <a:rPr lang="en-US" sz="3200" b="1" dirty="0">
                <a:latin typeface="Apple Symbols" panose="02000000000000000000" pitchFamily="2" charset="-79"/>
                <a:ea typeface="Apple Symbols" panose="02000000000000000000" pitchFamily="2" charset="-79"/>
                <a:cs typeface="Apple Symbols" panose="02000000000000000000" pitchFamily="2" charset="-79"/>
              </a:rPr>
              <a:t>CUDA is a set of tools provided by Nvidia that allows one to interface with their GPU through Kernel code.</a:t>
            </a:r>
          </a:p>
          <a:p>
            <a:pPr marL="0" indent="0">
              <a:buNone/>
            </a:pPr>
            <a:endParaRPr lang="en-US" sz="3200" b="1" dirty="0">
              <a:latin typeface="Apple Symbols" panose="02000000000000000000" pitchFamily="2" charset="-79"/>
              <a:ea typeface="Apple Symbols" panose="02000000000000000000" pitchFamily="2" charset="-79"/>
              <a:cs typeface="Apple Symbols" panose="02000000000000000000" pitchFamily="2" charset="-79"/>
            </a:endParaRPr>
          </a:p>
          <a:p>
            <a:r>
              <a:rPr lang="en-US" sz="3200" b="1" dirty="0">
                <a:latin typeface="Apple Symbols" panose="02000000000000000000" pitchFamily="2" charset="-79"/>
                <a:ea typeface="Apple Symbols" panose="02000000000000000000" pitchFamily="2" charset="-79"/>
                <a:cs typeface="Apple Symbols" panose="02000000000000000000" pitchFamily="2" charset="-79"/>
              </a:rPr>
              <a:t>CUDA can operate on Windows and Linux, compatible with the CHOP cluster.</a:t>
            </a:r>
          </a:p>
          <a:p>
            <a:pPr marL="0" indent="0">
              <a:buNone/>
            </a:pPr>
            <a:endParaRPr lang="en-US" sz="3200" b="1" dirty="0">
              <a:latin typeface="Apple Symbols" panose="02000000000000000000" pitchFamily="2" charset="-79"/>
              <a:ea typeface="Apple Symbols" panose="02000000000000000000" pitchFamily="2" charset="-79"/>
              <a:cs typeface="Apple Symbols" panose="02000000000000000000" pitchFamily="2" charset="-79"/>
            </a:endParaRPr>
          </a:p>
          <a:p>
            <a:r>
              <a:rPr lang="en-US" sz="3200" b="1" dirty="0">
                <a:latin typeface="Apple Symbols" panose="02000000000000000000" pitchFamily="2" charset="-79"/>
                <a:ea typeface="Apple Symbols" panose="02000000000000000000" pitchFamily="2" charset="-79"/>
                <a:cs typeface="Apple Symbols" panose="02000000000000000000" pitchFamily="2" charset="-79"/>
              </a:rPr>
              <a:t>There are CUDA libraries that operate in C, C++, C#, Python, Java, and more.</a:t>
            </a:r>
          </a:p>
          <a:p>
            <a:pPr marL="0" indent="0">
              <a:buNone/>
            </a:pPr>
            <a:endParaRPr lang="en-US" sz="3200" b="1" dirty="0">
              <a:latin typeface="Apple Symbols" panose="02000000000000000000" pitchFamily="2" charset="-79"/>
              <a:ea typeface="Apple Symbols" panose="02000000000000000000" pitchFamily="2" charset="-79"/>
              <a:cs typeface="Apple Symbols" panose="02000000000000000000" pitchFamily="2" charset="-79"/>
            </a:endParaRPr>
          </a:p>
          <a:p>
            <a:r>
              <a:rPr lang="en-US" sz="3200" b="1" dirty="0">
                <a:latin typeface="Apple Symbols" panose="02000000000000000000" pitchFamily="2" charset="-79"/>
                <a:ea typeface="Apple Symbols" panose="02000000000000000000" pitchFamily="2" charset="-79"/>
                <a:cs typeface="Apple Symbols" panose="02000000000000000000" pitchFamily="2" charset="-79"/>
              </a:rPr>
              <a:t>EpiScan GPU uses CUDA’s C++ toolset.</a:t>
            </a:r>
          </a:p>
        </p:txBody>
      </p:sp>
    </p:spTree>
    <p:extLst>
      <p:ext uri="{BB962C8B-B14F-4D97-AF65-F5344CB8AC3E}">
        <p14:creationId xmlns:p14="http://schemas.microsoft.com/office/powerpoint/2010/main" val="187504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A204D26-8645-8C57-86E2-88732B112691}"/>
              </a:ext>
            </a:extLst>
          </p:cNvPr>
          <p:cNvSpPr>
            <a:spLocks noGrp="1"/>
          </p:cNvSpPr>
          <p:nvPr>
            <p:ph type="title"/>
          </p:nvPr>
        </p:nvSpPr>
        <p:spPr>
          <a:xfrm>
            <a:off x="660041" y="1347537"/>
            <a:ext cx="2880828" cy="4491475"/>
          </a:xfrm>
        </p:spPr>
        <p:txBody>
          <a:bodyPr vert="horz" lIns="91440" tIns="45720" rIns="91440" bIns="45720" rtlCol="0" anchor="t">
            <a:noAutofit/>
          </a:bodyPr>
          <a:lstStyle/>
          <a:p>
            <a:r>
              <a:rPr lang="en-US" sz="6000" b="1" kern="1200" dirty="0">
                <a:solidFill>
                  <a:srgbClr val="FFFFFF"/>
                </a:solidFill>
                <a:latin typeface="Apple Symbols" panose="02000000000000000000" pitchFamily="2" charset="-79"/>
                <a:ea typeface="Apple Symbols" panose="02000000000000000000" pitchFamily="2" charset="-79"/>
                <a:cs typeface="Apple Symbols" panose="02000000000000000000" pitchFamily="2" charset="-79"/>
              </a:rPr>
              <a:t>Pros and Cons of Working on a GPU</a:t>
            </a:r>
          </a:p>
        </p:txBody>
      </p:sp>
      <p:sp>
        <p:nvSpPr>
          <p:cNvPr id="7" name="TextBox 6">
            <a:extLst>
              <a:ext uri="{FF2B5EF4-FFF2-40B4-BE49-F238E27FC236}">
                <a16:creationId xmlns:a16="http://schemas.microsoft.com/office/drawing/2014/main" id="{7021D105-F030-845E-E69C-700C982621AF}"/>
              </a:ext>
            </a:extLst>
          </p:cNvPr>
          <p:cNvSpPr txBox="1"/>
          <p:nvPr/>
        </p:nvSpPr>
        <p:spPr>
          <a:xfrm>
            <a:off x="8550426" y="1590016"/>
            <a:ext cx="3284652" cy="4006516"/>
          </a:xfrm>
          <a:prstGeom prst="rect">
            <a:avLst/>
          </a:prstGeom>
        </p:spPr>
        <p:txBody>
          <a:bodyPr vert="horz" lIns="91440" tIns="45720" rIns="91440" bIns="45720" rtlCol="0" anchor="b">
            <a:noAutofit/>
          </a:bodyPr>
          <a:lstStyle/>
          <a:p>
            <a:pPr algn="ctr">
              <a:lnSpc>
                <a:spcPct val="90000"/>
              </a:lnSpc>
              <a:spcBef>
                <a:spcPts val="1000"/>
              </a:spcBef>
            </a:pPr>
            <a:r>
              <a:rPr lang="en-US" sz="2400" b="1" u="sng" kern="1200" dirty="0">
                <a:latin typeface="Apple Symbols" panose="02000000000000000000" pitchFamily="2" charset="-79"/>
                <a:ea typeface="Apple Symbols" panose="02000000000000000000" pitchFamily="2" charset="-79"/>
                <a:cs typeface="Apple Symbols" panose="02000000000000000000" pitchFamily="2" charset="-79"/>
              </a:rPr>
              <a:t>Cons</a:t>
            </a:r>
          </a:p>
          <a:p>
            <a:pPr marL="171450" indent="-171450">
              <a:lnSpc>
                <a:spcPct val="90000"/>
              </a:lnSpc>
              <a:spcBef>
                <a:spcPts val="1000"/>
              </a:spcBef>
              <a:buFont typeface="Arial" panose="020B0604020202020204" pitchFamily="34" charset="0"/>
              <a:buChar char="•"/>
            </a:pPr>
            <a:r>
              <a:rPr lang="en-US" sz="2400" b="1" kern="1200" dirty="0">
                <a:latin typeface="Apple Symbols" panose="02000000000000000000" pitchFamily="2" charset="-79"/>
                <a:ea typeface="Apple Symbols" panose="02000000000000000000" pitchFamily="2" charset="-79"/>
                <a:cs typeface="Apple Symbols" panose="02000000000000000000" pitchFamily="2" charset="-79"/>
              </a:rPr>
              <a:t>Cannot use the standard libraries within CUDA code.</a:t>
            </a:r>
          </a:p>
          <a:p>
            <a:pPr marL="171450" indent="-171450">
              <a:lnSpc>
                <a:spcPct val="90000"/>
              </a:lnSpc>
              <a:spcBef>
                <a:spcPts val="1000"/>
              </a:spcBef>
              <a:buFont typeface="Arial" panose="020B0604020202020204" pitchFamily="34" charset="0"/>
              <a:buChar char="•"/>
            </a:pPr>
            <a:r>
              <a:rPr lang="en-US" sz="2400" b="1" kern="1200" dirty="0">
                <a:latin typeface="Apple Symbols" panose="02000000000000000000" pitchFamily="2" charset="-79"/>
                <a:ea typeface="Apple Symbols" panose="02000000000000000000" pitchFamily="2" charset="-79"/>
                <a:cs typeface="Apple Symbols" panose="02000000000000000000" pitchFamily="2" charset="-79"/>
              </a:rPr>
              <a:t>Dynamic memory allocation is shaky – frequent memory problems.</a:t>
            </a:r>
          </a:p>
          <a:p>
            <a:pPr marL="171450" indent="-171450">
              <a:lnSpc>
                <a:spcPct val="90000"/>
              </a:lnSpc>
              <a:spcBef>
                <a:spcPts val="1000"/>
              </a:spcBef>
              <a:buFont typeface="Arial" panose="020B0604020202020204" pitchFamily="34" charset="0"/>
              <a:buChar char="•"/>
            </a:pPr>
            <a:r>
              <a:rPr lang="en-US" sz="2400" b="1" dirty="0">
                <a:latin typeface="Apple Symbols" panose="02000000000000000000" pitchFamily="2" charset="-79"/>
                <a:ea typeface="Apple Symbols" panose="02000000000000000000" pitchFamily="2" charset="-79"/>
                <a:cs typeface="Apple Symbols" panose="02000000000000000000" pitchFamily="2" charset="-79"/>
              </a:rPr>
              <a:t>Sending lots of data to the GPU is the slowest part – large data analysis is tougher.</a:t>
            </a:r>
            <a:endParaRPr lang="en-US" sz="2400" b="1" kern="1200" dirty="0">
              <a:latin typeface="Apple Symbols" panose="02000000000000000000" pitchFamily="2" charset="-79"/>
              <a:ea typeface="Apple Symbols" panose="02000000000000000000" pitchFamily="2" charset="-79"/>
              <a:cs typeface="Apple Symbols" panose="02000000000000000000" pitchFamily="2" charset="-79"/>
            </a:endParaRPr>
          </a:p>
          <a:p>
            <a:pPr marL="171450" indent="-171450">
              <a:lnSpc>
                <a:spcPct val="90000"/>
              </a:lnSpc>
              <a:spcBef>
                <a:spcPts val="1000"/>
              </a:spcBef>
              <a:buFont typeface="Arial" panose="020B0604020202020204" pitchFamily="34" charset="0"/>
              <a:buChar char="•"/>
            </a:pPr>
            <a:r>
              <a:rPr lang="en-US" sz="2400" b="1" kern="1200" dirty="0">
                <a:latin typeface="Apple Symbols" panose="02000000000000000000" pitchFamily="2" charset="-79"/>
                <a:ea typeface="Apple Symbols" panose="02000000000000000000" pitchFamily="2" charset="-79"/>
                <a:cs typeface="Apple Symbols" panose="02000000000000000000" pitchFamily="2" charset="-79"/>
              </a:rPr>
              <a:t>Debugging is extremely difficult.</a:t>
            </a:r>
          </a:p>
        </p:txBody>
      </p:sp>
      <p:sp>
        <p:nvSpPr>
          <p:cNvPr id="6" name="TextBox 5">
            <a:extLst>
              <a:ext uri="{FF2B5EF4-FFF2-40B4-BE49-F238E27FC236}">
                <a16:creationId xmlns:a16="http://schemas.microsoft.com/office/drawing/2014/main" id="{FF6353AF-5973-D986-A399-8666D9E2179A}"/>
              </a:ext>
            </a:extLst>
          </p:cNvPr>
          <p:cNvSpPr txBox="1"/>
          <p:nvPr/>
        </p:nvSpPr>
        <p:spPr>
          <a:xfrm>
            <a:off x="4291755" y="683405"/>
            <a:ext cx="3396913" cy="5124480"/>
          </a:xfrm>
          <a:prstGeom prst="rect">
            <a:avLst/>
          </a:prstGeom>
          <a:noFill/>
        </p:spPr>
        <p:txBody>
          <a:bodyPr wrap="square" rtlCol="0">
            <a:spAutoFit/>
          </a:bodyPr>
          <a:lstStyle/>
          <a:p>
            <a:pPr algn="ctr">
              <a:spcAft>
                <a:spcPts val="600"/>
              </a:spcAft>
            </a:pPr>
            <a:r>
              <a:rPr lang="en-US" sz="2400" b="1" u="sng" dirty="0">
                <a:latin typeface="Apple Symbols" panose="02000000000000000000" pitchFamily="2" charset="-79"/>
                <a:ea typeface="Apple Symbols" panose="02000000000000000000" pitchFamily="2" charset="-79"/>
                <a:cs typeface="Apple Symbols" panose="02000000000000000000" pitchFamily="2" charset="-79"/>
              </a:rPr>
              <a:t>Pros</a:t>
            </a:r>
          </a:p>
          <a:p>
            <a:pPr marL="285750" indent="-285750">
              <a:spcAft>
                <a:spcPts val="600"/>
              </a:spcAft>
              <a:buFont typeface="Arial" panose="020B0604020202020204" pitchFamily="34" charset="0"/>
              <a:buChar char="•"/>
            </a:pPr>
            <a:r>
              <a:rPr lang="en-US" sz="2400" b="1" dirty="0">
                <a:latin typeface="Apple Symbols" panose="02000000000000000000" pitchFamily="2" charset="-79"/>
                <a:ea typeface="Apple Symbols" panose="02000000000000000000" pitchFamily="2" charset="-79"/>
                <a:cs typeface="Apple Symbols" panose="02000000000000000000" pitchFamily="2" charset="-79"/>
              </a:rPr>
              <a:t>Designed for throughput – can complete calculations at an extremely fast speed.</a:t>
            </a:r>
          </a:p>
          <a:p>
            <a:pPr marL="285750" indent="-285750">
              <a:spcAft>
                <a:spcPts val="600"/>
              </a:spcAft>
              <a:buFont typeface="Arial" panose="020B0604020202020204" pitchFamily="34" charset="0"/>
              <a:buChar char="•"/>
            </a:pPr>
            <a:r>
              <a:rPr lang="en-US" sz="2400" b="1" dirty="0">
                <a:latin typeface="Apple Symbols" panose="02000000000000000000" pitchFamily="2" charset="-79"/>
                <a:ea typeface="Apple Symbols" panose="02000000000000000000" pitchFamily="2" charset="-79"/>
                <a:cs typeface="Apple Symbols" panose="02000000000000000000" pitchFamily="2" charset="-79"/>
              </a:rPr>
              <a:t>GPU has its own heap memory - keeps user from using up all of their own memory.</a:t>
            </a:r>
          </a:p>
          <a:p>
            <a:pPr marL="285750" indent="-285750">
              <a:spcAft>
                <a:spcPts val="600"/>
              </a:spcAft>
              <a:buFont typeface="Arial" panose="020B0604020202020204" pitchFamily="34" charset="0"/>
              <a:buChar char="•"/>
            </a:pPr>
            <a:r>
              <a:rPr lang="en-US" sz="2400" b="1" dirty="0">
                <a:latin typeface="Apple Symbols" panose="02000000000000000000" pitchFamily="2" charset="-79"/>
                <a:ea typeface="Apple Symbols" panose="02000000000000000000" pitchFamily="2" charset="-79"/>
                <a:cs typeface="Apple Symbols" panose="02000000000000000000" pitchFamily="2" charset="-79"/>
              </a:rPr>
              <a:t>CUDA has recently gained the ability to write to an output stream from ”within” the GPU.</a:t>
            </a:r>
          </a:p>
        </p:txBody>
      </p:sp>
      <p:cxnSp>
        <p:nvCxnSpPr>
          <p:cNvPr id="9" name="Straight Connector 8">
            <a:extLst>
              <a:ext uri="{FF2B5EF4-FFF2-40B4-BE49-F238E27FC236}">
                <a16:creationId xmlns:a16="http://schemas.microsoft.com/office/drawing/2014/main" id="{B251150B-57E9-633C-33FF-81F4C41BD7CB}"/>
              </a:ext>
            </a:extLst>
          </p:cNvPr>
          <p:cNvCxnSpPr>
            <a:cxnSpLocks/>
          </p:cNvCxnSpPr>
          <p:nvPr/>
        </p:nvCxnSpPr>
        <p:spPr>
          <a:xfrm>
            <a:off x="8193504" y="1590016"/>
            <a:ext cx="0" cy="40065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564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F14154-4C42-DB98-8192-D02B16D96107}"/>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5400" b="1" kern="1200" dirty="0">
                <a:solidFill>
                  <a:schemeClr val="tx1"/>
                </a:solidFill>
                <a:latin typeface="Apple Symbols" panose="02000000000000000000" pitchFamily="2" charset="-79"/>
                <a:ea typeface="Apple Symbols" panose="02000000000000000000" pitchFamily="2" charset="-79"/>
                <a:cs typeface="Apple Symbols" panose="02000000000000000000" pitchFamily="2" charset="-79"/>
              </a:rPr>
              <a:t>CUDA Parallelization</a:t>
            </a:r>
          </a:p>
        </p:txBody>
      </p:sp>
      <p:sp>
        <p:nvSpPr>
          <p:cNvPr id="15" name="Rectangle 14">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19DDA33-D827-19A0-8851-85E6DF6B8AEB}"/>
              </a:ext>
            </a:extLst>
          </p:cNvPr>
          <p:cNvSpPr>
            <a:spLocks noGrp="1"/>
          </p:cNvSpPr>
          <p:nvPr>
            <p:ph idx="1"/>
          </p:nvPr>
        </p:nvSpPr>
        <p:spPr>
          <a:xfrm>
            <a:off x="823442" y="4541262"/>
            <a:ext cx="4662957" cy="1859533"/>
          </a:xfrm>
        </p:spPr>
        <p:txBody>
          <a:bodyPr vert="horz" lIns="91440" tIns="45720" rIns="91440" bIns="45720" rtlCol="0" anchor="t">
            <a:normAutofit lnSpcReduction="10000"/>
          </a:bodyPr>
          <a:lstStyle/>
          <a:p>
            <a:pPr marL="0" indent="0">
              <a:buNone/>
            </a:pPr>
            <a:r>
              <a:rPr lang="en-US" b="1" kern="1200" dirty="0">
                <a:solidFill>
                  <a:srgbClr val="FFFFFF"/>
                </a:solidFill>
                <a:latin typeface="Apple Symbols" panose="02000000000000000000" pitchFamily="2" charset="-79"/>
                <a:ea typeface="Apple Symbols" panose="02000000000000000000" pitchFamily="2" charset="-79"/>
                <a:cs typeface="Apple Symbols" panose="02000000000000000000" pitchFamily="2" charset="-79"/>
              </a:rPr>
              <a:t>In addition to completing calculations faster, the design of a GPU is built on parallelization. CUDA maximizes this parallelization.</a:t>
            </a:r>
          </a:p>
        </p:txBody>
      </p:sp>
      <p:pic>
        <p:nvPicPr>
          <p:cNvPr id="8" name="Picture 7" descr="A grid of black squares&#10;&#10;Description automatically generated">
            <a:extLst>
              <a:ext uri="{FF2B5EF4-FFF2-40B4-BE49-F238E27FC236}">
                <a16:creationId xmlns:a16="http://schemas.microsoft.com/office/drawing/2014/main" id="{40016155-FE1C-07CD-CB22-0040D668F9FE}"/>
              </a:ext>
            </a:extLst>
          </p:cNvPr>
          <p:cNvPicPr>
            <a:picLocks noChangeAspect="1"/>
          </p:cNvPicPr>
          <p:nvPr/>
        </p:nvPicPr>
        <p:blipFill>
          <a:blip r:embed="rId2"/>
          <a:stretch>
            <a:fillRect/>
          </a:stretch>
        </p:blipFill>
        <p:spPr>
          <a:xfrm>
            <a:off x="6620488" y="463404"/>
            <a:ext cx="5069859" cy="5553193"/>
          </a:xfrm>
          <a:prstGeom prst="rect">
            <a:avLst/>
          </a:prstGeom>
        </p:spPr>
      </p:pic>
      <p:sp>
        <p:nvSpPr>
          <p:cNvPr id="21" name="Rectangle 20">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813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E45A-0651-9C58-1EC6-5AAE3532B24D}"/>
              </a:ext>
            </a:extLst>
          </p:cNvPr>
          <p:cNvSpPr>
            <a:spLocks noGrp="1"/>
          </p:cNvSpPr>
          <p:nvPr>
            <p:ph type="title"/>
          </p:nvPr>
        </p:nvSpPr>
        <p:spPr>
          <a:xfrm>
            <a:off x="571997" y="138617"/>
            <a:ext cx="10515600" cy="1325563"/>
          </a:xfrm>
        </p:spPr>
        <p:txBody>
          <a:bodyPr>
            <a:normAutofit/>
          </a:bodyPr>
          <a:lstStyle/>
          <a:p>
            <a:r>
              <a:rPr lang="en-US" sz="5400" b="1" dirty="0">
                <a:latin typeface="Apple Symbols" panose="02000000000000000000" pitchFamily="2" charset="-79"/>
                <a:ea typeface="Apple Symbols" panose="02000000000000000000" pitchFamily="2" charset="-79"/>
                <a:cs typeface="Apple Symbols" panose="02000000000000000000" pitchFamily="2" charset="-79"/>
              </a:rPr>
              <a:t>Using CUDA to Identify Epistasis</a:t>
            </a:r>
          </a:p>
        </p:txBody>
      </p:sp>
      <p:sp>
        <p:nvSpPr>
          <p:cNvPr id="18" name="TextBox 17">
            <a:extLst>
              <a:ext uri="{FF2B5EF4-FFF2-40B4-BE49-F238E27FC236}">
                <a16:creationId xmlns:a16="http://schemas.microsoft.com/office/drawing/2014/main" id="{78F81B8C-7838-E4DD-2E3E-C7C7A211DBD5}"/>
              </a:ext>
            </a:extLst>
          </p:cNvPr>
          <p:cNvSpPr txBox="1"/>
          <p:nvPr/>
        </p:nvSpPr>
        <p:spPr>
          <a:xfrm>
            <a:off x="9222175" y="69747"/>
            <a:ext cx="2851484" cy="1323439"/>
          </a:xfrm>
          <a:prstGeom prst="rect">
            <a:avLst/>
          </a:prstGeom>
          <a:noFill/>
        </p:spPr>
        <p:txBody>
          <a:bodyPr wrap="square" rtlCol="0">
            <a:spAutoFit/>
          </a:bodyPr>
          <a:lstStyle/>
          <a:p>
            <a:pPr algn="r"/>
            <a:r>
              <a:rPr lang="en-US" sz="2000" b="1" dirty="0">
                <a:latin typeface="Apple Symbols" panose="02000000000000000000" pitchFamily="2" charset="-79"/>
                <a:ea typeface="Apple Symbols" panose="02000000000000000000" pitchFamily="2" charset="-79"/>
                <a:cs typeface="Apple Symbols" panose="02000000000000000000" pitchFamily="2" charset="-79"/>
              </a:rPr>
              <a:t>Orange: CPU</a:t>
            </a:r>
          </a:p>
          <a:p>
            <a:pPr algn="r"/>
            <a:r>
              <a:rPr lang="en-US" sz="2000" b="1" dirty="0">
                <a:latin typeface="Apple Symbols" panose="02000000000000000000" pitchFamily="2" charset="-79"/>
                <a:ea typeface="Apple Symbols" panose="02000000000000000000" pitchFamily="2" charset="-79"/>
                <a:cs typeface="Apple Symbols" panose="02000000000000000000" pitchFamily="2" charset="-79"/>
              </a:rPr>
              <a:t>Blue: GPU (Parent Kernel)</a:t>
            </a:r>
          </a:p>
          <a:p>
            <a:pPr algn="r"/>
            <a:r>
              <a:rPr lang="en-US" sz="2000" b="1" dirty="0">
                <a:latin typeface="Apple Symbols" panose="02000000000000000000" pitchFamily="2" charset="-79"/>
                <a:ea typeface="Apple Symbols" panose="02000000000000000000" pitchFamily="2" charset="-79"/>
                <a:cs typeface="Apple Symbols" panose="02000000000000000000" pitchFamily="2" charset="-79"/>
              </a:rPr>
              <a:t>Green: GPU (Child Kernel)</a:t>
            </a:r>
          </a:p>
          <a:p>
            <a:pPr algn="r"/>
            <a:r>
              <a:rPr lang="en-US" sz="2000" b="1" dirty="0">
                <a:latin typeface="Apple Symbols" panose="02000000000000000000" pitchFamily="2" charset="-79"/>
                <a:ea typeface="Apple Symbols" panose="02000000000000000000" pitchFamily="2" charset="-79"/>
                <a:cs typeface="Apple Symbols" panose="02000000000000000000" pitchFamily="2" charset="-79"/>
              </a:rPr>
              <a:t>Purple: </a:t>
            </a:r>
            <a:r>
              <a:rPr lang="en-US" sz="2000" b="1" dirty="0" err="1">
                <a:latin typeface="Apple Symbols" panose="02000000000000000000" pitchFamily="2" charset="-79"/>
                <a:ea typeface="Apple Symbols" panose="02000000000000000000" pitchFamily="2" charset="-79"/>
                <a:cs typeface="Apple Symbols" panose="02000000000000000000" pitchFamily="2" charset="-79"/>
              </a:rPr>
              <a:t>stdout</a:t>
            </a:r>
            <a:r>
              <a:rPr lang="en-US" sz="2000" b="1" dirty="0">
                <a:latin typeface="Apple Symbols" panose="02000000000000000000" pitchFamily="2" charset="-79"/>
                <a:ea typeface="Apple Symbols" panose="02000000000000000000" pitchFamily="2" charset="-79"/>
                <a:cs typeface="Apple Symbols" panose="02000000000000000000" pitchFamily="2" charset="-79"/>
              </a:rPr>
              <a:t> stream</a:t>
            </a:r>
          </a:p>
        </p:txBody>
      </p:sp>
      <p:grpSp>
        <p:nvGrpSpPr>
          <p:cNvPr id="62" name="Group 61">
            <a:extLst>
              <a:ext uri="{FF2B5EF4-FFF2-40B4-BE49-F238E27FC236}">
                <a16:creationId xmlns:a16="http://schemas.microsoft.com/office/drawing/2014/main" id="{49475BF5-3042-AEF7-0CD1-F09D19B6825C}"/>
              </a:ext>
            </a:extLst>
          </p:cNvPr>
          <p:cNvGrpSpPr/>
          <p:nvPr/>
        </p:nvGrpSpPr>
        <p:grpSpPr>
          <a:xfrm>
            <a:off x="156399" y="1639193"/>
            <a:ext cx="11899213" cy="4727267"/>
            <a:chOff x="156399" y="1639193"/>
            <a:chExt cx="11899213" cy="4727267"/>
          </a:xfrm>
        </p:grpSpPr>
        <p:sp>
          <p:nvSpPr>
            <p:cNvPr id="4" name="Oval 3">
              <a:extLst>
                <a:ext uri="{FF2B5EF4-FFF2-40B4-BE49-F238E27FC236}">
                  <a16:creationId xmlns:a16="http://schemas.microsoft.com/office/drawing/2014/main" id="{3F45EFA9-370B-5CAB-48B7-C268D385F90E}"/>
                </a:ext>
              </a:extLst>
            </p:cNvPr>
            <p:cNvSpPr/>
            <p:nvPr/>
          </p:nvSpPr>
          <p:spPr>
            <a:xfrm>
              <a:off x="156399" y="1642562"/>
              <a:ext cx="1407695" cy="890337"/>
            </a:xfrm>
            <a:prstGeom prst="ellipse">
              <a:avLst/>
            </a:prstGeom>
            <a:solidFill>
              <a:schemeClr val="accent2"/>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Apple Symbols" panose="02000000000000000000" pitchFamily="2" charset="-79"/>
                  <a:ea typeface="Apple Symbols" panose="02000000000000000000" pitchFamily="2" charset="-79"/>
                  <a:cs typeface="Apple Symbols" panose="02000000000000000000" pitchFamily="2" charset="-79"/>
                </a:rPr>
                <a:t>Program</a:t>
              </a:r>
            </a:p>
            <a:p>
              <a:pPr algn="ctr"/>
              <a:r>
                <a:rPr lang="en-US" b="1" dirty="0">
                  <a:latin typeface="Apple Symbols" panose="02000000000000000000" pitchFamily="2" charset="-79"/>
                  <a:ea typeface="Apple Symbols" panose="02000000000000000000" pitchFamily="2" charset="-79"/>
                  <a:cs typeface="Apple Symbols" panose="02000000000000000000" pitchFamily="2" charset="-79"/>
                </a:rPr>
                <a:t>Start</a:t>
              </a:r>
            </a:p>
          </p:txBody>
        </p:sp>
        <p:sp>
          <p:nvSpPr>
            <p:cNvPr id="5" name="Oval 4">
              <a:extLst>
                <a:ext uri="{FF2B5EF4-FFF2-40B4-BE49-F238E27FC236}">
                  <a16:creationId xmlns:a16="http://schemas.microsoft.com/office/drawing/2014/main" id="{6A0AF079-72AB-F2F4-CAEB-4D28BCDA12EB}"/>
                </a:ext>
              </a:extLst>
            </p:cNvPr>
            <p:cNvSpPr/>
            <p:nvPr/>
          </p:nvSpPr>
          <p:spPr>
            <a:xfrm>
              <a:off x="3653572" y="1642560"/>
              <a:ext cx="1407695" cy="886968"/>
            </a:xfrm>
            <a:prstGeom prst="ellipse">
              <a:avLst/>
            </a:prstGeom>
            <a:solidFill>
              <a:schemeClr val="accent2"/>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Apple Symbols" panose="02000000000000000000" pitchFamily="2" charset="-79"/>
                  <a:ea typeface="Apple Symbols" panose="02000000000000000000" pitchFamily="2" charset="-79"/>
                  <a:cs typeface="Apple Symbols" panose="02000000000000000000" pitchFamily="2" charset="-79"/>
                </a:rPr>
                <a:t>Memory on GPU allocated</a:t>
              </a:r>
            </a:p>
          </p:txBody>
        </p:sp>
        <p:sp>
          <p:nvSpPr>
            <p:cNvPr id="6" name="Oval 5">
              <a:extLst>
                <a:ext uri="{FF2B5EF4-FFF2-40B4-BE49-F238E27FC236}">
                  <a16:creationId xmlns:a16="http://schemas.microsoft.com/office/drawing/2014/main" id="{2B2C57FD-3053-E254-0385-6E6852BF821E}"/>
                </a:ext>
              </a:extLst>
            </p:cNvPr>
            <p:cNvSpPr/>
            <p:nvPr/>
          </p:nvSpPr>
          <p:spPr>
            <a:xfrm>
              <a:off x="5402160" y="1639193"/>
              <a:ext cx="1407695" cy="890337"/>
            </a:xfrm>
            <a:prstGeom prst="ellipse">
              <a:avLst/>
            </a:prstGeom>
            <a:solidFill>
              <a:schemeClr val="accent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Apple Symbols" panose="02000000000000000000" pitchFamily="2" charset="-79"/>
                  <a:ea typeface="Apple Symbols" panose="02000000000000000000" pitchFamily="2" charset="-79"/>
                  <a:cs typeface="Apple Symbols" panose="02000000000000000000" pitchFamily="2" charset="-79"/>
                </a:rPr>
                <a:t>Parent kernel starts</a:t>
              </a:r>
            </a:p>
            <a:p>
              <a:pPr algn="ctr"/>
              <a:r>
                <a:rPr lang="en-US" sz="1400" b="1" dirty="0">
                  <a:latin typeface="Apple Symbols" panose="02000000000000000000" pitchFamily="2" charset="-79"/>
                  <a:ea typeface="Apple Symbols" panose="02000000000000000000" pitchFamily="2" charset="-79"/>
                  <a:cs typeface="Apple Symbols" panose="02000000000000000000" pitchFamily="2" charset="-79"/>
                </a:rPr>
                <a:t>&lt;&lt;&lt;1,1&gt;&gt;&gt;</a:t>
              </a:r>
            </a:p>
          </p:txBody>
        </p:sp>
        <p:sp>
          <p:nvSpPr>
            <p:cNvPr id="7" name="Oval 6">
              <a:extLst>
                <a:ext uri="{FF2B5EF4-FFF2-40B4-BE49-F238E27FC236}">
                  <a16:creationId xmlns:a16="http://schemas.microsoft.com/office/drawing/2014/main" id="{090985D1-D18F-E43D-ED00-AAD25FA3E28E}"/>
                </a:ext>
              </a:extLst>
            </p:cNvPr>
            <p:cNvSpPr/>
            <p:nvPr/>
          </p:nvSpPr>
          <p:spPr>
            <a:xfrm>
              <a:off x="1904986" y="1642562"/>
              <a:ext cx="1407695" cy="890337"/>
            </a:xfrm>
            <a:prstGeom prst="ellipse">
              <a:avLst/>
            </a:prstGeom>
            <a:solidFill>
              <a:schemeClr val="accent2"/>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Apple Symbols" panose="02000000000000000000" pitchFamily="2" charset="-79"/>
                  <a:ea typeface="Apple Symbols" panose="02000000000000000000" pitchFamily="2" charset="-79"/>
                  <a:cs typeface="Apple Symbols" panose="02000000000000000000" pitchFamily="2" charset="-79"/>
                </a:rPr>
                <a:t>Data ingested into program</a:t>
              </a:r>
            </a:p>
          </p:txBody>
        </p:sp>
        <p:sp>
          <p:nvSpPr>
            <p:cNvPr id="8" name="Oval 7">
              <a:extLst>
                <a:ext uri="{FF2B5EF4-FFF2-40B4-BE49-F238E27FC236}">
                  <a16:creationId xmlns:a16="http://schemas.microsoft.com/office/drawing/2014/main" id="{43E91A3F-AB7E-F2E1-E6D1-114ADB97D626}"/>
                </a:ext>
              </a:extLst>
            </p:cNvPr>
            <p:cNvSpPr/>
            <p:nvPr/>
          </p:nvSpPr>
          <p:spPr>
            <a:xfrm>
              <a:off x="409069" y="3164305"/>
              <a:ext cx="1407695" cy="890337"/>
            </a:xfrm>
            <a:prstGeom prst="ellipse">
              <a:avLst/>
            </a:prstGeom>
            <a:solidFill>
              <a:schemeClr val="accent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Apple Symbols" panose="02000000000000000000" pitchFamily="2" charset="-79"/>
                  <a:ea typeface="Apple Symbols" panose="02000000000000000000" pitchFamily="2" charset="-79"/>
                  <a:cs typeface="Apple Symbols" panose="02000000000000000000" pitchFamily="2" charset="-79"/>
                </a:rPr>
                <a:t>Data divided into smaller chunks</a:t>
              </a:r>
            </a:p>
          </p:txBody>
        </p:sp>
        <p:cxnSp>
          <p:nvCxnSpPr>
            <p:cNvPr id="10" name="Straight Arrow Connector 9">
              <a:extLst>
                <a:ext uri="{FF2B5EF4-FFF2-40B4-BE49-F238E27FC236}">
                  <a16:creationId xmlns:a16="http://schemas.microsoft.com/office/drawing/2014/main" id="{703423EA-45DE-A5CF-4548-7586B39E3EF6}"/>
                </a:ext>
              </a:extLst>
            </p:cNvPr>
            <p:cNvCxnSpPr>
              <a:cxnSpLocks/>
              <a:stCxn id="4" idx="6"/>
              <a:endCxn id="7" idx="2"/>
            </p:cNvCxnSpPr>
            <p:nvPr/>
          </p:nvCxnSpPr>
          <p:spPr>
            <a:xfrm>
              <a:off x="1564094" y="2087731"/>
              <a:ext cx="3408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69EFD7-2982-BF68-0877-6409C9A039E2}"/>
                </a:ext>
              </a:extLst>
            </p:cNvPr>
            <p:cNvCxnSpPr>
              <a:cxnSpLocks/>
              <a:stCxn id="7" idx="6"/>
              <a:endCxn id="5" idx="2"/>
            </p:cNvCxnSpPr>
            <p:nvPr/>
          </p:nvCxnSpPr>
          <p:spPr>
            <a:xfrm flipV="1">
              <a:off x="3312681" y="2086044"/>
              <a:ext cx="340891" cy="1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80D3A15-9D2F-D390-591A-A87F6639894C}"/>
                </a:ext>
              </a:extLst>
            </p:cNvPr>
            <p:cNvCxnSpPr>
              <a:cxnSpLocks/>
              <a:stCxn id="5" idx="6"/>
              <a:endCxn id="6" idx="2"/>
            </p:cNvCxnSpPr>
            <p:nvPr/>
          </p:nvCxnSpPr>
          <p:spPr>
            <a:xfrm flipV="1">
              <a:off x="5061267" y="2084362"/>
              <a:ext cx="340893" cy="1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FF852AEB-EE26-63ED-1129-AC7F79F0A3DC}"/>
                </a:ext>
              </a:extLst>
            </p:cNvPr>
            <p:cNvCxnSpPr>
              <a:cxnSpLocks/>
              <a:stCxn id="6" idx="4"/>
              <a:endCxn id="8" idx="0"/>
            </p:cNvCxnSpPr>
            <p:nvPr/>
          </p:nvCxnSpPr>
          <p:spPr>
            <a:xfrm rot="5400000">
              <a:off x="3292076" y="350372"/>
              <a:ext cx="634775" cy="4993091"/>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8CF5E3A4-C570-20AE-66CF-AC7DA0E8788F}"/>
                </a:ext>
              </a:extLst>
            </p:cNvPr>
            <p:cNvSpPr/>
            <p:nvPr/>
          </p:nvSpPr>
          <p:spPr>
            <a:xfrm>
              <a:off x="2253910" y="3160933"/>
              <a:ext cx="1407695" cy="890337"/>
            </a:xfrm>
            <a:prstGeom prst="ellipse">
              <a:avLst/>
            </a:prstGeom>
            <a:solidFill>
              <a:schemeClr val="accent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Apple Symbols" panose="02000000000000000000" pitchFamily="2" charset="-79"/>
                  <a:ea typeface="Apple Symbols" panose="02000000000000000000" pitchFamily="2" charset="-79"/>
                  <a:cs typeface="Apple Symbols" panose="02000000000000000000" pitchFamily="2" charset="-79"/>
                </a:rPr>
                <a:t>Loop through each chunk of data</a:t>
              </a:r>
            </a:p>
          </p:txBody>
        </p:sp>
        <p:sp>
          <p:nvSpPr>
            <p:cNvPr id="19" name="Oval 18">
              <a:extLst>
                <a:ext uri="{FF2B5EF4-FFF2-40B4-BE49-F238E27FC236}">
                  <a16:creationId xmlns:a16="http://schemas.microsoft.com/office/drawing/2014/main" id="{81613749-EBEB-D5BB-E29F-8100F973D8CC}"/>
                </a:ext>
              </a:extLst>
            </p:cNvPr>
            <p:cNvSpPr/>
            <p:nvPr/>
          </p:nvSpPr>
          <p:spPr>
            <a:xfrm>
              <a:off x="4098756" y="4325101"/>
              <a:ext cx="1407695" cy="890337"/>
            </a:xfrm>
            <a:prstGeom prst="ellipse">
              <a:avLst/>
            </a:prstGeom>
            <a:solidFill>
              <a:schemeClr val="accent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Apple Symbols" panose="02000000000000000000" pitchFamily="2" charset="-79"/>
                  <a:ea typeface="Apple Symbols" panose="02000000000000000000" pitchFamily="2" charset="-79"/>
                  <a:cs typeface="Apple Symbols" panose="02000000000000000000" pitchFamily="2" charset="-79"/>
                </a:rPr>
                <a:t>Create a child kernel</a:t>
              </a:r>
            </a:p>
            <a:p>
              <a:pPr algn="ctr"/>
              <a:r>
                <a:rPr lang="en-US" sz="1000" b="1" dirty="0">
                  <a:latin typeface="Apple Symbols" panose="02000000000000000000" pitchFamily="2" charset="-79"/>
                  <a:ea typeface="Apple Symbols" panose="02000000000000000000" pitchFamily="2" charset="-79"/>
                  <a:cs typeface="Apple Symbols" panose="02000000000000000000" pitchFamily="2" charset="-79"/>
                </a:rPr>
                <a:t>&lt;&lt;&lt;1, num comparisons&gt;&gt;&gt;</a:t>
              </a:r>
            </a:p>
          </p:txBody>
        </p:sp>
        <p:sp>
          <p:nvSpPr>
            <p:cNvPr id="20" name="Oval 19">
              <a:extLst>
                <a:ext uri="{FF2B5EF4-FFF2-40B4-BE49-F238E27FC236}">
                  <a16:creationId xmlns:a16="http://schemas.microsoft.com/office/drawing/2014/main" id="{EEF5BC19-DAD9-9256-05B8-5E1E22262978}"/>
                </a:ext>
              </a:extLst>
            </p:cNvPr>
            <p:cNvSpPr/>
            <p:nvPr/>
          </p:nvSpPr>
          <p:spPr>
            <a:xfrm>
              <a:off x="2253911" y="5476123"/>
              <a:ext cx="1407695" cy="890337"/>
            </a:xfrm>
            <a:prstGeom prst="ellipse">
              <a:avLst/>
            </a:prstGeom>
            <a:solidFill>
              <a:schemeClr val="accent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latin typeface="Apple Symbols" panose="02000000000000000000" pitchFamily="2" charset="-79"/>
                  <a:ea typeface="Apple Symbols" panose="02000000000000000000" pitchFamily="2" charset="-79"/>
                  <a:cs typeface="Apple Symbols" panose="02000000000000000000" pitchFamily="2" charset="-79"/>
                </a:rPr>
                <a:t>Find Pearson Correlation Coefficient for each SNP in chunk</a:t>
              </a:r>
            </a:p>
          </p:txBody>
        </p:sp>
        <p:sp>
          <p:nvSpPr>
            <p:cNvPr id="21" name="Oval 20">
              <a:extLst>
                <a:ext uri="{FF2B5EF4-FFF2-40B4-BE49-F238E27FC236}">
                  <a16:creationId xmlns:a16="http://schemas.microsoft.com/office/drawing/2014/main" id="{C7F60ABB-269E-6FA9-7A29-CD302CB5CAEB}"/>
                </a:ext>
              </a:extLst>
            </p:cNvPr>
            <p:cNvSpPr/>
            <p:nvPr/>
          </p:nvSpPr>
          <p:spPr>
            <a:xfrm>
              <a:off x="409069" y="4325101"/>
              <a:ext cx="1407695" cy="890337"/>
            </a:xfrm>
            <a:prstGeom prst="ellipse">
              <a:avLst/>
            </a:prstGeom>
            <a:solidFill>
              <a:srgbClr val="9840D8"/>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Apple Symbols" panose="02000000000000000000" pitchFamily="2" charset="-79"/>
                  <a:ea typeface="Apple Symbols" panose="02000000000000000000" pitchFamily="2" charset="-79"/>
                  <a:cs typeface="Apple Symbols" panose="02000000000000000000" pitchFamily="2" charset="-79"/>
                </a:rPr>
                <a:t>Write this information into a file</a:t>
              </a:r>
            </a:p>
          </p:txBody>
        </p:sp>
        <p:cxnSp>
          <p:nvCxnSpPr>
            <p:cNvPr id="23" name="Elbow Connector 22">
              <a:extLst>
                <a:ext uri="{FF2B5EF4-FFF2-40B4-BE49-F238E27FC236}">
                  <a16:creationId xmlns:a16="http://schemas.microsoft.com/office/drawing/2014/main" id="{E96D2A64-17E4-A631-22E3-4B4D29262E64}"/>
                </a:ext>
              </a:extLst>
            </p:cNvPr>
            <p:cNvCxnSpPr>
              <a:cxnSpLocks/>
              <a:stCxn id="17" idx="6"/>
              <a:endCxn id="19" idx="0"/>
            </p:cNvCxnSpPr>
            <p:nvPr/>
          </p:nvCxnSpPr>
          <p:spPr>
            <a:xfrm>
              <a:off x="3661605" y="3606102"/>
              <a:ext cx="1140999" cy="71899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4B2E74AB-A9AD-5E12-C028-535C03B7A2D5}"/>
                </a:ext>
              </a:extLst>
            </p:cNvPr>
            <p:cNvCxnSpPr>
              <a:cxnSpLocks/>
              <a:stCxn id="19" idx="4"/>
              <a:endCxn id="20" idx="6"/>
            </p:cNvCxnSpPr>
            <p:nvPr/>
          </p:nvCxnSpPr>
          <p:spPr>
            <a:xfrm rot="5400000">
              <a:off x="3879178" y="4997866"/>
              <a:ext cx="705854" cy="114099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20594F09-B4B1-64F7-09A1-DF4149F29D44}"/>
                </a:ext>
              </a:extLst>
            </p:cNvPr>
            <p:cNvCxnSpPr>
              <a:cxnSpLocks/>
              <a:stCxn id="20" idx="2"/>
              <a:endCxn id="21" idx="4"/>
            </p:cNvCxnSpPr>
            <p:nvPr/>
          </p:nvCxnSpPr>
          <p:spPr>
            <a:xfrm rot="10800000">
              <a:off x="1112917" y="5215438"/>
              <a:ext cx="1140994" cy="70585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BFC09AF1-718E-7FC1-0E9C-DB018D06BA9D}"/>
                </a:ext>
              </a:extLst>
            </p:cNvPr>
            <p:cNvCxnSpPr>
              <a:cxnSpLocks/>
              <a:stCxn id="20" idx="0"/>
              <a:endCxn id="17" idx="4"/>
            </p:cNvCxnSpPr>
            <p:nvPr/>
          </p:nvCxnSpPr>
          <p:spPr>
            <a:xfrm rot="16200000" flipV="1">
              <a:off x="2245333" y="4763696"/>
              <a:ext cx="1424853" cy="1"/>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EB3418E-C121-FCF9-15DC-FE65345C23CD}"/>
                </a:ext>
              </a:extLst>
            </p:cNvPr>
            <p:cNvCxnSpPr>
              <a:cxnSpLocks/>
            </p:cNvCxnSpPr>
            <p:nvPr/>
          </p:nvCxnSpPr>
          <p:spPr>
            <a:xfrm>
              <a:off x="1816765" y="3620390"/>
              <a:ext cx="43714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8A0F69D6-9B0E-1EAC-3A19-35F0FC00F8E0}"/>
                </a:ext>
              </a:extLst>
            </p:cNvPr>
            <p:cNvSpPr/>
            <p:nvPr/>
          </p:nvSpPr>
          <p:spPr>
            <a:xfrm>
              <a:off x="7150747" y="1643136"/>
              <a:ext cx="1407695" cy="886968"/>
            </a:xfrm>
            <a:prstGeom prst="ellipse">
              <a:avLst/>
            </a:prstGeom>
            <a:solidFill>
              <a:schemeClr val="accent2"/>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Apple Symbols" panose="02000000000000000000" pitchFamily="2" charset="-79"/>
                  <a:ea typeface="Apple Symbols" panose="02000000000000000000" pitchFamily="2" charset="-79"/>
                  <a:cs typeface="Apple Symbols" panose="02000000000000000000" pitchFamily="2" charset="-79"/>
                </a:rPr>
                <a:t>Memory is deallocated from GPU</a:t>
              </a:r>
            </a:p>
          </p:txBody>
        </p:sp>
        <p:cxnSp>
          <p:nvCxnSpPr>
            <p:cNvPr id="39" name="Straight Arrow Connector 38">
              <a:extLst>
                <a:ext uri="{FF2B5EF4-FFF2-40B4-BE49-F238E27FC236}">
                  <a16:creationId xmlns:a16="http://schemas.microsoft.com/office/drawing/2014/main" id="{17FE7393-94A2-27E9-945E-851E727D0311}"/>
                </a:ext>
              </a:extLst>
            </p:cNvPr>
            <p:cNvCxnSpPr>
              <a:cxnSpLocks/>
              <a:stCxn id="6" idx="6"/>
              <a:endCxn id="38" idx="2"/>
            </p:cNvCxnSpPr>
            <p:nvPr/>
          </p:nvCxnSpPr>
          <p:spPr>
            <a:xfrm>
              <a:off x="6809855" y="2084362"/>
              <a:ext cx="340892" cy="22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8DCF9FB-1A81-3487-4C74-CC04A248A005}"/>
                </a:ext>
              </a:extLst>
            </p:cNvPr>
            <p:cNvSpPr/>
            <p:nvPr/>
          </p:nvSpPr>
          <p:spPr>
            <a:xfrm>
              <a:off x="6153144" y="3424551"/>
              <a:ext cx="2404311" cy="2672766"/>
            </a:xfrm>
            <a:prstGeom prst="rect">
              <a:avLst/>
            </a:prstGeom>
            <a:solidFill>
              <a:schemeClr val="accent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Apple Symbols" panose="02000000000000000000" pitchFamily="2" charset="-79"/>
                  <a:ea typeface="Apple Symbols" panose="02000000000000000000" pitchFamily="2" charset="-79"/>
                  <a:cs typeface="Apple Symbols" panose="02000000000000000000" pitchFamily="2" charset="-79"/>
                </a:rPr>
                <a:t>Loop iterates from 0 to the number of chunks, and each chunk is compared to itself and every chunk after it.</a:t>
              </a:r>
            </a:p>
            <a:p>
              <a:pPr algn="ctr"/>
              <a:endParaRPr lang="en-US" sz="1600" dirty="0">
                <a:latin typeface="Apple Symbols" panose="02000000000000000000" pitchFamily="2" charset="-79"/>
                <a:ea typeface="Apple Symbols" panose="02000000000000000000" pitchFamily="2" charset="-79"/>
                <a:cs typeface="Apple Symbols" panose="02000000000000000000" pitchFamily="2" charset="-79"/>
              </a:endParaRPr>
            </a:p>
            <a:p>
              <a:pPr algn="ctr"/>
              <a:r>
                <a:rPr lang="en-US" sz="1600" dirty="0">
                  <a:latin typeface="Apple Symbols" panose="02000000000000000000" pitchFamily="2" charset="-79"/>
                  <a:ea typeface="Apple Symbols" panose="02000000000000000000" pitchFamily="2" charset="-79"/>
                  <a:cs typeface="Apple Symbols" panose="02000000000000000000" pitchFamily="2" charset="-79"/>
                </a:rPr>
                <a:t>Because of this, the amount of GPU threads used per loop iteration is not constant and decreases as the program goes on.</a:t>
              </a:r>
              <a:endParaRPr lang="en-US" dirty="0"/>
            </a:p>
          </p:txBody>
        </p:sp>
        <p:cxnSp>
          <p:nvCxnSpPr>
            <p:cNvPr id="41" name="Straight Arrow Connector 40">
              <a:extLst>
                <a:ext uri="{FF2B5EF4-FFF2-40B4-BE49-F238E27FC236}">
                  <a16:creationId xmlns:a16="http://schemas.microsoft.com/office/drawing/2014/main" id="{20A5C724-7BC0-423C-B8F8-024C883684C4}"/>
                </a:ext>
              </a:extLst>
            </p:cNvPr>
            <p:cNvCxnSpPr>
              <a:cxnSpLocks/>
              <a:stCxn id="19" idx="6"/>
              <a:endCxn id="40" idx="1"/>
            </p:cNvCxnSpPr>
            <p:nvPr/>
          </p:nvCxnSpPr>
          <p:spPr>
            <a:xfrm flipV="1">
              <a:off x="5506451" y="4760934"/>
              <a:ext cx="646693" cy="93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1D7144FD-7BC6-9E7E-2883-929D5D97E62B}"/>
                </a:ext>
              </a:extLst>
            </p:cNvPr>
            <p:cNvSpPr/>
            <p:nvPr/>
          </p:nvSpPr>
          <p:spPr>
            <a:xfrm>
              <a:off x="9204148" y="3433887"/>
              <a:ext cx="2404311" cy="2672766"/>
            </a:xfrm>
            <a:prstGeom prst="rect">
              <a:avLst/>
            </a:prstGeom>
            <a:solidFill>
              <a:schemeClr val="accent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Apple Symbols" panose="02000000000000000000" pitchFamily="2" charset="-79"/>
                  <a:ea typeface="Apple Symbols" panose="02000000000000000000" pitchFamily="2" charset="-79"/>
                  <a:cs typeface="Apple Symbols" panose="02000000000000000000" pitchFamily="2" charset="-79"/>
                </a:rPr>
                <a:t>Each iteration of the child kernel dynamically allocates a chunksize x chunksize matrix of doubles onto heap memory. Luckily, the programmer can set the heap memory to whatever is needed. This memory is deallocated within the kernel to avoid memory leaks and segfaults.</a:t>
              </a:r>
              <a:endParaRPr lang="en-US" dirty="0"/>
            </a:p>
          </p:txBody>
        </p:sp>
        <p:cxnSp>
          <p:nvCxnSpPr>
            <p:cNvPr id="46" name="Straight Arrow Connector 45">
              <a:extLst>
                <a:ext uri="{FF2B5EF4-FFF2-40B4-BE49-F238E27FC236}">
                  <a16:creationId xmlns:a16="http://schemas.microsoft.com/office/drawing/2014/main" id="{D2AA42D6-B201-C10C-935D-E265F8190082}"/>
                </a:ext>
              </a:extLst>
            </p:cNvPr>
            <p:cNvCxnSpPr>
              <a:cxnSpLocks/>
              <a:endCxn id="45" idx="1"/>
            </p:cNvCxnSpPr>
            <p:nvPr/>
          </p:nvCxnSpPr>
          <p:spPr>
            <a:xfrm flipV="1">
              <a:off x="8557455" y="4770270"/>
              <a:ext cx="646693" cy="93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9BCFA7D6-5073-1CB4-07A1-27536BD3CA8E}"/>
                </a:ext>
              </a:extLst>
            </p:cNvPr>
            <p:cNvSpPr/>
            <p:nvPr/>
          </p:nvSpPr>
          <p:spPr>
            <a:xfrm>
              <a:off x="8899332" y="1639193"/>
              <a:ext cx="1407695" cy="886968"/>
            </a:xfrm>
            <a:prstGeom prst="ellipse">
              <a:avLst/>
            </a:prstGeom>
            <a:solidFill>
              <a:schemeClr val="accent2"/>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latin typeface="Apple Symbols" panose="02000000000000000000" pitchFamily="2" charset="-79"/>
                  <a:ea typeface="Apple Symbols" panose="02000000000000000000" pitchFamily="2" charset="-79"/>
                  <a:cs typeface="Apple Symbols" panose="02000000000000000000" pitchFamily="2" charset="-79"/>
                </a:rPr>
                <a:t>Postprocess data</a:t>
              </a:r>
            </a:p>
          </p:txBody>
        </p:sp>
        <p:sp>
          <p:nvSpPr>
            <p:cNvPr id="55" name="Oval 54">
              <a:extLst>
                <a:ext uri="{FF2B5EF4-FFF2-40B4-BE49-F238E27FC236}">
                  <a16:creationId xmlns:a16="http://schemas.microsoft.com/office/drawing/2014/main" id="{FAE3E166-7A95-FCF2-B210-E0663384259B}"/>
                </a:ext>
              </a:extLst>
            </p:cNvPr>
            <p:cNvSpPr/>
            <p:nvPr/>
          </p:nvSpPr>
          <p:spPr>
            <a:xfrm>
              <a:off x="10647917" y="1639193"/>
              <a:ext cx="1407695" cy="890337"/>
            </a:xfrm>
            <a:prstGeom prst="ellipse">
              <a:avLst/>
            </a:prstGeom>
            <a:solidFill>
              <a:schemeClr val="accent2"/>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Apple Symbols" panose="02000000000000000000" pitchFamily="2" charset="-79"/>
                  <a:ea typeface="Apple Symbols" panose="02000000000000000000" pitchFamily="2" charset="-79"/>
                  <a:cs typeface="Apple Symbols" panose="02000000000000000000" pitchFamily="2" charset="-79"/>
                </a:rPr>
                <a:t>Program</a:t>
              </a:r>
            </a:p>
            <a:p>
              <a:pPr algn="ctr"/>
              <a:r>
                <a:rPr lang="en-US" b="1" dirty="0">
                  <a:latin typeface="Apple Symbols" panose="02000000000000000000" pitchFamily="2" charset="-79"/>
                  <a:ea typeface="Apple Symbols" panose="02000000000000000000" pitchFamily="2" charset="-79"/>
                  <a:cs typeface="Apple Symbols" panose="02000000000000000000" pitchFamily="2" charset="-79"/>
                </a:rPr>
                <a:t>Exit</a:t>
              </a:r>
            </a:p>
          </p:txBody>
        </p:sp>
        <p:cxnSp>
          <p:nvCxnSpPr>
            <p:cNvPr id="56" name="Straight Arrow Connector 55">
              <a:extLst>
                <a:ext uri="{FF2B5EF4-FFF2-40B4-BE49-F238E27FC236}">
                  <a16:creationId xmlns:a16="http://schemas.microsoft.com/office/drawing/2014/main" id="{B660F76A-4FB6-1D55-F41C-4AC7FE0A84CD}"/>
                </a:ext>
              </a:extLst>
            </p:cNvPr>
            <p:cNvCxnSpPr>
              <a:cxnSpLocks/>
              <a:stCxn id="38" idx="6"/>
              <a:endCxn id="54" idx="2"/>
            </p:cNvCxnSpPr>
            <p:nvPr/>
          </p:nvCxnSpPr>
          <p:spPr>
            <a:xfrm flipV="1">
              <a:off x="8558442" y="2082677"/>
              <a:ext cx="340890" cy="39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4E9F3E8-F6A5-4975-D786-20F1BC814974}"/>
                </a:ext>
              </a:extLst>
            </p:cNvPr>
            <p:cNvCxnSpPr>
              <a:cxnSpLocks/>
              <a:stCxn id="54" idx="6"/>
              <a:endCxn id="55" idx="2"/>
            </p:cNvCxnSpPr>
            <p:nvPr/>
          </p:nvCxnSpPr>
          <p:spPr>
            <a:xfrm>
              <a:off x="10307027" y="2082677"/>
              <a:ext cx="340890" cy="16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a16="http://schemas.microsoft.com/office/drawing/2014/main" id="{60B871E9-AF69-A43E-CE24-082E011F6FDD}"/>
              </a:ext>
            </a:extLst>
          </p:cNvPr>
          <p:cNvSpPr txBox="1"/>
          <p:nvPr/>
        </p:nvSpPr>
        <p:spPr>
          <a:xfrm>
            <a:off x="0" y="6512227"/>
            <a:ext cx="7419231" cy="369332"/>
          </a:xfrm>
          <a:prstGeom prst="rect">
            <a:avLst/>
          </a:prstGeom>
          <a:noFill/>
        </p:spPr>
        <p:txBody>
          <a:bodyPr wrap="square" rtlCol="0">
            <a:spAutoFit/>
          </a:bodyPr>
          <a:lstStyle/>
          <a:p>
            <a:r>
              <a:rPr lang="en-US" b="1" dirty="0">
                <a:latin typeface="Apple Symbols" panose="02000000000000000000" pitchFamily="2" charset="-79"/>
                <a:ea typeface="Apple Symbols" panose="02000000000000000000" pitchFamily="2" charset="-79"/>
                <a:cs typeface="Apple Symbols" panose="02000000000000000000" pitchFamily="2" charset="-79"/>
              </a:rPr>
              <a:t>*Similar workflow to the EpiScan R package described earlier.</a:t>
            </a:r>
          </a:p>
        </p:txBody>
      </p:sp>
    </p:spTree>
    <p:extLst>
      <p:ext uri="{BB962C8B-B14F-4D97-AF65-F5344CB8AC3E}">
        <p14:creationId xmlns:p14="http://schemas.microsoft.com/office/powerpoint/2010/main" val="321294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F1BEB6E-369B-C998-9AD1-16ADE53A926E}"/>
              </a:ext>
            </a:extLst>
          </p:cNvPr>
          <p:cNvSpPr>
            <a:spLocks noGrp="1"/>
          </p:cNvSpPr>
          <p:nvPr>
            <p:ph type="title"/>
          </p:nvPr>
        </p:nvSpPr>
        <p:spPr>
          <a:xfrm>
            <a:off x="804672" y="457200"/>
            <a:ext cx="10579608" cy="1188720"/>
          </a:xfrm>
        </p:spPr>
        <p:txBody>
          <a:bodyPr>
            <a:normAutofit/>
          </a:bodyPr>
          <a:lstStyle/>
          <a:p>
            <a:r>
              <a:rPr lang="en-US" sz="6000" b="1" dirty="0">
                <a:solidFill>
                  <a:schemeClr val="tx2"/>
                </a:solidFill>
                <a:latin typeface="Apple Symbols" panose="02000000000000000000" pitchFamily="2" charset="-79"/>
                <a:ea typeface="Apple Symbols" panose="02000000000000000000" pitchFamily="2" charset="-79"/>
                <a:cs typeface="Apple Symbols" panose="02000000000000000000" pitchFamily="2" charset="-79"/>
              </a:rPr>
              <a:t>Results</a:t>
            </a:r>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pple Symbols" panose="02000000000000000000" pitchFamily="2" charset="-79"/>
                <a:ea typeface="Apple Symbols" panose="02000000000000000000" pitchFamily="2" charset="-79"/>
                <a:cs typeface="Apple Symbols" panose="02000000000000000000" pitchFamily="2" charset="-79"/>
              </a:endParaRPr>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pple Symbols" panose="02000000000000000000" pitchFamily="2" charset="-79"/>
                <a:ea typeface="Apple Symbols" panose="02000000000000000000" pitchFamily="2" charset="-79"/>
                <a:cs typeface="Apple Symbols" panose="02000000000000000000" pitchFamily="2" charset="-79"/>
              </a:endParaRPr>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b="1">
                <a:latin typeface="Apple Symbols" panose="02000000000000000000" pitchFamily="2" charset="-79"/>
                <a:ea typeface="Apple Symbols" panose="02000000000000000000" pitchFamily="2" charset="-79"/>
                <a:cs typeface="Apple Symbols" panose="02000000000000000000" pitchFamily="2" charset="-79"/>
              </a:endParaRPr>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pple Symbols" panose="02000000000000000000" pitchFamily="2" charset="-79"/>
                <a:ea typeface="Apple Symbols" panose="02000000000000000000" pitchFamily="2" charset="-79"/>
                <a:cs typeface="Apple Symbols" panose="02000000000000000000" pitchFamily="2" charset="-79"/>
              </a:endParaRPr>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pple Symbols" panose="02000000000000000000" pitchFamily="2" charset="-79"/>
                <a:ea typeface="Apple Symbols" panose="02000000000000000000" pitchFamily="2" charset="-79"/>
                <a:cs typeface="Apple Symbols" panose="02000000000000000000" pitchFamily="2" charset="-79"/>
              </a:endParaRPr>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pple Symbols" panose="02000000000000000000" pitchFamily="2" charset="-79"/>
                <a:ea typeface="Apple Symbols" panose="02000000000000000000" pitchFamily="2" charset="-79"/>
                <a:cs typeface="Apple Symbols" panose="02000000000000000000" pitchFamily="2" charset="-79"/>
              </a:endParaRPr>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pple Symbols" panose="02000000000000000000" pitchFamily="2" charset="-79"/>
                <a:ea typeface="Apple Symbols" panose="02000000000000000000" pitchFamily="2" charset="-79"/>
                <a:cs typeface="Apple Symbols" panose="02000000000000000000" pitchFamily="2" charset="-79"/>
              </a:endParaRPr>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pple Symbols" panose="02000000000000000000" pitchFamily="2" charset="-79"/>
                <a:ea typeface="Apple Symbols" panose="02000000000000000000" pitchFamily="2" charset="-79"/>
                <a:cs typeface="Apple Symbols" panose="02000000000000000000" pitchFamily="2" charset="-79"/>
              </a:endParaRPr>
            </a:p>
          </p:txBody>
        </p:sp>
      </p:grpSp>
      <p:graphicFrame>
        <p:nvGraphicFramePr>
          <p:cNvPr id="5" name="Content Placeholder 2">
            <a:extLst>
              <a:ext uri="{FF2B5EF4-FFF2-40B4-BE49-F238E27FC236}">
                <a16:creationId xmlns:a16="http://schemas.microsoft.com/office/drawing/2014/main" id="{B90F4177-5870-0DE0-5938-9DE3E735E513}"/>
              </a:ext>
            </a:extLst>
          </p:cNvPr>
          <p:cNvGraphicFramePr>
            <a:graphicFrameLocks noGrp="1"/>
          </p:cNvGraphicFramePr>
          <p:nvPr>
            <p:ph idx="1"/>
            <p:extLst>
              <p:ext uri="{D42A27DB-BD31-4B8C-83A1-F6EECF244321}">
                <p14:modId xmlns:p14="http://schemas.microsoft.com/office/powerpoint/2010/main" val="2799126413"/>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8256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53EF7-A022-E9E7-B493-214EC41646DD}"/>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8000" b="1" kern="1200" dirty="0">
                <a:solidFill>
                  <a:schemeClr val="tx1"/>
                </a:solidFill>
                <a:latin typeface="Apple Symbols" panose="02000000000000000000" pitchFamily="2" charset="-79"/>
                <a:ea typeface="Apple Symbols" panose="02000000000000000000" pitchFamily="2" charset="-79"/>
                <a:cs typeface="Apple Symbols" panose="02000000000000000000" pitchFamily="2" charset="-79"/>
              </a:rPr>
              <a:t>Time Improvements</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E7653C00-EF81-E150-0202-FCC91538EADC}"/>
              </a:ext>
            </a:extLst>
          </p:cNvPr>
          <p:cNvGraphicFramePr>
            <a:graphicFrameLocks noGrp="1"/>
          </p:cNvGraphicFramePr>
          <p:nvPr>
            <p:extLst>
              <p:ext uri="{D42A27DB-BD31-4B8C-83A1-F6EECF244321}">
                <p14:modId xmlns:p14="http://schemas.microsoft.com/office/powerpoint/2010/main" val="1636050397"/>
              </p:ext>
            </p:extLst>
          </p:nvPr>
        </p:nvGraphicFramePr>
        <p:xfrm>
          <a:off x="364891" y="2550771"/>
          <a:ext cx="8270508" cy="3423428"/>
        </p:xfrm>
        <a:graphic>
          <a:graphicData uri="http://schemas.openxmlformats.org/drawingml/2006/table">
            <a:tbl>
              <a:tblPr firstRow="1" bandRow="1">
                <a:tableStyleId>{8799B23B-EC83-4686-B30A-512413B5E67A}</a:tableStyleId>
              </a:tblPr>
              <a:tblGrid>
                <a:gridCol w="2756836">
                  <a:extLst>
                    <a:ext uri="{9D8B030D-6E8A-4147-A177-3AD203B41FA5}">
                      <a16:colId xmlns:a16="http://schemas.microsoft.com/office/drawing/2014/main" val="1141608637"/>
                    </a:ext>
                  </a:extLst>
                </a:gridCol>
                <a:gridCol w="2756836">
                  <a:extLst>
                    <a:ext uri="{9D8B030D-6E8A-4147-A177-3AD203B41FA5}">
                      <a16:colId xmlns:a16="http://schemas.microsoft.com/office/drawing/2014/main" val="4095326452"/>
                    </a:ext>
                  </a:extLst>
                </a:gridCol>
                <a:gridCol w="2756836">
                  <a:extLst>
                    <a:ext uri="{9D8B030D-6E8A-4147-A177-3AD203B41FA5}">
                      <a16:colId xmlns:a16="http://schemas.microsoft.com/office/drawing/2014/main" val="1297706676"/>
                    </a:ext>
                  </a:extLst>
                </a:gridCol>
              </a:tblGrid>
              <a:tr h="961444">
                <a:tc>
                  <a:txBody>
                    <a:bodyPr/>
                    <a:lstStyle/>
                    <a:p>
                      <a:r>
                        <a:rPr lang="en-US" sz="2600" b="1"/>
                        <a:t>Method</a:t>
                      </a:r>
                      <a:endParaRPr lang="en-US" sz="2600" b="1">
                        <a:latin typeface="Apple Symbols" panose="02000000000000000000" pitchFamily="2" charset="-79"/>
                        <a:ea typeface="Apple Symbols" panose="02000000000000000000" pitchFamily="2" charset="-79"/>
                        <a:cs typeface="Apple Symbols" panose="02000000000000000000" pitchFamily="2" charset="-79"/>
                      </a:endParaRPr>
                    </a:p>
                  </a:txBody>
                  <a:tcPr marL="129925" marR="129925" marT="64962" marB="64962"/>
                </a:tc>
                <a:tc>
                  <a:txBody>
                    <a:bodyPr/>
                    <a:lstStyle/>
                    <a:p>
                      <a:r>
                        <a:rPr lang="en-US" sz="2600" b="1" dirty="0"/>
                        <a:t>ALVM Data – 13562 SNPs x 711 Samples</a:t>
                      </a:r>
                      <a:endParaRPr lang="en-US" sz="2600" b="1" dirty="0">
                        <a:latin typeface="Apple Symbols" panose="02000000000000000000" pitchFamily="2" charset="-79"/>
                        <a:ea typeface="Apple Symbols" panose="02000000000000000000" pitchFamily="2" charset="-79"/>
                        <a:cs typeface="Apple Symbols" panose="02000000000000000000" pitchFamily="2" charset="-79"/>
                      </a:endParaRPr>
                    </a:p>
                  </a:txBody>
                  <a:tcPr marL="129925" marR="129925" marT="64962" marB="64962"/>
                </a:tc>
                <a:tc>
                  <a:txBody>
                    <a:bodyPr/>
                    <a:lstStyle/>
                    <a:p>
                      <a:r>
                        <a:rPr lang="en-US" sz="2600" b="1" dirty="0"/>
                        <a:t>ASD Data – 28,089 SNPs x 711 Samples</a:t>
                      </a:r>
                      <a:endParaRPr lang="en-US" sz="2600" b="1" dirty="0">
                        <a:latin typeface="Apple Symbols" panose="02000000000000000000" pitchFamily="2" charset="-79"/>
                        <a:ea typeface="Apple Symbols" panose="02000000000000000000" pitchFamily="2" charset="-79"/>
                        <a:cs typeface="Apple Symbols" panose="02000000000000000000" pitchFamily="2" charset="-79"/>
                      </a:endParaRPr>
                    </a:p>
                  </a:txBody>
                  <a:tcPr marL="129925" marR="129925" marT="64962" marB="64962"/>
                </a:tc>
                <a:extLst>
                  <a:ext uri="{0D108BD9-81ED-4DB2-BD59-A6C34878D82A}">
                    <a16:rowId xmlns:a16="http://schemas.microsoft.com/office/drawing/2014/main" val="3556001788"/>
                  </a:ext>
                </a:extLst>
              </a:tr>
              <a:tr h="571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1"/>
                        <a:t>EpiScan R - </a:t>
                      </a:r>
                      <a:endParaRPr lang="en-US" sz="2600" b="1">
                        <a:latin typeface="Apple Symbols" panose="02000000000000000000" pitchFamily="2" charset="-79"/>
                        <a:ea typeface="Apple Symbols" panose="02000000000000000000" pitchFamily="2" charset="-79"/>
                        <a:cs typeface="Apple Symbols" panose="02000000000000000000" pitchFamily="2" charset="-79"/>
                      </a:endParaRPr>
                    </a:p>
                  </a:txBody>
                  <a:tcPr marL="129925" marR="129925" marT="64962" marB="64962"/>
                </a:tc>
                <a:tc>
                  <a:txBody>
                    <a:bodyPr/>
                    <a:lstStyle/>
                    <a:p>
                      <a:r>
                        <a:rPr lang="en-US" sz="2600" b="1" dirty="0">
                          <a:latin typeface="Apple Symbols" panose="02000000000000000000" pitchFamily="2" charset="-79"/>
                          <a:ea typeface="Apple Symbols" panose="02000000000000000000" pitchFamily="2" charset="-79"/>
                          <a:cs typeface="Apple Symbols" panose="02000000000000000000" pitchFamily="2" charset="-79"/>
                        </a:rPr>
                        <a:t>12 min 8 sec</a:t>
                      </a:r>
                    </a:p>
                  </a:txBody>
                  <a:tcPr marL="129925" marR="129925" marT="64962" marB="64962"/>
                </a:tc>
                <a:tc>
                  <a:txBody>
                    <a:bodyPr/>
                    <a:lstStyle/>
                    <a:p>
                      <a:r>
                        <a:rPr lang="en-US" sz="2600" b="1" dirty="0">
                          <a:latin typeface="Apple Symbols" panose="02000000000000000000" pitchFamily="2" charset="-79"/>
                          <a:ea typeface="Apple Symbols" panose="02000000000000000000" pitchFamily="2" charset="-79"/>
                          <a:cs typeface="Apple Symbols" panose="02000000000000000000" pitchFamily="2" charset="-79"/>
                        </a:rPr>
                        <a:t>51 min 29 sec</a:t>
                      </a:r>
                    </a:p>
                  </a:txBody>
                  <a:tcPr marL="129925" marR="129925" marT="64962" marB="64962"/>
                </a:tc>
                <a:extLst>
                  <a:ext uri="{0D108BD9-81ED-4DB2-BD59-A6C34878D82A}">
                    <a16:rowId xmlns:a16="http://schemas.microsoft.com/office/drawing/2014/main" val="2267972803"/>
                  </a:ext>
                </a:extLst>
              </a:tr>
              <a:tr h="9614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1"/>
                        <a:t>EpiScan R (Parallelized) - </a:t>
                      </a:r>
                      <a:endParaRPr lang="en-US" sz="2600" b="1">
                        <a:latin typeface="Apple Symbols" panose="02000000000000000000" pitchFamily="2" charset="-79"/>
                        <a:ea typeface="Apple Symbols" panose="02000000000000000000" pitchFamily="2" charset="-79"/>
                        <a:cs typeface="Apple Symbols" panose="02000000000000000000" pitchFamily="2" charset="-79"/>
                      </a:endParaRPr>
                    </a:p>
                  </a:txBody>
                  <a:tcPr marL="129925" marR="129925" marT="64962" marB="64962"/>
                </a:tc>
                <a:tc>
                  <a:txBody>
                    <a:bodyPr/>
                    <a:lstStyle/>
                    <a:p>
                      <a:r>
                        <a:rPr lang="en-US" sz="2600" b="1" dirty="0">
                          <a:latin typeface="Apple Symbols" panose="02000000000000000000" pitchFamily="2" charset="-79"/>
                          <a:ea typeface="Apple Symbols" panose="02000000000000000000" pitchFamily="2" charset="-79"/>
                          <a:cs typeface="Apple Symbols" panose="02000000000000000000" pitchFamily="2" charset="-79"/>
                        </a:rPr>
                        <a:t>10 min 7 sec</a:t>
                      </a:r>
                    </a:p>
                  </a:txBody>
                  <a:tcPr marL="129925" marR="129925" marT="64962" marB="64962"/>
                </a:tc>
                <a:tc>
                  <a:txBody>
                    <a:bodyPr/>
                    <a:lstStyle/>
                    <a:p>
                      <a:r>
                        <a:rPr lang="en-US" sz="2600" b="1" dirty="0">
                          <a:latin typeface="Apple Symbols" panose="02000000000000000000" pitchFamily="2" charset="-79"/>
                          <a:ea typeface="Apple Symbols" panose="02000000000000000000" pitchFamily="2" charset="-79"/>
                          <a:cs typeface="Apple Symbols" panose="02000000000000000000" pitchFamily="2" charset="-79"/>
                        </a:rPr>
                        <a:t>44 min 27 sec</a:t>
                      </a:r>
                    </a:p>
                  </a:txBody>
                  <a:tcPr marL="129925" marR="129925" marT="64962" marB="64962"/>
                </a:tc>
                <a:extLst>
                  <a:ext uri="{0D108BD9-81ED-4DB2-BD59-A6C34878D82A}">
                    <a16:rowId xmlns:a16="http://schemas.microsoft.com/office/drawing/2014/main" val="934794676"/>
                  </a:ext>
                </a:extLst>
              </a:tr>
              <a:tr h="571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1"/>
                        <a:t>EpiScan GPU - </a:t>
                      </a:r>
                      <a:endParaRPr lang="en-US" sz="2600" b="1">
                        <a:latin typeface="Apple Symbols" panose="02000000000000000000" pitchFamily="2" charset="-79"/>
                        <a:ea typeface="Apple Symbols" panose="02000000000000000000" pitchFamily="2" charset="-79"/>
                        <a:cs typeface="Apple Symbols" panose="02000000000000000000" pitchFamily="2" charset="-79"/>
                      </a:endParaRPr>
                    </a:p>
                  </a:txBody>
                  <a:tcPr marL="129925" marR="129925" marT="64962" marB="64962"/>
                </a:tc>
                <a:tc>
                  <a:txBody>
                    <a:bodyPr/>
                    <a:lstStyle/>
                    <a:p>
                      <a:r>
                        <a:rPr lang="en-US" sz="2600" b="1" dirty="0">
                          <a:latin typeface="Apple Symbols" panose="02000000000000000000" pitchFamily="2" charset="-79"/>
                          <a:ea typeface="Apple Symbols" panose="02000000000000000000" pitchFamily="2" charset="-79"/>
                          <a:cs typeface="Apple Symbols" panose="02000000000000000000" pitchFamily="2" charset="-79"/>
                        </a:rPr>
                        <a:t>3 min 27 sec</a:t>
                      </a:r>
                    </a:p>
                  </a:txBody>
                  <a:tcPr marL="129925" marR="129925" marT="64962" marB="64962"/>
                </a:tc>
                <a:tc>
                  <a:txBody>
                    <a:bodyPr/>
                    <a:lstStyle/>
                    <a:p>
                      <a:r>
                        <a:rPr lang="en-US" sz="2600" b="1" dirty="0">
                          <a:latin typeface="Apple Symbols" panose="02000000000000000000" pitchFamily="2" charset="-79"/>
                          <a:ea typeface="Apple Symbols" panose="02000000000000000000" pitchFamily="2" charset="-79"/>
                          <a:cs typeface="Apple Symbols" panose="02000000000000000000" pitchFamily="2" charset="-79"/>
                        </a:rPr>
                        <a:t>9 min 38 sec</a:t>
                      </a:r>
                    </a:p>
                  </a:txBody>
                  <a:tcPr marL="129925" marR="129925" marT="64962" marB="64962"/>
                </a:tc>
                <a:extLst>
                  <a:ext uri="{0D108BD9-81ED-4DB2-BD59-A6C34878D82A}">
                    <a16:rowId xmlns:a16="http://schemas.microsoft.com/office/drawing/2014/main" val="2409241261"/>
                  </a:ext>
                </a:extLst>
              </a:tr>
            </a:tbl>
          </a:graphicData>
        </a:graphic>
      </p:graphicFrame>
      <p:pic>
        <p:nvPicPr>
          <p:cNvPr id="7" name="Picture 6" descr="A screenshot of a computer&#10;&#10;Description automatically generated">
            <a:extLst>
              <a:ext uri="{FF2B5EF4-FFF2-40B4-BE49-F238E27FC236}">
                <a16:creationId xmlns:a16="http://schemas.microsoft.com/office/drawing/2014/main" id="{7D0E7025-E46C-69D2-7DE8-411407CAEE38}"/>
              </a:ext>
            </a:extLst>
          </p:cNvPr>
          <p:cNvPicPr>
            <a:picLocks noChangeAspect="1"/>
          </p:cNvPicPr>
          <p:nvPr/>
        </p:nvPicPr>
        <p:blipFill>
          <a:blip r:embed="rId2"/>
          <a:stretch>
            <a:fillRect/>
          </a:stretch>
        </p:blipFill>
        <p:spPr>
          <a:xfrm>
            <a:off x="8831879" y="3158237"/>
            <a:ext cx="3195879" cy="1991278"/>
          </a:xfrm>
          <a:prstGeom prst="rect">
            <a:avLst/>
          </a:prstGeom>
        </p:spPr>
      </p:pic>
      <p:sp>
        <p:nvSpPr>
          <p:cNvPr id="8" name="TextBox 7">
            <a:extLst>
              <a:ext uri="{FF2B5EF4-FFF2-40B4-BE49-F238E27FC236}">
                <a16:creationId xmlns:a16="http://schemas.microsoft.com/office/drawing/2014/main" id="{47A84AD0-DD50-6F3E-6290-8EDFBA80B1F4}"/>
              </a:ext>
            </a:extLst>
          </p:cNvPr>
          <p:cNvSpPr txBox="1"/>
          <p:nvPr/>
        </p:nvSpPr>
        <p:spPr>
          <a:xfrm>
            <a:off x="364891" y="5974199"/>
            <a:ext cx="3728582" cy="307777"/>
          </a:xfrm>
          <a:prstGeom prst="rect">
            <a:avLst/>
          </a:prstGeom>
          <a:noFill/>
        </p:spPr>
        <p:txBody>
          <a:bodyPr wrap="square" rtlCol="0">
            <a:spAutoFit/>
          </a:bodyPr>
          <a:lstStyle/>
          <a:p>
            <a:r>
              <a:rPr lang="en-US" sz="1400" b="1" dirty="0">
                <a:latin typeface="Apple Symbols" panose="02000000000000000000" pitchFamily="2" charset="-79"/>
                <a:ea typeface="Apple Symbols" panose="02000000000000000000" pitchFamily="2" charset="-79"/>
                <a:cs typeface="Apple Symbols" panose="02000000000000000000" pitchFamily="2" charset="-79"/>
              </a:rPr>
              <a:t>Note* R times do not include data ingestion, GPU does</a:t>
            </a:r>
          </a:p>
        </p:txBody>
      </p:sp>
    </p:spTree>
    <p:extLst>
      <p:ext uri="{BB962C8B-B14F-4D97-AF65-F5344CB8AC3E}">
        <p14:creationId xmlns:p14="http://schemas.microsoft.com/office/powerpoint/2010/main" val="2113987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7257</TotalTime>
  <Words>923</Words>
  <Application>Microsoft Macintosh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 Symbols</vt:lpstr>
      <vt:lpstr>Arial</vt:lpstr>
      <vt:lpstr>Calibri</vt:lpstr>
      <vt:lpstr>Calibri Light</vt:lpstr>
      <vt:lpstr>Cambria Math</vt:lpstr>
      <vt:lpstr>Slack-Lato</vt:lpstr>
      <vt:lpstr>Office Theme</vt:lpstr>
      <vt:lpstr>EpiScan GPU: A CUDA-Based Tool for Identifying Epistasis</vt:lpstr>
      <vt:lpstr>What is Epistasis?</vt:lpstr>
      <vt:lpstr>EpiScan R Package</vt:lpstr>
      <vt:lpstr>What is CUDA?</vt:lpstr>
      <vt:lpstr>Pros and Cons of Working on a GPU</vt:lpstr>
      <vt:lpstr>CUDA Parallelization</vt:lpstr>
      <vt:lpstr>Using CUDA to Identify Epistasis</vt:lpstr>
      <vt:lpstr>Results</vt:lpstr>
      <vt:lpstr>Time Improvements</vt:lpstr>
      <vt:lpstr>Potential Problems</vt:lpstr>
      <vt:lpstr>For the Future</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EpiScan GPU – A CUDA Implementation of the R EpiScan Library</dc:title>
  <dc:creator>Hartman, Lance</dc:creator>
  <cp:lastModifiedBy>Hartman, Lance</cp:lastModifiedBy>
  <cp:revision>13</cp:revision>
  <dcterms:created xsi:type="dcterms:W3CDTF">2023-08-02T15:51:41Z</dcterms:created>
  <dcterms:modified xsi:type="dcterms:W3CDTF">2023-08-07T16:48:43Z</dcterms:modified>
</cp:coreProperties>
</file>