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68" r:id="rId5"/>
    <p:sldId id="258" r:id="rId6"/>
    <p:sldId id="259" r:id="rId7"/>
    <p:sldId id="261" r:id="rId8"/>
    <p:sldId id="275" r:id="rId9"/>
    <p:sldId id="270" r:id="rId10"/>
    <p:sldId id="262" r:id="rId11"/>
    <p:sldId id="271" r:id="rId12"/>
    <p:sldId id="273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E23F-7DEB-CB0A-FA80-A3ED08163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B15EB-24D7-6A9D-810A-4E540D96F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31361-C88A-7DBC-E19E-D3CD2C24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128C-060D-BA18-D90E-8488E2D6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A849A-1358-AD9D-2F32-8D787048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09F4-D136-E860-3BFD-E729F330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05882-1B5C-107A-9829-31CC938F9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0238-DC09-F67D-B343-F3DBDB5B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51A87-E277-E87D-610D-AE04693E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4E69-DA4F-823E-C2F4-F32E7277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8E961-9887-09EB-41EB-39B5959E2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E2B12-18C5-2773-645C-0FC044DD3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8AC4-3548-5DCD-8697-F391EF90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5E67-ED83-5892-B193-0A5DAE85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2AD78-4A91-4760-40A0-7D86E564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BA97-C643-65A8-3F8B-FC07F513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CFBD-515E-8A39-BAD8-A353C133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8BB6-60A3-51A0-19CA-50A831C0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3E7D-2295-D966-20BB-3E078577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4D09-0113-C6A0-F346-C8FDFA1A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CE6C-8213-5245-102A-3D64FE1F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D7B2-5F43-5BBE-7C5B-C7B9DB0B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4EBA-7140-B85B-2CD4-E0B2C93D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AF64-DA5B-BD28-8B56-47768B98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BCD1-9D9D-320B-B854-8E041976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1795-A2F1-B878-61E9-86B1184E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937A-99E0-EFB2-C355-3F2BAEC32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B75BF-B61E-C956-9573-56554D06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B8BF6-1CDA-9857-E648-6CFEE551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D16F7-5E99-BB07-DAF1-286A66A0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2C762-BFD4-97E2-451E-A1BAA893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AD41-88CB-B56F-77AE-4BF80BED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BB751-D2B9-5CCF-C2B2-898BE1F7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BDA75-5BA2-35E3-9254-690D05D58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71DD2-5F01-936D-6053-CEFDAE783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D24DE-279C-3D91-0060-5C9DC35FC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FC12E-C7F0-11AB-4DE7-EEF816DE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E684F-2B9E-BA07-4291-E8085CFB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FD831-4D7C-A4E0-E4B1-D802C1A0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0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8DB0-ABC9-8B5E-4CF7-B046431F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ECC21-2F48-9424-41D5-7A24BDE4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DBC5F-8D16-A6F4-E0CA-236FC32E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2305F-D365-927E-EC30-95A40079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022AD-A9B6-F588-7897-0BA411F9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CF4CC-4BBC-5EB2-8796-DF84250F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72A6-3581-5266-112C-40FAC40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4CB5-8E89-C249-F1EA-DFEF8843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5F51-5363-22AB-68FE-89EA1EC1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DC5B6-DD8B-09B6-D8F5-A7E951C7A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F721-C623-529D-AEE4-7DF0DC73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0A04-25E7-0228-AC5D-A29A946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606D-E842-7452-6274-E52A2488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8495-5C90-00A4-EF9F-5BC4DE19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32AED-50CB-2692-6015-FE4685E47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FEDF2-719D-7D90-A643-8B461EA92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07735-B2DE-E700-D201-A39E6694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3501-CC06-F649-DF64-6437D976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29758-3EF7-2C54-C2EB-181850EB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3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8B1D9-6A21-B9FE-4374-61A67310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0CB4-BEF8-F5D2-AB03-3CDD44AE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66BB-A22A-9010-F5C8-F80B9A8B1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3337-9BAE-4060-9E31-7F75652917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F4DE-452C-4F85-A1ED-9102545AA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06D2-877B-AE50-DBF4-5C0827C0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8817-9EA5-4B28-9A3E-893F88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esoo37/120-years-of-olympic-history-athletes-and-resul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B3F0-248B-7C69-9419-C1A3846BE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Gold of Athletes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7CF40-E965-AFA4-28BD-F202F9F74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Lance Hinds</a:t>
            </a:r>
          </a:p>
        </p:txBody>
      </p:sp>
    </p:spTree>
    <p:extLst>
      <p:ext uri="{BB962C8B-B14F-4D97-AF65-F5344CB8AC3E}">
        <p14:creationId xmlns:p14="http://schemas.microsoft.com/office/powerpoint/2010/main" val="210149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FC2E-1A72-B568-EEFA-3A5C5A84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5: Heatmap 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172B-4754-AC25-4A50-64492024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the measurements of age, height, and weight correlate?</a:t>
            </a:r>
          </a:p>
          <a:p>
            <a:r>
              <a:rPr lang="en-US" dirty="0"/>
              <a:t>Takeaways:</a:t>
            </a:r>
          </a:p>
          <a:p>
            <a:pPr lvl="1"/>
            <a:r>
              <a:rPr lang="en-US" dirty="0"/>
              <a:t>Age has a stronger positive correlation with weight over height</a:t>
            </a:r>
          </a:p>
          <a:p>
            <a:pPr lvl="1"/>
            <a:r>
              <a:rPr lang="en-US" dirty="0"/>
              <a:t>Height and weight have a very strong positive correlation</a:t>
            </a:r>
          </a:p>
          <a:p>
            <a:pPr lvl="1"/>
            <a:r>
              <a:rPr lang="en-US" dirty="0"/>
              <a:t>Athletes with a high weight and height make up the majority of the dataset</a:t>
            </a:r>
          </a:p>
          <a:p>
            <a:pPr lvl="1"/>
            <a:r>
              <a:rPr lang="en-US" dirty="0"/>
              <a:t>Athletes with a high age will also have a high weight and maybe high height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485D1-6F05-CF89-7CBC-0C72471B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1" y="1204163"/>
            <a:ext cx="5262880" cy="56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3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0D15-E1E7-33AE-E959-DD84D52D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0B5C-3C6B-8F8E-09EB-920EBA3D9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enhanced learning of how a dataset is analyzed </a:t>
            </a:r>
          </a:p>
          <a:p>
            <a:pPr lvl="1"/>
            <a:r>
              <a:rPr lang="en-US" dirty="0"/>
              <a:t>Further exploration into the field of manipulating datasets in the future is possible</a:t>
            </a:r>
          </a:p>
          <a:p>
            <a:r>
              <a:rPr lang="en-US" dirty="0"/>
              <a:t>The age, height, and weight of an athlete are essential in predicting their performance</a:t>
            </a:r>
          </a:p>
          <a:p>
            <a:r>
              <a:rPr lang="en-US" dirty="0"/>
              <a:t>Athletes around age 23, weighing about 70 kg, and being around 180 cm tall are the best at winning gold medals</a:t>
            </a:r>
          </a:p>
          <a:p>
            <a:pPr lvl="1"/>
            <a:r>
              <a:rPr lang="en-US" dirty="0"/>
              <a:t>This observation can be used in predicting the winners of events of the future Olympics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FB0C-DC45-D494-DB15-0A27437E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84CE6-5A38-AEE7-EBE4-5E700B48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 </a:t>
            </a:r>
            <a:r>
              <a:rPr lang="en-US" dirty="0" err="1"/>
              <a:t>Nerolu</a:t>
            </a:r>
            <a:endParaRPr lang="en-US" dirty="0"/>
          </a:p>
          <a:p>
            <a:pPr lvl="1"/>
            <a:r>
              <a:rPr lang="en-US" dirty="0"/>
              <a:t>Provided the dataset for analysis</a:t>
            </a:r>
          </a:p>
          <a:p>
            <a:pPr lvl="1"/>
            <a:r>
              <a:rPr lang="en-US" dirty="0"/>
              <a:t>Provided knowledge of Python and Pandas implementation</a:t>
            </a:r>
          </a:p>
          <a:p>
            <a:r>
              <a:rPr lang="en-US" dirty="0" err="1"/>
              <a:t>Rgriffin</a:t>
            </a:r>
            <a:r>
              <a:rPr lang="en-US" dirty="0"/>
              <a:t> from Kaggle</a:t>
            </a:r>
          </a:p>
          <a:p>
            <a:pPr lvl="1"/>
            <a:r>
              <a:rPr lang="en-US" dirty="0"/>
              <a:t>Created and updated the dataset</a:t>
            </a:r>
          </a:p>
          <a:p>
            <a:r>
              <a:rPr lang="en-US" dirty="0"/>
              <a:t>Classmates of the Data Science Course</a:t>
            </a:r>
          </a:p>
          <a:p>
            <a:pPr lvl="1"/>
            <a:r>
              <a:rPr lang="en-US" dirty="0"/>
              <a:t>Questions asked in class helped in learning of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4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03BF-C67D-E76E-A653-65367649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5AD8-CD3B-A4CD-506F-30E9B5A6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120 years of Olympic history: athletes and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885D-138D-B459-F74A-B5C41236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28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065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652D-EADF-98BB-1D4A-8D8738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A581-EDCB-3F8C-E807-E1F28614D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a dataset with data from multiple years of Olympics</a:t>
            </a:r>
          </a:p>
          <a:p>
            <a:r>
              <a:rPr lang="en-US" dirty="0"/>
              <a:t>Determine correlations between items in the dataset using Python and Pandas coding methods</a:t>
            </a:r>
          </a:p>
          <a:p>
            <a:r>
              <a:rPr lang="en-US" dirty="0"/>
              <a:t>Observe graphing visualizations to note trends within the dataset</a:t>
            </a:r>
          </a:p>
          <a:p>
            <a:r>
              <a:rPr lang="en-US" dirty="0"/>
              <a:t>Determine generalizations that can be made from the dataset analysis</a:t>
            </a:r>
          </a:p>
          <a:p>
            <a:r>
              <a:rPr lang="en-US" dirty="0"/>
              <a:t>Obtain further understanding of manipulating a dataset</a:t>
            </a:r>
          </a:p>
        </p:txBody>
      </p:sp>
    </p:spTree>
    <p:extLst>
      <p:ext uri="{BB962C8B-B14F-4D97-AF65-F5344CB8AC3E}">
        <p14:creationId xmlns:p14="http://schemas.microsoft.com/office/powerpoint/2010/main" val="5228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6CCB-72F6-8D6D-18FE-57FA22B8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17BF-4E15-0955-6D14-A1A374376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Medals are an indication of high merit in the Olympics</a:t>
            </a:r>
          </a:p>
          <a:p>
            <a:r>
              <a:rPr lang="en-US" dirty="0"/>
              <a:t>What group or category is likely to receive a gold medal?</a:t>
            </a:r>
          </a:p>
          <a:p>
            <a:pPr lvl="1"/>
            <a:r>
              <a:rPr lang="en-US" dirty="0"/>
              <a:t>Is it related to certain measurements (age, height, weight)?</a:t>
            </a:r>
          </a:p>
          <a:p>
            <a:pPr lvl="1"/>
            <a:r>
              <a:rPr lang="en-US" dirty="0"/>
              <a:t>Is it related to time?</a:t>
            </a:r>
          </a:p>
          <a:p>
            <a:r>
              <a:rPr lang="en-US" dirty="0"/>
              <a:t>Visualizations will center around this thinking</a:t>
            </a:r>
          </a:p>
          <a:p>
            <a:r>
              <a:rPr lang="en-US" dirty="0"/>
              <a:t>The factors that determine when a gold medal will be given will be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7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65E9-EA61-8499-647C-AA1640A7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6D43-40D4-B8B7-DFFA-55F78A68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Handling Missing Values:</a:t>
            </a:r>
          </a:p>
          <a:p>
            <a:pPr lvl="1"/>
            <a:r>
              <a:rPr lang="en-US" dirty="0"/>
              <a:t>Missing values were seen in the height, weight, age, and medal status of some athletes</a:t>
            </a:r>
          </a:p>
          <a:p>
            <a:pPr lvl="1"/>
            <a:r>
              <a:rPr lang="en-US" dirty="0"/>
              <a:t>Missing values were replaced by the mean of the values in that category</a:t>
            </a:r>
          </a:p>
          <a:p>
            <a:pPr lvl="1"/>
            <a:r>
              <a:rPr lang="en-US" dirty="0"/>
              <a:t>The missing values for medals were replaced by ‘No Medal’ </a:t>
            </a:r>
          </a:p>
          <a:p>
            <a:pPr lvl="1"/>
            <a:r>
              <a:rPr lang="en-US" dirty="0"/>
              <a:t>When using some categories that included missing values, the missing values weren’t included in the implementation</a:t>
            </a:r>
          </a:p>
          <a:p>
            <a:pPr lvl="2"/>
            <a:r>
              <a:rPr lang="en-US" dirty="0"/>
              <a:t>Some implementations required for rows of the dataset to be deleted</a:t>
            </a:r>
          </a:p>
          <a:p>
            <a:r>
              <a:rPr lang="en-US" dirty="0"/>
              <a:t> Data Wrangling</a:t>
            </a:r>
          </a:p>
          <a:p>
            <a:pPr lvl="1"/>
            <a:r>
              <a:rPr lang="en-US" dirty="0"/>
              <a:t>A new dataset was created after handling the missing values </a:t>
            </a:r>
          </a:p>
          <a:p>
            <a:pPr lvl="2"/>
            <a:r>
              <a:rPr lang="en-US" dirty="0"/>
              <a:t>The new dataset was altered further to allow for the creation of certain visualizations</a:t>
            </a:r>
          </a:p>
          <a:p>
            <a:pPr lvl="1"/>
            <a:r>
              <a:rPr lang="en-US" dirty="0"/>
              <a:t>Helpful elements of the dataset were observed such as the size and the data types present</a:t>
            </a:r>
          </a:p>
          <a:p>
            <a:pPr lvl="2"/>
            <a:r>
              <a:rPr lang="en-US" dirty="0"/>
              <a:t>Operations of mean, median, max, and min were used for further study</a:t>
            </a:r>
          </a:p>
          <a:p>
            <a:pPr lvl="1"/>
            <a:r>
              <a:rPr lang="en-US" dirty="0"/>
              <a:t>The categories that represented the dataset strongly were determined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8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878C-069F-A3CB-5CA3-BE6B18FC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1: Athlete Age and Gold Medals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04BE-D286-686D-B86B-12A3CB65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4351338"/>
          </a:xfrm>
        </p:spPr>
        <p:txBody>
          <a:bodyPr/>
          <a:lstStyle/>
          <a:p>
            <a:r>
              <a:rPr lang="en-US" dirty="0"/>
              <a:t>The age of an athlete was tested first</a:t>
            </a:r>
          </a:p>
          <a:p>
            <a:r>
              <a:rPr lang="en-US" dirty="0"/>
              <a:t>Does the age have a correlation to the gold medals earned?</a:t>
            </a:r>
          </a:p>
          <a:p>
            <a:r>
              <a:rPr lang="en-US" dirty="0"/>
              <a:t>Takeaways:</a:t>
            </a:r>
          </a:p>
          <a:p>
            <a:pPr lvl="1"/>
            <a:r>
              <a:rPr lang="en-US" dirty="0"/>
              <a:t>The most gold medals were given to participants of around age 23</a:t>
            </a:r>
          </a:p>
          <a:p>
            <a:pPr lvl="1"/>
            <a:r>
              <a:rPr lang="en-US" dirty="0"/>
              <a:t>Participants a lot younger or older than 23 received less gold models</a:t>
            </a:r>
          </a:p>
          <a:p>
            <a:pPr lvl="1"/>
            <a:r>
              <a:rPr lang="en-US" dirty="0"/>
              <a:t>Being of young age is a strong factor in earnings of gold medals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587F5-DD0D-9522-81FA-F093B01EB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20" y="1166654"/>
            <a:ext cx="5160657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6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6040-2369-E4B4-D889-0B64346F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280" cy="1325563"/>
          </a:xfrm>
        </p:spPr>
        <p:txBody>
          <a:bodyPr/>
          <a:lstStyle/>
          <a:p>
            <a:r>
              <a:rPr lang="en-US" dirty="0"/>
              <a:t>Visualization 2: Athlete Height and Gold Medals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8566-872B-F579-C9DE-6BE0E7E0A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6120" cy="4667250"/>
          </a:xfrm>
        </p:spPr>
        <p:txBody>
          <a:bodyPr>
            <a:normAutofit/>
          </a:bodyPr>
          <a:lstStyle/>
          <a:p>
            <a:r>
              <a:rPr lang="en-US" dirty="0"/>
              <a:t>The height of an athlete was thought to be important</a:t>
            </a:r>
          </a:p>
          <a:p>
            <a:r>
              <a:rPr lang="en-US" dirty="0"/>
              <a:t>How does the height compare to the trend seen with the age?</a:t>
            </a:r>
          </a:p>
          <a:p>
            <a:r>
              <a:rPr lang="en-US" dirty="0"/>
              <a:t>Takeaways:</a:t>
            </a:r>
          </a:p>
          <a:p>
            <a:pPr lvl="1"/>
            <a:r>
              <a:rPr lang="en-US" dirty="0"/>
              <a:t>There isn’t a trend seen that is as strong as for age</a:t>
            </a:r>
          </a:p>
          <a:p>
            <a:pPr lvl="1"/>
            <a:r>
              <a:rPr lang="en-US" dirty="0"/>
              <a:t>The most gold medals were received by an athlete that was around 180 cm tall</a:t>
            </a:r>
          </a:p>
          <a:p>
            <a:pPr lvl="1"/>
            <a:r>
              <a:rPr lang="en-US" dirty="0"/>
              <a:t>Being about 180 cm tall is helpful in earning a gold medal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80328-A472-F980-63E2-4A79E672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68" y="1258252"/>
            <a:ext cx="5693232" cy="548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8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213-02D6-6CE9-EF21-428FFE3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374"/>
            <a:ext cx="11445240" cy="1325563"/>
          </a:xfrm>
        </p:spPr>
        <p:txBody>
          <a:bodyPr>
            <a:normAutofit/>
          </a:bodyPr>
          <a:lstStyle/>
          <a:p>
            <a:r>
              <a:rPr lang="en-US" sz="3700" dirty="0"/>
              <a:t>Visualization 3: Athlete Weight and Top Gold Medal Earners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AECB-0BAE-A99B-4F20-1D86A3B9E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873"/>
            <a:ext cx="6324600" cy="510000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 dataset was simplified to only include the top gold medal earners</a:t>
            </a:r>
          </a:p>
          <a:p>
            <a:r>
              <a:rPr lang="en-US" sz="3000" dirty="0"/>
              <a:t>Takeaways:</a:t>
            </a:r>
          </a:p>
          <a:p>
            <a:pPr lvl="1"/>
            <a:r>
              <a:rPr lang="en-US" sz="3000" dirty="0"/>
              <a:t>Despite the United States having the most gold medals, Soviet Union and Germany have heavier athletes</a:t>
            </a:r>
          </a:p>
          <a:p>
            <a:pPr lvl="1"/>
            <a:r>
              <a:rPr lang="en-US" sz="3000" dirty="0"/>
              <a:t>The Soviet Union has the most outliers, having some athletes weighing around 160 kg</a:t>
            </a:r>
          </a:p>
          <a:p>
            <a:pPr lvl="1"/>
            <a:r>
              <a:rPr lang="en-US" sz="3000" dirty="0"/>
              <a:t>A visualization will be needed to study the weight further</a:t>
            </a:r>
          </a:p>
          <a:p>
            <a:pPr lvl="1"/>
            <a:endParaRPr lang="en-US" sz="3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5E5AC-7A4F-6A0B-AEA4-6C74BCA4C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24" y="2928238"/>
            <a:ext cx="4777256" cy="3564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C0CFC-6A46-BF7B-4CEF-E8B3132D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20" y="1411071"/>
            <a:ext cx="2819400" cy="1552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56ADD-B3E5-B1BA-EA28-AB0A80C5B946}"/>
              </a:ext>
            </a:extLst>
          </p:cNvPr>
          <p:cNvSpPr txBox="1"/>
          <p:nvPr/>
        </p:nvSpPr>
        <p:spPr>
          <a:xfrm>
            <a:off x="7528560" y="919024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Teams with the most gold medals: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1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1519-4940-6052-1269-05167E87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365125"/>
            <a:ext cx="11653520" cy="1325563"/>
          </a:xfrm>
        </p:spPr>
        <p:txBody>
          <a:bodyPr>
            <a:normAutofit/>
          </a:bodyPr>
          <a:lstStyle/>
          <a:p>
            <a:r>
              <a:rPr lang="en-US" sz="3700" dirty="0"/>
              <a:t>Visualization 3b: Athlete Weight and Top Gold Medal Earners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2A53C-5E30-0810-2AC4-771EB624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532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average weight per top gold medal earner can be seen</a:t>
            </a:r>
          </a:p>
          <a:p>
            <a:r>
              <a:rPr lang="en-US" dirty="0"/>
              <a:t>Takeaways:</a:t>
            </a:r>
          </a:p>
          <a:p>
            <a:pPr lvl="1"/>
            <a:r>
              <a:rPr lang="en-US" dirty="0"/>
              <a:t>The average weight of each of the top earner athletes is between 60 and 80 kg</a:t>
            </a:r>
          </a:p>
          <a:p>
            <a:pPr lvl="1"/>
            <a:r>
              <a:rPr lang="en-US" dirty="0"/>
              <a:t>Italy has many outliers outside of the mean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6BED3-8E21-D963-BE53-D711A4DB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140" y="1343236"/>
            <a:ext cx="8042859" cy="40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7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03EF-F50F-5B67-0DB3-56E1A2B7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3365"/>
            <a:ext cx="1123187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Visualization 4: Athlete Height and Top Gold Medal Earners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A5E3-921D-8F43-B124-1A9676B2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276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is simplified in the same way as the previous visualization</a:t>
            </a:r>
          </a:p>
          <a:p>
            <a:r>
              <a:rPr lang="en-US" dirty="0"/>
              <a:t>Takeaways:</a:t>
            </a:r>
          </a:p>
          <a:p>
            <a:pPr lvl="1"/>
            <a:r>
              <a:rPr lang="en-US" dirty="0"/>
              <a:t>The average height of each team is about 180 cm</a:t>
            </a:r>
          </a:p>
          <a:p>
            <a:pPr lvl="1"/>
            <a:r>
              <a:rPr lang="en-US" dirty="0"/>
              <a:t>The United States (ranked 1</a:t>
            </a:r>
            <a:r>
              <a:rPr lang="en-US" baseline="30000" dirty="0"/>
              <a:t>st</a:t>
            </a:r>
            <a:r>
              <a:rPr lang="en-US" dirty="0"/>
              <a:t> in medals) has the largest average height and the second largest top outlier</a:t>
            </a:r>
          </a:p>
          <a:p>
            <a:pPr lvl="1"/>
            <a:r>
              <a:rPr lang="en-US" dirty="0"/>
              <a:t>Canada (ranked 5</a:t>
            </a:r>
            <a:r>
              <a:rPr lang="en-US" baseline="30000" dirty="0"/>
              <a:t>th</a:t>
            </a:r>
            <a:r>
              <a:rPr lang="en-US" dirty="0"/>
              <a:t> in medals) has the smallest average height and the smallest range of values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5AC23-410D-A416-B00C-9E0E7D90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19" y="1299236"/>
            <a:ext cx="6748860" cy="35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793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The Gold of Athletes</vt:lpstr>
      <vt:lpstr>Objectives</vt:lpstr>
      <vt:lpstr>Introduction</vt:lpstr>
      <vt:lpstr>Methodology</vt:lpstr>
      <vt:lpstr>Visualization 1: Athlete Age and Gold Medals</vt:lpstr>
      <vt:lpstr>Visualization 2: Athlete Height and Gold Medals</vt:lpstr>
      <vt:lpstr>Visualization 3: Athlete Weight and Top Gold Medal Earners </vt:lpstr>
      <vt:lpstr>Visualization 3b: Athlete Weight and Top Gold Medal Earners </vt:lpstr>
      <vt:lpstr>Visualization 4: Athlete Height and Top Gold Medal Earners </vt:lpstr>
      <vt:lpstr>Visualization 5: Heatmap Correlation </vt:lpstr>
      <vt:lpstr>Conclusion</vt:lpstr>
      <vt:lpstr>Acknowledgements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Lance</dc:creator>
  <cp:lastModifiedBy>Lance</cp:lastModifiedBy>
  <cp:revision>21</cp:revision>
  <dcterms:created xsi:type="dcterms:W3CDTF">2025-04-23T07:14:42Z</dcterms:created>
  <dcterms:modified xsi:type="dcterms:W3CDTF">2025-04-23T16:08:18Z</dcterms:modified>
</cp:coreProperties>
</file>