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Lato"/>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6.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Lato-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Lato-italic.fntdata"/><Relationship Id="rId14" Type="http://schemas.openxmlformats.org/officeDocument/2006/relationships/slide" Target="slides/slide10.xml"/><Relationship Id="rId36" Type="http://schemas.openxmlformats.org/officeDocument/2006/relationships/font" Target="fonts/Lato-bold.fntdata"/><Relationship Id="rId17" Type="http://schemas.openxmlformats.org/officeDocument/2006/relationships/slide" Target="slides/slide13.xml"/><Relationship Id="rId39" Type="http://schemas.openxmlformats.org/officeDocument/2006/relationships/font" Target="fonts/Barlow-regular.fntdata"/><Relationship Id="rId16" Type="http://schemas.openxmlformats.org/officeDocument/2006/relationships/slide" Target="slides/slide12.xml"/><Relationship Id="rId38" Type="http://schemas.openxmlformats.org/officeDocument/2006/relationships/font" Target="fonts/La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7.0.0.1:805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plotlib.or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ot.ly/~Lanceljc/43/font-color-151516/#/"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ot.ly/~Lanceljc/37/stacked-bar-with-panda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2aa6b2099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2aa6b209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a:p>
            <a:pPr indent="0" lvl="0" marL="0" rtl="0" algn="l">
              <a:spcBef>
                <a:spcPts val="0"/>
              </a:spcBef>
              <a:spcAft>
                <a:spcPts val="0"/>
              </a:spcAft>
              <a:buNone/>
            </a:pPr>
            <a:r>
              <a:rPr lang="en"/>
              <a:t>file:///C:/Aditi/UCSD/Quarter2/ECE143-Python/Project/Team4-Project/applicants_certified.html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2aa6b2099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2aa6b209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aa6b2099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aa6b209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a:p>
            <a:pPr indent="0" lvl="0" marL="0" rtl="0" algn="l">
              <a:spcBef>
                <a:spcPts val="0"/>
              </a:spcBef>
              <a:spcAft>
                <a:spcPts val="0"/>
              </a:spcAft>
              <a:buNone/>
            </a:pPr>
            <a:r>
              <a:rPr lang="en" u="sng">
                <a:solidFill>
                  <a:schemeClr val="hlink"/>
                </a:solidFill>
                <a:hlinkClick r:id="rId2"/>
              </a:rPr>
              <a:t>http://127.0.0.1:8050/</a:t>
            </a:r>
            <a:endParaRPr/>
          </a:p>
          <a:p>
            <a:pPr indent="0" lvl="0" marL="0" rtl="0" algn="l">
              <a:spcBef>
                <a:spcPts val="0"/>
              </a:spcBef>
              <a:spcAft>
                <a:spcPts val="0"/>
              </a:spcAft>
              <a:buNone/>
            </a:pPr>
            <a:r>
              <a:rPr lang="en"/>
              <a:t>Not year like 0.5</a:t>
            </a:r>
            <a:endParaRPr/>
          </a:p>
          <a:p>
            <a:pPr indent="-317500" lvl="0" marL="457200" rtl="0" algn="l">
              <a:spcBef>
                <a:spcPts val="0"/>
              </a:spcBef>
              <a:spcAft>
                <a:spcPts val="0"/>
              </a:spcAft>
              <a:buSzPts val="1400"/>
              <a:buChar char="-"/>
            </a:pPr>
            <a:r>
              <a:rPr lang="en"/>
              <a:t>Used Dash - python framework for building analytical web applications - Used plotly package  </a:t>
            </a:r>
            <a:r>
              <a:rPr lang="en" sz="1700">
                <a:solidFill>
                  <a:srgbClr val="FFFFFF"/>
                </a:solidFill>
              </a:rPr>
              <a:t>Dash is a Python framework for building analytical web applications.</a:t>
            </a:r>
            <a:endParaRPr sz="1700">
              <a:solidFill>
                <a:srgbClr val="FFFFFF"/>
              </a:solidFill>
            </a:endParaRPr>
          </a:p>
          <a:p>
            <a:pPr indent="-317500" lvl="0" marL="457200" rtl="0" algn="l">
              <a:lnSpc>
                <a:spcPct val="140000"/>
              </a:lnSpc>
              <a:spcBef>
                <a:spcPts val="0"/>
              </a:spcBef>
              <a:spcAft>
                <a:spcPts val="0"/>
              </a:spcAft>
              <a:buSzPts val="1400"/>
              <a:buChar char="-"/>
            </a:pPr>
            <a:r>
              <a:rPr lang="en" sz="1700">
                <a:solidFill>
                  <a:srgbClr val="FFFFFF"/>
                </a:solidFill>
              </a:rPr>
              <a:t>Dash is a Python framework for building analytical web application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2aa6b2099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2aa6b209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Totoal number of applicants - each job title</a:t>
            </a:r>
            <a:endParaRPr/>
          </a:p>
          <a:p>
            <a:pPr indent="0" lvl="0" marL="0" rtl="0" algn="l">
              <a:spcBef>
                <a:spcPts val="0"/>
              </a:spcBef>
              <a:spcAft>
                <a:spcPts val="0"/>
              </a:spcAft>
              <a:buNone/>
            </a:pPr>
            <a:r>
              <a:rPr lang="en"/>
              <a:t>Rui</a:t>
            </a:r>
            <a:endParaRPr/>
          </a:p>
          <a:p>
            <a:pPr indent="0" lvl="0" marL="0" rtl="0" algn="l">
              <a:spcBef>
                <a:spcPts val="0"/>
              </a:spcBef>
              <a:spcAft>
                <a:spcPts val="0"/>
              </a:spcAft>
              <a:buNone/>
            </a:pPr>
            <a:r>
              <a:rPr lang="en"/>
              <a:t>Spend more time on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2aa6b2099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2aa6b209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aa6b2099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2aa6b209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2aa6b2099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2aa6b209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a:p>
            <a:pPr indent="-317500" lvl="0" marL="457200" rtl="0" algn="l">
              <a:spcBef>
                <a:spcPts val="0"/>
              </a:spcBef>
              <a:spcAft>
                <a:spcPts val="0"/>
              </a:spcAft>
              <a:buClr>
                <a:schemeClr val="dk1"/>
              </a:buClr>
              <a:buSzPts val="1400"/>
              <a:buChar char="-"/>
            </a:pPr>
            <a:r>
              <a:rPr lang="en">
                <a:solidFill>
                  <a:schemeClr val="dk1"/>
                </a:solidFill>
              </a:rPr>
              <a:t>Seaborn : </a:t>
            </a:r>
            <a:r>
              <a:rPr lang="en" sz="1000">
                <a:solidFill>
                  <a:srgbClr val="444444"/>
                </a:solidFill>
                <a:highlight>
                  <a:srgbClr val="FFFFFF"/>
                </a:highlight>
                <a:latin typeface="Roboto"/>
                <a:ea typeface="Roboto"/>
                <a:cs typeface="Roboto"/>
                <a:sym typeface="Roboto"/>
              </a:rPr>
              <a:t>Seaborn is a Python data visualization library based on </a:t>
            </a:r>
            <a:r>
              <a:rPr lang="en" sz="1000" u="sng">
                <a:solidFill>
                  <a:schemeClr val="hlink"/>
                </a:solidFill>
                <a:highlight>
                  <a:srgbClr val="FFFFFF"/>
                </a:highlight>
                <a:latin typeface="Roboto"/>
                <a:ea typeface="Roboto"/>
                <a:cs typeface="Roboto"/>
                <a:sym typeface="Roboto"/>
                <a:hlinkClick r:id="rId2"/>
              </a:rPr>
              <a:t>matplotlib</a:t>
            </a:r>
            <a:r>
              <a:rPr lang="en" sz="1000">
                <a:solidFill>
                  <a:srgbClr val="444444"/>
                </a:solidFill>
                <a:highlight>
                  <a:srgbClr val="FFFFFF"/>
                </a:highlight>
                <a:latin typeface="Roboto"/>
                <a:ea typeface="Roboto"/>
                <a:cs typeface="Roboto"/>
                <a:sym typeface="Roboto"/>
              </a:rPr>
              <a:t>. It provides a high-level interface for drawing attractive and informative statistical graphics.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aa6b2099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aa6b20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a:p>
            <a:pPr indent="0" lvl="0" marL="0" rtl="0" algn="l">
              <a:spcBef>
                <a:spcPts val="0"/>
              </a:spcBef>
              <a:spcAft>
                <a:spcPts val="0"/>
              </a:spcAft>
              <a:buNone/>
            </a:pPr>
            <a:r>
              <a:rPr lang="en"/>
              <a:t>One color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2aa6b2099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2aa6b209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JL</a:t>
            </a:r>
            <a:endParaRPr/>
          </a:p>
          <a:p>
            <a:pPr indent="-317500" lvl="0" marL="457200" rtl="0" algn="l">
              <a:spcBef>
                <a:spcPts val="0"/>
              </a:spcBef>
              <a:spcAft>
                <a:spcPts val="0"/>
              </a:spcAft>
              <a:buSzPts val="1400"/>
              <a:buChar char="-"/>
            </a:pPr>
            <a:r>
              <a:rPr lang="en"/>
              <a:t>Check the title for the top company and see if they do what the job title says. If it is computer related, then mention that computer related positions are popluar everyhwere</a:t>
            </a:r>
            <a:endParaRPr/>
          </a:p>
          <a:p>
            <a:pPr indent="-317500" lvl="0" marL="457200" rtl="0" algn="l">
              <a:spcBef>
                <a:spcPts val="0"/>
              </a:spcBef>
              <a:spcAft>
                <a:spcPts val="0"/>
              </a:spcAft>
              <a:buSzPts val="1400"/>
              <a:buChar char="-"/>
            </a:pPr>
            <a:r>
              <a:rPr lang="en" u="sng">
                <a:solidFill>
                  <a:schemeClr val="hlink"/>
                </a:solidFill>
                <a:hlinkClick r:id="rId2"/>
              </a:rPr>
              <a:t>https://plot.ly/~Lanceljc/43/font-color-151516/#/</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2aa6b2099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2aa6b209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JL</a:t>
            </a:r>
            <a:endParaRPr/>
          </a:p>
          <a:p>
            <a:pPr indent="0" lvl="0" marL="0" rtl="0" algn="l">
              <a:spcBef>
                <a:spcPts val="0"/>
              </a:spcBef>
              <a:spcAft>
                <a:spcPts val="0"/>
              </a:spcAft>
              <a:buNone/>
            </a:pPr>
            <a:r>
              <a:rPr lang="en" u="sng">
                <a:solidFill>
                  <a:schemeClr val="hlink"/>
                </a:solidFill>
                <a:hlinkClick r:id="rId2"/>
              </a:rPr>
              <a:t>https://plot.ly/~Lanceljc/37/stacked-bar-with-pandas/#/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2aa6b2099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2aa6b209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aa6b2099_0_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2aa6b209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2aa6b2099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2aa6b209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2aa6b2099_0_3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2aa6b209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2aa6b2099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2aa6b209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2aa6b2099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2aa6b209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2aa6b2099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2aa6b209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Company and location - Title you’ll land up with when applying for H1B certification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aa6b2099_0_3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aa6b209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visability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2aa6b2099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2aa6b209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aa6b2099_0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aa6b209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aa6b2099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2aa6b209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aa6b2099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aa6b209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aa6b209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aa6b209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2aa6b2099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2aa6b209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2710225" y="1310850"/>
            <a:ext cx="5476800" cy="2521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icon space">
  <p:cSld name="BLANK_1">
    <p:spTree>
      <p:nvGrpSpPr>
        <p:cNvPr id="78"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ackground image">
  <p:cSld name="BLANK_1_1">
    <p:spTree>
      <p:nvGrpSpPr>
        <p:cNvPr id="83"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41225" y="1770000"/>
            <a:ext cx="6509100" cy="16035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2935400" y="1846200"/>
            <a:ext cx="5814900" cy="910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 type="subTitle"/>
          </p:nvPr>
        </p:nvSpPr>
        <p:spPr>
          <a:xfrm>
            <a:off x="2935400" y="2604625"/>
            <a:ext cx="5814900" cy="451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2645075"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731575" y="393525"/>
            <a:ext cx="4713000" cy="4356000"/>
          </a:xfrm>
          <a:prstGeom prst="rect">
            <a:avLst/>
          </a:prstGeom>
        </p:spPr>
        <p:txBody>
          <a:bodyPr anchorCtr="0" anchor="t" bIns="91425" lIns="91425" spcFirstLastPara="1" rIns="91425" wrap="square" tIns="91425"/>
          <a:lstStyle>
            <a:lvl1pPr indent="-457200" lvl="0" marL="457200" rtl="0">
              <a:lnSpc>
                <a:spcPct val="100000"/>
              </a:lnSpc>
              <a:spcBef>
                <a:spcPts val="600"/>
              </a:spcBef>
              <a:spcAft>
                <a:spcPts val="0"/>
              </a:spcAft>
              <a:buSzPts val="3600"/>
              <a:buChar char="▪"/>
              <a:defRPr b="1" sz="3600"/>
            </a:lvl1pPr>
            <a:lvl2pPr indent="-457200" lvl="1" marL="914400" rtl="0">
              <a:lnSpc>
                <a:spcPct val="100000"/>
              </a:lnSpc>
              <a:spcBef>
                <a:spcPts val="0"/>
              </a:spcBef>
              <a:spcAft>
                <a:spcPts val="0"/>
              </a:spcAft>
              <a:buSzPts val="3600"/>
              <a:buChar char="▫"/>
              <a:defRPr b="1" sz="3600"/>
            </a:lvl2pPr>
            <a:lvl3pPr indent="-457200" lvl="2" marL="1371600" rtl="0">
              <a:lnSpc>
                <a:spcPct val="100000"/>
              </a:lnSpc>
              <a:spcBef>
                <a:spcPts val="0"/>
              </a:spcBef>
              <a:spcAft>
                <a:spcPts val="0"/>
              </a:spcAft>
              <a:buSzPts val="3600"/>
              <a:buChar char="▫"/>
              <a:defRPr b="1" sz="3600"/>
            </a:lvl3pPr>
            <a:lvl4pPr indent="-457200" lvl="3" marL="1828800" rtl="0">
              <a:lnSpc>
                <a:spcPct val="100000"/>
              </a:lnSpc>
              <a:spcBef>
                <a:spcPts val="0"/>
              </a:spcBef>
              <a:spcAft>
                <a:spcPts val="0"/>
              </a:spcAft>
              <a:buSzPts val="3600"/>
              <a:buChar char="▫"/>
              <a:defRPr b="1" sz="3600"/>
            </a:lvl4pPr>
            <a:lvl5pPr indent="-457200" lvl="4" marL="2286000" rtl="0">
              <a:lnSpc>
                <a:spcPct val="100000"/>
              </a:lnSpc>
              <a:spcBef>
                <a:spcPts val="0"/>
              </a:spcBef>
              <a:spcAft>
                <a:spcPts val="0"/>
              </a:spcAft>
              <a:buSzPts val="3600"/>
              <a:buChar char="○"/>
              <a:defRPr b="1" sz="3600"/>
            </a:lvl5pPr>
            <a:lvl6pPr indent="-457200" lvl="5" marL="2743200" rtl="0">
              <a:lnSpc>
                <a:spcPct val="100000"/>
              </a:lnSpc>
              <a:spcBef>
                <a:spcPts val="0"/>
              </a:spcBef>
              <a:spcAft>
                <a:spcPts val="0"/>
              </a:spcAft>
              <a:buSzPts val="3600"/>
              <a:buChar char="■"/>
              <a:defRPr b="1" sz="3600"/>
            </a:lvl6pPr>
            <a:lvl7pPr indent="-457200" lvl="6" marL="3200400" rtl="0">
              <a:lnSpc>
                <a:spcPct val="100000"/>
              </a:lnSpc>
              <a:spcBef>
                <a:spcPts val="0"/>
              </a:spcBef>
              <a:spcAft>
                <a:spcPts val="0"/>
              </a:spcAft>
              <a:buSzPts val="3600"/>
              <a:buChar char="●"/>
              <a:defRPr b="1" sz="3600"/>
            </a:lvl7pPr>
            <a:lvl8pPr indent="-457200" lvl="7" marL="3657600" rtl="0">
              <a:lnSpc>
                <a:spcPct val="100000"/>
              </a:lnSpc>
              <a:spcBef>
                <a:spcPts val="0"/>
              </a:spcBef>
              <a:spcAft>
                <a:spcPts val="0"/>
              </a:spcAft>
              <a:buSzPts val="3600"/>
              <a:buChar char="○"/>
              <a:defRPr b="1" sz="3600"/>
            </a:lvl8pPr>
            <a:lvl9pPr indent="-457200" lvl="8" marL="4114800" rtl="0">
              <a:lnSpc>
                <a:spcPct val="100000"/>
              </a:lnSpc>
              <a:spcBef>
                <a:spcPts val="0"/>
              </a:spcBef>
              <a:spcAft>
                <a:spcPts val="0"/>
              </a:spcAft>
              <a:buSzPts val="3600"/>
              <a:buChar char="■"/>
              <a:defRPr b="1" sz="3600"/>
            </a:lvl9pPr>
          </a:lstStyle>
          <a:p/>
        </p:txBody>
      </p:sp>
      <p:sp>
        <p:nvSpPr>
          <p:cNvPr id="23" name="Google Shape;23;p4"/>
          <p:cNvSpPr txBox="1"/>
          <p:nvPr/>
        </p:nvSpPr>
        <p:spPr>
          <a:xfrm>
            <a:off x="2654717" y="337850"/>
            <a:ext cx="78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24" name="Google Shape;24;p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 name="Google Shape;30;p5"/>
          <p:cNvSpPr txBox="1"/>
          <p:nvPr>
            <p:ph idx="1" type="body"/>
          </p:nvPr>
        </p:nvSpPr>
        <p:spPr>
          <a:xfrm>
            <a:off x="1556331" y="1349141"/>
            <a:ext cx="7085700" cy="29385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Char char="▪"/>
              <a:defRPr/>
            </a:lvl1pPr>
            <a:lvl2pPr indent="-393700" lvl="1" marL="914400" rtl="0">
              <a:spcBef>
                <a:spcPts val="0"/>
              </a:spcBef>
              <a:spcAft>
                <a:spcPts val="0"/>
              </a:spcAft>
              <a:buSzPts val="2600"/>
              <a:buChar char="▫"/>
              <a:defRPr/>
            </a:lvl2pPr>
            <a:lvl3pPr indent="-393700" lvl="2" marL="1371600" rtl="0">
              <a:spcBef>
                <a:spcPts val="0"/>
              </a:spcBef>
              <a:spcAft>
                <a:spcPts val="0"/>
              </a:spcAft>
              <a:buSzPts val="2600"/>
              <a:buChar char="▫"/>
              <a:defRPr/>
            </a:lvl3pPr>
            <a:lvl4pPr indent="-393700" lvl="3" marL="1828800" rtl="0">
              <a:spcBef>
                <a:spcPts val="0"/>
              </a:spcBef>
              <a:spcAft>
                <a:spcPts val="0"/>
              </a:spcAft>
              <a:buSzPts val="2600"/>
              <a:buChar char="▫"/>
              <a:defRPr/>
            </a:lvl4pPr>
            <a:lvl5pPr indent="-393700" lvl="4" marL="2286000" rtl="0">
              <a:spcBef>
                <a:spcPts val="0"/>
              </a:spcBef>
              <a:spcAft>
                <a:spcPts val="0"/>
              </a:spcAft>
              <a:buSzPts val="2600"/>
              <a:buChar char="○"/>
              <a:defRPr/>
            </a:lvl5pPr>
            <a:lvl6pPr indent="-393700" lvl="5" marL="2743200" rtl="0">
              <a:spcBef>
                <a:spcPts val="0"/>
              </a:spcBef>
              <a:spcAft>
                <a:spcPts val="0"/>
              </a:spcAft>
              <a:buSzPts val="2600"/>
              <a:buChar char="■"/>
              <a:defRPr/>
            </a:lvl6pPr>
            <a:lvl7pPr indent="-393700" lvl="6" marL="3200400" rtl="0">
              <a:spcBef>
                <a:spcPts val="0"/>
              </a:spcBef>
              <a:spcAft>
                <a:spcPts val="0"/>
              </a:spcAft>
              <a:buSzPts val="2600"/>
              <a:buChar char="●"/>
              <a:defRPr/>
            </a:lvl7pPr>
            <a:lvl8pPr indent="-393700" lvl="7" marL="3657600" rtl="0">
              <a:spcBef>
                <a:spcPts val="0"/>
              </a:spcBef>
              <a:spcAft>
                <a:spcPts val="0"/>
              </a:spcAft>
              <a:buSzPts val="2600"/>
              <a:buChar char="○"/>
              <a:defRPr/>
            </a:lvl8pPr>
            <a:lvl9pPr indent="-393700" lvl="8" marL="4114800" rtl="0">
              <a:spcBef>
                <a:spcPts val="0"/>
              </a:spcBef>
              <a:spcAft>
                <a:spcPts val="0"/>
              </a:spcAft>
              <a:buSzPts val="2600"/>
              <a:buChar char="■"/>
              <a:defRPr/>
            </a:lvl9pPr>
          </a:lstStyle>
          <a:p/>
        </p:txBody>
      </p:sp>
      <p:sp>
        <p:nvSpPr>
          <p:cNvPr id="31" name="Google Shape;31;p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slide">
  <p:cSld name="TITLE_AND_BODY_1">
    <p:spTree>
      <p:nvGrpSpPr>
        <p:cNvPr id="33"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4178396" y="393525"/>
            <a:ext cx="45720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4483099" y="393475"/>
            <a:ext cx="3460800" cy="806700"/>
          </a:xfrm>
          <a:prstGeom prst="rect">
            <a:avLst/>
          </a:prstGeom>
        </p:spPr>
        <p:txBody>
          <a:bodyPr anchorCtr="0" anchor="ctr"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 name="Google Shape;38;p6"/>
          <p:cNvSpPr txBox="1"/>
          <p:nvPr>
            <p:ph idx="1" type="body"/>
          </p:nvPr>
        </p:nvSpPr>
        <p:spPr>
          <a:xfrm>
            <a:off x="4865550" y="1349150"/>
            <a:ext cx="3776400" cy="29385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39" name="Google Shape;39;p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7"/>
          <p:cNvSpPr txBox="1"/>
          <p:nvPr>
            <p:ph idx="1" type="body"/>
          </p:nvPr>
        </p:nvSpPr>
        <p:spPr>
          <a:xfrm>
            <a:off x="1576275" y="1367175"/>
            <a:ext cx="3482400" cy="33825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47" name="Google Shape;47;p7"/>
          <p:cNvSpPr txBox="1"/>
          <p:nvPr>
            <p:ph idx="2" type="body"/>
          </p:nvPr>
        </p:nvSpPr>
        <p:spPr>
          <a:xfrm>
            <a:off x="5268071" y="1367175"/>
            <a:ext cx="3482400" cy="33825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48" name="Google Shape;48;p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0"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8"/>
          <p:cNvSpPr txBox="1"/>
          <p:nvPr>
            <p:ph idx="1" type="body"/>
          </p:nvPr>
        </p:nvSpPr>
        <p:spPr>
          <a:xfrm>
            <a:off x="1560175"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6" name="Google Shape;56;p8"/>
          <p:cNvSpPr txBox="1"/>
          <p:nvPr>
            <p:ph idx="2" type="body"/>
          </p:nvPr>
        </p:nvSpPr>
        <p:spPr>
          <a:xfrm>
            <a:off x="3996525"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7" name="Google Shape;57;p8"/>
          <p:cNvSpPr txBox="1"/>
          <p:nvPr>
            <p:ph idx="3" type="body"/>
          </p:nvPr>
        </p:nvSpPr>
        <p:spPr>
          <a:xfrm>
            <a:off x="6432874"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5" name="Google Shape;65;p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0"/>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77500" y="4356125"/>
            <a:ext cx="74793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ph idx="1" type="body"/>
          </p:nvPr>
        </p:nvSpPr>
        <p:spPr>
          <a:xfrm>
            <a:off x="1182200" y="4356200"/>
            <a:ext cx="7174500" cy="393600"/>
          </a:xfrm>
          <a:prstGeom prst="rect">
            <a:avLst/>
          </a:prstGeom>
        </p:spPr>
        <p:txBody>
          <a:bodyPr anchorCtr="0" anchor="ctr" bIns="91425" lIns="91425" spcFirstLastPara="1" rIns="91425" wrap="square" tIns="91425"/>
          <a:lstStyle>
            <a:lvl1pPr indent="-228600" lvl="0" marL="457200" rtl="0">
              <a:spcBef>
                <a:spcPts val="0"/>
              </a:spcBef>
              <a:spcAft>
                <a:spcPts val="0"/>
              </a:spcAft>
              <a:buClr>
                <a:srgbClr val="FFFFFF"/>
              </a:buClr>
              <a:buSzPts val="1600"/>
              <a:buNone/>
              <a:defRPr sz="1600">
                <a:solidFill>
                  <a:srgbClr val="FFFFFF"/>
                </a:solidFill>
              </a:defRPr>
            </a:lvl1pPr>
          </a:lstStyle>
          <a:p/>
        </p:txBody>
      </p:sp>
      <p:sp>
        <p:nvSpPr>
          <p:cNvPr id="72" name="Google Shape;72;p1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0"/>
          <p:cNvSpPr/>
          <p:nvPr/>
        </p:nvSpPr>
        <p:spPr>
          <a:xfrm>
            <a:off x="7963200" y="4356125"/>
            <a:ext cx="393600" cy="3936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lstStyle>
            <a:lvl1pPr lvl="0"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1pPr>
            <a:lvl2pPr lvl="1"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2pPr>
            <a:lvl3pPr lvl="2"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3pPr>
            <a:lvl4pPr lvl="3"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4pPr>
            <a:lvl5pPr lvl="4"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5pPr>
            <a:lvl6pPr lvl="5"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6pPr>
            <a:lvl7pPr lvl="6"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7pPr>
            <a:lvl8pPr lvl="7"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8pPr>
            <a:lvl9pPr lvl="8" rt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9pPr>
          </a:lstStyle>
          <a:p/>
        </p:txBody>
      </p:sp>
      <p:sp>
        <p:nvSpPr>
          <p:cNvPr id="7" name="Google Shape;7;p1"/>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lstStyle>
            <a:lvl1pPr indent="-393700" lvl="0" marL="457200" rtl="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indent="-393700" lvl="1" marL="9144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indent="-393700" lvl="2" marL="13716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indent="-393700" lvl="3" marL="18288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indent="-393700" lvl="4" marL="22860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indent="-393700" lvl="5" marL="27432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indent="-393700" lvl="6" marL="32004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indent="-393700" lvl="7" marL="36576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indent="-393700" lvl="8" marL="4114800" rtl="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p:txBody>
      </p:sp>
      <p:sp>
        <p:nvSpPr>
          <p:cNvPr id="8" name="Google Shape;8;p1"/>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lvl="0" rtl="0" algn="ctr">
              <a:buNone/>
              <a:defRPr b="1" sz="1200">
                <a:solidFill>
                  <a:srgbClr val="FFFFFF"/>
                </a:solidFill>
                <a:latin typeface="Barlow"/>
                <a:ea typeface="Barlow"/>
                <a:cs typeface="Barlow"/>
                <a:sym typeface="Barlow"/>
              </a:defRPr>
            </a:lvl1pPr>
            <a:lvl2pPr lvl="1" rtl="0" algn="ctr">
              <a:buNone/>
              <a:defRPr b="1" sz="1200">
                <a:solidFill>
                  <a:srgbClr val="FFFFFF"/>
                </a:solidFill>
                <a:latin typeface="Barlow"/>
                <a:ea typeface="Barlow"/>
                <a:cs typeface="Barlow"/>
                <a:sym typeface="Barlow"/>
              </a:defRPr>
            </a:lvl2pPr>
            <a:lvl3pPr lvl="2" rtl="0" algn="ctr">
              <a:buNone/>
              <a:defRPr b="1" sz="1200">
                <a:solidFill>
                  <a:srgbClr val="FFFFFF"/>
                </a:solidFill>
                <a:latin typeface="Barlow"/>
                <a:ea typeface="Barlow"/>
                <a:cs typeface="Barlow"/>
                <a:sym typeface="Barlow"/>
              </a:defRPr>
            </a:lvl3pPr>
            <a:lvl4pPr lvl="3" rtl="0" algn="ctr">
              <a:buNone/>
              <a:defRPr b="1" sz="1200">
                <a:solidFill>
                  <a:srgbClr val="FFFFFF"/>
                </a:solidFill>
                <a:latin typeface="Barlow"/>
                <a:ea typeface="Barlow"/>
                <a:cs typeface="Barlow"/>
                <a:sym typeface="Barlow"/>
              </a:defRPr>
            </a:lvl4pPr>
            <a:lvl5pPr lvl="4" rtl="0" algn="ctr">
              <a:buNone/>
              <a:defRPr b="1" sz="1200">
                <a:solidFill>
                  <a:srgbClr val="FFFFFF"/>
                </a:solidFill>
                <a:latin typeface="Barlow"/>
                <a:ea typeface="Barlow"/>
                <a:cs typeface="Barlow"/>
                <a:sym typeface="Barlow"/>
              </a:defRPr>
            </a:lvl5pPr>
            <a:lvl6pPr lvl="5" rtl="0" algn="ctr">
              <a:buNone/>
              <a:defRPr b="1" sz="1200">
                <a:solidFill>
                  <a:srgbClr val="FFFFFF"/>
                </a:solidFill>
                <a:latin typeface="Barlow"/>
                <a:ea typeface="Barlow"/>
                <a:cs typeface="Barlow"/>
                <a:sym typeface="Barlow"/>
              </a:defRPr>
            </a:lvl6pPr>
            <a:lvl7pPr lvl="6" rtl="0" algn="ctr">
              <a:buNone/>
              <a:defRPr b="1" sz="1200">
                <a:solidFill>
                  <a:srgbClr val="FFFFFF"/>
                </a:solidFill>
                <a:latin typeface="Barlow"/>
                <a:ea typeface="Barlow"/>
                <a:cs typeface="Barlow"/>
                <a:sym typeface="Barlow"/>
              </a:defRPr>
            </a:lvl7pPr>
            <a:lvl8pPr lvl="7" rtl="0" algn="ctr">
              <a:buNone/>
              <a:defRPr b="1" sz="1200">
                <a:solidFill>
                  <a:srgbClr val="FFFFFF"/>
                </a:solidFill>
                <a:latin typeface="Barlow"/>
                <a:ea typeface="Barlow"/>
                <a:cs typeface="Barlow"/>
                <a:sym typeface="Barlow"/>
              </a:defRPr>
            </a:lvl8pPr>
            <a:lvl9pPr lvl="8" rtl="0" algn="ctr">
              <a:buNone/>
              <a:defRPr b="1" sz="12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foreignlaborcert.doleta.go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2710225" y="1310850"/>
            <a:ext cx="5476800" cy="25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Team 4:H1-B Qualification Analysis 2015-2018</a:t>
            </a:r>
            <a:endParaRPr sz="3600"/>
          </a:p>
          <a:p>
            <a:pPr indent="0" lvl="0" marL="0" rtl="0" algn="l">
              <a:spcBef>
                <a:spcPts val="0"/>
              </a:spcBef>
              <a:spcAft>
                <a:spcPts val="0"/>
              </a:spcAft>
              <a:buNone/>
            </a:pPr>
            <a:r>
              <a:t/>
            </a:r>
            <a:endParaRPr sz="1800"/>
          </a:p>
          <a:p>
            <a:pPr indent="0" lvl="0" marL="0" rtl="0" algn="l">
              <a:spcBef>
                <a:spcPts val="0"/>
              </a:spcBef>
              <a:spcAft>
                <a:spcPts val="0"/>
              </a:spcAft>
              <a:buNone/>
            </a:pPr>
            <a:r>
              <a:rPr lang="en" sz="1500">
                <a:solidFill>
                  <a:schemeClr val="dk1"/>
                </a:solidFill>
              </a:rPr>
              <a:t>Team Members: </a:t>
            </a:r>
            <a:r>
              <a:rPr b="0" lang="en" sz="1500">
                <a:solidFill>
                  <a:schemeClr val="dk1"/>
                </a:solidFill>
                <a:latin typeface="Lato"/>
                <a:ea typeface="Lato"/>
                <a:cs typeface="Lato"/>
                <a:sym typeface="Lato"/>
              </a:rPr>
              <a:t>Rui Zhong, Aditi Tyagi, Bosi Cheng, Junchao Lin </a:t>
            </a:r>
            <a:endParaRPr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60" name="Google Shape;160;p23"/>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Number of </a:t>
            </a:r>
            <a:r>
              <a:rPr lang="en">
                <a:solidFill>
                  <a:srgbClr val="000000"/>
                </a:solidFill>
              </a:rPr>
              <a:t>H1B</a:t>
            </a:r>
            <a:r>
              <a:rPr lang="en">
                <a:solidFill>
                  <a:srgbClr val="000000"/>
                </a:solidFill>
              </a:rPr>
              <a:t> Certified Applicants in US States</a:t>
            </a:r>
            <a:endParaRPr>
              <a:solidFill>
                <a:srgbClr val="000000"/>
              </a:solidFill>
            </a:endParaRPr>
          </a:p>
        </p:txBody>
      </p:sp>
      <p:pic>
        <p:nvPicPr>
          <p:cNvPr id="161" name="Google Shape;161;p23"/>
          <p:cNvPicPr preferRelativeResize="0"/>
          <p:nvPr/>
        </p:nvPicPr>
        <p:blipFill>
          <a:blip r:embed="rId3">
            <a:alphaModFix/>
          </a:blip>
          <a:stretch>
            <a:fillRect/>
          </a:stretch>
        </p:blipFill>
        <p:spPr>
          <a:xfrm>
            <a:off x="1312802" y="324225"/>
            <a:ext cx="7782401" cy="3936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ctrTitle"/>
          </p:nvPr>
        </p:nvSpPr>
        <p:spPr>
          <a:xfrm>
            <a:off x="2720625" y="2028725"/>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Job Title Analysis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Trend Analysis over time for Certified Applicants</a:t>
            </a:r>
            <a:endParaRPr/>
          </a:p>
        </p:txBody>
      </p:sp>
      <p:sp>
        <p:nvSpPr>
          <p:cNvPr id="172" name="Google Shape;172;p2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73" name="Google Shape;173;p25"/>
          <p:cNvPicPr preferRelativeResize="0"/>
          <p:nvPr/>
        </p:nvPicPr>
        <p:blipFill>
          <a:blip r:embed="rId3">
            <a:alphaModFix/>
          </a:blip>
          <a:stretch>
            <a:fillRect/>
          </a:stretch>
        </p:blipFill>
        <p:spPr>
          <a:xfrm>
            <a:off x="1315300" y="525550"/>
            <a:ext cx="7774799" cy="3404899"/>
          </a:xfrm>
          <a:prstGeom prst="rect">
            <a:avLst/>
          </a:prstGeom>
          <a:noFill/>
          <a:ln>
            <a:noFill/>
          </a:ln>
        </p:spPr>
      </p:pic>
      <p:sp>
        <p:nvSpPr>
          <p:cNvPr id="174" name="Google Shape;174;p25"/>
          <p:cNvSpPr txBox="1"/>
          <p:nvPr/>
        </p:nvSpPr>
        <p:spPr>
          <a:xfrm>
            <a:off x="2824875" y="3705750"/>
            <a:ext cx="556800" cy="393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75" name="Google Shape;175;p25"/>
          <p:cNvSpPr txBox="1"/>
          <p:nvPr/>
        </p:nvSpPr>
        <p:spPr>
          <a:xfrm>
            <a:off x="4924300" y="3705750"/>
            <a:ext cx="556800" cy="393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76" name="Google Shape;176;p25"/>
          <p:cNvSpPr txBox="1"/>
          <p:nvPr/>
        </p:nvSpPr>
        <p:spPr>
          <a:xfrm>
            <a:off x="7230300" y="3635925"/>
            <a:ext cx="556800" cy="393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Job Title Applicants</a:t>
            </a:r>
            <a:endParaRPr sz="1100">
              <a:solidFill>
                <a:srgbClr val="000000"/>
              </a:solidFill>
              <a:latin typeface="Arial"/>
              <a:ea typeface="Arial"/>
              <a:cs typeface="Arial"/>
              <a:sym typeface="Arial"/>
            </a:endParaRPr>
          </a:p>
        </p:txBody>
      </p:sp>
      <p:sp>
        <p:nvSpPr>
          <p:cNvPr id="182" name="Google Shape;182;p2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83" name="Google Shape;183;p26"/>
          <p:cNvPicPr preferRelativeResize="0"/>
          <p:nvPr/>
        </p:nvPicPr>
        <p:blipFill>
          <a:blip r:embed="rId3">
            <a:alphaModFix/>
          </a:blip>
          <a:stretch>
            <a:fillRect/>
          </a:stretch>
        </p:blipFill>
        <p:spPr>
          <a:xfrm>
            <a:off x="1717225" y="2099726"/>
            <a:ext cx="7033176" cy="2167224"/>
          </a:xfrm>
          <a:prstGeom prst="rect">
            <a:avLst/>
          </a:prstGeom>
          <a:noFill/>
          <a:ln>
            <a:noFill/>
          </a:ln>
        </p:spPr>
      </p:pic>
      <p:pic>
        <p:nvPicPr>
          <p:cNvPr id="184" name="Google Shape;184;p26"/>
          <p:cNvPicPr preferRelativeResize="0"/>
          <p:nvPr/>
        </p:nvPicPr>
        <p:blipFill>
          <a:blip r:embed="rId4">
            <a:alphaModFix/>
          </a:blip>
          <a:stretch>
            <a:fillRect/>
          </a:stretch>
        </p:blipFill>
        <p:spPr>
          <a:xfrm>
            <a:off x="1717225" y="75350"/>
            <a:ext cx="7033174" cy="193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Approval Rate - Top 5 and Worst 5</a:t>
            </a:r>
            <a:endParaRPr>
              <a:solidFill>
                <a:srgbClr val="000000"/>
              </a:solidFill>
            </a:endParaRPr>
          </a:p>
        </p:txBody>
      </p:sp>
      <p:sp>
        <p:nvSpPr>
          <p:cNvPr id="190" name="Google Shape;190;p2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91" name="Google Shape;191;p27"/>
          <p:cNvPicPr preferRelativeResize="0"/>
          <p:nvPr/>
        </p:nvPicPr>
        <p:blipFill>
          <a:blip r:embed="rId3">
            <a:alphaModFix/>
          </a:blip>
          <a:stretch>
            <a:fillRect/>
          </a:stretch>
        </p:blipFill>
        <p:spPr>
          <a:xfrm>
            <a:off x="1331025" y="447600"/>
            <a:ext cx="4237383" cy="4021100"/>
          </a:xfrm>
          <a:prstGeom prst="rect">
            <a:avLst/>
          </a:prstGeom>
          <a:noFill/>
          <a:ln>
            <a:noFill/>
          </a:ln>
        </p:spPr>
      </p:pic>
      <p:pic>
        <p:nvPicPr>
          <p:cNvPr id="192" name="Google Shape;192;p27"/>
          <p:cNvPicPr preferRelativeResize="0"/>
          <p:nvPr/>
        </p:nvPicPr>
        <p:blipFill>
          <a:blip r:embed="rId4">
            <a:alphaModFix/>
          </a:blip>
          <a:stretch>
            <a:fillRect/>
          </a:stretch>
        </p:blipFill>
        <p:spPr>
          <a:xfrm>
            <a:off x="5278925" y="541950"/>
            <a:ext cx="3818850" cy="356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ctrTitle"/>
          </p:nvPr>
        </p:nvSpPr>
        <p:spPr>
          <a:xfrm>
            <a:off x="2656200" y="2116350"/>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Company Analysis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Top 5 Companies with Highest Certified Applicants</a:t>
            </a:r>
            <a:endParaRPr>
              <a:solidFill>
                <a:srgbClr val="000000"/>
              </a:solidFill>
            </a:endParaRPr>
          </a:p>
        </p:txBody>
      </p:sp>
      <p:sp>
        <p:nvSpPr>
          <p:cNvPr id="203" name="Google Shape;203;p2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04" name="Google Shape;204;p29"/>
          <p:cNvPicPr preferRelativeResize="0"/>
          <p:nvPr/>
        </p:nvPicPr>
        <p:blipFill>
          <a:blip r:embed="rId3">
            <a:alphaModFix/>
          </a:blip>
          <a:stretch>
            <a:fillRect/>
          </a:stretch>
        </p:blipFill>
        <p:spPr>
          <a:xfrm>
            <a:off x="1269150" y="216825"/>
            <a:ext cx="7820478" cy="3939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Top 5 Companies with Highest Denied Applicants</a:t>
            </a:r>
            <a:endParaRPr>
              <a:solidFill>
                <a:srgbClr val="000000"/>
              </a:solidFill>
            </a:endParaRPr>
          </a:p>
        </p:txBody>
      </p:sp>
      <p:sp>
        <p:nvSpPr>
          <p:cNvPr id="210" name="Google Shape;210;p3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11" name="Google Shape;211;p30"/>
          <p:cNvPicPr preferRelativeResize="0"/>
          <p:nvPr/>
        </p:nvPicPr>
        <p:blipFill>
          <a:blip r:embed="rId3">
            <a:alphaModFix/>
          </a:blip>
          <a:stretch>
            <a:fillRect/>
          </a:stretch>
        </p:blipFill>
        <p:spPr>
          <a:xfrm>
            <a:off x="1256475" y="174300"/>
            <a:ext cx="7887524" cy="39728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1"/>
          <p:cNvPicPr preferRelativeResize="0"/>
          <p:nvPr/>
        </p:nvPicPr>
        <p:blipFill>
          <a:blip r:embed="rId3">
            <a:alphaModFix/>
          </a:blip>
          <a:stretch>
            <a:fillRect/>
          </a:stretch>
        </p:blipFill>
        <p:spPr>
          <a:xfrm>
            <a:off x="1391675" y="249925"/>
            <a:ext cx="7523726" cy="4048036"/>
          </a:xfrm>
          <a:prstGeom prst="rect">
            <a:avLst/>
          </a:prstGeom>
          <a:noFill/>
          <a:ln>
            <a:noFill/>
          </a:ln>
        </p:spPr>
      </p:pic>
      <p:sp>
        <p:nvSpPr>
          <p:cNvPr id="217" name="Google Shape;217;p31"/>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Top 5 Companies with Title distributions</a:t>
            </a:r>
            <a:endParaRPr>
              <a:solidFill>
                <a:srgbClr val="000000"/>
              </a:solidFill>
            </a:endParaRPr>
          </a:p>
        </p:txBody>
      </p:sp>
      <p:sp>
        <p:nvSpPr>
          <p:cNvPr id="218" name="Google Shape;218;p3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19" name="Google Shape;219;p31"/>
          <p:cNvSpPr txBox="1"/>
          <p:nvPr/>
        </p:nvSpPr>
        <p:spPr>
          <a:xfrm>
            <a:off x="1367525" y="1113750"/>
            <a:ext cx="7689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50">
                <a:solidFill>
                  <a:schemeClr val="dk1"/>
                </a:solidFill>
                <a:highlight>
                  <a:srgbClr val="FFFFFF"/>
                </a:highlight>
              </a:rPr>
              <a:t>WIPRO </a:t>
            </a:r>
            <a:endParaRPr b="1" sz="8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highlight>
                  <a:srgbClr val="FFFFFF"/>
                </a:highlight>
              </a:rPr>
              <a:t>LIMITED</a:t>
            </a:r>
            <a:endParaRPr b="1" sz="850">
              <a:solidFill>
                <a:schemeClr val="dk1"/>
              </a:solidFill>
              <a:highlight>
                <a:srgbClr val="FFFFFF"/>
              </a:highlight>
            </a:endParaRPr>
          </a:p>
        </p:txBody>
      </p:sp>
      <p:sp>
        <p:nvSpPr>
          <p:cNvPr id="220" name="Google Shape;220;p31"/>
          <p:cNvSpPr txBox="1"/>
          <p:nvPr/>
        </p:nvSpPr>
        <p:spPr>
          <a:xfrm>
            <a:off x="1341425" y="1574000"/>
            <a:ext cx="9213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50">
                <a:solidFill>
                  <a:schemeClr val="dk1"/>
                </a:solidFill>
                <a:highlight>
                  <a:srgbClr val="FFFFFF"/>
                </a:highlight>
              </a:rPr>
              <a:t>ACCENTURE</a:t>
            </a:r>
            <a:endParaRPr b="1" sz="8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highlight>
                  <a:srgbClr val="FFFFFF"/>
                </a:highlight>
              </a:rPr>
              <a:t> LLP</a:t>
            </a:r>
            <a:endParaRPr>
              <a:latin typeface="Barlow"/>
              <a:ea typeface="Barlow"/>
              <a:cs typeface="Barlow"/>
              <a:sym typeface="Barlow"/>
            </a:endParaRPr>
          </a:p>
        </p:txBody>
      </p:sp>
      <p:sp>
        <p:nvSpPr>
          <p:cNvPr id="221" name="Google Shape;221;p31"/>
          <p:cNvSpPr txBox="1"/>
          <p:nvPr/>
        </p:nvSpPr>
        <p:spPr>
          <a:xfrm>
            <a:off x="1367525" y="2076550"/>
            <a:ext cx="1416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50">
                <a:solidFill>
                  <a:schemeClr val="dk1"/>
                </a:solidFill>
                <a:highlight>
                  <a:srgbClr val="FFFFFF"/>
                </a:highlight>
              </a:rPr>
              <a:t>DELOITTE </a:t>
            </a:r>
            <a:endParaRPr b="1" sz="850">
              <a:solidFill>
                <a:schemeClr val="dk1"/>
              </a:solidFill>
              <a:highlight>
                <a:srgbClr val="FFFFFF"/>
              </a:highlight>
            </a:endParaRPr>
          </a:p>
          <a:p>
            <a:pPr indent="0" lvl="0" marL="0" rtl="0" algn="l">
              <a:lnSpc>
                <a:spcPct val="115000"/>
              </a:lnSpc>
              <a:spcBef>
                <a:spcPts val="0"/>
              </a:spcBef>
              <a:spcAft>
                <a:spcPts val="0"/>
              </a:spcAft>
              <a:buNone/>
            </a:pPr>
            <a:r>
              <a:rPr b="1" lang="en" sz="850">
                <a:solidFill>
                  <a:schemeClr val="dk1"/>
                </a:solidFill>
                <a:highlight>
                  <a:srgbClr val="FFFFFF"/>
                </a:highlight>
              </a:rPr>
              <a:t>CONSULTING </a:t>
            </a:r>
            <a:endParaRPr b="1" sz="850">
              <a:solidFill>
                <a:schemeClr val="dk1"/>
              </a:solidFill>
              <a:highlight>
                <a:srgbClr val="FFFFFF"/>
              </a:highlight>
            </a:endParaRPr>
          </a:p>
          <a:p>
            <a:pPr indent="0" lvl="0" marL="0" rtl="0" algn="l">
              <a:lnSpc>
                <a:spcPct val="115000"/>
              </a:lnSpc>
              <a:spcBef>
                <a:spcPts val="0"/>
              </a:spcBef>
              <a:spcAft>
                <a:spcPts val="0"/>
              </a:spcAft>
              <a:buNone/>
            </a:pPr>
            <a:r>
              <a:rPr b="1" lang="en" sz="850">
                <a:solidFill>
                  <a:schemeClr val="dk1"/>
                </a:solidFill>
                <a:highlight>
                  <a:srgbClr val="FFFFFF"/>
                </a:highlight>
              </a:rPr>
              <a:t>LLP</a:t>
            </a:r>
            <a:endParaRPr b="1" sz="850">
              <a:latin typeface="Barlow"/>
              <a:ea typeface="Barlow"/>
              <a:cs typeface="Barlow"/>
              <a:sym typeface="Barlow"/>
            </a:endParaRPr>
          </a:p>
        </p:txBody>
      </p:sp>
      <p:sp>
        <p:nvSpPr>
          <p:cNvPr id="222" name="Google Shape;222;p31"/>
          <p:cNvSpPr txBox="1"/>
          <p:nvPr/>
        </p:nvSpPr>
        <p:spPr>
          <a:xfrm>
            <a:off x="1336100" y="2572675"/>
            <a:ext cx="1225200" cy="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50">
                <a:solidFill>
                  <a:schemeClr val="dk1"/>
                </a:solidFill>
                <a:highlight>
                  <a:srgbClr val="FFFFFF"/>
                </a:highlight>
              </a:rPr>
              <a:t>TATA </a:t>
            </a:r>
            <a:endParaRPr b="1" sz="850">
              <a:solidFill>
                <a:schemeClr val="dk1"/>
              </a:solidFill>
              <a:highlight>
                <a:srgbClr val="FFFFFF"/>
              </a:highlight>
            </a:endParaRPr>
          </a:p>
          <a:p>
            <a:pPr indent="0" lvl="0" marL="0" rtl="0" algn="l">
              <a:lnSpc>
                <a:spcPct val="115000"/>
              </a:lnSpc>
              <a:spcBef>
                <a:spcPts val="0"/>
              </a:spcBef>
              <a:spcAft>
                <a:spcPts val="0"/>
              </a:spcAft>
              <a:buNone/>
            </a:pPr>
            <a:r>
              <a:rPr b="1" lang="en" sz="850">
                <a:solidFill>
                  <a:schemeClr val="dk1"/>
                </a:solidFill>
                <a:highlight>
                  <a:srgbClr val="FFFFFF"/>
                </a:highlight>
              </a:rPr>
              <a:t>CONSULTANCY</a:t>
            </a:r>
            <a:endParaRPr b="1" sz="8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highlight>
                  <a:srgbClr val="FFFFFF"/>
                </a:highlight>
              </a:rPr>
              <a:t> SERVICES LIMITED</a:t>
            </a:r>
            <a:endParaRPr b="1" sz="850">
              <a:solidFill>
                <a:schemeClr val="dk1"/>
              </a:solidFill>
              <a:highlight>
                <a:srgbClr val="FFFFFF"/>
              </a:highlight>
            </a:endParaRPr>
          </a:p>
          <a:p>
            <a:pPr indent="0" lvl="0" marL="0" rtl="0" algn="l">
              <a:spcBef>
                <a:spcPts val="0"/>
              </a:spcBef>
              <a:spcAft>
                <a:spcPts val="0"/>
              </a:spcAft>
              <a:buNone/>
            </a:pPr>
            <a:r>
              <a:t/>
            </a:r>
            <a:endParaRPr>
              <a:latin typeface="Barlow"/>
              <a:ea typeface="Barlow"/>
              <a:cs typeface="Barlow"/>
              <a:sym typeface="Barlow"/>
            </a:endParaRPr>
          </a:p>
        </p:txBody>
      </p:sp>
      <p:sp>
        <p:nvSpPr>
          <p:cNvPr id="223" name="Google Shape;223;p31"/>
          <p:cNvSpPr txBox="1"/>
          <p:nvPr/>
        </p:nvSpPr>
        <p:spPr>
          <a:xfrm>
            <a:off x="1336100" y="3219750"/>
            <a:ext cx="1416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50">
                <a:solidFill>
                  <a:schemeClr val="dk1"/>
                </a:solidFill>
                <a:highlight>
                  <a:srgbClr val="FFFFFF"/>
                </a:highlight>
              </a:rPr>
              <a:t>INFOSYS LIMITED</a:t>
            </a:r>
            <a:endParaRPr b="1" sz="850">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Approval rate</a:t>
            </a:r>
            <a:r>
              <a:rPr lang="en">
                <a:solidFill>
                  <a:srgbClr val="000000"/>
                </a:solidFill>
              </a:rPr>
              <a:t>- Top Company for each job title</a:t>
            </a:r>
            <a:endParaRPr>
              <a:solidFill>
                <a:srgbClr val="000000"/>
              </a:solidFill>
            </a:endParaRPr>
          </a:p>
        </p:txBody>
      </p:sp>
      <p:sp>
        <p:nvSpPr>
          <p:cNvPr id="229" name="Google Shape;229;p3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30" name="Google Shape;230;p32"/>
          <p:cNvPicPr preferRelativeResize="0"/>
          <p:nvPr/>
        </p:nvPicPr>
        <p:blipFill>
          <a:blip r:embed="rId3">
            <a:alphaModFix/>
          </a:blip>
          <a:stretch>
            <a:fillRect/>
          </a:stretch>
        </p:blipFill>
        <p:spPr>
          <a:xfrm>
            <a:off x="1569900" y="81525"/>
            <a:ext cx="6842868" cy="4051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2624000" y="2116350"/>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Why is this important?</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3"/>
          <p:cNvPicPr preferRelativeResize="0"/>
          <p:nvPr/>
        </p:nvPicPr>
        <p:blipFill>
          <a:blip r:embed="rId3">
            <a:alphaModFix/>
          </a:blip>
          <a:stretch>
            <a:fillRect/>
          </a:stretch>
        </p:blipFill>
        <p:spPr>
          <a:xfrm>
            <a:off x="6399000" y="3472600"/>
            <a:ext cx="2679150" cy="1607475"/>
          </a:xfrm>
          <a:prstGeom prst="rect">
            <a:avLst/>
          </a:prstGeom>
          <a:noFill/>
          <a:ln>
            <a:noFill/>
          </a:ln>
        </p:spPr>
      </p:pic>
      <p:sp>
        <p:nvSpPr>
          <p:cNvPr id="236" name="Google Shape;236;p33"/>
          <p:cNvSpPr txBox="1"/>
          <p:nvPr>
            <p:ph type="ctrTitle"/>
          </p:nvPr>
        </p:nvSpPr>
        <p:spPr>
          <a:xfrm>
            <a:off x="2795800" y="2179075"/>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Salary Analysis</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Salary Distribution for Certified Applicants</a:t>
            </a:r>
            <a:endParaRPr>
              <a:solidFill>
                <a:srgbClr val="000000"/>
              </a:solidFill>
            </a:endParaRPr>
          </a:p>
        </p:txBody>
      </p:sp>
      <p:sp>
        <p:nvSpPr>
          <p:cNvPr id="242" name="Google Shape;242;p3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43" name="Google Shape;243;p34"/>
          <p:cNvPicPr preferRelativeResize="0"/>
          <p:nvPr/>
        </p:nvPicPr>
        <p:blipFill>
          <a:blip r:embed="rId3">
            <a:alphaModFix/>
          </a:blip>
          <a:stretch>
            <a:fillRect/>
          </a:stretch>
        </p:blipFill>
        <p:spPr>
          <a:xfrm>
            <a:off x="1297450" y="170850"/>
            <a:ext cx="7515735" cy="4051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ctrTitle"/>
          </p:nvPr>
        </p:nvSpPr>
        <p:spPr>
          <a:xfrm>
            <a:off x="2924675" y="2168325"/>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Recommender System</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54" name="Google Shape;254;p36"/>
          <p:cNvPicPr preferRelativeResize="0"/>
          <p:nvPr/>
        </p:nvPicPr>
        <p:blipFill>
          <a:blip r:embed="rId3">
            <a:alphaModFix/>
          </a:blip>
          <a:stretch>
            <a:fillRect/>
          </a:stretch>
        </p:blipFill>
        <p:spPr>
          <a:xfrm>
            <a:off x="1456725" y="1296450"/>
            <a:ext cx="7595073" cy="305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ctrTitle"/>
          </p:nvPr>
        </p:nvSpPr>
        <p:spPr>
          <a:xfrm>
            <a:off x="2774325" y="2050225"/>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grpSp>
        <p:nvGrpSpPr>
          <p:cNvPr id="265" name="Google Shape;265;p38"/>
          <p:cNvGrpSpPr/>
          <p:nvPr/>
        </p:nvGrpSpPr>
        <p:grpSpPr>
          <a:xfrm>
            <a:off x="1921956" y="1575468"/>
            <a:ext cx="352151" cy="352151"/>
            <a:chOff x="2594325" y="1627175"/>
            <a:chExt cx="440850" cy="440850"/>
          </a:xfrm>
        </p:grpSpPr>
        <p:sp>
          <p:nvSpPr>
            <p:cNvPr id="266" name="Google Shape;266;p38"/>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8"/>
          <p:cNvSpPr txBox="1"/>
          <p:nvPr/>
        </p:nvSpPr>
        <p:spPr>
          <a:xfrm>
            <a:off x="2539125" y="1575475"/>
            <a:ext cx="30000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595959"/>
                </a:solidFill>
                <a:latin typeface="Lato"/>
                <a:ea typeface="Lato"/>
                <a:cs typeface="Lato"/>
                <a:sym typeface="Lato"/>
              </a:rPr>
              <a:t>STATE</a:t>
            </a:r>
            <a:endParaRPr b="1">
              <a:solidFill>
                <a:srgbClr val="595959"/>
              </a:solidFill>
              <a:latin typeface="Lato"/>
              <a:ea typeface="Lato"/>
              <a:cs typeface="Lato"/>
              <a:sym typeface="Lato"/>
            </a:endParaRPr>
          </a:p>
        </p:txBody>
      </p:sp>
      <p:pic>
        <p:nvPicPr>
          <p:cNvPr id="270" name="Google Shape;270;p38"/>
          <p:cNvPicPr preferRelativeResize="0"/>
          <p:nvPr/>
        </p:nvPicPr>
        <p:blipFill>
          <a:blip r:embed="rId3">
            <a:alphaModFix/>
          </a:blip>
          <a:stretch>
            <a:fillRect/>
          </a:stretch>
        </p:blipFill>
        <p:spPr>
          <a:xfrm>
            <a:off x="4386525" y="1489563"/>
            <a:ext cx="4573075" cy="1407100"/>
          </a:xfrm>
          <a:prstGeom prst="rect">
            <a:avLst/>
          </a:prstGeom>
          <a:noFill/>
          <a:ln>
            <a:noFill/>
          </a:ln>
        </p:spPr>
      </p:pic>
      <p:grpSp>
        <p:nvGrpSpPr>
          <p:cNvPr id="271" name="Google Shape;271;p38"/>
          <p:cNvGrpSpPr/>
          <p:nvPr/>
        </p:nvGrpSpPr>
        <p:grpSpPr>
          <a:xfrm>
            <a:off x="1921956" y="2951993"/>
            <a:ext cx="352151" cy="352151"/>
            <a:chOff x="2594325" y="1627175"/>
            <a:chExt cx="440850" cy="440850"/>
          </a:xfrm>
        </p:grpSpPr>
        <p:sp>
          <p:nvSpPr>
            <p:cNvPr id="272" name="Google Shape;272;p38"/>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8"/>
          <p:cNvSpPr txBox="1"/>
          <p:nvPr/>
        </p:nvSpPr>
        <p:spPr>
          <a:xfrm>
            <a:off x="2539125" y="2952000"/>
            <a:ext cx="30000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595959"/>
                </a:solidFill>
                <a:latin typeface="Lato"/>
                <a:ea typeface="Lato"/>
                <a:cs typeface="Lato"/>
                <a:sym typeface="Lato"/>
              </a:rPr>
              <a:t>EMPLOYER TITLE</a:t>
            </a:r>
            <a:endParaRPr b="1">
              <a:solidFill>
                <a:srgbClr val="595959"/>
              </a:solidFill>
              <a:latin typeface="Lato"/>
              <a:ea typeface="Lato"/>
              <a:cs typeface="Lato"/>
              <a:sym typeface="Lato"/>
            </a:endParaRPr>
          </a:p>
        </p:txBody>
      </p:sp>
      <p:grpSp>
        <p:nvGrpSpPr>
          <p:cNvPr id="276" name="Google Shape;276;p38"/>
          <p:cNvGrpSpPr/>
          <p:nvPr/>
        </p:nvGrpSpPr>
        <p:grpSpPr>
          <a:xfrm>
            <a:off x="1921956" y="2318468"/>
            <a:ext cx="352151" cy="352151"/>
            <a:chOff x="2594325" y="1627175"/>
            <a:chExt cx="440850" cy="440850"/>
          </a:xfrm>
        </p:grpSpPr>
        <p:sp>
          <p:nvSpPr>
            <p:cNvPr id="277" name="Google Shape;277;p38"/>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8"/>
          <p:cNvSpPr txBox="1"/>
          <p:nvPr/>
        </p:nvSpPr>
        <p:spPr>
          <a:xfrm>
            <a:off x="2539125" y="2325600"/>
            <a:ext cx="30000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595959"/>
                </a:solidFill>
                <a:latin typeface="Lato"/>
                <a:ea typeface="Lato"/>
                <a:cs typeface="Lato"/>
                <a:sym typeface="Lato"/>
              </a:rPr>
              <a:t>JOB TITLE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300"/>
                                        <p:tgtEl>
                                          <p:spTgt spid="271"/>
                                        </p:tgtEl>
                                      </p:cBhvr>
                                    </p:animEffect>
                                  </p:childTnLst>
                                </p:cTn>
                              </p:par>
                            </p:childTnLst>
                          </p:cTn>
                        </p:par>
                        <p:par>
                          <p:cTn fill="hold">
                            <p:stCondLst>
                              <p:cond delay="53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par>
                          <p:cTn fill="hold">
                            <p:stCondLst>
                              <p:cond delay="63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6" name="Google Shape;286;p39"/>
          <p:cNvSpPr/>
          <p:nvPr/>
        </p:nvSpPr>
        <p:spPr>
          <a:xfrm>
            <a:off x="6393300" y="1393200"/>
            <a:ext cx="2357100" cy="23571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Barlow"/>
                <a:ea typeface="Barlow"/>
                <a:cs typeface="Barlow"/>
                <a:sym typeface="Barlow"/>
              </a:rPr>
              <a:t>THANK YOU</a:t>
            </a:r>
            <a:endParaRPr b="1" sz="2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02" name="Google Shape;102;p16"/>
          <p:cNvPicPr preferRelativeResize="0"/>
          <p:nvPr/>
        </p:nvPicPr>
        <p:blipFill>
          <a:blip r:embed="rId3">
            <a:alphaModFix/>
          </a:blip>
          <a:stretch>
            <a:fillRect/>
          </a:stretch>
        </p:blipFill>
        <p:spPr>
          <a:xfrm>
            <a:off x="1752050" y="447725"/>
            <a:ext cx="6998350" cy="3898924"/>
          </a:xfrm>
          <a:prstGeom prst="rect">
            <a:avLst/>
          </a:prstGeom>
          <a:noFill/>
          <a:ln>
            <a:noFill/>
          </a:ln>
        </p:spPr>
      </p:pic>
      <p:sp>
        <p:nvSpPr>
          <p:cNvPr id="103" name="Google Shape;103;p16"/>
          <p:cNvSpPr txBox="1"/>
          <p:nvPr>
            <p:ph idx="1" type="body"/>
          </p:nvPr>
        </p:nvSpPr>
        <p:spPr>
          <a:xfrm>
            <a:off x="1182200" y="4356200"/>
            <a:ext cx="7174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Land of Immigrants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grpSp>
        <p:nvGrpSpPr>
          <p:cNvPr id="109" name="Google Shape;109;p17"/>
          <p:cNvGrpSpPr/>
          <p:nvPr/>
        </p:nvGrpSpPr>
        <p:grpSpPr>
          <a:xfrm>
            <a:off x="5983860" y="1520175"/>
            <a:ext cx="2766540" cy="2785550"/>
            <a:chOff x="5632317" y="1189775"/>
            <a:chExt cx="3305700" cy="2785550"/>
          </a:xfrm>
        </p:grpSpPr>
        <p:sp>
          <p:nvSpPr>
            <p:cNvPr id="110" name="Google Shape;110;p17"/>
            <p:cNvSpPr/>
            <p:nvPr/>
          </p:nvSpPr>
          <p:spPr>
            <a:xfrm>
              <a:off x="5632317" y="1189775"/>
              <a:ext cx="3305700" cy="669000"/>
            </a:xfrm>
            <a:prstGeom prst="chevron">
              <a:avLst>
                <a:gd fmla="val 50000" name="adj"/>
              </a:avLst>
            </a:prstGeom>
            <a:solidFill>
              <a:srgbClr val="FFD87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Barlow"/>
                  <a:ea typeface="Barlow"/>
                  <a:cs typeface="Barlow"/>
                  <a:sym typeface="Barlow"/>
                </a:rPr>
                <a:t>Apply for H1B Petition</a:t>
              </a:r>
              <a:endParaRPr b="1">
                <a:latin typeface="Barlow"/>
                <a:ea typeface="Barlow"/>
                <a:cs typeface="Barlow"/>
                <a:sym typeface="Barlow"/>
              </a:endParaRPr>
            </a:p>
          </p:txBody>
        </p:sp>
        <p:sp>
          <p:nvSpPr>
            <p:cNvPr id="111" name="Google Shape;111;p17"/>
            <p:cNvSpPr txBox="1"/>
            <p:nvPr/>
          </p:nvSpPr>
          <p:spPr>
            <a:xfrm>
              <a:off x="6167076" y="2057125"/>
              <a:ext cx="2236200" cy="1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434343"/>
                </a:solidFill>
                <a:latin typeface="Barlow"/>
                <a:ea typeface="Barlow"/>
                <a:cs typeface="Barlow"/>
                <a:sym typeface="Barlow"/>
              </a:endParaRPr>
            </a:p>
          </p:txBody>
        </p:sp>
      </p:grpSp>
      <p:grpSp>
        <p:nvGrpSpPr>
          <p:cNvPr id="112" name="Google Shape;112;p17"/>
          <p:cNvGrpSpPr/>
          <p:nvPr/>
        </p:nvGrpSpPr>
        <p:grpSpPr>
          <a:xfrm>
            <a:off x="1270174" y="1520389"/>
            <a:ext cx="2968401" cy="2785336"/>
            <a:chOff x="0" y="1189989"/>
            <a:chExt cx="3546900" cy="2785336"/>
          </a:xfrm>
        </p:grpSpPr>
        <p:sp>
          <p:nvSpPr>
            <p:cNvPr id="113" name="Google Shape;113;p17"/>
            <p:cNvSpPr/>
            <p:nvPr/>
          </p:nvSpPr>
          <p:spPr>
            <a:xfrm>
              <a:off x="0" y="1189989"/>
              <a:ext cx="3546900" cy="669000"/>
            </a:xfrm>
            <a:prstGeom prst="homePlate">
              <a:avLst>
                <a:gd fmla="val 50000" name="adj"/>
              </a:avLst>
            </a:prstGeom>
            <a:solidFill>
              <a:srgbClr val="FFB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Barlow"/>
                  <a:ea typeface="Barlow"/>
                  <a:cs typeface="Barlow"/>
                  <a:sym typeface="Barlow"/>
                </a:rPr>
                <a:t>Find Sponsor Company</a:t>
              </a:r>
              <a:endParaRPr b="1">
                <a:latin typeface="Barlow"/>
                <a:ea typeface="Barlow"/>
                <a:cs typeface="Barlow"/>
                <a:sym typeface="Barlow"/>
              </a:endParaRPr>
            </a:p>
          </p:txBody>
        </p:sp>
        <p:sp>
          <p:nvSpPr>
            <p:cNvPr id="114" name="Google Shape;114;p17"/>
            <p:cNvSpPr txBox="1"/>
            <p:nvPr/>
          </p:nvSpPr>
          <p:spPr>
            <a:xfrm>
              <a:off x="655366" y="2057125"/>
              <a:ext cx="2236200" cy="1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434343"/>
                </a:solidFill>
                <a:latin typeface="Barlow"/>
                <a:ea typeface="Barlow"/>
                <a:cs typeface="Barlow"/>
                <a:sym typeface="Barlow"/>
              </a:endParaRPr>
            </a:p>
          </p:txBody>
        </p:sp>
      </p:grpSp>
      <p:grpSp>
        <p:nvGrpSpPr>
          <p:cNvPr id="115" name="Google Shape;115;p17"/>
          <p:cNvGrpSpPr/>
          <p:nvPr/>
        </p:nvGrpSpPr>
        <p:grpSpPr>
          <a:xfrm>
            <a:off x="3734178" y="1520175"/>
            <a:ext cx="2766540" cy="2785550"/>
            <a:chOff x="2944204" y="1189775"/>
            <a:chExt cx="3305700" cy="2785550"/>
          </a:xfrm>
        </p:grpSpPr>
        <p:sp>
          <p:nvSpPr>
            <p:cNvPr id="116" name="Google Shape;116;p17"/>
            <p:cNvSpPr/>
            <p:nvPr/>
          </p:nvSpPr>
          <p:spPr>
            <a:xfrm>
              <a:off x="2944204" y="1189775"/>
              <a:ext cx="3305700" cy="669000"/>
            </a:xfrm>
            <a:prstGeom prst="chevron">
              <a:avLst>
                <a:gd fmla="val 50000" name="adj"/>
              </a:avLst>
            </a:prstGeom>
            <a:solidFill>
              <a:srgbClr val="FFC9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Barlow"/>
                  <a:ea typeface="Barlow"/>
                  <a:cs typeface="Barlow"/>
                  <a:sym typeface="Barlow"/>
                </a:rPr>
                <a:t>File LCA Form</a:t>
              </a:r>
              <a:endParaRPr b="1">
                <a:latin typeface="Barlow"/>
                <a:ea typeface="Barlow"/>
                <a:cs typeface="Barlow"/>
                <a:sym typeface="Barlow"/>
              </a:endParaRPr>
            </a:p>
          </p:txBody>
        </p:sp>
        <p:sp>
          <p:nvSpPr>
            <p:cNvPr id="117" name="Google Shape;117;p17"/>
            <p:cNvSpPr txBox="1"/>
            <p:nvPr/>
          </p:nvSpPr>
          <p:spPr>
            <a:xfrm>
              <a:off x="3478941" y="2057125"/>
              <a:ext cx="2236200" cy="1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latin typeface="Barlow"/>
                  <a:ea typeface="Barlow"/>
                  <a:cs typeface="Barlow"/>
                  <a:sym typeface="Barlow"/>
                </a:rPr>
                <a:t>.</a:t>
              </a:r>
              <a:endParaRPr sz="1200">
                <a:solidFill>
                  <a:srgbClr val="434343"/>
                </a:solidFill>
                <a:latin typeface="Barlow"/>
                <a:ea typeface="Barlow"/>
                <a:cs typeface="Barlow"/>
                <a:sym typeface="Barlow"/>
              </a:endParaRPr>
            </a:p>
          </p:txBody>
        </p:sp>
      </p:grpSp>
      <p:pic>
        <p:nvPicPr>
          <p:cNvPr id="118" name="Google Shape;118;p17"/>
          <p:cNvPicPr preferRelativeResize="0"/>
          <p:nvPr/>
        </p:nvPicPr>
        <p:blipFill>
          <a:blip r:embed="rId3">
            <a:alphaModFix/>
          </a:blip>
          <a:stretch>
            <a:fillRect/>
          </a:stretch>
        </p:blipFill>
        <p:spPr>
          <a:xfrm>
            <a:off x="1540900" y="2529623"/>
            <a:ext cx="1985975" cy="1347025"/>
          </a:xfrm>
          <a:prstGeom prst="rect">
            <a:avLst/>
          </a:prstGeom>
          <a:noFill/>
          <a:ln>
            <a:noFill/>
          </a:ln>
        </p:spPr>
      </p:pic>
      <p:pic>
        <p:nvPicPr>
          <p:cNvPr id="119" name="Google Shape;119;p17"/>
          <p:cNvPicPr preferRelativeResize="0"/>
          <p:nvPr/>
        </p:nvPicPr>
        <p:blipFill>
          <a:blip r:embed="rId4">
            <a:alphaModFix/>
          </a:blip>
          <a:stretch>
            <a:fillRect/>
          </a:stretch>
        </p:blipFill>
        <p:spPr>
          <a:xfrm>
            <a:off x="3683950" y="2788588"/>
            <a:ext cx="2591799" cy="248950"/>
          </a:xfrm>
          <a:prstGeom prst="rect">
            <a:avLst/>
          </a:prstGeom>
          <a:noFill/>
          <a:ln>
            <a:noFill/>
          </a:ln>
        </p:spPr>
      </p:pic>
      <p:pic>
        <p:nvPicPr>
          <p:cNvPr id="120" name="Google Shape;120;p17"/>
          <p:cNvPicPr preferRelativeResize="0"/>
          <p:nvPr/>
        </p:nvPicPr>
        <p:blipFill>
          <a:blip r:embed="rId5">
            <a:alphaModFix/>
          </a:blip>
          <a:stretch>
            <a:fillRect/>
          </a:stretch>
        </p:blipFill>
        <p:spPr>
          <a:xfrm>
            <a:off x="6500724" y="2352311"/>
            <a:ext cx="1985975" cy="14219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26" name="Google Shape;126;p18"/>
          <p:cNvPicPr preferRelativeResize="0"/>
          <p:nvPr/>
        </p:nvPicPr>
        <p:blipFill>
          <a:blip r:embed="rId3">
            <a:alphaModFix/>
          </a:blip>
          <a:stretch>
            <a:fillRect/>
          </a:stretch>
        </p:blipFill>
        <p:spPr>
          <a:xfrm>
            <a:off x="2944275" y="0"/>
            <a:ext cx="4210194"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32" name="Google Shape;132;p19"/>
          <p:cNvSpPr txBox="1"/>
          <p:nvPr>
            <p:ph idx="4294967295" type="ctrTitle"/>
          </p:nvPr>
        </p:nvSpPr>
        <p:spPr>
          <a:xfrm>
            <a:off x="1772450" y="1558575"/>
            <a:ext cx="70638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B000"/>
                </a:solidFill>
              </a:rPr>
              <a:t>65,000</a:t>
            </a:r>
            <a:endParaRPr sz="4800">
              <a:solidFill>
                <a:srgbClr val="FFB000"/>
              </a:solidFill>
            </a:endParaRPr>
          </a:p>
        </p:txBody>
      </p:sp>
      <p:sp>
        <p:nvSpPr>
          <p:cNvPr id="133" name="Google Shape;133;p19"/>
          <p:cNvSpPr txBox="1"/>
          <p:nvPr>
            <p:ph idx="4294967295" type="subTitle"/>
          </p:nvPr>
        </p:nvSpPr>
        <p:spPr>
          <a:xfrm>
            <a:off x="1772450" y="2148008"/>
            <a:ext cx="70638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General Quota Applications</a:t>
            </a:r>
            <a:endParaRPr sz="2400"/>
          </a:p>
        </p:txBody>
      </p:sp>
      <p:sp>
        <p:nvSpPr>
          <p:cNvPr id="134" name="Google Shape;134;p19"/>
          <p:cNvSpPr txBox="1"/>
          <p:nvPr>
            <p:ph idx="4294967295" type="ctrTitle"/>
          </p:nvPr>
        </p:nvSpPr>
        <p:spPr>
          <a:xfrm>
            <a:off x="1772450" y="385492"/>
            <a:ext cx="70638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B000"/>
                </a:solidFill>
              </a:rPr>
              <a:t>H1B</a:t>
            </a:r>
            <a:r>
              <a:rPr lang="en" sz="4800">
                <a:solidFill>
                  <a:srgbClr val="FFB000"/>
                </a:solidFill>
              </a:rPr>
              <a:t> applications</a:t>
            </a:r>
            <a:endParaRPr sz="4800">
              <a:solidFill>
                <a:srgbClr val="FFB000"/>
              </a:solidFill>
            </a:endParaRPr>
          </a:p>
        </p:txBody>
      </p:sp>
      <p:sp>
        <p:nvSpPr>
          <p:cNvPr id="135" name="Google Shape;135;p19"/>
          <p:cNvSpPr txBox="1"/>
          <p:nvPr>
            <p:ph idx="4294967295" type="ctrTitle"/>
          </p:nvPr>
        </p:nvSpPr>
        <p:spPr>
          <a:xfrm>
            <a:off x="1772450" y="2967471"/>
            <a:ext cx="70638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B000"/>
                </a:solidFill>
              </a:rPr>
              <a:t>20,000</a:t>
            </a:r>
            <a:endParaRPr sz="4800">
              <a:solidFill>
                <a:srgbClr val="FFB000"/>
              </a:solidFill>
            </a:endParaRPr>
          </a:p>
        </p:txBody>
      </p:sp>
      <p:sp>
        <p:nvSpPr>
          <p:cNvPr id="136" name="Google Shape;136;p19"/>
          <p:cNvSpPr txBox="1"/>
          <p:nvPr>
            <p:ph idx="4294967295" type="subTitle"/>
          </p:nvPr>
        </p:nvSpPr>
        <p:spPr>
          <a:xfrm>
            <a:off x="1772450" y="3614854"/>
            <a:ext cx="70638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Masters Quota Applications</a:t>
            </a:r>
            <a:endParaRPr sz="2400"/>
          </a:p>
        </p:txBody>
      </p:sp>
      <p:sp>
        <p:nvSpPr>
          <p:cNvPr id="137" name="Google Shape;137;p1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2795825" y="2179100"/>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Data Set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48" name="Google Shape;148;p21"/>
          <p:cNvPicPr preferRelativeResize="0"/>
          <p:nvPr/>
        </p:nvPicPr>
        <p:blipFill>
          <a:blip r:embed="rId3">
            <a:alphaModFix/>
          </a:blip>
          <a:stretch>
            <a:fillRect/>
          </a:stretch>
        </p:blipFill>
        <p:spPr>
          <a:xfrm>
            <a:off x="1741600" y="324225"/>
            <a:ext cx="7293474" cy="1018525"/>
          </a:xfrm>
          <a:prstGeom prst="rect">
            <a:avLst/>
          </a:prstGeom>
          <a:noFill/>
          <a:ln>
            <a:noFill/>
          </a:ln>
        </p:spPr>
      </p:pic>
      <p:sp>
        <p:nvSpPr>
          <p:cNvPr id="149" name="Google Shape;149;p21"/>
          <p:cNvSpPr txBox="1"/>
          <p:nvPr/>
        </p:nvSpPr>
        <p:spPr>
          <a:xfrm>
            <a:off x="1455300" y="1647650"/>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Lato"/>
              <a:buChar char="●"/>
            </a:pPr>
            <a:r>
              <a:rPr lang="en">
                <a:solidFill>
                  <a:srgbClr val="595959"/>
                </a:solidFill>
                <a:latin typeface="Lato"/>
                <a:ea typeface="Lato"/>
                <a:cs typeface="Lato"/>
                <a:sym typeface="Lato"/>
              </a:rPr>
              <a:t>Extracted excel file for fiscal years: 2015-2018</a:t>
            </a:r>
            <a:endParaRPr>
              <a:solidFill>
                <a:srgbClr val="595959"/>
              </a:solidFill>
              <a:latin typeface="Lato"/>
              <a:ea typeface="Lato"/>
              <a:cs typeface="Lato"/>
              <a:sym typeface="Lato"/>
            </a:endParaRPr>
          </a:p>
          <a:p>
            <a:pPr indent="0" lvl="0" marL="457200" rtl="0" algn="l">
              <a:lnSpc>
                <a:spcPct val="115000"/>
              </a:lnSpc>
              <a:spcBef>
                <a:spcPts val="1600"/>
              </a:spcBef>
              <a:spcAft>
                <a:spcPts val="0"/>
              </a:spcAft>
              <a:buNone/>
            </a:pPr>
            <a:r>
              <a:t/>
            </a:r>
            <a:endParaRPr>
              <a:solidFill>
                <a:srgbClr val="595959"/>
              </a:solidFill>
              <a:latin typeface="Lato"/>
              <a:ea typeface="Lato"/>
              <a:cs typeface="Lato"/>
              <a:sym typeface="Lato"/>
            </a:endParaRPr>
          </a:p>
          <a:p>
            <a:pPr indent="-317500" lvl="0" marL="457200" rtl="0" algn="l">
              <a:lnSpc>
                <a:spcPct val="115000"/>
              </a:lnSpc>
              <a:spcBef>
                <a:spcPts val="1600"/>
              </a:spcBef>
              <a:spcAft>
                <a:spcPts val="0"/>
              </a:spcAft>
              <a:buClr>
                <a:srgbClr val="595959"/>
              </a:buClr>
              <a:buSzPts val="1400"/>
              <a:buFont typeface="Lato"/>
              <a:buChar char="●"/>
            </a:pPr>
            <a:r>
              <a:rPr lang="en">
                <a:solidFill>
                  <a:srgbClr val="595959"/>
                </a:solidFill>
                <a:latin typeface="Lato"/>
                <a:ea typeface="Lato"/>
                <a:cs typeface="Lato"/>
                <a:sym typeface="Lato"/>
              </a:rPr>
              <a:t>Combined into one csv</a:t>
            </a:r>
            <a:endParaRPr>
              <a:solidFill>
                <a:srgbClr val="595959"/>
              </a:solidFill>
              <a:latin typeface="Lato"/>
              <a:ea typeface="Lato"/>
              <a:cs typeface="Lato"/>
              <a:sym typeface="Lato"/>
            </a:endParaRPr>
          </a:p>
          <a:p>
            <a:pPr indent="0" lvl="0" marL="457200" rtl="0" algn="l">
              <a:lnSpc>
                <a:spcPct val="115000"/>
              </a:lnSpc>
              <a:spcBef>
                <a:spcPts val="1600"/>
              </a:spcBef>
              <a:spcAft>
                <a:spcPts val="0"/>
              </a:spcAft>
              <a:buNone/>
            </a:pPr>
            <a:r>
              <a:t/>
            </a:r>
            <a:endParaRPr>
              <a:solidFill>
                <a:srgbClr val="595959"/>
              </a:solidFill>
              <a:latin typeface="Lato"/>
              <a:ea typeface="Lato"/>
              <a:cs typeface="Lato"/>
              <a:sym typeface="Lato"/>
            </a:endParaRPr>
          </a:p>
          <a:p>
            <a:pPr indent="-311150" lvl="0" marL="457200" rtl="0" algn="l">
              <a:lnSpc>
                <a:spcPct val="115000"/>
              </a:lnSpc>
              <a:spcBef>
                <a:spcPts val="1600"/>
              </a:spcBef>
              <a:spcAft>
                <a:spcPts val="0"/>
              </a:spcAft>
              <a:buClr>
                <a:srgbClr val="595959"/>
              </a:buClr>
              <a:buSzPts val="1300"/>
              <a:buFont typeface="Lato"/>
              <a:buChar char="●"/>
            </a:pPr>
            <a:r>
              <a:rPr lang="en" u="sng">
                <a:solidFill>
                  <a:schemeClr val="hlink"/>
                </a:solidFill>
                <a:latin typeface="Lato"/>
                <a:ea typeface="Lato"/>
                <a:cs typeface="Lato"/>
                <a:sym typeface="Lato"/>
                <a:hlinkClick r:id="rId4"/>
              </a:rPr>
              <a:t>https://www.foreignlaborcert.doleta.gov/</a:t>
            </a:r>
            <a:endParaRPr>
              <a:solidFill>
                <a:srgbClr val="595959"/>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rgbClr val="595959"/>
              </a:solidFill>
              <a:latin typeface="Lato"/>
              <a:ea typeface="Lato"/>
              <a:cs typeface="Lato"/>
              <a:sym typeface="Lato"/>
            </a:endParaRPr>
          </a:p>
          <a:p>
            <a:pPr indent="0" lvl="0" marL="457200" rtl="0" algn="l">
              <a:lnSpc>
                <a:spcPct val="115000"/>
              </a:lnSpc>
              <a:spcBef>
                <a:spcPts val="1600"/>
              </a:spcBef>
              <a:spcAft>
                <a:spcPts val="1600"/>
              </a:spcAft>
              <a:buNone/>
            </a:pPr>
            <a:r>
              <a:t/>
            </a:r>
            <a:endParaRPr sz="1300">
              <a:solidFill>
                <a:srgbClr val="59595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2570325" y="2039475"/>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US State Analysis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