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2" r:id="rId5"/>
    <p:sldId id="264" r:id="rId6"/>
    <p:sldId id="265" r:id="rId7"/>
    <p:sldId id="266" r:id="rId8"/>
    <p:sldId id="267" r:id="rId9"/>
    <p:sldId id="268" r:id="rId10"/>
    <p:sldId id="269" r:id="rId11"/>
    <p:sldId id="270" r:id="rId12"/>
    <p:sldId id="271" r:id="rId13"/>
    <p:sldId id="272"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56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600" dirty="0"/>
              <a:t>段考默写练习</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0292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9036496" cy="6801862"/>
          </a:xfrm>
          <a:prstGeom prst="rect">
            <a:avLst/>
          </a:prstGeom>
          <a:noFill/>
        </p:spPr>
        <p:txBody>
          <a:bodyPr wrap="square" rtlCol="0">
            <a:spAutoFit/>
          </a:bodyPr>
          <a:lstStyle/>
          <a:p>
            <a:r>
              <a:rPr lang="en-US" altLang="zh-CN" sz="2400" dirty="0"/>
              <a:t>1</a:t>
            </a:r>
            <a:r>
              <a:rPr lang="zh-CN" altLang="zh-CN" sz="2400" dirty="0"/>
              <a:t>．在《逍遥游》中描绘鲲鹏体形硕大无比，变化神奇莫测，奋飞时双翼遮天蔽日，激起的水花达三千里，奋飞直上九万里的高空。即使是如此在作者看来也并非逍遥，因为它依然有所</a:t>
            </a:r>
            <a:r>
              <a:rPr lang="zh-CN" altLang="zh-CN" sz="2400" dirty="0" smtClean="0"/>
              <a:t>待</a:t>
            </a:r>
            <a:r>
              <a:rPr lang="zh-CN" altLang="en-US" sz="2400" dirty="0" smtClean="0"/>
              <a:t>：</a:t>
            </a:r>
            <a:r>
              <a:rPr lang="en-US" altLang="zh-CN" sz="2400" u="sng" dirty="0" smtClean="0"/>
              <a:t>   </a:t>
            </a:r>
            <a:r>
              <a:rPr lang="zh-CN" altLang="zh-CN" sz="2400" u="sng" dirty="0"/>
              <a:t>　</a:t>
            </a:r>
            <a:r>
              <a:rPr lang="en-US" altLang="zh-CN" sz="2400" u="sng" dirty="0"/>
              <a:t>           </a:t>
            </a:r>
            <a:r>
              <a:rPr lang="zh-CN" altLang="zh-CN" sz="2400" dirty="0" smtClean="0"/>
              <a:t>。</a:t>
            </a:r>
            <a:r>
              <a:rPr lang="zh-CN" altLang="zh-CN" sz="2400" u="sng" dirty="0" smtClean="0"/>
              <a:t>　</a:t>
            </a:r>
            <a:endParaRPr lang="zh-CN" altLang="zh-CN" sz="2400" dirty="0" smtClean="0"/>
          </a:p>
          <a:p>
            <a:r>
              <a:rPr lang="en-US" altLang="zh-CN" sz="2400" dirty="0" smtClean="0"/>
              <a:t>2</a:t>
            </a:r>
            <a:r>
              <a:rPr lang="zh-CN" altLang="zh-CN" sz="2400" dirty="0" smtClean="0"/>
              <a:t>．《庄子</a:t>
            </a:r>
            <a:r>
              <a:rPr lang="en-US" altLang="zh-CN" sz="2400" dirty="0" smtClean="0"/>
              <a:t>·</a:t>
            </a:r>
            <a:r>
              <a:rPr lang="zh-CN" altLang="zh-CN" sz="2400" dirty="0" smtClean="0"/>
              <a:t>逍遥游》</a:t>
            </a:r>
            <a:r>
              <a:rPr lang="zh-CN" altLang="zh-CN" sz="2400" dirty="0" smtClean="0">
                <a:latin typeface="+mn-ea"/>
              </a:rPr>
              <a:t>中以</a:t>
            </a:r>
            <a:r>
              <a:rPr lang="en-US" altLang="zh-CN" sz="2400" dirty="0" smtClean="0">
                <a:latin typeface="+mn-ea"/>
              </a:rPr>
              <a:t>“</a:t>
            </a:r>
            <a:r>
              <a:rPr lang="zh-CN" altLang="zh-CN" sz="2400" dirty="0" smtClean="0">
                <a:latin typeface="+mn-ea"/>
              </a:rPr>
              <a:t>朝菌</a:t>
            </a:r>
            <a:r>
              <a:rPr lang="en-US" altLang="zh-CN" sz="2400" dirty="0" smtClean="0">
                <a:latin typeface="+mn-ea"/>
              </a:rPr>
              <a:t>”</a:t>
            </a:r>
            <a:r>
              <a:rPr lang="zh-CN" altLang="zh-CN" sz="2400" dirty="0" smtClean="0">
                <a:latin typeface="+mn-ea"/>
              </a:rPr>
              <a:t>和</a:t>
            </a:r>
            <a:r>
              <a:rPr lang="en-US" altLang="zh-CN" sz="2400" dirty="0" smtClean="0">
                <a:latin typeface="+mn-ea"/>
              </a:rPr>
              <a:t>“</a:t>
            </a:r>
            <a:r>
              <a:rPr lang="zh-CN" altLang="zh-CN" sz="2400" dirty="0" smtClean="0">
                <a:latin typeface="+mn-ea"/>
              </a:rPr>
              <a:t>蟪蛄</a:t>
            </a:r>
            <a:r>
              <a:rPr lang="en-US" altLang="zh-CN" sz="2400" dirty="0" smtClean="0">
                <a:latin typeface="+mn-ea"/>
              </a:rPr>
              <a:t>”</a:t>
            </a:r>
            <a:r>
              <a:rPr lang="zh-CN" altLang="zh-CN" sz="2400" dirty="0" smtClean="0">
                <a:latin typeface="+mn-ea"/>
              </a:rPr>
              <a:t>为例来说明</a:t>
            </a:r>
            <a:r>
              <a:rPr lang="en-US" altLang="zh-CN" sz="2400" dirty="0" smtClean="0">
                <a:latin typeface="+mn-ea"/>
              </a:rPr>
              <a:t>“</a:t>
            </a:r>
            <a:r>
              <a:rPr lang="zh-CN" altLang="zh-CN" sz="2400" dirty="0" smtClean="0">
                <a:latin typeface="+mn-ea"/>
              </a:rPr>
              <a:t>小年</a:t>
            </a:r>
            <a:r>
              <a:rPr lang="en-US" altLang="zh-CN" sz="2400" dirty="0" smtClean="0">
                <a:latin typeface="+mn-ea"/>
              </a:rPr>
              <a:t>”</a:t>
            </a:r>
            <a:r>
              <a:rPr lang="zh-CN" altLang="zh-CN" sz="2400" dirty="0" smtClean="0">
                <a:latin typeface="+mn-ea"/>
              </a:rPr>
              <a:t>一</a:t>
            </a:r>
            <a:r>
              <a:rPr lang="zh-CN" altLang="zh-CN" sz="2400" dirty="0" smtClean="0"/>
              <a:t>词的两句是</a:t>
            </a:r>
            <a:r>
              <a:rPr lang="en-US" altLang="zh-CN" sz="2400" u="sng" dirty="0" smtClean="0"/>
              <a:t>    </a:t>
            </a:r>
            <a:r>
              <a:rPr lang="zh-CN" altLang="zh-CN" sz="2400" u="sng" dirty="0"/>
              <a:t>　</a:t>
            </a:r>
            <a:r>
              <a:rPr lang="en-US" altLang="zh-CN" sz="2400" u="sng" dirty="0"/>
              <a:t>           </a:t>
            </a:r>
            <a:r>
              <a:rPr lang="zh-CN" altLang="en-US" sz="2400" dirty="0" smtClean="0"/>
              <a:t>，</a:t>
            </a:r>
            <a:r>
              <a:rPr lang="en-US" altLang="zh-CN" sz="2400" u="sng" dirty="0" smtClean="0"/>
              <a:t>    </a:t>
            </a:r>
            <a:r>
              <a:rPr lang="zh-CN" altLang="zh-CN" sz="2400" u="sng" dirty="0"/>
              <a:t>　</a:t>
            </a:r>
            <a:r>
              <a:rPr lang="en-US" altLang="zh-CN" sz="2400" u="sng" dirty="0"/>
              <a:t>           </a:t>
            </a:r>
            <a:r>
              <a:rPr lang="zh-CN" altLang="zh-CN" sz="2400" dirty="0"/>
              <a:t>。</a:t>
            </a:r>
          </a:p>
          <a:p>
            <a:r>
              <a:rPr lang="en-US" altLang="zh-CN" sz="2400" dirty="0" smtClean="0"/>
              <a:t>3</a:t>
            </a:r>
            <a:r>
              <a:rPr lang="zh-CN" altLang="zh-CN" sz="2400" dirty="0"/>
              <a:t>．面对高远蔚蓝的天空，作者想到如果大鹏鸟飞到九万里的高空向下看会是什么样的，会不会也像我们看天空一样，文中对天空的颜色成因进行了探寻，并发出的两个疑问是：</a:t>
            </a:r>
            <a:r>
              <a:rPr lang="en-US" altLang="zh-CN" sz="2400" u="sng" dirty="0"/>
              <a:t>                  </a:t>
            </a:r>
            <a:r>
              <a:rPr lang="zh-CN" altLang="zh-CN" sz="2400" dirty="0"/>
              <a:t>？</a:t>
            </a:r>
            <a:r>
              <a:rPr lang="en-US" altLang="zh-CN" sz="2400" u="sng" dirty="0"/>
              <a:t>                        </a:t>
            </a:r>
            <a:r>
              <a:rPr lang="zh-CN" altLang="zh-CN" sz="2400" dirty="0"/>
              <a:t>？</a:t>
            </a:r>
          </a:p>
          <a:p>
            <a:r>
              <a:rPr lang="en-US" altLang="zh-CN" sz="2400" dirty="0"/>
              <a:t>4</a:t>
            </a:r>
            <a:r>
              <a:rPr lang="zh-CN" altLang="zh-CN" sz="2400" dirty="0"/>
              <a:t>．作者在彻底否定了“有所待”的万物和现实中的高人之后，才提出自己的观点——“无所待”才是真正的逍遥。他并列了三类人，认为他们才是真正的逍遥者：</a:t>
            </a:r>
            <a:r>
              <a:rPr lang="zh-CN" altLang="zh-CN" sz="2400" u="sng" dirty="0"/>
              <a:t> </a:t>
            </a:r>
            <a:r>
              <a:rPr lang="en-US" altLang="zh-CN" sz="2400" u="sng" dirty="0"/>
              <a:t> </a:t>
            </a:r>
            <a:r>
              <a:rPr lang="zh-CN" altLang="zh-CN" sz="2400" u="sng" dirty="0"/>
              <a:t>　　　　</a:t>
            </a:r>
            <a:r>
              <a:rPr lang="zh-CN" altLang="zh-CN" sz="2400" dirty="0" smtClean="0"/>
              <a:t>，</a:t>
            </a:r>
            <a:r>
              <a:rPr lang="zh-CN" altLang="zh-CN" sz="2400" u="sng" dirty="0"/>
              <a:t>　　　　</a:t>
            </a:r>
            <a:r>
              <a:rPr lang="zh-CN" altLang="zh-CN" sz="2400" dirty="0"/>
              <a:t>，</a:t>
            </a:r>
            <a:r>
              <a:rPr lang="en-US" altLang="zh-CN" sz="2400" u="sng" dirty="0"/>
              <a:t>    </a:t>
            </a:r>
            <a:r>
              <a:rPr lang="zh-CN" altLang="zh-CN" sz="2400" u="sng" dirty="0"/>
              <a:t>　</a:t>
            </a:r>
            <a:r>
              <a:rPr lang="en-US" altLang="zh-CN" sz="2400" u="sng" dirty="0" smtClean="0"/>
              <a:t>           </a:t>
            </a:r>
            <a:r>
              <a:rPr lang="zh-CN" altLang="zh-CN" sz="2400" dirty="0"/>
              <a:t>。</a:t>
            </a:r>
          </a:p>
          <a:p>
            <a:r>
              <a:rPr lang="en-US" altLang="zh-CN" sz="2400" dirty="0"/>
              <a:t>5</a:t>
            </a:r>
            <a:r>
              <a:rPr lang="zh-CN" altLang="zh-CN" sz="2400" dirty="0"/>
              <a:t>．庄子看来，宋荣子与列子尽管达到了较高的境界，但还是有所待</a:t>
            </a:r>
            <a:r>
              <a:rPr lang="zh-CN" altLang="zh-CN" sz="2400" dirty="0" smtClean="0"/>
              <a:t>的</a:t>
            </a:r>
            <a:r>
              <a:rPr lang="zh-CN" altLang="en-US" sz="2400" dirty="0" smtClean="0"/>
              <a:t>。</a:t>
            </a:r>
            <a:r>
              <a:rPr lang="zh-CN" altLang="zh-CN" sz="2400" dirty="0" smtClean="0"/>
              <a:t>“</a:t>
            </a:r>
            <a:r>
              <a:rPr lang="zh-CN" altLang="zh-CN" sz="2400" u="sng" dirty="0"/>
              <a:t>　</a:t>
            </a:r>
            <a:r>
              <a:rPr lang="en-US" altLang="zh-CN" sz="2400" u="sng" dirty="0" smtClean="0"/>
              <a:t>  </a:t>
            </a:r>
            <a:r>
              <a:rPr lang="zh-CN" altLang="zh-CN" sz="2400" u="sng" dirty="0"/>
              <a:t>　　　</a:t>
            </a:r>
            <a:r>
              <a:rPr lang="zh-CN" altLang="zh-CN" sz="2400" dirty="0"/>
              <a:t>，</a:t>
            </a:r>
            <a:r>
              <a:rPr lang="zh-CN" altLang="zh-CN" sz="2400" u="sng" dirty="0"/>
              <a:t>　</a:t>
            </a:r>
            <a:r>
              <a:rPr lang="en-US" altLang="zh-CN" sz="2400" u="sng" dirty="0" smtClean="0"/>
              <a:t>   </a:t>
            </a:r>
            <a:r>
              <a:rPr lang="zh-CN" altLang="zh-CN" sz="2400" u="sng" dirty="0"/>
              <a:t>　</a:t>
            </a:r>
            <a:r>
              <a:rPr lang="en-US" altLang="zh-CN" sz="2400" u="sng" dirty="0"/>
              <a:t> </a:t>
            </a:r>
            <a:r>
              <a:rPr lang="zh-CN" altLang="zh-CN" sz="2400" u="sng" dirty="0"/>
              <a:t>　</a:t>
            </a:r>
            <a:r>
              <a:rPr lang="zh-CN" altLang="zh-CN" sz="2400" dirty="0" smtClean="0"/>
              <a:t>，</a:t>
            </a:r>
            <a:r>
              <a:rPr lang="zh-CN" altLang="zh-CN" sz="2400" u="sng" dirty="0"/>
              <a:t>　</a:t>
            </a:r>
            <a:r>
              <a:rPr lang="en-US" altLang="zh-CN" sz="2400" u="sng" dirty="0" smtClean="0"/>
              <a:t>   </a:t>
            </a:r>
            <a:r>
              <a:rPr lang="zh-CN" altLang="zh-CN" sz="2400" u="sng" dirty="0"/>
              <a:t>　　</a:t>
            </a:r>
            <a:r>
              <a:rPr lang="zh-CN" altLang="zh-CN" sz="2400" dirty="0"/>
              <a:t>”，方做到“无待”，才能达到“逍遥游”</a:t>
            </a:r>
            <a:r>
              <a:rPr lang="zh-CN" altLang="zh-CN" sz="2400" dirty="0" smtClean="0"/>
              <a:t>。</a:t>
            </a:r>
          </a:p>
          <a:p>
            <a:r>
              <a:rPr lang="en-US" altLang="zh-CN" sz="2400" dirty="0" smtClean="0"/>
              <a:t>6</a:t>
            </a:r>
            <a:r>
              <a:rPr lang="zh-CN" altLang="zh-CN" sz="2400" dirty="0" smtClean="0"/>
              <a:t>．作者举现实生活中的很小的事物也需要依凭外物的句子是：</a:t>
            </a:r>
            <a:r>
              <a:rPr lang="zh-CN" altLang="zh-CN" sz="2400" u="sng" dirty="0" smtClean="0"/>
              <a:t> 　　</a:t>
            </a:r>
            <a:r>
              <a:rPr lang="zh-CN" altLang="zh-CN" sz="2400" dirty="0" smtClean="0"/>
              <a:t>，</a:t>
            </a:r>
            <a:r>
              <a:rPr lang="en-US" altLang="zh-CN" sz="2400" u="sng" dirty="0"/>
              <a:t> </a:t>
            </a:r>
            <a:r>
              <a:rPr lang="en-US" altLang="zh-CN" sz="2400" u="sng" dirty="0" smtClean="0"/>
              <a:t>    </a:t>
            </a:r>
            <a:r>
              <a:rPr lang="zh-CN" altLang="zh-CN" sz="2400" u="sng" dirty="0"/>
              <a:t>　</a:t>
            </a:r>
            <a:r>
              <a:rPr lang="zh-CN" altLang="zh-CN" sz="2400" dirty="0" smtClean="0"/>
              <a:t>，</a:t>
            </a:r>
            <a:r>
              <a:rPr lang="zh-CN" altLang="zh-CN" sz="2400" u="sng" dirty="0" smtClean="0"/>
              <a:t>　</a:t>
            </a:r>
            <a:r>
              <a:rPr lang="en-US" altLang="zh-CN" sz="2400" u="sng" dirty="0" smtClean="0"/>
              <a:t>   </a:t>
            </a:r>
            <a:r>
              <a:rPr lang="zh-CN" altLang="zh-CN" sz="2400" u="sng" dirty="0" smtClean="0"/>
              <a:t>　　　</a:t>
            </a:r>
            <a:r>
              <a:rPr lang="zh-CN" altLang="zh-CN" sz="2400" dirty="0" smtClean="0"/>
              <a:t>。 </a:t>
            </a:r>
            <a:endParaRPr lang="zh-CN" altLang="en-US" sz="2400" dirty="0"/>
          </a:p>
        </p:txBody>
      </p:sp>
    </p:spTree>
    <p:extLst>
      <p:ext uri="{BB962C8B-B14F-4D97-AF65-F5344CB8AC3E}">
        <p14:creationId xmlns:p14="http://schemas.microsoft.com/office/powerpoint/2010/main" val="123467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548680"/>
            <a:ext cx="8064896" cy="5632311"/>
          </a:xfrm>
          <a:prstGeom prst="rect">
            <a:avLst/>
          </a:prstGeom>
          <a:noFill/>
        </p:spPr>
        <p:txBody>
          <a:bodyPr wrap="square" rtlCol="0">
            <a:spAutoFit/>
          </a:bodyPr>
          <a:lstStyle/>
          <a:p>
            <a:r>
              <a:rPr lang="en-US" altLang="zh-CN" sz="4000" dirty="0"/>
              <a:t>1</a:t>
            </a:r>
            <a:r>
              <a:rPr lang="zh-CN" altLang="zh-CN" sz="4000" dirty="0"/>
              <a:t>．去以六月息者也。</a:t>
            </a:r>
          </a:p>
          <a:p>
            <a:r>
              <a:rPr lang="en-US" altLang="zh-CN" sz="4000" dirty="0"/>
              <a:t>2</a:t>
            </a:r>
            <a:r>
              <a:rPr lang="zh-CN" altLang="zh-CN" sz="4000" dirty="0"/>
              <a:t>．朝菌不知晦朔，蟪蛄不知春秋。 </a:t>
            </a:r>
          </a:p>
          <a:p>
            <a:r>
              <a:rPr lang="en-US" altLang="zh-CN" sz="4000" dirty="0"/>
              <a:t>3</a:t>
            </a:r>
            <a:r>
              <a:rPr lang="zh-CN" altLang="zh-CN" sz="4000" dirty="0"/>
              <a:t>．其正色邪？其远而无所至极邪？</a:t>
            </a:r>
          </a:p>
          <a:p>
            <a:r>
              <a:rPr lang="en-US" altLang="zh-CN" sz="4000" dirty="0"/>
              <a:t>4</a:t>
            </a:r>
            <a:r>
              <a:rPr lang="zh-CN" altLang="zh-CN" sz="4000" dirty="0"/>
              <a:t>．至人无己，神人无功，圣人无名。</a:t>
            </a:r>
          </a:p>
          <a:p>
            <a:r>
              <a:rPr lang="en-US" altLang="zh-CN" sz="4000" dirty="0"/>
              <a:t>5</a:t>
            </a:r>
            <a:r>
              <a:rPr lang="zh-CN" altLang="zh-CN" sz="4000" dirty="0"/>
              <a:t>．若夫乘天地之正，而御六气之辩，以游无穷者。</a:t>
            </a:r>
          </a:p>
          <a:p>
            <a:r>
              <a:rPr lang="en-US" altLang="zh-CN" sz="4000" dirty="0"/>
              <a:t>6</a:t>
            </a:r>
            <a:r>
              <a:rPr lang="zh-CN" altLang="zh-CN" sz="4000" dirty="0"/>
              <a:t>．野马也，尘埃也，生物之以息相吹也。 </a:t>
            </a:r>
          </a:p>
          <a:p>
            <a:endParaRPr lang="zh-CN" altLang="en-US" sz="4000" dirty="0"/>
          </a:p>
        </p:txBody>
      </p:sp>
    </p:spTree>
    <p:extLst>
      <p:ext uri="{BB962C8B-B14F-4D97-AF65-F5344CB8AC3E}">
        <p14:creationId xmlns:p14="http://schemas.microsoft.com/office/powerpoint/2010/main" val="124046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8928992" cy="6832640"/>
          </a:xfrm>
          <a:prstGeom prst="rect">
            <a:avLst/>
          </a:prstGeom>
          <a:noFill/>
        </p:spPr>
        <p:txBody>
          <a:bodyPr wrap="square" rtlCol="0">
            <a:spAutoFit/>
          </a:bodyPr>
          <a:lstStyle/>
          <a:p>
            <a:r>
              <a:rPr lang="en-US" altLang="zh-CN" sz="2800" dirty="0"/>
              <a:t>7</a:t>
            </a:r>
            <a:r>
              <a:rPr lang="zh-CN" altLang="zh-CN" sz="2800" dirty="0"/>
              <a:t>．</a:t>
            </a:r>
            <a:r>
              <a:rPr lang="zh-CN" altLang="zh-CN" sz="2800" dirty="0" smtClean="0"/>
              <a:t>庄子</a:t>
            </a:r>
            <a:r>
              <a:rPr lang="zh-CN" altLang="en-US" sz="2800" dirty="0" smtClean="0"/>
              <a:t>在</a:t>
            </a:r>
            <a:r>
              <a:rPr lang="zh-CN" altLang="zh-CN" sz="2800" dirty="0" smtClean="0"/>
              <a:t>奇妙</a:t>
            </a:r>
            <a:r>
              <a:rPr lang="zh-CN" altLang="zh-CN" sz="2800" dirty="0"/>
              <a:t>莫测的描写后</a:t>
            </a:r>
            <a:r>
              <a:rPr lang="zh-CN" altLang="zh-CN" sz="2800" dirty="0" smtClean="0"/>
              <a:t>接着</a:t>
            </a:r>
            <a:r>
              <a:rPr lang="zh-CN" altLang="zh-CN" sz="2800" dirty="0"/>
              <a:t>具体</a:t>
            </a:r>
            <a:r>
              <a:rPr lang="zh-CN" altLang="zh-CN" sz="2800" dirty="0" smtClean="0"/>
              <a:t>描述</a:t>
            </a:r>
            <a:r>
              <a:rPr lang="zh-CN" altLang="en-US" sz="2800" dirty="0" smtClean="0"/>
              <a:t>了</a:t>
            </a:r>
            <a:r>
              <a:rPr lang="zh-CN" altLang="zh-CN" sz="2800" dirty="0" smtClean="0"/>
              <a:t>现实</a:t>
            </a:r>
            <a:r>
              <a:rPr lang="zh-CN" altLang="zh-CN" sz="2800" dirty="0"/>
              <a:t>社会的四种</a:t>
            </a:r>
            <a:r>
              <a:rPr lang="zh-CN" altLang="zh-CN" sz="2800" dirty="0" smtClean="0"/>
              <a:t>人，</a:t>
            </a:r>
            <a:r>
              <a:rPr lang="zh-CN" altLang="zh-CN" sz="2800" dirty="0"/>
              <a:t>他们以出类拔萃的佼佼者自居，但作为人生的境界，他们也仅仅是斥鴳翱翔于蓬蒿之间罢了，并未入道，没有达到真正的“逍遥游”</a:t>
            </a:r>
            <a:r>
              <a:rPr lang="zh-CN" altLang="zh-CN" sz="2800" dirty="0" smtClean="0"/>
              <a:t>。</a:t>
            </a:r>
            <a:r>
              <a:rPr lang="zh-CN" altLang="en-US" sz="2800" dirty="0" smtClean="0"/>
              <a:t>这</a:t>
            </a:r>
            <a:r>
              <a:rPr lang="zh-CN" altLang="zh-CN" sz="2800" dirty="0" smtClean="0"/>
              <a:t>四</a:t>
            </a:r>
            <a:r>
              <a:rPr lang="zh-CN" altLang="zh-CN" sz="2800" dirty="0"/>
              <a:t>种</a:t>
            </a:r>
            <a:r>
              <a:rPr lang="zh-CN" altLang="zh-CN" sz="2800" dirty="0" smtClean="0"/>
              <a:t>人分别</a:t>
            </a:r>
            <a:r>
              <a:rPr lang="zh-CN" altLang="zh-CN" sz="2800" dirty="0"/>
              <a:t>是：</a:t>
            </a:r>
            <a:r>
              <a:rPr lang="en-US" altLang="zh-CN" sz="2800" u="sng" dirty="0"/>
              <a:t>            </a:t>
            </a:r>
            <a:r>
              <a:rPr lang="zh-CN" altLang="zh-CN" sz="2800" dirty="0"/>
              <a:t>，</a:t>
            </a:r>
            <a:r>
              <a:rPr lang="zh-CN" altLang="zh-CN" sz="2800" u="sng" dirty="0"/>
              <a:t> </a:t>
            </a:r>
            <a:r>
              <a:rPr lang="en-US" altLang="zh-CN" sz="2800" u="sng" dirty="0"/>
              <a:t>          </a:t>
            </a:r>
            <a:r>
              <a:rPr lang="zh-CN" altLang="zh-CN" sz="2800" dirty="0"/>
              <a:t>，</a:t>
            </a:r>
            <a:r>
              <a:rPr lang="en-US" altLang="zh-CN" sz="2800" u="sng" dirty="0"/>
              <a:t>           </a:t>
            </a:r>
            <a:r>
              <a:rPr lang="en-US" altLang="zh-CN" sz="2800" dirty="0"/>
              <a:t> </a:t>
            </a:r>
            <a:r>
              <a:rPr lang="zh-CN" altLang="zh-CN" sz="2800" dirty="0" smtClean="0"/>
              <a:t>，</a:t>
            </a:r>
            <a:r>
              <a:rPr lang="en-US" altLang="zh-CN" sz="2800" u="sng" dirty="0" smtClean="0"/>
              <a:t>             </a:t>
            </a:r>
            <a:r>
              <a:rPr lang="zh-CN" altLang="zh-CN" sz="2800" dirty="0"/>
              <a:t>。</a:t>
            </a:r>
          </a:p>
          <a:p>
            <a:r>
              <a:rPr lang="en-US" altLang="zh-CN" sz="2800" dirty="0"/>
              <a:t>8</a:t>
            </a:r>
            <a:r>
              <a:rPr lang="zh-CN" altLang="zh-CN" sz="2800" dirty="0"/>
              <a:t>．文中写宋荣子看淡了世间的荣辱，不会因为外界的评价而更加奋勉或沮丧的句子是：</a:t>
            </a:r>
            <a:r>
              <a:rPr lang="en-US" altLang="zh-CN" sz="2800" u="sng" dirty="0"/>
              <a:t>           </a:t>
            </a:r>
            <a:r>
              <a:rPr lang="en-US" altLang="zh-CN" sz="2800" u="sng" dirty="0" smtClean="0"/>
              <a:t>        </a:t>
            </a:r>
            <a:r>
              <a:rPr lang="en-US" altLang="zh-CN" sz="2800" dirty="0" smtClean="0"/>
              <a:t> </a:t>
            </a:r>
            <a:r>
              <a:rPr lang="zh-CN" altLang="zh-CN" sz="2800" dirty="0"/>
              <a:t>，</a:t>
            </a:r>
            <a:r>
              <a:rPr lang="en-US" altLang="zh-CN" sz="2800" u="sng" dirty="0"/>
              <a:t>          </a:t>
            </a:r>
            <a:r>
              <a:rPr lang="en-US" altLang="zh-CN" sz="2800" u="sng" dirty="0" smtClean="0"/>
              <a:t>           </a:t>
            </a:r>
            <a:r>
              <a:rPr lang="zh-CN" altLang="zh-CN" sz="2800" dirty="0"/>
              <a:t>。</a:t>
            </a:r>
          </a:p>
          <a:p>
            <a:r>
              <a:rPr lang="en-US" altLang="zh-CN" sz="2800" dirty="0" smtClean="0"/>
              <a:t>9</a:t>
            </a:r>
            <a:r>
              <a:rPr lang="zh-CN" altLang="zh-CN" sz="2800" dirty="0" smtClean="0"/>
              <a:t>．</a:t>
            </a:r>
            <a:r>
              <a:rPr lang="zh-CN" altLang="zh-CN" sz="2800" dirty="0"/>
              <a:t>从蜩与学鸠之笑大鹏转到写朝菌、蟪蛄、冥灵、大椿、彭祖、众人的年寿，中间的过渡</a:t>
            </a:r>
            <a:r>
              <a:rPr lang="zh-CN" altLang="zh-CN" sz="2800" dirty="0" smtClean="0"/>
              <a:t>句</a:t>
            </a:r>
            <a:r>
              <a:rPr lang="zh-CN" altLang="zh-CN" sz="2800" dirty="0" smtClean="0"/>
              <a:t>是</a:t>
            </a:r>
            <a:r>
              <a:rPr lang="zh-CN" altLang="zh-CN" sz="2800" u="sng" dirty="0"/>
              <a:t>　　　</a:t>
            </a:r>
            <a:r>
              <a:rPr lang="zh-CN" altLang="zh-CN" sz="2800" dirty="0" smtClean="0"/>
              <a:t>；</a:t>
            </a:r>
            <a:r>
              <a:rPr lang="zh-CN" altLang="zh-CN" sz="2800" u="sng" dirty="0"/>
              <a:t>　　　</a:t>
            </a:r>
            <a:r>
              <a:rPr lang="zh-CN" altLang="zh-CN" sz="2800" dirty="0"/>
              <a:t>。</a:t>
            </a:r>
          </a:p>
          <a:p>
            <a:r>
              <a:rPr lang="en-US" altLang="zh-CN" sz="2800" dirty="0" smtClean="0"/>
              <a:t>10</a:t>
            </a:r>
            <a:r>
              <a:rPr lang="zh-CN" altLang="zh-CN" sz="2800" dirty="0" smtClean="0"/>
              <a:t>．</a:t>
            </a:r>
            <a:r>
              <a:rPr lang="zh-CN" altLang="zh-CN" sz="2800" dirty="0"/>
              <a:t>当看到大鹏经过一系列的准备才能“图南”之后，蜩与学鸠通过形象地描述自己在林中飞行和休息的样子来嘲笑大鹏鸟的句子是：</a:t>
            </a:r>
            <a:r>
              <a:rPr lang="zh-CN" altLang="zh-CN" sz="2800" u="sng" dirty="0"/>
              <a:t>　　　　</a:t>
            </a:r>
            <a:r>
              <a:rPr lang="zh-CN" altLang="zh-CN" sz="2800" dirty="0"/>
              <a:t>，</a:t>
            </a:r>
            <a:r>
              <a:rPr lang="zh-CN" altLang="zh-CN" sz="2800" u="sng" dirty="0"/>
              <a:t>　　　　　　</a:t>
            </a:r>
            <a:r>
              <a:rPr lang="zh-CN" altLang="zh-CN" sz="2800" dirty="0"/>
              <a:t>。</a:t>
            </a:r>
          </a:p>
          <a:p>
            <a:r>
              <a:rPr lang="en-US" altLang="zh-CN" sz="2800" dirty="0" smtClean="0"/>
              <a:t>11</a:t>
            </a:r>
            <a:r>
              <a:rPr lang="zh-CN" altLang="zh-CN" sz="2800" dirty="0" smtClean="0"/>
              <a:t>．</a:t>
            </a:r>
            <a:r>
              <a:rPr lang="zh-CN" altLang="zh-CN" sz="2800" dirty="0"/>
              <a:t>举现实生活中的实例，说明舟的浮动对水具有</a:t>
            </a:r>
            <a:r>
              <a:rPr lang="zh-CN" altLang="zh-CN" sz="2800" dirty="0" smtClean="0"/>
              <a:t>依赖性</a:t>
            </a:r>
            <a:r>
              <a:rPr lang="zh-CN" altLang="en-US" sz="2800" dirty="0"/>
              <a:t>。</a:t>
            </a:r>
            <a:r>
              <a:rPr lang="zh-CN" altLang="zh-CN" sz="2800" dirty="0" smtClean="0"/>
              <a:t>从而</a:t>
            </a:r>
            <a:r>
              <a:rPr lang="zh-CN" altLang="zh-CN" sz="2800" dirty="0"/>
              <a:t>得出一个结论：</a:t>
            </a:r>
            <a:r>
              <a:rPr lang="zh-CN" altLang="zh-CN" sz="2800" u="sng" dirty="0"/>
              <a:t>　</a:t>
            </a:r>
            <a:r>
              <a:rPr lang="en-US" altLang="zh-CN" sz="2800" u="sng" dirty="0"/>
              <a:t>           </a:t>
            </a:r>
            <a:r>
              <a:rPr lang="zh-CN" altLang="zh-CN" sz="2800" dirty="0"/>
              <a:t>，</a:t>
            </a:r>
            <a:r>
              <a:rPr lang="zh-CN" altLang="zh-CN" sz="2800" u="sng" dirty="0"/>
              <a:t>　　</a:t>
            </a:r>
            <a:r>
              <a:rPr lang="en-US" altLang="zh-CN" sz="2800" u="sng" dirty="0"/>
              <a:t>  </a:t>
            </a:r>
            <a:r>
              <a:rPr lang="zh-CN" altLang="zh-CN" sz="2800" u="sng" dirty="0"/>
              <a:t>　</a:t>
            </a:r>
            <a:r>
              <a:rPr lang="en-US" altLang="zh-CN" sz="2800" u="sng" dirty="0"/>
              <a:t>  </a:t>
            </a:r>
            <a:r>
              <a:rPr lang="zh-CN" altLang="zh-CN" sz="2800" u="sng" dirty="0"/>
              <a:t>　 　</a:t>
            </a:r>
            <a:r>
              <a:rPr lang="zh-CN" altLang="zh-CN" sz="2800" dirty="0"/>
              <a:t>，即大鹏鸟的飞翔对风也具有依赖性。</a:t>
            </a:r>
          </a:p>
          <a:p>
            <a:endParaRPr lang="zh-CN" altLang="en-US" dirty="0"/>
          </a:p>
        </p:txBody>
      </p:sp>
    </p:spTree>
    <p:extLst>
      <p:ext uri="{BB962C8B-B14F-4D97-AF65-F5344CB8AC3E}">
        <p14:creationId xmlns:p14="http://schemas.microsoft.com/office/powerpoint/2010/main" val="21797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8208912" cy="5632311"/>
          </a:xfrm>
          <a:prstGeom prst="rect">
            <a:avLst/>
          </a:prstGeom>
          <a:noFill/>
        </p:spPr>
        <p:txBody>
          <a:bodyPr wrap="square" rtlCol="0">
            <a:spAutoFit/>
          </a:bodyPr>
          <a:lstStyle/>
          <a:p>
            <a:r>
              <a:rPr lang="en-US" altLang="zh-CN" sz="4000" dirty="0"/>
              <a:t>7</a:t>
            </a:r>
            <a:r>
              <a:rPr lang="zh-CN" altLang="zh-CN" sz="4000" dirty="0" smtClean="0"/>
              <a:t>．</a:t>
            </a:r>
            <a:r>
              <a:rPr lang="zh-CN" altLang="en-US" sz="4000" dirty="0" smtClean="0"/>
              <a:t>（</a:t>
            </a:r>
            <a:r>
              <a:rPr lang="zh-CN" altLang="zh-CN" sz="4000" dirty="0"/>
              <a:t>故夫</a:t>
            </a:r>
            <a:r>
              <a:rPr lang="zh-CN" altLang="en-US" sz="4000" dirty="0" smtClean="0"/>
              <a:t>）</a:t>
            </a:r>
            <a:r>
              <a:rPr lang="zh-CN" altLang="zh-CN" sz="4000" dirty="0" smtClean="0"/>
              <a:t>知</a:t>
            </a:r>
            <a:r>
              <a:rPr lang="zh-CN" altLang="zh-CN" sz="4000" dirty="0"/>
              <a:t>效一官，行比一乡，德合一君，而征一国者。</a:t>
            </a:r>
          </a:p>
          <a:p>
            <a:r>
              <a:rPr lang="en-US" altLang="zh-CN" sz="4000" dirty="0"/>
              <a:t>8</a:t>
            </a:r>
            <a:r>
              <a:rPr lang="zh-CN" altLang="zh-CN" sz="4000" dirty="0"/>
              <a:t>．且举世誉之而不加劝，举世非之而不加沮。</a:t>
            </a:r>
          </a:p>
          <a:p>
            <a:r>
              <a:rPr lang="en-US" altLang="zh-CN" sz="4000" dirty="0" smtClean="0"/>
              <a:t>9</a:t>
            </a:r>
            <a:r>
              <a:rPr lang="zh-CN" altLang="zh-CN" sz="4000" dirty="0" smtClean="0"/>
              <a:t>．</a:t>
            </a:r>
            <a:r>
              <a:rPr lang="zh-CN" altLang="zh-CN" sz="4000" dirty="0"/>
              <a:t>小知不及大知，小年不及大年。</a:t>
            </a:r>
          </a:p>
          <a:p>
            <a:r>
              <a:rPr lang="en-US" altLang="zh-CN" sz="4000" dirty="0" smtClean="0"/>
              <a:t>10</a:t>
            </a:r>
            <a:r>
              <a:rPr lang="zh-CN" altLang="zh-CN" sz="4000" dirty="0" smtClean="0"/>
              <a:t>．</a:t>
            </a:r>
            <a:r>
              <a:rPr lang="zh-CN" altLang="zh-CN" sz="4000" dirty="0"/>
              <a:t>我决起而飞，抢榆枋而止。</a:t>
            </a:r>
          </a:p>
          <a:p>
            <a:r>
              <a:rPr lang="en-US" altLang="zh-CN" sz="4000" dirty="0" smtClean="0"/>
              <a:t>11</a:t>
            </a:r>
            <a:r>
              <a:rPr lang="zh-CN" altLang="zh-CN" sz="4000" dirty="0" smtClean="0"/>
              <a:t>．</a:t>
            </a:r>
            <a:r>
              <a:rPr lang="zh-CN" altLang="zh-CN" sz="4000" dirty="0"/>
              <a:t>风之积也不厚，则其负大翼也无力。</a:t>
            </a:r>
          </a:p>
          <a:p>
            <a:endParaRPr lang="zh-CN" altLang="en-US" sz="4000" dirty="0"/>
          </a:p>
        </p:txBody>
      </p:sp>
    </p:spTree>
    <p:extLst>
      <p:ext uri="{BB962C8B-B14F-4D97-AF65-F5344CB8AC3E}">
        <p14:creationId xmlns:p14="http://schemas.microsoft.com/office/powerpoint/2010/main" val="240410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784976" cy="6678751"/>
          </a:xfrm>
          <a:prstGeom prst="rect">
            <a:avLst/>
          </a:prstGeom>
          <a:noFill/>
        </p:spPr>
        <p:txBody>
          <a:bodyPr wrap="square" rtlCol="0">
            <a:spAutoFit/>
          </a:bodyPr>
          <a:lstStyle/>
          <a:p>
            <a:r>
              <a:rPr lang="en-US" altLang="zh-CN" sz="2400" dirty="0"/>
              <a:t>1</a:t>
            </a:r>
            <a:r>
              <a:rPr lang="zh-CN" altLang="zh-CN" sz="2400" dirty="0" smtClean="0"/>
              <a:t>．</a:t>
            </a:r>
            <a:r>
              <a:rPr lang="zh-CN" altLang="zh-CN" sz="2400" dirty="0" smtClean="0"/>
              <a:t>《阿房宫赋》</a:t>
            </a:r>
            <a:r>
              <a:rPr lang="zh-CN" altLang="zh-CN" sz="2400" dirty="0"/>
              <a:t>中，从人们的主观感受写宫内歌舞盛况</a:t>
            </a:r>
            <a:r>
              <a:rPr lang="zh-CN" altLang="en-US" sz="2400" dirty="0"/>
              <a:t>，</a:t>
            </a:r>
            <a:r>
              <a:rPr lang="zh-CN" altLang="zh-CN" sz="2400" dirty="0"/>
              <a:t>既是以歌舞之纷繁衬托宫殿之众多，又为下文美女充盈宫室预作铺垫的句子是：</a:t>
            </a:r>
            <a:r>
              <a:rPr lang="en-US" altLang="zh-CN" sz="2400" u="sng" dirty="0"/>
              <a:t>                 </a:t>
            </a:r>
            <a:r>
              <a:rPr lang="zh-CN" altLang="zh-CN" sz="2400" dirty="0"/>
              <a:t>，</a:t>
            </a:r>
            <a:r>
              <a:rPr lang="en-US" altLang="zh-CN" sz="2400" u="sng" dirty="0"/>
              <a:t>                </a:t>
            </a:r>
            <a:r>
              <a:rPr lang="zh-CN" altLang="zh-CN" sz="2400" dirty="0"/>
              <a:t>；</a:t>
            </a:r>
            <a:r>
              <a:rPr lang="en-US" altLang="zh-CN" sz="2400" u="sng" dirty="0"/>
              <a:t>                  </a:t>
            </a:r>
            <a:r>
              <a:rPr lang="zh-CN" altLang="zh-CN" sz="2400" dirty="0"/>
              <a:t>，</a:t>
            </a:r>
            <a:r>
              <a:rPr lang="en-US" altLang="zh-CN" sz="2400" u="sng" dirty="0"/>
              <a:t>                  </a:t>
            </a:r>
            <a:r>
              <a:rPr lang="zh-CN" altLang="zh-CN" sz="2400" dirty="0"/>
              <a:t>。 </a:t>
            </a:r>
            <a:endParaRPr lang="en-US" altLang="zh-CN" sz="2400" dirty="0" smtClean="0"/>
          </a:p>
          <a:p>
            <a:r>
              <a:rPr lang="en-US" altLang="zh-CN" sz="2400" dirty="0"/>
              <a:t>2</a:t>
            </a:r>
            <a:r>
              <a:rPr lang="zh-CN" altLang="zh-CN" sz="2400" dirty="0" smtClean="0"/>
              <a:t>．</a:t>
            </a:r>
            <a:r>
              <a:rPr lang="zh-CN" altLang="zh-CN" sz="2400" dirty="0" smtClean="0"/>
              <a:t>《阿房宫赋》</a:t>
            </a:r>
            <a:r>
              <a:rPr lang="zh-CN" altLang="zh-CN" sz="2400" dirty="0"/>
              <a:t>中，描写阿房宫中长桥如龙，复道如虹的句子是</a:t>
            </a:r>
            <a:r>
              <a:rPr lang="en-US" altLang="zh-CN" sz="2400" u="sng" dirty="0"/>
              <a:t>           </a:t>
            </a:r>
            <a:r>
              <a:rPr lang="zh-CN" altLang="zh-CN" sz="2400" dirty="0"/>
              <a:t>，</a:t>
            </a:r>
            <a:r>
              <a:rPr lang="en-US" altLang="zh-CN" sz="2400" u="sng" dirty="0"/>
              <a:t>          </a:t>
            </a:r>
            <a:r>
              <a:rPr lang="zh-CN" altLang="zh-CN" sz="2400" dirty="0"/>
              <a:t>？</a:t>
            </a:r>
            <a:r>
              <a:rPr lang="en-US" altLang="zh-CN" sz="2400" u="sng" dirty="0"/>
              <a:t>             </a:t>
            </a:r>
            <a:r>
              <a:rPr lang="zh-CN" altLang="zh-CN" sz="2400" dirty="0"/>
              <a:t>，</a:t>
            </a:r>
            <a:r>
              <a:rPr lang="en-US" altLang="zh-CN" sz="2400" u="sng" dirty="0"/>
              <a:t>            </a:t>
            </a:r>
            <a:r>
              <a:rPr lang="zh-CN" altLang="zh-CN" sz="2400" dirty="0"/>
              <a:t>？</a:t>
            </a:r>
          </a:p>
          <a:p>
            <a:r>
              <a:rPr lang="en-US" altLang="zh-CN" sz="2400" dirty="0"/>
              <a:t>3</a:t>
            </a:r>
            <a:r>
              <a:rPr lang="zh-CN" altLang="zh-CN" sz="2400" dirty="0" smtClean="0"/>
              <a:t>．</a:t>
            </a:r>
            <a:r>
              <a:rPr lang="zh-CN" altLang="zh-CN" sz="2400" dirty="0"/>
              <a:t>《阿房宫赋》中，描写出阿房宫内长廊如腰、屋檐高挑，楼阁之间互相钩连、互相环绕的</a:t>
            </a:r>
            <a:r>
              <a:rPr lang="zh-CN" altLang="zh-CN" sz="2400" dirty="0" smtClean="0"/>
              <a:t>句子</a:t>
            </a:r>
            <a:r>
              <a:rPr lang="zh-CN" altLang="en-US" sz="2400" dirty="0" smtClean="0"/>
              <a:t>是</a:t>
            </a:r>
            <a:r>
              <a:rPr lang="en-US" altLang="zh-CN" sz="2400" u="sng" dirty="0" smtClean="0"/>
              <a:t>              </a:t>
            </a:r>
            <a:r>
              <a:rPr lang="zh-CN" altLang="zh-CN" sz="2400" dirty="0"/>
              <a:t>，</a:t>
            </a:r>
            <a:r>
              <a:rPr lang="en-US" altLang="zh-CN" sz="2400" u="sng" dirty="0"/>
              <a:t>              </a:t>
            </a:r>
            <a:r>
              <a:rPr lang="zh-CN" altLang="zh-CN" sz="2400" dirty="0"/>
              <a:t>；</a:t>
            </a:r>
            <a:r>
              <a:rPr lang="en-US" altLang="zh-CN" sz="2400" u="sng" dirty="0"/>
              <a:t>               </a:t>
            </a:r>
            <a:r>
              <a:rPr lang="zh-CN" altLang="zh-CN" sz="2400" dirty="0"/>
              <a:t>， </a:t>
            </a:r>
            <a:r>
              <a:rPr lang="en-US" altLang="zh-CN" sz="2400" u="sng" dirty="0"/>
              <a:t>               </a:t>
            </a:r>
            <a:r>
              <a:rPr lang="zh-CN" altLang="en-US" sz="2400" dirty="0" smtClean="0"/>
              <a:t>。</a:t>
            </a:r>
            <a:endParaRPr lang="zh-CN" altLang="zh-CN" sz="2400" dirty="0"/>
          </a:p>
          <a:p>
            <a:r>
              <a:rPr lang="en-US" altLang="zh-CN" sz="2400" dirty="0"/>
              <a:t>4</a:t>
            </a:r>
            <a:r>
              <a:rPr lang="zh-CN" altLang="zh-CN" sz="2400" dirty="0" smtClean="0"/>
              <a:t>．</a:t>
            </a:r>
            <a:r>
              <a:rPr lang="zh-CN" altLang="zh-CN" sz="2400" dirty="0"/>
              <a:t>《阿房宫赋》中，写出楼阁盘旋、屈曲，如蜂房、水涡，高耸入云的句子是</a:t>
            </a:r>
            <a:r>
              <a:rPr lang="en-US" altLang="zh-CN" sz="2400" u="sng" dirty="0"/>
              <a:t>          </a:t>
            </a:r>
            <a:r>
              <a:rPr lang="zh-CN" altLang="zh-CN" sz="2400" dirty="0" smtClean="0"/>
              <a:t>，</a:t>
            </a:r>
            <a:r>
              <a:rPr lang="en-US" altLang="zh-CN" sz="2400" dirty="0" smtClean="0"/>
              <a:t> </a:t>
            </a:r>
            <a:r>
              <a:rPr lang="en-US" altLang="zh-CN" sz="2400" u="sng" dirty="0" smtClean="0"/>
              <a:t>            </a:t>
            </a:r>
            <a:r>
              <a:rPr lang="zh-CN" altLang="zh-CN" sz="2400" dirty="0"/>
              <a:t>，</a:t>
            </a:r>
            <a:r>
              <a:rPr lang="en-US" altLang="zh-CN" sz="2400" u="sng" dirty="0"/>
              <a:t>         </a:t>
            </a:r>
            <a:r>
              <a:rPr lang="en-US" altLang="zh-CN" sz="2400" u="sng" dirty="0" smtClean="0"/>
              <a:t>      </a:t>
            </a:r>
            <a:r>
              <a:rPr lang="zh-CN" altLang="zh-CN" sz="2400" dirty="0"/>
              <a:t>，</a:t>
            </a:r>
            <a:r>
              <a:rPr lang="en-US" altLang="zh-CN" sz="2400" u="sng" dirty="0"/>
              <a:t>                       </a:t>
            </a:r>
            <a:r>
              <a:rPr lang="zh-CN" altLang="zh-CN" sz="2400" dirty="0" smtClean="0"/>
              <a:t>。</a:t>
            </a:r>
            <a:endParaRPr lang="en-US" altLang="zh-CN" sz="2400" dirty="0" smtClean="0"/>
          </a:p>
          <a:p>
            <a:r>
              <a:rPr lang="en-US" altLang="zh-CN" sz="2400" dirty="0"/>
              <a:t>5</a:t>
            </a:r>
            <a:r>
              <a:rPr lang="zh-CN" altLang="zh-CN" sz="2400" dirty="0" smtClean="0"/>
              <a:t>．</a:t>
            </a:r>
            <a:r>
              <a:rPr lang="zh-CN" altLang="zh-CN" sz="2400" dirty="0" smtClean="0"/>
              <a:t>《阿房宫赋》</a:t>
            </a:r>
            <a:r>
              <a:rPr lang="zh-CN" altLang="zh-CN" sz="2400" dirty="0"/>
              <a:t>中，描绘了阿房宫在地理上依山傍水的宏阔景象的句子是</a:t>
            </a:r>
            <a:r>
              <a:rPr lang="en-US" altLang="zh-CN" sz="2400" u="sng" dirty="0"/>
              <a:t>               </a:t>
            </a:r>
            <a:r>
              <a:rPr lang="zh-CN" altLang="zh-CN" sz="2400" dirty="0"/>
              <a:t>，</a:t>
            </a:r>
            <a:r>
              <a:rPr lang="en-US" altLang="zh-CN" sz="2400" dirty="0"/>
              <a:t> </a:t>
            </a:r>
            <a:r>
              <a:rPr lang="en-US" altLang="zh-CN" sz="2400" u="sng" dirty="0"/>
              <a:t>               </a:t>
            </a:r>
            <a:r>
              <a:rPr lang="zh-CN" altLang="zh-CN" sz="2400" dirty="0"/>
              <a:t>。</a:t>
            </a:r>
            <a:r>
              <a:rPr lang="en-US" altLang="zh-CN" sz="2400" u="sng" dirty="0"/>
              <a:t>               </a:t>
            </a:r>
            <a:r>
              <a:rPr lang="zh-CN" altLang="zh-CN" sz="2400" dirty="0"/>
              <a:t>，</a:t>
            </a:r>
            <a:r>
              <a:rPr lang="en-US" altLang="zh-CN" sz="2400" u="sng" dirty="0"/>
              <a:t>                 </a:t>
            </a:r>
            <a:r>
              <a:rPr lang="zh-CN" altLang="zh-CN" sz="2400" dirty="0"/>
              <a:t>。</a:t>
            </a:r>
          </a:p>
          <a:p>
            <a:r>
              <a:rPr lang="en-US" altLang="zh-CN" sz="2400" dirty="0" smtClean="0"/>
              <a:t>6</a:t>
            </a:r>
            <a:r>
              <a:rPr lang="zh-CN" altLang="zh-CN" sz="2400" dirty="0" smtClean="0"/>
              <a:t>．</a:t>
            </a:r>
            <a:r>
              <a:rPr lang="zh-CN" altLang="zh-CN" sz="2400" dirty="0" smtClean="0"/>
              <a:t>《阿房宫赋》</a:t>
            </a:r>
            <a:r>
              <a:rPr lang="zh-CN" altLang="zh-CN" sz="2400" dirty="0"/>
              <a:t>中作者泼墨写意，粗笔勾勒。言阿房宫占地之广，状其楼阁之高的句子是：</a:t>
            </a:r>
            <a:r>
              <a:rPr lang="en-US" altLang="zh-CN" sz="2400" u="sng" dirty="0"/>
              <a:t>                      </a:t>
            </a:r>
            <a:r>
              <a:rPr lang="en-US" altLang="zh-CN" sz="2400" dirty="0"/>
              <a:t> </a:t>
            </a:r>
            <a:r>
              <a:rPr lang="zh-CN" altLang="zh-CN" sz="2400" dirty="0"/>
              <a:t>，</a:t>
            </a:r>
            <a:r>
              <a:rPr lang="en-US" altLang="zh-CN" sz="2400" u="sng" dirty="0"/>
              <a:t>                      </a:t>
            </a:r>
            <a:r>
              <a:rPr lang="zh-CN" altLang="zh-CN" sz="2400" dirty="0" smtClean="0"/>
              <a:t>。</a:t>
            </a:r>
            <a:endParaRPr lang="zh-CN" altLang="zh-CN" sz="2400" dirty="0"/>
          </a:p>
          <a:p>
            <a:r>
              <a:rPr lang="en-US" altLang="zh-CN" sz="2400" dirty="0"/>
              <a:t>7</a:t>
            </a:r>
            <a:r>
              <a:rPr lang="en-US" altLang="zh-CN" sz="2400" dirty="0" smtClean="0"/>
              <a:t>.</a:t>
            </a:r>
            <a:r>
              <a:rPr lang="zh-CN" altLang="zh-CN" sz="2400" dirty="0" smtClean="0"/>
              <a:t> </a:t>
            </a:r>
            <a:r>
              <a:rPr lang="zh-CN" altLang="zh-CN" sz="2400" dirty="0"/>
              <a:t>《阿房宫赋》开篇，用简练的语言写出秦统一天下的气势和阿房宫建成的句</a:t>
            </a:r>
            <a:r>
              <a:rPr lang="zh-CN" altLang="en-US" sz="2400" dirty="0"/>
              <a:t>子</a:t>
            </a:r>
            <a:r>
              <a:rPr lang="zh-CN" altLang="zh-CN" sz="2400" dirty="0"/>
              <a:t>是 </a:t>
            </a:r>
            <a:r>
              <a:rPr lang="en-US" altLang="zh-CN" sz="2400" u="sng" dirty="0"/>
              <a:t>                </a:t>
            </a:r>
            <a:r>
              <a:rPr lang="en-US" altLang="zh-CN" sz="2400" dirty="0"/>
              <a:t> </a:t>
            </a:r>
            <a:r>
              <a:rPr lang="zh-CN" altLang="zh-CN" sz="2400" dirty="0"/>
              <a:t>，</a:t>
            </a:r>
            <a:r>
              <a:rPr lang="en-US" altLang="zh-CN" sz="2400" u="sng" dirty="0"/>
              <a:t>                 </a:t>
            </a:r>
            <a:r>
              <a:rPr lang="zh-CN" altLang="zh-CN" sz="2400" dirty="0"/>
              <a:t>，</a:t>
            </a:r>
            <a:r>
              <a:rPr lang="en-US" altLang="zh-CN" sz="2400" u="sng" dirty="0"/>
              <a:t>                </a:t>
            </a:r>
            <a:r>
              <a:rPr lang="zh-CN" altLang="zh-CN" sz="2400" dirty="0"/>
              <a:t>，</a:t>
            </a:r>
            <a:r>
              <a:rPr lang="en-US" altLang="zh-CN" sz="2400" u="sng" dirty="0"/>
              <a:t>               </a:t>
            </a:r>
            <a:r>
              <a:rPr lang="zh-CN" altLang="zh-CN" sz="2400" dirty="0"/>
              <a:t>。</a:t>
            </a:r>
          </a:p>
          <a:p>
            <a:endParaRPr lang="zh-CN" altLang="zh-CN" sz="2200" dirty="0"/>
          </a:p>
          <a:p>
            <a:endParaRPr lang="zh-CN" altLang="en-US" sz="2200" dirty="0"/>
          </a:p>
        </p:txBody>
      </p:sp>
    </p:spTree>
    <p:extLst>
      <p:ext uri="{BB962C8B-B14F-4D97-AF65-F5344CB8AC3E}">
        <p14:creationId xmlns:p14="http://schemas.microsoft.com/office/powerpoint/2010/main" val="356480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4801314"/>
          </a:xfrm>
          <a:prstGeom prst="rect">
            <a:avLst/>
          </a:prstGeom>
          <a:noFill/>
        </p:spPr>
        <p:txBody>
          <a:bodyPr wrap="square" rtlCol="0">
            <a:spAutoFit/>
          </a:bodyPr>
          <a:lstStyle/>
          <a:p>
            <a:r>
              <a:rPr lang="en-US" altLang="zh-CN" sz="3200" dirty="0"/>
              <a:t>1</a:t>
            </a:r>
            <a:r>
              <a:rPr lang="zh-CN" altLang="zh-CN" sz="3200" dirty="0" smtClean="0"/>
              <a:t>．歌</a:t>
            </a:r>
            <a:r>
              <a:rPr lang="zh-CN" altLang="zh-CN" sz="3200" dirty="0"/>
              <a:t>台暖响，春光融融；舞殿冷袖，风雨凄凄。</a:t>
            </a:r>
          </a:p>
          <a:p>
            <a:r>
              <a:rPr lang="en-US" altLang="zh-CN" sz="3200" dirty="0" smtClean="0"/>
              <a:t>2</a:t>
            </a:r>
            <a:r>
              <a:rPr lang="zh-CN" altLang="zh-CN" sz="3200" dirty="0" smtClean="0"/>
              <a:t>．</a:t>
            </a:r>
            <a:r>
              <a:rPr lang="zh-CN" altLang="zh-CN" sz="3200" dirty="0"/>
              <a:t>长桥卧波，未云何龙？复道行空，不霁何虹？</a:t>
            </a:r>
          </a:p>
          <a:p>
            <a:r>
              <a:rPr lang="en-US" altLang="zh-CN" sz="3200" dirty="0" smtClean="0"/>
              <a:t>3</a:t>
            </a:r>
            <a:r>
              <a:rPr lang="zh-CN" altLang="zh-CN" sz="3200" dirty="0" smtClean="0"/>
              <a:t>．</a:t>
            </a:r>
            <a:r>
              <a:rPr lang="zh-CN" altLang="zh-CN" sz="3200" dirty="0"/>
              <a:t>廊腰缦回，檐牙高啄；各抱地势，钩心斗角。</a:t>
            </a:r>
          </a:p>
          <a:p>
            <a:r>
              <a:rPr lang="en-US" altLang="zh-CN" sz="3200" dirty="0" smtClean="0"/>
              <a:t>4</a:t>
            </a:r>
            <a:r>
              <a:rPr lang="zh-CN" altLang="zh-CN" sz="3200" dirty="0" smtClean="0"/>
              <a:t>．</a:t>
            </a:r>
            <a:r>
              <a:rPr lang="zh-CN" altLang="zh-CN" sz="3200" dirty="0"/>
              <a:t>盘盘焉，囷囷焉，蜂房水涡，矗不知乎其几千万落。</a:t>
            </a:r>
          </a:p>
          <a:p>
            <a:r>
              <a:rPr lang="en-US" altLang="zh-CN" sz="3200" dirty="0" smtClean="0"/>
              <a:t>5</a:t>
            </a:r>
            <a:r>
              <a:rPr lang="zh-CN" altLang="zh-CN" sz="3200" dirty="0" smtClean="0"/>
              <a:t>．</a:t>
            </a:r>
            <a:r>
              <a:rPr lang="zh-CN" altLang="zh-CN" sz="3200" dirty="0"/>
              <a:t>骊山北构而西折，直走咸阳。二川溶溶，流入宫墙。</a:t>
            </a:r>
          </a:p>
          <a:p>
            <a:r>
              <a:rPr lang="en-US" altLang="zh-CN" sz="3200" dirty="0" smtClean="0"/>
              <a:t>6</a:t>
            </a:r>
            <a:r>
              <a:rPr lang="zh-CN" altLang="zh-CN" sz="3200" dirty="0" smtClean="0"/>
              <a:t>．</a:t>
            </a:r>
            <a:r>
              <a:rPr lang="zh-CN" altLang="zh-CN" sz="3200" dirty="0"/>
              <a:t>覆压三百余里，隔离天日。</a:t>
            </a:r>
          </a:p>
          <a:p>
            <a:r>
              <a:rPr lang="en-US" altLang="zh-CN" sz="3200" dirty="0" smtClean="0"/>
              <a:t>7</a:t>
            </a:r>
            <a:r>
              <a:rPr lang="zh-CN" altLang="zh-CN" sz="3200" dirty="0" smtClean="0"/>
              <a:t>．</a:t>
            </a:r>
            <a:r>
              <a:rPr lang="zh-CN" altLang="zh-CN" sz="3200" dirty="0"/>
              <a:t>六王毕，四海一，蜀山兀，阿房出。</a:t>
            </a:r>
          </a:p>
          <a:p>
            <a:endParaRPr lang="zh-CN" altLang="en-US" dirty="0"/>
          </a:p>
        </p:txBody>
      </p:sp>
    </p:spTree>
    <p:extLst>
      <p:ext uri="{BB962C8B-B14F-4D97-AF65-F5344CB8AC3E}">
        <p14:creationId xmlns:p14="http://schemas.microsoft.com/office/powerpoint/2010/main" val="123162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6647974"/>
          </a:xfrm>
          <a:prstGeom prst="rect">
            <a:avLst/>
          </a:prstGeom>
          <a:noFill/>
        </p:spPr>
        <p:txBody>
          <a:bodyPr wrap="square" rtlCol="0">
            <a:spAutoFit/>
          </a:bodyPr>
          <a:lstStyle/>
          <a:p>
            <a:r>
              <a:rPr lang="en-US" altLang="zh-CN" sz="2400" dirty="0" smtClean="0"/>
              <a:t>8</a:t>
            </a:r>
            <a:r>
              <a:rPr lang="zh-CN" altLang="zh-CN" sz="2400" dirty="0" smtClean="0"/>
              <a:t>．</a:t>
            </a:r>
            <a:r>
              <a:rPr lang="zh-CN" altLang="zh-CN" sz="2400" dirty="0"/>
              <a:t>杜牧在文中告诫后人光是感叹是没有用的，要吸取历史教训，不要让历史重演，如果不能够吸取教训终将重蹈覆辙的语句是：</a:t>
            </a:r>
            <a:r>
              <a:rPr lang="en-US" altLang="zh-CN" sz="2400" dirty="0"/>
              <a:t> </a:t>
            </a:r>
            <a:r>
              <a:rPr lang="en-US" altLang="zh-CN" sz="2400" u="sng" dirty="0"/>
              <a:t>     </a:t>
            </a:r>
            <a:r>
              <a:rPr lang="en-US" altLang="zh-CN" sz="2400" u="sng" dirty="0" smtClean="0"/>
              <a:t>    </a:t>
            </a:r>
            <a:r>
              <a:rPr lang="zh-CN" altLang="zh-CN" sz="2400" dirty="0"/>
              <a:t>，</a:t>
            </a:r>
            <a:r>
              <a:rPr lang="en-US" altLang="zh-CN" sz="2400" u="sng" dirty="0"/>
              <a:t>    </a:t>
            </a:r>
            <a:r>
              <a:rPr lang="en-US" altLang="zh-CN" sz="2400" u="sng" dirty="0" smtClean="0"/>
              <a:t>           </a:t>
            </a:r>
            <a:r>
              <a:rPr lang="zh-CN" altLang="zh-CN" sz="2400" dirty="0"/>
              <a:t>。</a:t>
            </a:r>
          </a:p>
          <a:p>
            <a:r>
              <a:rPr lang="en-US" altLang="zh-CN" sz="2400" dirty="0" smtClean="0"/>
              <a:t>9</a:t>
            </a:r>
            <a:r>
              <a:rPr lang="zh-CN" altLang="zh-CN" sz="2400" dirty="0" smtClean="0"/>
              <a:t>．</a:t>
            </a:r>
            <a:r>
              <a:rPr lang="zh-CN" altLang="zh-CN" sz="2400" dirty="0"/>
              <a:t>杜牧在本文中最后总结，六国和秦国的灭亡都是由于不修自身，咎由自取，怨不得别人的语句是：</a:t>
            </a:r>
            <a:r>
              <a:rPr lang="en-US" altLang="zh-CN" sz="2400" u="sng" dirty="0"/>
              <a:t>        </a:t>
            </a:r>
            <a:r>
              <a:rPr lang="en-US" altLang="zh-CN" sz="2400" u="sng" dirty="0" smtClean="0"/>
              <a:t>             </a:t>
            </a:r>
            <a:r>
              <a:rPr lang="zh-CN" altLang="zh-CN" sz="2400" dirty="0"/>
              <a:t>，</a:t>
            </a:r>
            <a:r>
              <a:rPr lang="en-US" altLang="zh-CN" sz="2400" u="sng" dirty="0"/>
              <a:t>           </a:t>
            </a:r>
            <a:r>
              <a:rPr lang="zh-CN" altLang="zh-CN" sz="2400" dirty="0"/>
              <a:t>；</a:t>
            </a:r>
            <a:r>
              <a:rPr lang="en-US" altLang="zh-CN" sz="2400" u="sng" dirty="0"/>
              <a:t>         </a:t>
            </a:r>
            <a:r>
              <a:rPr lang="en-US" altLang="zh-CN" sz="2400" u="sng" dirty="0" smtClean="0"/>
              <a:t>           </a:t>
            </a:r>
            <a:r>
              <a:rPr lang="zh-CN" altLang="zh-CN" sz="2400" dirty="0"/>
              <a:t>，</a:t>
            </a:r>
            <a:r>
              <a:rPr lang="en-US" altLang="zh-CN" sz="2400" u="sng" dirty="0"/>
              <a:t>            </a:t>
            </a:r>
            <a:r>
              <a:rPr lang="zh-CN" altLang="en-US" sz="2400" dirty="0"/>
              <a:t>。</a:t>
            </a:r>
            <a:endParaRPr lang="zh-CN" altLang="zh-CN" sz="2400" dirty="0"/>
          </a:p>
          <a:p>
            <a:r>
              <a:rPr lang="en-US" altLang="zh-CN" sz="2400" dirty="0" smtClean="0"/>
              <a:t>10</a:t>
            </a:r>
            <a:r>
              <a:rPr lang="zh-CN" altLang="zh-CN" sz="2400" dirty="0" smtClean="0"/>
              <a:t>．</a:t>
            </a:r>
            <a:r>
              <a:rPr lang="zh-CN" altLang="zh-CN" sz="2400" dirty="0"/>
              <a:t>《阿房宫赋》中，作者用简明扼要的语言交代秦王朝灭亡的句子是</a:t>
            </a:r>
            <a:r>
              <a:rPr lang="en-US" altLang="zh-CN" sz="2400" u="sng" dirty="0"/>
              <a:t>               </a:t>
            </a:r>
            <a:r>
              <a:rPr lang="zh-CN" altLang="zh-CN" sz="2400" dirty="0"/>
              <a:t>，</a:t>
            </a:r>
            <a:r>
              <a:rPr lang="en-US" altLang="zh-CN" sz="2400" dirty="0"/>
              <a:t> </a:t>
            </a:r>
            <a:r>
              <a:rPr lang="en-US" altLang="zh-CN" sz="2400" u="sng" dirty="0"/>
              <a:t>             </a:t>
            </a:r>
            <a:r>
              <a:rPr lang="zh-CN" altLang="zh-CN" sz="2400" dirty="0"/>
              <a:t>，</a:t>
            </a:r>
            <a:r>
              <a:rPr lang="en-US" altLang="zh-CN" sz="2400" u="sng" dirty="0"/>
              <a:t>               </a:t>
            </a:r>
            <a:r>
              <a:rPr lang="zh-CN" altLang="zh-CN" sz="2400" dirty="0"/>
              <a:t>，</a:t>
            </a:r>
            <a:r>
              <a:rPr lang="en-US" altLang="zh-CN" sz="2400" u="sng" dirty="0"/>
              <a:t>               </a:t>
            </a:r>
            <a:r>
              <a:rPr lang="zh-CN" altLang="zh-CN" sz="2400" dirty="0"/>
              <a:t>！</a:t>
            </a:r>
          </a:p>
          <a:p>
            <a:r>
              <a:rPr lang="en-US" altLang="zh-CN" sz="2400" dirty="0" smtClean="0"/>
              <a:t>11</a:t>
            </a:r>
            <a:r>
              <a:rPr lang="zh-CN" altLang="zh-CN" sz="2400" dirty="0" smtClean="0"/>
              <a:t>．</a:t>
            </a:r>
            <a:r>
              <a:rPr lang="zh-CN" altLang="zh-CN" sz="2400" dirty="0"/>
              <a:t>《阿房宫赋》</a:t>
            </a:r>
            <a:r>
              <a:rPr lang="zh-CN" altLang="en-US" sz="2400" dirty="0"/>
              <a:t>指出</a:t>
            </a:r>
            <a:r>
              <a:rPr lang="zh-CN" altLang="zh-CN" sz="2400" dirty="0"/>
              <a:t>秦的纷奢是建立在对人民的极尽剥削之上，并且挥霍无度，将剥削来的钱财像泥沙一样的浪费掉，给人民带来了深重的灾难。揭露和控诉了秦的自私无道的语句是 </a:t>
            </a:r>
            <a:r>
              <a:rPr lang="en-US" altLang="zh-CN" sz="2400" u="sng" dirty="0"/>
              <a:t>                       </a:t>
            </a:r>
            <a:r>
              <a:rPr lang="zh-CN" altLang="zh-CN" sz="2400" dirty="0"/>
              <a:t>，</a:t>
            </a:r>
            <a:r>
              <a:rPr lang="en-US" altLang="zh-CN" sz="2400" u="sng" dirty="0"/>
              <a:t>                     </a:t>
            </a:r>
            <a:r>
              <a:rPr lang="zh-CN" altLang="zh-CN" sz="2400" dirty="0"/>
              <a:t>？</a:t>
            </a:r>
          </a:p>
          <a:p>
            <a:r>
              <a:rPr lang="en-US" altLang="zh-CN" sz="2400" dirty="0" smtClean="0"/>
              <a:t>12</a:t>
            </a:r>
            <a:r>
              <a:rPr lang="zh-CN" altLang="zh-CN" sz="2400" dirty="0" smtClean="0"/>
              <a:t>．</a:t>
            </a:r>
            <a:r>
              <a:rPr lang="zh-CN" altLang="zh-CN" sz="2400" dirty="0" smtClean="0"/>
              <a:t>《阿房宫赋》中，作者从最普遍的民心人性出发，说明人心没有区别，都追求幸福快乐、都挂念家小，对秦统治者的残民以自肥作了有力的抨击的语句是</a:t>
            </a:r>
            <a:r>
              <a:rPr lang="en-US" altLang="zh-CN" sz="2400" u="sng" dirty="0" smtClean="0"/>
              <a:t>     </a:t>
            </a:r>
            <a:r>
              <a:rPr lang="en-US" altLang="zh-CN" sz="2400" u="sng" dirty="0" smtClean="0"/>
              <a:t>     </a:t>
            </a:r>
            <a:r>
              <a:rPr lang="zh-CN" altLang="zh-CN" sz="2400" dirty="0" smtClean="0"/>
              <a:t>，</a:t>
            </a:r>
            <a:r>
              <a:rPr lang="en-US" altLang="zh-CN" sz="2400" dirty="0" smtClean="0"/>
              <a:t> </a:t>
            </a:r>
            <a:r>
              <a:rPr lang="en-US" altLang="zh-CN" sz="2400" u="sng" dirty="0" smtClean="0"/>
              <a:t>      </a:t>
            </a:r>
            <a:r>
              <a:rPr lang="en-US" altLang="zh-CN" sz="2400" u="sng" dirty="0" smtClean="0"/>
              <a:t>        </a:t>
            </a:r>
            <a:r>
              <a:rPr lang="zh-CN" altLang="en-US" sz="2400" dirty="0" smtClean="0"/>
              <a:t>。</a:t>
            </a:r>
            <a:r>
              <a:rPr lang="en-US" altLang="zh-CN" sz="2400" u="sng" dirty="0" smtClean="0"/>
              <a:t>      </a:t>
            </a:r>
            <a:r>
              <a:rPr lang="en-US" altLang="zh-CN" sz="2400" u="sng" dirty="0" smtClean="0"/>
              <a:t>      </a:t>
            </a:r>
            <a:r>
              <a:rPr lang="zh-CN" altLang="zh-CN" sz="2400" dirty="0" smtClean="0"/>
              <a:t>，</a:t>
            </a:r>
            <a:r>
              <a:rPr lang="en-US" altLang="zh-CN" sz="2400" u="sng" dirty="0" smtClean="0"/>
              <a:t>         </a:t>
            </a:r>
            <a:r>
              <a:rPr lang="en-US" altLang="zh-CN" sz="2400" u="sng" dirty="0" smtClean="0"/>
              <a:t>     </a:t>
            </a:r>
            <a:r>
              <a:rPr lang="zh-CN" altLang="zh-CN" sz="2400" dirty="0" smtClean="0"/>
              <a:t>。</a:t>
            </a:r>
          </a:p>
          <a:p>
            <a:r>
              <a:rPr lang="en-US" altLang="zh-CN" sz="2400" dirty="0" smtClean="0"/>
              <a:t>13</a:t>
            </a:r>
            <a:r>
              <a:rPr lang="zh-CN" altLang="zh-CN" sz="2400" dirty="0" smtClean="0"/>
              <a:t>．</a:t>
            </a:r>
            <a:r>
              <a:rPr lang="zh-CN" altLang="zh-CN" sz="2400" dirty="0"/>
              <a:t>《阿房宫赋》中，写出秦人对珍宝毫不爱惜，到处丢弃这一状况的句子是</a:t>
            </a:r>
            <a:r>
              <a:rPr lang="en-US" altLang="zh-CN" sz="2400" u="sng" dirty="0"/>
              <a:t>           </a:t>
            </a:r>
            <a:r>
              <a:rPr lang="zh-CN" altLang="zh-CN" sz="2400" dirty="0"/>
              <a:t>，</a:t>
            </a:r>
            <a:r>
              <a:rPr lang="en-US" altLang="zh-CN" sz="2400" dirty="0"/>
              <a:t> </a:t>
            </a:r>
            <a:r>
              <a:rPr lang="en-US" altLang="zh-CN" sz="2400" u="sng" dirty="0"/>
              <a:t>             </a:t>
            </a:r>
            <a:r>
              <a:rPr lang="zh-CN" altLang="en-US" sz="2400" dirty="0"/>
              <a:t>，</a:t>
            </a:r>
            <a:r>
              <a:rPr lang="en-US" altLang="zh-CN" sz="2400" u="sng" dirty="0"/>
              <a:t>            </a:t>
            </a:r>
            <a:r>
              <a:rPr lang="zh-CN" altLang="zh-CN" sz="2400" dirty="0"/>
              <a:t>，</a:t>
            </a:r>
            <a:r>
              <a:rPr lang="en-US" altLang="zh-CN" sz="2400" u="sng" dirty="0"/>
              <a:t>            </a:t>
            </a:r>
            <a:r>
              <a:rPr lang="zh-CN" altLang="zh-CN" sz="2400" dirty="0"/>
              <a:t>，</a:t>
            </a:r>
            <a:r>
              <a:rPr lang="en-US" altLang="zh-CN" sz="2400" u="sng" dirty="0"/>
              <a:t>            </a:t>
            </a:r>
            <a:r>
              <a:rPr lang="zh-CN" altLang="en-US" sz="2400" dirty="0"/>
              <a:t>。</a:t>
            </a:r>
            <a:endParaRPr lang="zh-CN" altLang="zh-CN" sz="2400" dirty="0"/>
          </a:p>
          <a:p>
            <a:endParaRPr lang="zh-CN" altLang="en-US" dirty="0"/>
          </a:p>
        </p:txBody>
      </p:sp>
    </p:spTree>
    <p:extLst>
      <p:ext uri="{BB962C8B-B14F-4D97-AF65-F5344CB8AC3E}">
        <p14:creationId xmlns:p14="http://schemas.microsoft.com/office/powerpoint/2010/main" val="357820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640960" cy="6463308"/>
          </a:xfrm>
          <a:prstGeom prst="rect">
            <a:avLst/>
          </a:prstGeom>
          <a:noFill/>
        </p:spPr>
        <p:txBody>
          <a:bodyPr wrap="square" rtlCol="0">
            <a:spAutoFit/>
          </a:bodyPr>
          <a:lstStyle/>
          <a:p>
            <a:r>
              <a:rPr lang="en-US" altLang="zh-CN" sz="3600" dirty="0" smtClean="0"/>
              <a:t>8</a:t>
            </a:r>
            <a:r>
              <a:rPr lang="zh-CN" altLang="zh-CN" sz="3600" dirty="0" smtClean="0"/>
              <a:t>．</a:t>
            </a:r>
            <a:r>
              <a:rPr lang="zh-CN" altLang="zh-CN" sz="3600" dirty="0"/>
              <a:t>后人哀之而不鉴之，亦使后人而复哀后人也。</a:t>
            </a:r>
          </a:p>
          <a:p>
            <a:r>
              <a:rPr lang="en-US" altLang="zh-CN" sz="3600" dirty="0" smtClean="0"/>
              <a:t>9</a:t>
            </a:r>
            <a:r>
              <a:rPr lang="zh-CN" altLang="zh-CN" sz="3600" dirty="0" smtClean="0"/>
              <a:t>．</a:t>
            </a:r>
            <a:r>
              <a:rPr lang="zh-CN" altLang="zh-CN" sz="3600" dirty="0"/>
              <a:t>灭六国者六国也，非秦也；族秦者秦也，非天下也。</a:t>
            </a:r>
          </a:p>
          <a:p>
            <a:r>
              <a:rPr lang="en-US" altLang="zh-CN" sz="3600" dirty="0" smtClean="0"/>
              <a:t>10</a:t>
            </a:r>
            <a:r>
              <a:rPr lang="zh-CN" altLang="zh-CN" sz="3600" dirty="0" smtClean="0"/>
              <a:t>．</a:t>
            </a:r>
            <a:r>
              <a:rPr lang="zh-CN" altLang="zh-CN" sz="3600" dirty="0"/>
              <a:t>戍卒叫，函谷举，楚人一炬，可怜焦土！</a:t>
            </a:r>
          </a:p>
          <a:p>
            <a:r>
              <a:rPr lang="en-US" altLang="zh-CN" sz="3600" dirty="0" smtClean="0"/>
              <a:t>11</a:t>
            </a:r>
            <a:r>
              <a:rPr lang="zh-CN" altLang="zh-CN" sz="3600" dirty="0" smtClean="0"/>
              <a:t>．</a:t>
            </a:r>
            <a:r>
              <a:rPr lang="zh-CN" altLang="zh-CN" sz="3600" dirty="0"/>
              <a:t>奈何取之尽锱铢，用之如泥沙？</a:t>
            </a:r>
          </a:p>
          <a:p>
            <a:r>
              <a:rPr lang="en-US" altLang="zh-CN" sz="3600" dirty="0" smtClean="0"/>
              <a:t>12</a:t>
            </a:r>
            <a:r>
              <a:rPr lang="zh-CN" altLang="zh-CN" sz="3600" dirty="0" smtClean="0"/>
              <a:t>．</a:t>
            </a:r>
            <a:r>
              <a:rPr lang="zh-CN" altLang="zh-CN" sz="3600" dirty="0"/>
              <a:t>一人之心，千万人之心也。秦爱纷奢，人亦念其家。</a:t>
            </a:r>
          </a:p>
          <a:p>
            <a:r>
              <a:rPr lang="en-US" altLang="zh-CN" sz="3600" dirty="0" smtClean="0"/>
              <a:t>13</a:t>
            </a:r>
            <a:r>
              <a:rPr lang="zh-CN" altLang="zh-CN" sz="3600" dirty="0" smtClean="0"/>
              <a:t>．</a:t>
            </a:r>
            <a:r>
              <a:rPr lang="zh-CN" altLang="zh-CN" sz="3600" dirty="0"/>
              <a:t>鼎铛玉石，金块珠砾，弃掷逦迤，秦人视之，亦不甚惜。</a:t>
            </a:r>
          </a:p>
          <a:p>
            <a:endParaRPr lang="zh-CN" altLang="en-US" dirty="0"/>
          </a:p>
        </p:txBody>
      </p:sp>
    </p:spTree>
    <p:extLst>
      <p:ext uri="{BB962C8B-B14F-4D97-AF65-F5344CB8AC3E}">
        <p14:creationId xmlns:p14="http://schemas.microsoft.com/office/powerpoint/2010/main" val="340447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640960" cy="5909310"/>
          </a:xfrm>
          <a:prstGeom prst="rect">
            <a:avLst/>
          </a:prstGeom>
          <a:noFill/>
        </p:spPr>
        <p:txBody>
          <a:bodyPr wrap="square" rtlCol="0">
            <a:spAutoFit/>
          </a:bodyPr>
          <a:lstStyle/>
          <a:p>
            <a:r>
              <a:rPr lang="zh-CN" altLang="zh-CN" sz="2400" dirty="0"/>
              <a:t>1</a:t>
            </a:r>
            <a:r>
              <a:rPr lang="zh-CN" altLang="zh-CN" sz="2400" dirty="0" smtClean="0"/>
              <a:t>.</a:t>
            </a:r>
            <a:r>
              <a:rPr lang="zh-CN" altLang="zh-CN" sz="2400" dirty="0"/>
              <a:t>荀子认为人的知识、道德、才能是后天不断广泛学习改造获得的。“金”要锋利，需“就砺”；人要改造成为“</a:t>
            </a:r>
            <a:r>
              <a:rPr lang="zh-CN" altLang="zh-CN" sz="2400" u="sng" dirty="0"/>
              <a:t>                   </a:t>
            </a:r>
            <a:r>
              <a:rPr lang="zh-CN" altLang="zh-CN" sz="2400" dirty="0"/>
              <a:t>”的君子，就要“</a:t>
            </a:r>
            <a:r>
              <a:rPr lang="zh-CN" altLang="zh-CN" sz="2400" u="sng" dirty="0"/>
              <a:t>                    </a:t>
            </a:r>
            <a:r>
              <a:rPr lang="zh-CN" altLang="zh-CN" sz="2400" dirty="0"/>
              <a:t>”，可见，学习的意义是十分重大的。</a:t>
            </a:r>
          </a:p>
          <a:p>
            <a:r>
              <a:rPr lang="zh-CN" altLang="zh-CN" sz="2400" dirty="0" smtClean="0"/>
              <a:t>2.</a:t>
            </a:r>
            <a:r>
              <a:rPr lang="zh-CN" altLang="zh-CN" sz="2400" dirty="0"/>
              <a:t> “</a:t>
            </a:r>
            <a:r>
              <a:rPr lang="zh-CN" altLang="zh-CN" sz="2400" u="sng" dirty="0"/>
              <a:t>                 </a:t>
            </a:r>
            <a:r>
              <a:rPr lang="zh-CN" altLang="zh-CN" sz="2400" dirty="0"/>
              <a:t>，</a:t>
            </a:r>
            <a:r>
              <a:rPr lang="zh-CN" altLang="zh-CN" sz="2400" u="sng" dirty="0"/>
              <a:t>                  </a:t>
            </a:r>
            <a:r>
              <a:rPr lang="zh-CN" altLang="zh-CN" sz="2400" dirty="0"/>
              <a:t>”，荀子通过“木”与“金”的变化来进一步说明客观事物经过人工改造，可以改变原来的状况。</a:t>
            </a:r>
          </a:p>
          <a:p>
            <a:r>
              <a:rPr lang="zh-CN" altLang="zh-CN" sz="2400" dirty="0" smtClean="0"/>
              <a:t>3</a:t>
            </a:r>
            <a:r>
              <a:rPr lang="zh-CN" altLang="zh-CN" sz="2400" dirty="0"/>
              <a:t>.荀子在《劝学》一文中用比喻的手法，借助木头经过烘烤后发生变化，即使再烘烤也不能复原了，说明客观事物经过人工改造，可以改变原来的状况的语句是：</a:t>
            </a:r>
            <a:r>
              <a:rPr lang="zh-CN" altLang="zh-CN" sz="2400" u="sng" dirty="0"/>
              <a:t>   </a:t>
            </a:r>
            <a:r>
              <a:rPr lang="zh-CN" altLang="zh-CN" sz="2400" u="sng" dirty="0" smtClean="0"/>
              <a:t>       </a:t>
            </a:r>
            <a:r>
              <a:rPr lang="zh-CN" altLang="zh-CN" sz="2400" dirty="0"/>
              <a:t>，</a:t>
            </a:r>
            <a:r>
              <a:rPr lang="zh-CN" altLang="zh-CN" sz="2400" u="sng" dirty="0"/>
              <a:t>     </a:t>
            </a:r>
            <a:r>
              <a:rPr lang="zh-CN" altLang="zh-CN" sz="2400" u="sng" dirty="0" smtClean="0"/>
              <a:t>     </a:t>
            </a:r>
            <a:r>
              <a:rPr lang="zh-CN" altLang="zh-CN" sz="2400" dirty="0"/>
              <a:t>，</a:t>
            </a:r>
            <a:r>
              <a:rPr lang="zh-CN" altLang="zh-CN" sz="2400" u="sng" dirty="0"/>
              <a:t>    </a:t>
            </a:r>
            <a:r>
              <a:rPr lang="zh-CN" altLang="zh-CN" sz="2400" u="sng" dirty="0" smtClean="0"/>
              <a:t>           </a:t>
            </a:r>
            <a:r>
              <a:rPr lang="zh-CN" altLang="zh-CN" sz="2400" dirty="0"/>
              <a:t>。  </a:t>
            </a:r>
          </a:p>
          <a:p>
            <a:r>
              <a:rPr lang="zh-CN" altLang="zh-CN" sz="2400" dirty="0"/>
              <a:t>4</a:t>
            </a:r>
            <a:r>
              <a:rPr lang="zh-CN" altLang="zh-CN" sz="2400" dirty="0" smtClean="0"/>
              <a:t>.</a:t>
            </a:r>
            <a:r>
              <a:rPr lang="zh-CN" altLang="zh-CN" sz="2400" dirty="0"/>
              <a:t>韩愈在《师说》篇中指出：“弟子不必不如师，师不必贤于弟子。”这与《荀子·劝学》篇中指出“</a:t>
            </a:r>
            <a:r>
              <a:rPr lang="zh-CN" altLang="zh-CN" sz="2400" u="sng" dirty="0"/>
              <a:t>         </a:t>
            </a:r>
            <a:r>
              <a:rPr lang="zh-CN" altLang="zh-CN" sz="2400" dirty="0"/>
              <a:t>，</a:t>
            </a:r>
            <a:r>
              <a:rPr lang="zh-CN" altLang="zh-CN" sz="2400" u="sng" dirty="0"/>
              <a:t>           </a:t>
            </a:r>
            <a:r>
              <a:rPr lang="zh-CN" altLang="zh-CN" sz="2400" dirty="0"/>
              <a:t>，</a:t>
            </a:r>
            <a:r>
              <a:rPr lang="zh-CN" altLang="zh-CN" sz="2400" u="sng" dirty="0"/>
              <a:t>                 </a:t>
            </a:r>
            <a:r>
              <a:rPr lang="zh-CN" altLang="zh-CN" sz="2400" dirty="0"/>
              <a:t>”的观点是相同的。 </a:t>
            </a:r>
          </a:p>
          <a:p>
            <a:r>
              <a:rPr lang="zh-CN" altLang="zh-CN" sz="2400" dirty="0" smtClean="0"/>
              <a:t> 5</a:t>
            </a:r>
            <a:r>
              <a:rPr lang="zh-CN" altLang="zh-CN" sz="2400" dirty="0"/>
              <a:t>.荀子在《劝学》中说，君子需要通过广泛学习来提升自己的两个句子是</a:t>
            </a:r>
            <a:r>
              <a:rPr lang="zh-CN" altLang="zh-CN" sz="2400" dirty="0" smtClean="0"/>
              <a:t>：</a:t>
            </a:r>
            <a:r>
              <a:rPr lang="zh-CN" altLang="zh-CN" sz="2400" u="sng" dirty="0" smtClean="0"/>
              <a:t>                 </a:t>
            </a:r>
            <a:r>
              <a:rPr lang="zh-CN" altLang="zh-CN" sz="2400" dirty="0"/>
              <a:t>，</a:t>
            </a:r>
            <a:r>
              <a:rPr lang="zh-CN" altLang="zh-CN" sz="2400" u="sng" dirty="0"/>
              <a:t>                        </a:t>
            </a:r>
            <a:r>
              <a:rPr lang="zh-CN" altLang="zh-CN" sz="2400" dirty="0"/>
              <a:t>。</a:t>
            </a:r>
          </a:p>
          <a:p>
            <a:r>
              <a:rPr lang="zh-CN" altLang="zh-CN" sz="2400" dirty="0"/>
              <a:t>6</a:t>
            </a:r>
            <a:r>
              <a:rPr lang="zh-CN" altLang="zh-CN" sz="2400" dirty="0" smtClean="0"/>
              <a:t>.</a:t>
            </a:r>
            <a:r>
              <a:rPr lang="zh-CN" altLang="zh-CN" sz="2400" dirty="0"/>
              <a:t>人们常说，活到老，学到老，荀子《劝学》篇中的“</a:t>
            </a:r>
            <a:r>
              <a:rPr lang="zh-CN" altLang="zh-CN" sz="2400" u="sng" dirty="0"/>
              <a:t>                 </a:t>
            </a:r>
            <a:r>
              <a:rPr lang="zh-CN" altLang="zh-CN" sz="2400" dirty="0"/>
              <a:t>”印证了这句话。</a:t>
            </a:r>
          </a:p>
          <a:p>
            <a:endParaRPr lang="zh-CN" altLang="en-US" dirty="0"/>
          </a:p>
        </p:txBody>
      </p:sp>
    </p:spTree>
    <p:extLst>
      <p:ext uri="{BB962C8B-B14F-4D97-AF65-F5344CB8AC3E}">
        <p14:creationId xmlns:p14="http://schemas.microsoft.com/office/powerpoint/2010/main" val="31405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144000" cy="6186309"/>
          </a:xfrm>
          <a:prstGeom prst="rect">
            <a:avLst/>
          </a:prstGeom>
          <a:noFill/>
        </p:spPr>
        <p:txBody>
          <a:bodyPr wrap="square" rtlCol="0">
            <a:spAutoFit/>
          </a:bodyPr>
          <a:lstStyle/>
          <a:p>
            <a:r>
              <a:rPr lang="zh-CN" altLang="zh-CN" sz="4400" dirty="0"/>
              <a:t>1</a:t>
            </a:r>
            <a:r>
              <a:rPr lang="zh-CN" altLang="zh-CN" sz="4400" dirty="0" smtClean="0"/>
              <a:t>.</a:t>
            </a:r>
            <a:r>
              <a:rPr lang="zh-CN" altLang="zh-CN" sz="4400" dirty="0"/>
              <a:t>知明而行无过    博学而日参省乎</a:t>
            </a:r>
            <a:r>
              <a:rPr lang="zh-CN" altLang="zh-CN" sz="4400" dirty="0" smtClean="0"/>
              <a:t>己2.</a:t>
            </a:r>
            <a:r>
              <a:rPr lang="zh-CN" altLang="en-US" sz="4400" dirty="0"/>
              <a:t> （</a:t>
            </a:r>
            <a:r>
              <a:rPr lang="zh-CN" altLang="zh-CN" sz="4400" dirty="0"/>
              <a:t>故</a:t>
            </a:r>
            <a:r>
              <a:rPr lang="zh-CN" altLang="en-US" sz="4400" dirty="0"/>
              <a:t>）</a:t>
            </a:r>
            <a:r>
              <a:rPr lang="zh-CN" altLang="zh-CN" sz="4400" dirty="0"/>
              <a:t>木受绳则直，金就砺则利</a:t>
            </a:r>
          </a:p>
          <a:p>
            <a:r>
              <a:rPr lang="zh-CN" altLang="zh-CN" sz="4400" dirty="0" smtClean="0"/>
              <a:t> 3</a:t>
            </a:r>
            <a:r>
              <a:rPr lang="zh-CN" altLang="zh-CN" sz="4400" dirty="0"/>
              <a:t>.虽有槁暴，不复挺者，輮使之然也。</a:t>
            </a:r>
          </a:p>
          <a:p>
            <a:r>
              <a:rPr lang="zh-CN" altLang="zh-CN" sz="4400" dirty="0"/>
              <a:t>4</a:t>
            </a:r>
            <a:r>
              <a:rPr lang="zh-CN" altLang="zh-CN" sz="4400" dirty="0" smtClean="0"/>
              <a:t>.</a:t>
            </a:r>
            <a:r>
              <a:rPr lang="zh-CN" altLang="zh-CN" sz="4400" dirty="0"/>
              <a:t>青，取之于蓝，而青于蓝</a:t>
            </a:r>
          </a:p>
          <a:p>
            <a:r>
              <a:rPr lang="zh-CN" altLang="zh-CN" sz="4400" dirty="0" smtClean="0"/>
              <a:t>5</a:t>
            </a:r>
            <a:r>
              <a:rPr lang="zh-CN" altLang="zh-CN" sz="4400" dirty="0"/>
              <a:t>.君子博学而日参省乎己，则知明而行无过矣</a:t>
            </a:r>
          </a:p>
          <a:p>
            <a:r>
              <a:rPr lang="zh-CN" altLang="zh-CN" sz="4400" dirty="0"/>
              <a:t>6</a:t>
            </a:r>
            <a:r>
              <a:rPr lang="zh-CN" altLang="zh-CN" sz="4400" dirty="0" smtClean="0"/>
              <a:t>.</a:t>
            </a:r>
            <a:r>
              <a:rPr lang="zh-CN" altLang="zh-CN" sz="4400" dirty="0"/>
              <a:t>学不可以已</a:t>
            </a:r>
          </a:p>
          <a:p>
            <a:endParaRPr lang="zh-CN" altLang="zh-CN" sz="4400" dirty="0"/>
          </a:p>
          <a:p>
            <a:endParaRPr lang="zh-CN" altLang="en-US" sz="4400" dirty="0"/>
          </a:p>
        </p:txBody>
      </p:sp>
    </p:spTree>
    <p:extLst>
      <p:ext uri="{BB962C8B-B14F-4D97-AF65-F5344CB8AC3E}">
        <p14:creationId xmlns:p14="http://schemas.microsoft.com/office/powerpoint/2010/main" val="159439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312" y="476672"/>
            <a:ext cx="8682167" cy="6001643"/>
          </a:xfrm>
          <a:prstGeom prst="rect">
            <a:avLst/>
          </a:prstGeom>
          <a:noFill/>
        </p:spPr>
        <p:txBody>
          <a:bodyPr wrap="square" rtlCol="0">
            <a:spAutoFit/>
          </a:bodyPr>
          <a:lstStyle/>
          <a:p>
            <a:r>
              <a:rPr lang="zh-CN" altLang="zh-CN" sz="2400" dirty="0"/>
              <a:t>7</a:t>
            </a:r>
            <a:r>
              <a:rPr lang="zh-CN" altLang="zh-CN" sz="2400" dirty="0" smtClean="0"/>
              <a:t>.</a:t>
            </a:r>
            <a:r>
              <a:rPr lang="zh-CN" altLang="zh-CN" sz="2400" dirty="0"/>
              <a:t> “</a:t>
            </a:r>
            <a:r>
              <a:rPr lang="zh-CN" altLang="zh-CN" sz="2400" u="sng" dirty="0"/>
              <a:t>              </a:t>
            </a:r>
            <a:r>
              <a:rPr lang="zh-CN" altLang="zh-CN" sz="2400" dirty="0"/>
              <a:t>，</a:t>
            </a:r>
            <a:r>
              <a:rPr lang="zh-CN" altLang="zh-CN" sz="2400" u="sng" dirty="0"/>
              <a:t>            </a:t>
            </a:r>
            <a:r>
              <a:rPr lang="zh-CN" altLang="zh-CN" sz="2400" dirty="0"/>
              <a:t>”，却能“上食埃土，下饮黄泉”的“用心一”和“</a:t>
            </a:r>
            <a:r>
              <a:rPr lang="zh-CN" altLang="zh-CN" sz="2400" u="sng" dirty="0"/>
              <a:t>                    </a:t>
            </a:r>
            <a:r>
              <a:rPr lang="zh-CN" altLang="en-US" sz="2400" dirty="0"/>
              <a:t>，</a:t>
            </a:r>
            <a:r>
              <a:rPr lang="zh-CN" altLang="zh-CN" sz="2400" u="sng" dirty="0"/>
              <a:t>                   </a:t>
            </a:r>
            <a:r>
              <a:rPr lang="zh-CN" altLang="zh-CN" sz="2400" dirty="0"/>
              <a:t>，</a:t>
            </a:r>
            <a:r>
              <a:rPr lang="zh-CN" altLang="zh-CN" sz="2400" u="sng" dirty="0"/>
              <a:t>               </a:t>
            </a:r>
            <a:r>
              <a:rPr lang="zh-CN" altLang="zh-CN" sz="2400" dirty="0"/>
              <a:t> ”形成鲜明对比，突出了学习必须用心专一，才能获得成功</a:t>
            </a:r>
            <a:r>
              <a:rPr lang="zh-CN" altLang="zh-CN" sz="2400" dirty="0" smtClean="0"/>
              <a:t>。</a:t>
            </a:r>
            <a:endParaRPr lang="zh-CN" altLang="zh-CN" sz="2400" dirty="0"/>
          </a:p>
          <a:p>
            <a:r>
              <a:rPr lang="zh-CN" altLang="zh-CN" sz="2400" dirty="0"/>
              <a:t>8</a:t>
            </a:r>
            <a:r>
              <a:rPr lang="zh-CN" altLang="zh-CN" sz="2400" dirty="0" smtClean="0"/>
              <a:t>.</a:t>
            </a:r>
            <a:r>
              <a:rPr lang="zh-CN" altLang="zh-CN" sz="2400" dirty="0"/>
              <a:t>以雕刻为喻，强调学习应当坚持，说明只有坚持不懈、持之以恒，才会有所成就的句子是：</a:t>
            </a:r>
            <a:r>
              <a:rPr lang="zh-CN" altLang="zh-CN" sz="2400" u="sng" dirty="0"/>
              <a:t>   </a:t>
            </a:r>
            <a:r>
              <a:rPr lang="zh-CN" altLang="zh-CN" sz="2400" u="sng" dirty="0" smtClean="0"/>
              <a:t>          </a:t>
            </a:r>
            <a:r>
              <a:rPr lang="zh-CN" altLang="zh-CN" sz="2400" dirty="0"/>
              <a:t>，</a:t>
            </a:r>
            <a:r>
              <a:rPr lang="zh-CN" altLang="zh-CN" sz="2400" u="sng" dirty="0"/>
              <a:t>       </a:t>
            </a:r>
            <a:r>
              <a:rPr lang="zh-CN" altLang="zh-CN" sz="2400" u="sng" dirty="0" smtClean="0"/>
              <a:t>      </a:t>
            </a:r>
            <a:r>
              <a:rPr lang="zh-CN" altLang="zh-CN" sz="2400" dirty="0"/>
              <a:t>；</a:t>
            </a:r>
            <a:r>
              <a:rPr lang="zh-CN" altLang="zh-CN" sz="2400" u="sng" dirty="0"/>
              <a:t>     </a:t>
            </a:r>
            <a:r>
              <a:rPr lang="zh-CN" altLang="zh-CN" sz="2400" u="sng" dirty="0" smtClean="0"/>
              <a:t>        </a:t>
            </a:r>
            <a:r>
              <a:rPr lang="zh-CN" altLang="zh-CN" sz="2400" dirty="0"/>
              <a:t>，</a:t>
            </a:r>
            <a:r>
              <a:rPr lang="zh-CN" altLang="zh-CN" sz="2400" u="sng" dirty="0"/>
              <a:t>     </a:t>
            </a:r>
            <a:r>
              <a:rPr lang="zh-CN" altLang="zh-CN" sz="2400" u="sng" dirty="0" smtClean="0"/>
              <a:t>       </a:t>
            </a:r>
            <a:r>
              <a:rPr lang="zh-CN" altLang="zh-CN" sz="2400" dirty="0"/>
              <a:t>。</a:t>
            </a:r>
          </a:p>
          <a:p>
            <a:r>
              <a:rPr lang="zh-CN" altLang="zh-CN" sz="2400" dirty="0" smtClean="0"/>
              <a:t>9</a:t>
            </a:r>
            <a:r>
              <a:rPr lang="zh-CN" altLang="zh-CN" sz="2400" dirty="0"/>
              <a:t>.荀子在《劝学》中用比喻论证学习要逐步积累，先从正面设喻“</a:t>
            </a:r>
            <a:r>
              <a:rPr lang="zh-CN" altLang="zh-CN" sz="2400" u="sng" dirty="0"/>
              <a:t>                   </a:t>
            </a:r>
            <a:r>
              <a:rPr lang="zh-CN" altLang="zh-CN" sz="2400" dirty="0" smtClean="0"/>
              <a:t>，</a:t>
            </a:r>
            <a:r>
              <a:rPr lang="zh-CN" altLang="zh-CN" sz="2400" u="sng" dirty="0" smtClean="0"/>
              <a:t>                    </a:t>
            </a:r>
            <a:r>
              <a:rPr lang="zh-CN" altLang="zh-CN" sz="2400" dirty="0"/>
              <a:t>；</a:t>
            </a:r>
            <a:r>
              <a:rPr lang="zh-CN" altLang="zh-CN" sz="2400" u="sng" dirty="0"/>
              <a:t>                 </a:t>
            </a:r>
            <a:r>
              <a:rPr lang="zh-CN" altLang="zh-CN" sz="2400" dirty="0"/>
              <a:t>，</a:t>
            </a:r>
            <a:r>
              <a:rPr lang="zh-CN" altLang="zh-CN" sz="2400" u="sng" dirty="0"/>
              <a:t>                   </a:t>
            </a:r>
            <a:r>
              <a:rPr lang="zh-CN" altLang="zh-CN" sz="2400" dirty="0"/>
              <a:t>”，所以有这样的功效，全赖于“积”。同样，人如果能“积善成德”，就能达到</a:t>
            </a:r>
            <a:r>
              <a:rPr lang="zh-CN" altLang="zh-CN" sz="2400" dirty="0" smtClean="0"/>
              <a:t>“</a:t>
            </a:r>
            <a:r>
              <a:rPr lang="zh-CN" altLang="zh-CN" sz="2400" u="sng" dirty="0" smtClean="0"/>
              <a:t>                </a:t>
            </a:r>
            <a:r>
              <a:rPr lang="zh-CN" altLang="zh-CN" sz="2400" dirty="0" smtClean="0"/>
              <a:t>，</a:t>
            </a:r>
            <a:r>
              <a:rPr lang="zh-CN" altLang="zh-CN" sz="2400" u="sng" dirty="0" smtClean="0"/>
              <a:t>               </a:t>
            </a:r>
            <a:r>
              <a:rPr lang="zh-CN" altLang="zh-CN" sz="2400" dirty="0" smtClean="0"/>
              <a:t>”</a:t>
            </a:r>
            <a:r>
              <a:rPr lang="zh-CN" altLang="zh-CN" sz="2400" dirty="0"/>
              <a:t>的境界。接着从反面设喻“</a:t>
            </a:r>
            <a:r>
              <a:rPr lang="zh-CN" altLang="zh-CN" sz="2400" u="sng" dirty="0"/>
              <a:t>                </a:t>
            </a:r>
            <a:r>
              <a:rPr lang="zh-CN" altLang="zh-CN" sz="2400" dirty="0"/>
              <a:t>，</a:t>
            </a:r>
            <a:r>
              <a:rPr lang="zh-CN" altLang="zh-CN" sz="2400" u="sng" dirty="0"/>
              <a:t>                 </a:t>
            </a:r>
            <a:r>
              <a:rPr lang="zh-CN" altLang="zh-CN" sz="2400" dirty="0" smtClean="0"/>
              <a:t>；</a:t>
            </a:r>
            <a:r>
              <a:rPr lang="zh-CN" altLang="zh-CN" sz="2400" u="sng" dirty="0" smtClean="0"/>
              <a:t>                </a:t>
            </a:r>
            <a:r>
              <a:rPr lang="zh-CN" altLang="zh-CN" sz="2400" dirty="0"/>
              <a:t>，</a:t>
            </a:r>
            <a:r>
              <a:rPr lang="zh-CN" altLang="zh-CN" sz="2400" u="sng" dirty="0"/>
              <a:t>                 </a:t>
            </a:r>
            <a:r>
              <a:rPr lang="zh-CN" altLang="zh-CN" sz="2400" dirty="0"/>
              <a:t>”。正反对照，说明“积”与“不积”，效果完全不同。</a:t>
            </a:r>
          </a:p>
          <a:p>
            <a:r>
              <a:rPr lang="zh-CN" altLang="zh-CN" sz="2400" dirty="0"/>
              <a:t>10.荀子在《劝学》</a:t>
            </a:r>
            <a:r>
              <a:rPr lang="zh-CN" altLang="zh-CN" sz="2400" dirty="0" smtClean="0"/>
              <a:t>中强调</a:t>
            </a:r>
            <a:r>
              <a:rPr lang="zh-CN" altLang="zh-CN" sz="2400" dirty="0"/>
              <a:t>学习必须持之以恒，用劣马与好马进行对比以说理的句子是：</a:t>
            </a:r>
            <a:r>
              <a:rPr lang="zh-CN" altLang="zh-CN" sz="2400" u="sng" dirty="0"/>
              <a:t>               </a:t>
            </a:r>
            <a:r>
              <a:rPr lang="zh-CN" altLang="zh-CN" sz="2400" dirty="0"/>
              <a:t>，</a:t>
            </a:r>
            <a:r>
              <a:rPr lang="zh-CN" altLang="zh-CN" sz="2400" u="sng" dirty="0"/>
              <a:t>             </a:t>
            </a:r>
            <a:r>
              <a:rPr lang="zh-CN" altLang="zh-CN" sz="2400" dirty="0"/>
              <a:t>；</a:t>
            </a:r>
            <a:r>
              <a:rPr lang="zh-CN" altLang="zh-CN" sz="2400" u="sng" dirty="0"/>
              <a:t>            </a:t>
            </a:r>
            <a:r>
              <a:rPr lang="zh-CN" altLang="zh-CN" sz="2400" dirty="0"/>
              <a:t>，</a:t>
            </a:r>
            <a:r>
              <a:rPr lang="zh-CN" altLang="zh-CN" sz="2400" u="sng" dirty="0"/>
              <a:t>             </a:t>
            </a:r>
            <a:r>
              <a:rPr lang="zh-CN" altLang="zh-CN" sz="2400" dirty="0"/>
              <a:t>。</a:t>
            </a:r>
          </a:p>
          <a:p>
            <a:r>
              <a:rPr lang="zh-CN" altLang="zh-CN" sz="2400" dirty="0" smtClean="0"/>
              <a:t>1</a:t>
            </a:r>
            <a:r>
              <a:rPr lang="en-US" altLang="zh-CN" sz="2400" dirty="0" smtClean="0"/>
              <a:t>1</a:t>
            </a:r>
            <a:r>
              <a:rPr lang="zh-CN" altLang="zh-CN" sz="2400" dirty="0" smtClean="0"/>
              <a:t>. </a:t>
            </a:r>
            <a:r>
              <a:rPr lang="zh-CN" altLang="zh-CN" sz="2400" dirty="0"/>
              <a:t>《论语》中孔子说：“学而不思则罔，思而不学则殆。”论述了学习和思考的关系，在荀子的《劝学》中，也有一句直接提到了学与思的关系的句子是：</a:t>
            </a:r>
            <a:r>
              <a:rPr lang="zh-CN" altLang="zh-CN" sz="2400" u="sng" dirty="0"/>
              <a:t>                 </a:t>
            </a:r>
            <a:r>
              <a:rPr lang="zh-CN" altLang="zh-CN" sz="2400" dirty="0"/>
              <a:t>，</a:t>
            </a:r>
            <a:r>
              <a:rPr lang="zh-CN" altLang="zh-CN" sz="2400" u="sng" dirty="0"/>
              <a:t>                    </a:t>
            </a:r>
            <a:r>
              <a:rPr lang="zh-CN" altLang="zh-CN" sz="2400" dirty="0" smtClean="0"/>
              <a:t>。</a:t>
            </a:r>
            <a:endParaRPr lang="zh-CN" altLang="en-US" sz="2400" dirty="0"/>
          </a:p>
        </p:txBody>
      </p:sp>
    </p:spTree>
    <p:extLst>
      <p:ext uri="{BB962C8B-B14F-4D97-AF65-F5344CB8AC3E}">
        <p14:creationId xmlns:p14="http://schemas.microsoft.com/office/powerpoint/2010/main" val="426438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5016758"/>
          </a:xfrm>
          <a:prstGeom prst="rect">
            <a:avLst/>
          </a:prstGeom>
          <a:noFill/>
        </p:spPr>
        <p:txBody>
          <a:bodyPr wrap="square" rtlCol="0">
            <a:spAutoFit/>
          </a:bodyPr>
          <a:lstStyle/>
          <a:p>
            <a:r>
              <a:rPr lang="zh-CN" altLang="zh-CN" sz="3200" dirty="0"/>
              <a:t>7</a:t>
            </a:r>
            <a:r>
              <a:rPr lang="zh-CN" altLang="zh-CN" sz="3200" dirty="0" smtClean="0"/>
              <a:t>.</a:t>
            </a:r>
            <a:r>
              <a:rPr lang="zh-CN" altLang="zh-CN" sz="3200" dirty="0"/>
              <a:t>蚓无爪牙之利，筋骨之</a:t>
            </a:r>
            <a:r>
              <a:rPr lang="zh-CN" altLang="zh-CN" sz="3200" dirty="0" smtClean="0"/>
              <a:t>强</a:t>
            </a:r>
            <a:endParaRPr lang="en-US" altLang="zh-CN" sz="3200" dirty="0" smtClean="0"/>
          </a:p>
          <a:p>
            <a:r>
              <a:rPr lang="zh-CN" altLang="zh-CN" sz="3200" dirty="0" smtClean="0"/>
              <a:t>蟹</a:t>
            </a:r>
            <a:r>
              <a:rPr lang="zh-CN" altLang="zh-CN" sz="3200" dirty="0"/>
              <a:t>六跪而二螯</a:t>
            </a:r>
            <a:r>
              <a:rPr lang="zh-CN" altLang="en-US" sz="3200" dirty="0"/>
              <a:t>，</a:t>
            </a:r>
            <a:r>
              <a:rPr lang="zh-CN" altLang="zh-CN" sz="3200" dirty="0"/>
              <a:t>非蛇鳝之穴无可寄托者，用心躁也。</a:t>
            </a:r>
          </a:p>
          <a:p>
            <a:r>
              <a:rPr lang="zh-CN" altLang="zh-CN" sz="3200" dirty="0" smtClean="0"/>
              <a:t>8.</a:t>
            </a:r>
            <a:r>
              <a:rPr lang="zh-CN" altLang="zh-CN" sz="3200" dirty="0"/>
              <a:t>锲而舍之，朽木不折；锲而不舍，金石可镂。</a:t>
            </a:r>
          </a:p>
          <a:p>
            <a:r>
              <a:rPr lang="zh-CN" altLang="zh-CN" sz="3200" dirty="0" smtClean="0"/>
              <a:t>9</a:t>
            </a:r>
            <a:r>
              <a:rPr lang="zh-CN" altLang="zh-CN" sz="3200" dirty="0"/>
              <a:t>.积土成山，风雨兴焉；积水成渊，蛟龙生焉。</a:t>
            </a:r>
          </a:p>
          <a:p>
            <a:r>
              <a:rPr lang="zh-CN" altLang="en-US" sz="3200" dirty="0" smtClean="0"/>
              <a:t>（而）</a:t>
            </a:r>
            <a:r>
              <a:rPr lang="zh-CN" altLang="zh-CN" sz="3200" dirty="0" smtClean="0"/>
              <a:t>神明</a:t>
            </a:r>
            <a:r>
              <a:rPr lang="zh-CN" altLang="zh-CN" sz="3200" dirty="0"/>
              <a:t>自得，圣心备</a:t>
            </a:r>
            <a:r>
              <a:rPr lang="zh-CN" altLang="zh-CN" sz="3200" dirty="0" smtClean="0"/>
              <a:t>焉</a:t>
            </a:r>
            <a:r>
              <a:rPr lang="zh-CN" altLang="en-US" sz="3200" dirty="0" smtClean="0"/>
              <a:t>。</a:t>
            </a:r>
            <a:endParaRPr lang="en-US" altLang="zh-CN" sz="3200" dirty="0" smtClean="0"/>
          </a:p>
          <a:p>
            <a:r>
              <a:rPr lang="zh-CN" altLang="zh-CN" sz="3200" dirty="0" smtClean="0"/>
              <a:t>故</a:t>
            </a:r>
            <a:r>
              <a:rPr lang="zh-CN" altLang="zh-CN" sz="3200" dirty="0"/>
              <a:t>不积跬步，无以至千里；不积小流，无以成江海。</a:t>
            </a:r>
          </a:p>
          <a:p>
            <a:r>
              <a:rPr lang="zh-CN" altLang="zh-CN" sz="3200" dirty="0"/>
              <a:t>10.骐骥一跃，不能十步；驽马十驾，功在不舍。</a:t>
            </a:r>
          </a:p>
          <a:p>
            <a:r>
              <a:rPr lang="zh-CN" altLang="zh-CN" sz="3200" dirty="0" smtClean="0"/>
              <a:t>1</a:t>
            </a:r>
            <a:r>
              <a:rPr lang="en-US" altLang="zh-CN" sz="3200" dirty="0" smtClean="0"/>
              <a:t>1</a:t>
            </a:r>
            <a:r>
              <a:rPr lang="zh-CN" altLang="zh-CN" sz="3200" dirty="0" smtClean="0"/>
              <a:t>.</a:t>
            </a:r>
            <a:r>
              <a:rPr lang="zh-CN" altLang="zh-CN" sz="3200" dirty="0"/>
              <a:t>吾尝终日而思矣，不如须臾之所学</a:t>
            </a:r>
            <a:r>
              <a:rPr lang="zh-CN" altLang="zh-CN" sz="3200" dirty="0" smtClean="0"/>
              <a:t>也</a:t>
            </a:r>
            <a:r>
              <a:rPr lang="zh-CN" altLang="en-US" sz="3200" dirty="0" smtClean="0"/>
              <a:t>。</a:t>
            </a:r>
            <a:endParaRPr lang="zh-CN" altLang="en-US" sz="3200" dirty="0"/>
          </a:p>
        </p:txBody>
      </p:sp>
    </p:spTree>
    <p:extLst>
      <p:ext uri="{BB962C8B-B14F-4D97-AF65-F5344CB8AC3E}">
        <p14:creationId xmlns:p14="http://schemas.microsoft.com/office/powerpoint/2010/main" val="25639875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1629</Words>
  <Application>Microsoft Office PowerPoint</Application>
  <PresentationFormat>全屏显示(4:3)</PresentationFormat>
  <Paragraphs>73</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段考默写练习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14</cp:revision>
  <dcterms:created xsi:type="dcterms:W3CDTF">2019-04-17T02:24:34Z</dcterms:created>
  <dcterms:modified xsi:type="dcterms:W3CDTF">2019-04-18T03:23:13Z</dcterms:modified>
</cp:coreProperties>
</file>