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8" r:id="rId3"/>
    <p:sldId id="260" r:id="rId4"/>
    <p:sldId id="2785" r:id="rId5"/>
    <p:sldId id="261" r:id="rId6"/>
    <p:sldId id="1881" r:id="rId7"/>
    <p:sldId id="259" r:id="rId8"/>
    <p:sldId id="263" r:id="rId9"/>
    <p:sldId id="262" r:id="rId10"/>
    <p:sldId id="1913" r:id="rId11"/>
    <p:sldId id="1914" r:id="rId12"/>
    <p:sldId id="1907" r:id="rId13"/>
    <p:sldId id="1873" r:id="rId14"/>
    <p:sldId id="269" r:id="rId15"/>
    <p:sldId id="264" r:id="rId16"/>
    <p:sldId id="1884" r:id="rId17"/>
    <p:sldId id="1066" r:id="rId18"/>
    <p:sldId id="1134" r:id="rId19"/>
    <p:sldId id="1067" r:id="rId20"/>
    <p:sldId id="1135" r:id="rId21"/>
    <p:sldId id="1136" r:id="rId22"/>
    <p:sldId id="941" r:id="rId23"/>
    <p:sldId id="1915" r:id="rId24"/>
    <p:sldId id="1670" r:id="rId25"/>
    <p:sldId id="2782" r:id="rId26"/>
    <p:sldId id="2783" r:id="rId27"/>
    <p:sldId id="2777" r:id="rId28"/>
    <p:sldId id="2760" r:id="rId29"/>
    <p:sldId id="270" r:id="rId30"/>
    <p:sldId id="2779" r:id="rId31"/>
    <p:sldId id="2720" r:id="rId32"/>
    <p:sldId id="265" r:id="rId33"/>
    <p:sldId id="1869" r:id="rId34"/>
    <p:sldId id="1589" r:id="rId35"/>
    <p:sldId id="1593" r:id="rId36"/>
    <p:sldId id="2355" r:id="rId37"/>
    <p:sldId id="271" r:id="rId38"/>
    <p:sldId id="1871" r:id="rId39"/>
    <p:sldId id="266" r:id="rId40"/>
    <p:sldId id="2745" r:id="rId41"/>
    <p:sldId id="2768" r:id="rId42"/>
    <p:sldId id="2762" r:id="rId43"/>
    <p:sldId id="272" r:id="rId44"/>
    <p:sldId id="267" r:id="rId45"/>
    <p:sldId id="2755" r:id="rId46"/>
    <p:sldId id="2756" r:id="rId47"/>
    <p:sldId id="2757" r:id="rId48"/>
    <p:sldId id="2758" r:id="rId49"/>
    <p:sldId id="273" r:id="rId50"/>
    <p:sldId id="26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43D7156-C9A2-4BC1-8E06-A45738A733FB}">
          <p14:sldIdLst>
            <p14:sldId id="256"/>
            <p14:sldId id="258"/>
            <p14:sldId id="260"/>
            <p14:sldId id="2785"/>
            <p14:sldId id="261"/>
            <p14:sldId id="1881"/>
            <p14:sldId id="259"/>
          </p14:sldIdLst>
        </p14:section>
        <p14:section name="Distribution" id="{31EE011D-9F05-43C4-9538-D3CBA99E0FC3}">
          <p14:sldIdLst>
            <p14:sldId id="263"/>
            <p14:sldId id="262"/>
            <p14:sldId id="1913"/>
            <p14:sldId id="1914"/>
            <p14:sldId id="1907"/>
            <p14:sldId id="1873"/>
            <p14:sldId id="269"/>
          </p14:sldIdLst>
        </p14:section>
        <p14:section name="Modern Controls" id="{49B01E38-AE42-41A6-A96D-ADEE27E09711}">
          <p14:sldIdLst>
            <p14:sldId id="264"/>
            <p14:sldId id="1884"/>
            <p14:sldId id="1066"/>
            <p14:sldId id="1134"/>
            <p14:sldId id="1067"/>
            <p14:sldId id="1135"/>
            <p14:sldId id="1136"/>
            <p14:sldId id="941"/>
            <p14:sldId id="1915"/>
            <p14:sldId id="1670"/>
            <p14:sldId id="2782"/>
            <p14:sldId id="2783"/>
            <p14:sldId id="2777"/>
            <p14:sldId id="2760"/>
            <p14:sldId id="270"/>
            <p14:sldId id="2779"/>
            <p14:sldId id="2720"/>
          </p14:sldIdLst>
        </p14:section>
        <p14:section name=".NET Core 3" id="{4DB60AD6-EDE7-4D47-817F-ADE0DB719D01}">
          <p14:sldIdLst>
            <p14:sldId id="265"/>
            <p14:sldId id="1869"/>
            <p14:sldId id="1589"/>
            <p14:sldId id="1593"/>
            <p14:sldId id="2355"/>
            <p14:sldId id="271"/>
            <p14:sldId id="1871"/>
          </p14:sldIdLst>
        </p14:section>
        <p14:section name="Connect to the Cloud" id="{33089C51-D2BF-4106-9785-3DFC79C6274C}">
          <p14:sldIdLst>
            <p14:sldId id="266"/>
            <p14:sldId id="2745"/>
            <p14:sldId id="2768"/>
            <p14:sldId id="2762"/>
            <p14:sldId id="272"/>
          </p14:sldIdLst>
        </p14:section>
        <p14:section name="Touch Friendly Apps" id="{E154E6F4-B1DC-4E49-82B1-EB9CE3F6E212}">
          <p14:sldIdLst>
            <p14:sldId id="267"/>
            <p14:sldId id="2755"/>
            <p14:sldId id="2756"/>
            <p14:sldId id="2757"/>
            <p14:sldId id="2758"/>
            <p14:sldId id="273"/>
          </p14:sldIdLst>
        </p14:section>
        <p14:section name="Conclusion" id="{535C3401-C382-4A06-AEE6-1A83AAAD492B}">
          <p14:sldIdLst>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4001"/>
    <a:srgbClr val="D83B01"/>
    <a:srgbClr val="FF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07089-331A-45A1-A417-F8BA9BBDA064}" v="5" dt="2018-10-20T16:51:07.2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8" autoAdjust="0"/>
    <p:restoredTop sz="58636" autoAdjust="0"/>
  </p:normalViewPr>
  <p:slideViewPr>
    <p:cSldViewPr snapToGrid="0">
      <p:cViewPr varScale="1">
        <p:scale>
          <a:sx n="54" d="100"/>
          <a:sy n="54" d="100"/>
        </p:scale>
        <p:origin x="1257"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b98d981155df4d47" providerId="LiveId" clId="{21807089-331A-45A1-A417-F8BA9BBDA064}"/>
    <pc:docChg chg="custSel addSld modSld">
      <pc:chgData name="" userId="b98d981155df4d47" providerId="LiveId" clId="{21807089-331A-45A1-A417-F8BA9BBDA064}" dt="2018-08-07T17:29:10.167" v="549" actId="20577"/>
      <pc:docMkLst>
        <pc:docMk/>
      </pc:docMkLst>
      <pc:sldChg chg="modNotesTx">
        <pc:chgData name="" userId="b98d981155df4d47" providerId="LiveId" clId="{21807089-331A-45A1-A417-F8BA9BBDA064}" dt="2018-08-07T17:29:10.167" v="549" actId="20577"/>
        <pc:sldMkLst>
          <pc:docMk/>
          <pc:sldMk cId="901333974" sldId="272"/>
        </pc:sldMkLst>
      </pc:sldChg>
    </pc:docChg>
  </pc:docChgLst>
  <pc:docChgLst>
    <pc:chgData name="Oren Novotny" userId="b98d981155df4d47" providerId="LiveId" clId="{19AEF1CB-C191-4838-9050-2850F5F91A14}"/>
    <pc:docChg chg="custSel modSld">
      <pc:chgData name="Oren Novotny" userId="b98d981155df4d47" providerId="LiveId" clId="{19AEF1CB-C191-4838-9050-2850F5F91A14}" dt="2018-10-18T21:41:06.857" v="427" actId="20577"/>
      <pc:docMkLst>
        <pc:docMk/>
      </pc:docMkLst>
      <pc:sldChg chg="modNotesTx">
        <pc:chgData name="Oren Novotny" userId="b98d981155df4d47" providerId="LiveId" clId="{19AEF1CB-C191-4838-9050-2850F5F91A14}" dt="2018-10-18T21:40:20.274" v="354" actId="20577"/>
        <pc:sldMkLst>
          <pc:docMk/>
          <pc:sldMk cId="1358982900" sldId="270"/>
        </pc:sldMkLst>
      </pc:sldChg>
      <pc:sldChg chg="modNotesTx">
        <pc:chgData name="Oren Novotny" userId="b98d981155df4d47" providerId="LiveId" clId="{19AEF1CB-C191-4838-9050-2850F5F91A14}" dt="2018-10-18T21:41:06.857" v="427" actId="20577"/>
        <pc:sldMkLst>
          <pc:docMk/>
          <pc:sldMk cId="543467294" sldId="273"/>
        </pc:sldMkLst>
      </pc:sldChg>
      <pc:sldChg chg="modNotesTx">
        <pc:chgData name="Oren Novotny" userId="b98d981155df4d47" providerId="LiveId" clId="{19AEF1CB-C191-4838-9050-2850F5F91A14}" dt="2018-10-18T21:39:13.530" v="214" actId="20577"/>
        <pc:sldMkLst>
          <pc:docMk/>
          <pc:sldMk cId="2468126513" sldId="2760"/>
        </pc:sldMkLst>
      </pc:sldChg>
    </pc:docChg>
  </pc:docChgLst>
  <pc:docChgLst>
    <pc:chgData name="Oren Novotny" userId="b98d981155df4d47" providerId="LiveId" clId="{DC2CDF3E-3454-4C47-AD52-ABB96633A67C}"/>
    <pc:docChg chg="undo custSel addSld delSld modSld sldOrd modSection">
      <pc:chgData name="Oren Novotny" userId="b98d981155df4d47" providerId="LiveId" clId="{DC2CDF3E-3454-4C47-AD52-ABB96633A67C}" dt="2018-09-28T19:54:59.281" v="8743" actId="20577"/>
      <pc:docMkLst>
        <pc:docMk/>
      </pc:docMkLst>
      <pc:sldChg chg="modSp modTransition modNotesTx">
        <pc:chgData name="Oren Novotny" userId="b98d981155df4d47" providerId="LiveId" clId="{DC2CDF3E-3454-4C47-AD52-ABB96633A67C}" dt="2018-09-08T19:57:40.880" v="8593"/>
        <pc:sldMkLst>
          <pc:docMk/>
          <pc:sldMk cId="1328485813" sldId="256"/>
        </pc:sldMkLst>
        <pc:spChg chg="mod">
          <ac:chgData name="Oren Novotny" userId="b98d981155df4d47" providerId="LiveId" clId="{DC2CDF3E-3454-4C47-AD52-ABB96633A67C}" dt="2018-08-19T20:10:31.003" v="2901" actId="1076"/>
          <ac:spMkLst>
            <pc:docMk/>
            <pc:sldMk cId="1328485813" sldId="256"/>
            <ac:spMk id="2" creationId="{39D1029C-A8C0-457A-92BF-14970B8B8B52}"/>
          </ac:spMkLst>
        </pc:spChg>
      </pc:sldChg>
      <pc:sldChg chg="modSp modTransition">
        <pc:chgData name="Oren Novotny" userId="b98d981155df4d47" providerId="LiveId" clId="{DC2CDF3E-3454-4C47-AD52-ABB96633A67C}" dt="2018-09-08T19:57:40.880" v="8593"/>
        <pc:sldMkLst>
          <pc:docMk/>
          <pc:sldMk cId="1549190182" sldId="258"/>
        </pc:sldMkLst>
        <pc:spChg chg="mod">
          <ac:chgData name="Oren Novotny" userId="b98d981155df4d47" providerId="LiveId" clId="{DC2CDF3E-3454-4C47-AD52-ABB96633A67C}" dt="2018-08-13T19:13:10" v="2177" actId="20577"/>
          <ac:spMkLst>
            <pc:docMk/>
            <pc:sldMk cId="1549190182" sldId="258"/>
            <ac:spMk id="3" creationId="{83D804B6-7A86-4586-876C-37B862B9A471}"/>
          </ac:spMkLst>
        </pc:spChg>
      </pc:sldChg>
      <pc:sldChg chg="modSp ord modTransition modNotesTx">
        <pc:chgData name="Oren Novotny" userId="b98d981155df4d47" providerId="LiveId" clId="{DC2CDF3E-3454-4C47-AD52-ABB96633A67C}" dt="2018-09-28T19:54:59.281" v="8743" actId="20577"/>
        <pc:sldMkLst>
          <pc:docMk/>
          <pc:sldMk cId="3659848854" sldId="259"/>
        </pc:sldMkLst>
        <pc:spChg chg="mod">
          <ac:chgData name="Oren Novotny" userId="b98d981155df4d47" providerId="LiveId" clId="{DC2CDF3E-3454-4C47-AD52-ABB96633A67C}" dt="2018-09-28T19:54:25.473" v="8702" actId="20577"/>
          <ac:spMkLst>
            <pc:docMk/>
            <pc:sldMk cId="3659848854" sldId="259"/>
            <ac:spMk id="2" creationId="{796337F5-A7E6-4A8D-89AD-8C13673FB38A}"/>
          </ac:spMkLst>
        </pc:spChg>
        <pc:spChg chg="mod">
          <ac:chgData name="Oren Novotny" userId="b98d981155df4d47" providerId="LiveId" clId="{DC2CDF3E-3454-4C47-AD52-ABB96633A67C}" dt="2018-09-28T19:54:59.281" v="8743" actId="20577"/>
          <ac:spMkLst>
            <pc:docMk/>
            <pc:sldMk cId="3659848854" sldId="259"/>
            <ac:spMk id="3" creationId="{2B219A7F-E853-48ED-B8B7-4F3E7F928605}"/>
          </ac:spMkLst>
        </pc:spChg>
      </pc:sldChg>
      <pc:sldChg chg="modTransition modNotesTx">
        <pc:chgData name="Oren Novotny" userId="b98d981155df4d47" providerId="LiveId" clId="{DC2CDF3E-3454-4C47-AD52-ABB96633A67C}" dt="2018-09-08T19:57:40.880" v="8593"/>
        <pc:sldMkLst>
          <pc:docMk/>
          <pc:sldMk cId="3170511297" sldId="260"/>
        </pc:sldMkLst>
      </pc:sldChg>
      <pc:sldChg chg="modSp add modTransition modNotesTx">
        <pc:chgData name="Oren Novotny" userId="b98d981155df4d47" providerId="LiveId" clId="{DC2CDF3E-3454-4C47-AD52-ABB96633A67C}" dt="2018-09-08T19:57:40.880" v="8593"/>
        <pc:sldMkLst>
          <pc:docMk/>
          <pc:sldMk cId="2047809788" sldId="261"/>
        </pc:sldMkLst>
        <pc:spChg chg="mod">
          <ac:chgData name="Oren Novotny" userId="b98d981155df4d47" providerId="LiveId" clId="{DC2CDF3E-3454-4C47-AD52-ABB96633A67C}" dt="2018-08-02T20:12:13.906" v="14" actId="20577"/>
          <ac:spMkLst>
            <pc:docMk/>
            <pc:sldMk cId="2047809788" sldId="261"/>
            <ac:spMk id="2" creationId="{8ACED0C0-F766-467F-AE72-BE24B04BE1A7}"/>
          </ac:spMkLst>
        </pc:spChg>
        <pc:spChg chg="mod">
          <ac:chgData name="Oren Novotny" userId="b98d981155df4d47" providerId="LiveId" clId="{DC2CDF3E-3454-4C47-AD52-ABB96633A67C}" dt="2018-08-02T20:12:50.426" v="139" actId="20577"/>
          <ac:spMkLst>
            <pc:docMk/>
            <pc:sldMk cId="2047809788" sldId="261"/>
            <ac:spMk id="3" creationId="{655413D1-9F75-49EF-8911-FBD3B7F7674F}"/>
          </ac:spMkLst>
        </pc:spChg>
      </pc:sldChg>
      <pc:sldChg chg="modSp add ord modTransition modNotesTx">
        <pc:chgData name="Oren Novotny" userId="b98d981155df4d47" providerId="LiveId" clId="{DC2CDF3E-3454-4C47-AD52-ABB96633A67C}" dt="2018-09-08T19:57:40.880" v="8593"/>
        <pc:sldMkLst>
          <pc:docMk/>
          <pc:sldMk cId="648570750" sldId="262"/>
        </pc:sldMkLst>
        <pc:spChg chg="mod">
          <ac:chgData name="Oren Novotny" userId="b98d981155df4d47" providerId="LiveId" clId="{DC2CDF3E-3454-4C47-AD52-ABB96633A67C}" dt="2018-08-02T20:58:27.252" v="722" actId="20577"/>
          <ac:spMkLst>
            <pc:docMk/>
            <pc:sldMk cId="648570750" sldId="262"/>
            <ac:spMk id="2" creationId="{49713FE1-C883-4A40-A7B0-505D0E32FB66}"/>
          </ac:spMkLst>
        </pc:spChg>
        <pc:spChg chg="mod">
          <ac:chgData name="Oren Novotny" userId="b98d981155df4d47" providerId="LiveId" clId="{DC2CDF3E-3454-4C47-AD52-ABB96633A67C}" dt="2018-08-19T13:49:46.050" v="2895" actId="20577"/>
          <ac:spMkLst>
            <pc:docMk/>
            <pc:sldMk cId="648570750" sldId="262"/>
            <ac:spMk id="3" creationId="{C245C960-5A30-471E-8846-E92BEAE3C6E1}"/>
          </ac:spMkLst>
        </pc:spChg>
      </pc:sldChg>
      <pc:sldChg chg="modSp add ord modTransition modNotesTx">
        <pc:chgData name="Oren Novotny" userId="b98d981155df4d47" providerId="LiveId" clId="{DC2CDF3E-3454-4C47-AD52-ABB96633A67C}" dt="2018-09-08T19:57:40.880" v="8593"/>
        <pc:sldMkLst>
          <pc:docMk/>
          <pc:sldMk cId="1982808515" sldId="263"/>
        </pc:sldMkLst>
        <pc:spChg chg="mod">
          <ac:chgData name="Oren Novotny" userId="b98d981155df4d47" providerId="LiveId" clId="{DC2CDF3E-3454-4C47-AD52-ABB96633A67C}" dt="2018-08-02T20:49:29.003" v="424" actId="20577"/>
          <ac:spMkLst>
            <pc:docMk/>
            <pc:sldMk cId="1982808515" sldId="263"/>
            <ac:spMk id="2" creationId="{673D2458-9882-4557-BA08-7AEFEE9C6A40}"/>
          </ac:spMkLst>
        </pc:spChg>
      </pc:sldChg>
      <pc:sldChg chg="modSp add modTransition modNotesTx">
        <pc:chgData name="Oren Novotny" userId="b98d981155df4d47" providerId="LiveId" clId="{DC2CDF3E-3454-4C47-AD52-ABB96633A67C}" dt="2018-09-08T19:57:40.880" v="8593"/>
        <pc:sldMkLst>
          <pc:docMk/>
          <pc:sldMk cId="2842788906" sldId="264"/>
        </pc:sldMkLst>
        <pc:spChg chg="mod">
          <ac:chgData name="Oren Novotny" userId="b98d981155df4d47" providerId="LiveId" clId="{DC2CDF3E-3454-4C47-AD52-ABB96633A67C}" dt="2018-08-02T20:53:16.675" v="503" actId="20577"/>
          <ac:spMkLst>
            <pc:docMk/>
            <pc:sldMk cId="2842788906" sldId="264"/>
            <ac:spMk id="2" creationId="{673D2458-9882-4557-BA08-7AEFEE9C6A40}"/>
          </ac:spMkLst>
        </pc:spChg>
      </pc:sldChg>
      <pc:sldChg chg="modSp add modTransition">
        <pc:chgData name="Oren Novotny" userId="b98d981155df4d47" providerId="LiveId" clId="{DC2CDF3E-3454-4C47-AD52-ABB96633A67C}" dt="2018-09-08T19:57:40.880" v="8593"/>
        <pc:sldMkLst>
          <pc:docMk/>
          <pc:sldMk cId="2715218750" sldId="265"/>
        </pc:sldMkLst>
        <pc:spChg chg="mod">
          <ac:chgData name="Oren Novotny" userId="b98d981155df4d47" providerId="LiveId" clId="{DC2CDF3E-3454-4C47-AD52-ABB96633A67C}" dt="2018-08-02T20:56:36.956" v="620" actId="20577"/>
          <ac:spMkLst>
            <pc:docMk/>
            <pc:sldMk cId="2715218750" sldId="265"/>
            <ac:spMk id="2" creationId="{673D2458-9882-4557-BA08-7AEFEE9C6A40}"/>
          </ac:spMkLst>
        </pc:spChg>
      </pc:sldChg>
      <pc:sldChg chg="modSp add modTransition">
        <pc:chgData name="Oren Novotny" userId="b98d981155df4d47" providerId="LiveId" clId="{DC2CDF3E-3454-4C47-AD52-ABB96633A67C}" dt="2018-09-08T19:57:40.880" v="8593"/>
        <pc:sldMkLst>
          <pc:docMk/>
          <pc:sldMk cId="2434941248" sldId="266"/>
        </pc:sldMkLst>
        <pc:spChg chg="mod">
          <ac:chgData name="Oren Novotny" userId="b98d981155df4d47" providerId="LiveId" clId="{DC2CDF3E-3454-4C47-AD52-ABB96633A67C}" dt="2018-08-02T21:36:46.061" v="1276" actId="20577"/>
          <ac:spMkLst>
            <pc:docMk/>
            <pc:sldMk cId="2434941248" sldId="266"/>
            <ac:spMk id="2" creationId="{673D2458-9882-4557-BA08-7AEFEE9C6A40}"/>
          </ac:spMkLst>
        </pc:spChg>
      </pc:sldChg>
      <pc:sldChg chg="modSp add modTransition">
        <pc:chgData name="Oren Novotny" userId="b98d981155df4d47" providerId="LiveId" clId="{DC2CDF3E-3454-4C47-AD52-ABB96633A67C}" dt="2018-09-08T19:57:40.880" v="8593"/>
        <pc:sldMkLst>
          <pc:docMk/>
          <pc:sldMk cId="2973173628" sldId="267"/>
        </pc:sldMkLst>
        <pc:spChg chg="mod">
          <ac:chgData name="Oren Novotny" userId="b98d981155df4d47" providerId="LiveId" clId="{DC2CDF3E-3454-4C47-AD52-ABB96633A67C}" dt="2018-08-02T21:46:34.651" v="1584" actId="20577"/>
          <ac:spMkLst>
            <pc:docMk/>
            <pc:sldMk cId="2973173628" sldId="267"/>
            <ac:spMk id="2" creationId="{673D2458-9882-4557-BA08-7AEFEE9C6A40}"/>
          </ac:spMkLst>
        </pc:spChg>
      </pc:sldChg>
      <pc:sldChg chg="modSp add modTransition">
        <pc:chgData name="Oren Novotny" userId="b98d981155df4d47" providerId="LiveId" clId="{DC2CDF3E-3454-4C47-AD52-ABB96633A67C}" dt="2018-09-08T19:57:40.880" v="8593"/>
        <pc:sldMkLst>
          <pc:docMk/>
          <pc:sldMk cId="2957726738" sldId="268"/>
        </pc:sldMkLst>
        <pc:spChg chg="mod">
          <ac:chgData name="Oren Novotny" userId="b98d981155df4d47" providerId="LiveId" clId="{DC2CDF3E-3454-4C47-AD52-ABB96633A67C}" dt="2018-09-02T01:18:53.669" v="4087" actId="6549"/>
          <ac:spMkLst>
            <pc:docMk/>
            <pc:sldMk cId="2957726738" sldId="268"/>
            <ac:spMk id="2" creationId="{673D2458-9882-4557-BA08-7AEFEE9C6A40}"/>
          </ac:spMkLst>
        </pc:spChg>
      </pc:sldChg>
      <pc:sldChg chg="modSp add ord modTransition modNotesTx">
        <pc:chgData name="Oren Novotny" userId="b98d981155df4d47" providerId="LiveId" clId="{DC2CDF3E-3454-4C47-AD52-ABB96633A67C}" dt="2018-09-08T19:57:40.880" v="8593"/>
        <pc:sldMkLst>
          <pc:docMk/>
          <pc:sldMk cId="762942560" sldId="269"/>
        </pc:sldMkLst>
        <pc:spChg chg="mod">
          <ac:chgData name="Oren Novotny" userId="b98d981155df4d47" providerId="LiveId" clId="{DC2CDF3E-3454-4C47-AD52-ABB96633A67C}" dt="2018-08-02T20:52:51.068" v="448" actId="20577"/>
          <ac:spMkLst>
            <pc:docMk/>
            <pc:sldMk cId="762942560" sldId="269"/>
            <ac:spMk id="2" creationId="{673D2458-9882-4557-BA08-7AEFEE9C6A40}"/>
          </ac:spMkLst>
        </pc:spChg>
        <pc:spChg chg="mod">
          <ac:chgData name="Oren Novotny" userId="b98d981155df4d47" providerId="LiveId" clId="{DC2CDF3E-3454-4C47-AD52-ABB96633A67C}" dt="2018-08-02T20:53:05.507" v="492" actId="20577"/>
          <ac:spMkLst>
            <pc:docMk/>
            <pc:sldMk cId="762942560" sldId="269"/>
            <ac:spMk id="3" creationId="{83FD44CA-4F17-4673-B293-2A400D88D983}"/>
          </ac:spMkLst>
        </pc:spChg>
      </pc:sldChg>
      <pc:sldChg chg="modSp add ord modTransition modNotesTx">
        <pc:chgData name="Oren Novotny" userId="b98d981155df4d47" providerId="LiveId" clId="{DC2CDF3E-3454-4C47-AD52-ABB96633A67C}" dt="2018-09-08T19:57:40.880" v="8593"/>
        <pc:sldMkLst>
          <pc:docMk/>
          <pc:sldMk cId="1358982900" sldId="270"/>
        </pc:sldMkLst>
        <pc:spChg chg="mod">
          <ac:chgData name="Oren Novotny" userId="b98d981155df4d47" providerId="LiveId" clId="{DC2CDF3E-3454-4C47-AD52-ABB96633A67C}" dt="2018-08-13T20:37:41.350" v="2546" actId="20577"/>
          <ac:spMkLst>
            <pc:docMk/>
            <pc:sldMk cId="1358982900" sldId="270"/>
            <ac:spMk id="2" creationId="{673D2458-9882-4557-BA08-7AEFEE9C6A40}"/>
          </ac:spMkLst>
        </pc:spChg>
        <pc:spChg chg="mod">
          <ac:chgData name="Oren Novotny" userId="b98d981155df4d47" providerId="LiveId" clId="{DC2CDF3E-3454-4C47-AD52-ABB96633A67C}" dt="2018-08-13T20:37:36.705" v="2545" actId="20577"/>
          <ac:spMkLst>
            <pc:docMk/>
            <pc:sldMk cId="1358982900" sldId="270"/>
            <ac:spMk id="3" creationId="{83FD44CA-4F17-4673-B293-2A400D88D983}"/>
          </ac:spMkLst>
        </pc:spChg>
      </pc:sldChg>
      <pc:sldChg chg="modSp add modTransition modNotesTx">
        <pc:chgData name="Oren Novotny" userId="b98d981155df4d47" providerId="LiveId" clId="{DC2CDF3E-3454-4C47-AD52-ABB96633A67C}" dt="2018-09-08T19:57:40.880" v="8593"/>
        <pc:sldMkLst>
          <pc:docMk/>
          <pc:sldMk cId="1766663808" sldId="271"/>
        </pc:sldMkLst>
        <pc:spChg chg="mod">
          <ac:chgData name="Oren Novotny" userId="b98d981155df4d47" providerId="LiveId" clId="{DC2CDF3E-3454-4C47-AD52-ABB96633A67C}" dt="2018-08-02T20:55:19.403" v="576" actId="20577"/>
          <ac:spMkLst>
            <pc:docMk/>
            <pc:sldMk cId="1766663808" sldId="271"/>
            <ac:spMk id="3" creationId="{83FD44CA-4F17-4673-B293-2A400D88D983}"/>
          </ac:spMkLst>
        </pc:spChg>
      </pc:sldChg>
      <pc:sldChg chg="modSp add modTransition modNotesTx">
        <pc:chgData name="Oren Novotny" userId="b98d981155df4d47" providerId="LiveId" clId="{DC2CDF3E-3454-4C47-AD52-ABB96633A67C}" dt="2018-09-20T01:09:08.059" v="8610" actId="20577"/>
        <pc:sldMkLst>
          <pc:docMk/>
          <pc:sldMk cId="901333974" sldId="272"/>
        </pc:sldMkLst>
        <pc:spChg chg="mod">
          <ac:chgData name="Oren Novotny" userId="b98d981155df4d47" providerId="LiveId" clId="{DC2CDF3E-3454-4C47-AD52-ABB96633A67C}" dt="2018-08-02T20:56:57.235" v="625" actId="20577"/>
          <ac:spMkLst>
            <pc:docMk/>
            <pc:sldMk cId="901333974" sldId="272"/>
            <ac:spMk id="2" creationId="{673D2458-9882-4557-BA08-7AEFEE9C6A40}"/>
          </ac:spMkLst>
        </pc:spChg>
        <pc:spChg chg="mod">
          <ac:chgData name="Oren Novotny" userId="b98d981155df4d47" providerId="LiveId" clId="{DC2CDF3E-3454-4C47-AD52-ABB96633A67C}" dt="2018-08-02T20:57:17.677" v="670" actId="20577"/>
          <ac:spMkLst>
            <pc:docMk/>
            <pc:sldMk cId="901333974" sldId="272"/>
            <ac:spMk id="3" creationId="{83FD44CA-4F17-4673-B293-2A400D88D983}"/>
          </ac:spMkLst>
        </pc:spChg>
      </pc:sldChg>
      <pc:sldChg chg="modSp add modTransition">
        <pc:chgData name="Oren Novotny" userId="b98d981155df4d47" providerId="LiveId" clId="{DC2CDF3E-3454-4C47-AD52-ABB96633A67C}" dt="2018-09-08T19:57:40.880" v="8593"/>
        <pc:sldMkLst>
          <pc:docMk/>
          <pc:sldMk cId="543467294" sldId="273"/>
        </pc:sldMkLst>
        <pc:spChg chg="mod">
          <ac:chgData name="Oren Novotny" userId="b98d981155df4d47" providerId="LiveId" clId="{DC2CDF3E-3454-4C47-AD52-ABB96633A67C}" dt="2018-08-02T20:57:33.364" v="677" actId="20577"/>
          <ac:spMkLst>
            <pc:docMk/>
            <pc:sldMk cId="543467294" sldId="273"/>
            <ac:spMk id="2" creationId="{673D2458-9882-4557-BA08-7AEFEE9C6A40}"/>
          </ac:spMkLst>
        </pc:spChg>
        <pc:spChg chg="mod">
          <ac:chgData name="Oren Novotny" userId="b98d981155df4d47" providerId="LiveId" clId="{DC2CDF3E-3454-4C47-AD52-ABB96633A67C}" dt="2018-08-02T20:57:37.449" v="700" actId="20577"/>
          <ac:spMkLst>
            <pc:docMk/>
            <pc:sldMk cId="543467294" sldId="273"/>
            <ac:spMk id="3" creationId="{83FD44CA-4F17-4673-B293-2A400D88D983}"/>
          </ac:spMkLst>
        </pc:spChg>
      </pc:sldChg>
      <pc:sldChg chg="add modTransition modNotesTx">
        <pc:chgData name="Oren Novotny" userId="b98d981155df4d47" providerId="LiveId" clId="{DC2CDF3E-3454-4C47-AD52-ABB96633A67C}" dt="2018-09-08T19:57:40.880" v="8593"/>
        <pc:sldMkLst>
          <pc:docMk/>
          <pc:sldMk cId="396778531" sldId="941"/>
        </pc:sldMkLst>
      </pc:sldChg>
      <pc:sldChg chg="addSp delSp modSp add modTransition modNotes modNotesTx">
        <pc:chgData name="Oren Novotny" userId="b98d981155df4d47" providerId="LiveId" clId="{DC2CDF3E-3454-4C47-AD52-ABB96633A67C}" dt="2018-09-08T19:57:40.880" v="8593"/>
        <pc:sldMkLst>
          <pc:docMk/>
          <pc:sldMk cId="1259533766" sldId="1066"/>
        </pc:sldMkLst>
        <pc:spChg chg="add mod">
          <ac:chgData name="Oren Novotny" userId="b98d981155df4d47" providerId="LiveId" clId="{DC2CDF3E-3454-4C47-AD52-ABB96633A67C}" dt="2018-08-02T21:25:49.575" v="1210" actId="20577"/>
          <ac:spMkLst>
            <pc:docMk/>
            <pc:sldMk cId="1259533766" sldId="1066"/>
            <ac:spMk id="2" creationId="{892F6AE0-990A-460B-8348-BFFDFFE5D993}"/>
          </ac:spMkLst>
        </pc:spChg>
        <pc:spChg chg="del mod">
          <ac:chgData name="Oren Novotny" userId="b98d981155df4d47" providerId="LiveId" clId="{DC2CDF3E-3454-4C47-AD52-ABB96633A67C}" dt="2018-08-02T21:25:54.445" v="1211" actId="478"/>
          <ac:spMkLst>
            <pc:docMk/>
            <pc:sldMk cId="1259533766" sldId="1066"/>
            <ac:spMk id="4" creationId="{B84DB4E8-9387-4E18-AA5C-012A4B8B55FE}"/>
          </ac:spMkLst>
        </pc:spChg>
      </pc:sldChg>
      <pc:sldChg chg="addSp delSp modSp add modTransition modNotes modNotesTx">
        <pc:chgData name="Oren Novotny" userId="b98d981155df4d47" providerId="LiveId" clId="{DC2CDF3E-3454-4C47-AD52-ABB96633A67C}" dt="2018-09-08T19:57:40.880" v="8593"/>
        <pc:sldMkLst>
          <pc:docMk/>
          <pc:sldMk cId="2228463128" sldId="1067"/>
        </pc:sldMkLst>
        <pc:spChg chg="add mod">
          <ac:chgData name="Oren Novotny" userId="b98d981155df4d47" providerId="LiveId" clId="{DC2CDF3E-3454-4C47-AD52-ABB96633A67C}" dt="2018-08-02T21:26:47.518" v="1228" actId="20577"/>
          <ac:spMkLst>
            <pc:docMk/>
            <pc:sldMk cId="2228463128" sldId="1067"/>
            <ac:spMk id="2" creationId="{8738BBB3-A5FA-4EA7-AFE5-41B969D28623}"/>
          </ac:spMkLst>
        </pc:spChg>
        <pc:spChg chg="del">
          <ac:chgData name="Oren Novotny" userId="b98d981155df4d47" providerId="LiveId" clId="{DC2CDF3E-3454-4C47-AD52-ABB96633A67C}" dt="2018-08-02T21:26:49.894" v="1229" actId="478"/>
          <ac:spMkLst>
            <pc:docMk/>
            <pc:sldMk cId="2228463128" sldId="1067"/>
            <ac:spMk id="4" creationId="{B84DB4E8-9387-4E18-AA5C-012A4B8B55FE}"/>
          </ac:spMkLst>
        </pc:spChg>
      </pc:sldChg>
      <pc:sldChg chg="addSp delSp modSp add modTransition modNotes modNotesTx">
        <pc:chgData name="Oren Novotny" userId="b98d981155df4d47" providerId="LiveId" clId="{DC2CDF3E-3454-4C47-AD52-ABB96633A67C}" dt="2018-09-08T19:57:40.880" v="8593"/>
        <pc:sldMkLst>
          <pc:docMk/>
          <pc:sldMk cId="2823750845" sldId="1134"/>
        </pc:sldMkLst>
        <pc:spChg chg="add mod">
          <ac:chgData name="Oren Novotny" userId="b98d981155df4d47" providerId="LiveId" clId="{DC2CDF3E-3454-4C47-AD52-ABB96633A67C}" dt="2018-08-02T21:26:21.325" v="1219" actId="20577"/>
          <ac:spMkLst>
            <pc:docMk/>
            <pc:sldMk cId="2823750845" sldId="1134"/>
            <ac:spMk id="2" creationId="{32769933-544A-4DFA-9B3C-0450CAAFF5AF}"/>
          </ac:spMkLst>
        </pc:spChg>
        <pc:spChg chg="del">
          <ac:chgData name="Oren Novotny" userId="b98d981155df4d47" providerId="LiveId" clId="{DC2CDF3E-3454-4C47-AD52-ABB96633A67C}" dt="2018-08-02T21:26:24.293" v="1220" actId="478"/>
          <ac:spMkLst>
            <pc:docMk/>
            <pc:sldMk cId="2823750845" sldId="1134"/>
            <ac:spMk id="4" creationId="{B84DB4E8-9387-4E18-AA5C-012A4B8B55FE}"/>
          </ac:spMkLst>
        </pc:spChg>
      </pc:sldChg>
      <pc:sldChg chg="addSp delSp modSp add modTransition">
        <pc:chgData name="Oren Novotny" userId="b98d981155df4d47" providerId="LiveId" clId="{DC2CDF3E-3454-4C47-AD52-ABB96633A67C}" dt="2018-09-08T19:57:40.880" v="8593"/>
        <pc:sldMkLst>
          <pc:docMk/>
          <pc:sldMk cId="493952866" sldId="1135"/>
        </pc:sldMkLst>
        <pc:spChg chg="add mod">
          <ac:chgData name="Oren Novotny" userId="b98d981155df4d47" providerId="LiveId" clId="{DC2CDF3E-3454-4C47-AD52-ABB96633A67C}" dt="2018-08-02T21:26:56.189" v="1237" actId="20577"/>
          <ac:spMkLst>
            <pc:docMk/>
            <pc:sldMk cId="493952866" sldId="1135"/>
            <ac:spMk id="2" creationId="{AF0DDFEE-6707-41AB-9989-8216CD36487C}"/>
          </ac:spMkLst>
        </pc:spChg>
        <pc:spChg chg="del">
          <ac:chgData name="Oren Novotny" userId="b98d981155df4d47" providerId="LiveId" clId="{DC2CDF3E-3454-4C47-AD52-ABB96633A67C}" dt="2018-08-02T21:26:59.013" v="1238" actId="478"/>
          <ac:spMkLst>
            <pc:docMk/>
            <pc:sldMk cId="493952866" sldId="1135"/>
            <ac:spMk id="4" creationId="{B84DB4E8-9387-4E18-AA5C-012A4B8B55FE}"/>
          </ac:spMkLst>
        </pc:spChg>
      </pc:sldChg>
      <pc:sldChg chg="addSp delSp modSp add modTransition">
        <pc:chgData name="Oren Novotny" userId="b98d981155df4d47" providerId="LiveId" clId="{DC2CDF3E-3454-4C47-AD52-ABB96633A67C}" dt="2018-09-08T19:57:40.880" v="8593"/>
        <pc:sldMkLst>
          <pc:docMk/>
          <pc:sldMk cId="3225392540" sldId="1136"/>
        </pc:sldMkLst>
        <pc:spChg chg="add mod">
          <ac:chgData name="Oren Novotny" userId="b98d981155df4d47" providerId="LiveId" clId="{DC2CDF3E-3454-4C47-AD52-ABB96633A67C}" dt="2018-08-02T21:28:08.957" v="1247" actId="20577"/>
          <ac:spMkLst>
            <pc:docMk/>
            <pc:sldMk cId="3225392540" sldId="1136"/>
            <ac:spMk id="2" creationId="{16B65239-FA72-4A29-8D49-871CB9D7E28B}"/>
          </ac:spMkLst>
        </pc:spChg>
        <pc:spChg chg="del">
          <ac:chgData name="Oren Novotny" userId="b98d981155df4d47" providerId="LiveId" clId="{DC2CDF3E-3454-4C47-AD52-ABB96633A67C}" dt="2018-08-02T21:28:11.477" v="1248" actId="478"/>
          <ac:spMkLst>
            <pc:docMk/>
            <pc:sldMk cId="3225392540" sldId="1136"/>
            <ac:spMk id="4" creationId="{B84DB4E8-9387-4E18-AA5C-012A4B8B55FE}"/>
          </ac:spMkLst>
        </pc:spChg>
      </pc:sldChg>
      <pc:sldChg chg="modSp add">
        <pc:chgData name="Oren Novotny" userId="b98d981155df4d47" providerId="LiveId" clId="{DC2CDF3E-3454-4C47-AD52-ABB96633A67C}" dt="2018-09-28T19:30:08.339" v="8622" actId="207"/>
        <pc:sldMkLst>
          <pc:docMk/>
          <pc:sldMk cId="1793706927" sldId="1670"/>
        </pc:sldMkLst>
        <pc:spChg chg="mod">
          <ac:chgData name="Oren Novotny" userId="b98d981155df4d47" providerId="LiveId" clId="{DC2CDF3E-3454-4C47-AD52-ABB96633A67C}" dt="2018-09-28T19:30:08.339" v="8622" actId="207"/>
          <ac:spMkLst>
            <pc:docMk/>
            <pc:sldMk cId="1793706927" sldId="1670"/>
            <ac:spMk id="8" creationId="{09790FF2-C256-45C2-BC8F-D75B9D3713FE}"/>
          </ac:spMkLst>
        </pc:spChg>
        <pc:spChg chg="mod">
          <ac:chgData name="Oren Novotny" userId="b98d981155df4d47" providerId="LiveId" clId="{DC2CDF3E-3454-4C47-AD52-ABB96633A67C}" dt="2018-09-28T19:30:08.339" v="8622" actId="207"/>
          <ac:spMkLst>
            <pc:docMk/>
            <pc:sldMk cId="1793706927" sldId="1670"/>
            <ac:spMk id="38" creationId="{12FBAE22-4BCC-4CE3-B78B-C667746A89EB}"/>
          </ac:spMkLst>
        </pc:spChg>
      </pc:sldChg>
      <pc:sldChg chg="add modTransition">
        <pc:chgData name="Oren Novotny" userId="b98d981155df4d47" providerId="LiveId" clId="{DC2CDF3E-3454-4C47-AD52-ABB96633A67C}" dt="2018-09-28T19:49:02.578" v="8686"/>
        <pc:sldMkLst>
          <pc:docMk/>
          <pc:sldMk cId="2173632767" sldId="1869"/>
        </pc:sldMkLst>
      </pc:sldChg>
      <pc:sldChg chg="delSp modSp add modTransition">
        <pc:chgData name="Oren Novotny" userId="b98d981155df4d47" providerId="LiveId" clId="{DC2CDF3E-3454-4C47-AD52-ABB96633A67C}" dt="2018-09-08T19:57:40.880" v="8593"/>
        <pc:sldMkLst>
          <pc:docMk/>
          <pc:sldMk cId="1769576775" sldId="1873"/>
        </pc:sldMkLst>
        <pc:spChg chg="mod">
          <ac:chgData name="Oren Novotny" userId="b98d981155df4d47" providerId="LiveId" clId="{DC2CDF3E-3454-4C47-AD52-ABB96633A67C}" dt="2018-08-13T19:16:25.263" v="2182"/>
          <ac:spMkLst>
            <pc:docMk/>
            <pc:sldMk cId="1769576775" sldId="1873"/>
            <ac:spMk id="8" creationId="{AB35CE46-0918-7F46-871B-5288F2C1B4C6}"/>
          </ac:spMkLst>
        </pc:spChg>
        <pc:grpChg chg="del mod">
          <ac:chgData name="Oren Novotny" userId="b98d981155df4d47" providerId="LiveId" clId="{DC2CDF3E-3454-4C47-AD52-ABB96633A67C}" dt="2018-08-13T19:15:51.629" v="2179" actId="478"/>
          <ac:grpSpMkLst>
            <pc:docMk/>
            <pc:sldMk cId="1769576775" sldId="1873"/>
            <ac:grpSpMk id="15" creationId="{3FB6EBA7-FFCB-A243-ACE2-8DB599E9FC45}"/>
          </ac:grpSpMkLst>
        </pc:grpChg>
        <pc:picChg chg="mod">
          <ac:chgData name="Oren Novotny" userId="b98d981155df4d47" providerId="LiveId" clId="{DC2CDF3E-3454-4C47-AD52-ABB96633A67C}" dt="2018-08-02T21:22:51.836" v="1194" actId="1036"/>
          <ac:picMkLst>
            <pc:docMk/>
            <pc:sldMk cId="1769576775" sldId="1873"/>
            <ac:picMk id="5" creationId="{2EC5FF2F-062D-4277-8DC3-E7E448674A66}"/>
          </ac:picMkLst>
        </pc:picChg>
      </pc:sldChg>
      <pc:sldChg chg="add ord">
        <pc:chgData name="Oren Novotny" userId="b98d981155df4d47" providerId="LiveId" clId="{DC2CDF3E-3454-4C47-AD52-ABB96633A67C}" dt="2018-09-28T19:53:45.648" v="8693"/>
        <pc:sldMkLst>
          <pc:docMk/>
          <pc:sldMk cId="1388083234" sldId="1881"/>
        </pc:sldMkLst>
      </pc:sldChg>
      <pc:sldChg chg="add modTransition modNotesTx">
        <pc:chgData name="Oren Novotny" userId="b98d981155df4d47" providerId="LiveId" clId="{DC2CDF3E-3454-4C47-AD52-ABB96633A67C}" dt="2018-09-08T19:57:40.880" v="8593"/>
        <pc:sldMkLst>
          <pc:docMk/>
          <pc:sldMk cId="1890779253" sldId="1884"/>
        </pc:sldMkLst>
      </pc:sldChg>
      <pc:sldChg chg="modSp add modTransition">
        <pc:chgData name="Oren Novotny" userId="b98d981155df4d47" providerId="LiveId" clId="{DC2CDF3E-3454-4C47-AD52-ABB96633A67C}" dt="2018-09-08T19:57:40.880" v="8593"/>
        <pc:sldMkLst>
          <pc:docMk/>
          <pc:sldMk cId="865943402" sldId="1907"/>
        </pc:sldMkLst>
        <pc:spChg chg="mod">
          <ac:chgData name="Oren Novotny" userId="b98d981155df4d47" providerId="LiveId" clId="{DC2CDF3E-3454-4C47-AD52-ABB96633A67C}" dt="2018-08-02T21:21:50.454" v="1155" actId="20577"/>
          <ac:spMkLst>
            <pc:docMk/>
            <pc:sldMk cId="865943402" sldId="1907"/>
            <ac:spMk id="2" creationId="{C92142DD-97A7-439D-A188-6566254450E8}"/>
          </ac:spMkLst>
        </pc:spChg>
      </pc:sldChg>
      <pc:sldChg chg="addSp delSp modSp add modTransition">
        <pc:chgData name="Oren Novotny" userId="b98d981155df4d47" providerId="LiveId" clId="{DC2CDF3E-3454-4C47-AD52-ABB96633A67C}" dt="2018-09-08T19:57:40.880" v="8593"/>
        <pc:sldMkLst>
          <pc:docMk/>
          <pc:sldMk cId="3619088528" sldId="1913"/>
        </pc:sldMkLst>
        <pc:spChg chg="mod">
          <ac:chgData name="Oren Novotny" userId="b98d981155df4d47" providerId="LiveId" clId="{DC2CDF3E-3454-4C47-AD52-ABB96633A67C}" dt="2018-08-02T21:17:08.600" v="895" actId="1076"/>
          <ac:spMkLst>
            <pc:docMk/>
            <pc:sldMk cId="3619088528" sldId="1913"/>
            <ac:spMk id="2" creationId="{8A01B7FD-BE47-4C54-B0C7-551FD99489BD}"/>
          </ac:spMkLst>
        </pc:spChg>
        <pc:spChg chg="add del mod">
          <ac:chgData name="Oren Novotny" userId="b98d981155df4d47" providerId="LiveId" clId="{DC2CDF3E-3454-4C47-AD52-ABB96633A67C}" dt="2018-08-02T21:17:04.213" v="894"/>
          <ac:spMkLst>
            <pc:docMk/>
            <pc:sldMk cId="3619088528" sldId="1913"/>
            <ac:spMk id="5" creationId="{DAA6795C-1C59-481B-A442-31AC298F3AAD}"/>
          </ac:spMkLst>
        </pc:spChg>
      </pc:sldChg>
      <pc:sldChg chg="addSp delSp modSp add modTransition modNotesTx">
        <pc:chgData name="Oren Novotny" userId="b98d981155df4d47" providerId="LiveId" clId="{DC2CDF3E-3454-4C47-AD52-ABB96633A67C}" dt="2018-09-08T19:57:40.880" v="8593"/>
        <pc:sldMkLst>
          <pc:docMk/>
          <pc:sldMk cId="1568677681" sldId="1914"/>
        </pc:sldMkLst>
        <pc:spChg chg="del">
          <ac:chgData name="Oren Novotny" userId="b98d981155df4d47" providerId="LiveId" clId="{DC2CDF3E-3454-4C47-AD52-ABB96633A67C}" dt="2018-08-02T21:17:57.755" v="897"/>
          <ac:spMkLst>
            <pc:docMk/>
            <pc:sldMk cId="1568677681" sldId="1914"/>
            <ac:spMk id="2" creationId="{F9EB94E4-4E2A-4F78-8A07-250AA12BEBBC}"/>
          </ac:spMkLst>
        </pc:spChg>
        <pc:spChg chg="add mod">
          <ac:chgData name="Oren Novotny" userId="b98d981155df4d47" providerId="LiveId" clId="{DC2CDF3E-3454-4C47-AD52-ABB96633A67C}" dt="2018-08-02T21:18:11.244" v="914" actId="20577"/>
          <ac:spMkLst>
            <pc:docMk/>
            <pc:sldMk cId="1568677681" sldId="1914"/>
            <ac:spMk id="3" creationId="{187B8053-0DFA-4383-AB51-B3DBF4D11AFF}"/>
          </ac:spMkLst>
        </pc:spChg>
        <pc:spChg chg="add mod">
          <ac:chgData name="Oren Novotny" userId="b98d981155df4d47" providerId="LiveId" clId="{DC2CDF3E-3454-4C47-AD52-ABB96633A67C}" dt="2018-09-04T19:50:58.774" v="5240" actId="20577"/>
          <ac:spMkLst>
            <pc:docMk/>
            <pc:sldMk cId="1568677681" sldId="1914"/>
            <ac:spMk id="4" creationId="{A673011D-425A-47C2-8400-80D776F97B48}"/>
          </ac:spMkLst>
        </pc:spChg>
      </pc:sldChg>
      <pc:sldChg chg="modSp add modTransition modNotesTx">
        <pc:chgData name="Oren Novotny" userId="b98d981155df4d47" providerId="LiveId" clId="{DC2CDF3E-3454-4C47-AD52-ABB96633A67C}" dt="2018-09-08T19:57:40.880" v="8593"/>
        <pc:sldMkLst>
          <pc:docMk/>
          <pc:sldMk cId="1807319886" sldId="1915"/>
        </pc:sldMkLst>
        <pc:spChg chg="mod">
          <ac:chgData name="Oren Novotny" userId="b98d981155df4d47" providerId="LiveId" clId="{DC2CDF3E-3454-4C47-AD52-ABB96633A67C}" dt="2018-09-08T19:45:09.090" v="8462" actId="6549"/>
          <ac:spMkLst>
            <pc:docMk/>
            <pc:sldMk cId="1807319886" sldId="1915"/>
            <ac:spMk id="3" creationId="{94429ED5-51DC-4B94-8F82-27DD42C0F1A1}"/>
          </ac:spMkLst>
        </pc:spChg>
      </pc:sldChg>
      <pc:sldChg chg="add">
        <pc:chgData name="Oren Novotny" userId="b98d981155df4d47" providerId="LiveId" clId="{DC2CDF3E-3454-4C47-AD52-ABB96633A67C}" dt="2018-09-28T19:37:10.704" v="8673"/>
        <pc:sldMkLst>
          <pc:docMk/>
          <pc:sldMk cId="2351493745" sldId="2355"/>
        </pc:sldMkLst>
      </pc:sldChg>
      <pc:sldChg chg="add">
        <pc:chgData name="Oren Novotny" userId="b98d981155df4d47" providerId="LiveId" clId="{DC2CDF3E-3454-4C47-AD52-ABB96633A67C}" dt="2018-09-28T19:33:30.355" v="8652"/>
        <pc:sldMkLst>
          <pc:docMk/>
          <pc:sldMk cId="1900196813" sldId="2720"/>
        </pc:sldMkLst>
      </pc:sldChg>
      <pc:sldChg chg="add modTransition modNotes modNotesTx">
        <pc:chgData name="Oren Novotny" userId="b98d981155df4d47" providerId="LiveId" clId="{DC2CDF3E-3454-4C47-AD52-ABB96633A67C}" dt="2018-09-28T19:35:52.320" v="8670" actId="20577"/>
        <pc:sldMkLst>
          <pc:docMk/>
          <pc:sldMk cId="2569365179" sldId="2745"/>
        </pc:sldMkLst>
      </pc:sldChg>
      <pc:sldChg chg="addSp delSp modSp add modTransition">
        <pc:chgData name="Oren Novotny" userId="b98d981155df4d47" providerId="LiveId" clId="{DC2CDF3E-3454-4C47-AD52-ABB96633A67C}" dt="2018-09-08T19:57:40.880" v="8593"/>
        <pc:sldMkLst>
          <pc:docMk/>
          <pc:sldMk cId="3888980230" sldId="2755"/>
        </pc:sldMkLst>
        <pc:spChg chg="del">
          <ac:chgData name="Oren Novotny" userId="b98d981155df4d47" providerId="LiveId" clId="{DC2CDF3E-3454-4C47-AD52-ABB96633A67C}" dt="2018-08-02T21:46:44.329" v="1586"/>
          <ac:spMkLst>
            <pc:docMk/>
            <pc:sldMk cId="3888980230" sldId="2755"/>
            <ac:spMk id="2" creationId="{A04DD2E3-1011-4749-9AAA-614D667402B9}"/>
          </ac:spMkLst>
        </pc:spChg>
        <pc:spChg chg="del">
          <ac:chgData name="Oren Novotny" userId="b98d981155df4d47" providerId="LiveId" clId="{DC2CDF3E-3454-4C47-AD52-ABB96633A67C}" dt="2018-08-02T21:46:44.329" v="1586"/>
          <ac:spMkLst>
            <pc:docMk/>
            <pc:sldMk cId="3888980230" sldId="2755"/>
            <ac:spMk id="3" creationId="{68C8D524-EED2-4A5C-BEAB-54770C393493}"/>
          </ac:spMkLst>
        </pc:spChg>
        <pc:spChg chg="add mod">
          <ac:chgData name="Oren Novotny" userId="b98d981155df4d47" providerId="LiveId" clId="{DC2CDF3E-3454-4C47-AD52-ABB96633A67C}" dt="2018-08-02T21:46:57.648" v="1616" actId="20577"/>
          <ac:spMkLst>
            <pc:docMk/>
            <pc:sldMk cId="3888980230" sldId="2755"/>
            <ac:spMk id="4" creationId="{2DBC5AA4-DEF1-46F0-A921-9790D426851D}"/>
          </ac:spMkLst>
        </pc:spChg>
        <pc:spChg chg="add mod">
          <ac:chgData name="Oren Novotny" userId="b98d981155df4d47" providerId="LiveId" clId="{DC2CDF3E-3454-4C47-AD52-ABB96633A67C}" dt="2018-08-02T21:54:57.689" v="1841" actId="5793"/>
          <ac:spMkLst>
            <pc:docMk/>
            <pc:sldMk cId="3888980230" sldId="2755"/>
            <ac:spMk id="5" creationId="{0C3ADFFC-C400-45D0-8DAD-9A211C1B0716}"/>
          </ac:spMkLst>
        </pc:spChg>
      </pc:sldChg>
      <pc:sldChg chg="modSp add modTransition modNotesTx">
        <pc:chgData name="Oren Novotny" userId="b98d981155df4d47" providerId="LiveId" clId="{DC2CDF3E-3454-4C47-AD52-ABB96633A67C}" dt="2018-09-08T19:57:40.880" v="8593"/>
        <pc:sldMkLst>
          <pc:docMk/>
          <pc:sldMk cId="990882026" sldId="2756"/>
        </pc:sldMkLst>
        <pc:spChg chg="mod">
          <ac:chgData name="Oren Novotny" userId="b98d981155df4d47" providerId="LiveId" clId="{DC2CDF3E-3454-4C47-AD52-ABB96633A67C}" dt="2018-08-02T21:55:15.791" v="1887" actId="20577"/>
          <ac:spMkLst>
            <pc:docMk/>
            <pc:sldMk cId="990882026" sldId="2756"/>
            <ac:spMk id="2" creationId="{14AFE257-7303-4FC2-95A5-2471AEB50B0E}"/>
          </ac:spMkLst>
        </pc:spChg>
        <pc:spChg chg="mod">
          <ac:chgData name="Oren Novotny" userId="b98d981155df4d47" providerId="LiveId" clId="{DC2CDF3E-3454-4C47-AD52-ABB96633A67C}" dt="2018-08-02T21:57:26.830" v="1969" actId="20577"/>
          <ac:spMkLst>
            <pc:docMk/>
            <pc:sldMk cId="990882026" sldId="2756"/>
            <ac:spMk id="3" creationId="{1D15F11D-8A44-4B24-841D-FBE52D647474}"/>
          </ac:spMkLst>
        </pc:spChg>
      </pc:sldChg>
      <pc:sldChg chg="addSp delSp modSp add modTransition">
        <pc:chgData name="Oren Novotny" userId="b98d981155df4d47" providerId="LiveId" clId="{DC2CDF3E-3454-4C47-AD52-ABB96633A67C}" dt="2018-09-08T19:57:40.880" v="8593"/>
        <pc:sldMkLst>
          <pc:docMk/>
          <pc:sldMk cId="552325854" sldId="2757"/>
        </pc:sldMkLst>
        <pc:spChg chg="mod">
          <ac:chgData name="Oren Novotny" userId="b98d981155df4d47" providerId="LiveId" clId="{DC2CDF3E-3454-4C47-AD52-ABB96633A67C}" dt="2018-08-02T21:57:39.104" v="1993" actId="20577"/>
          <ac:spMkLst>
            <pc:docMk/>
            <pc:sldMk cId="552325854" sldId="2757"/>
            <ac:spMk id="2" creationId="{0AA05BAB-FF04-4909-8D91-2D3427A723FB}"/>
          </ac:spMkLst>
        </pc:spChg>
        <pc:spChg chg="mod">
          <ac:chgData name="Oren Novotny" userId="b98d981155df4d47" providerId="LiveId" clId="{DC2CDF3E-3454-4C47-AD52-ABB96633A67C}" dt="2018-09-04T21:55:50.101" v="6367" actId="20577"/>
          <ac:spMkLst>
            <pc:docMk/>
            <pc:sldMk cId="552325854" sldId="2757"/>
            <ac:spMk id="3" creationId="{36BF0BB8-6698-4C12-A67D-74A1A57D74B4}"/>
          </ac:spMkLst>
        </pc:spChg>
        <pc:spChg chg="add del">
          <ac:chgData name="Oren Novotny" userId="b98d981155df4d47" providerId="LiveId" clId="{DC2CDF3E-3454-4C47-AD52-ABB96633A67C}" dt="2018-09-04T21:55:46.176" v="6356"/>
          <ac:spMkLst>
            <pc:docMk/>
            <pc:sldMk cId="552325854" sldId="2757"/>
            <ac:spMk id="4" creationId="{84E8E4BE-2AFC-438F-8898-70DEFD78D45C}"/>
          </ac:spMkLst>
        </pc:spChg>
      </pc:sldChg>
      <pc:sldChg chg="modSp add modTransition modNotesTx">
        <pc:chgData name="Oren Novotny" userId="b98d981155df4d47" providerId="LiveId" clId="{DC2CDF3E-3454-4C47-AD52-ABB96633A67C}" dt="2018-09-08T19:57:40.880" v="8593"/>
        <pc:sldMkLst>
          <pc:docMk/>
          <pc:sldMk cId="3569570640" sldId="2758"/>
        </pc:sldMkLst>
        <pc:spChg chg="mod">
          <ac:chgData name="Oren Novotny" userId="b98d981155df4d47" providerId="LiveId" clId="{DC2CDF3E-3454-4C47-AD52-ABB96633A67C}" dt="2018-08-02T22:07:01.231" v="2164" actId="20577"/>
          <ac:spMkLst>
            <pc:docMk/>
            <pc:sldMk cId="3569570640" sldId="2758"/>
            <ac:spMk id="2" creationId="{080796CE-7464-4EB1-9D28-6840F54D1D43}"/>
          </ac:spMkLst>
        </pc:spChg>
        <pc:spChg chg="mod">
          <ac:chgData name="Oren Novotny" userId="b98d981155df4d47" providerId="LiveId" clId="{DC2CDF3E-3454-4C47-AD52-ABB96633A67C}" dt="2018-09-04T22:01:46.856" v="6750" actId="6549"/>
          <ac:spMkLst>
            <pc:docMk/>
            <pc:sldMk cId="3569570640" sldId="2758"/>
            <ac:spMk id="3" creationId="{060F582A-A637-47A6-AB18-25FEE2F1A076}"/>
          </ac:spMkLst>
        </pc:spChg>
      </pc:sldChg>
      <pc:sldChg chg="addSp delSp modSp add modTransition modNotesTx">
        <pc:chgData name="Oren Novotny" userId="b98d981155df4d47" providerId="LiveId" clId="{DC2CDF3E-3454-4C47-AD52-ABB96633A67C}" dt="2018-09-08T19:57:40.880" v="8593"/>
        <pc:sldMkLst>
          <pc:docMk/>
          <pc:sldMk cId="2468126513" sldId="2760"/>
        </pc:sldMkLst>
        <pc:spChg chg="del">
          <ac:chgData name="Oren Novotny" userId="b98d981155df4d47" providerId="LiveId" clId="{DC2CDF3E-3454-4C47-AD52-ABB96633A67C}" dt="2018-08-13T20:35:22.076" v="2184"/>
          <ac:spMkLst>
            <pc:docMk/>
            <pc:sldMk cId="2468126513" sldId="2760"/>
            <ac:spMk id="2" creationId="{D39D7AF9-0EE7-4F4D-AF39-5B77CB522DDB}"/>
          </ac:spMkLst>
        </pc:spChg>
        <pc:spChg chg="del">
          <ac:chgData name="Oren Novotny" userId="b98d981155df4d47" providerId="LiveId" clId="{DC2CDF3E-3454-4C47-AD52-ABB96633A67C}" dt="2018-08-13T20:35:22.076" v="2184"/>
          <ac:spMkLst>
            <pc:docMk/>
            <pc:sldMk cId="2468126513" sldId="2760"/>
            <ac:spMk id="3" creationId="{AB0B6BD9-F814-4D59-A20A-33EC81990EF9}"/>
          </ac:spMkLst>
        </pc:spChg>
        <pc:spChg chg="del">
          <ac:chgData name="Oren Novotny" userId="b98d981155df4d47" providerId="LiveId" clId="{DC2CDF3E-3454-4C47-AD52-ABB96633A67C}" dt="2018-08-13T20:35:22.076" v="2184"/>
          <ac:spMkLst>
            <pc:docMk/>
            <pc:sldMk cId="2468126513" sldId="2760"/>
            <ac:spMk id="4" creationId="{723BAE69-D0B1-4963-8E90-2E25713DCD5D}"/>
          </ac:spMkLst>
        </pc:spChg>
        <pc:spChg chg="add mod">
          <ac:chgData name="Oren Novotny" userId="b98d981155df4d47" providerId="LiveId" clId="{DC2CDF3E-3454-4C47-AD52-ABB96633A67C}" dt="2018-08-13T21:51:19.186" v="2886" actId="20577"/>
          <ac:spMkLst>
            <pc:docMk/>
            <pc:sldMk cId="2468126513" sldId="2760"/>
            <ac:spMk id="5" creationId="{1B313171-4899-40D2-BB81-41FC9C8DE8C6}"/>
          </ac:spMkLst>
        </pc:spChg>
        <pc:spChg chg="add mod">
          <ac:chgData name="Oren Novotny" userId="b98d981155df4d47" providerId="LiveId" clId="{DC2CDF3E-3454-4C47-AD52-ABB96633A67C}" dt="2018-08-13T20:37:20.195" v="2535" actId="20577"/>
          <ac:spMkLst>
            <pc:docMk/>
            <pc:sldMk cId="2468126513" sldId="2760"/>
            <ac:spMk id="6" creationId="{A1DB7D3A-1DDB-420A-A77F-D17037D795A8}"/>
          </ac:spMkLst>
        </pc:spChg>
      </pc:sldChg>
      <pc:sldChg chg="modSp add modTransition modNotesTx">
        <pc:chgData name="Oren Novotny" userId="b98d981155df4d47" providerId="LiveId" clId="{DC2CDF3E-3454-4C47-AD52-ABB96633A67C}" dt="2018-09-08T19:57:40.880" v="8593"/>
        <pc:sldMkLst>
          <pc:docMk/>
          <pc:sldMk cId="2406099755" sldId="2762"/>
        </pc:sldMkLst>
        <pc:spChg chg="mod">
          <ac:chgData name="Oren Novotny" userId="b98d981155df4d47" providerId="LiveId" clId="{DC2CDF3E-3454-4C47-AD52-ABB96633A67C}" dt="2018-08-31T19:57:01.733" v="3468" actId="20577"/>
          <ac:spMkLst>
            <pc:docMk/>
            <pc:sldMk cId="2406099755" sldId="2762"/>
            <ac:spMk id="2" creationId="{6F8DE9C2-AFC6-4112-B066-D12E5C716E24}"/>
          </ac:spMkLst>
        </pc:spChg>
        <pc:spChg chg="mod">
          <ac:chgData name="Oren Novotny" userId="b98d981155df4d47" providerId="LiveId" clId="{DC2CDF3E-3454-4C47-AD52-ABB96633A67C}" dt="2018-09-05T00:15:55.470" v="7149" actId="20577"/>
          <ac:spMkLst>
            <pc:docMk/>
            <pc:sldMk cId="2406099755" sldId="2762"/>
            <ac:spMk id="3" creationId="{355F7FCE-CD39-486A-82C6-F1C7B7C9E2FE}"/>
          </ac:spMkLst>
        </pc:spChg>
      </pc:sldChg>
      <pc:sldChg chg="add modNotesTx">
        <pc:chgData name="Oren Novotny" userId="b98d981155df4d47" providerId="LiveId" clId="{DC2CDF3E-3454-4C47-AD52-ABB96633A67C}" dt="2018-09-28T19:36:24.102" v="8672" actId="313"/>
        <pc:sldMkLst>
          <pc:docMk/>
          <pc:sldMk cId="4202512807" sldId="2768"/>
        </pc:sldMkLst>
      </pc:sldChg>
      <pc:sldChg chg="modSp add">
        <pc:chgData name="Oren Novotny" userId="b98d981155df4d47" providerId="LiveId" clId="{DC2CDF3E-3454-4C47-AD52-ABB96633A67C}" dt="2018-09-28T19:28:37.077" v="8620" actId="207"/>
        <pc:sldMkLst>
          <pc:docMk/>
          <pc:sldMk cId="3713218001" sldId="2777"/>
        </pc:sldMkLst>
        <pc:spChg chg="mod">
          <ac:chgData name="Oren Novotny" userId="b98d981155df4d47" providerId="LiveId" clId="{DC2CDF3E-3454-4C47-AD52-ABB96633A67C}" dt="2018-09-28T19:28:37.077" v="8620" actId="207"/>
          <ac:spMkLst>
            <pc:docMk/>
            <pc:sldMk cId="3713218001" sldId="2777"/>
            <ac:spMk id="9" creationId="{1EE659E0-FC85-418A-997F-E5B714F4D983}"/>
          </ac:spMkLst>
        </pc:spChg>
        <pc:spChg chg="mod">
          <ac:chgData name="Oren Novotny" userId="b98d981155df4d47" providerId="LiveId" clId="{DC2CDF3E-3454-4C47-AD52-ABB96633A67C}" dt="2018-09-28T19:28:37.077" v="8620" actId="207"/>
          <ac:spMkLst>
            <pc:docMk/>
            <pc:sldMk cId="3713218001" sldId="2777"/>
            <ac:spMk id="12" creationId="{04B2C093-FDD5-4919-8548-68704B5C9368}"/>
          </ac:spMkLst>
        </pc:spChg>
        <pc:spChg chg="mod">
          <ac:chgData name="Oren Novotny" userId="b98d981155df4d47" providerId="LiveId" clId="{DC2CDF3E-3454-4C47-AD52-ABB96633A67C}" dt="2018-09-28T19:28:37.077" v="8620" actId="207"/>
          <ac:spMkLst>
            <pc:docMk/>
            <pc:sldMk cId="3713218001" sldId="2777"/>
            <ac:spMk id="15" creationId="{EEB41FCF-366B-4AC9-B60A-AF28B8CE8C7B}"/>
          </ac:spMkLst>
        </pc:spChg>
        <pc:spChg chg="mod">
          <ac:chgData name="Oren Novotny" userId="b98d981155df4d47" providerId="LiveId" clId="{DC2CDF3E-3454-4C47-AD52-ABB96633A67C}" dt="2018-09-28T19:27:40.671" v="8618" actId="27636"/>
          <ac:spMkLst>
            <pc:docMk/>
            <pc:sldMk cId="3713218001" sldId="2777"/>
            <ac:spMk id="17" creationId="{00000000-0000-0000-0000-000000000000}"/>
          </ac:spMkLst>
        </pc:spChg>
        <pc:spChg chg="mod">
          <ac:chgData name="Oren Novotny" userId="b98d981155df4d47" providerId="LiveId" clId="{DC2CDF3E-3454-4C47-AD52-ABB96633A67C}" dt="2018-09-28T19:28:37.077" v="8620" actId="207"/>
          <ac:spMkLst>
            <pc:docMk/>
            <pc:sldMk cId="3713218001" sldId="2777"/>
            <ac:spMk id="19" creationId="{2D1A0D3C-1696-4955-8309-220F4372EB2B}"/>
          </ac:spMkLst>
        </pc:spChg>
      </pc:sldChg>
      <pc:sldChg chg="add">
        <pc:chgData name="Oren Novotny" userId="b98d981155df4d47" providerId="LiveId" clId="{DC2CDF3E-3454-4C47-AD52-ABB96633A67C}" dt="2018-09-28T19:33:49.253" v="8653"/>
        <pc:sldMkLst>
          <pc:docMk/>
          <pc:sldMk cId="144464755" sldId="2779"/>
        </pc:sldMkLst>
      </pc:sldChg>
      <pc:sldChg chg="add modTransition modNotesTx">
        <pc:chgData name="Oren Novotny" userId="b98d981155df4d47" providerId="LiveId" clId="{DC2CDF3E-3454-4C47-AD52-ABB96633A67C}" dt="2018-09-28T19:32:43.669" v="8651" actId="6549"/>
        <pc:sldMkLst>
          <pc:docMk/>
          <pc:sldMk cId="1129163210" sldId="2782"/>
        </pc:sldMkLst>
      </pc:sldChg>
      <pc:sldChg chg="modSp add modTransition">
        <pc:chgData name="Oren Novotny" userId="b98d981155df4d47" providerId="LiveId" clId="{DC2CDF3E-3454-4C47-AD52-ABB96633A67C}" dt="2018-09-28T19:30:16.745" v="8623" actId="207"/>
        <pc:sldMkLst>
          <pc:docMk/>
          <pc:sldMk cId="238806433" sldId="2783"/>
        </pc:sldMkLst>
        <pc:spChg chg="mod">
          <ac:chgData name="Oren Novotny" userId="b98d981155df4d47" providerId="LiveId" clId="{DC2CDF3E-3454-4C47-AD52-ABB96633A67C}" dt="2018-09-28T19:30:16.745" v="8623" actId="207"/>
          <ac:spMkLst>
            <pc:docMk/>
            <pc:sldMk cId="238806433" sldId="2783"/>
            <ac:spMk id="3" creationId="{096DD340-53CA-4EBF-AD99-C474FDF64B75}"/>
          </ac:spMkLst>
        </pc:spChg>
        <pc:spChg chg="mod">
          <ac:chgData name="Oren Novotny" userId="b98d981155df4d47" providerId="LiveId" clId="{DC2CDF3E-3454-4C47-AD52-ABB96633A67C}" dt="2018-09-28T19:30:16.745" v="8623" actId="207"/>
          <ac:spMkLst>
            <pc:docMk/>
            <pc:sldMk cId="238806433" sldId="2783"/>
            <ac:spMk id="5" creationId="{C2C0C915-6DC4-47AD-AF37-9797A2BD6EBA}"/>
          </ac:spMkLst>
        </pc:spChg>
      </pc:sldChg>
      <pc:sldMasterChg chg="delSldLayout">
        <pc:chgData name="Oren Novotny" userId="b98d981155df4d47" providerId="LiveId" clId="{DC2CDF3E-3454-4C47-AD52-ABB96633A67C}" dt="2018-09-28T19:27:19.434" v="8616" actId="2696"/>
        <pc:sldMasterMkLst>
          <pc:docMk/>
          <pc:sldMasterMk cId="3392208871" sldId="2147483648"/>
        </pc:sldMasterMkLst>
      </pc:sldMasterChg>
    </pc:docChg>
  </pc:docChgLst>
  <pc:docChgLst>
    <pc:chgData name="Oren Novotny" userId="b98d981155df4d47" providerId="LiveId" clId="{21807089-331A-45A1-A417-F8BA9BBDA064}"/>
    <pc:docChg chg="undo custSel addSld delSld modSld sldOrd modSection">
      <pc:chgData name="Oren Novotny" userId="b98d981155df4d47" providerId="LiveId" clId="{21807089-331A-45A1-A417-F8BA9BBDA064}" dt="2018-10-20T16:51:12.775" v="41" actId="14100"/>
      <pc:docMkLst>
        <pc:docMk/>
      </pc:docMkLst>
      <pc:sldChg chg="mod modTransition modShow">
        <pc:chgData name="Oren Novotny" userId="b98d981155df4d47" providerId="LiveId" clId="{21807089-331A-45A1-A417-F8BA9BBDA064}" dt="2018-10-02T14:12:29.922" v="1"/>
        <pc:sldMkLst>
          <pc:docMk/>
          <pc:sldMk cId="3659848854" sldId="259"/>
        </pc:sldMkLst>
      </pc:sldChg>
      <pc:sldChg chg="modSp">
        <pc:chgData name="Oren Novotny" userId="b98d981155df4d47" providerId="LiveId" clId="{21807089-331A-45A1-A417-F8BA9BBDA064}" dt="2018-10-02T14:13:14.784" v="17" actId="20577"/>
        <pc:sldMkLst>
          <pc:docMk/>
          <pc:sldMk cId="3170511297" sldId="260"/>
        </pc:sldMkLst>
        <pc:spChg chg="mod">
          <ac:chgData name="Oren Novotny" userId="b98d981155df4d47" providerId="LiveId" clId="{21807089-331A-45A1-A417-F8BA9BBDA064}" dt="2018-10-02T14:13:14.784" v="17" actId="20577"/>
          <ac:spMkLst>
            <pc:docMk/>
            <pc:sldMk cId="3170511297" sldId="260"/>
            <ac:spMk id="2" creationId="{277B72B4-2AB6-4D11-BC60-B1AFA500F80D}"/>
          </ac:spMkLst>
        </pc:spChg>
      </pc:sldChg>
      <pc:sldChg chg="ord">
        <pc:chgData name="Oren Novotny" userId="b98d981155df4d47" providerId="LiveId" clId="{21807089-331A-45A1-A417-F8BA9BBDA064}" dt="2018-10-20T16:50:14.888" v="31"/>
        <pc:sldMkLst>
          <pc:docMk/>
          <pc:sldMk cId="1766663808" sldId="271"/>
        </pc:sldMkLst>
      </pc:sldChg>
      <pc:sldChg chg="modSp add">
        <pc:chgData name="Oren Novotny" userId="b98d981155df4d47" providerId="LiveId" clId="{21807089-331A-45A1-A417-F8BA9BBDA064}" dt="2018-10-20T16:46:00.651" v="25" actId="27636"/>
        <pc:sldMkLst>
          <pc:docMk/>
          <pc:sldMk cId="2647035379" sldId="1589"/>
        </pc:sldMkLst>
        <pc:spChg chg="mod">
          <ac:chgData name="Oren Novotny" userId="b98d981155df4d47" providerId="LiveId" clId="{21807089-331A-45A1-A417-F8BA9BBDA064}" dt="2018-10-20T16:46:00.651" v="25" actId="27636"/>
          <ac:spMkLst>
            <pc:docMk/>
            <pc:sldMk cId="2647035379" sldId="1589"/>
            <ac:spMk id="5" creationId="{FB91E139-349E-4782-99B7-5835C924772E}"/>
          </ac:spMkLst>
        </pc:spChg>
      </pc:sldChg>
      <pc:sldChg chg="modSp add">
        <pc:chgData name="Oren Novotny" userId="b98d981155df4d47" providerId="LiveId" clId="{21807089-331A-45A1-A417-F8BA9BBDA064}" dt="2018-10-20T16:46:00.755" v="27" actId="27636"/>
        <pc:sldMkLst>
          <pc:docMk/>
          <pc:sldMk cId="3732866193" sldId="1593"/>
        </pc:sldMkLst>
        <pc:spChg chg="mod">
          <ac:chgData name="Oren Novotny" userId="b98d981155df4d47" providerId="LiveId" clId="{21807089-331A-45A1-A417-F8BA9BBDA064}" dt="2018-10-20T16:46:00.755" v="27" actId="27636"/>
          <ac:spMkLst>
            <pc:docMk/>
            <pc:sldMk cId="3732866193" sldId="1593"/>
            <ac:spMk id="2" creationId="{12FEDBCA-AB26-4303-B614-5F8B773D3DE1}"/>
          </ac:spMkLst>
        </pc:spChg>
        <pc:spChg chg="mod">
          <ac:chgData name="Oren Novotny" userId="b98d981155df4d47" providerId="LiveId" clId="{21807089-331A-45A1-A417-F8BA9BBDA064}" dt="2018-10-20T16:46:00.751" v="26" actId="27636"/>
          <ac:spMkLst>
            <pc:docMk/>
            <pc:sldMk cId="3732866193" sldId="1593"/>
            <ac:spMk id="3" creationId="{74914629-C364-480F-8E7F-83A49E6DA1A8}"/>
          </ac:spMkLst>
        </pc:spChg>
      </pc:sldChg>
      <pc:sldChg chg="del">
        <pc:chgData name="Oren Novotny" userId="b98d981155df4d47" providerId="LiveId" clId="{21807089-331A-45A1-A417-F8BA9BBDA064}" dt="2018-10-20T16:45:42.383" v="19" actId="2696"/>
        <pc:sldMkLst>
          <pc:docMk/>
          <pc:sldMk cId="3986059072" sldId="1870"/>
        </pc:sldMkLst>
      </pc:sldChg>
      <pc:sldChg chg="add">
        <pc:chgData name="Oren Novotny" userId="b98d981155df4d47" providerId="LiveId" clId="{21807089-331A-45A1-A417-F8BA9BBDA064}" dt="2018-10-20T16:45:31.371" v="18"/>
        <pc:sldMkLst>
          <pc:docMk/>
          <pc:sldMk cId="4002374955" sldId="1871"/>
        </pc:sldMkLst>
      </pc:sldChg>
      <pc:sldChg chg="addSp delSp modSp add del">
        <pc:chgData name="Oren Novotny" userId="b98d981155df4d47" providerId="LiveId" clId="{21807089-331A-45A1-A417-F8BA9BBDA064}" dt="2018-10-20T16:51:12.775" v="41" actId="14100"/>
        <pc:sldMkLst>
          <pc:docMk/>
          <pc:sldMk cId="2351493745" sldId="2355"/>
        </pc:sldMkLst>
        <pc:spChg chg="mod">
          <ac:chgData name="Oren Novotny" userId="b98d981155df4d47" providerId="LiveId" clId="{21807089-331A-45A1-A417-F8BA9BBDA064}" dt="2018-10-20T16:51:12.775" v="41" actId="14100"/>
          <ac:spMkLst>
            <pc:docMk/>
            <pc:sldMk cId="2351493745" sldId="2355"/>
            <ac:spMk id="3" creationId="{74914629-C364-480F-8E7F-83A49E6DA1A8}"/>
          </ac:spMkLst>
        </pc:spChg>
        <pc:spChg chg="add del mod">
          <ac:chgData name="Oren Novotny" userId="b98d981155df4d47" providerId="LiveId" clId="{21807089-331A-45A1-A417-F8BA9BBDA064}" dt="2018-10-20T16:51:07.208" v="40"/>
          <ac:spMkLst>
            <pc:docMk/>
            <pc:sldMk cId="2351493745" sldId="2355"/>
            <ac:spMk id="4" creationId="{4AB78DBA-4AE3-4B71-9768-3147633F4389}"/>
          </ac:spMkLst>
        </pc:spChg>
        <pc:spChg chg="add del mod">
          <ac:chgData name="Oren Novotny" userId="b98d981155df4d47" providerId="LiveId" clId="{21807089-331A-45A1-A417-F8BA9BBDA064}" dt="2018-10-20T16:51:07.208" v="40"/>
          <ac:spMkLst>
            <pc:docMk/>
            <pc:sldMk cId="2351493745" sldId="2355"/>
            <ac:spMk id="5" creationId="{6796ED39-BC64-478E-AA0A-5257D88C93D8}"/>
          </ac:spMkLst>
        </pc:spChg>
      </pc:sldChg>
      <pc:sldChg chg="del">
        <pc:chgData name="Oren Novotny" userId="b98d981155df4d47" providerId="LiveId" clId="{21807089-331A-45A1-A417-F8BA9BBDA064}" dt="2018-10-20T16:46:59.614" v="30" actId="2696"/>
        <pc:sldMkLst>
          <pc:docMk/>
          <pc:sldMk cId="3355629482" sldId="2748"/>
        </pc:sldMkLst>
      </pc:sldChg>
      <pc:sldChg chg="del">
        <pc:chgData name="Oren Novotny" userId="b98d981155df4d47" providerId="LiveId" clId="{21807089-331A-45A1-A417-F8BA9BBDA064}" dt="2018-10-20T16:45:58.819" v="22" actId="2696"/>
        <pc:sldMkLst>
          <pc:docMk/>
          <pc:sldMk cId="999680597" sldId="2751"/>
        </pc:sldMkLst>
      </pc:sldChg>
      <pc:sldChg chg="del">
        <pc:chgData name="Oren Novotny" userId="b98d981155df4d47" providerId="LiveId" clId="{21807089-331A-45A1-A417-F8BA9BBDA064}" dt="2018-10-20T16:45:58.824" v="23" actId="2696"/>
        <pc:sldMkLst>
          <pc:docMk/>
          <pc:sldMk cId="647620169" sldId="2752"/>
        </pc:sldMkLst>
      </pc:sldChg>
      <pc:sldChg chg="del">
        <pc:chgData name="Oren Novotny" userId="b98d981155df4d47" providerId="LiveId" clId="{21807089-331A-45A1-A417-F8BA9BBDA064}" dt="2018-10-20T16:50:17.687" v="32" actId="2696"/>
        <pc:sldMkLst>
          <pc:docMk/>
          <pc:sldMk cId="2552372744" sldId="2784"/>
        </pc:sldMkLst>
      </pc:sldChg>
      <pc:sldChg chg="modSp add">
        <pc:chgData name="Oren Novotny" userId="b98d981155df4d47" providerId="LiveId" clId="{21807089-331A-45A1-A417-F8BA9BBDA064}" dt="2018-10-20T16:46:56.991" v="29" actId="27636"/>
        <pc:sldMkLst>
          <pc:docMk/>
          <pc:sldMk cId="582463306" sldId="2785"/>
        </pc:sldMkLst>
        <pc:spChg chg="mod">
          <ac:chgData name="Oren Novotny" userId="b98d981155df4d47" providerId="LiveId" clId="{21807089-331A-45A1-A417-F8BA9BBDA064}" dt="2018-10-20T16:46:56.991" v="29" actId="27636"/>
          <ac:spMkLst>
            <pc:docMk/>
            <pc:sldMk cId="582463306" sldId="2785"/>
            <ac:spMk id="17" creationId="{00000000-0000-0000-0000-000000000000}"/>
          </ac:spMkLst>
        </pc:spChg>
      </pc:sldChg>
      <pc:sldMasterChg chg="delSldLayout">
        <pc:chgData name="Oren Novotny" userId="b98d981155df4d47" providerId="LiveId" clId="{21807089-331A-45A1-A417-F8BA9BBDA064}" dt="2018-10-20T16:50:17.689" v="33" actId="2696"/>
        <pc:sldMasterMkLst>
          <pc:docMk/>
          <pc:sldMasterMk cId="3392208871" sldId="2147483648"/>
        </pc:sldMasterMkLst>
        <pc:sldLayoutChg chg="del">
          <pc:chgData name="Oren Novotny" userId="b98d981155df4d47" providerId="LiveId" clId="{21807089-331A-45A1-A417-F8BA9BBDA064}" dt="2018-10-20T16:45:58.814" v="21" actId="2696"/>
          <pc:sldLayoutMkLst>
            <pc:docMk/>
            <pc:sldMasterMk cId="3392208871" sldId="2147483648"/>
            <pc:sldLayoutMk cId="1464843579" sldId="2147483668"/>
          </pc:sldLayoutMkLst>
        </pc:sldLayoutChg>
        <pc:sldLayoutChg chg="del">
          <pc:chgData name="Oren Novotny" userId="b98d981155df4d47" providerId="LiveId" clId="{21807089-331A-45A1-A417-F8BA9BBDA064}" dt="2018-10-20T16:50:17.689" v="33" actId="2696"/>
          <pc:sldLayoutMkLst>
            <pc:docMk/>
            <pc:sldMasterMk cId="3392208871" sldId="2147483648"/>
            <pc:sldLayoutMk cId="2359192032" sldId="2147483669"/>
          </pc:sldLayoutMkLst>
        </pc:sldLayoutChg>
      </pc:sldMasterChg>
    </pc:docChg>
  </pc:docChgLst>
  <pc:docChgLst>
    <pc:chgData name="Oren Novotny" userId="b98d981155df4d47" providerId="LiveId" clId="{7895C876-2E8D-4A42-8942-DA358000A9FE}"/>
    <pc:docChg chg="custSel modSld">
      <pc:chgData name="Oren Novotny" userId="b98d981155df4d47" providerId="LiveId" clId="{7895C876-2E8D-4A42-8942-DA358000A9FE}" dt="2018-09-19T23:47:38.248" v="204" actId="20577"/>
      <pc:docMkLst>
        <pc:docMk/>
      </pc:docMkLst>
      <pc:sldChg chg="modNotesTx">
        <pc:chgData name="Oren Novotny" userId="b98d981155df4d47" providerId="LiveId" clId="{7895C876-2E8D-4A42-8942-DA358000A9FE}" dt="2018-09-19T23:47:38.248" v="204" actId="20577"/>
        <pc:sldMkLst>
          <pc:docMk/>
          <pc:sldMk cId="1328485813" sldId="25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6A8DC9-8E59-4DEF-A8D9-2F533C7DFB71}"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8C22E966-BC5D-4CEF-B160-FCFAB10B951F}">
      <dgm:prSet phldrT="[Text]" custT="1"/>
      <dgm:spPr>
        <a:solidFill>
          <a:schemeClr val="accent3"/>
        </a:solidFill>
        <a:ln>
          <a:noFill/>
        </a:ln>
        <a:effectLst>
          <a:outerShdw blurRad="381000" dist="114300" dir="2700000" algn="tl" rotWithShape="0">
            <a:prstClr val="black">
              <a:alpha val="40000"/>
            </a:prstClr>
          </a:outerShdw>
        </a:effectLst>
      </dgm:spPr>
      <dgm:t>
        <a:bodyPr/>
        <a:lstStyle/>
        <a:p>
          <a:r>
            <a:rPr lang="en-US" sz="2400" dirty="0"/>
            <a:t>User</a:t>
          </a:r>
          <a:endParaRPr lang="en-US" sz="3400" dirty="0"/>
        </a:p>
      </dgm:t>
    </dgm:pt>
    <dgm:pt modelId="{7C80EC9B-6DC5-4344-BCF3-A1850DF82318}" type="parTrans" cxnId="{0CD5AE26-EE1F-4F5F-B16C-E723474D2683}">
      <dgm:prSet/>
      <dgm:spPr/>
      <dgm:t>
        <a:bodyPr/>
        <a:lstStyle/>
        <a:p>
          <a:endParaRPr lang="en-US"/>
        </a:p>
      </dgm:t>
    </dgm:pt>
    <dgm:pt modelId="{823B97F2-B852-4D7B-A6EB-2A40FB9E2890}" type="sibTrans" cxnId="{0CD5AE26-EE1F-4F5F-B16C-E723474D2683}">
      <dgm:prSet/>
      <dgm:spPr/>
      <dgm:t>
        <a:bodyPr/>
        <a:lstStyle/>
        <a:p>
          <a:endParaRPr lang="en-US"/>
        </a:p>
      </dgm:t>
    </dgm:pt>
    <dgm:pt modelId="{EB354236-81FD-4B5F-849D-EF7B4DBD87E2}">
      <dgm:prSet phldrT="[Text]"/>
      <dgm:spPr>
        <a:solidFill>
          <a:srgbClr val="BAD80A"/>
        </a:solidFill>
        <a:ln>
          <a:noFill/>
        </a:ln>
        <a:effectLst>
          <a:outerShdw blurRad="381000" dist="114300" dir="2700000" algn="tl" rotWithShape="0">
            <a:prstClr val="black">
              <a:alpha val="40000"/>
            </a:prstClr>
          </a:outerShdw>
        </a:effectLst>
      </dgm:spPr>
      <dgm:t>
        <a:bodyPr/>
        <a:lstStyle/>
        <a:p>
          <a:r>
            <a:rPr lang="en-US" b="1" dirty="0"/>
            <a:t>Devices</a:t>
          </a:r>
        </a:p>
      </dgm:t>
    </dgm:pt>
    <dgm:pt modelId="{CCC2DD93-E704-4780-B53D-2E0D1D8F1839}" type="parTrans" cxnId="{632FFA14-7965-4670-B47A-32FDA40489C7}">
      <dgm:prSet/>
      <dgm:spPr/>
      <dgm:t>
        <a:bodyPr/>
        <a:lstStyle/>
        <a:p>
          <a:endParaRPr lang="en-US"/>
        </a:p>
      </dgm:t>
    </dgm:pt>
    <dgm:pt modelId="{70363F1A-FFD8-4C65-99AF-3BFB22D206F2}" type="sibTrans" cxnId="{632FFA14-7965-4670-B47A-32FDA40489C7}">
      <dgm:prSet/>
      <dgm:spPr/>
      <dgm:t>
        <a:bodyPr/>
        <a:lstStyle/>
        <a:p>
          <a:endParaRPr lang="en-US"/>
        </a:p>
      </dgm:t>
    </dgm:pt>
    <dgm:pt modelId="{F987C713-CBB1-4187-88FF-F1421C5C8DC8}">
      <dgm:prSet phldrT="[Text]"/>
      <dgm:spPr>
        <a:solidFill>
          <a:srgbClr val="B4A0FF"/>
        </a:solidFill>
        <a:ln>
          <a:noFill/>
        </a:ln>
        <a:effectLst>
          <a:outerShdw blurRad="381000" dist="114300" dir="2700000" algn="tl" rotWithShape="0">
            <a:prstClr val="black">
              <a:alpha val="40000"/>
            </a:prstClr>
          </a:outerShdw>
        </a:effectLst>
      </dgm:spPr>
      <dgm:t>
        <a:bodyPr/>
        <a:lstStyle/>
        <a:p>
          <a:r>
            <a:rPr lang="en-US" b="1" dirty="0"/>
            <a:t>Activities</a:t>
          </a:r>
        </a:p>
      </dgm:t>
    </dgm:pt>
    <dgm:pt modelId="{C3C21B67-58ED-49E8-9358-888B23916815}" type="parTrans" cxnId="{32B5628B-5C8A-4DE9-8EE4-35F0C76DA32E}">
      <dgm:prSet/>
      <dgm:spPr/>
      <dgm:t>
        <a:bodyPr/>
        <a:lstStyle/>
        <a:p>
          <a:endParaRPr lang="en-US"/>
        </a:p>
      </dgm:t>
    </dgm:pt>
    <dgm:pt modelId="{A51CEE1E-2347-4069-A7C6-A452C909CA30}" type="sibTrans" cxnId="{32B5628B-5C8A-4DE9-8EE4-35F0C76DA32E}">
      <dgm:prSet/>
      <dgm:spPr/>
      <dgm:t>
        <a:bodyPr/>
        <a:lstStyle/>
        <a:p>
          <a:endParaRPr lang="en-US"/>
        </a:p>
      </dgm:t>
    </dgm:pt>
    <dgm:pt modelId="{F4E75339-0719-4D3E-BE17-880173F3C0CE}">
      <dgm:prSet phldrT="[Text]"/>
      <dgm:spPr>
        <a:solidFill>
          <a:srgbClr val="00B294"/>
        </a:solidFill>
        <a:ln>
          <a:noFill/>
        </a:ln>
        <a:effectLst>
          <a:outerShdw blurRad="381000" dist="114300" dir="2700000" algn="tl" rotWithShape="0">
            <a:prstClr val="black">
              <a:alpha val="40000"/>
            </a:prstClr>
          </a:outerShdw>
        </a:effectLst>
      </dgm:spPr>
      <dgm:t>
        <a:bodyPr/>
        <a:lstStyle/>
        <a:p>
          <a:r>
            <a:rPr lang="en-US" b="1" dirty="0"/>
            <a:t>Documents</a:t>
          </a:r>
        </a:p>
      </dgm:t>
    </dgm:pt>
    <dgm:pt modelId="{C88D37D0-3700-4E3B-AB3C-B7FC0E43ED5D}" type="parTrans" cxnId="{B6A95F82-A8DB-4BCA-BBF0-FDA6FD970AA3}">
      <dgm:prSet/>
      <dgm:spPr/>
      <dgm:t>
        <a:bodyPr/>
        <a:lstStyle/>
        <a:p>
          <a:endParaRPr lang="en-US"/>
        </a:p>
      </dgm:t>
    </dgm:pt>
    <dgm:pt modelId="{EB891AAC-3D29-4A30-8174-A242358077FA}" type="sibTrans" cxnId="{B6A95F82-A8DB-4BCA-BBF0-FDA6FD970AA3}">
      <dgm:prSet/>
      <dgm:spPr/>
      <dgm:t>
        <a:bodyPr/>
        <a:lstStyle/>
        <a:p>
          <a:endParaRPr lang="en-US"/>
        </a:p>
      </dgm:t>
    </dgm:pt>
    <dgm:pt modelId="{2C53FE17-B90E-4F34-B740-563F47A38A03}">
      <dgm:prSet phldrT="[Text]"/>
      <dgm:spPr>
        <a:solidFill>
          <a:srgbClr val="00BCF2"/>
        </a:solidFill>
        <a:ln>
          <a:noFill/>
        </a:ln>
        <a:effectLst>
          <a:outerShdw blurRad="381000" dist="114300" dir="2700000" algn="tl" rotWithShape="0">
            <a:prstClr val="black">
              <a:alpha val="40000"/>
            </a:prstClr>
          </a:outerShdw>
        </a:effectLst>
      </dgm:spPr>
      <dgm:t>
        <a:bodyPr/>
        <a:lstStyle/>
        <a:p>
          <a:r>
            <a:rPr lang="en-US" b="1" dirty="0"/>
            <a:t>People &amp; Teams</a:t>
          </a:r>
        </a:p>
      </dgm:t>
    </dgm:pt>
    <dgm:pt modelId="{3C87C74C-BB66-4513-B7D8-FE17DADC2EE3}" type="parTrans" cxnId="{E4D19C08-B65F-4425-B999-193B783D3AA5}">
      <dgm:prSet/>
      <dgm:spPr/>
      <dgm:t>
        <a:bodyPr/>
        <a:lstStyle/>
        <a:p>
          <a:endParaRPr lang="en-US"/>
        </a:p>
      </dgm:t>
    </dgm:pt>
    <dgm:pt modelId="{3517DD27-3F1D-450B-9ECD-B80F7D1311D0}" type="sibTrans" cxnId="{E4D19C08-B65F-4425-B999-193B783D3AA5}">
      <dgm:prSet/>
      <dgm:spPr/>
      <dgm:t>
        <a:bodyPr/>
        <a:lstStyle/>
        <a:p>
          <a:endParaRPr lang="en-US"/>
        </a:p>
      </dgm:t>
    </dgm:pt>
    <dgm:pt modelId="{8DD194D4-4003-44CB-A243-907C23CA2488}">
      <dgm:prSet phldrT="[Text]"/>
      <dgm:spPr>
        <a:solidFill>
          <a:srgbClr val="FF8C00"/>
        </a:solidFill>
        <a:ln>
          <a:noFill/>
        </a:ln>
        <a:effectLst>
          <a:outerShdw blurRad="381000" dist="114300" dir="2700000" algn="tl" rotWithShape="0">
            <a:prstClr val="black">
              <a:alpha val="40000"/>
            </a:prstClr>
          </a:outerShdw>
        </a:effectLst>
      </dgm:spPr>
      <dgm:t>
        <a:bodyPr/>
        <a:lstStyle/>
        <a:p>
          <a:r>
            <a:rPr lang="en-US" b="1" dirty="0"/>
            <a:t>Calendar &amp; Tasks</a:t>
          </a:r>
        </a:p>
      </dgm:t>
    </dgm:pt>
    <dgm:pt modelId="{E777D70A-0394-4206-B1FB-B6E34108F592}" type="parTrans" cxnId="{D3D4843C-7C13-4B00-B039-6F72AF0DFD7F}">
      <dgm:prSet/>
      <dgm:spPr/>
      <dgm:t>
        <a:bodyPr/>
        <a:lstStyle/>
        <a:p>
          <a:endParaRPr lang="en-US"/>
        </a:p>
      </dgm:t>
    </dgm:pt>
    <dgm:pt modelId="{BCEF74EE-F25F-4158-9300-BBCF1E097B00}" type="sibTrans" cxnId="{D3D4843C-7C13-4B00-B039-6F72AF0DFD7F}">
      <dgm:prSet/>
      <dgm:spPr/>
      <dgm:t>
        <a:bodyPr/>
        <a:lstStyle/>
        <a:p>
          <a:endParaRPr lang="en-US"/>
        </a:p>
      </dgm:t>
    </dgm:pt>
    <dgm:pt modelId="{ACFA5B0C-9022-4A82-8CD6-4B486121A46F}">
      <dgm:prSet phldrT="[Text]"/>
      <dgm:spPr>
        <a:solidFill>
          <a:srgbClr val="5C005C"/>
        </a:solidFill>
        <a:ln>
          <a:noFill/>
        </a:ln>
        <a:effectLst>
          <a:outerShdw blurRad="381000" dist="114300" dir="2700000" algn="tl" rotWithShape="0">
            <a:prstClr val="black">
              <a:alpha val="40000"/>
            </a:prstClr>
          </a:outerShdw>
        </a:effectLst>
      </dgm:spPr>
      <dgm:t>
        <a:bodyPr/>
        <a:lstStyle/>
        <a:p>
          <a:r>
            <a:rPr lang="en-US" b="1" dirty="0"/>
            <a:t>Applications</a:t>
          </a:r>
        </a:p>
      </dgm:t>
    </dgm:pt>
    <dgm:pt modelId="{0EF141CD-1EEA-4FCE-A77A-4710D760F259}" type="parTrans" cxnId="{7A2A5836-B440-498D-8B41-E1FC24A0CFF8}">
      <dgm:prSet/>
      <dgm:spPr/>
      <dgm:t>
        <a:bodyPr/>
        <a:lstStyle/>
        <a:p>
          <a:endParaRPr lang="en-US"/>
        </a:p>
      </dgm:t>
    </dgm:pt>
    <dgm:pt modelId="{F87E07C4-5643-4279-9E60-ADE19A383FFA}" type="sibTrans" cxnId="{7A2A5836-B440-498D-8B41-E1FC24A0CFF8}">
      <dgm:prSet/>
      <dgm:spPr/>
      <dgm:t>
        <a:bodyPr/>
        <a:lstStyle/>
        <a:p>
          <a:endParaRPr lang="en-US"/>
        </a:p>
      </dgm:t>
    </dgm:pt>
    <dgm:pt modelId="{1A89CD95-CF44-4146-AA14-3555488A476D}" type="pres">
      <dgm:prSet presAssocID="{526A8DC9-8E59-4DEF-A8D9-2F533C7DFB71}" presName="cycle" presStyleCnt="0">
        <dgm:presLayoutVars>
          <dgm:chMax val="1"/>
          <dgm:dir/>
          <dgm:animLvl val="ctr"/>
          <dgm:resizeHandles val="exact"/>
        </dgm:presLayoutVars>
      </dgm:prSet>
      <dgm:spPr/>
    </dgm:pt>
    <dgm:pt modelId="{E5C442B4-DF21-41B1-B21D-2871CC06ECDB}" type="pres">
      <dgm:prSet presAssocID="{8C22E966-BC5D-4CEF-B160-FCFAB10B951F}" presName="centerShape" presStyleLbl="node0" presStyleIdx="0" presStyleCnt="1" custScaleX="87485" custScaleY="87485"/>
      <dgm:spPr/>
    </dgm:pt>
    <dgm:pt modelId="{948FED9B-EC20-4DA5-8230-7B22FE616F18}" type="pres">
      <dgm:prSet presAssocID="{CCC2DD93-E704-4780-B53D-2E0D1D8F1839}" presName="Name9" presStyleLbl="parChTrans1D2" presStyleIdx="0" presStyleCnt="6"/>
      <dgm:spPr/>
    </dgm:pt>
    <dgm:pt modelId="{9D370465-78A7-4B64-85A8-D4240E469DDA}" type="pres">
      <dgm:prSet presAssocID="{CCC2DD93-E704-4780-B53D-2E0D1D8F1839}" presName="connTx" presStyleLbl="parChTrans1D2" presStyleIdx="0" presStyleCnt="6"/>
      <dgm:spPr/>
    </dgm:pt>
    <dgm:pt modelId="{5E6548F5-EFF8-4127-8253-810FA7A0950B}" type="pres">
      <dgm:prSet presAssocID="{EB354236-81FD-4B5F-849D-EF7B4DBD87E2}" presName="node" presStyleLbl="node1" presStyleIdx="0" presStyleCnt="6" custScaleX="115219" custScaleY="115219">
        <dgm:presLayoutVars>
          <dgm:bulletEnabled val="1"/>
        </dgm:presLayoutVars>
      </dgm:prSet>
      <dgm:spPr/>
    </dgm:pt>
    <dgm:pt modelId="{43C984F4-C53E-4E0F-874F-95875FCF78B9}" type="pres">
      <dgm:prSet presAssocID="{C3C21B67-58ED-49E8-9358-888B23916815}" presName="Name9" presStyleLbl="parChTrans1D2" presStyleIdx="1" presStyleCnt="6"/>
      <dgm:spPr/>
    </dgm:pt>
    <dgm:pt modelId="{D0EAF374-677A-4FD8-BD20-E4619329B9C0}" type="pres">
      <dgm:prSet presAssocID="{C3C21B67-58ED-49E8-9358-888B23916815}" presName="connTx" presStyleLbl="parChTrans1D2" presStyleIdx="1" presStyleCnt="6"/>
      <dgm:spPr/>
    </dgm:pt>
    <dgm:pt modelId="{33A3AA30-4B2C-4405-A2DB-78649446A4D5}" type="pres">
      <dgm:prSet presAssocID="{F987C713-CBB1-4187-88FF-F1421C5C8DC8}" presName="node" presStyleLbl="node1" presStyleIdx="1" presStyleCnt="6" custScaleX="115219" custScaleY="115219">
        <dgm:presLayoutVars>
          <dgm:bulletEnabled val="1"/>
        </dgm:presLayoutVars>
      </dgm:prSet>
      <dgm:spPr/>
    </dgm:pt>
    <dgm:pt modelId="{2BE52466-424B-443F-A724-0436FDF151FE}" type="pres">
      <dgm:prSet presAssocID="{C88D37D0-3700-4E3B-AB3C-B7FC0E43ED5D}" presName="Name9" presStyleLbl="parChTrans1D2" presStyleIdx="2" presStyleCnt="6"/>
      <dgm:spPr/>
    </dgm:pt>
    <dgm:pt modelId="{275EDEE3-AE68-4F90-A483-80EB83516395}" type="pres">
      <dgm:prSet presAssocID="{C88D37D0-3700-4E3B-AB3C-B7FC0E43ED5D}" presName="connTx" presStyleLbl="parChTrans1D2" presStyleIdx="2" presStyleCnt="6"/>
      <dgm:spPr/>
    </dgm:pt>
    <dgm:pt modelId="{C0675E06-89CA-4CFD-87FE-C06541855F04}" type="pres">
      <dgm:prSet presAssocID="{F4E75339-0719-4D3E-BE17-880173F3C0CE}" presName="node" presStyleLbl="node1" presStyleIdx="2" presStyleCnt="6" custScaleX="115219" custScaleY="115219">
        <dgm:presLayoutVars>
          <dgm:bulletEnabled val="1"/>
        </dgm:presLayoutVars>
      </dgm:prSet>
      <dgm:spPr/>
    </dgm:pt>
    <dgm:pt modelId="{BEA2EA8C-F9B4-46CD-BEE9-A58C1259B176}" type="pres">
      <dgm:prSet presAssocID="{3C87C74C-BB66-4513-B7D8-FE17DADC2EE3}" presName="Name9" presStyleLbl="parChTrans1D2" presStyleIdx="3" presStyleCnt="6"/>
      <dgm:spPr/>
    </dgm:pt>
    <dgm:pt modelId="{28E5E949-0A4D-4BC0-B61B-658A3E3C05A1}" type="pres">
      <dgm:prSet presAssocID="{3C87C74C-BB66-4513-B7D8-FE17DADC2EE3}" presName="connTx" presStyleLbl="parChTrans1D2" presStyleIdx="3" presStyleCnt="6"/>
      <dgm:spPr/>
    </dgm:pt>
    <dgm:pt modelId="{30ABE47E-0275-439B-BDCA-B59D4B5EF416}" type="pres">
      <dgm:prSet presAssocID="{2C53FE17-B90E-4F34-B740-563F47A38A03}" presName="node" presStyleLbl="node1" presStyleIdx="3" presStyleCnt="6" custScaleX="115219" custScaleY="115219">
        <dgm:presLayoutVars>
          <dgm:bulletEnabled val="1"/>
        </dgm:presLayoutVars>
      </dgm:prSet>
      <dgm:spPr/>
    </dgm:pt>
    <dgm:pt modelId="{936C4BDC-5993-46DA-8484-D980B7BB7B59}" type="pres">
      <dgm:prSet presAssocID="{E777D70A-0394-4206-B1FB-B6E34108F592}" presName="Name9" presStyleLbl="parChTrans1D2" presStyleIdx="4" presStyleCnt="6"/>
      <dgm:spPr/>
    </dgm:pt>
    <dgm:pt modelId="{9FF6F161-DD06-491B-8162-D3B4D5355202}" type="pres">
      <dgm:prSet presAssocID="{E777D70A-0394-4206-B1FB-B6E34108F592}" presName="connTx" presStyleLbl="parChTrans1D2" presStyleIdx="4" presStyleCnt="6"/>
      <dgm:spPr/>
    </dgm:pt>
    <dgm:pt modelId="{40AB512C-1B0D-4FDA-A694-6197E03B3A5E}" type="pres">
      <dgm:prSet presAssocID="{8DD194D4-4003-44CB-A243-907C23CA2488}" presName="node" presStyleLbl="node1" presStyleIdx="4" presStyleCnt="6" custScaleX="115219" custScaleY="115219">
        <dgm:presLayoutVars>
          <dgm:bulletEnabled val="1"/>
        </dgm:presLayoutVars>
      </dgm:prSet>
      <dgm:spPr/>
    </dgm:pt>
    <dgm:pt modelId="{1917E951-F92C-4775-A5D4-743C025753D5}" type="pres">
      <dgm:prSet presAssocID="{0EF141CD-1EEA-4FCE-A77A-4710D760F259}" presName="Name9" presStyleLbl="parChTrans1D2" presStyleIdx="5" presStyleCnt="6"/>
      <dgm:spPr/>
    </dgm:pt>
    <dgm:pt modelId="{81E4D22F-7AA2-4527-898D-0502B0BFBEF2}" type="pres">
      <dgm:prSet presAssocID="{0EF141CD-1EEA-4FCE-A77A-4710D760F259}" presName="connTx" presStyleLbl="parChTrans1D2" presStyleIdx="5" presStyleCnt="6"/>
      <dgm:spPr/>
    </dgm:pt>
    <dgm:pt modelId="{B78D4EF6-7C82-4067-B47D-0908156687B5}" type="pres">
      <dgm:prSet presAssocID="{ACFA5B0C-9022-4A82-8CD6-4B486121A46F}" presName="node" presStyleLbl="node1" presStyleIdx="5" presStyleCnt="6" custScaleX="115219" custScaleY="115219">
        <dgm:presLayoutVars>
          <dgm:bulletEnabled val="1"/>
        </dgm:presLayoutVars>
      </dgm:prSet>
      <dgm:spPr/>
    </dgm:pt>
  </dgm:ptLst>
  <dgm:cxnLst>
    <dgm:cxn modelId="{E4D19C08-B65F-4425-B999-193B783D3AA5}" srcId="{8C22E966-BC5D-4CEF-B160-FCFAB10B951F}" destId="{2C53FE17-B90E-4F34-B740-563F47A38A03}" srcOrd="3" destOrd="0" parTransId="{3C87C74C-BB66-4513-B7D8-FE17DADC2EE3}" sibTransId="{3517DD27-3F1D-450B-9ECD-B80F7D1311D0}"/>
    <dgm:cxn modelId="{632FFA14-7965-4670-B47A-32FDA40489C7}" srcId="{8C22E966-BC5D-4CEF-B160-FCFAB10B951F}" destId="{EB354236-81FD-4B5F-849D-EF7B4DBD87E2}" srcOrd="0" destOrd="0" parTransId="{CCC2DD93-E704-4780-B53D-2E0D1D8F1839}" sibTransId="{70363F1A-FFD8-4C65-99AF-3BFB22D206F2}"/>
    <dgm:cxn modelId="{FC60A417-2C8E-45E8-9045-6040D608DEB0}" type="presOf" srcId="{EB354236-81FD-4B5F-849D-EF7B4DBD87E2}" destId="{5E6548F5-EFF8-4127-8253-810FA7A0950B}" srcOrd="0" destOrd="0" presId="urn:microsoft.com/office/officeart/2005/8/layout/radial1"/>
    <dgm:cxn modelId="{0CD5AE26-EE1F-4F5F-B16C-E723474D2683}" srcId="{526A8DC9-8E59-4DEF-A8D9-2F533C7DFB71}" destId="{8C22E966-BC5D-4CEF-B160-FCFAB10B951F}" srcOrd="0" destOrd="0" parTransId="{7C80EC9B-6DC5-4344-BCF3-A1850DF82318}" sibTransId="{823B97F2-B852-4D7B-A6EB-2A40FB9E2890}"/>
    <dgm:cxn modelId="{7A2A5836-B440-498D-8B41-E1FC24A0CFF8}" srcId="{8C22E966-BC5D-4CEF-B160-FCFAB10B951F}" destId="{ACFA5B0C-9022-4A82-8CD6-4B486121A46F}" srcOrd="5" destOrd="0" parTransId="{0EF141CD-1EEA-4FCE-A77A-4710D760F259}" sibTransId="{F87E07C4-5643-4279-9E60-ADE19A383FFA}"/>
    <dgm:cxn modelId="{D3D4843C-7C13-4B00-B039-6F72AF0DFD7F}" srcId="{8C22E966-BC5D-4CEF-B160-FCFAB10B951F}" destId="{8DD194D4-4003-44CB-A243-907C23CA2488}" srcOrd="4" destOrd="0" parTransId="{E777D70A-0394-4206-B1FB-B6E34108F592}" sibTransId="{BCEF74EE-F25F-4158-9300-BBCF1E097B00}"/>
    <dgm:cxn modelId="{62BA9B4B-1D0E-45DB-A860-C75F16B63570}" type="presOf" srcId="{526A8DC9-8E59-4DEF-A8D9-2F533C7DFB71}" destId="{1A89CD95-CF44-4146-AA14-3555488A476D}" srcOrd="0" destOrd="0" presId="urn:microsoft.com/office/officeart/2005/8/layout/radial1"/>
    <dgm:cxn modelId="{3A55656E-A223-4D52-AEF7-43892983D68E}" type="presOf" srcId="{2C53FE17-B90E-4F34-B740-563F47A38A03}" destId="{30ABE47E-0275-439B-BDCA-B59D4B5EF416}" srcOrd="0" destOrd="0" presId="urn:microsoft.com/office/officeart/2005/8/layout/radial1"/>
    <dgm:cxn modelId="{478BDA50-2CA3-43AB-A9FC-147964C52BD9}" type="presOf" srcId="{3C87C74C-BB66-4513-B7D8-FE17DADC2EE3}" destId="{28E5E949-0A4D-4BC0-B61B-658A3E3C05A1}" srcOrd="1" destOrd="0" presId="urn:microsoft.com/office/officeart/2005/8/layout/radial1"/>
    <dgm:cxn modelId="{40E8F953-7899-4BD2-B5CA-EF81F69F2BF4}" type="presOf" srcId="{3C87C74C-BB66-4513-B7D8-FE17DADC2EE3}" destId="{BEA2EA8C-F9B4-46CD-BEE9-A58C1259B176}" srcOrd="0" destOrd="0" presId="urn:microsoft.com/office/officeart/2005/8/layout/radial1"/>
    <dgm:cxn modelId="{F3F8AB76-B64C-4FF6-81D4-E7B84B9FE802}" type="presOf" srcId="{ACFA5B0C-9022-4A82-8CD6-4B486121A46F}" destId="{B78D4EF6-7C82-4067-B47D-0908156687B5}" srcOrd="0" destOrd="0" presId="urn:microsoft.com/office/officeart/2005/8/layout/radial1"/>
    <dgm:cxn modelId="{D3129B57-A7B5-4EF9-BEC2-E5EDED0EC72E}" type="presOf" srcId="{0EF141CD-1EEA-4FCE-A77A-4710D760F259}" destId="{81E4D22F-7AA2-4527-898D-0502B0BFBEF2}" srcOrd="1" destOrd="0" presId="urn:microsoft.com/office/officeart/2005/8/layout/radial1"/>
    <dgm:cxn modelId="{9A826D7C-CE72-4FA4-BB74-036B710BE0B6}" type="presOf" srcId="{C88D37D0-3700-4E3B-AB3C-B7FC0E43ED5D}" destId="{2BE52466-424B-443F-A724-0436FDF151FE}" srcOrd="0" destOrd="0" presId="urn:microsoft.com/office/officeart/2005/8/layout/radial1"/>
    <dgm:cxn modelId="{6357F27D-77DE-4168-8167-8E4F6D8A1326}" type="presOf" srcId="{E777D70A-0394-4206-B1FB-B6E34108F592}" destId="{9FF6F161-DD06-491B-8162-D3B4D5355202}" srcOrd="1" destOrd="0" presId="urn:microsoft.com/office/officeart/2005/8/layout/radial1"/>
    <dgm:cxn modelId="{A56E347F-6656-47E3-8D73-907CE4B50896}" type="presOf" srcId="{8C22E966-BC5D-4CEF-B160-FCFAB10B951F}" destId="{E5C442B4-DF21-41B1-B21D-2871CC06ECDB}" srcOrd="0" destOrd="0" presId="urn:microsoft.com/office/officeart/2005/8/layout/radial1"/>
    <dgm:cxn modelId="{6BA9A281-5455-4575-811B-E85A04BCCBD2}" type="presOf" srcId="{CCC2DD93-E704-4780-B53D-2E0D1D8F1839}" destId="{948FED9B-EC20-4DA5-8230-7B22FE616F18}" srcOrd="0" destOrd="0" presId="urn:microsoft.com/office/officeart/2005/8/layout/radial1"/>
    <dgm:cxn modelId="{B6A95F82-A8DB-4BCA-BBF0-FDA6FD970AA3}" srcId="{8C22E966-BC5D-4CEF-B160-FCFAB10B951F}" destId="{F4E75339-0719-4D3E-BE17-880173F3C0CE}" srcOrd="2" destOrd="0" parTransId="{C88D37D0-3700-4E3B-AB3C-B7FC0E43ED5D}" sibTransId="{EB891AAC-3D29-4A30-8174-A242358077FA}"/>
    <dgm:cxn modelId="{32B5628B-5C8A-4DE9-8EE4-35F0C76DA32E}" srcId="{8C22E966-BC5D-4CEF-B160-FCFAB10B951F}" destId="{F987C713-CBB1-4187-88FF-F1421C5C8DC8}" srcOrd="1" destOrd="0" parTransId="{C3C21B67-58ED-49E8-9358-888B23916815}" sibTransId="{A51CEE1E-2347-4069-A7C6-A452C909CA30}"/>
    <dgm:cxn modelId="{CEF8C59B-62A4-42C4-8120-861BD465A484}" type="presOf" srcId="{F4E75339-0719-4D3E-BE17-880173F3C0CE}" destId="{C0675E06-89CA-4CFD-87FE-C06541855F04}" srcOrd="0" destOrd="0" presId="urn:microsoft.com/office/officeart/2005/8/layout/radial1"/>
    <dgm:cxn modelId="{07DC85AB-76C9-4037-BFEA-CC6FEB24A30A}" type="presOf" srcId="{C3C21B67-58ED-49E8-9358-888B23916815}" destId="{43C984F4-C53E-4E0F-874F-95875FCF78B9}" srcOrd="0" destOrd="0" presId="urn:microsoft.com/office/officeart/2005/8/layout/radial1"/>
    <dgm:cxn modelId="{68E8A6AC-B548-42A6-86F0-C2537C4B7E8B}" type="presOf" srcId="{C3C21B67-58ED-49E8-9358-888B23916815}" destId="{D0EAF374-677A-4FD8-BD20-E4619329B9C0}" srcOrd="1" destOrd="0" presId="urn:microsoft.com/office/officeart/2005/8/layout/radial1"/>
    <dgm:cxn modelId="{3FE4BAB6-B6F0-47E9-A02E-562A99236808}" type="presOf" srcId="{F987C713-CBB1-4187-88FF-F1421C5C8DC8}" destId="{33A3AA30-4B2C-4405-A2DB-78649446A4D5}" srcOrd="0" destOrd="0" presId="urn:microsoft.com/office/officeart/2005/8/layout/radial1"/>
    <dgm:cxn modelId="{9A09E7B9-A93F-469C-A8F1-B8E02BFD546D}" type="presOf" srcId="{E777D70A-0394-4206-B1FB-B6E34108F592}" destId="{936C4BDC-5993-46DA-8484-D980B7BB7B59}" srcOrd="0" destOrd="0" presId="urn:microsoft.com/office/officeart/2005/8/layout/radial1"/>
    <dgm:cxn modelId="{66F563C0-2E88-4C87-A47F-3CB69B4BD533}" type="presOf" srcId="{CCC2DD93-E704-4780-B53D-2E0D1D8F1839}" destId="{9D370465-78A7-4B64-85A8-D4240E469DDA}" srcOrd="1" destOrd="0" presId="urn:microsoft.com/office/officeart/2005/8/layout/radial1"/>
    <dgm:cxn modelId="{B6FADAC1-4329-4BE3-8374-FFFEE997A92C}" type="presOf" srcId="{8DD194D4-4003-44CB-A243-907C23CA2488}" destId="{40AB512C-1B0D-4FDA-A694-6197E03B3A5E}" srcOrd="0" destOrd="0" presId="urn:microsoft.com/office/officeart/2005/8/layout/radial1"/>
    <dgm:cxn modelId="{EDF6DCED-C683-4FD7-A14D-E91834003671}" type="presOf" srcId="{0EF141CD-1EEA-4FCE-A77A-4710D760F259}" destId="{1917E951-F92C-4775-A5D4-743C025753D5}" srcOrd="0" destOrd="0" presId="urn:microsoft.com/office/officeart/2005/8/layout/radial1"/>
    <dgm:cxn modelId="{ED9015FD-A116-4DF7-A55E-F2E3268ABC13}" type="presOf" srcId="{C88D37D0-3700-4E3B-AB3C-B7FC0E43ED5D}" destId="{275EDEE3-AE68-4F90-A483-80EB83516395}" srcOrd="1" destOrd="0" presId="urn:microsoft.com/office/officeart/2005/8/layout/radial1"/>
    <dgm:cxn modelId="{A21F5719-9C03-439A-B001-CA1243DE216C}" type="presParOf" srcId="{1A89CD95-CF44-4146-AA14-3555488A476D}" destId="{E5C442B4-DF21-41B1-B21D-2871CC06ECDB}" srcOrd="0" destOrd="0" presId="urn:microsoft.com/office/officeart/2005/8/layout/radial1"/>
    <dgm:cxn modelId="{D4A0303D-80B5-4D6E-960B-5F9CAF4EFD61}" type="presParOf" srcId="{1A89CD95-CF44-4146-AA14-3555488A476D}" destId="{948FED9B-EC20-4DA5-8230-7B22FE616F18}" srcOrd="1" destOrd="0" presId="urn:microsoft.com/office/officeart/2005/8/layout/radial1"/>
    <dgm:cxn modelId="{67FB51F9-C5DA-4B8F-8DB8-F5A459F8BB7A}" type="presParOf" srcId="{948FED9B-EC20-4DA5-8230-7B22FE616F18}" destId="{9D370465-78A7-4B64-85A8-D4240E469DDA}" srcOrd="0" destOrd="0" presId="urn:microsoft.com/office/officeart/2005/8/layout/radial1"/>
    <dgm:cxn modelId="{90E0AECD-EAEA-42D7-97C6-587A9BBCF187}" type="presParOf" srcId="{1A89CD95-CF44-4146-AA14-3555488A476D}" destId="{5E6548F5-EFF8-4127-8253-810FA7A0950B}" srcOrd="2" destOrd="0" presId="urn:microsoft.com/office/officeart/2005/8/layout/radial1"/>
    <dgm:cxn modelId="{94FBD053-DB30-4A3B-93F9-E0F7E7ECC745}" type="presParOf" srcId="{1A89CD95-CF44-4146-AA14-3555488A476D}" destId="{43C984F4-C53E-4E0F-874F-95875FCF78B9}" srcOrd="3" destOrd="0" presId="urn:microsoft.com/office/officeart/2005/8/layout/radial1"/>
    <dgm:cxn modelId="{B1761CD0-F0C2-4047-AEA5-AD8F9901843E}" type="presParOf" srcId="{43C984F4-C53E-4E0F-874F-95875FCF78B9}" destId="{D0EAF374-677A-4FD8-BD20-E4619329B9C0}" srcOrd="0" destOrd="0" presId="urn:microsoft.com/office/officeart/2005/8/layout/radial1"/>
    <dgm:cxn modelId="{CC680563-27E4-44BE-9950-E1CBF5E66F65}" type="presParOf" srcId="{1A89CD95-CF44-4146-AA14-3555488A476D}" destId="{33A3AA30-4B2C-4405-A2DB-78649446A4D5}" srcOrd="4" destOrd="0" presId="urn:microsoft.com/office/officeart/2005/8/layout/radial1"/>
    <dgm:cxn modelId="{79354D99-E745-46E7-98C0-529DDAD7DB9E}" type="presParOf" srcId="{1A89CD95-CF44-4146-AA14-3555488A476D}" destId="{2BE52466-424B-443F-A724-0436FDF151FE}" srcOrd="5" destOrd="0" presId="urn:microsoft.com/office/officeart/2005/8/layout/radial1"/>
    <dgm:cxn modelId="{C635630A-B3D5-43F2-B7EF-0AD8ADEB0B9D}" type="presParOf" srcId="{2BE52466-424B-443F-A724-0436FDF151FE}" destId="{275EDEE3-AE68-4F90-A483-80EB83516395}" srcOrd="0" destOrd="0" presId="urn:microsoft.com/office/officeart/2005/8/layout/radial1"/>
    <dgm:cxn modelId="{87E8FCB0-DF15-4CFC-8123-81E35DE434A8}" type="presParOf" srcId="{1A89CD95-CF44-4146-AA14-3555488A476D}" destId="{C0675E06-89CA-4CFD-87FE-C06541855F04}" srcOrd="6" destOrd="0" presId="urn:microsoft.com/office/officeart/2005/8/layout/radial1"/>
    <dgm:cxn modelId="{429081F7-0895-4C6D-A992-8FF54284554B}" type="presParOf" srcId="{1A89CD95-CF44-4146-AA14-3555488A476D}" destId="{BEA2EA8C-F9B4-46CD-BEE9-A58C1259B176}" srcOrd="7" destOrd="0" presId="urn:microsoft.com/office/officeart/2005/8/layout/radial1"/>
    <dgm:cxn modelId="{96262FF5-079F-4BC3-B1CB-A7A6A6311529}" type="presParOf" srcId="{BEA2EA8C-F9B4-46CD-BEE9-A58C1259B176}" destId="{28E5E949-0A4D-4BC0-B61B-658A3E3C05A1}" srcOrd="0" destOrd="0" presId="urn:microsoft.com/office/officeart/2005/8/layout/radial1"/>
    <dgm:cxn modelId="{461F6AAA-18C6-43A5-87D3-D775524D77CD}" type="presParOf" srcId="{1A89CD95-CF44-4146-AA14-3555488A476D}" destId="{30ABE47E-0275-439B-BDCA-B59D4B5EF416}" srcOrd="8" destOrd="0" presId="urn:microsoft.com/office/officeart/2005/8/layout/radial1"/>
    <dgm:cxn modelId="{B1C4C7EB-8F7B-4BFC-9F0E-C4D9BDD47849}" type="presParOf" srcId="{1A89CD95-CF44-4146-AA14-3555488A476D}" destId="{936C4BDC-5993-46DA-8484-D980B7BB7B59}" srcOrd="9" destOrd="0" presId="urn:microsoft.com/office/officeart/2005/8/layout/radial1"/>
    <dgm:cxn modelId="{D51A4A67-F100-44E7-8C56-676B5C1859D7}" type="presParOf" srcId="{936C4BDC-5993-46DA-8484-D980B7BB7B59}" destId="{9FF6F161-DD06-491B-8162-D3B4D5355202}" srcOrd="0" destOrd="0" presId="urn:microsoft.com/office/officeart/2005/8/layout/radial1"/>
    <dgm:cxn modelId="{B91ED2BA-EFB4-473D-B156-21927434E258}" type="presParOf" srcId="{1A89CD95-CF44-4146-AA14-3555488A476D}" destId="{40AB512C-1B0D-4FDA-A694-6197E03B3A5E}" srcOrd="10" destOrd="0" presId="urn:microsoft.com/office/officeart/2005/8/layout/radial1"/>
    <dgm:cxn modelId="{7243C83A-610A-4A53-B68A-6B474F4B0554}" type="presParOf" srcId="{1A89CD95-CF44-4146-AA14-3555488A476D}" destId="{1917E951-F92C-4775-A5D4-743C025753D5}" srcOrd="11" destOrd="0" presId="urn:microsoft.com/office/officeart/2005/8/layout/radial1"/>
    <dgm:cxn modelId="{5DB1CE43-97BD-47AB-AF35-46299B036CB6}" type="presParOf" srcId="{1917E951-F92C-4775-A5D4-743C025753D5}" destId="{81E4D22F-7AA2-4527-898D-0502B0BFBEF2}" srcOrd="0" destOrd="0" presId="urn:microsoft.com/office/officeart/2005/8/layout/radial1"/>
    <dgm:cxn modelId="{488B09FD-3047-4C5E-9A19-4B7F85BDBCBC}" type="presParOf" srcId="{1A89CD95-CF44-4146-AA14-3555488A476D}" destId="{B78D4EF6-7C82-4067-B47D-0908156687B5}" srcOrd="12" destOrd="0" presId="urn:microsoft.com/office/officeart/2005/8/layout/radial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442B4-DF21-41B1-B21D-2871CC06ECDB}">
      <dsp:nvSpPr>
        <dsp:cNvPr id="0" name=""/>
        <dsp:cNvSpPr/>
      </dsp:nvSpPr>
      <dsp:spPr>
        <a:xfrm>
          <a:off x="3694796" y="1962607"/>
          <a:ext cx="1257780" cy="1257780"/>
        </a:xfrm>
        <a:prstGeom prst="ellipse">
          <a:avLst/>
        </a:prstGeom>
        <a:solidFill>
          <a:schemeClr val="accent3"/>
        </a:solidFill>
        <a:ln w="12700" cap="flat" cmpd="sng" algn="ctr">
          <a:noFill/>
          <a:prstDash val="solid"/>
          <a:miter lim="800000"/>
        </a:ln>
        <a:effectLst>
          <a:outerShdw blurRad="381000" dist="1143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User</a:t>
          </a:r>
          <a:endParaRPr lang="en-US" sz="3400" kern="1200" dirty="0"/>
        </a:p>
      </dsp:txBody>
      <dsp:txXfrm>
        <a:off x="3878994" y="2146805"/>
        <a:ext cx="889384" cy="889384"/>
      </dsp:txXfrm>
    </dsp:sp>
    <dsp:sp modelId="{948FED9B-EC20-4DA5-8230-7B22FE616F18}">
      <dsp:nvSpPr>
        <dsp:cNvPr id="0" name=""/>
        <dsp:cNvSpPr/>
      </dsp:nvSpPr>
      <dsp:spPr>
        <a:xfrm rot="16200000">
          <a:off x="4117626" y="1741584"/>
          <a:ext cx="412119" cy="29926"/>
        </a:xfrm>
        <a:custGeom>
          <a:avLst/>
          <a:gdLst/>
          <a:ahLst/>
          <a:cxnLst/>
          <a:rect l="0" t="0" r="0" b="0"/>
          <a:pathLst>
            <a:path>
              <a:moveTo>
                <a:pt x="0" y="14963"/>
              </a:moveTo>
              <a:lnTo>
                <a:pt x="412119" y="149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3383" y="1746244"/>
        <a:ext cx="20605" cy="20605"/>
      </dsp:txXfrm>
    </dsp:sp>
    <dsp:sp modelId="{5E6548F5-EFF8-4127-8253-810FA7A0950B}">
      <dsp:nvSpPr>
        <dsp:cNvPr id="0" name=""/>
        <dsp:cNvSpPr/>
      </dsp:nvSpPr>
      <dsp:spPr>
        <a:xfrm>
          <a:off x="3495428" y="-106027"/>
          <a:ext cx="1656515" cy="1656515"/>
        </a:xfrm>
        <a:prstGeom prst="ellipse">
          <a:avLst/>
        </a:prstGeom>
        <a:solidFill>
          <a:srgbClr val="BAD80A"/>
        </a:solidFill>
        <a:ln w="12700" cap="flat" cmpd="sng" algn="ctr">
          <a:noFill/>
          <a:prstDash val="solid"/>
          <a:miter lim="800000"/>
        </a:ln>
        <a:effectLst>
          <a:outerShdw blurRad="381000" dist="1143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Devices</a:t>
          </a:r>
        </a:p>
      </dsp:txBody>
      <dsp:txXfrm>
        <a:off x="3738019" y="136564"/>
        <a:ext cx="1171333" cy="1171333"/>
      </dsp:txXfrm>
    </dsp:sp>
    <dsp:sp modelId="{43C984F4-C53E-4E0F-874F-95875FCF78B9}">
      <dsp:nvSpPr>
        <dsp:cNvPr id="0" name=""/>
        <dsp:cNvSpPr/>
      </dsp:nvSpPr>
      <dsp:spPr>
        <a:xfrm rot="19800000">
          <a:off x="4840714" y="2159059"/>
          <a:ext cx="412119" cy="29926"/>
        </a:xfrm>
        <a:custGeom>
          <a:avLst/>
          <a:gdLst/>
          <a:ahLst/>
          <a:cxnLst/>
          <a:rect l="0" t="0" r="0" b="0"/>
          <a:pathLst>
            <a:path>
              <a:moveTo>
                <a:pt x="0" y="14963"/>
              </a:moveTo>
              <a:lnTo>
                <a:pt x="412119" y="149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6471" y="2163719"/>
        <a:ext cx="20605" cy="20605"/>
      </dsp:txXfrm>
    </dsp:sp>
    <dsp:sp modelId="{33A3AA30-4B2C-4405-A2DB-78649446A4D5}">
      <dsp:nvSpPr>
        <dsp:cNvPr id="0" name=""/>
        <dsp:cNvSpPr/>
      </dsp:nvSpPr>
      <dsp:spPr>
        <a:xfrm>
          <a:off x="5114261" y="828606"/>
          <a:ext cx="1656515" cy="1656515"/>
        </a:xfrm>
        <a:prstGeom prst="ellipse">
          <a:avLst/>
        </a:prstGeom>
        <a:solidFill>
          <a:srgbClr val="B4A0FF"/>
        </a:solidFill>
        <a:ln w="12700" cap="flat" cmpd="sng" algn="ctr">
          <a:noFill/>
          <a:prstDash val="solid"/>
          <a:miter lim="800000"/>
        </a:ln>
        <a:effectLst>
          <a:outerShdw blurRad="381000" dist="1143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Activities</a:t>
          </a:r>
        </a:p>
      </dsp:txBody>
      <dsp:txXfrm>
        <a:off x="5356852" y="1071197"/>
        <a:ext cx="1171333" cy="1171333"/>
      </dsp:txXfrm>
    </dsp:sp>
    <dsp:sp modelId="{2BE52466-424B-443F-A724-0436FDF151FE}">
      <dsp:nvSpPr>
        <dsp:cNvPr id="0" name=""/>
        <dsp:cNvSpPr/>
      </dsp:nvSpPr>
      <dsp:spPr>
        <a:xfrm rot="1800000">
          <a:off x="4840714" y="2994009"/>
          <a:ext cx="412119" cy="29926"/>
        </a:xfrm>
        <a:custGeom>
          <a:avLst/>
          <a:gdLst/>
          <a:ahLst/>
          <a:cxnLst/>
          <a:rect l="0" t="0" r="0" b="0"/>
          <a:pathLst>
            <a:path>
              <a:moveTo>
                <a:pt x="0" y="14963"/>
              </a:moveTo>
              <a:lnTo>
                <a:pt x="412119" y="149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6471" y="2998669"/>
        <a:ext cx="20605" cy="20605"/>
      </dsp:txXfrm>
    </dsp:sp>
    <dsp:sp modelId="{C0675E06-89CA-4CFD-87FE-C06541855F04}">
      <dsp:nvSpPr>
        <dsp:cNvPr id="0" name=""/>
        <dsp:cNvSpPr/>
      </dsp:nvSpPr>
      <dsp:spPr>
        <a:xfrm>
          <a:off x="5114261" y="2697873"/>
          <a:ext cx="1656515" cy="1656515"/>
        </a:xfrm>
        <a:prstGeom prst="ellipse">
          <a:avLst/>
        </a:prstGeom>
        <a:solidFill>
          <a:srgbClr val="00B294"/>
        </a:solidFill>
        <a:ln w="12700" cap="flat" cmpd="sng" algn="ctr">
          <a:noFill/>
          <a:prstDash val="solid"/>
          <a:miter lim="800000"/>
        </a:ln>
        <a:effectLst>
          <a:outerShdw blurRad="381000" dist="1143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Documents</a:t>
          </a:r>
        </a:p>
      </dsp:txBody>
      <dsp:txXfrm>
        <a:off x="5356852" y="2940464"/>
        <a:ext cx="1171333" cy="1171333"/>
      </dsp:txXfrm>
    </dsp:sp>
    <dsp:sp modelId="{BEA2EA8C-F9B4-46CD-BEE9-A58C1259B176}">
      <dsp:nvSpPr>
        <dsp:cNvPr id="0" name=""/>
        <dsp:cNvSpPr/>
      </dsp:nvSpPr>
      <dsp:spPr>
        <a:xfrm rot="5400000">
          <a:off x="4117626" y="3411484"/>
          <a:ext cx="412119" cy="29926"/>
        </a:xfrm>
        <a:custGeom>
          <a:avLst/>
          <a:gdLst/>
          <a:ahLst/>
          <a:cxnLst/>
          <a:rect l="0" t="0" r="0" b="0"/>
          <a:pathLst>
            <a:path>
              <a:moveTo>
                <a:pt x="0" y="14963"/>
              </a:moveTo>
              <a:lnTo>
                <a:pt x="412119" y="149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3383" y="3416144"/>
        <a:ext cx="20605" cy="20605"/>
      </dsp:txXfrm>
    </dsp:sp>
    <dsp:sp modelId="{30ABE47E-0275-439B-BDCA-B59D4B5EF416}">
      <dsp:nvSpPr>
        <dsp:cNvPr id="0" name=""/>
        <dsp:cNvSpPr/>
      </dsp:nvSpPr>
      <dsp:spPr>
        <a:xfrm>
          <a:off x="3495428" y="3632507"/>
          <a:ext cx="1656515" cy="1656515"/>
        </a:xfrm>
        <a:prstGeom prst="ellipse">
          <a:avLst/>
        </a:prstGeom>
        <a:solidFill>
          <a:srgbClr val="00BCF2"/>
        </a:solidFill>
        <a:ln w="12700" cap="flat" cmpd="sng" algn="ctr">
          <a:noFill/>
          <a:prstDash val="solid"/>
          <a:miter lim="800000"/>
        </a:ln>
        <a:effectLst>
          <a:outerShdw blurRad="381000" dist="1143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People &amp; Teams</a:t>
          </a:r>
        </a:p>
      </dsp:txBody>
      <dsp:txXfrm>
        <a:off x="3738019" y="3875098"/>
        <a:ext cx="1171333" cy="1171333"/>
      </dsp:txXfrm>
    </dsp:sp>
    <dsp:sp modelId="{936C4BDC-5993-46DA-8484-D980B7BB7B59}">
      <dsp:nvSpPr>
        <dsp:cNvPr id="0" name=""/>
        <dsp:cNvSpPr/>
      </dsp:nvSpPr>
      <dsp:spPr>
        <a:xfrm rot="9000000">
          <a:off x="3394538" y="2994009"/>
          <a:ext cx="412119" cy="29926"/>
        </a:xfrm>
        <a:custGeom>
          <a:avLst/>
          <a:gdLst/>
          <a:ahLst/>
          <a:cxnLst/>
          <a:rect l="0" t="0" r="0" b="0"/>
          <a:pathLst>
            <a:path>
              <a:moveTo>
                <a:pt x="0" y="14963"/>
              </a:moveTo>
              <a:lnTo>
                <a:pt x="412119" y="149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590295" y="2998669"/>
        <a:ext cx="20605" cy="20605"/>
      </dsp:txXfrm>
    </dsp:sp>
    <dsp:sp modelId="{40AB512C-1B0D-4FDA-A694-6197E03B3A5E}">
      <dsp:nvSpPr>
        <dsp:cNvPr id="0" name=""/>
        <dsp:cNvSpPr/>
      </dsp:nvSpPr>
      <dsp:spPr>
        <a:xfrm>
          <a:off x="1876595" y="2697873"/>
          <a:ext cx="1656515" cy="1656515"/>
        </a:xfrm>
        <a:prstGeom prst="ellipse">
          <a:avLst/>
        </a:prstGeom>
        <a:solidFill>
          <a:srgbClr val="FF8C00"/>
        </a:solidFill>
        <a:ln w="12700" cap="flat" cmpd="sng" algn="ctr">
          <a:noFill/>
          <a:prstDash val="solid"/>
          <a:miter lim="800000"/>
        </a:ln>
        <a:effectLst>
          <a:outerShdw blurRad="381000" dist="1143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Calendar &amp; Tasks</a:t>
          </a:r>
        </a:p>
      </dsp:txBody>
      <dsp:txXfrm>
        <a:off x="2119186" y="2940464"/>
        <a:ext cx="1171333" cy="1171333"/>
      </dsp:txXfrm>
    </dsp:sp>
    <dsp:sp modelId="{1917E951-F92C-4775-A5D4-743C025753D5}">
      <dsp:nvSpPr>
        <dsp:cNvPr id="0" name=""/>
        <dsp:cNvSpPr/>
      </dsp:nvSpPr>
      <dsp:spPr>
        <a:xfrm rot="12600000">
          <a:off x="3394538" y="2159059"/>
          <a:ext cx="412119" cy="29926"/>
        </a:xfrm>
        <a:custGeom>
          <a:avLst/>
          <a:gdLst/>
          <a:ahLst/>
          <a:cxnLst/>
          <a:rect l="0" t="0" r="0" b="0"/>
          <a:pathLst>
            <a:path>
              <a:moveTo>
                <a:pt x="0" y="14963"/>
              </a:moveTo>
              <a:lnTo>
                <a:pt x="412119" y="149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590295" y="2163719"/>
        <a:ext cx="20605" cy="20605"/>
      </dsp:txXfrm>
    </dsp:sp>
    <dsp:sp modelId="{B78D4EF6-7C82-4067-B47D-0908156687B5}">
      <dsp:nvSpPr>
        <dsp:cNvPr id="0" name=""/>
        <dsp:cNvSpPr/>
      </dsp:nvSpPr>
      <dsp:spPr>
        <a:xfrm>
          <a:off x="1876595" y="828606"/>
          <a:ext cx="1656515" cy="1656515"/>
        </a:xfrm>
        <a:prstGeom prst="ellipse">
          <a:avLst/>
        </a:prstGeom>
        <a:solidFill>
          <a:srgbClr val="5C005C"/>
        </a:solidFill>
        <a:ln w="12700" cap="flat" cmpd="sng" algn="ctr">
          <a:noFill/>
          <a:prstDash val="solid"/>
          <a:miter lim="800000"/>
        </a:ln>
        <a:effectLst>
          <a:outerShdw blurRad="381000" dist="1143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Applications</a:t>
          </a:r>
        </a:p>
      </dsp:txBody>
      <dsp:txXfrm>
        <a:off x="2119186" y="1071197"/>
        <a:ext cx="1171333" cy="1171333"/>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F6B48-B00D-4F8A-8C58-62CF6B897E39}" type="datetimeFigureOut">
              <a:rPr lang="en-US" smtClean="0"/>
              <a:t>10/20/2018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CBEDA4-302C-4757-A4F0-ADD9563C2703}" type="slidenum">
              <a:rPr lang="en-US" smtClean="0"/>
              <a:t>‹#›</a:t>
            </a:fld>
            <a:endParaRPr lang="en-US"/>
          </a:p>
        </p:txBody>
      </p:sp>
    </p:spTree>
    <p:extLst>
      <p:ext uri="{BB962C8B-B14F-4D97-AF65-F5344CB8AC3E}">
        <p14:creationId xmlns:p14="http://schemas.microsoft.com/office/powerpoint/2010/main" val="364444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Come learn about the future of your WPF &amp; Windows Forms applications. Windows, .NET and Visual Studio are making it easy to incrementally modernize your existing applications with Windows 10 features. Containerize your application for compatibility and installation isolation, take advantage of the new app local .NET Core 3.0 runtime and begin integrating new Windows 10 UI features with just a few clicks in Visual Studio. Modern applications are deeply connected to the people you work with and know which devices you’re using. We will cover the ways which M365 and the Microsoft Graph allow your existing application to connect users and help them complete tasks.</a:t>
            </a:r>
          </a:p>
          <a:p>
            <a:endParaRPr lang="en-US" dirty="0"/>
          </a:p>
          <a:p>
            <a:endParaRPr lang="en-US" dirty="0"/>
          </a:p>
          <a:p>
            <a:r>
              <a:rPr lang="en-US" dirty="0"/>
              <a:t>Objectives:</a:t>
            </a:r>
          </a:p>
          <a:p>
            <a:pPr lvl="0"/>
            <a:r>
              <a:rPr lang="en-US" sz="1200" kern="1200" dirty="0">
                <a:solidFill>
                  <a:schemeClr val="tx1"/>
                </a:solidFill>
                <a:effectLst/>
                <a:latin typeface="+mn-lt"/>
                <a:ea typeface="+mn-ea"/>
                <a:cs typeface="+mn-cs"/>
              </a:rPr>
              <a:t>- How to use UWP XAML Islands to enhance your WPF &amp; Windows Forms applications with modern features</a:t>
            </a:r>
          </a:p>
          <a:p>
            <a:pPr lvl="0"/>
            <a:r>
              <a:rPr lang="en-US" sz="1200" kern="1200" dirty="0">
                <a:solidFill>
                  <a:schemeClr val="tx1"/>
                </a:solidFill>
                <a:effectLst/>
                <a:latin typeface="+mn-lt"/>
                <a:ea typeface="+mn-ea"/>
                <a:cs typeface="+mn-cs"/>
              </a:rPr>
              <a:t>- About the new containerization capabilities of MSIX</a:t>
            </a:r>
          </a:p>
          <a:p>
            <a:pPr lvl="0"/>
            <a:r>
              <a:rPr lang="en-US" sz="1200" kern="1200" dirty="0">
                <a:solidFill>
                  <a:schemeClr val="tx1"/>
                </a:solidFill>
                <a:effectLst/>
                <a:latin typeface="+mn-lt"/>
                <a:ea typeface="+mn-ea"/>
                <a:cs typeface="+mn-cs"/>
              </a:rPr>
              <a:t>- How .NET Core 3 enables your desktop applications to move forward with the latest runtime features.</a:t>
            </a:r>
          </a:p>
          <a:p>
            <a:endParaRPr lang="en-US" dirty="0"/>
          </a:p>
          <a:p>
            <a:endParaRPr lang="en-US" dirty="0"/>
          </a:p>
          <a:p>
            <a:r>
              <a:rPr lang="en-US" dirty="0"/>
              <a:t>Demos:</a:t>
            </a:r>
          </a:p>
          <a:p>
            <a:pPr marL="171450" indent="-171450">
              <a:buFontTx/>
              <a:buChar char="-"/>
            </a:pPr>
            <a:r>
              <a:rPr lang="en-US" dirty="0"/>
              <a:t>Packaging project</a:t>
            </a:r>
          </a:p>
          <a:p>
            <a:pPr marL="171450" indent="-171450">
              <a:buFontTx/>
              <a:buChar char="-"/>
            </a:pPr>
            <a:r>
              <a:rPr lang="en-US" dirty="0"/>
              <a:t>Web View compatible on Win7</a:t>
            </a:r>
          </a:p>
          <a:p>
            <a:pPr marL="171450" indent="-171450">
              <a:buFontTx/>
              <a:buChar char="-"/>
            </a:pPr>
            <a:r>
              <a:rPr lang="en-US" dirty="0"/>
              <a:t>.NET Core 3 pie chart / self-contained app</a:t>
            </a:r>
          </a:p>
          <a:p>
            <a:pPr marL="171450" indent="-171450">
              <a:buFontTx/>
              <a:buChar char="-"/>
            </a:pPr>
            <a:r>
              <a:rPr lang="en-US" dirty="0"/>
              <a:t>WinForms graph login</a:t>
            </a:r>
          </a:p>
          <a:p>
            <a:pPr marL="171450" indent="-171450">
              <a:buFontTx/>
              <a:buChar char="-"/>
            </a:pPr>
            <a:r>
              <a:rPr lang="en-US" dirty="0"/>
              <a:t>Windows Template Studio new project experience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B9CBEDA4-302C-4757-A4F0-ADD9563C2703}" type="slidenum">
              <a:rPr lang="en-US" smtClean="0"/>
              <a:t>1</a:t>
            </a:fld>
            <a:endParaRPr lang="en-US"/>
          </a:p>
        </p:txBody>
      </p:sp>
    </p:spTree>
    <p:extLst>
      <p:ext uri="{BB962C8B-B14F-4D97-AF65-F5344CB8AC3E}">
        <p14:creationId xmlns:p14="http://schemas.microsoft.com/office/powerpoint/2010/main" val="3265011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Never Regret Installing an app</a:t>
            </a:r>
          </a:p>
          <a:p>
            <a:pPr lvl="1"/>
            <a:r>
              <a:rPr lang="en-US" dirty="0"/>
              <a:t>Predictable, safe, and reliable deployment</a:t>
            </a:r>
          </a:p>
          <a:p>
            <a:pPr lvl="1"/>
            <a:r>
              <a:rPr lang="en-US" dirty="0"/>
              <a:t>Clean uninstall … really!</a:t>
            </a:r>
          </a:p>
          <a:p>
            <a:pPr marL="0" lvl="0" indent="0">
              <a:buNone/>
            </a:pPr>
            <a:r>
              <a:rPr lang="en-US" dirty="0"/>
              <a:t>Disk space optimization</a:t>
            </a:r>
          </a:p>
          <a:p>
            <a:pPr lvl="1"/>
            <a:r>
              <a:rPr lang="en-US" dirty="0"/>
              <a:t>Single instance storage of files </a:t>
            </a:r>
            <a:br>
              <a:rPr lang="en-US" dirty="0"/>
            </a:br>
            <a:r>
              <a:rPr lang="en-US" dirty="0"/>
              <a:t>(across apps and users)</a:t>
            </a:r>
          </a:p>
          <a:p>
            <a:pPr lvl="1"/>
            <a:r>
              <a:rPr lang="en-US" dirty="0"/>
              <a:t>Resource Packages</a:t>
            </a:r>
          </a:p>
          <a:p>
            <a:pPr marL="0" lvl="0" indent="0">
              <a:buNone/>
            </a:pPr>
            <a:r>
              <a:rPr lang="en-US" dirty="0"/>
              <a:t>Network optimization</a:t>
            </a:r>
          </a:p>
          <a:p>
            <a:pPr lvl="1"/>
            <a:r>
              <a:rPr lang="en-US" dirty="0"/>
              <a:t>Differential updates at the block level</a:t>
            </a:r>
          </a:p>
          <a:p>
            <a:pPr lvl="1"/>
            <a:r>
              <a:rPr lang="en-US" dirty="0"/>
              <a:t>Streaming Installs</a:t>
            </a:r>
          </a:p>
          <a:p>
            <a:pPr lvl="1"/>
            <a:r>
              <a:rPr lang="en-US" dirty="0"/>
              <a:t>Easy componentization </a:t>
            </a:r>
          </a:p>
          <a:p>
            <a:pPr marL="0" lvl="0" indent="0">
              <a:buNone/>
            </a:pPr>
            <a:r>
              <a:rPr lang="en-US" dirty="0"/>
              <a:t>OS Managed</a:t>
            </a:r>
          </a:p>
          <a:p>
            <a:pPr lvl="1"/>
            <a:r>
              <a:rPr lang="en-US" dirty="0"/>
              <a:t>Windows installs, updates and removes</a:t>
            </a:r>
          </a:p>
          <a:p>
            <a:pPr lvl="1"/>
            <a:r>
              <a:rPr lang="en-US" dirty="0"/>
              <a:t>Apps are installed per user </a:t>
            </a:r>
          </a:p>
          <a:p>
            <a:pPr lvl="1"/>
            <a:r>
              <a:rPr lang="en-US" dirty="0"/>
              <a:t>App state formalized</a:t>
            </a:r>
          </a:p>
          <a:p>
            <a:pPr marL="0" lvl="0" indent="0">
              <a:buNone/>
            </a:pPr>
            <a:r>
              <a:rPr lang="en-US" dirty="0"/>
              <a:t>Windows provides integrity for the app</a:t>
            </a:r>
          </a:p>
          <a:p>
            <a:pPr lvl="1"/>
            <a:r>
              <a:rPr lang="en-US" dirty="0"/>
              <a:t>Tamper protection</a:t>
            </a:r>
          </a:p>
          <a:p>
            <a:pPr lvl="1"/>
            <a:r>
              <a:rPr lang="en-US" dirty="0"/>
              <a:t>Policies can limit the trusted sources via signing</a:t>
            </a:r>
          </a:p>
          <a:p>
            <a:endParaRPr lang="en-US" dirty="0"/>
          </a:p>
        </p:txBody>
      </p:sp>
      <p:sp>
        <p:nvSpPr>
          <p:cNvPr id="4" name="Slide Number Placeholder 3"/>
          <p:cNvSpPr>
            <a:spLocks noGrp="1"/>
          </p:cNvSpPr>
          <p:nvPr>
            <p:ph type="sldNum" sz="quarter" idx="10"/>
          </p:nvPr>
        </p:nvSpPr>
        <p:spPr/>
        <p:txBody>
          <a:bodyPr/>
          <a:lstStyle/>
          <a:p>
            <a:fld id="{B9CBEDA4-302C-4757-A4F0-ADD9563C2703}" type="slidenum">
              <a:rPr lang="en-US" smtClean="0"/>
              <a:t>11</a:t>
            </a:fld>
            <a:endParaRPr lang="en-US"/>
          </a:p>
        </p:txBody>
      </p:sp>
    </p:spTree>
    <p:extLst>
      <p:ext uri="{BB962C8B-B14F-4D97-AF65-F5344CB8AC3E}">
        <p14:creationId xmlns:p14="http://schemas.microsoft.com/office/powerpoint/2010/main" val="581601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10/20/2018 12:40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2F495F99-DBAF-4AC4-A342-25E4CE7BF1AC}"/>
              </a:ext>
            </a:extLst>
          </p:cNvPr>
          <p:cNvSpPr>
            <a:spLocks noGrp="1"/>
          </p:cNvSpPr>
          <p:nvPr>
            <p:ph type="body" idx="1"/>
          </p:nvPr>
        </p:nvSpPr>
        <p:spPr/>
        <p:txBody>
          <a:bodyPr/>
          <a:lstStyle/>
          <a:p>
            <a:pPr marL="171450" indent="-171450">
              <a:buFontTx/>
              <a:buChar char="-"/>
            </a:pPr>
            <a:r>
              <a:rPr lang="en-US" dirty="0"/>
              <a:t>Apps can ask the user</a:t>
            </a:r>
          </a:p>
          <a:p>
            <a:pPr marL="171450" indent="-171450">
              <a:buFontTx/>
              <a:buChar char="-"/>
            </a:pPr>
            <a:r>
              <a:rPr lang="en-US" dirty="0"/>
              <a:t>Can update in the background while the app is running</a:t>
            </a:r>
          </a:p>
          <a:p>
            <a:pPr marL="171450" indent="-171450">
              <a:buFontTx/>
              <a:buChar char="-"/>
            </a:pPr>
            <a:r>
              <a:rPr lang="en-US" dirty="0"/>
              <a:t>Can update behind the scenes</a:t>
            </a:r>
          </a:p>
          <a:p>
            <a:pPr marL="171450" indent="-171450">
              <a:buFontTx/>
              <a:buChar char="-"/>
            </a:pPr>
            <a:r>
              <a:rPr lang="en-US" dirty="0"/>
              <a:t>Can check via </a:t>
            </a:r>
            <a:r>
              <a:rPr lang="en-US" dirty="0" err="1"/>
              <a:t>api</a:t>
            </a:r>
            <a:r>
              <a:rPr lang="en-US" dirty="0"/>
              <a:t> on-demand</a:t>
            </a:r>
          </a:p>
          <a:p>
            <a:pPr marL="171450" indent="-171450">
              <a:buFontTx/>
              <a:buChar char="-"/>
            </a:pPr>
            <a:endParaRPr lang="en-US" dirty="0"/>
          </a:p>
          <a:p>
            <a:pPr marL="171450" indent="-171450">
              <a:buFontTx/>
              <a:buChar char="-"/>
            </a:pPr>
            <a:endParaRPr lang="en-US" dirty="0"/>
          </a:p>
          <a:p>
            <a:endParaRPr lang="en-US" dirty="0"/>
          </a:p>
        </p:txBody>
      </p:sp>
    </p:spTree>
    <p:extLst>
      <p:ext uri="{BB962C8B-B14F-4D97-AF65-F5344CB8AC3E}">
        <p14:creationId xmlns:p14="http://schemas.microsoft.com/office/powerpoint/2010/main" val="1264090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25F44B-34BF-4DB5-8D88-197EDF535A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6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r>
              <a:rPr lang="en-US" dirty="0" err="1"/>
              <a:t>Knowzy</a:t>
            </a:r>
            <a:r>
              <a:rPr lang="en-US" dirty="0"/>
              <a:t> WPF</a:t>
            </a:r>
          </a:p>
          <a:p>
            <a:r>
              <a:rPr lang="en-US" dirty="0"/>
              <a:t>Add Packaging project</a:t>
            </a:r>
          </a:p>
          <a:p>
            <a:r>
              <a:rPr lang="en-US" dirty="0"/>
              <a:t>Add reference to app</a:t>
            </a:r>
          </a:p>
          <a:p>
            <a:r>
              <a:rPr lang="en-US" dirty="0"/>
              <a:t>Create package for sideloading</a:t>
            </a:r>
          </a:p>
          <a:p>
            <a:r>
              <a:rPr lang="en-US" dirty="0"/>
              <a:t>Start</a:t>
            </a:r>
          </a:p>
          <a:p>
            <a:endParaRPr lang="en-US" dirty="0"/>
          </a:p>
          <a:p>
            <a:endParaRPr lang="en-US" dirty="0"/>
          </a:p>
        </p:txBody>
      </p:sp>
      <p:sp>
        <p:nvSpPr>
          <p:cNvPr id="4" name="Slide Number Placeholder 3"/>
          <p:cNvSpPr>
            <a:spLocks noGrp="1"/>
          </p:cNvSpPr>
          <p:nvPr>
            <p:ph type="sldNum" sz="quarter" idx="10"/>
          </p:nvPr>
        </p:nvSpPr>
        <p:spPr/>
        <p:txBody>
          <a:bodyPr/>
          <a:lstStyle/>
          <a:p>
            <a:fld id="{B9CBEDA4-302C-4757-A4F0-ADD9563C2703}" type="slidenum">
              <a:rPr lang="en-US" smtClean="0"/>
              <a:t>14</a:t>
            </a:fld>
            <a:endParaRPr lang="en-US"/>
          </a:p>
        </p:txBody>
      </p:sp>
    </p:spTree>
    <p:extLst>
      <p:ext uri="{BB962C8B-B14F-4D97-AF65-F5344CB8AC3E}">
        <p14:creationId xmlns:p14="http://schemas.microsoft.com/office/powerpoint/2010/main" val="2363439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UX is the thing most people tend to think about when talking about an app</a:t>
            </a:r>
          </a:p>
          <a:p>
            <a:endParaRPr lang="en-US" dirty="0"/>
          </a:p>
          <a:p>
            <a:r>
              <a:rPr lang="en-US" dirty="0"/>
              <a:t>It’s the first thing people see</a:t>
            </a:r>
          </a:p>
          <a:p>
            <a:endParaRPr lang="en-US" dirty="0"/>
          </a:p>
          <a:p>
            <a:r>
              <a:rPr lang="en-US" dirty="0"/>
              <a:t>Desktop apps can have higher engagement and more rich interactions with the user</a:t>
            </a:r>
          </a:p>
          <a:p>
            <a:endParaRPr lang="en-US" dirty="0"/>
          </a:p>
          <a:p>
            <a:r>
              <a:rPr lang="en-US" dirty="0"/>
              <a:t>There have been a lot of new UX in Windows 10, but most of it was out of reach because it was for UWP only.</a:t>
            </a:r>
          </a:p>
          <a:p>
            <a:endParaRPr lang="en-US" dirty="0"/>
          </a:p>
        </p:txBody>
      </p:sp>
      <p:sp>
        <p:nvSpPr>
          <p:cNvPr id="4" name="Slide Number Placeholder 3"/>
          <p:cNvSpPr>
            <a:spLocks noGrp="1"/>
          </p:cNvSpPr>
          <p:nvPr>
            <p:ph type="sldNum" sz="quarter" idx="5"/>
          </p:nvPr>
        </p:nvSpPr>
        <p:spPr/>
        <p:txBody>
          <a:bodyPr/>
          <a:lstStyle/>
          <a:p>
            <a:fld id="{B9CBEDA4-302C-4757-A4F0-ADD9563C2703}" type="slidenum">
              <a:rPr lang="en-US" smtClean="0"/>
              <a:t>15</a:t>
            </a:fld>
            <a:endParaRPr lang="en-US"/>
          </a:p>
        </p:txBody>
      </p:sp>
    </p:spTree>
    <p:extLst>
      <p:ext uri="{BB962C8B-B14F-4D97-AF65-F5344CB8AC3E}">
        <p14:creationId xmlns:p14="http://schemas.microsoft.com/office/powerpoint/2010/main" val="793859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10/20/2018 12:40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FDF7D01D-767C-47AC-9741-7B16F4A80144}"/>
              </a:ext>
            </a:extLst>
          </p:cNvPr>
          <p:cNvSpPr>
            <a:spLocks noGrp="1"/>
          </p:cNvSpPr>
          <p:nvPr>
            <p:ph type="body" idx="1"/>
          </p:nvPr>
        </p:nvSpPr>
        <p:spPr/>
        <p:txBody>
          <a:bodyPr/>
          <a:lstStyle/>
          <a:p>
            <a:r>
              <a:rPr lang="en-US" dirty="0"/>
              <a:t>Microsoft has been working on removing the line between UWP and desktop applications.</a:t>
            </a:r>
          </a:p>
          <a:p>
            <a:endParaRPr lang="en-US" dirty="0"/>
          </a:p>
          <a:p>
            <a:r>
              <a:rPr lang="en-US" dirty="0"/>
              <a:t>Coming at it from both directions, adding more features from desktop into UWP and then enabling UWP to be used from existing desktop apps.</a:t>
            </a:r>
          </a:p>
          <a:p>
            <a:endParaRPr lang="en-US" dirty="0"/>
          </a:p>
          <a:p>
            <a:r>
              <a:rPr lang="en-US" dirty="0"/>
              <a:t>Goal is to allow you to use the newer native Windows 10 controls in your existing apps</a:t>
            </a:r>
          </a:p>
          <a:p>
            <a:pPr marL="171450" indent="-171450">
              <a:buFontTx/>
              <a:buChar char="-"/>
            </a:pPr>
            <a:r>
              <a:rPr lang="en-US" dirty="0"/>
              <a:t>No need to rewrite as UWP</a:t>
            </a:r>
          </a:p>
          <a:p>
            <a:pPr marL="0" indent="0">
              <a:buFontTx/>
              <a:buNone/>
            </a:pPr>
            <a:endParaRPr lang="en-US" dirty="0"/>
          </a:p>
        </p:txBody>
      </p:sp>
    </p:spTree>
    <p:extLst>
      <p:ext uri="{BB962C8B-B14F-4D97-AF65-F5344CB8AC3E}">
        <p14:creationId xmlns:p14="http://schemas.microsoft.com/office/powerpoint/2010/main" val="1301496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137141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1371414" rtl="0" eaLnBrk="1" fontAlgn="auto" latinLnBrk="0" hangingPunct="1">
              <a:lnSpc>
                <a:spcPct val="100000"/>
              </a:lnSpc>
              <a:spcBef>
                <a:spcPts val="0"/>
              </a:spcBef>
              <a:spcAft>
                <a:spcPts val="0"/>
              </a:spcAft>
              <a:buClrTx/>
              <a:buSzTx/>
              <a:buFontTx/>
              <a:buNone/>
              <a:tabLst/>
              <a:defRPr/>
            </a:pPr>
            <a:fld id="{35AE2088-8A48-4824-A1CB-81E9FC54B8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371414" rtl="0" eaLnBrk="1" fontAlgn="auto" latinLnBrk="0" hangingPunct="1">
                <a:lnSpc>
                  <a:spcPct val="100000"/>
                </a:lnSpc>
                <a:spcBef>
                  <a:spcPts val="0"/>
                </a:spcBef>
                <a:spcAft>
                  <a:spcPts val="0"/>
                </a:spcAft>
                <a:buClrTx/>
                <a:buSzTx/>
                <a:buFontTx/>
                <a:buNone/>
                <a:tabLst/>
                <a:defRPr/>
              </a:pPr>
              <a:t>10/20/2018 12:40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137141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371414"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E9136E5D-7E9B-437D-AFD6-D27FC174779A}"/>
              </a:ext>
            </a:extLst>
          </p:cNvPr>
          <p:cNvSpPr>
            <a:spLocks noGrp="1"/>
          </p:cNvSpPr>
          <p:nvPr>
            <p:ph type="body" idx="1"/>
          </p:nvPr>
        </p:nvSpPr>
        <p:spPr/>
        <p:txBody>
          <a:bodyPr/>
          <a:lstStyle/>
          <a:p>
            <a:r>
              <a:rPr lang="en-US" dirty="0"/>
              <a:t>One complaint of UWP was that the widgets are too big</a:t>
            </a:r>
          </a:p>
        </p:txBody>
      </p:sp>
    </p:spTree>
    <p:extLst>
      <p:ext uri="{BB962C8B-B14F-4D97-AF65-F5344CB8AC3E}">
        <p14:creationId xmlns:p14="http://schemas.microsoft.com/office/powerpoint/2010/main" val="2047607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137141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1371414" rtl="0" eaLnBrk="1" fontAlgn="auto" latinLnBrk="0" hangingPunct="1">
              <a:lnSpc>
                <a:spcPct val="100000"/>
              </a:lnSpc>
              <a:spcBef>
                <a:spcPts val="0"/>
              </a:spcBef>
              <a:spcAft>
                <a:spcPts val="0"/>
              </a:spcAft>
              <a:buClrTx/>
              <a:buSzTx/>
              <a:buFontTx/>
              <a:buNone/>
              <a:tabLst/>
              <a:defRPr/>
            </a:pPr>
            <a:fld id="{35AE2088-8A48-4824-A1CB-81E9FC54B8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371414" rtl="0" eaLnBrk="1" fontAlgn="auto" latinLnBrk="0" hangingPunct="1">
                <a:lnSpc>
                  <a:spcPct val="100000"/>
                </a:lnSpc>
                <a:spcBef>
                  <a:spcPts val="0"/>
                </a:spcBef>
                <a:spcAft>
                  <a:spcPts val="0"/>
                </a:spcAft>
                <a:buClrTx/>
                <a:buSzTx/>
                <a:buFontTx/>
                <a:buNone/>
                <a:tabLst/>
                <a:defRPr/>
              </a:pPr>
              <a:t>10/20/2018 12:40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137141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371414"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3B74813A-455E-42B3-8484-0CC81C3EFA62}"/>
              </a:ext>
            </a:extLst>
          </p:cNvPr>
          <p:cNvSpPr>
            <a:spLocks noGrp="1"/>
          </p:cNvSpPr>
          <p:nvPr>
            <p:ph type="body" idx="1"/>
          </p:nvPr>
        </p:nvSpPr>
        <p:spPr/>
        <p:txBody>
          <a:bodyPr/>
          <a:lstStyle/>
          <a:p>
            <a:r>
              <a:rPr lang="en-US" dirty="0"/>
              <a:t>The October update makes the standard smaller</a:t>
            </a:r>
          </a:p>
          <a:p>
            <a:r>
              <a:rPr lang="en-US" dirty="0"/>
              <a:t>Introduces new compact size</a:t>
            </a:r>
          </a:p>
        </p:txBody>
      </p:sp>
    </p:spTree>
    <p:extLst>
      <p:ext uri="{BB962C8B-B14F-4D97-AF65-F5344CB8AC3E}">
        <p14:creationId xmlns:p14="http://schemas.microsoft.com/office/powerpoint/2010/main" val="3986856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137141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1371414" rtl="0" eaLnBrk="1" fontAlgn="auto" latinLnBrk="0" hangingPunct="1">
              <a:lnSpc>
                <a:spcPct val="100000"/>
              </a:lnSpc>
              <a:spcBef>
                <a:spcPts val="0"/>
              </a:spcBef>
              <a:spcAft>
                <a:spcPts val="0"/>
              </a:spcAft>
              <a:buClrTx/>
              <a:buSzTx/>
              <a:buFontTx/>
              <a:buNone/>
              <a:tabLst/>
              <a:defRPr/>
            </a:pPr>
            <a:fld id="{35AE2088-8A48-4824-A1CB-81E9FC54B8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371414" rtl="0" eaLnBrk="1" fontAlgn="auto" latinLnBrk="0" hangingPunct="1">
                <a:lnSpc>
                  <a:spcPct val="100000"/>
                </a:lnSpc>
                <a:spcBef>
                  <a:spcPts val="0"/>
                </a:spcBef>
                <a:spcAft>
                  <a:spcPts val="0"/>
                </a:spcAft>
                <a:buClrTx/>
                <a:buSzTx/>
                <a:buFontTx/>
                <a:buNone/>
                <a:tabLst/>
                <a:defRPr/>
              </a:pPr>
              <a:t>10/20/2018 12:40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137141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371414"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438E7F9D-958F-4F70-9983-A2886E869204}"/>
              </a:ext>
            </a:extLst>
          </p:cNvPr>
          <p:cNvSpPr>
            <a:spLocks noGrp="1"/>
          </p:cNvSpPr>
          <p:nvPr>
            <p:ph type="body" idx="1"/>
          </p:nvPr>
        </p:nvSpPr>
        <p:spPr/>
        <p:txBody>
          <a:bodyPr/>
          <a:lstStyle/>
          <a:p>
            <a:r>
              <a:rPr lang="en-US" dirty="0"/>
              <a:t>Does not sacrifice </a:t>
            </a:r>
            <a:r>
              <a:rPr lang="en-US" dirty="0" err="1"/>
              <a:t>touchability</a:t>
            </a:r>
            <a:endParaRPr lang="en-US" dirty="0"/>
          </a:p>
        </p:txBody>
      </p:sp>
    </p:spTree>
    <p:extLst>
      <p:ext uri="{BB962C8B-B14F-4D97-AF65-F5344CB8AC3E}">
        <p14:creationId xmlns:p14="http://schemas.microsoft.com/office/powerpoint/2010/main" val="1921133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137141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1371414" rtl="0" eaLnBrk="1" fontAlgn="auto" latinLnBrk="0" hangingPunct="1">
              <a:lnSpc>
                <a:spcPct val="100000"/>
              </a:lnSpc>
              <a:spcBef>
                <a:spcPts val="0"/>
              </a:spcBef>
              <a:spcAft>
                <a:spcPts val="0"/>
              </a:spcAft>
              <a:buClrTx/>
              <a:buSzTx/>
              <a:buFontTx/>
              <a:buNone/>
              <a:tabLst/>
              <a:defRPr/>
            </a:pPr>
            <a:fld id="{35AE2088-8A48-4824-A1CB-81E9FC54B8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371414" rtl="0" eaLnBrk="1" fontAlgn="auto" latinLnBrk="0" hangingPunct="1">
                <a:lnSpc>
                  <a:spcPct val="100000"/>
                </a:lnSpc>
                <a:spcBef>
                  <a:spcPts val="0"/>
                </a:spcBef>
                <a:spcAft>
                  <a:spcPts val="0"/>
                </a:spcAft>
                <a:buClrTx/>
                <a:buSzTx/>
                <a:buFontTx/>
                <a:buNone/>
                <a:tabLst/>
                <a:defRPr/>
              </a:pPr>
              <a:t>10/20/2018 12:40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137141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371414"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8882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Logos for these?</a:t>
            </a:r>
          </a:p>
        </p:txBody>
      </p:sp>
      <p:sp>
        <p:nvSpPr>
          <p:cNvPr id="4" name="Slide Number Placeholder 3"/>
          <p:cNvSpPr>
            <a:spLocks noGrp="1"/>
          </p:cNvSpPr>
          <p:nvPr>
            <p:ph type="sldNum" sz="quarter" idx="5"/>
          </p:nvPr>
        </p:nvSpPr>
        <p:spPr/>
        <p:txBody>
          <a:bodyPr/>
          <a:lstStyle/>
          <a:p>
            <a:fld id="{B9CBEDA4-302C-4757-A4F0-ADD9563C2703}" type="slidenum">
              <a:rPr lang="en-US" smtClean="0"/>
              <a:t>3</a:t>
            </a:fld>
            <a:endParaRPr lang="en-US"/>
          </a:p>
        </p:txBody>
      </p:sp>
    </p:spTree>
    <p:extLst>
      <p:ext uri="{BB962C8B-B14F-4D97-AF65-F5344CB8AC3E}">
        <p14:creationId xmlns:p14="http://schemas.microsoft.com/office/powerpoint/2010/main" val="2867414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137141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1371414" rtl="0" eaLnBrk="1" fontAlgn="auto" latinLnBrk="0" hangingPunct="1">
              <a:lnSpc>
                <a:spcPct val="100000"/>
              </a:lnSpc>
              <a:spcBef>
                <a:spcPts val="0"/>
              </a:spcBef>
              <a:spcAft>
                <a:spcPts val="0"/>
              </a:spcAft>
              <a:buClrTx/>
              <a:buSzTx/>
              <a:buFontTx/>
              <a:buNone/>
              <a:tabLst/>
              <a:defRPr/>
            </a:pPr>
            <a:fld id="{35AE2088-8A48-4824-A1CB-81E9FC54B8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371414" rtl="0" eaLnBrk="1" fontAlgn="auto" latinLnBrk="0" hangingPunct="1">
                <a:lnSpc>
                  <a:spcPct val="100000"/>
                </a:lnSpc>
                <a:spcBef>
                  <a:spcPts val="0"/>
                </a:spcBef>
                <a:spcAft>
                  <a:spcPts val="0"/>
                </a:spcAft>
                <a:buClrTx/>
                <a:buSzTx/>
                <a:buFontTx/>
                <a:buNone/>
                <a:tabLst/>
                <a:defRPr/>
              </a:pPr>
              <a:t>10/20/2018 12:40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137141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371414"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1287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137141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1371414" rtl="0" eaLnBrk="1" fontAlgn="auto" latinLnBrk="0" hangingPunct="1">
              <a:lnSpc>
                <a:spcPct val="100000"/>
              </a:lnSpc>
              <a:spcBef>
                <a:spcPts val="0"/>
              </a:spcBef>
              <a:spcAft>
                <a:spcPts val="0"/>
              </a:spcAft>
              <a:buClrTx/>
              <a:buSzTx/>
              <a:buFontTx/>
              <a:buNone/>
              <a:tabLst/>
              <a:defRPr/>
            </a:pPr>
            <a:fld id="{35AE2088-8A48-4824-A1CB-81E9FC54B8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371414" rtl="0" eaLnBrk="1" fontAlgn="auto" latinLnBrk="0" hangingPunct="1">
                <a:lnSpc>
                  <a:spcPct val="100000"/>
                </a:lnSpc>
                <a:spcBef>
                  <a:spcPts val="0"/>
                </a:spcBef>
                <a:spcAft>
                  <a:spcPts val="0"/>
                </a:spcAft>
                <a:buClrTx/>
                <a:buSzTx/>
                <a:buFontTx/>
                <a:buNone/>
                <a:tabLst/>
                <a:defRPr/>
              </a:pPr>
              <a:t>10/20/2018 12:40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137141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1371414"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88222D0A-9599-42B2-B356-1A22B9D36BC5}"/>
              </a:ext>
            </a:extLst>
          </p:cNvPr>
          <p:cNvSpPr>
            <a:spLocks noGrp="1"/>
          </p:cNvSpPr>
          <p:nvPr>
            <p:ph type="body" idx="1"/>
          </p:nvPr>
        </p:nvSpPr>
        <p:spPr/>
        <p:txBody>
          <a:bodyPr/>
          <a:lstStyle/>
          <a:p>
            <a:r>
              <a:rPr lang="en-US" dirty="0"/>
              <a:t>Dark theme, with dense controls</a:t>
            </a:r>
          </a:p>
          <a:p>
            <a:endParaRPr lang="en-US" dirty="0"/>
          </a:p>
          <a:p>
            <a:r>
              <a:rPr lang="en-US" dirty="0"/>
              <a:t>All together, you can put together a UWP app that has the same sizing as regular</a:t>
            </a:r>
          </a:p>
          <a:p>
            <a:r>
              <a:rPr lang="en-US" dirty="0"/>
              <a:t>WPF/Forms app</a:t>
            </a:r>
          </a:p>
          <a:p>
            <a:endParaRPr lang="en-US" dirty="0"/>
          </a:p>
          <a:p>
            <a:endParaRPr lang="en-US" dirty="0"/>
          </a:p>
        </p:txBody>
      </p:sp>
    </p:spTree>
    <p:extLst>
      <p:ext uri="{BB962C8B-B14F-4D97-AF65-F5344CB8AC3E}">
        <p14:creationId xmlns:p14="http://schemas.microsoft.com/office/powerpoint/2010/main" val="275266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going to rewrite. Doesn’t add value</a:t>
            </a:r>
          </a:p>
          <a:p>
            <a:endParaRPr lang="en-US" dirty="0"/>
          </a:p>
          <a:p>
            <a:r>
              <a:rPr lang="en-US" dirty="0"/>
              <a:t>Use some modern controls in your existing apps</a:t>
            </a:r>
          </a:p>
        </p:txBody>
      </p:sp>
      <p:sp>
        <p:nvSpPr>
          <p:cNvPr id="4" name="Slide Number Placeholder 3"/>
          <p:cNvSpPr>
            <a:spLocks noGrp="1"/>
          </p:cNvSpPr>
          <p:nvPr>
            <p:ph type="sldNum" sz="quarter" idx="5"/>
          </p:nvPr>
        </p:nvSpPr>
        <p:spPr/>
        <p:txBody>
          <a:bodyPr/>
          <a:lstStyle/>
          <a:p>
            <a:fld id="{B9CBEDA4-302C-4757-A4F0-ADD9563C2703}" type="slidenum">
              <a:rPr lang="en-US" smtClean="0"/>
              <a:t>23</a:t>
            </a:fld>
            <a:endParaRPr lang="en-US"/>
          </a:p>
        </p:txBody>
      </p:sp>
    </p:spTree>
    <p:extLst>
      <p:ext uri="{BB962C8B-B14F-4D97-AF65-F5344CB8AC3E}">
        <p14:creationId xmlns:p14="http://schemas.microsoft.com/office/powerpoint/2010/main" val="2866135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The following diagram displays, at a high level, the components that enable you to create Xaml Islands inside your app. </a:t>
            </a:r>
          </a:p>
          <a:p>
            <a:r>
              <a:rPr lang="en-US" sz="882" kern="1200" dirty="0">
                <a:solidFill>
                  <a:schemeClr val="tx1"/>
                </a:solidFill>
                <a:effectLst/>
                <a:latin typeface="Segoe UI Light" pitchFamily="34" charset="0"/>
                <a:ea typeface="+mn-ea"/>
                <a:cs typeface="+mn-cs"/>
              </a:rPr>
              <a:t>There are </a:t>
            </a:r>
            <a:r>
              <a:rPr lang="en-US" sz="882" b="1" kern="1200" dirty="0">
                <a:solidFill>
                  <a:schemeClr val="tx1"/>
                </a:solidFill>
                <a:effectLst/>
                <a:latin typeface="Segoe UI Light" pitchFamily="34" charset="0"/>
                <a:ea typeface="+mn-ea"/>
                <a:cs typeface="+mn-cs"/>
              </a:rPr>
              <a:t>two set of enablers</a:t>
            </a:r>
            <a:r>
              <a:rPr lang="en-US" sz="882" kern="1200" dirty="0">
                <a:solidFill>
                  <a:schemeClr val="tx1"/>
                </a:solidFill>
                <a:effectLst/>
                <a:latin typeface="Segoe UI Light" pitchFamily="34" charset="0"/>
                <a:ea typeface="+mn-ea"/>
                <a:cs typeface="+mn-cs"/>
              </a:rPr>
              <a:t>: The OS APIs and the Windows Community toolkit wrappers. Depending on the type of your app, you want to use one set or another. </a:t>
            </a:r>
          </a:p>
          <a:p>
            <a:pPr marL="171450" indent="-171450">
              <a:buFontTx/>
              <a:buChar char="-"/>
            </a:pPr>
            <a:r>
              <a:rPr lang="en-US" sz="882" kern="1200" dirty="0">
                <a:solidFill>
                  <a:schemeClr val="tx1"/>
                </a:solidFill>
                <a:effectLst/>
                <a:latin typeface="Segoe UI Light" pitchFamily="34" charset="0"/>
                <a:ea typeface="+mn-ea"/>
                <a:cs typeface="+mn-cs"/>
              </a:rPr>
              <a:t>If your app is Native Win32 you will use the only the Operation System APIs and the Xaml Controls to place Xaml content into a Xaml island.</a:t>
            </a:r>
          </a:p>
          <a:p>
            <a:pPr marL="171450" indent="-171450">
              <a:buFontTx/>
              <a:buChar char="-"/>
            </a:pPr>
            <a:r>
              <a:rPr lang="en-US" sz="882" kern="1200" dirty="0">
                <a:solidFill>
                  <a:schemeClr val="tx1"/>
                </a:solidFill>
                <a:effectLst/>
                <a:latin typeface="Segoe UI Light" pitchFamily="34" charset="0"/>
                <a:ea typeface="+mn-ea"/>
                <a:cs typeface="+mn-cs"/>
              </a:rPr>
              <a:t>If your app is </a:t>
            </a:r>
            <a:r>
              <a:rPr lang="en-US" sz="882" kern="1200" dirty="0" err="1">
                <a:solidFill>
                  <a:schemeClr val="tx1"/>
                </a:solidFill>
                <a:effectLst/>
                <a:latin typeface="Segoe UI Light" pitchFamily="34" charset="0"/>
                <a:ea typeface="+mn-ea"/>
                <a:cs typeface="+mn-cs"/>
              </a:rPr>
              <a:t>.Net</a:t>
            </a:r>
            <a:r>
              <a:rPr lang="en-US" sz="882" kern="1200" dirty="0">
                <a:solidFill>
                  <a:schemeClr val="tx1"/>
                </a:solidFill>
                <a:effectLst/>
                <a:latin typeface="Segoe UI Light" pitchFamily="34" charset="0"/>
                <a:ea typeface="+mn-ea"/>
                <a:cs typeface="+mn-cs"/>
              </a:rPr>
              <a:t> based like WPF and WinForms, the Windows Community Toolkit wrappers </a:t>
            </a:r>
            <a:r>
              <a:rPr lang="en-US" sz="882" b="1" kern="1200" dirty="0">
                <a:solidFill>
                  <a:schemeClr val="tx1"/>
                </a:solidFill>
                <a:effectLst/>
                <a:latin typeface="Segoe UI Light" pitchFamily="34" charset="0"/>
                <a:ea typeface="+mn-ea"/>
                <a:cs typeface="+mn-cs"/>
              </a:rPr>
              <a:t>are more convenient</a:t>
            </a:r>
            <a:r>
              <a:rPr lang="en-US" sz="882" kern="1200" dirty="0">
                <a:solidFill>
                  <a:schemeClr val="tx1"/>
                </a:solidFill>
                <a:effectLst/>
                <a:latin typeface="Segoe UI Light" pitchFamily="34" charset="0"/>
                <a:ea typeface="+mn-ea"/>
                <a:cs typeface="+mn-cs"/>
              </a:rPr>
              <a:t>.</a:t>
            </a:r>
          </a:p>
          <a:p>
            <a:r>
              <a:rPr lang="en-US" sz="882" kern="1200" dirty="0">
                <a:solidFill>
                  <a:schemeClr val="tx1"/>
                </a:solidFill>
                <a:effectLst/>
                <a:latin typeface="Segoe UI Light" pitchFamily="34" charset="0"/>
                <a:ea typeface="+mn-ea"/>
                <a:cs typeface="+mn-cs"/>
              </a:rPr>
              <a:t>Let’s dig into how these enablers work.</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10/20/2018 12:40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New WinRT API called </a:t>
            </a:r>
            <a:r>
              <a:rPr lang="en-US" sz="882" b="1" kern="1200" dirty="0" err="1">
                <a:solidFill>
                  <a:schemeClr val="tx1"/>
                </a:solidFill>
                <a:effectLst/>
                <a:latin typeface="Segoe UI Light" pitchFamily="34" charset="0"/>
                <a:ea typeface="+mn-ea"/>
                <a:cs typeface="+mn-cs"/>
              </a:rPr>
              <a:t>DesktopWindowsXamlSource</a:t>
            </a:r>
            <a:r>
              <a:rPr lang="en-US" sz="882" kern="1200" dirty="0">
                <a:solidFill>
                  <a:schemeClr val="tx1"/>
                </a:solidFill>
                <a:effectLst/>
                <a:latin typeface="Segoe UI Light" pitchFamily="34" charset="0"/>
                <a:ea typeface="+mn-ea"/>
                <a:cs typeface="+mn-cs"/>
              </a:rPr>
              <a:t> to host the Xaml content inside of a window.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have to pass the </a:t>
            </a:r>
            <a:r>
              <a:rPr lang="en-US" sz="882" kern="1200" dirty="0" err="1">
                <a:solidFill>
                  <a:schemeClr val="tx1"/>
                </a:solidFill>
                <a:effectLst/>
                <a:latin typeface="Segoe UI Light" pitchFamily="34" charset="0"/>
                <a:ea typeface="+mn-ea"/>
                <a:cs typeface="+mn-cs"/>
              </a:rPr>
              <a:t>Hwnd</a:t>
            </a:r>
            <a:r>
              <a:rPr lang="en-US" sz="882" kern="1200" dirty="0">
                <a:solidFill>
                  <a:schemeClr val="tx1"/>
                </a:solidFill>
                <a:effectLst/>
                <a:latin typeface="Segoe UI Light" pitchFamily="34" charset="0"/>
                <a:ea typeface="+mn-ea"/>
                <a:cs typeface="+mn-cs"/>
              </a:rPr>
              <a:t> to this API (the red rectangle) and this API will create a new Child Window (the green rectangle) where it’ll place all the Xaml content.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Xaml content is all the controls that you want to place on a Island. It could be a simple built-in control like a button or something like in the picture like a </a:t>
            </a:r>
            <a:r>
              <a:rPr lang="en-US" sz="882" kern="1200" dirty="0" err="1">
                <a:solidFill>
                  <a:schemeClr val="tx1"/>
                </a:solidFill>
                <a:effectLst/>
                <a:latin typeface="Segoe UI Light" pitchFamily="34" charset="0"/>
                <a:ea typeface="+mn-ea"/>
                <a:cs typeface="+mn-cs"/>
              </a:rPr>
              <a:t>InkCanvas</a:t>
            </a:r>
            <a:r>
              <a:rPr lang="en-US" sz="882" kern="1200" dirty="0">
                <a:solidFill>
                  <a:schemeClr val="tx1"/>
                </a:solidFill>
                <a:effectLst/>
                <a:latin typeface="Segoe UI Light" pitchFamily="34" charset="0"/>
                <a:ea typeface="+mn-ea"/>
                <a:cs typeface="+mn-cs"/>
              </a:rPr>
              <a:t> with the </a:t>
            </a:r>
            <a:r>
              <a:rPr lang="en-US" sz="882" kern="1200" dirty="0" err="1">
                <a:solidFill>
                  <a:schemeClr val="tx1"/>
                </a:solidFill>
                <a:effectLst/>
                <a:latin typeface="Segoe UI Light" pitchFamily="34" charset="0"/>
                <a:ea typeface="+mn-ea"/>
                <a:cs typeface="+mn-cs"/>
              </a:rPr>
              <a:t>InkToolbar</a:t>
            </a:r>
            <a:r>
              <a:rPr lang="en-US" sz="882" kern="1200" dirty="0">
                <a:solidFill>
                  <a:schemeClr val="tx1"/>
                </a:solidFill>
                <a:effectLst/>
                <a:latin typeface="Segoe UI Light" pitchFamily="34" charset="0"/>
                <a:ea typeface="+mn-ea"/>
                <a:cs typeface="+mn-cs"/>
              </a:rPr>
              <a:t> so user can ink into to your app.</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There are still several things that left to do it. For instance, you will need to set a Child Window size, listening for layout changes, or manage the keyboard focus navigation.</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As I said, if your app is Win32 C++, using the </a:t>
            </a:r>
            <a:r>
              <a:rPr lang="en-US" sz="882" kern="1200" dirty="0" err="1">
                <a:solidFill>
                  <a:schemeClr val="tx1"/>
                </a:solidFill>
                <a:effectLst/>
                <a:latin typeface="Segoe UI Light" pitchFamily="34" charset="0"/>
                <a:ea typeface="+mn-ea"/>
                <a:cs typeface="+mn-cs"/>
              </a:rPr>
              <a:t>DesktopWindowsXamlSource</a:t>
            </a:r>
            <a:r>
              <a:rPr lang="en-US" sz="882" kern="1200" dirty="0">
                <a:solidFill>
                  <a:schemeClr val="tx1"/>
                </a:solidFill>
                <a:effectLst/>
                <a:latin typeface="Segoe UI Light" pitchFamily="34" charset="0"/>
                <a:ea typeface="+mn-ea"/>
                <a:cs typeface="+mn-cs"/>
              </a:rPr>
              <a:t> is the way to go. There are some C++/WinRT samples that will teach you how to use it.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10/20/2018 12:40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541563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doing the heavy lifting for you via the </a:t>
            </a:r>
            <a:r>
              <a:rPr lang="en-US" dirty="0" err="1"/>
              <a:t>WindowsXamlHost</a:t>
            </a:r>
            <a:r>
              <a:rPr lang="en-US" dirty="0"/>
              <a:t> and Control Wrappers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10/20/2018 12:40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24376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need wrappers?  Mostly design time/</a:t>
            </a:r>
            <a:r>
              <a:rPr lang="en-US" dirty="0" err="1"/>
              <a:t>wpf</a:t>
            </a:r>
            <a:r>
              <a:rPr lang="en-US" dirty="0"/>
              <a:t> designer binding scenarios?  Otherwise </a:t>
            </a:r>
            <a:r>
              <a:rPr lang="en-US" dirty="0" err="1"/>
              <a:t>devs</a:t>
            </a:r>
            <a:r>
              <a:rPr lang="en-US" dirty="0"/>
              <a:t> are coding everything manually</a:t>
            </a:r>
          </a:p>
          <a:p>
            <a:endParaRPr lang="en-US" dirty="0"/>
          </a:p>
          <a:p>
            <a:r>
              <a:rPr lang="en-US" dirty="0"/>
              <a:t>These controls only works on RS5 except WebView Control.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10/20/2018 12:40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155143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a:t>
            </a:r>
            <a:r>
              <a:rPr lang="en-US" dirty="0" err="1"/>
              <a:t>Knowzy</a:t>
            </a:r>
            <a:r>
              <a:rPr lang="en-US" dirty="0"/>
              <a:t> app</a:t>
            </a:r>
          </a:p>
          <a:p>
            <a:r>
              <a:rPr lang="en-US" dirty="0"/>
              <a:t>Add reference to Toolkit</a:t>
            </a:r>
          </a:p>
          <a:p>
            <a:r>
              <a:rPr lang="en-US" dirty="0"/>
              <a:t>Switch </a:t>
            </a:r>
            <a:r>
              <a:rPr lang="en-US" dirty="0" err="1"/>
              <a:t>WebBrowser</a:t>
            </a:r>
            <a:r>
              <a:rPr lang="en-US" dirty="0"/>
              <a:t> with </a:t>
            </a:r>
            <a:r>
              <a:rPr lang="en-US" dirty="0" err="1"/>
              <a:t>WebBrowserCompatible</a:t>
            </a:r>
            <a:endParaRPr lang="en-US" dirty="0"/>
          </a:p>
          <a:p>
            <a:r>
              <a:rPr lang="en-US" dirty="0"/>
              <a:t>Show on Win10 and Win7 (VM)</a:t>
            </a:r>
          </a:p>
          <a:p>
            <a:endParaRPr lang="en-US" dirty="0"/>
          </a:p>
          <a:p>
            <a:r>
              <a:rPr lang="en-US" dirty="0"/>
              <a:t>-- Or</a:t>
            </a:r>
          </a:p>
          <a:p>
            <a:r>
              <a:rPr lang="en-US" dirty="0"/>
              <a:t>https://github.com/onovotny/WebBrowserDemo</a:t>
            </a:r>
          </a:p>
          <a:p>
            <a:endParaRPr lang="en-US" dirty="0"/>
          </a:p>
          <a:p>
            <a:r>
              <a:rPr lang="en-US" dirty="0"/>
              <a:t>Open form</a:t>
            </a:r>
          </a:p>
          <a:p>
            <a:r>
              <a:rPr lang="en-US" dirty="0"/>
              <a:t>Drag WebView from tool box to show how it’s the same</a:t>
            </a:r>
          </a:p>
          <a:p>
            <a:r>
              <a:rPr lang="en-US" dirty="0"/>
              <a:t>Set Source </a:t>
            </a:r>
            <a:r>
              <a:rPr lang="en-US" dirty="0" err="1"/>
              <a:t>url</a:t>
            </a:r>
            <a:r>
              <a:rPr lang="en-US" dirty="0"/>
              <a:t> to the same html5test </a:t>
            </a:r>
          </a:p>
          <a:p>
            <a:r>
              <a:rPr lang="en-US" dirty="0"/>
              <a:t>Load app to show difference in score</a:t>
            </a:r>
          </a:p>
          <a:p>
            <a:endParaRPr lang="en-US" dirty="0"/>
          </a:p>
          <a:p>
            <a:endParaRPr lang="en-US" dirty="0"/>
          </a:p>
        </p:txBody>
      </p:sp>
      <p:sp>
        <p:nvSpPr>
          <p:cNvPr id="4" name="Slide Number Placeholder 3"/>
          <p:cNvSpPr>
            <a:spLocks noGrp="1"/>
          </p:cNvSpPr>
          <p:nvPr>
            <p:ph type="sldNum" sz="quarter" idx="10"/>
          </p:nvPr>
        </p:nvSpPr>
        <p:spPr/>
        <p:txBody>
          <a:bodyPr/>
          <a:lstStyle/>
          <a:p>
            <a:fld id="{B9CBEDA4-302C-4757-A4F0-ADD9563C2703}" type="slidenum">
              <a:rPr lang="en-US" smtClean="0"/>
              <a:t>28</a:t>
            </a:fld>
            <a:endParaRPr lang="en-US"/>
          </a:p>
        </p:txBody>
      </p:sp>
    </p:spTree>
    <p:extLst>
      <p:ext uri="{BB962C8B-B14F-4D97-AF65-F5344CB8AC3E}">
        <p14:creationId xmlns:p14="http://schemas.microsoft.com/office/powerpoint/2010/main" val="951313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https://github.com/onovotny/WebBrowserDemo</a:t>
            </a:r>
          </a:p>
          <a:p>
            <a:endParaRPr lang="en-US" dirty="0"/>
          </a:p>
          <a:p>
            <a:r>
              <a:rPr lang="en-US" dirty="0"/>
              <a:t>Open form</a:t>
            </a:r>
          </a:p>
          <a:p>
            <a:r>
              <a:rPr lang="en-US" dirty="0"/>
              <a:t>Drag WebView from tool box to show how it’s the same</a:t>
            </a:r>
          </a:p>
          <a:p>
            <a:r>
              <a:rPr lang="en-US" dirty="0"/>
              <a:t>Set Source </a:t>
            </a:r>
            <a:r>
              <a:rPr lang="en-US" dirty="0" err="1"/>
              <a:t>url</a:t>
            </a:r>
            <a:r>
              <a:rPr lang="en-US" dirty="0"/>
              <a:t> to the same html5test </a:t>
            </a:r>
          </a:p>
          <a:p>
            <a:r>
              <a:rPr lang="en-US" dirty="0"/>
              <a:t>Load app to show difference in score</a:t>
            </a:r>
          </a:p>
          <a:p>
            <a:pPr marL="0" lvl="0" indent="0">
              <a:buFontTx/>
              <a:buNone/>
            </a:pPr>
            <a:endParaRPr lang="en-US" dirty="0"/>
          </a:p>
          <a:p>
            <a:pPr marL="0" lvl="0" indent="0">
              <a:buFontTx/>
              <a:buNone/>
            </a:pPr>
            <a:r>
              <a:rPr lang="en-US" dirty="0"/>
              <a:t>--</a:t>
            </a:r>
          </a:p>
          <a:p>
            <a:pPr marL="0" lvl="0" indent="0">
              <a:buFontTx/>
              <a:buNone/>
            </a:pPr>
            <a:r>
              <a:rPr lang="en-US" dirty="0"/>
              <a:t>XAML Island demo:</a:t>
            </a:r>
          </a:p>
          <a:p>
            <a:pPr marL="0" lvl="0" indent="0">
              <a:buFontTx/>
              <a:buNone/>
            </a:pPr>
            <a:endParaRPr lang="en-US" dirty="0"/>
          </a:p>
          <a:p>
            <a:r>
              <a:rPr lang="en-US" dirty="0"/>
              <a:t>Run latest sample app from the Windows Community Toolkit and show them. Use 100% display scaling due to bugs!</a:t>
            </a:r>
          </a:p>
        </p:txBody>
      </p:sp>
      <p:sp>
        <p:nvSpPr>
          <p:cNvPr id="4" name="Slide Number Placeholder 3"/>
          <p:cNvSpPr>
            <a:spLocks noGrp="1"/>
          </p:cNvSpPr>
          <p:nvPr>
            <p:ph type="sldNum" sz="quarter" idx="10"/>
          </p:nvPr>
        </p:nvSpPr>
        <p:spPr/>
        <p:txBody>
          <a:bodyPr/>
          <a:lstStyle/>
          <a:p>
            <a:fld id="{B9CBEDA4-302C-4757-A4F0-ADD9563C2703}" type="slidenum">
              <a:rPr lang="en-US" smtClean="0"/>
              <a:t>29</a:t>
            </a:fld>
            <a:endParaRPr lang="en-US"/>
          </a:p>
        </p:txBody>
      </p:sp>
    </p:spTree>
    <p:extLst>
      <p:ext uri="{BB962C8B-B14F-4D97-AF65-F5344CB8AC3E}">
        <p14:creationId xmlns:p14="http://schemas.microsoft.com/office/powerpoint/2010/main" val="3189218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10/20/2018 12:40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975354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10/20/2018 12:46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1499F1A5-DE51-49F5-8C69-4FEC347DB39F}"/>
              </a:ext>
            </a:extLst>
          </p:cNvPr>
          <p:cNvSpPr>
            <a:spLocks noGrp="1"/>
          </p:cNvSpPr>
          <p:nvPr>
            <p:ph type="body" idx="1"/>
          </p:nvPr>
        </p:nvSpPr>
        <p:spPr/>
        <p:txBody>
          <a:bodyPr/>
          <a:lstStyle/>
          <a:p>
            <a:r>
              <a:rPr lang="en-US" sz="800" dirty="0"/>
              <a:t>Why are we here having this talk…</a:t>
            </a:r>
          </a:p>
          <a:p>
            <a:r>
              <a:rPr lang="en-US" sz="800" dirty="0"/>
              <a:t>Because even though MS and the industry has been talking to you about Cloud and Mobile for the past 4-5 years, our own VS telemetry tells us many of you are still active in desktop development – whether is maintaining existing apps by updating with new feature requests, the occasional bugfix, or even starting new desktop apps for new scenarios.   Desktop development is still active, and many of you are looking for guidance on what to do with these assets and how to modernize them going forward.</a:t>
            </a:r>
          </a:p>
          <a:p>
            <a:endParaRPr lang="en-US" sz="800" dirty="0"/>
          </a:p>
          <a:p>
            <a:r>
              <a:rPr lang="en-US" sz="800" dirty="0"/>
              <a:t>The other trend is that Windows 10 is over 3 years old and most enterprises have either updated, started their update, or have plans to update soon given the EOL for Windows 7.  This unblocks your apps to start taking advantage of these new features in Windows 10 which I will show you later in this talk</a:t>
            </a:r>
          </a:p>
        </p:txBody>
      </p:sp>
    </p:spTree>
    <p:extLst>
      <p:ext uri="{BB962C8B-B14F-4D97-AF65-F5344CB8AC3E}">
        <p14:creationId xmlns:p14="http://schemas.microsoft.com/office/powerpoint/2010/main" val="38352444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10/20/2018 12:40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8762606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ANIMATED SLIDE – shows progression of entire .NET platform into .NET Core specific workloads. </a:t>
            </a:r>
          </a:p>
          <a:p>
            <a:endParaRPr lang="en-US" dirty="0"/>
          </a:p>
          <a:p>
            <a:r>
              <a:rPr lang="en-US" i="1" dirty="0"/>
              <a:t>Recap – assume no one knows anything about </a:t>
            </a:r>
            <a:r>
              <a:rPr lang="en-US" i="1" dirty="0" err="1"/>
              <a:t>netcore</a:t>
            </a:r>
            <a:endParaRPr lang="en-US" i="1" dirty="0"/>
          </a:p>
          <a:p>
            <a:r>
              <a:rPr lang="en-US" dirty="0"/>
              <a:t>.NET Core is our cross-platform, open source implementation of .NET and is perfectly suited for requirements of cloud-native, cross-platform services. We’ve made significant investments in the core performance as well as the web stack so that you can easily take advantage of cloud patterns and scale.  </a:t>
            </a:r>
          </a:p>
          <a:p>
            <a:endParaRPr lang="en-US" dirty="0"/>
          </a:p>
          <a:p>
            <a:r>
              <a:rPr lang="en-US" dirty="0"/>
              <a:t>.NET Core 3 will expand on the supported workloads to include IoT, AI and Windows Desktop.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682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0E1954-42E9-4D15-8745-9DC56906405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6936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0E1954-42E9-4D15-8745-9DC56906405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2236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0E1954-42E9-4D15-8745-9DC56906405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01308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Open buildDemos.sln</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Show that we have two version of the same application.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pieSample</a:t>
            </a:r>
            <a:r>
              <a:rPr lang="en-US" sz="1200" dirty="0">
                <a:effectLst/>
                <a:latin typeface="Calibri" panose="020F0502020204030204" pitchFamily="34" charset="0"/>
                <a:ea typeface="Calibri" panose="020F0502020204030204" pitchFamily="34" charset="0"/>
                <a:cs typeface="Times New Roman" panose="02020603050405020304" pitchFamily="18" charset="0"/>
              </a:rPr>
              <a:t> the .NET Framework version and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pieSample.core</a:t>
            </a:r>
            <a:r>
              <a:rPr lang="en-US" sz="1200" dirty="0">
                <a:effectLst/>
                <a:latin typeface="Calibri" panose="020F0502020204030204" pitchFamily="34" charset="0"/>
                <a:ea typeface="Calibri" panose="020F0502020204030204" pitchFamily="34" charset="0"/>
                <a:cs typeface="Times New Roman" panose="02020603050405020304" pitchFamily="18" charset="0"/>
              </a:rPr>
              <a:t> the .NET Core version.</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Right click on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pieSample.core</a:t>
            </a:r>
            <a:r>
              <a:rPr lang="en-US" sz="1200" dirty="0">
                <a:effectLst/>
                <a:latin typeface="Calibri" panose="020F0502020204030204" pitchFamily="34" charset="0"/>
                <a:ea typeface="Calibri" panose="020F0502020204030204" pitchFamily="34" charset="0"/>
                <a:cs typeface="Times New Roman" panose="02020603050405020304" pitchFamily="18" charset="0"/>
              </a:rPr>
              <a:t>, Edit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piSample.core.csproj</a:t>
            </a:r>
            <a:r>
              <a:rPr lang="en-US" sz="1200" dirty="0">
                <a:effectLst/>
                <a:latin typeface="Calibri" panose="020F0502020204030204" pitchFamily="34" charset="0"/>
                <a:ea typeface="Calibri" panose="020F0502020204030204" pitchFamily="34" charset="0"/>
                <a:cs typeface="Times New Roman" panose="02020603050405020304" pitchFamily="18" charset="0"/>
              </a:rPr>
              <a:t>. Show that the project is referencing .NET Core 2.1, show that it references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System.WindowsForms</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show that it references a pre-existing Telerik control (we did not have to rebuild this control, existing controls just work out of the box)</a:t>
            </a:r>
          </a:p>
          <a:p>
            <a:pPr marL="342900" marR="0" lvl="0" indent="-342900">
              <a:lnSpc>
                <a:spcPct val="107000"/>
              </a:lnSpc>
              <a:spcBef>
                <a:spcPts val="0"/>
              </a:spcBef>
              <a:spcAft>
                <a:spcPts val="0"/>
              </a:spcAft>
              <a:buFont typeface="+mj-lt"/>
              <a:buAutoNum type="arabicPeriod"/>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CoreFX</a:t>
            </a:r>
            <a:r>
              <a:rPr lang="en-US" sz="1200" dirty="0">
                <a:effectLst/>
                <a:latin typeface="Calibri" panose="020F0502020204030204" pitchFamily="34" charset="0"/>
                <a:ea typeface="Calibri" panose="020F0502020204030204" pitchFamily="34" charset="0"/>
                <a:cs typeface="Times New Roman" panose="02020603050405020304" pitchFamily="18" charset="0"/>
              </a:rPr>
              <a:t> the BCL that .NET Core runs on has taken tons of updates from the community and from us that we can’t do in .NET Framework for compatibility reasons. Since .NET Core is side by side we can take these updates in .NET Core. Because of this .NET Core is faster than .NET Framework.</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Right click on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pieSample</a:t>
            </a:r>
            <a:r>
              <a:rPr lang="en-US" sz="1200" dirty="0">
                <a:effectLst/>
                <a:latin typeface="Calibri" panose="020F0502020204030204" pitchFamily="34" charset="0"/>
                <a:ea typeface="Calibri" panose="020F0502020204030204" pitchFamily="34" charset="0"/>
                <a:cs typeface="Times New Roman" panose="02020603050405020304" pitchFamily="18" charset="0"/>
              </a:rPr>
              <a:t>, select Set As Startup Project, Debug | Start Without Debugging. Point this to a folder on the disk. Press run. See the pie chart and note how fast it ran in the lower right.</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Right click on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pieSample.core</a:t>
            </a:r>
            <a:r>
              <a:rPr lang="en-US" sz="1200" dirty="0">
                <a:effectLst/>
                <a:latin typeface="Calibri" panose="020F0502020204030204" pitchFamily="34" charset="0"/>
                <a:ea typeface="Calibri" panose="020F0502020204030204" pitchFamily="34" charset="0"/>
                <a:cs typeface="Times New Roman" panose="02020603050405020304" pitchFamily="18" charset="0"/>
              </a:rPr>
              <a:t>, select Set As Startup Project, Debug | Start Without Debugging. . Point this to a folder on the disk. Press run. See the pie chart and note it runs much faster than the .NET Framework version.</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Click the “?” icon which will show which assemblies the application loaded, you can see it referencing .NET Core here.</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Right click on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pieSample.Core</a:t>
            </a:r>
            <a:r>
              <a:rPr lang="en-US" sz="1200" dirty="0">
                <a:effectLst/>
                <a:latin typeface="Calibri" panose="020F0502020204030204" pitchFamily="34" charset="0"/>
                <a:ea typeface="Calibri" panose="020F0502020204030204" pitchFamily="34" charset="0"/>
                <a:cs typeface="Times New Roman" panose="02020603050405020304" pitchFamily="18" charset="0"/>
              </a:rPr>
              <a:t>, Select Publish. Note that we can use linkers to take the .NET Core, WinForms and Telerik and link the application into a single .EXE which does not require anything to be installed on the machine. Click Publish and it will deploy a simple .EXE onto the desktop. </a:t>
            </a:r>
          </a:p>
          <a:p>
            <a:pPr marL="342900" marR="0" lvl="0" indent="-342900">
              <a:lnSpc>
                <a:spcPct val="107000"/>
              </a:lnSpc>
              <a:spcBef>
                <a:spcPts val="0"/>
              </a:spcBef>
              <a:spcAft>
                <a:spcPts val="80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Right click on the .exe, see it is 66MB, our linker tech is early and we know we can make it much smaller. For fun you can copy this to a memory stick and it will run on any machine in the audience.</a:t>
            </a:r>
          </a:p>
        </p:txBody>
      </p:sp>
      <p:sp>
        <p:nvSpPr>
          <p:cNvPr id="4" name="Slide Number Placeholder 3"/>
          <p:cNvSpPr>
            <a:spLocks noGrp="1"/>
          </p:cNvSpPr>
          <p:nvPr>
            <p:ph type="sldNum" sz="quarter" idx="10"/>
          </p:nvPr>
        </p:nvSpPr>
        <p:spPr/>
        <p:txBody>
          <a:bodyPr/>
          <a:lstStyle/>
          <a:p>
            <a:fld id="{B9CBEDA4-302C-4757-A4F0-ADD9563C2703}" type="slidenum">
              <a:rPr lang="en-US" smtClean="0"/>
              <a:t>37</a:t>
            </a:fld>
            <a:endParaRPr lang="en-US"/>
          </a:p>
        </p:txBody>
      </p:sp>
    </p:spTree>
    <p:extLst>
      <p:ext uri="{BB962C8B-B14F-4D97-AF65-F5344CB8AC3E}">
        <p14:creationId xmlns:p14="http://schemas.microsoft.com/office/powerpoint/2010/main" val="657839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.NET Framework will continue with highly-compatible targeted improvements like the last few releases and support will remain unchanged. You will be able to retarget existing apps to 4.8 and gain these improvements. </a:t>
            </a:r>
          </a:p>
          <a:p>
            <a:endParaRPr lang="en-US"/>
          </a:p>
          <a:p>
            <a:r>
              <a:rPr lang="en-US"/>
              <a:t>When you’re ready to move to .NET Core 3 (to take advantage of </a:t>
            </a:r>
            <a:r>
              <a:rPr lang="en-US" err="1"/>
              <a:t>SxS</a:t>
            </a:r>
            <a:r>
              <a:rPr lang="en-US"/>
              <a:t> install, interop between desktop app frameworks, and .NET Core performance) you can retarget and rebuild your apps to .NET Core.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1701F2-1757-4817-8FC4-77DCE86308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0808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10/20/2018 12:40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FA871F86-706F-4C2F-A490-6D3336A585E2}"/>
              </a:ext>
            </a:extLst>
          </p:cNvPr>
          <p:cNvSpPr>
            <a:spLocks noGrp="1"/>
          </p:cNvSpPr>
          <p:nvPr>
            <p:ph type="body" idx="1"/>
          </p:nvPr>
        </p:nvSpPr>
        <p:spPr/>
        <p:txBody>
          <a:bodyPr/>
          <a:lstStyle/>
          <a:p>
            <a:pPr marL="171450" indent="-171450">
              <a:buFontTx/>
              <a:buChar char="-"/>
            </a:pPr>
            <a:r>
              <a:rPr lang="en-US" dirty="0"/>
              <a:t>Microsoft Graph is the gateway to *your* data and intelligence that’s a part of Microsoft 365. </a:t>
            </a:r>
          </a:p>
          <a:p>
            <a:pPr marL="171450" indent="-171450">
              <a:buFontTx/>
              <a:buChar char="-"/>
            </a:pPr>
            <a:r>
              <a:rPr lang="en-US" dirty="0"/>
              <a:t>Essentially all of the information about you and your org that is a part of the Microsoft 365 – including user information, organizational hierarchies, your documents in </a:t>
            </a:r>
            <a:r>
              <a:rPr lang="en-US" dirty="0" err="1"/>
              <a:t>Sharepoint</a:t>
            </a:r>
            <a:r>
              <a:rPr lang="en-US" dirty="0"/>
              <a:t> &amp; OneDrive, and your managed devices.  </a:t>
            </a:r>
          </a:p>
          <a:p>
            <a:pPr marL="171450" indent="-171450">
              <a:buFontTx/>
              <a:buChar char="-"/>
            </a:pPr>
            <a:r>
              <a:rPr lang="en-US" dirty="0"/>
              <a:t>new services are being added all the time. recently added </a:t>
            </a:r>
            <a:r>
              <a:rPr lang="en-US" dirty="0" err="1"/>
              <a:t>UserActivities</a:t>
            </a:r>
            <a:r>
              <a:rPr lang="en-US" dirty="0"/>
              <a:t> in Windows10, that allow you to pickup activities across devices, </a:t>
            </a:r>
            <a:r>
              <a:rPr lang="en-US" dirty="0" err="1"/>
              <a:t>ie</a:t>
            </a:r>
            <a:r>
              <a:rPr lang="en-US" dirty="0"/>
              <a:t>: start an activity on your mobile phone and pick up on your desktop.</a:t>
            </a:r>
          </a:p>
          <a:p>
            <a:pPr marL="171450" indent="-171450">
              <a:buFontTx/>
              <a:buChar char="-"/>
            </a:pPr>
            <a:r>
              <a:rPr lang="en-US" dirty="0"/>
              <a:t>Essentially the Microsoft Graph provides a unified programmability model that you can use to take advantage of this tremendous amount of data all through a single endpoint.</a:t>
            </a:r>
          </a:p>
          <a:p>
            <a:endParaRPr lang="en-US" dirty="0"/>
          </a:p>
        </p:txBody>
      </p:sp>
    </p:spTree>
    <p:extLst>
      <p:ext uri="{BB962C8B-B14F-4D97-AF65-F5344CB8AC3E}">
        <p14:creationId xmlns:p14="http://schemas.microsoft.com/office/powerpoint/2010/main" val="35895046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we making this easier for desktop developers?  You can call REST APIs but it doesn’t feel very natural.  Enter the Graph SDK and the Graph controls.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10/20/2018 12:40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2945257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Injecting content into the activity timeline to help moving between devices –</a:t>
            </a:r>
          </a:p>
          <a:p>
            <a:endParaRPr lang="en-US" dirty="0"/>
          </a:p>
          <a:p>
            <a:r>
              <a:rPr lang="en-US" dirty="0"/>
              <a:t>Data loss prevention: reach in to messages to ensure people aren’t leaking information</a:t>
            </a:r>
          </a:p>
          <a:p>
            <a:r>
              <a:rPr lang="en-US" dirty="0"/>
              <a:t>Calendar </a:t>
            </a:r>
            <a:r>
              <a:rPr lang="en-US" dirty="0" err="1"/>
              <a:t>addin</a:t>
            </a:r>
            <a:r>
              <a:rPr lang="en-US" dirty="0"/>
              <a:t>: Intelligent calendar that says what time of day a meeting will be in in the location where the meeting is</a:t>
            </a:r>
          </a:p>
          <a:p>
            <a:endParaRPr lang="en-US" dirty="0"/>
          </a:p>
          <a:p>
            <a:r>
              <a:rPr lang="en-US" dirty="0"/>
              <a:t>“When a new employee is hired, do something…”</a:t>
            </a:r>
          </a:p>
          <a:p>
            <a:r>
              <a:rPr lang="en-US" dirty="0"/>
              <a:t>“When a new calendar entry comes in, ____”</a:t>
            </a:r>
          </a:p>
          <a:p>
            <a:endParaRPr lang="en-US" dirty="0"/>
          </a:p>
          <a:p>
            <a:r>
              <a:rPr lang="en-US" dirty="0"/>
              <a:t>Used to spend a lot of time standing up databases to store documents as blobs</a:t>
            </a:r>
          </a:p>
          <a:p>
            <a:pPr marL="171450" indent="-171450">
              <a:buFontTx/>
              <a:buChar char="-"/>
            </a:pPr>
            <a:r>
              <a:rPr lang="en-US" dirty="0"/>
              <a:t>Expense attachments, claims, invoices, </a:t>
            </a:r>
            <a:r>
              <a:rPr lang="en-US" dirty="0" err="1"/>
              <a:t>etc</a:t>
            </a:r>
            <a:endParaRPr lang="en-US" dirty="0"/>
          </a:p>
          <a:p>
            <a:pPr marL="171450" indent="-171450">
              <a:buFontTx/>
              <a:buChar char="-"/>
            </a:pPr>
            <a:r>
              <a:rPr lang="en-US" dirty="0"/>
              <a:t>Invoices for a team can go to a </a:t>
            </a:r>
            <a:r>
              <a:rPr lang="en-US" dirty="0" err="1"/>
              <a:t>sharepoint</a:t>
            </a:r>
            <a:r>
              <a:rPr lang="en-US" dirty="0"/>
              <a:t> site</a:t>
            </a:r>
          </a:p>
          <a:p>
            <a:pPr marL="171450" indent="-171450">
              <a:buFontTx/>
              <a:buChar char="-"/>
            </a:pPr>
            <a:r>
              <a:rPr lang="en-US" dirty="0"/>
              <a:t>Can store as OneDrive</a:t>
            </a:r>
          </a:p>
          <a:p>
            <a:pPr marL="0" indent="0">
              <a:buFontTx/>
              <a:buNone/>
            </a:pPr>
            <a:endParaRPr lang="en-US" dirty="0"/>
          </a:p>
          <a:p>
            <a:pPr marL="0" indent="0">
              <a:buFontTx/>
              <a:buNone/>
            </a:pPr>
            <a:r>
              <a:rPr lang="en-US" dirty="0"/>
              <a:t>Replace SMTP servers to send mail – use graph to send email now, looks like its coming from either user or system account</a:t>
            </a:r>
          </a:p>
          <a:p>
            <a:pPr marL="0" indent="0">
              <a:buFontTx/>
              <a:buNone/>
            </a:pPr>
            <a:r>
              <a:rPr lang="en-US" dirty="0"/>
              <a:t>Don’t need SMTP, SendGrid, </a:t>
            </a:r>
            <a:r>
              <a:rPr lang="en-US" dirty="0" err="1"/>
              <a:t>etc</a:t>
            </a:r>
            <a:endParaRPr lang="en-US" dirty="0"/>
          </a:p>
          <a:p>
            <a:pPr marL="0" indent="0">
              <a:buFontTx/>
              <a:buNone/>
            </a:pPr>
            <a:endParaRPr lang="en-US" dirty="0"/>
          </a:p>
          <a:p>
            <a:pPr marL="0" indent="0">
              <a:buFontTx/>
              <a:buNone/>
            </a:pPr>
            <a:r>
              <a:rPr lang="en-US" dirty="0"/>
              <a:t>Booking shuttles between buildings can add entries to calendars</a:t>
            </a:r>
          </a:p>
          <a:p>
            <a:pPr marL="0" indent="0">
              <a:buFontTx/>
              <a:buNone/>
            </a:pPr>
            <a:endParaRPr lang="en-US" dirty="0"/>
          </a:p>
          <a:p>
            <a:pPr marL="0" indent="0">
              <a:buFontTx/>
              <a:buNone/>
            </a:pPr>
            <a:r>
              <a:rPr lang="en-US" dirty="0"/>
              <a:t>Peer reviews, needed three people, using find time </a:t>
            </a:r>
            <a:r>
              <a:rPr lang="en-US" dirty="0" err="1"/>
              <a:t>api</a:t>
            </a:r>
            <a:r>
              <a:rPr lang="en-US" dirty="0"/>
              <a:t> to find time, adding to calendar</a:t>
            </a:r>
          </a:p>
          <a:p>
            <a:pPr marL="0" indent="0">
              <a:buFontTx/>
              <a:buNone/>
            </a:pPr>
            <a:endParaRPr lang="en-US" dirty="0"/>
          </a:p>
          <a:p>
            <a:pPr marL="0" indent="0">
              <a:buFontTx/>
              <a:buNone/>
            </a:pPr>
            <a:r>
              <a:rPr lang="en-US" dirty="0"/>
              <a:t>Easily display profile data instead of copying it per app</a:t>
            </a:r>
          </a:p>
          <a:p>
            <a:pPr marL="0" indent="0">
              <a:buFontTx/>
              <a:buNone/>
            </a:pPr>
            <a:endParaRPr lang="en-US" dirty="0"/>
          </a:p>
          <a:p>
            <a:pPr marL="0" indent="0">
              <a:buFontTx/>
              <a:buNone/>
            </a:pPr>
            <a:r>
              <a:rPr lang="en-US" dirty="0" err="1"/>
              <a:t>IsInGroup</a:t>
            </a:r>
            <a:r>
              <a:rPr lang="en-US" dirty="0"/>
              <a:t> / RBAC within apps</a:t>
            </a:r>
          </a:p>
          <a:p>
            <a:pPr marL="0" indent="0">
              <a:buFontTx/>
              <a:buNone/>
            </a:pPr>
            <a:endParaRPr lang="en-US" dirty="0"/>
          </a:p>
          <a:p>
            <a:pPr marL="0" indent="0">
              <a:buFontTx/>
              <a:buNone/>
            </a:pPr>
            <a:endParaRPr lang="en-US" dirty="0"/>
          </a:p>
          <a:p>
            <a:pPr marL="0" indent="0">
              <a:buFontTx/>
              <a:buNone/>
            </a:pPr>
            <a:r>
              <a:rPr lang="en-US" dirty="0"/>
              <a:t>One endpoint, one model (no need to deal with EWS/CSOM)</a:t>
            </a:r>
          </a:p>
          <a:p>
            <a:pPr marL="171450" indent="-171450">
              <a:buFontTx/>
              <a:buChar char="-"/>
            </a:pPr>
            <a:r>
              <a:rPr lang="en-US" dirty="0"/>
              <a:t>New products don’t mean tons of change, </a:t>
            </a:r>
          </a:p>
          <a:p>
            <a:pPr marL="171450" indent="-171450">
              <a:buFontTx/>
              <a:buChar char="-"/>
            </a:pPr>
            <a:endParaRPr lang="en-US" dirty="0"/>
          </a:p>
          <a:p>
            <a:pPr marL="0" indent="0">
              <a:buFontTx/>
              <a:buNone/>
            </a:pPr>
            <a:r>
              <a:rPr lang="en-US" dirty="0"/>
              <a:t>Front line workers:</a:t>
            </a:r>
          </a:p>
          <a:p>
            <a:pPr marL="171450" indent="-171450">
              <a:buFontTx/>
              <a:buChar char="-"/>
            </a:pPr>
            <a:r>
              <a:rPr lang="en-US" dirty="0"/>
              <a:t>App for taking photos of damage of a car (insurance), goes to </a:t>
            </a:r>
            <a:r>
              <a:rPr lang="en-US" dirty="0" err="1"/>
              <a:t>sharepoint</a:t>
            </a:r>
            <a:r>
              <a:rPr lang="en-US" dirty="0"/>
              <a:t> site for claim</a:t>
            </a:r>
          </a:p>
          <a:p>
            <a:pPr marL="171450" indent="-171450">
              <a:buFontTx/>
              <a:buChar char="-"/>
            </a:pPr>
            <a:endParaRPr lang="en-US" dirty="0"/>
          </a:p>
          <a:p>
            <a:pPr marL="0" indent="0">
              <a:buFontTx/>
              <a:buNone/>
            </a:pPr>
            <a:endParaRPr lang="en-US" dirty="0"/>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B9CBEDA4-302C-4757-A4F0-ADD9563C2703}" type="slidenum">
              <a:rPr lang="en-US" smtClean="0"/>
              <a:t>42</a:t>
            </a:fld>
            <a:endParaRPr lang="en-US"/>
          </a:p>
        </p:txBody>
      </p:sp>
    </p:spTree>
    <p:extLst>
      <p:ext uri="{BB962C8B-B14F-4D97-AF65-F5344CB8AC3E}">
        <p14:creationId xmlns:p14="http://schemas.microsoft.com/office/powerpoint/2010/main" val="280726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10 migration is heavily underway. Most organizations have started…</a:t>
            </a:r>
          </a:p>
        </p:txBody>
      </p:sp>
      <p:sp>
        <p:nvSpPr>
          <p:cNvPr id="4" name="Slide Number Placeholder 3"/>
          <p:cNvSpPr>
            <a:spLocks noGrp="1"/>
          </p:cNvSpPr>
          <p:nvPr>
            <p:ph type="sldNum" sz="quarter" idx="5"/>
          </p:nvPr>
        </p:nvSpPr>
        <p:spPr/>
        <p:txBody>
          <a:bodyPr/>
          <a:lstStyle/>
          <a:p>
            <a:fld id="{B9CBEDA4-302C-4757-A4F0-ADD9563C2703}" type="slidenum">
              <a:rPr lang="en-US" smtClean="0"/>
              <a:t>5</a:t>
            </a:fld>
            <a:endParaRPr lang="en-US"/>
          </a:p>
        </p:txBody>
      </p:sp>
    </p:spTree>
    <p:extLst>
      <p:ext uri="{BB962C8B-B14F-4D97-AF65-F5344CB8AC3E}">
        <p14:creationId xmlns:p14="http://schemas.microsoft.com/office/powerpoint/2010/main" val="12953367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https://docs.microsoft.com/en-us/windows/communitytoolkit/services/graphlogin</a:t>
            </a:r>
          </a:p>
          <a:p>
            <a:endParaRPr lang="en-US" dirty="0"/>
          </a:p>
          <a:p>
            <a:r>
              <a:rPr lang="en-US" dirty="0"/>
              <a:t>Register application in V2 portal</a:t>
            </a:r>
          </a:p>
          <a:p>
            <a:endParaRPr lang="en-US" dirty="0"/>
          </a:p>
          <a:p>
            <a:r>
              <a:rPr lang="en-US" dirty="0"/>
              <a:t>Add NuGet package</a:t>
            </a:r>
          </a:p>
          <a:p>
            <a:r>
              <a:rPr lang="en-US" dirty="0"/>
              <a:t>Show toolbox</a:t>
            </a:r>
          </a:p>
          <a:p>
            <a:r>
              <a:rPr lang="en-US" dirty="0"/>
              <a:t>Drag Item from toolbox</a:t>
            </a:r>
          </a:p>
          <a:p>
            <a:endParaRPr lang="en-US" dirty="0"/>
          </a:p>
          <a:p>
            <a:r>
              <a:rPr lang="en-US" dirty="0"/>
              <a:t>UWP Toolkit sample app?</a:t>
            </a:r>
          </a:p>
          <a:p>
            <a:endParaRPr lang="en-US" dirty="0"/>
          </a:p>
          <a:p>
            <a:r>
              <a:rPr lang="en-US" dirty="0"/>
              <a:t>ClientId: 278b27f4-72eb-4f6a-93c8-3613c7bd0322</a:t>
            </a:r>
          </a:p>
        </p:txBody>
      </p:sp>
      <p:sp>
        <p:nvSpPr>
          <p:cNvPr id="4" name="Slide Number Placeholder 3"/>
          <p:cNvSpPr>
            <a:spLocks noGrp="1"/>
          </p:cNvSpPr>
          <p:nvPr>
            <p:ph type="sldNum" sz="quarter" idx="5"/>
          </p:nvPr>
        </p:nvSpPr>
        <p:spPr/>
        <p:txBody>
          <a:bodyPr/>
          <a:lstStyle/>
          <a:p>
            <a:fld id="{B9CBEDA4-302C-4757-A4F0-ADD9563C2703}" type="slidenum">
              <a:rPr lang="en-US" smtClean="0"/>
              <a:t>43</a:t>
            </a:fld>
            <a:endParaRPr lang="en-US"/>
          </a:p>
        </p:txBody>
      </p:sp>
    </p:spTree>
    <p:extLst>
      <p:ext uri="{BB962C8B-B14F-4D97-AF65-F5344CB8AC3E}">
        <p14:creationId xmlns:p14="http://schemas.microsoft.com/office/powerpoint/2010/main" val="803246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story…</a:t>
            </a:r>
          </a:p>
          <a:p>
            <a:endParaRPr lang="en-US" dirty="0"/>
          </a:p>
          <a:p>
            <a:r>
              <a:rPr lang="en-US" dirty="0"/>
              <a:t>When I first looked at UWP, was surprised by how much code you needed for basic things – nav, state</a:t>
            </a:r>
          </a:p>
          <a:p>
            <a:endParaRPr lang="en-US" dirty="0"/>
          </a:p>
        </p:txBody>
      </p:sp>
      <p:sp>
        <p:nvSpPr>
          <p:cNvPr id="4" name="Slide Number Placeholder 3"/>
          <p:cNvSpPr>
            <a:spLocks noGrp="1"/>
          </p:cNvSpPr>
          <p:nvPr>
            <p:ph type="sldNum" sz="quarter" idx="5"/>
          </p:nvPr>
        </p:nvSpPr>
        <p:spPr/>
        <p:txBody>
          <a:bodyPr/>
          <a:lstStyle/>
          <a:p>
            <a:fld id="{B9CBEDA4-302C-4757-A4F0-ADD9563C2703}" type="slidenum">
              <a:rPr lang="en-US" smtClean="0"/>
              <a:t>46</a:t>
            </a:fld>
            <a:endParaRPr lang="en-US"/>
          </a:p>
        </p:txBody>
      </p:sp>
    </p:spTree>
    <p:extLst>
      <p:ext uri="{BB962C8B-B14F-4D97-AF65-F5344CB8AC3E}">
        <p14:creationId xmlns:p14="http://schemas.microsoft.com/office/powerpoint/2010/main" val="29320629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CBEDA4-302C-4757-A4F0-ADD9563C2703}" type="slidenum">
              <a:rPr lang="en-US" smtClean="0"/>
              <a:t>47</a:t>
            </a:fld>
            <a:endParaRPr lang="en-US"/>
          </a:p>
        </p:txBody>
      </p:sp>
    </p:spTree>
    <p:extLst>
      <p:ext uri="{BB962C8B-B14F-4D97-AF65-F5344CB8AC3E}">
        <p14:creationId xmlns:p14="http://schemas.microsoft.com/office/powerpoint/2010/main" val="37658472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Master/detail</a:t>
            </a:r>
          </a:p>
          <a:p>
            <a:r>
              <a:rPr lang="en-US" dirty="0"/>
              <a:t>Web view for deep link</a:t>
            </a:r>
          </a:p>
          <a:p>
            <a:r>
              <a:rPr lang="en-US" dirty="0"/>
              <a:t>Grid,</a:t>
            </a:r>
          </a:p>
          <a:p>
            <a:r>
              <a:rPr lang="en-US" dirty="0"/>
              <a:t>Settings,</a:t>
            </a:r>
          </a:p>
          <a:p>
            <a:r>
              <a:rPr lang="en-US" dirty="0"/>
              <a:t>Background task to refresh data</a:t>
            </a:r>
          </a:p>
          <a:p>
            <a:r>
              <a:rPr lang="en-US" dirty="0"/>
              <a:t>Telemetry to report success/failure</a:t>
            </a:r>
          </a:p>
          <a:p>
            <a:endParaRPr lang="en-US" dirty="0"/>
          </a:p>
          <a:p>
            <a:endParaRPr lang="en-US" dirty="0"/>
          </a:p>
        </p:txBody>
      </p:sp>
      <p:sp>
        <p:nvSpPr>
          <p:cNvPr id="4" name="Slide Number Placeholder 3"/>
          <p:cNvSpPr>
            <a:spLocks noGrp="1"/>
          </p:cNvSpPr>
          <p:nvPr>
            <p:ph type="sldNum" sz="quarter" idx="5"/>
          </p:nvPr>
        </p:nvSpPr>
        <p:spPr/>
        <p:txBody>
          <a:bodyPr/>
          <a:lstStyle/>
          <a:p>
            <a:fld id="{B9CBEDA4-302C-4757-A4F0-ADD9563C2703}" type="slidenum">
              <a:rPr lang="en-US" smtClean="0"/>
              <a:t>48</a:t>
            </a:fld>
            <a:endParaRPr lang="en-US"/>
          </a:p>
        </p:txBody>
      </p:sp>
    </p:spTree>
    <p:extLst>
      <p:ext uri="{BB962C8B-B14F-4D97-AF65-F5344CB8AC3E}">
        <p14:creationId xmlns:p14="http://schemas.microsoft.com/office/powerpoint/2010/main" val="11358597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with WTS and pick some pages and talk through them</a:t>
            </a:r>
          </a:p>
        </p:txBody>
      </p:sp>
      <p:sp>
        <p:nvSpPr>
          <p:cNvPr id="4" name="Slide Number Placeholder 3"/>
          <p:cNvSpPr>
            <a:spLocks noGrp="1"/>
          </p:cNvSpPr>
          <p:nvPr>
            <p:ph type="sldNum" sz="quarter" idx="5"/>
          </p:nvPr>
        </p:nvSpPr>
        <p:spPr/>
        <p:txBody>
          <a:bodyPr/>
          <a:lstStyle/>
          <a:p>
            <a:fld id="{B9CBEDA4-302C-4757-A4F0-ADD9563C2703}" type="slidenum">
              <a:rPr lang="en-US" smtClean="0"/>
              <a:t>49</a:t>
            </a:fld>
            <a:endParaRPr lang="en-US"/>
          </a:p>
        </p:txBody>
      </p:sp>
    </p:spTree>
    <p:extLst>
      <p:ext uri="{BB962C8B-B14F-4D97-AF65-F5344CB8AC3E}">
        <p14:creationId xmlns:p14="http://schemas.microsoft.com/office/powerpoint/2010/main" val="2889203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Desktop development still alive and well, and Windows 10 adoption at the tipping point for most enterprises to target, what are we doing to make developers lives easier?</a:t>
            </a:r>
          </a:p>
          <a:p>
            <a:endParaRPr lang="en-US" dirty="0"/>
          </a:p>
          <a:p>
            <a:r>
              <a:rPr lang="en-US" dirty="0"/>
              <a:t>First, a little background.  Historically we’ve built these 2 different app platforms, Desktop &amp; Modern/Universal. At a high level each has their own strengths and weaknesses, where Modern was built for a mobile with a touch based experience focused on consumer apps, and Desktop was all powerful focused on getting work done &amp; productivity. To date, these 2 platforms do not cooperate very well, making it hard for apps on either platform to take advantage of the others strengths.</a:t>
            </a:r>
          </a:p>
          <a:p>
            <a:endParaRPr lang="en-US" dirty="0"/>
          </a:p>
          <a:p>
            <a:r>
              <a:rPr lang="en-US" dirty="0"/>
              <a:t>Moving forward we want to break this boundary.  We want to make the Modern platform just another set of capabilities you can access from any of your apps.  Additionally we want to make it easier for Modern Apps to have powerful desktop capabilities. Kevin Gallo introduced this concept at //build where we are moving to a developer model where there is just one app platform.  And the more we do to reduce your barrier to modernize and give you the ability to adopt the features your scenarios require, the more you can make your apps powerful, secure, productive and compelling.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10/20/2018 12:40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22419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number of ways to enhance existing apps</a:t>
            </a:r>
          </a:p>
        </p:txBody>
      </p:sp>
      <p:sp>
        <p:nvSpPr>
          <p:cNvPr id="4" name="Slide Number Placeholder 3"/>
          <p:cNvSpPr>
            <a:spLocks noGrp="1"/>
          </p:cNvSpPr>
          <p:nvPr>
            <p:ph type="sldNum" sz="quarter" idx="5"/>
          </p:nvPr>
        </p:nvSpPr>
        <p:spPr/>
        <p:txBody>
          <a:bodyPr/>
          <a:lstStyle/>
          <a:p>
            <a:fld id="{B9CBEDA4-302C-4757-A4F0-ADD9563C2703}" type="slidenum">
              <a:rPr lang="en-US" smtClean="0"/>
              <a:t>7</a:t>
            </a:fld>
            <a:endParaRPr lang="en-US"/>
          </a:p>
        </p:txBody>
      </p:sp>
    </p:spTree>
    <p:extLst>
      <p:ext uri="{BB962C8B-B14F-4D97-AF65-F5344CB8AC3E}">
        <p14:creationId xmlns:p14="http://schemas.microsoft.com/office/powerpoint/2010/main" val="1888237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Modernizing apps doesn’t always start with the parts you can see. Like anything, a solid foundation is key to a well-performing app.</a:t>
            </a:r>
          </a:p>
          <a:p>
            <a:endParaRPr lang="en-US" dirty="0"/>
          </a:p>
          <a:p>
            <a:r>
              <a:rPr lang="en-US" dirty="0"/>
              <a:t>One foundational piece is distribution</a:t>
            </a:r>
          </a:p>
          <a:p>
            <a:endParaRPr lang="en-US" dirty="0"/>
          </a:p>
          <a:p>
            <a:pPr marL="171450" indent="-171450">
              <a:buFontTx/>
              <a:buChar char="-"/>
            </a:pPr>
            <a:r>
              <a:rPr lang="en-US" dirty="0"/>
              <a:t>How many of you use </a:t>
            </a:r>
            <a:r>
              <a:rPr lang="en-US" dirty="0" err="1"/>
              <a:t>ClickOne</a:t>
            </a:r>
            <a:r>
              <a:rPr lang="en-US" dirty="0"/>
              <a:t>?</a:t>
            </a:r>
          </a:p>
          <a:p>
            <a:pPr marL="171450" indent="-171450">
              <a:buFontTx/>
              <a:buChar char="-"/>
            </a:pPr>
            <a:r>
              <a:rPr lang="en-US" dirty="0"/>
              <a:t>MSI Installers?</a:t>
            </a:r>
          </a:p>
          <a:p>
            <a:pPr marL="171450" indent="-171450">
              <a:buFontTx/>
              <a:buChar char="-"/>
            </a:pPr>
            <a:r>
              <a:rPr lang="en-US" dirty="0"/>
              <a:t>Squirrel?</a:t>
            </a:r>
          </a:p>
          <a:p>
            <a:pPr marL="171450" indent="-171450">
              <a:buFontTx/>
              <a:buChar char="-"/>
            </a:pPr>
            <a:r>
              <a:rPr lang="en-US" dirty="0"/>
              <a:t>Something else – what?</a:t>
            </a:r>
          </a:p>
        </p:txBody>
      </p:sp>
      <p:sp>
        <p:nvSpPr>
          <p:cNvPr id="4" name="Slide Number Placeholder 3"/>
          <p:cNvSpPr>
            <a:spLocks noGrp="1"/>
          </p:cNvSpPr>
          <p:nvPr>
            <p:ph type="sldNum" sz="quarter" idx="5"/>
          </p:nvPr>
        </p:nvSpPr>
        <p:spPr/>
        <p:txBody>
          <a:bodyPr/>
          <a:lstStyle/>
          <a:p>
            <a:fld id="{B9CBEDA4-302C-4757-A4F0-ADD9563C2703}" type="slidenum">
              <a:rPr lang="en-US" smtClean="0"/>
              <a:t>8</a:t>
            </a:fld>
            <a:endParaRPr lang="en-US"/>
          </a:p>
        </p:txBody>
      </p:sp>
    </p:spTree>
    <p:extLst>
      <p:ext uri="{BB962C8B-B14F-4D97-AF65-F5344CB8AC3E}">
        <p14:creationId xmlns:p14="http://schemas.microsoft.com/office/powerpoint/2010/main" val="3608857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There’s no app model today, no container where apps can live.</a:t>
            </a:r>
          </a:p>
          <a:p>
            <a:endParaRPr lang="en-US" dirty="0"/>
          </a:p>
          <a:p>
            <a:r>
              <a:rPr lang="en-US" dirty="0"/>
              <a:t>Over time, files and registry keys get put everywhere</a:t>
            </a:r>
          </a:p>
          <a:p>
            <a:endParaRPr lang="en-US" dirty="0"/>
          </a:p>
          <a:p>
            <a:r>
              <a:rPr lang="en-US" dirty="0"/>
              <a:t>Auto updating apps can leave you without much control</a:t>
            </a:r>
          </a:p>
          <a:p>
            <a:endParaRPr lang="en-US" dirty="0"/>
          </a:p>
          <a:p>
            <a:r>
              <a:rPr lang="en-US" dirty="0"/>
              <a:t>Many orgs take third party installers and repackage them. This can add substantial delays and can break</a:t>
            </a:r>
          </a:p>
          <a:p>
            <a:endParaRPr lang="en-US" dirty="0"/>
          </a:p>
          <a:p>
            <a:r>
              <a:rPr lang="en-US" dirty="0"/>
              <a:t>When a new version of .NET comes out, how long does it take before you can use it?</a:t>
            </a:r>
          </a:p>
        </p:txBody>
      </p:sp>
      <p:sp>
        <p:nvSpPr>
          <p:cNvPr id="4" name="Slide Number Placeholder 3"/>
          <p:cNvSpPr>
            <a:spLocks noGrp="1"/>
          </p:cNvSpPr>
          <p:nvPr>
            <p:ph type="sldNum" sz="quarter" idx="5"/>
          </p:nvPr>
        </p:nvSpPr>
        <p:spPr/>
        <p:txBody>
          <a:bodyPr/>
          <a:lstStyle/>
          <a:p>
            <a:fld id="{B9CBEDA4-302C-4757-A4F0-ADD9563C2703}" type="slidenum">
              <a:rPr lang="en-US" smtClean="0"/>
              <a:t>9</a:t>
            </a:fld>
            <a:endParaRPr lang="en-US"/>
          </a:p>
        </p:txBody>
      </p:sp>
    </p:spTree>
    <p:extLst>
      <p:ext uri="{BB962C8B-B14F-4D97-AF65-F5344CB8AC3E}">
        <p14:creationId xmlns:p14="http://schemas.microsoft.com/office/powerpoint/2010/main" val="4239214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all of the existing techniques and moves forward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2F61B8-394B-4B1B-B6B2-900DD8EFE15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065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3033-15BD-4A21-9694-894FBDA99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618E47-EEC7-43C4-85A6-3A482A0E8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29FFBF-C075-4454-978B-6954990593BD}"/>
              </a:ext>
            </a:extLst>
          </p:cNvPr>
          <p:cNvSpPr>
            <a:spLocks noGrp="1"/>
          </p:cNvSpPr>
          <p:nvPr>
            <p:ph type="dt" sz="half" idx="10"/>
          </p:nvPr>
        </p:nvSpPr>
        <p:spPr/>
        <p:txBody>
          <a:bodyPr/>
          <a:lstStyle/>
          <a:p>
            <a:fld id="{F893748C-7409-4730-9830-3B64F24FBEC1}" type="datetimeFigureOut">
              <a:rPr lang="en-US" smtClean="0"/>
              <a:t>10/20/2018</a:t>
            </a:fld>
            <a:endParaRPr lang="en-US"/>
          </a:p>
        </p:txBody>
      </p:sp>
      <p:sp>
        <p:nvSpPr>
          <p:cNvPr id="5" name="Footer Placeholder 4">
            <a:extLst>
              <a:ext uri="{FF2B5EF4-FFF2-40B4-BE49-F238E27FC236}">
                <a16:creationId xmlns:a16="http://schemas.microsoft.com/office/drawing/2014/main" id="{35C39C78-F78C-419D-8AEE-235778EB2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71E49-E348-42B6-8BDA-7F082734EAAA}"/>
              </a:ext>
            </a:extLst>
          </p:cNvPr>
          <p:cNvSpPr>
            <a:spLocks noGrp="1"/>
          </p:cNvSpPr>
          <p:nvPr>
            <p:ph type="sldNum" sz="quarter" idx="12"/>
          </p:nvPr>
        </p:nvSpPr>
        <p:spPr/>
        <p:txBody>
          <a:bodyPr/>
          <a:lstStyle/>
          <a:p>
            <a:fld id="{003D63F2-5258-4AAF-AED6-6790B5DEC00B}" type="slidenum">
              <a:rPr lang="en-US" smtClean="0"/>
              <a:t>‹#›</a:t>
            </a:fld>
            <a:endParaRPr lang="en-US"/>
          </a:p>
        </p:txBody>
      </p:sp>
    </p:spTree>
    <p:extLst>
      <p:ext uri="{BB962C8B-B14F-4D97-AF65-F5344CB8AC3E}">
        <p14:creationId xmlns:p14="http://schemas.microsoft.com/office/powerpoint/2010/main" val="397475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B3B3-229B-4D5F-BFB7-813499D50B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24D265-E4B1-44B5-97E2-23099EDC72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BAE10-0F24-4193-B0ED-958F806F52BE}"/>
              </a:ext>
            </a:extLst>
          </p:cNvPr>
          <p:cNvSpPr>
            <a:spLocks noGrp="1"/>
          </p:cNvSpPr>
          <p:nvPr>
            <p:ph type="dt" sz="half" idx="10"/>
          </p:nvPr>
        </p:nvSpPr>
        <p:spPr/>
        <p:txBody>
          <a:bodyPr/>
          <a:lstStyle/>
          <a:p>
            <a:fld id="{F893748C-7409-4730-9830-3B64F24FBEC1}" type="datetimeFigureOut">
              <a:rPr lang="en-US" smtClean="0"/>
              <a:t>10/20/2018</a:t>
            </a:fld>
            <a:endParaRPr lang="en-US"/>
          </a:p>
        </p:txBody>
      </p:sp>
      <p:sp>
        <p:nvSpPr>
          <p:cNvPr id="5" name="Footer Placeholder 4">
            <a:extLst>
              <a:ext uri="{FF2B5EF4-FFF2-40B4-BE49-F238E27FC236}">
                <a16:creationId xmlns:a16="http://schemas.microsoft.com/office/drawing/2014/main" id="{868C821D-B6FA-41E3-AB4F-7E9704461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F6817-2466-4ADB-BC47-73459442DCD8}"/>
              </a:ext>
            </a:extLst>
          </p:cNvPr>
          <p:cNvSpPr>
            <a:spLocks noGrp="1"/>
          </p:cNvSpPr>
          <p:nvPr>
            <p:ph type="sldNum" sz="quarter" idx="12"/>
          </p:nvPr>
        </p:nvSpPr>
        <p:spPr/>
        <p:txBody>
          <a:bodyPr/>
          <a:lstStyle/>
          <a:p>
            <a:fld id="{003D63F2-5258-4AAF-AED6-6790B5DEC00B}" type="slidenum">
              <a:rPr lang="en-US" smtClean="0"/>
              <a:t>‹#›</a:t>
            </a:fld>
            <a:endParaRPr lang="en-US"/>
          </a:p>
        </p:txBody>
      </p:sp>
    </p:spTree>
    <p:extLst>
      <p:ext uri="{BB962C8B-B14F-4D97-AF65-F5344CB8AC3E}">
        <p14:creationId xmlns:p14="http://schemas.microsoft.com/office/powerpoint/2010/main" val="2107295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04C170-F851-442A-B0C3-55A6316C0C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83720E-41EB-42E1-BA69-AACA0B7BBC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D1AB7-AE9B-49DB-A669-60A4F746CFF3}"/>
              </a:ext>
            </a:extLst>
          </p:cNvPr>
          <p:cNvSpPr>
            <a:spLocks noGrp="1"/>
          </p:cNvSpPr>
          <p:nvPr>
            <p:ph type="dt" sz="half" idx="10"/>
          </p:nvPr>
        </p:nvSpPr>
        <p:spPr/>
        <p:txBody>
          <a:bodyPr/>
          <a:lstStyle/>
          <a:p>
            <a:fld id="{F893748C-7409-4730-9830-3B64F24FBEC1}" type="datetimeFigureOut">
              <a:rPr lang="en-US" smtClean="0"/>
              <a:t>10/20/2018</a:t>
            </a:fld>
            <a:endParaRPr lang="en-US"/>
          </a:p>
        </p:txBody>
      </p:sp>
      <p:sp>
        <p:nvSpPr>
          <p:cNvPr id="5" name="Footer Placeholder 4">
            <a:extLst>
              <a:ext uri="{FF2B5EF4-FFF2-40B4-BE49-F238E27FC236}">
                <a16:creationId xmlns:a16="http://schemas.microsoft.com/office/drawing/2014/main" id="{2363EF46-D8DE-4A5D-BEA2-64973F798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47436-C34A-4E6A-B1BC-90A7E7E03EB8}"/>
              </a:ext>
            </a:extLst>
          </p:cNvPr>
          <p:cNvSpPr>
            <a:spLocks noGrp="1"/>
          </p:cNvSpPr>
          <p:nvPr>
            <p:ph type="sldNum" sz="quarter" idx="12"/>
          </p:nvPr>
        </p:nvSpPr>
        <p:spPr/>
        <p:txBody>
          <a:bodyPr/>
          <a:lstStyle/>
          <a:p>
            <a:fld id="{003D63F2-5258-4AAF-AED6-6790B5DEC00B}" type="slidenum">
              <a:rPr lang="en-US" smtClean="0"/>
              <a:t>‹#›</a:t>
            </a:fld>
            <a:endParaRPr lang="en-US"/>
          </a:p>
        </p:txBody>
      </p:sp>
    </p:spTree>
    <p:extLst>
      <p:ext uri="{BB962C8B-B14F-4D97-AF65-F5344CB8AC3E}">
        <p14:creationId xmlns:p14="http://schemas.microsoft.com/office/powerpoint/2010/main" val="233174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146489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a:spcBef>
                <a:spcPts val="1200"/>
              </a:spcBef>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3020514"/>
      </p:ext>
    </p:extLst>
  </p:cSld>
  <p:clrMapOvr>
    <a:masterClrMapping/>
  </p:clrMapOvr>
  <p:transition>
    <p:fade/>
  </p:transition>
  <p:hf hdr="0" ftr="0" dt="0"/>
  <p:extLst mod="1">
    <p:ext uri="{DCECCB84-F9BA-43D5-87BE-67443E8EF086}">
      <p15:sldGuideLst xmlns:p15="http://schemas.microsoft.com/office/powerpoint/2012/main">
        <p15:guide id="9" orient="horz" pos="1272">
          <p15:clr>
            <a:srgbClr val="5ACBF0"/>
          </p15:clr>
        </p15:guide>
        <p15:guide id="10" orient="horz" pos="288">
          <p15:clr>
            <a:srgbClr val="5ACBF0"/>
          </p15:clr>
        </p15:guide>
        <p15:guide id="11"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eft Text Open Right">
    <p:spTree>
      <p:nvGrpSpPr>
        <p:cNvPr id="1" name=""/>
        <p:cNvGrpSpPr/>
        <p:nvPr/>
      </p:nvGrpSpPr>
      <p:grpSpPr>
        <a:xfrm>
          <a:off x="0" y="0"/>
          <a:ext cx="0" cy="0"/>
          <a:chOff x="0" y="0"/>
          <a:chExt cx="0" cy="0"/>
        </a:xfrm>
      </p:grpSpPr>
      <p:sp>
        <p:nvSpPr>
          <p:cNvPr id="12" name="Text Placeholder 3">
            <a:extLst>
              <a:ext uri="{FF2B5EF4-FFF2-40B4-BE49-F238E27FC236}">
                <a16:creationId xmlns:a16="http://schemas.microsoft.com/office/drawing/2014/main" id="{07CCA451-87B3-4379-BE12-A523A542F462}"/>
              </a:ext>
            </a:extLst>
          </p:cNvPr>
          <p:cNvSpPr>
            <a:spLocks noGrp="1"/>
          </p:cNvSpPr>
          <p:nvPr>
            <p:ph type="body" sz="quarter" idx="10" hasCustomPrompt="1"/>
          </p:nvPr>
        </p:nvSpPr>
        <p:spPr>
          <a:xfrm>
            <a:off x="953716" y="2"/>
            <a:ext cx="3120585" cy="572559"/>
          </a:xfrm>
        </p:spPr>
        <p:txBody>
          <a:bodyPr anchor="ctr">
            <a:normAutofit/>
          </a:bodyPr>
          <a:lstStyle>
            <a:lvl1pPr>
              <a:defRPr lang="en-US" sz="600" b="1" i="0" kern="1200" cap="all" spc="200" baseline="0" dirty="0">
                <a:solidFill>
                  <a:schemeClr val="tx1">
                    <a:lumMod val="75000"/>
                  </a:schemeClr>
                </a:solidFill>
                <a:latin typeface="Segoe UI" panose="020B0502040204020203" pitchFamily="34" charset="0"/>
                <a:ea typeface="+mn-ea"/>
                <a:cs typeface="+mn-cs"/>
              </a:defRPr>
            </a:lvl1pPr>
          </a:lstStyle>
          <a:p>
            <a:pPr lvl="0"/>
            <a:r>
              <a:rPr lang="en-US" dirty="0"/>
              <a:t>Section title</a:t>
            </a:r>
          </a:p>
        </p:txBody>
      </p:sp>
      <p:sp>
        <p:nvSpPr>
          <p:cNvPr id="14" name="Text Placeholder 2">
            <a:extLst>
              <a:ext uri="{FF2B5EF4-FFF2-40B4-BE49-F238E27FC236}">
                <a16:creationId xmlns:a16="http://schemas.microsoft.com/office/drawing/2014/main" id="{5C643B8C-4E5D-4008-A0CF-DF9AD2384109}"/>
              </a:ext>
            </a:extLst>
          </p:cNvPr>
          <p:cNvSpPr>
            <a:spLocks noGrp="1"/>
          </p:cNvSpPr>
          <p:nvPr>
            <p:ph type="body" sz="quarter" idx="12"/>
          </p:nvPr>
        </p:nvSpPr>
        <p:spPr>
          <a:xfrm>
            <a:off x="949658" y="1529934"/>
            <a:ext cx="3346642" cy="4755509"/>
          </a:xfrm>
        </p:spPr>
        <p:txBody>
          <a:bodyPr numCol="1" spcCol="762000">
            <a:noAutofit/>
          </a:bodyPr>
          <a:lstStyle>
            <a:lvl1pPr>
              <a:defRPr/>
            </a:lvl1pPr>
            <a:lvl2pPr>
              <a:defRPr lang="en-US" dirty="0" smtClean="0"/>
            </a:lvl2pPr>
            <a:lvl3pPr marL="112195" indent="-112195">
              <a:spcAft>
                <a:spcPts val="800"/>
              </a:spcAft>
              <a:buFont typeface="Arial" panose="020B0604020202020204" pitchFamily="34" charset="0"/>
              <a:buChar char="•"/>
              <a:defRPr/>
            </a:lvl3pPr>
            <a:lvl4pPr>
              <a:defRPr lang="en-US" sz="1000" b="1" kern="1200" spc="0" baseline="0" dirty="0" smtClean="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stStyle>
          <a:p>
            <a:pPr marL="0" marR="0" lvl="3" indent="0" algn="l" defTabSz="932883" rtl="0" eaLnBrk="1" fontAlgn="auto" latinLnBrk="0" hangingPunct="1">
              <a:lnSpc>
                <a:spcPct val="110000"/>
              </a:lnSpc>
              <a:spcBef>
                <a:spcPts val="0"/>
              </a:spcBef>
              <a:spcAft>
                <a:spcPts val="400"/>
              </a:spcAft>
              <a:buClrTx/>
              <a:buSzPct val="90000"/>
              <a:buFont typeface="Wingdings" panose="05000000000000000000" pitchFamily="2" charset="2"/>
              <a:buNone/>
              <a:tabLst/>
            </a:pPr>
            <a:r>
              <a:rPr lang="en-US" dirty="0"/>
              <a:t>Edit Master text styles</a:t>
            </a:r>
          </a:p>
          <a:p>
            <a:pPr lvl="1"/>
            <a:r>
              <a:rPr lang="en-US" dirty="0"/>
              <a:t>Second level</a:t>
            </a:r>
          </a:p>
          <a:p>
            <a:pPr lvl="2"/>
            <a:r>
              <a:rPr lang="en-US" dirty="0"/>
              <a:t>Bullet</a:t>
            </a:r>
          </a:p>
        </p:txBody>
      </p:sp>
      <p:sp>
        <p:nvSpPr>
          <p:cNvPr id="5" name="Text Placeholder 5">
            <a:extLst>
              <a:ext uri="{FF2B5EF4-FFF2-40B4-BE49-F238E27FC236}">
                <a16:creationId xmlns:a16="http://schemas.microsoft.com/office/drawing/2014/main" id="{2923535A-38D8-4FF6-8984-CB3E7778D9E9}"/>
              </a:ext>
            </a:extLst>
          </p:cNvPr>
          <p:cNvSpPr>
            <a:spLocks noGrp="1"/>
          </p:cNvSpPr>
          <p:nvPr>
            <p:ph type="body" sz="quarter" idx="11" hasCustomPrompt="1"/>
          </p:nvPr>
        </p:nvSpPr>
        <p:spPr>
          <a:xfrm>
            <a:off x="935428" y="486841"/>
            <a:ext cx="3331773" cy="1043093"/>
          </a:xfrm>
        </p:spPr>
        <p:txBody>
          <a:bodyPr tIns="0" bIns="0">
            <a:noAutofit/>
          </a:bodyPr>
          <a:lstStyle>
            <a:lvl1pPr>
              <a:defRPr lang="en-US" sz="2400" b="1" i="0" kern="1200" cap="none" spc="0" baseline="0" dirty="0">
                <a:solidFill>
                  <a:schemeClr val="tx1">
                    <a:lumMod val="75000"/>
                  </a:schemeClr>
                </a:solidFill>
                <a:latin typeface="Segoe UI" panose="020B0502040204020203" pitchFamily="34" charset="0"/>
                <a:ea typeface="+mn-ea"/>
                <a:cs typeface="+mn-cs"/>
              </a:defRPr>
            </a:lvl1pPr>
          </a:lstStyle>
          <a:p>
            <a:pPr lvl="0"/>
            <a:r>
              <a:rPr lang="en-US" dirty="0"/>
              <a:t>Page title</a:t>
            </a:r>
          </a:p>
        </p:txBody>
      </p:sp>
    </p:spTree>
    <p:extLst>
      <p:ext uri="{BB962C8B-B14F-4D97-AF65-F5344CB8AC3E}">
        <p14:creationId xmlns:p14="http://schemas.microsoft.com/office/powerpoint/2010/main" val="12957169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6x9 with caption">
    <p:spTree>
      <p:nvGrpSpPr>
        <p:cNvPr id="1" name=""/>
        <p:cNvGrpSpPr/>
        <p:nvPr/>
      </p:nvGrpSpPr>
      <p:grpSpPr>
        <a:xfrm>
          <a:off x="0" y="0"/>
          <a:ext cx="0" cy="0"/>
          <a:chOff x="0" y="0"/>
          <a:chExt cx="0" cy="0"/>
        </a:xfrm>
      </p:grpSpPr>
      <p:sp>
        <p:nvSpPr>
          <p:cNvPr id="12" name="Text Placeholder 3">
            <a:extLst>
              <a:ext uri="{FF2B5EF4-FFF2-40B4-BE49-F238E27FC236}">
                <a16:creationId xmlns:a16="http://schemas.microsoft.com/office/drawing/2014/main" id="{07CCA451-87B3-4379-BE12-A523A542F462}"/>
              </a:ext>
            </a:extLst>
          </p:cNvPr>
          <p:cNvSpPr>
            <a:spLocks noGrp="1"/>
          </p:cNvSpPr>
          <p:nvPr>
            <p:ph type="body" sz="quarter" idx="10" hasCustomPrompt="1"/>
          </p:nvPr>
        </p:nvSpPr>
        <p:spPr>
          <a:xfrm>
            <a:off x="953715" y="1"/>
            <a:ext cx="3120585" cy="572559"/>
          </a:xfrm>
        </p:spPr>
        <p:txBody>
          <a:bodyPr anchor="ctr">
            <a:normAutofit/>
          </a:bodyPr>
          <a:lstStyle>
            <a:lvl1pPr>
              <a:defRPr lang="en-US" sz="600" b="1" i="0" kern="1200" cap="all" spc="200" baseline="0" dirty="0">
                <a:solidFill>
                  <a:schemeClr val="tx1">
                    <a:lumMod val="75000"/>
                  </a:schemeClr>
                </a:solidFill>
                <a:latin typeface="Segoe UI" panose="020B0502040204020203" pitchFamily="34" charset="0"/>
                <a:ea typeface="+mn-ea"/>
                <a:cs typeface="+mn-cs"/>
              </a:defRPr>
            </a:lvl1pPr>
          </a:lstStyle>
          <a:p>
            <a:pPr lvl="0"/>
            <a:r>
              <a:rPr lang="en-US" dirty="0"/>
              <a:t>Section title</a:t>
            </a:r>
          </a:p>
        </p:txBody>
      </p:sp>
      <p:sp>
        <p:nvSpPr>
          <p:cNvPr id="4" name="Picture Placeholder 3">
            <a:extLst>
              <a:ext uri="{FF2B5EF4-FFF2-40B4-BE49-F238E27FC236}">
                <a16:creationId xmlns:a16="http://schemas.microsoft.com/office/drawing/2014/main" id="{5008B7FE-64BD-4635-8638-E25286B5A8C1}"/>
              </a:ext>
            </a:extLst>
          </p:cNvPr>
          <p:cNvSpPr>
            <a:spLocks noGrp="1" noChangeAspect="1"/>
          </p:cNvSpPr>
          <p:nvPr>
            <p:ph type="pic" sz="quarter" idx="13"/>
          </p:nvPr>
        </p:nvSpPr>
        <p:spPr>
          <a:xfrm>
            <a:off x="1016000" y="571500"/>
            <a:ext cx="10160000" cy="430887"/>
          </a:xfrm>
          <a:effectLst>
            <a:outerShdw blurRad="508000" dist="304800" dir="5400000" sx="98000" sy="98000" algn="t" rotWithShape="0">
              <a:srgbClr val="29394D">
                <a:alpha val="60000"/>
              </a:srgbClr>
            </a:outerShdw>
          </a:effectLst>
        </p:spPr>
        <p:txBody>
          <a:bodyPr/>
          <a:lstStyle/>
          <a:p>
            <a:endParaRPr lang="en-US"/>
          </a:p>
        </p:txBody>
      </p:sp>
      <p:sp>
        <p:nvSpPr>
          <p:cNvPr id="3" name="Text Placeholder 2">
            <a:extLst>
              <a:ext uri="{FF2B5EF4-FFF2-40B4-BE49-F238E27FC236}">
                <a16:creationId xmlns:a16="http://schemas.microsoft.com/office/drawing/2014/main" id="{B8A32024-E5AD-47A6-B562-FDC425B10E5F}"/>
              </a:ext>
            </a:extLst>
          </p:cNvPr>
          <p:cNvSpPr>
            <a:spLocks noGrp="1"/>
          </p:cNvSpPr>
          <p:nvPr>
            <p:ph type="body" sz="quarter" idx="14" hasCustomPrompt="1"/>
          </p:nvPr>
        </p:nvSpPr>
        <p:spPr>
          <a:xfrm>
            <a:off x="6197600" y="0"/>
            <a:ext cx="5040685" cy="571500"/>
          </a:xfrm>
        </p:spPr>
        <p:txBody>
          <a:bodyPr anchor="ctr">
            <a:normAutofit/>
          </a:bodyPr>
          <a:lstStyle>
            <a:lvl1pPr algn="r">
              <a:defRPr sz="1000"/>
            </a:lvl1pPr>
          </a:lstStyle>
          <a:p>
            <a:pPr lvl="0"/>
            <a:r>
              <a:rPr lang="en-US" dirty="0"/>
              <a:t>Caption top</a:t>
            </a:r>
          </a:p>
        </p:txBody>
      </p:sp>
    </p:spTree>
    <p:extLst>
      <p:ext uri="{BB962C8B-B14F-4D97-AF65-F5344CB8AC3E}">
        <p14:creationId xmlns:p14="http://schemas.microsoft.com/office/powerpoint/2010/main" val="285944494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1792192"/>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751966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273425"/>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556884"/>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DA27-1F1A-4083-9A29-140D9DED5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1B94FF-EE27-4C9C-8AE1-0D57C9E6BD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CC704-1F6F-485B-A83C-38AEEEAD14C1}"/>
              </a:ext>
            </a:extLst>
          </p:cNvPr>
          <p:cNvSpPr>
            <a:spLocks noGrp="1"/>
          </p:cNvSpPr>
          <p:nvPr>
            <p:ph type="dt" sz="half" idx="10"/>
          </p:nvPr>
        </p:nvSpPr>
        <p:spPr/>
        <p:txBody>
          <a:bodyPr/>
          <a:lstStyle/>
          <a:p>
            <a:fld id="{F893748C-7409-4730-9830-3B64F24FBEC1}" type="datetimeFigureOut">
              <a:rPr lang="en-US" smtClean="0"/>
              <a:t>10/20/2018</a:t>
            </a:fld>
            <a:endParaRPr lang="en-US"/>
          </a:p>
        </p:txBody>
      </p:sp>
      <p:sp>
        <p:nvSpPr>
          <p:cNvPr id="5" name="Footer Placeholder 4">
            <a:extLst>
              <a:ext uri="{FF2B5EF4-FFF2-40B4-BE49-F238E27FC236}">
                <a16:creationId xmlns:a16="http://schemas.microsoft.com/office/drawing/2014/main" id="{0CAF3D3F-A9F0-426F-A56D-B238C189B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48DE0-EB51-458F-87B2-4B669AE885CF}"/>
              </a:ext>
            </a:extLst>
          </p:cNvPr>
          <p:cNvSpPr>
            <a:spLocks noGrp="1"/>
          </p:cNvSpPr>
          <p:nvPr>
            <p:ph type="sldNum" sz="quarter" idx="12"/>
          </p:nvPr>
        </p:nvSpPr>
        <p:spPr/>
        <p:txBody>
          <a:bodyPr/>
          <a:lstStyle/>
          <a:p>
            <a:fld id="{003D63F2-5258-4AAF-AED6-6790B5DEC00B}" type="slidenum">
              <a:rPr lang="en-US" smtClean="0"/>
              <a:t>‹#›</a:t>
            </a:fld>
            <a:endParaRPr lang="en-US"/>
          </a:p>
        </p:txBody>
      </p:sp>
    </p:spTree>
    <p:extLst>
      <p:ext uri="{BB962C8B-B14F-4D97-AF65-F5344CB8AC3E}">
        <p14:creationId xmlns:p14="http://schemas.microsoft.com/office/powerpoint/2010/main" val="29004157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460221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8"/>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4700874"/>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4923-BDF5-47DF-A56B-4BBEDA0DF7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CC2B7B-9A4E-48DC-AC41-6332F36F1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6D3D8D-01A8-4272-948C-87DB7066CF79}"/>
              </a:ext>
            </a:extLst>
          </p:cNvPr>
          <p:cNvSpPr>
            <a:spLocks noGrp="1"/>
          </p:cNvSpPr>
          <p:nvPr>
            <p:ph type="dt" sz="half" idx="10"/>
          </p:nvPr>
        </p:nvSpPr>
        <p:spPr/>
        <p:txBody>
          <a:bodyPr/>
          <a:lstStyle/>
          <a:p>
            <a:fld id="{F893748C-7409-4730-9830-3B64F24FBEC1}" type="datetimeFigureOut">
              <a:rPr lang="en-US" smtClean="0"/>
              <a:t>10/20/2018</a:t>
            </a:fld>
            <a:endParaRPr lang="en-US"/>
          </a:p>
        </p:txBody>
      </p:sp>
      <p:sp>
        <p:nvSpPr>
          <p:cNvPr id="5" name="Footer Placeholder 4">
            <a:extLst>
              <a:ext uri="{FF2B5EF4-FFF2-40B4-BE49-F238E27FC236}">
                <a16:creationId xmlns:a16="http://schemas.microsoft.com/office/drawing/2014/main" id="{449A51EF-BB5D-42E6-9EE1-B4D0E596B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398C9-9508-4B88-8980-A4327899CE44}"/>
              </a:ext>
            </a:extLst>
          </p:cNvPr>
          <p:cNvSpPr>
            <a:spLocks noGrp="1"/>
          </p:cNvSpPr>
          <p:nvPr>
            <p:ph type="sldNum" sz="quarter" idx="12"/>
          </p:nvPr>
        </p:nvSpPr>
        <p:spPr/>
        <p:txBody>
          <a:bodyPr/>
          <a:lstStyle/>
          <a:p>
            <a:fld id="{003D63F2-5258-4AAF-AED6-6790B5DEC00B}" type="slidenum">
              <a:rPr lang="en-US" smtClean="0"/>
              <a:t>‹#›</a:t>
            </a:fld>
            <a:endParaRPr lang="en-US"/>
          </a:p>
        </p:txBody>
      </p:sp>
    </p:spTree>
    <p:extLst>
      <p:ext uri="{BB962C8B-B14F-4D97-AF65-F5344CB8AC3E}">
        <p14:creationId xmlns:p14="http://schemas.microsoft.com/office/powerpoint/2010/main" val="335305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2017-785F-4EAA-8A7A-351E891B81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F8B250-757E-4154-B443-B56C58D12F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7167EC-6FFB-4AF2-B72F-D8CC1E6FCA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996701-CCA3-426F-B115-B6AE6B70498D}"/>
              </a:ext>
            </a:extLst>
          </p:cNvPr>
          <p:cNvSpPr>
            <a:spLocks noGrp="1"/>
          </p:cNvSpPr>
          <p:nvPr>
            <p:ph type="dt" sz="half" idx="10"/>
          </p:nvPr>
        </p:nvSpPr>
        <p:spPr/>
        <p:txBody>
          <a:bodyPr/>
          <a:lstStyle/>
          <a:p>
            <a:fld id="{F893748C-7409-4730-9830-3B64F24FBEC1}" type="datetimeFigureOut">
              <a:rPr lang="en-US" smtClean="0"/>
              <a:t>10/20/2018</a:t>
            </a:fld>
            <a:endParaRPr lang="en-US"/>
          </a:p>
        </p:txBody>
      </p:sp>
      <p:sp>
        <p:nvSpPr>
          <p:cNvPr id="6" name="Footer Placeholder 5">
            <a:extLst>
              <a:ext uri="{FF2B5EF4-FFF2-40B4-BE49-F238E27FC236}">
                <a16:creationId xmlns:a16="http://schemas.microsoft.com/office/drawing/2014/main" id="{5606FB97-FDF9-4093-A076-E777E56C6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9BA89-86C8-4FE1-8833-D897C8A5AA9B}"/>
              </a:ext>
            </a:extLst>
          </p:cNvPr>
          <p:cNvSpPr>
            <a:spLocks noGrp="1"/>
          </p:cNvSpPr>
          <p:nvPr>
            <p:ph type="sldNum" sz="quarter" idx="12"/>
          </p:nvPr>
        </p:nvSpPr>
        <p:spPr/>
        <p:txBody>
          <a:bodyPr/>
          <a:lstStyle/>
          <a:p>
            <a:fld id="{003D63F2-5258-4AAF-AED6-6790B5DEC00B}" type="slidenum">
              <a:rPr lang="en-US" smtClean="0"/>
              <a:t>‹#›</a:t>
            </a:fld>
            <a:endParaRPr lang="en-US"/>
          </a:p>
        </p:txBody>
      </p:sp>
    </p:spTree>
    <p:extLst>
      <p:ext uri="{BB962C8B-B14F-4D97-AF65-F5344CB8AC3E}">
        <p14:creationId xmlns:p14="http://schemas.microsoft.com/office/powerpoint/2010/main" val="87522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8966-91C9-4359-8C7D-547146201B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7DAA8-84B3-412D-AC1D-67659800A3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2684C7-A376-4688-8916-EF86B195F6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BAB1E-56DB-49EE-B5F8-6831597C4C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02941DA-BF36-4A68-8B91-C3327F1CF7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E132ED-31B7-41D6-9183-F459509ECC64}"/>
              </a:ext>
            </a:extLst>
          </p:cNvPr>
          <p:cNvSpPr>
            <a:spLocks noGrp="1"/>
          </p:cNvSpPr>
          <p:nvPr>
            <p:ph type="dt" sz="half" idx="10"/>
          </p:nvPr>
        </p:nvSpPr>
        <p:spPr/>
        <p:txBody>
          <a:bodyPr/>
          <a:lstStyle/>
          <a:p>
            <a:fld id="{F893748C-7409-4730-9830-3B64F24FBEC1}" type="datetimeFigureOut">
              <a:rPr lang="en-US" smtClean="0"/>
              <a:t>10/20/2018</a:t>
            </a:fld>
            <a:endParaRPr lang="en-US"/>
          </a:p>
        </p:txBody>
      </p:sp>
      <p:sp>
        <p:nvSpPr>
          <p:cNvPr id="8" name="Footer Placeholder 7">
            <a:extLst>
              <a:ext uri="{FF2B5EF4-FFF2-40B4-BE49-F238E27FC236}">
                <a16:creationId xmlns:a16="http://schemas.microsoft.com/office/drawing/2014/main" id="{AEA19C88-1CA1-44D9-A826-41C70D28E2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8125A1-A5A5-4384-B76D-5C71D1EDBDAB}"/>
              </a:ext>
            </a:extLst>
          </p:cNvPr>
          <p:cNvSpPr>
            <a:spLocks noGrp="1"/>
          </p:cNvSpPr>
          <p:nvPr>
            <p:ph type="sldNum" sz="quarter" idx="12"/>
          </p:nvPr>
        </p:nvSpPr>
        <p:spPr/>
        <p:txBody>
          <a:bodyPr/>
          <a:lstStyle/>
          <a:p>
            <a:fld id="{003D63F2-5258-4AAF-AED6-6790B5DEC00B}" type="slidenum">
              <a:rPr lang="en-US" smtClean="0"/>
              <a:t>‹#›</a:t>
            </a:fld>
            <a:endParaRPr lang="en-US"/>
          </a:p>
        </p:txBody>
      </p:sp>
    </p:spTree>
    <p:extLst>
      <p:ext uri="{BB962C8B-B14F-4D97-AF65-F5344CB8AC3E}">
        <p14:creationId xmlns:p14="http://schemas.microsoft.com/office/powerpoint/2010/main" val="207899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35DD-381B-40D1-8F1B-1B3D5C38F1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9427E1-0AD6-48FF-8F44-4238465A6D85}"/>
              </a:ext>
            </a:extLst>
          </p:cNvPr>
          <p:cNvSpPr>
            <a:spLocks noGrp="1"/>
          </p:cNvSpPr>
          <p:nvPr>
            <p:ph type="dt" sz="half" idx="10"/>
          </p:nvPr>
        </p:nvSpPr>
        <p:spPr/>
        <p:txBody>
          <a:bodyPr/>
          <a:lstStyle/>
          <a:p>
            <a:fld id="{F893748C-7409-4730-9830-3B64F24FBEC1}" type="datetimeFigureOut">
              <a:rPr lang="en-US" smtClean="0"/>
              <a:t>10/20/2018</a:t>
            </a:fld>
            <a:endParaRPr lang="en-US"/>
          </a:p>
        </p:txBody>
      </p:sp>
      <p:sp>
        <p:nvSpPr>
          <p:cNvPr id="4" name="Footer Placeholder 3">
            <a:extLst>
              <a:ext uri="{FF2B5EF4-FFF2-40B4-BE49-F238E27FC236}">
                <a16:creationId xmlns:a16="http://schemas.microsoft.com/office/drawing/2014/main" id="{C7F70B2C-E33D-4433-8D58-EAE220131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C2C50A-EED6-491D-A7D5-D8B0E794A34A}"/>
              </a:ext>
            </a:extLst>
          </p:cNvPr>
          <p:cNvSpPr>
            <a:spLocks noGrp="1"/>
          </p:cNvSpPr>
          <p:nvPr>
            <p:ph type="sldNum" sz="quarter" idx="12"/>
          </p:nvPr>
        </p:nvSpPr>
        <p:spPr/>
        <p:txBody>
          <a:bodyPr/>
          <a:lstStyle/>
          <a:p>
            <a:fld id="{003D63F2-5258-4AAF-AED6-6790B5DEC00B}" type="slidenum">
              <a:rPr lang="en-US" smtClean="0"/>
              <a:t>‹#›</a:t>
            </a:fld>
            <a:endParaRPr lang="en-US"/>
          </a:p>
        </p:txBody>
      </p:sp>
    </p:spTree>
    <p:extLst>
      <p:ext uri="{BB962C8B-B14F-4D97-AF65-F5344CB8AC3E}">
        <p14:creationId xmlns:p14="http://schemas.microsoft.com/office/powerpoint/2010/main" val="312557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1CD804-83B8-4059-888A-07FE1B95EAD7}"/>
              </a:ext>
            </a:extLst>
          </p:cNvPr>
          <p:cNvSpPr>
            <a:spLocks noGrp="1"/>
          </p:cNvSpPr>
          <p:nvPr>
            <p:ph type="dt" sz="half" idx="10"/>
          </p:nvPr>
        </p:nvSpPr>
        <p:spPr/>
        <p:txBody>
          <a:bodyPr/>
          <a:lstStyle/>
          <a:p>
            <a:fld id="{F893748C-7409-4730-9830-3B64F24FBEC1}" type="datetimeFigureOut">
              <a:rPr lang="en-US" smtClean="0"/>
              <a:t>10/20/2018</a:t>
            </a:fld>
            <a:endParaRPr lang="en-US"/>
          </a:p>
        </p:txBody>
      </p:sp>
      <p:sp>
        <p:nvSpPr>
          <p:cNvPr id="3" name="Footer Placeholder 2">
            <a:extLst>
              <a:ext uri="{FF2B5EF4-FFF2-40B4-BE49-F238E27FC236}">
                <a16:creationId xmlns:a16="http://schemas.microsoft.com/office/drawing/2014/main" id="{73D7E9AC-985E-44CB-8DD2-82D219EF9A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631016-ADF3-4414-8F6E-6DD24FC3DD25}"/>
              </a:ext>
            </a:extLst>
          </p:cNvPr>
          <p:cNvSpPr>
            <a:spLocks noGrp="1"/>
          </p:cNvSpPr>
          <p:nvPr>
            <p:ph type="sldNum" sz="quarter" idx="12"/>
          </p:nvPr>
        </p:nvSpPr>
        <p:spPr/>
        <p:txBody>
          <a:bodyPr/>
          <a:lstStyle/>
          <a:p>
            <a:fld id="{003D63F2-5258-4AAF-AED6-6790B5DEC00B}" type="slidenum">
              <a:rPr lang="en-US" smtClean="0"/>
              <a:t>‹#›</a:t>
            </a:fld>
            <a:endParaRPr lang="en-US"/>
          </a:p>
        </p:txBody>
      </p:sp>
    </p:spTree>
    <p:extLst>
      <p:ext uri="{BB962C8B-B14F-4D97-AF65-F5344CB8AC3E}">
        <p14:creationId xmlns:p14="http://schemas.microsoft.com/office/powerpoint/2010/main" val="48591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9385-D58E-48E2-A228-C9872EFEE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B16732-9126-4CAD-876E-39776ABA9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65D670-3ACF-4443-8AAC-B4903BCEC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EBD632-DD55-46A9-ACC6-FE80F35C2610}"/>
              </a:ext>
            </a:extLst>
          </p:cNvPr>
          <p:cNvSpPr>
            <a:spLocks noGrp="1"/>
          </p:cNvSpPr>
          <p:nvPr>
            <p:ph type="dt" sz="half" idx="10"/>
          </p:nvPr>
        </p:nvSpPr>
        <p:spPr/>
        <p:txBody>
          <a:bodyPr/>
          <a:lstStyle/>
          <a:p>
            <a:fld id="{F893748C-7409-4730-9830-3B64F24FBEC1}" type="datetimeFigureOut">
              <a:rPr lang="en-US" smtClean="0"/>
              <a:t>10/20/2018</a:t>
            </a:fld>
            <a:endParaRPr lang="en-US"/>
          </a:p>
        </p:txBody>
      </p:sp>
      <p:sp>
        <p:nvSpPr>
          <p:cNvPr id="6" name="Footer Placeholder 5">
            <a:extLst>
              <a:ext uri="{FF2B5EF4-FFF2-40B4-BE49-F238E27FC236}">
                <a16:creationId xmlns:a16="http://schemas.microsoft.com/office/drawing/2014/main" id="{E82009CE-9F03-4AC1-94C7-BA453FEE5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7F6525-537C-424B-82BC-73692943942B}"/>
              </a:ext>
            </a:extLst>
          </p:cNvPr>
          <p:cNvSpPr>
            <a:spLocks noGrp="1"/>
          </p:cNvSpPr>
          <p:nvPr>
            <p:ph type="sldNum" sz="quarter" idx="12"/>
          </p:nvPr>
        </p:nvSpPr>
        <p:spPr/>
        <p:txBody>
          <a:bodyPr/>
          <a:lstStyle/>
          <a:p>
            <a:fld id="{003D63F2-5258-4AAF-AED6-6790B5DEC00B}" type="slidenum">
              <a:rPr lang="en-US" smtClean="0"/>
              <a:t>‹#›</a:t>
            </a:fld>
            <a:endParaRPr lang="en-US"/>
          </a:p>
        </p:txBody>
      </p:sp>
    </p:spTree>
    <p:extLst>
      <p:ext uri="{BB962C8B-B14F-4D97-AF65-F5344CB8AC3E}">
        <p14:creationId xmlns:p14="http://schemas.microsoft.com/office/powerpoint/2010/main" val="125582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95FF-174E-43F9-B5D6-78024F80B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BFEB25-44C0-4059-8926-F1287E6F52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BC13AE-D6D5-4D7C-A5BC-FF395268A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C3FA37-C1AD-4339-9E5D-B034778084DE}"/>
              </a:ext>
            </a:extLst>
          </p:cNvPr>
          <p:cNvSpPr>
            <a:spLocks noGrp="1"/>
          </p:cNvSpPr>
          <p:nvPr>
            <p:ph type="dt" sz="half" idx="10"/>
          </p:nvPr>
        </p:nvSpPr>
        <p:spPr/>
        <p:txBody>
          <a:bodyPr/>
          <a:lstStyle/>
          <a:p>
            <a:fld id="{F893748C-7409-4730-9830-3B64F24FBEC1}" type="datetimeFigureOut">
              <a:rPr lang="en-US" smtClean="0"/>
              <a:t>10/20/2018</a:t>
            </a:fld>
            <a:endParaRPr lang="en-US"/>
          </a:p>
        </p:txBody>
      </p:sp>
      <p:sp>
        <p:nvSpPr>
          <p:cNvPr id="6" name="Footer Placeholder 5">
            <a:extLst>
              <a:ext uri="{FF2B5EF4-FFF2-40B4-BE49-F238E27FC236}">
                <a16:creationId xmlns:a16="http://schemas.microsoft.com/office/drawing/2014/main" id="{E1EE0F60-B00F-4249-A1C9-0CD32218D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2C00A-0707-4FA8-9F5A-555DA0061EE5}"/>
              </a:ext>
            </a:extLst>
          </p:cNvPr>
          <p:cNvSpPr>
            <a:spLocks noGrp="1"/>
          </p:cNvSpPr>
          <p:nvPr>
            <p:ph type="sldNum" sz="quarter" idx="12"/>
          </p:nvPr>
        </p:nvSpPr>
        <p:spPr/>
        <p:txBody>
          <a:bodyPr/>
          <a:lstStyle/>
          <a:p>
            <a:fld id="{003D63F2-5258-4AAF-AED6-6790B5DEC00B}" type="slidenum">
              <a:rPr lang="en-US" smtClean="0"/>
              <a:t>‹#›</a:t>
            </a:fld>
            <a:endParaRPr lang="en-US"/>
          </a:p>
        </p:txBody>
      </p:sp>
    </p:spTree>
    <p:extLst>
      <p:ext uri="{BB962C8B-B14F-4D97-AF65-F5344CB8AC3E}">
        <p14:creationId xmlns:p14="http://schemas.microsoft.com/office/powerpoint/2010/main" val="3074623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EB641B-6B10-4EE5-B576-6A1E1A677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0EBFDD-E1F8-4788-997E-18BD580F1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05FF5-0F80-4306-949A-0AA746D130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3748C-7409-4730-9830-3B64F24FBEC1}" type="datetimeFigureOut">
              <a:rPr lang="en-US" smtClean="0"/>
              <a:t>10/20/2018</a:t>
            </a:fld>
            <a:endParaRPr lang="en-US"/>
          </a:p>
        </p:txBody>
      </p:sp>
      <p:sp>
        <p:nvSpPr>
          <p:cNvPr id="5" name="Footer Placeholder 4">
            <a:extLst>
              <a:ext uri="{FF2B5EF4-FFF2-40B4-BE49-F238E27FC236}">
                <a16:creationId xmlns:a16="http://schemas.microsoft.com/office/drawing/2014/main" id="{EB8FE626-5F0C-4116-B2D7-11AA9F643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30F420-9574-4962-980B-ADDC51250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D63F2-5258-4AAF-AED6-6790B5DEC00B}" type="slidenum">
              <a:rPr lang="en-US" smtClean="0"/>
              <a:t>‹#›</a:t>
            </a:fld>
            <a:endParaRPr lang="en-US"/>
          </a:p>
        </p:txBody>
      </p:sp>
    </p:spTree>
    <p:extLst>
      <p:ext uri="{BB962C8B-B14F-4D97-AF65-F5344CB8AC3E}">
        <p14:creationId xmlns:p14="http://schemas.microsoft.com/office/powerpoint/2010/main" val="3392208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70" r:id="rId20"/>
    <p:sldLayoutId id="2147483671"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na01.safelinks.protection.outlook.com/?url=https://www.nuget.org/packages/Microsoft.Toolkit.Forms.UI.XamlHost&amp;data=02|01||49737ee7f4e64329825408d6201db86b|72f988bf86f141af91ab2d7cd011db47|1|0|636731709357881588&amp;sdata=x3cG4N3qGJ0w82D8dvc0z6oQsHE4qOYW%2Bo4X8WmgM2Q%3D&amp;reserved=0" TargetMode="External"/><Relationship Id="rId7" Type="http://schemas.openxmlformats.org/officeDocument/2006/relationships/hyperlink" Target="https://na01.safelinks.protection.outlook.com/?url=https://www.nuget.org/packages/Microsoft.Toolkit.Wpf.UI.Controls&amp;data=02|01||49737ee7f4e64329825408d6201db86b|72f988bf86f141af91ab2d7cd011db47|1|0|636731709357911617&amp;sdata=vQIwtDyKM4SLuixLqxohBAeyyll95bWMYoj1JE9u1mk%3D&amp;reserved=0"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hyperlink" Target="https://na01.safelinks.protection.outlook.com/?url=https://www.nuget.org/packages/Microsoft.Toolkit.Wpf.UI.Controls.WebView&amp;data=02|01||49737ee7f4e64329825408d6201db86b|72f988bf86f141af91ab2d7cd011db47|1|0|636731709357901609&amp;sdata=lCSqMl12z11xKevVqmIMT8Ol140FW%2Bpfrg9IxcQXtRY%3D&amp;reserved=0" TargetMode="External"/><Relationship Id="rId5" Type="http://schemas.openxmlformats.org/officeDocument/2006/relationships/hyperlink" Target="https://na01.safelinks.protection.outlook.com/?url=https://www.nuget.org/packages/Microsoft.Toolkit.Wpf.UI.XamlHost&amp;data=02|01||49737ee7f4e64329825408d6201db86b|72f988bf86f141af91ab2d7cd011db47|1|0|636731709357891596&amp;sdata=wxqaujajwdZXJ/qvQm%2ByLdlQGirIV3gARFZ1UY6Xp0Q%3D&amp;reserved=0" TargetMode="External"/><Relationship Id="rId4" Type="http://schemas.openxmlformats.org/officeDocument/2006/relationships/hyperlink" Target="https://na01.safelinks.protection.outlook.com/?url=https://www.nuget.org/packages/Microsoft.Toolkit.Forms.UI.Controls.WebView&amp;data=02|01||49737ee7f4e64329825408d6201db86b|72f988bf86f141af91ab2d7cd011db47|1|0|636731709357901609&amp;sdata=tmT9u00lrtUypjrWuhAK40b%2B7iGju9mrgHntfb0L5dg%3D&amp;reserved=0"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7.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aka.ms/wts"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029C-A8C0-457A-92BF-14970B8B8B52}"/>
              </a:ext>
            </a:extLst>
          </p:cNvPr>
          <p:cNvSpPr>
            <a:spLocks noGrp="1"/>
          </p:cNvSpPr>
          <p:nvPr>
            <p:ph type="ctrTitle"/>
          </p:nvPr>
        </p:nvSpPr>
        <p:spPr>
          <a:xfrm>
            <a:off x="1524000" y="1122363"/>
            <a:ext cx="9144000" cy="2387600"/>
          </a:xfrm>
        </p:spPr>
        <p:txBody>
          <a:bodyPr/>
          <a:lstStyle/>
          <a:p>
            <a:r>
              <a:rPr lang="en-US" dirty="0"/>
              <a:t>Modernizing Enterprise Apps</a:t>
            </a:r>
          </a:p>
        </p:txBody>
      </p:sp>
      <p:sp>
        <p:nvSpPr>
          <p:cNvPr id="3" name="Subtitle 2">
            <a:extLst>
              <a:ext uri="{FF2B5EF4-FFF2-40B4-BE49-F238E27FC236}">
                <a16:creationId xmlns:a16="http://schemas.microsoft.com/office/drawing/2014/main" id="{2B7C14D7-8F75-40E5-AA2F-92135476CA4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2848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BF346E2-47B5-4F2A-B57E-3F45AEF76D3B}"/>
              </a:ext>
            </a:extLst>
          </p:cNvPr>
          <p:cNvGrpSpPr/>
          <p:nvPr/>
        </p:nvGrpSpPr>
        <p:grpSpPr>
          <a:xfrm>
            <a:off x="10399276" y="2647059"/>
            <a:ext cx="1423937" cy="1555336"/>
            <a:chOff x="3056439" y="1704684"/>
            <a:chExt cx="1423937" cy="1555336"/>
          </a:xfrm>
        </p:grpSpPr>
        <p:pic>
          <p:nvPicPr>
            <p:cNvPr id="14" name="Picture 13">
              <a:extLst>
                <a:ext uri="{FF2B5EF4-FFF2-40B4-BE49-F238E27FC236}">
                  <a16:creationId xmlns:a16="http://schemas.microsoft.com/office/drawing/2014/main" id="{34A8943A-A8F1-44FE-AA68-6A2DDA072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035" y="1704684"/>
              <a:ext cx="1347341" cy="1347341"/>
            </a:xfrm>
            <a:prstGeom prst="rect">
              <a:avLst/>
            </a:prstGeom>
          </p:spPr>
        </p:pic>
        <p:sp>
          <p:nvSpPr>
            <p:cNvPr id="6" name="TextBox 5">
              <a:extLst>
                <a:ext uri="{FF2B5EF4-FFF2-40B4-BE49-F238E27FC236}">
                  <a16:creationId xmlns:a16="http://schemas.microsoft.com/office/drawing/2014/main" id="{9565AA95-EFF7-4DAE-ABA4-52BF93A6DB75}"/>
                </a:ext>
              </a:extLst>
            </p:cNvPr>
            <p:cNvSpPr txBox="1"/>
            <p:nvPr/>
          </p:nvSpPr>
          <p:spPr>
            <a:xfrm>
              <a:off x="3056439" y="2613689"/>
              <a:ext cx="1160120" cy="646331"/>
            </a:xfrm>
            <a:prstGeom prst="rect">
              <a:avLst/>
            </a:prstGeom>
            <a:noFill/>
          </p:spPr>
          <p:txBody>
            <a:bodyPr wrap="square" tIns="182880" bIns="18288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505050"/>
                  </a:solidFill>
                  <a:effectLst/>
                  <a:uLnTx/>
                  <a:uFillTx/>
                  <a:latin typeface="Segoe UI"/>
                  <a:ea typeface="+mn-ea"/>
                  <a:cs typeface="+mn-cs"/>
                </a:rPr>
                <a:t>script.vbs</a:t>
              </a: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pic>
        <p:nvPicPr>
          <p:cNvPr id="11" name="Picture 10" descr="A close up of a logo&#10;&#10;Description generated with very high confidence">
            <a:extLst>
              <a:ext uri="{FF2B5EF4-FFF2-40B4-BE49-F238E27FC236}">
                <a16:creationId xmlns:a16="http://schemas.microsoft.com/office/drawing/2014/main" id="{95710C93-5650-4E7A-9976-620839E094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8662" y="2811254"/>
            <a:ext cx="1974677" cy="804498"/>
          </a:xfrm>
          <a:prstGeom prst="rect">
            <a:avLst/>
          </a:prstGeom>
        </p:spPr>
      </p:pic>
      <p:pic>
        <p:nvPicPr>
          <p:cNvPr id="7" name="Picture 6">
            <a:extLst>
              <a:ext uri="{FF2B5EF4-FFF2-40B4-BE49-F238E27FC236}">
                <a16:creationId xmlns:a16="http://schemas.microsoft.com/office/drawing/2014/main" id="{A2619D9D-EAE0-4A46-BD0D-BB302A3CBF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0910" y="2546753"/>
            <a:ext cx="2476500" cy="1333500"/>
          </a:xfrm>
          <a:prstGeom prst="rect">
            <a:avLst/>
          </a:prstGeom>
        </p:spPr>
      </p:pic>
      <p:grpSp>
        <p:nvGrpSpPr>
          <p:cNvPr id="4" name="Group 3">
            <a:extLst>
              <a:ext uri="{FF2B5EF4-FFF2-40B4-BE49-F238E27FC236}">
                <a16:creationId xmlns:a16="http://schemas.microsoft.com/office/drawing/2014/main" id="{6583B7E9-FA67-42D7-A86D-D33831C72119}"/>
              </a:ext>
            </a:extLst>
          </p:cNvPr>
          <p:cNvGrpSpPr/>
          <p:nvPr/>
        </p:nvGrpSpPr>
        <p:grpSpPr>
          <a:xfrm>
            <a:off x="814035" y="2546753"/>
            <a:ext cx="1413896" cy="1655642"/>
            <a:chOff x="781470" y="1402953"/>
            <a:chExt cx="1413896" cy="1655642"/>
          </a:xfrm>
        </p:grpSpPr>
        <p:pic>
          <p:nvPicPr>
            <p:cNvPr id="12" name="Picture 11">
              <a:extLst>
                <a:ext uri="{FF2B5EF4-FFF2-40B4-BE49-F238E27FC236}">
                  <a16:creationId xmlns:a16="http://schemas.microsoft.com/office/drawing/2014/main" id="{1B53B0B8-D6DB-4E4C-AABC-DB26519E183F}"/>
                </a:ext>
              </a:extLst>
            </p:cNvPr>
            <p:cNvPicPr>
              <a:picLocks noChangeAspect="1"/>
            </p:cNvPicPr>
            <p:nvPr/>
          </p:nvPicPr>
          <p:blipFill>
            <a:blip r:embed="rId6"/>
            <a:stretch>
              <a:fillRect/>
            </a:stretch>
          </p:blipFill>
          <p:spPr>
            <a:xfrm>
              <a:off x="802659" y="1402953"/>
              <a:ext cx="1371519" cy="1034260"/>
            </a:xfrm>
            <a:prstGeom prst="rect">
              <a:avLst/>
            </a:prstGeom>
          </p:spPr>
        </p:pic>
        <p:sp>
          <p:nvSpPr>
            <p:cNvPr id="3" name="TextBox 2">
              <a:extLst>
                <a:ext uri="{FF2B5EF4-FFF2-40B4-BE49-F238E27FC236}">
                  <a16:creationId xmlns:a16="http://schemas.microsoft.com/office/drawing/2014/main" id="{12758202-CA0C-4A91-9E50-7027CA7849B9}"/>
                </a:ext>
              </a:extLst>
            </p:cNvPr>
            <p:cNvSpPr txBox="1"/>
            <p:nvPr/>
          </p:nvSpPr>
          <p:spPr>
            <a:xfrm>
              <a:off x="781470" y="2412264"/>
              <a:ext cx="1413896" cy="646331"/>
            </a:xfrm>
            <a:prstGeom prst="rect">
              <a:avLst/>
            </a:prstGeom>
            <a:noFill/>
          </p:spPr>
          <p:txBody>
            <a:bodyPr wrap="square" tIns="182880" bIns="18288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505050"/>
                  </a:solidFill>
                  <a:effectLst/>
                  <a:uLnTx/>
                  <a:uFillTx/>
                  <a:latin typeface="Segoe UI"/>
                  <a:ea typeface="+mn-ea"/>
                  <a:cs typeface="+mn-cs"/>
                </a:rPr>
                <a:t>Setup.exe</a:t>
              </a: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18" name="Group 17">
            <a:extLst>
              <a:ext uri="{FF2B5EF4-FFF2-40B4-BE49-F238E27FC236}">
                <a16:creationId xmlns:a16="http://schemas.microsoft.com/office/drawing/2014/main" id="{2607BFEE-51E2-46C8-A67A-8183A5D97135}"/>
              </a:ext>
            </a:extLst>
          </p:cNvPr>
          <p:cNvGrpSpPr>
            <a:grpSpLocks noChangeAspect="1"/>
          </p:cNvGrpSpPr>
          <p:nvPr/>
        </p:nvGrpSpPr>
        <p:grpSpPr>
          <a:xfrm>
            <a:off x="2985441" y="2373419"/>
            <a:ext cx="1254709" cy="1828976"/>
            <a:chOff x="1478588" y="3677444"/>
            <a:chExt cx="1394121" cy="2032194"/>
          </a:xfrm>
        </p:grpSpPr>
        <p:pic>
          <p:nvPicPr>
            <p:cNvPr id="19" name="Picture 18" descr="A picture containing electronics&#10;&#10;Description generated with very high confidence">
              <a:extLst>
                <a:ext uri="{FF2B5EF4-FFF2-40B4-BE49-F238E27FC236}">
                  <a16:creationId xmlns:a16="http://schemas.microsoft.com/office/drawing/2014/main" id="{398D1B4E-5D76-47D0-BB63-98F38C03F6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8588" y="3677444"/>
              <a:ext cx="1394121" cy="1394121"/>
            </a:xfrm>
            <a:prstGeom prst="rect">
              <a:avLst/>
            </a:prstGeom>
          </p:spPr>
        </p:pic>
        <p:sp>
          <p:nvSpPr>
            <p:cNvPr id="21" name="TextBox 20">
              <a:extLst>
                <a:ext uri="{FF2B5EF4-FFF2-40B4-BE49-F238E27FC236}">
                  <a16:creationId xmlns:a16="http://schemas.microsoft.com/office/drawing/2014/main" id="{FF7D862B-43D1-44D0-8FBC-ECDEB68128C3}"/>
                </a:ext>
              </a:extLst>
            </p:cNvPr>
            <p:cNvSpPr txBox="1"/>
            <p:nvPr/>
          </p:nvSpPr>
          <p:spPr>
            <a:xfrm>
              <a:off x="1692781" y="4991493"/>
              <a:ext cx="965734" cy="718145"/>
            </a:xfrm>
            <a:prstGeom prst="rect">
              <a:avLst/>
            </a:prstGeom>
            <a:noFill/>
          </p:spPr>
          <p:txBody>
            <a:bodyPr wrap="square" lIns="182880" tIns="182880" rIns="182880" bIns="182880" rtlCol="0" anchor="ctr" anchorCtr="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MSI</a:t>
              </a:r>
            </a:p>
          </p:txBody>
        </p:sp>
      </p:grpSp>
      <p:sp>
        <p:nvSpPr>
          <p:cNvPr id="2" name="Title 1">
            <a:extLst>
              <a:ext uri="{FF2B5EF4-FFF2-40B4-BE49-F238E27FC236}">
                <a16:creationId xmlns:a16="http://schemas.microsoft.com/office/drawing/2014/main" id="{8A01B7FD-BE47-4C54-B0C7-551FD99489BD}"/>
              </a:ext>
            </a:extLst>
          </p:cNvPr>
          <p:cNvSpPr>
            <a:spLocks noGrp="1"/>
          </p:cNvSpPr>
          <p:nvPr>
            <p:ph type="title"/>
          </p:nvPr>
        </p:nvSpPr>
        <p:spPr>
          <a:xfrm>
            <a:off x="463736" y="368407"/>
            <a:ext cx="10515600" cy="1325563"/>
          </a:xfrm>
        </p:spPr>
        <p:txBody>
          <a:bodyPr/>
          <a:lstStyle/>
          <a:p>
            <a:pPr algn="ctr"/>
            <a:r>
              <a:rPr lang="en-US" dirty="0"/>
              <a:t>Evolve to a modern deployment technology</a:t>
            </a:r>
          </a:p>
        </p:txBody>
      </p:sp>
      <p:grpSp>
        <p:nvGrpSpPr>
          <p:cNvPr id="22" name="Group 21">
            <a:extLst>
              <a:ext uri="{FF2B5EF4-FFF2-40B4-BE49-F238E27FC236}">
                <a16:creationId xmlns:a16="http://schemas.microsoft.com/office/drawing/2014/main" id="{DC503A09-B641-42ED-8C1A-07192DD06D31}"/>
              </a:ext>
            </a:extLst>
          </p:cNvPr>
          <p:cNvGrpSpPr>
            <a:grpSpLocks noChangeAspect="1"/>
          </p:cNvGrpSpPr>
          <p:nvPr/>
        </p:nvGrpSpPr>
        <p:grpSpPr>
          <a:xfrm>
            <a:off x="5108662" y="2486636"/>
            <a:ext cx="1981100" cy="2138855"/>
            <a:chOff x="9664222" y="1652403"/>
            <a:chExt cx="1381366" cy="1491365"/>
          </a:xfrm>
        </p:grpSpPr>
        <p:pic>
          <p:nvPicPr>
            <p:cNvPr id="23" name="Picture 22">
              <a:extLst>
                <a:ext uri="{FF2B5EF4-FFF2-40B4-BE49-F238E27FC236}">
                  <a16:creationId xmlns:a16="http://schemas.microsoft.com/office/drawing/2014/main" id="{174A945C-AE59-44E5-8106-9AC895B2FA00}"/>
                </a:ext>
              </a:extLst>
            </p:cNvPr>
            <p:cNvPicPr>
              <a:picLocks noChangeAspect="1"/>
            </p:cNvPicPr>
            <p:nvPr/>
          </p:nvPicPr>
          <p:blipFill>
            <a:blip r:embed="rId8"/>
            <a:stretch>
              <a:fillRect/>
            </a:stretch>
          </p:blipFill>
          <p:spPr>
            <a:xfrm>
              <a:off x="9853820" y="1652403"/>
              <a:ext cx="1002171" cy="997776"/>
            </a:xfrm>
            <a:prstGeom prst="rect">
              <a:avLst/>
            </a:prstGeom>
          </p:spPr>
        </p:pic>
        <p:sp>
          <p:nvSpPr>
            <p:cNvPr id="24" name="TextBox 23">
              <a:extLst>
                <a:ext uri="{FF2B5EF4-FFF2-40B4-BE49-F238E27FC236}">
                  <a16:creationId xmlns:a16="http://schemas.microsoft.com/office/drawing/2014/main" id="{2D2FD19A-90A9-46F9-93CF-98A01ED08DCF}"/>
                </a:ext>
              </a:extLst>
            </p:cNvPr>
            <p:cNvSpPr txBox="1"/>
            <p:nvPr/>
          </p:nvSpPr>
          <p:spPr>
            <a:xfrm>
              <a:off x="9664222" y="2650179"/>
              <a:ext cx="1381366" cy="49358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32145A"/>
                  </a:solidFill>
                  <a:effectLst/>
                  <a:uLnTx/>
                  <a:uFillTx/>
                  <a:latin typeface="Segoe UI"/>
                  <a:ea typeface="+mn-ea"/>
                  <a:cs typeface="+mn-cs"/>
                </a:rPr>
                <a:t>MSIX</a:t>
              </a:r>
            </a:p>
          </p:txBody>
        </p:sp>
      </p:grpSp>
    </p:spTree>
    <p:extLst>
      <p:ext uri="{BB962C8B-B14F-4D97-AF65-F5344CB8AC3E}">
        <p14:creationId xmlns:p14="http://schemas.microsoft.com/office/powerpoint/2010/main" val="361908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7 1.85185E-6 L 0.37526 -0.02337 " pathEditMode="relative" rAng="0" ptsTypes="AA">
                                      <p:cBhvr>
                                        <p:cTn id="6" dur="2000" fill="hold"/>
                                        <p:tgtEl>
                                          <p:spTgt spid="4"/>
                                        </p:tgtEl>
                                        <p:attrNameLst>
                                          <p:attrName>ppt_x</p:attrName>
                                          <p:attrName>ppt_y</p:attrName>
                                        </p:attrNameLst>
                                      </p:cBhvr>
                                      <p:rCtr x="18828" y="-972"/>
                                    </p:animMotion>
                                  </p:childTnLst>
                                </p:cTn>
                              </p:par>
                              <p:par>
                                <p:cTn id="7" presetID="42" presetClass="path" presetSubtype="0" accel="50000" decel="50000" fill="hold" nodeType="withEffect">
                                  <p:stCondLst>
                                    <p:cond delay="0"/>
                                  </p:stCondLst>
                                  <p:childTnLst>
                                    <p:animMotion origin="layout" path="M 1.875E-6 4.44444E-6 L -0.41133 -0.03078 " pathEditMode="relative" rAng="0" ptsTypes="AA">
                                      <p:cBhvr>
                                        <p:cTn id="8" dur="2000" fill="hold"/>
                                        <p:tgtEl>
                                          <p:spTgt spid="8"/>
                                        </p:tgtEl>
                                        <p:attrNameLst>
                                          <p:attrName>ppt_x</p:attrName>
                                          <p:attrName>ppt_y</p:attrName>
                                        </p:attrNameLst>
                                      </p:cBhvr>
                                      <p:rCtr x="-20508" y="-1343"/>
                                    </p:animMotion>
                                  </p:childTnLst>
                                </p:cTn>
                              </p:par>
                              <p:par>
                                <p:cTn id="9" presetID="42" presetClass="path" presetSubtype="0" accel="50000" decel="50000" fill="hold" nodeType="withEffect">
                                  <p:stCondLst>
                                    <p:cond delay="0"/>
                                  </p:stCondLst>
                                  <p:childTnLst>
                                    <p:animMotion origin="layout" path="M -3.33333E-6 1.48148E-6 L -0.22083 4.81481E-6 " pathEditMode="relative" rAng="0" ptsTypes="AA">
                                      <p:cBhvr>
                                        <p:cTn id="10" dur="2000" fill="hold"/>
                                        <p:tgtEl>
                                          <p:spTgt spid="7"/>
                                        </p:tgtEl>
                                        <p:attrNameLst>
                                          <p:attrName>ppt_x</p:attrName>
                                          <p:attrName>ppt_y</p:attrName>
                                        </p:attrNameLst>
                                      </p:cBhvr>
                                      <p:rCtr x="-11120" y="208"/>
                                    </p:animMotion>
                                  </p:childTnLst>
                                </p:cTn>
                              </p:par>
                              <p:par>
                                <p:cTn id="11" presetID="42" presetClass="path" presetSubtype="0" accel="50000" decel="50000" fill="hold" nodeType="withEffect">
                                  <p:stCondLst>
                                    <p:cond delay="0"/>
                                  </p:stCondLst>
                                  <p:childTnLst>
                                    <p:animMotion origin="layout" path="M -4.16667E-6 1.85185E-6 L 0.20365 -0.01088 " pathEditMode="relative" rAng="0" ptsTypes="AA">
                                      <p:cBhvr>
                                        <p:cTn id="12" dur="2000" fill="hold"/>
                                        <p:tgtEl>
                                          <p:spTgt spid="18"/>
                                        </p:tgtEl>
                                        <p:attrNameLst>
                                          <p:attrName>ppt_x</p:attrName>
                                          <p:attrName>ppt_y</p:attrName>
                                        </p:attrNameLst>
                                      </p:cBhvr>
                                      <p:rCtr x="10143" y="-185"/>
                                    </p:animMotion>
                                  </p:childTnLst>
                                </p:cTn>
                              </p:par>
                              <p:par>
                                <p:cTn id="13" presetID="10" presetClass="exit" presetSubtype="0" fill="hold" nodeType="withEffect">
                                  <p:stCondLst>
                                    <p:cond delay="0"/>
                                  </p:stCondLst>
                                  <p:childTnLst>
                                    <p:animEffect transition="out" filter="fade">
                                      <p:cBhvr>
                                        <p:cTn id="14" dur="2000"/>
                                        <p:tgtEl>
                                          <p:spTgt spid="4"/>
                                        </p:tgtEl>
                                      </p:cBhvr>
                                    </p:animEffect>
                                    <p:set>
                                      <p:cBhvr>
                                        <p:cTn id="15" dur="1" fill="hold">
                                          <p:stCondLst>
                                            <p:cond delay="1999"/>
                                          </p:stCondLst>
                                        </p:cTn>
                                        <p:tgtEl>
                                          <p:spTgt spid="4"/>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2000"/>
                                        <p:tgtEl>
                                          <p:spTgt spid="8"/>
                                        </p:tgtEl>
                                      </p:cBhvr>
                                    </p:animEffect>
                                    <p:set>
                                      <p:cBhvr>
                                        <p:cTn id="18" dur="1" fill="hold">
                                          <p:stCondLst>
                                            <p:cond delay="1999"/>
                                          </p:stCondLst>
                                        </p:cTn>
                                        <p:tgtEl>
                                          <p:spTgt spid="8"/>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2000"/>
                                        <p:tgtEl>
                                          <p:spTgt spid="11"/>
                                        </p:tgtEl>
                                      </p:cBhvr>
                                    </p:animEffect>
                                    <p:set>
                                      <p:cBhvr>
                                        <p:cTn id="21" dur="1" fill="hold">
                                          <p:stCondLst>
                                            <p:cond delay="1999"/>
                                          </p:stCondLst>
                                        </p:cTn>
                                        <p:tgtEl>
                                          <p:spTgt spid="1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2000"/>
                                        <p:tgtEl>
                                          <p:spTgt spid="7"/>
                                        </p:tgtEl>
                                      </p:cBhvr>
                                    </p:animEffect>
                                    <p:set>
                                      <p:cBhvr>
                                        <p:cTn id="24" dur="1" fill="hold">
                                          <p:stCondLst>
                                            <p:cond delay="1999"/>
                                          </p:stCondLst>
                                        </p:cTn>
                                        <p:tgtEl>
                                          <p:spTgt spid="7"/>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2000"/>
                                        <p:tgtEl>
                                          <p:spTgt spid="18"/>
                                        </p:tgtEl>
                                      </p:cBhvr>
                                    </p:animEffect>
                                    <p:set>
                                      <p:cBhvr>
                                        <p:cTn id="27" dur="1" fill="hold">
                                          <p:stCondLst>
                                            <p:cond delay="1999"/>
                                          </p:stCondLst>
                                        </p:cTn>
                                        <p:tgtEl>
                                          <p:spTgt spid="18"/>
                                        </p:tgtEl>
                                        <p:attrNameLst>
                                          <p:attrName>style.visibility</p:attrName>
                                        </p:attrNameLst>
                                      </p:cBhvr>
                                      <p:to>
                                        <p:strVal val="hidden"/>
                                      </p:to>
                                    </p:set>
                                  </p:childTnLst>
                                </p:cTn>
                              </p:par>
                              <p:par>
                                <p:cTn id="28" presetID="1" presetClass="exit" presetSubtype="0" fill="hold" nodeType="withEffect">
                                  <p:stCondLst>
                                    <p:cond delay="185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nodeType="withEffect">
                                  <p:stCondLst>
                                    <p:cond delay="1850"/>
                                  </p:stCondLst>
                                  <p:childTnLst>
                                    <p:set>
                                      <p:cBhvr>
                                        <p:cTn id="31" dur="1" fill="hold">
                                          <p:stCondLst>
                                            <p:cond delay="0"/>
                                          </p:stCondLst>
                                        </p:cTn>
                                        <p:tgtEl>
                                          <p:spTgt spid="8"/>
                                        </p:tgtEl>
                                        <p:attrNameLst>
                                          <p:attrName>style.visibility</p:attrName>
                                        </p:attrNameLst>
                                      </p:cBhvr>
                                      <p:to>
                                        <p:strVal val="hidden"/>
                                      </p:to>
                                    </p:set>
                                  </p:childTnLst>
                                </p:cTn>
                              </p:par>
                              <p:par>
                                <p:cTn id="32" presetID="1" presetClass="exit" presetSubtype="0" fill="hold" nodeType="withEffect">
                                  <p:stCondLst>
                                    <p:cond delay="1850"/>
                                  </p:stCondLst>
                                  <p:childTnLst>
                                    <p:set>
                                      <p:cBhvr>
                                        <p:cTn id="33" dur="1" fill="hold">
                                          <p:stCondLst>
                                            <p:cond delay="0"/>
                                          </p:stCondLst>
                                        </p:cTn>
                                        <p:tgtEl>
                                          <p:spTgt spid="11"/>
                                        </p:tgtEl>
                                        <p:attrNameLst>
                                          <p:attrName>style.visibility</p:attrName>
                                        </p:attrNameLst>
                                      </p:cBhvr>
                                      <p:to>
                                        <p:strVal val="hidden"/>
                                      </p:to>
                                    </p:set>
                                  </p:childTnLst>
                                </p:cTn>
                              </p:par>
                              <p:par>
                                <p:cTn id="34" presetID="1" presetClass="exit" presetSubtype="0" fill="hold" nodeType="withEffect">
                                  <p:stCondLst>
                                    <p:cond delay="1850"/>
                                  </p:stCondLst>
                                  <p:childTnLst>
                                    <p:set>
                                      <p:cBhvr>
                                        <p:cTn id="35" dur="1" fill="hold">
                                          <p:stCondLst>
                                            <p:cond delay="0"/>
                                          </p:stCondLst>
                                        </p:cTn>
                                        <p:tgtEl>
                                          <p:spTgt spid="7"/>
                                        </p:tgtEl>
                                        <p:attrNameLst>
                                          <p:attrName>style.visibility</p:attrName>
                                        </p:attrNameLst>
                                      </p:cBhvr>
                                      <p:to>
                                        <p:strVal val="hidden"/>
                                      </p:to>
                                    </p:set>
                                  </p:childTnLst>
                                </p:cTn>
                              </p:par>
                              <p:par>
                                <p:cTn id="36" presetID="1" presetClass="exit" presetSubtype="0" fill="hold" nodeType="withEffect">
                                  <p:stCondLst>
                                    <p:cond delay="1850"/>
                                  </p:stCondLst>
                                  <p:childTnLst>
                                    <p:set>
                                      <p:cBhvr>
                                        <p:cTn id="37" dur="1" fill="hold">
                                          <p:stCondLst>
                                            <p:cond delay="0"/>
                                          </p:stCondLst>
                                        </p:cTn>
                                        <p:tgtEl>
                                          <p:spTgt spid="18"/>
                                        </p:tgtEl>
                                        <p:attrNameLst>
                                          <p:attrName>style.visibility</p:attrName>
                                        </p:attrNameLst>
                                      </p:cBhvr>
                                      <p:to>
                                        <p:strVal val="hidden"/>
                                      </p:to>
                                    </p:set>
                                  </p:childTnLst>
                                </p:cTn>
                              </p:par>
                              <p:par>
                                <p:cTn id="38" presetID="10" presetClass="entr" presetSubtype="0" fill="hold" nodeType="withEffect">
                                  <p:stCondLst>
                                    <p:cond delay="150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childTnLst>
                                </p:cTn>
                              </p:par>
                              <p:par>
                                <p:cTn id="41" presetID="1" presetClass="entr" presetSubtype="0" fill="hold" grpId="0" nodeType="withEffect">
                                  <p:stCondLst>
                                    <p:cond delay="150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7B8053-0DFA-4383-AB51-B3DBF4D11AFF}"/>
              </a:ext>
            </a:extLst>
          </p:cNvPr>
          <p:cNvSpPr>
            <a:spLocks noGrp="1"/>
          </p:cNvSpPr>
          <p:nvPr>
            <p:ph type="title"/>
          </p:nvPr>
        </p:nvSpPr>
        <p:spPr/>
        <p:txBody>
          <a:bodyPr/>
          <a:lstStyle/>
          <a:p>
            <a:r>
              <a:rPr lang="en-US" dirty="0"/>
              <a:t>MSIX Benefits</a:t>
            </a:r>
          </a:p>
        </p:txBody>
      </p:sp>
      <p:sp>
        <p:nvSpPr>
          <p:cNvPr id="4" name="Content Placeholder 3">
            <a:extLst>
              <a:ext uri="{FF2B5EF4-FFF2-40B4-BE49-F238E27FC236}">
                <a16:creationId xmlns:a16="http://schemas.microsoft.com/office/drawing/2014/main" id="{A673011D-425A-47C2-8400-80D776F97B48}"/>
              </a:ext>
            </a:extLst>
          </p:cNvPr>
          <p:cNvSpPr>
            <a:spLocks noGrp="1"/>
          </p:cNvSpPr>
          <p:nvPr>
            <p:ph idx="1"/>
          </p:nvPr>
        </p:nvSpPr>
        <p:spPr/>
        <p:txBody>
          <a:bodyPr/>
          <a:lstStyle/>
          <a:p>
            <a:r>
              <a:rPr lang="en-US" dirty="0"/>
              <a:t>Never regret installing an app: clean uninstall</a:t>
            </a:r>
          </a:p>
          <a:p>
            <a:r>
              <a:rPr lang="en-US" dirty="0"/>
              <a:t>Uses a type of container</a:t>
            </a:r>
          </a:p>
          <a:p>
            <a:r>
              <a:rPr lang="en-US" dirty="0"/>
              <a:t>Less disk space</a:t>
            </a:r>
          </a:p>
          <a:p>
            <a:r>
              <a:rPr lang="en-US" dirty="0"/>
              <a:t>Faster updates: differential updates at block level</a:t>
            </a:r>
          </a:p>
          <a:p>
            <a:r>
              <a:rPr lang="en-US" dirty="0"/>
              <a:t>OS Managed</a:t>
            </a:r>
          </a:p>
          <a:p>
            <a:r>
              <a:rPr lang="en-US" dirty="0"/>
              <a:t>Integrity protection</a:t>
            </a:r>
          </a:p>
        </p:txBody>
      </p:sp>
    </p:spTree>
    <p:extLst>
      <p:ext uri="{BB962C8B-B14F-4D97-AF65-F5344CB8AC3E}">
        <p14:creationId xmlns:p14="http://schemas.microsoft.com/office/powerpoint/2010/main" val="156867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42DD-97A7-439D-A188-6566254450E8}"/>
              </a:ext>
            </a:extLst>
          </p:cNvPr>
          <p:cNvSpPr>
            <a:spLocks noGrp="1"/>
          </p:cNvSpPr>
          <p:nvPr>
            <p:ph type="title"/>
          </p:nvPr>
        </p:nvSpPr>
        <p:spPr>
          <a:xfrm>
            <a:off x="412136" y="268806"/>
            <a:ext cx="10515600" cy="1325563"/>
          </a:xfrm>
        </p:spPr>
        <p:txBody>
          <a:bodyPr/>
          <a:lstStyle/>
          <a:p>
            <a:r>
              <a:rPr lang="en-US" dirty="0"/>
              <a:t>Automatic Updating</a:t>
            </a:r>
          </a:p>
        </p:txBody>
      </p:sp>
      <p:sp>
        <p:nvSpPr>
          <p:cNvPr id="3" name="Text Placeholder 2">
            <a:extLst>
              <a:ext uri="{FF2B5EF4-FFF2-40B4-BE49-F238E27FC236}">
                <a16:creationId xmlns:a16="http://schemas.microsoft.com/office/drawing/2014/main" id="{57AAEDB2-2FE7-4C7B-BBBF-E5C2CF7C404F}"/>
              </a:ext>
            </a:extLst>
          </p:cNvPr>
          <p:cNvSpPr>
            <a:spLocks noGrp="1"/>
          </p:cNvSpPr>
          <p:nvPr>
            <p:ph type="body" sz="quarter" idx="10"/>
          </p:nvPr>
        </p:nvSpPr>
        <p:spPr>
          <a:xfrm>
            <a:off x="584200" y="1435100"/>
            <a:ext cx="5212080" cy="4315460"/>
          </a:xfrm>
        </p:spPr>
        <p:txBody>
          <a:bodyPr/>
          <a:lstStyle/>
          <a:p>
            <a:r>
              <a:rPr lang="en-US"/>
              <a:t>User Prompted Updates</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sp>
        <p:nvSpPr>
          <p:cNvPr id="5" name="Text Placeholder 4">
            <a:extLst>
              <a:ext uri="{FF2B5EF4-FFF2-40B4-BE49-F238E27FC236}">
                <a16:creationId xmlns:a16="http://schemas.microsoft.com/office/drawing/2014/main" id="{16C7ECE0-B5C0-4575-B327-78C3C7BCD179}"/>
              </a:ext>
            </a:extLst>
          </p:cNvPr>
          <p:cNvSpPr>
            <a:spLocks noGrp="1"/>
          </p:cNvSpPr>
          <p:nvPr>
            <p:ph type="body" sz="quarter" idx="12"/>
          </p:nvPr>
        </p:nvSpPr>
        <p:spPr>
          <a:xfrm>
            <a:off x="6397171" y="1435100"/>
            <a:ext cx="5212080" cy="1015663"/>
          </a:xfrm>
        </p:spPr>
        <p:txBody>
          <a:bodyPr/>
          <a:lstStyle/>
          <a:p>
            <a:r>
              <a:rPr lang="en-US"/>
              <a:t>Silent updates in background</a:t>
            </a:r>
          </a:p>
          <a:p>
            <a:endParaRPr lang="en-US"/>
          </a:p>
        </p:txBody>
      </p:sp>
      <p:pic>
        <p:nvPicPr>
          <p:cNvPr id="6" name="Picture 5">
            <a:extLst>
              <a:ext uri="{FF2B5EF4-FFF2-40B4-BE49-F238E27FC236}">
                <a16:creationId xmlns:a16="http://schemas.microsoft.com/office/drawing/2014/main" id="{C57A5F29-90C1-4E1C-8B1D-A90207037FDF}"/>
              </a:ext>
            </a:extLst>
          </p:cNvPr>
          <p:cNvPicPr>
            <a:picLocks noChangeAspect="1"/>
          </p:cNvPicPr>
          <p:nvPr/>
        </p:nvPicPr>
        <p:blipFill>
          <a:blip r:embed="rId3"/>
          <a:stretch>
            <a:fillRect/>
          </a:stretch>
        </p:blipFill>
        <p:spPr>
          <a:xfrm>
            <a:off x="6454711" y="2193413"/>
            <a:ext cx="2088125" cy="2868804"/>
          </a:xfrm>
          <a:prstGeom prst="rect">
            <a:avLst/>
          </a:prstGeom>
        </p:spPr>
      </p:pic>
      <p:pic>
        <p:nvPicPr>
          <p:cNvPr id="8" name="Picture 7">
            <a:extLst>
              <a:ext uri="{FF2B5EF4-FFF2-40B4-BE49-F238E27FC236}">
                <a16:creationId xmlns:a16="http://schemas.microsoft.com/office/drawing/2014/main" id="{E5C932B4-F9AF-4A47-BA66-32758473AA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664" y="2261010"/>
            <a:ext cx="5093012" cy="3229633"/>
          </a:xfrm>
          <a:prstGeom prst="rect">
            <a:avLst/>
          </a:prstGeom>
        </p:spPr>
      </p:pic>
      <p:grpSp>
        <p:nvGrpSpPr>
          <p:cNvPr id="430" name="Group 79">
            <a:extLst>
              <a:ext uri="{FF2B5EF4-FFF2-40B4-BE49-F238E27FC236}">
                <a16:creationId xmlns:a16="http://schemas.microsoft.com/office/drawing/2014/main" id="{3CC5E7CB-B287-4882-9647-2A97D27554EB}"/>
              </a:ext>
            </a:extLst>
          </p:cNvPr>
          <p:cNvGrpSpPr>
            <a:grpSpLocks noChangeAspect="1"/>
          </p:cNvGrpSpPr>
          <p:nvPr/>
        </p:nvGrpSpPr>
        <p:grpSpPr bwMode="auto">
          <a:xfrm>
            <a:off x="6540888" y="3769312"/>
            <a:ext cx="2004797" cy="1164245"/>
            <a:chOff x="2765" y="1343"/>
            <a:chExt cx="2304" cy="1338"/>
          </a:xfrm>
        </p:grpSpPr>
        <p:sp>
          <p:nvSpPr>
            <p:cNvPr id="431" name="AutoShape 78">
              <a:extLst>
                <a:ext uri="{FF2B5EF4-FFF2-40B4-BE49-F238E27FC236}">
                  <a16:creationId xmlns:a16="http://schemas.microsoft.com/office/drawing/2014/main" id="{EA16D2AA-FD60-4369-991A-20AD1625E13A}"/>
                </a:ext>
              </a:extLst>
            </p:cNvPr>
            <p:cNvSpPr>
              <a:spLocks noChangeAspect="1" noChangeArrowheads="1" noTextEdit="1"/>
            </p:cNvSpPr>
            <p:nvPr/>
          </p:nvSpPr>
          <p:spPr bwMode="auto">
            <a:xfrm>
              <a:off x="2765" y="1343"/>
              <a:ext cx="2304" cy="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32" name="Freeform 81">
              <a:extLst>
                <a:ext uri="{FF2B5EF4-FFF2-40B4-BE49-F238E27FC236}">
                  <a16:creationId xmlns:a16="http://schemas.microsoft.com/office/drawing/2014/main" id="{00AFA641-D330-4565-82DD-8B41A3256653}"/>
                </a:ext>
              </a:extLst>
            </p:cNvPr>
            <p:cNvSpPr>
              <a:spLocks/>
            </p:cNvSpPr>
            <p:nvPr/>
          </p:nvSpPr>
          <p:spPr bwMode="auto">
            <a:xfrm>
              <a:off x="3659" y="1645"/>
              <a:ext cx="148" cy="213"/>
            </a:xfrm>
            <a:custGeom>
              <a:avLst/>
              <a:gdLst>
                <a:gd name="T0" fmla="*/ 246 w 246"/>
                <a:gd name="T1" fmla="*/ 94 h 357"/>
                <a:gd name="T2" fmla="*/ 170 w 246"/>
                <a:gd name="T3" fmla="*/ 32 h 357"/>
                <a:gd name="T4" fmla="*/ 107 w 246"/>
                <a:gd name="T5" fmla="*/ 113 h 357"/>
                <a:gd name="T6" fmla="*/ 164 w 246"/>
                <a:gd name="T7" fmla="*/ 27 h 357"/>
                <a:gd name="T8" fmla="*/ 136 w 246"/>
                <a:gd name="T9" fmla="*/ 4 h 357"/>
                <a:gd name="T10" fmla="*/ 80 w 246"/>
                <a:gd name="T11" fmla="*/ 99 h 357"/>
                <a:gd name="T12" fmla="*/ 124 w 246"/>
                <a:gd name="T13" fmla="*/ 0 h 357"/>
                <a:gd name="T14" fmla="*/ 76 w 246"/>
                <a:gd name="T15" fmla="*/ 18 h 357"/>
                <a:gd name="T16" fmla="*/ 51 w 246"/>
                <a:gd name="T17" fmla="*/ 79 h 357"/>
                <a:gd name="T18" fmla="*/ 67 w 246"/>
                <a:gd name="T19" fmla="*/ 21 h 357"/>
                <a:gd name="T20" fmla="*/ 33 w 246"/>
                <a:gd name="T21" fmla="*/ 34 h 357"/>
                <a:gd name="T22" fmla="*/ 8 w 246"/>
                <a:gd name="T23" fmla="*/ 272 h 357"/>
                <a:gd name="T24" fmla="*/ 0 w 246"/>
                <a:gd name="T25" fmla="*/ 281 h 357"/>
                <a:gd name="T26" fmla="*/ 105 w 246"/>
                <a:gd name="T27" fmla="*/ 357 h 357"/>
                <a:gd name="T28" fmla="*/ 201 w 246"/>
                <a:gd name="T29" fmla="*/ 294 h 357"/>
                <a:gd name="T30" fmla="*/ 201 w 246"/>
                <a:gd name="T31" fmla="*/ 294 h 357"/>
                <a:gd name="T32" fmla="*/ 212 w 246"/>
                <a:gd name="T33" fmla="*/ 253 h 357"/>
                <a:gd name="T34" fmla="*/ 228 w 246"/>
                <a:gd name="T35" fmla="*/ 193 h 357"/>
                <a:gd name="T36" fmla="*/ 246 w 246"/>
                <a:gd name="T37" fmla="*/ 122 h 357"/>
                <a:gd name="T38" fmla="*/ 202 w 246"/>
                <a:gd name="T39" fmla="*/ 148 h 357"/>
                <a:gd name="T40" fmla="*/ 175 w 246"/>
                <a:gd name="T41" fmla="*/ 237 h 357"/>
                <a:gd name="T42" fmla="*/ 131 w 246"/>
                <a:gd name="T43" fmla="*/ 255 h 357"/>
                <a:gd name="T44" fmla="*/ 125 w 246"/>
                <a:gd name="T45" fmla="*/ 172 h 357"/>
                <a:gd name="T46" fmla="*/ 172 w 246"/>
                <a:gd name="T47" fmla="*/ 78 h 357"/>
                <a:gd name="T48" fmla="*/ 197 w 246"/>
                <a:gd name="T49" fmla="*/ 99 h 357"/>
                <a:gd name="T50" fmla="*/ 246 w 246"/>
                <a:gd name="T51" fmla="*/ 9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6" h="357">
                  <a:moveTo>
                    <a:pt x="246" y="94"/>
                  </a:moveTo>
                  <a:cubicBezTo>
                    <a:pt x="170" y="32"/>
                    <a:pt x="170" y="32"/>
                    <a:pt x="170" y="32"/>
                  </a:cubicBezTo>
                  <a:cubicBezTo>
                    <a:pt x="107" y="113"/>
                    <a:pt x="107" y="113"/>
                    <a:pt x="107" y="113"/>
                  </a:cubicBezTo>
                  <a:cubicBezTo>
                    <a:pt x="164" y="27"/>
                    <a:pt x="164" y="27"/>
                    <a:pt x="164" y="27"/>
                  </a:cubicBezTo>
                  <a:cubicBezTo>
                    <a:pt x="136" y="4"/>
                    <a:pt x="136" y="4"/>
                    <a:pt x="136" y="4"/>
                  </a:cubicBezTo>
                  <a:cubicBezTo>
                    <a:pt x="80" y="99"/>
                    <a:pt x="80" y="99"/>
                    <a:pt x="80" y="99"/>
                  </a:cubicBezTo>
                  <a:cubicBezTo>
                    <a:pt x="124" y="0"/>
                    <a:pt x="124" y="0"/>
                    <a:pt x="124" y="0"/>
                  </a:cubicBezTo>
                  <a:cubicBezTo>
                    <a:pt x="76" y="18"/>
                    <a:pt x="76" y="18"/>
                    <a:pt x="76" y="18"/>
                  </a:cubicBezTo>
                  <a:cubicBezTo>
                    <a:pt x="51" y="79"/>
                    <a:pt x="51" y="79"/>
                    <a:pt x="51" y="79"/>
                  </a:cubicBezTo>
                  <a:cubicBezTo>
                    <a:pt x="67" y="21"/>
                    <a:pt x="67" y="21"/>
                    <a:pt x="67" y="21"/>
                  </a:cubicBezTo>
                  <a:cubicBezTo>
                    <a:pt x="33" y="34"/>
                    <a:pt x="33" y="34"/>
                    <a:pt x="33" y="34"/>
                  </a:cubicBezTo>
                  <a:cubicBezTo>
                    <a:pt x="8" y="272"/>
                    <a:pt x="8" y="272"/>
                    <a:pt x="8" y="272"/>
                  </a:cubicBezTo>
                  <a:cubicBezTo>
                    <a:pt x="0" y="281"/>
                    <a:pt x="0" y="281"/>
                    <a:pt x="0" y="281"/>
                  </a:cubicBezTo>
                  <a:cubicBezTo>
                    <a:pt x="105" y="357"/>
                    <a:pt x="105" y="357"/>
                    <a:pt x="105" y="357"/>
                  </a:cubicBezTo>
                  <a:cubicBezTo>
                    <a:pt x="201" y="294"/>
                    <a:pt x="201" y="294"/>
                    <a:pt x="201" y="294"/>
                  </a:cubicBezTo>
                  <a:cubicBezTo>
                    <a:pt x="201" y="294"/>
                    <a:pt x="201" y="294"/>
                    <a:pt x="201" y="294"/>
                  </a:cubicBezTo>
                  <a:cubicBezTo>
                    <a:pt x="212" y="253"/>
                    <a:pt x="212" y="253"/>
                    <a:pt x="212" y="253"/>
                  </a:cubicBezTo>
                  <a:cubicBezTo>
                    <a:pt x="228" y="193"/>
                    <a:pt x="228" y="193"/>
                    <a:pt x="228" y="193"/>
                  </a:cubicBezTo>
                  <a:cubicBezTo>
                    <a:pt x="246" y="122"/>
                    <a:pt x="246" y="122"/>
                    <a:pt x="246" y="122"/>
                  </a:cubicBezTo>
                  <a:cubicBezTo>
                    <a:pt x="227" y="118"/>
                    <a:pt x="207" y="129"/>
                    <a:pt x="202" y="148"/>
                  </a:cubicBezTo>
                  <a:cubicBezTo>
                    <a:pt x="175" y="237"/>
                    <a:pt x="175" y="237"/>
                    <a:pt x="175" y="237"/>
                  </a:cubicBezTo>
                  <a:cubicBezTo>
                    <a:pt x="131" y="255"/>
                    <a:pt x="131" y="255"/>
                    <a:pt x="131" y="255"/>
                  </a:cubicBezTo>
                  <a:cubicBezTo>
                    <a:pt x="125" y="172"/>
                    <a:pt x="125" y="172"/>
                    <a:pt x="125" y="172"/>
                  </a:cubicBezTo>
                  <a:cubicBezTo>
                    <a:pt x="172" y="78"/>
                    <a:pt x="172" y="78"/>
                    <a:pt x="172" y="78"/>
                  </a:cubicBezTo>
                  <a:cubicBezTo>
                    <a:pt x="197" y="99"/>
                    <a:pt x="197" y="99"/>
                    <a:pt x="197" y="99"/>
                  </a:cubicBezTo>
                  <a:cubicBezTo>
                    <a:pt x="212" y="111"/>
                    <a:pt x="234" y="109"/>
                    <a:pt x="246" y="94"/>
                  </a:cubicBez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33" name="Freeform 82">
              <a:extLst>
                <a:ext uri="{FF2B5EF4-FFF2-40B4-BE49-F238E27FC236}">
                  <a16:creationId xmlns:a16="http://schemas.microsoft.com/office/drawing/2014/main" id="{8ACA5893-8F1F-44B4-8877-E9E907AF3064}"/>
                </a:ext>
              </a:extLst>
            </p:cNvPr>
            <p:cNvSpPr>
              <a:spLocks/>
            </p:cNvSpPr>
            <p:nvPr/>
          </p:nvSpPr>
          <p:spPr bwMode="auto">
            <a:xfrm>
              <a:off x="3634" y="1809"/>
              <a:ext cx="93" cy="79"/>
            </a:xfrm>
            <a:custGeom>
              <a:avLst/>
              <a:gdLst>
                <a:gd name="T0" fmla="*/ 19 w 93"/>
                <a:gd name="T1" fmla="*/ 0 h 79"/>
                <a:gd name="T2" fmla="*/ 0 w 93"/>
                <a:gd name="T3" fmla="*/ 26 h 79"/>
                <a:gd name="T4" fmla="*/ 74 w 93"/>
                <a:gd name="T5" fmla="*/ 79 h 79"/>
                <a:gd name="T6" fmla="*/ 93 w 93"/>
                <a:gd name="T7" fmla="*/ 53 h 79"/>
                <a:gd name="T8" fmla="*/ 19 w 93"/>
                <a:gd name="T9" fmla="*/ 0 h 79"/>
              </a:gdLst>
              <a:ahLst/>
              <a:cxnLst>
                <a:cxn ang="0">
                  <a:pos x="T0" y="T1"/>
                </a:cxn>
                <a:cxn ang="0">
                  <a:pos x="T2" y="T3"/>
                </a:cxn>
                <a:cxn ang="0">
                  <a:pos x="T4" y="T5"/>
                </a:cxn>
                <a:cxn ang="0">
                  <a:pos x="T6" y="T7"/>
                </a:cxn>
                <a:cxn ang="0">
                  <a:pos x="T8" y="T9"/>
                </a:cxn>
              </a:cxnLst>
              <a:rect l="0" t="0" r="r" b="b"/>
              <a:pathLst>
                <a:path w="93" h="79">
                  <a:moveTo>
                    <a:pt x="19" y="0"/>
                  </a:moveTo>
                  <a:lnTo>
                    <a:pt x="0" y="26"/>
                  </a:lnTo>
                  <a:lnTo>
                    <a:pt x="74" y="79"/>
                  </a:lnTo>
                  <a:lnTo>
                    <a:pt x="93" y="53"/>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34" name="Freeform 83">
              <a:extLst>
                <a:ext uri="{FF2B5EF4-FFF2-40B4-BE49-F238E27FC236}">
                  <a16:creationId xmlns:a16="http://schemas.microsoft.com/office/drawing/2014/main" id="{8B805049-1998-4F00-B574-5D2AA0B40EFE}"/>
                </a:ext>
              </a:extLst>
            </p:cNvPr>
            <p:cNvSpPr>
              <a:spLocks/>
            </p:cNvSpPr>
            <p:nvPr/>
          </p:nvSpPr>
          <p:spPr bwMode="auto">
            <a:xfrm>
              <a:off x="3544" y="1833"/>
              <a:ext cx="212" cy="399"/>
            </a:xfrm>
            <a:custGeom>
              <a:avLst/>
              <a:gdLst>
                <a:gd name="T0" fmla="*/ 277 w 353"/>
                <a:gd name="T1" fmla="*/ 94 h 668"/>
                <a:gd name="T2" fmla="*/ 146 w 353"/>
                <a:gd name="T3" fmla="*/ 0 h 668"/>
                <a:gd name="T4" fmla="*/ 203 w 353"/>
                <a:gd name="T5" fmla="*/ 668 h 668"/>
                <a:gd name="T6" fmla="*/ 267 w 353"/>
                <a:gd name="T7" fmla="*/ 651 h 668"/>
                <a:gd name="T8" fmla="*/ 304 w 353"/>
                <a:gd name="T9" fmla="*/ 656 h 668"/>
                <a:gd name="T10" fmla="*/ 353 w 353"/>
                <a:gd name="T11" fmla="*/ 586 h 668"/>
                <a:gd name="T12" fmla="*/ 277 w 353"/>
                <a:gd name="T13" fmla="*/ 94 h 668"/>
              </a:gdLst>
              <a:ahLst/>
              <a:cxnLst>
                <a:cxn ang="0">
                  <a:pos x="T0" y="T1"/>
                </a:cxn>
                <a:cxn ang="0">
                  <a:pos x="T2" y="T3"/>
                </a:cxn>
                <a:cxn ang="0">
                  <a:pos x="T4" y="T5"/>
                </a:cxn>
                <a:cxn ang="0">
                  <a:pos x="T6" y="T7"/>
                </a:cxn>
                <a:cxn ang="0">
                  <a:pos x="T8" y="T9"/>
                </a:cxn>
                <a:cxn ang="0">
                  <a:pos x="T10" y="T11"/>
                </a:cxn>
                <a:cxn ang="0">
                  <a:pos x="T12" y="T13"/>
                </a:cxn>
              </a:cxnLst>
              <a:rect l="0" t="0" r="r" b="b"/>
              <a:pathLst>
                <a:path w="353" h="668">
                  <a:moveTo>
                    <a:pt x="277" y="94"/>
                  </a:moveTo>
                  <a:cubicBezTo>
                    <a:pt x="146" y="0"/>
                    <a:pt x="146" y="0"/>
                    <a:pt x="146" y="0"/>
                  </a:cubicBezTo>
                  <a:cubicBezTo>
                    <a:pt x="0" y="210"/>
                    <a:pt x="29" y="491"/>
                    <a:pt x="203" y="668"/>
                  </a:cubicBezTo>
                  <a:cubicBezTo>
                    <a:pt x="222" y="657"/>
                    <a:pt x="244" y="651"/>
                    <a:pt x="267" y="651"/>
                  </a:cubicBezTo>
                  <a:cubicBezTo>
                    <a:pt x="280" y="651"/>
                    <a:pt x="292" y="653"/>
                    <a:pt x="304" y="656"/>
                  </a:cubicBezTo>
                  <a:cubicBezTo>
                    <a:pt x="315" y="629"/>
                    <a:pt x="332" y="605"/>
                    <a:pt x="353" y="586"/>
                  </a:cubicBezTo>
                  <a:cubicBezTo>
                    <a:pt x="203" y="469"/>
                    <a:pt x="169" y="254"/>
                    <a:pt x="277" y="94"/>
                  </a:cubicBezTo>
                  <a:close/>
                </a:path>
              </a:pathLst>
            </a:custGeom>
            <a:solidFill>
              <a:srgbClr val="0036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35" name="Oval 84">
              <a:extLst>
                <a:ext uri="{FF2B5EF4-FFF2-40B4-BE49-F238E27FC236}">
                  <a16:creationId xmlns:a16="http://schemas.microsoft.com/office/drawing/2014/main" id="{42041FC8-2582-4792-B848-8C926231BCBE}"/>
                </a:ext>
              </a:extLst>
            </p:cNvPr>
            <p:cNvSpPr>
              <a:spLocks noChangeArrowheads="1"/>
            </p:cNvSpPr>
            <p:nvPr/>
          </p:nvSpPr>
          <p:spPr bwMode="auto">
            <a:xfrm>
              <a:off x="3670" y="1888"/>
              <a:ext cx="17" cy="17"/>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36" name="Freeform 85">
              <a:extLst>
                <a:ext uri="{FF2B5EF4-FFF2-40B4-BE49-F238E27FC236}">
                  <a16:creationId xmlns:a16="http://schemas.microsoft.com/office/drawing/2014/main" id="{0F38E225-4B9E-4C9B-844A-8FAD274F2AD5}"/>
                </a:ext>
              </a:extLst>
            </p:cNvPr>
            <p:cNvSpPr>
              <a:spLocks/>
            </p:cNvSpPr>
            <p:nvPr/>
          </p:nvSpPr>
          <p:spPr bwMode="auto">
            <a:xfrm>
              <a:off x="4029" y="2166"/>
              <a:ext cx="147" cy="214"/>
            </a:xfrm>
            <a:custGeom>
              <a:avLst/>
              <a:gdLst>
                <a:gd name="T0" fmla="*/ 45 w 246"/>
                <a:gd name="T1" fmla="*/ 63 h 357"/>
                <a:gd name="T2" fmla="*/ 45 w 246"/>
                <a:gd name="T3" fmla="*/ 63 h 357"/>
                <a:gd name="T4" fmla="*/ 45 w 246"/>
                <a:gd name="T5" fmla="*/ 63 h 357"/>
                <a:gd name="T6" fmla="*/ 34 w 246"/>
                <a:gd name="T7" fmla="*/ 104 h 357"/>
                <a:gd name="T8" fmla="*/ 18 w 246"/>
                <a:gd name="T9" fmla="*/ 164 h 357"/>
                <a:gd name="T10" fmla="*/ 0 w 246"/>
                <a:gd name="T11" fmla="*/ 235 h 357"/>
                <a:gd name="T12" fmla="*/ 44 w 246"/>
                <a:gd name="T13" fmla="*/ 209 h 357"/>
                <a:gd name="T14" fmla="*/ 71 w 246"/>
                <a:gd name="T15" fmla="*/ 120 h 357"/>
                <a:gd name="T16" fmla="*/ 115 w 246"/>
                <a:gd name="T17" fmla="*/ 102 h 357"/>
                <a:gd name="T18" fmla="*/ 121 w 246"/>
                <a:gd name="T19" fmla="*/ 186 h 357"/>
                <a:gd name="T20" fmla="*/ 74 w 246"/>
                <a:gd name="T21" fmla="*/ 279 h 357"/>
                <a:gd name="T22" fmla="*/ 49 w 246"/>
                <a:gd name="T23" fmla="*/ 258 h 357"/>
                <a:gd name="T24" fmla="*/ 0 w 246"/>
                <a:gd name="T25" fmla="*/ 263 h 357"/>
                <a:gd name="T26" fmla="*/ 76 w 246"/>
                <a:gd name="T27" fmla="*/ 325 h 357"/>
                <a:gd name="T28" fmla="*/ 140 w 246"/>
                <a:gd name="T29" fmla="*/ 244 h 357"/>
                <a:gd name="T30" fmla="*/ 82 w 246"/>
                <a:gd name="T31" fmla="*/ 330 h 357"/>
                <a:gd name="T32" fmla="*/ 110 w 246"/>
                <a:gd name="T33" fmla="*/ 353 h 357"/>
                <a:gd name="T34" fmla="*/ 167 w 246"/>
                <a:gd name="T35" fmla="*/ 258 h 357"/>
                <a:gd name="T36" fmla="*/ 121 w 246"/>
                <a:gd name="T37" fmla="*/ 357 h 357"/>
                <a:gd name="T38" fmla="*/ 170 w 246"/>
                <a:gd name="T39" fmla="*/ 339 h 357"/>
                <a:gd name="T40" fmla="*/ 195 w 246"/>
                <a:gd name="T41" fmla="*/ 278 h 357"/>
                <a:gd name="T42" fmla="*/ 179 w 246"/>
                <a:gd name="T43" fmla="*/ 336 h 357"/>
                <a:gd name="T44" fmla="*/ 213 w 246"/>
                <a:gd name="T45" fmla="*/ 323 h 357"/>
                <a:gd name="T46" fmla="*/ 239 w 246"/>
                <a:gd name="T47" fmla="*/ 85 h 357"/>
                <a:gd name="T48" fmla="*/ 246 w 246"/>
                <a:gd name="T49" fmla="*/ 76 h 357"/>
                <a:gd name="T50" fmla="*/ 141 w 246"/>
                <a:gd name="T51" fmla="*/ 0 h 357"/>
                <a:gd name="T52" fmla="*/ 45 w 246"/>
                <a:gd name="T53" fmla="*/ 63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 h="357">
                  <a:moveTo>
                    <a:pt x="45" y="63"/>
                  </a:moveTo>
                  <a:cubicBezTo>
                    <a:pt x="45" y="63"/>
                    <a:pt x="45" y="63"/>
                    <a:pt x="45" y="63"/>
                  </a:cubicBezTo>
                  <a:cubicBezTo>
                    <a:pt x="45" y="63"/>
                    <a:pt x="45" y="63"/>
                    <a:pt x="45" y="63"/>
                  </a:cubicBezTo>
                  <a:cubicBezTo>
                    <a:pt x="34" y="104"/>
                    <a:pt x="34" y="104"/>
                    <a:pt x="34" y="104"/>
                  </a:cubicBezTo>
                  <a:cubicBezTo>
                    <a:pt x="18" y="164"/>
                    <a:pt x="18" y="164"/>
                    <a:pt x="18" y="164"/>
                  </a:cubicBezTo>
                  <a:cubicBezTo>
                    <a:pt x="0" y="235"/>
                    <a:pt x="0" y="235"/>
                    <a:pt x="0" y="235"/>
                  </a:cubicBezTo>
                  <a:cubicBezTo>
                    <a:pt x="19" y="239"/>
                    <a:pt x="39" y="228"/>
                    <a:pt x="44" y="209"/>
                  </a:cubicBezTo>
                  <a:cubicBezTo>
                    <a:pt x="71" y="120"/>
                    <a:pt x="71" y="120"/>
                    <a:pt x="71" y="120"/>
                  </a:cubicBezTo>
                  <a:cubicBezTo>
                    <a:pt x="115" y="102"/>
                    <a:pt x="115" y="102"/>
                    <a:pt x="115" y="102"/>
                  </a:cubicBezTo>
                  <a:cubicBezTo>
                    <a:pt x="121" y="186"/>
                    <a:pt x="121" y="186"/>
                    <a:pt x="121" y="186"/>
                  </a:cubicBezTo>
                  <a:cubicBezTo>
                    <a:pt x="74" y="279"/>
                    <a:pt x="74" y="279"/>
                    <a:pt x="74" y="279"/>
                  </a:cubicBezTo>
                  <a:cubicBezTo>
                    <a:pt x="49" y="258"/>
                    <a:pt x="49" y="258"/>
                    <a:pt x="49" y="258"/>
                  </a:cubicBezTo>
                  <a:cubicBezTo>
                    <a:pt x="34" y="246"/>
                    <a:pt x="12" y="248"/>
                    <a:pt x="0" y="263"/>
                  </a:cubicBezTo>
                  <a:cubicBezTo>
                    <a:pt x="76" y="325"/>
                    <a:pt x="76" y="325"/>
                    <a:pt x="76" y="325"/>
                  </a:cubicBezTo>
                  <a:cubicBezTo>
                    <a:pt x="140" y="244"/>
                    <a:pt x="140" y="244"/>
                    <a:pt x="140" y="244"/>
                  </a:cubicBezTo>
                  <a:cubicBezTo>
                    <a:pt x="82" y="330"/>
                    <a:pt x="82" y="330"/>
                    <a:pt x="82" y="330"/>
                  </a:cubicBezTo>
                  <a:cubicBezTo>
                    <a:pt x="110" y="353"/>
                    <a:pt x="110" y="353"/>
                    <a:pt x="110" y="353"/>
                  </a:cubicBezTo>
                  <a:cubicBezTo>
                    <a:pt x="167" y="258"/>
                    <a:pt x="167" y="258"/>
                    <a:pt x="167" y="258"/>
                  </a:cubicBezTo>
                  <a:cubicBezTo>
                    <a:pt x="121" y="357"/>
                    <a:pt x="121" y="357"/>
                    <a:pt x="121" y="357"/>
                  </a:cubicBezTo>
                  <a:cubicBezTo>
                    <a:pt x="170" y="339"/>
                    <a:pt x="170" y="339"/>
                    <a:pt x="170" y="339"/>
                  </a:cubicBezTo>
                  <a:cubicBezTo>
                    <a:pt x="195" y="278"/>
                    <a:pt x="195" y="278"/>
                    <a:pt x="195" y="278"/>
                  </a:cubicBezTo>
                  <a:cubicBezTo>
                    <a:pt x="179" y="336"/>
                    <a:pt x="179" y="336"/>
                    <a:pt x="179" y="336"/>
                  </a:cubicBezTo>
                  <a:cubicBezTo>
                    <a:pt x="213" y="323"/>
                    <a:pt x="213" y="323"/>
                    <a:pt x="213" y="323"/>
                  </a:cubicBezTo>
                  <a:cubicBezTo>
                    <a:pt x="239" y="85"/>
                    <a:pt x="239" y="85"/>
                    <a:pt x="239" y="85"/>
                  </a:cubicBezTo>
                  <a:cubicBezTo>
                    <a:pt x="246" y="76"/>
                    <a:pt x="246" y="76"/>
                    <a:pt x="246" y="76"/>
                  </a:cubicBezTo>
                  <a:cubicBezTo>
                    <a:pt x="141" y="0"/>
                    <a:pt x="141" y="0"/>
                    <a:pt x="141" y="0"/>
                  </a:cubicBezTo>
                  <a:lnTo>
                    <a:pt x="45" y="63"/>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37" name="Freeform 86">
              <a:extLst>
                <a:ext uri="{FF2B5EF4-FFF2-40B4-BE49-F238E27FC236}">
                  <a16:creationId xmlns:a16="http://schemas.microsoft.com/office/drawing/2014/main" id="{C5BD45A8-E8A7-44FD-BD93-E2F47F8BED8D}"/>
                </a:ext>
              </a:extLst>
            </p:cNvPr>
            <p:cNvSpPr>
              <a:spLocks/>
            </p:cNvSpPr>
            <p:nvPr/>
          </p:nvSpPr>
          <p:spPr bwMode="auto">
            <a:xfrm>
              <a:off x="4083" y="1731"/>
              <a:ext cx="219" cy="460"/>
            </a:xfrm>
            <a:custGeom>
              <a:avLst/>
              <a:gdLst>
                <a:gd name="T0" fmla="*/ 72 w 364"/>
                <a:gd name="T1" fmla="*/ 42 h 771"/>
                <a:gd name="T2" fmla="*/ 0 w 364"/>
                <a:gd name="T3" fmla="*/ 0 h 771"/>
                <a:gd name="T4" fmla="*/ 0 w 364"/>
                <a:gd name="T5" fmla="*/ 191 h 771"/>
                <a:gd name="T6" fmla="*/ 69 w 364"/>
                <a:gd name="T7" fmla="*/ 677 h 771"/>
                <a:gd name="T8" fmla="*/ 200 w 364"/>
                <a:gd name="T9" fmla="*/ 771 h 771"/>
                <a:gd name="T10" fmla="*/ 72 w 364"/>
                <a:gd name="T11" fmla="*/ 42 h 771"/>
              </a:gdLst>
              <a:ahLst/>
              <a:cxnLst>
                <a:cxn ang="0">
                  <a:pos x="T0" y="T1"/>
                </a:cxn>
                <a:cxn ang="0">
                  <a:pos x="T2" y="T3"/>
                </a:cxn>
                <a:cxn ang="0">
                  <a:pos x="T4" y="T5"/>
                </a:cxn>
                <a:cxn ang="0">
                  <a:pos x="T6" y="T7"/>
                </a:cxn>
                <a:cxn ang="0">
                  <a:pos x="T8" y="T9"/>
                </a:cxn>
                <a:cxn ang="0">
                  <a:pos x="T10" y="T11"/>
                </a:cxn>
              </a:cxnLst>
              <a:rect l="0" t="0" r="r" b="b"/>
              <a:pathLst>
                <a:path w="364" h="771">
                  <a:moveTo>
                    <a:pt x="72" y="42"/>
                  </a:moveTo>
                  <a:cubicBezTo>
                    <a:pt x="48" y="26"/>
                    <a:pt x="25" y="12"/>
                    <a:pt x="0" y="0"/>
                  </a:cubicBezTo>
                  <a:cubicBezTo>
                    <a:pt x="0" y="191"/>
                    <a:pt x="0" y="191"/>
                    <a:pt x="0" y="191"/>
                  </a:cubicBezTo>
                  <a:cubicBezTo>
                    <a:pt x="144" y="310"/>
                    <a:pt x="175" y="520"/>
                    <a:pt x="69" y="677"/>
                  </a:cubicBezTo>
                  <a:cubicBezTo>
                    <a:pt x="200" y="771"/>
                    <a:pt x="200" y="771"/>
                    <a:pt x="200" y="771"/>
                  </a:cubicBezTo>
                  <a:cubicBezTo>
                    <a:pt x="364" y="534"/>
                    <a:pt x="308" y="209"/>
                    <a:pt x="72" y="42"/>
                  </a:cubicBezTo>
                  <a:close/>
                </a:path>
              </a:pathLst>
            </a:custGeom>
            <a:solidFill>
              <a:srgbClr val="0036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38" name="Oval 87">
              <a:extLst>
                <a:ext uri="{FF2B5EF4-FFF2-40B4-BE49-F238E27FC236}">
                  <a16:creationId xmlns:a16="http://schemas.microsoft.com/office/drawing/2014/main" id="{AE267E6B-B6C2-4E32-9A2F-818EEE7E9760}"/>
                </a:ext>
              </a:extLst>
            </p:cNvPr>
            <p:cNvSpPr>
              <a:spLocks noChangeArrowheads="1"/>
            </p:cNvSpPr>
            <p:nvPr/>
          </p:nvSpPr>
          <p:spPr bwMode="auto">
            <a:xfrm>
              <a:off x="4148" y="2119"/>
              <a:ext cx="17" cy="18"/>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39" name="Rectangle 88">
              <a:extLst>
                <a:ext uri="{FF2B5EF4-FFF2-40B4-BE49-F238E27FC236}">
                  <a16:creationId xmlns:a16="http://schemas.microsoft.com/office/drawing/2014/main" id="{B1F97E30-30E7-41A3-B03D-A99771A35377}"/>
                </a:ext>
              </a:extLst>
            </p:cNvPr>
            <p:cNvSpPr>
              <a:spLocks noChangeArrowheads="1"/>
            </p:cNvSpPr>
            <p:nvPr/>
          </p:nvSpPr>
          <p:spPr bwMode="auto">
            <a:xfrm>
              <a:off x="3862" y="1636"/>
              <a:ext cx="103" cy="223"/>
            </a:xfrm>
            <a:prstGeom prst="rect">
              <a:avLst/>
            </a:prstGeom>
            <a:solidFill>
              <a:srgbClr val="0052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40" name="Freeform 89">
              <a:extLst>
                <a:ext uri="{FF2B5EF4-FFF2-40B4-BE49-F238E27FC236}">
                  <a16:creationId xmlns:a16="http://schemas.microsoft.com/office/drawing/2014/main" id="{D2A4824D-004F-4730-961E-5A2D06CB289B}"/>
                </a:ext>
              </a:extLst>
            </p:cNvPr>
            <p:cNvSpPr>
              <a:spLocks/>
            </p:cNvSpPr>
            <p:nvPr/>
          </p:nvSpPr>
          <p:spPr bwMode="auto">
            <a:xfrm>
              <a:off x="3873" y="1652"/>
              <a:ext cx="81" cy="15"/>
            </a:xfrm>
            <a:custGeom>
              <a:avLst/>
              <a:gdLst>
                <a:gd name="T0" fmla="*/ 12 w 136"/>
                <a:gd name="T1" fmla="*/ 0 h 24"/>
                <a:gd name="T2" fmla="*/ 0 w 136"/>
                <a:gd name="T3" fmla="*/ 11 h 24"/>
                <a:gd name="T4" fmla="*/ 0 w 136"/>
                <a:gd name="T5" fmla="*/ 13 h 24"/>
                <a:gd name="T6" fmla="*/ 12 w 136"/>
                <a:gd name="T7" fmla="*/ 24 h 24"/>
                <a:gd name="T8" fmla="*/ 124 w 136"/>
                <a:gd name="T9" fmla="*/ 24 h 24"/>
                <a:gd name="T10" fmla="*/ 136 w 136"/>
                <a:gd name="T11" fmla="*/ 13 h 24"/>
                <a:gd name="T12" fmla="*/ 136 w 136"/>
                <a:gd name="T13" fmla="*/ 11 h 24"/>
                <a:gd name="T14" fmla="*/ 124 w 136"/>
                <a:gd name="T15" fmla="*/ 0 h 24"/>
                <a:gd name="T16" fmla="*/ 72 w 136"/>
                <a:gd name="T17" fmla="*/ 0 h 24"/>
                <a:gd name="T18" fmla="*/ 12 w 136"/>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4">
                  <a:moveTo>
                    <a:pt x="12" y="0"/>
                  </a:moveTo>
                  <a:cubicBezTo>
                    <a:pt x="12" y="0"/>
                    <a:pt x="0" y="0"/>
                    <a:pt x="0" y="11"/>
                  </a:cubicBezTo>
                  <a:cubicBezTo>
                    <a:pt x="0" y="13"/>
                    <a:pt x="0" y="13"/>
                    <a:pt x="0" y="13"/>
                  </a:cubicBezTo>
                  <a:cubicBezTo>
                    <a:pt x="0" y="13"/>
                    <a:pt x="0" y="24"/>
                    <a:pt x="12" y="24"/>
                  </a:cubicBezTo>
                  <a:cubicBezTo>
                    <a:pt x="124" y="24"/>
                    <a:pt x="124" y="24"/>
                    <a:pt x="124" y="24"/>
                  </a:cubicBezTo>
                  <a:cubicBezTo>
                    <a:pt x="124" y="24"/>
                    <a:pt x="136" y="24"/>
                    <a:pt x="136" y="13"/>
                  </a:cubicBezTo>
                  <a:cubicBezTo>
                    <a:pt x="136" y="11"/>
                    <a:pt x="136" y="11"/>
                    <a:pt x="136" y="11"/>
                  </a:cubicBezTo>
                  <a:cubicBezTo>
                    <a:pt x="136" y="11"/>
                    <a:pt x="136" y="0"/>
                    <a:pt x="124" y="0"/>
                  </a:cubicBezTo>
                  <a:cubicBezTo>
                    <a:pt x="72" y="0"/>
                    <a:pt x="72" y="0"/>
                    <a:pt x="72" y="0"/>
                  </a:cubicBezTo>
                  <a:lnTo>
                    <a:pt x="12"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41" name="Freeform 90">
              <a:extLst>
                <a:ext uri="{FF2B5EF4-FFF2-40B4-BE49-F238E27FC236}">
                  <a16:creationId xmlns:a16="http://schemas.microsoft.com/office/drawing/2014/main" id="{771F6A0A-FCD7-4AF3-9BE9-C6F70682EBC8}"/>
                </a:ext>
              </a:extLst>
            </p:cNvPr>
            <p:cNvSpPr>
              <a:spLocks/>
            </p:cNvSpPr>
            <p:nvPr/>
          </p:nvSpPr>
          <p:spPr bwMode="auto">
            <a:xfrm>
              <a:off x="3873" y="1677"/>
              <a:ext cx="81" cy="15"/>
            </a:xfrm>
            <a:custGeom>
              <a:avLst/>
              <a:gdLst>
                <a:gd name="T0" fmla="*/ 12 w 136"/>
                <a:gd name="T1" fmla="*/ 0 h 24"/>
                <a:gd name="T2" fmla="*/ 0 w 136"/>
                <a:gd name="T3" fmla="*/ 11 h 24"/>
                <a:gd name="T4" fmla="*/ 0 w 136"/>
                <a:gd name="T5" fmla="*/ 13 h 24"/>
                <a:gd name="T6" fmla="*/ 12 w 136"/>
                <a:gd name="T7" fmla="*/ 24 h 24"/>
                <a:gd name="T8" fmla="*/ 124 w 136"/>
                <a:gd name="T9" fmla="*/ 24 h 24"/>
                <a:gd name="T10" fmla="*/ 136 w 136"/>
                <a:gd name="T11" fmla="*/ 13 h 24"/>
                <a:gd name="T12" fmla="*/ 136 w 136"/>
                <a:gd name="T13" fmla="*/ 11 h 24"/>
                <a:gd name="T14" fmla="*/ 124 w 136"/>
                <a:gd name="T15" fmla="*/ 0 h 24"/>
                <a:gd name="T16" fmla="*/ 72 w 136"/>
                <a:gd name="T17" fmla="*/ 0 h 24"/>
                <a:gd name="T18" fmla="*/ 12 w 136"/>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4">
                  <a:moveTo>
                    <a:pt x="12" y="0"/>
                  </a:moveTo>
                  <a:cubicBezTo>
                    <a:pt x="12" y="0"/>
                    <a:pt x="0" y="0"/>
                    <a:pt x="0" y="11"/>
                  </a:cubicBezTo>
                  <a:cubicBezTo>
                    <a:pt x="0" y="13"/>
                    <a:pt x="0" y="13"/>
                    <a:pt x="0" y="13"/>
                  </a:cubicBezTo>
                  <a:cubicBezTo>
                    <a:pt x="0" y="13"/>
                    <a:pt x="0" y="24"/>
                    <a:pt x="12" y="24"/>
                  </a:cubicBezTo>
                  <a:cubicBezTo>
                    <a:pt x="124" y="24"/>
                    <a:pt x="124" y="24"/>
                    <a:pt x="124" y="24"/>
                  </a:cubicBezTo>
                  <a:cubicBezTo>
                    <a:pt x="124" y="24"/>
                    <a:pt x="136" y="24"/>
                    <a:pt x="136" y="13"/>
                  </a:cubicBezTo>
                  <a:cubicBezTo>
                    <a:pt x="136" y="11"/>
                    <a:pt x="136" y="11"/>
                    <a:pt x="136" y="11"/>
                  </a:cubicBezTo>
                  <a:cubicBezTo>
                    <a:pt x="136" y="11"/>
                    <a:pt x="136" y="0"/>
                    <a:pt x="124" y="0"/>
                  </a:cubicBezTo>
                  <a:cubicBezTo>
                    <a:pt x="72" y="0"/>
                    <a:pt x="72" y="0"/>
                    <a:pt x="72" y="0"/>
                  </a:cubicBezTo>
                  <a:lnTo>
                    <a:pt x="12"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42" name="Freeform 91">
              <a:extLst>
                <a:ext uri="{FF2B5EF4-FFF2-40B4-BE49-F238E27FC236}">
                  <a16:creationId xmlns:a16="http://schemas.microsoft.com/office/drawing/2014/main" id="{E61366A2-17B0-4766-81AF-C9B54F241C4D}"/>
                </a:ext>
              </a:extLst>
            </p:cNvPr>
            <p:cNvSpPr>
              <a:spLocks/>
            </p:cNvSpPr>
            <p:nvPr/>
          </p:nvSpPr>
          <p:spPr bwMode="auto">
            <a:xfrm>
              <a:off x="3873" y="1702"/>
              <a:ext cx="81" cy="15"/>
            </a:xfrm>
            <a:custGeom>
              <a:avLst/>
              <a:gdLst>
                <a:gd name="T0" fmla="*/ 12 w 136"/>
                <a:gd name="T1" fmla="*/ 0 h 24"/>
                <a:gd name="T2" fmla="*/ 0 w 136"/>
                <a:gd name="T3" fmla="*/ 11 h 24"/>
                <a:gd name="T4" fmla="*/ 0 w 136"/>
                <a:gd name="T5" fmla="*/ 13 h 24"/>
                <a:gd name="T6" fmla="*/ 12 w 136"/>
                <a:gd name="T7" fmla="*/ 24 h 24"/>
                <a:gd name="T8" fmla="*/ 124 w 136"/>
                <a:gd name="T9" fmla="*/ 24 h 24"/>
                <a:gd name="T10" fmla="*/ 136 w 136"/>
                <a:gd name="T11" fmla="*/ 13 h 24"/>
                <a:gd name="T12" fmla="*/ 136 w 136"/>
                <a:gd name="T13" fmla="*/ 11 h 24"/>
                <a:gd name="T14" fmla="*/ 124 w 136"/>
                <a:gd name="T15" fmla="*/ 0 h 24"/>
                <a:gd name="T16" fmla="*/ 72 w 136"/>
                <a:gd name="T17" fmla="*/ 0 h 24"/>
                <a:gd name="T18" fmla="*/ 12 w 136"/>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4">
                  <a:moveTo>
                    <a:pt x="12" y="0"/>
                  </a:moveTo>
                  <a:cubicBezTo>
                    <a:pt x="12" y="0"/>
                    <a:pt x="0" y="0"/>
                    <a:pt x="0" y="11"/>
                  </a:cubicBezTo>
                  <a:cubicBezTo>
                    <a:pt x="0" y="13"/>
                    <a:pt x="0" y="13"/>
                    <a:pt x="0" y="13"/>
                  </a:cubicBezTo>
                  <a:cubicBezTo>
                    <a:pt x="0" y="13"/>
                    <a:pt x="0" y="24"/>
                    <a:pt x="12" y="24"/>
                  </a:cubicBezTo>
                  <a:cubicBezTo>
                    <a:pt x="124" y="24"/>
                    <a:pt x="124" y="24"/>
                    <a:pt x="124" y="24"/>
                  </a:cubicBezTo>
                  <a:cubicBezTo>
                    <a:pt x="124" y="24"/>
                    <a:pt x="136" y="24"/>
                    <a:pt x="136" y="13"/>
                  </a:cubicBezTo>
                  <a:cubicBezTo>
                    <a:pt x="136" y="11"/>
                    <a:pt x="136" y="11"/>
                    <a:pt x="136" y="11"/>
                  </a:cubicBezTo>
                  <a:cubicBezTo>
                    <a:pt x="136" y="11"/>
                    <a:pt x="136" y="0"/>
                    <a:pt x="124" y="0"/>
                  </a:cubicBezTo>
                  <a:cubicBezTo>
                    <a:pt x="72" y="0"/>
                    <a:pt x="72" y="0"/>
                    <a:pt x="72" y="0"/>
                  </a:cubicBezTo>
                  <a:lnTo>
                    <a:pt x="12"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43" name="Freeform 92">
              <a:extLst>
                <a:ext uri="{FF2B5EF4-FFF2-40B4-BE49-F238E27FC236}">
                  <a16:creationId xmlns:a16="http://schemas.microsoft.com/office/drawing/2014/main" id="{5FD7CB2F-B997-4EF7-800B-E3BB37E00111}"/>
                </a:ext>
              </a:extLst>
            </p:cNvPr>
            <p:cNvSpPr>
              <a:spLocks/>
            </p:cNvSpPr>
            <p:nvPr/>
          </p:nvSpPr>
          <p:spPr bwMode="auto">
            <a:xfrm>
              <a:off x="3873" y="1728"/>
              <a:ext cx="81" cy="14"/>
            </a:xfrm>
            <a:custGeom>
              <a:avLst/>
              <a:gdLst>
                <a:gd name="T0" fmla="*/ 12 w 136"/>
                <a:gd name="T1" fmla="*/ 0 h 23"/>
                <a:gd name="T2" fmla="*/ 0 w 136"/>
                <a:gd name="T3" fmla="*/ 10 h 23"/>
                <a:gd name="T4" fmla="*/ 0 w 136"/>
                <a:gd name="T5" fmla="*/ 12 h 23"/>
                <a:gd name="T6" fmla="*/ 12 w 136"/>
                <a:gd name="T7" fmla="*/ 23 h 23"/>
                <a:gd name="T8" fmla="*/ 124 w 136"/>
                <a:gd name="T9" fmla="*/ 23 h 23"/>
                <a:gd name="T10" fmla="*/ 136 w 136"/>
                <a:gd name="T11" fmla="*/ 12 h 23"/>
                <a:gd name="T12" fmla="*/ 136 w 136"/>
                <a:gd name="T13" fmla="*/ 10 h 23"/>
                <a:gd name="T14" fmla="*/ 124 w 136"/>
                <a:gd name="T15" fmla="*/ 0 h 23"/>
                <a:gd name="T16" fmla="*/ 72 w 136"/>
                <a:gd name="T17" fmla="*/ 0 h 23"/>
                <a:gd name="T18" fmla="*/ 12 w 1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3">
                  <a:moveTo>
                    <a:pt x="12" y="0"/>
                  </a:moveTo>
                  <a:cubicBezTo>
                    <a:pt x="12" y="0"/>
                    <a:pt x="0" y="0"/>
                    <a:pt x="0" y="10"/>
                  </a:cubicBezTo>
                  <a:cubicBezTo>
                    <a:pt x="0" y="12"/>
                    <a:pt x="0" y="12"/>
                    <a:pt x="0" y="12"/>
                  </a:cubicBezTo>
                  <a:cubicBezTo>
                    <a:pt x="0" y="12"/>
                    <a:pt x="0" y="23"/>
                    <a:pt x="12" y="23"/>
                  </a:cubicBezTo>
                  <a:cubicBezTo>
                    <a:pt x="124" y="23"/>
                    <a:pt x="124" y="23"/>
                    <a:pt x="124" y="23"/>
                  </a:cubicBezTo>
                  <a:cubicBezTo>
                    <a:pt x="124" y="23"/>
                    <a:pt x="136" y="23"/>
                    <a:pt x="136" y="12"/>
                  </a:cubicBezTo>
                  <a:cubicBezTo>
                    <a:pt x="136" y="10"/>
                    <a:pt x="136" y="10"/>
                    <a:pt x="136" y="10"/>
                  </a:cubicBezTo>
                  <a:cubicBezTo>
                    <a:pt x="136" y="10"/>
                    <a:pt x="136" y="0"/>
                    <a:pt x="124" y="0"/>
                  </a:cubicBezTo>
                  <a:cubicBezTo>
                    <a:pt x="72" y="0"/>
                    <a:pt x="72" y="0"/>
                    <a:pt x="72" y="0"/>
                  </a:cubicBezTo>
                  <a:lnTo>
                    <a:pt x="12"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44" name="Freeform 93">
              <a:extLst>
                <a:ext uri="{FF2B5EF4-FFF2-40B4-BE49-F238E27FC236}">
                  <a16:creationId xmlns:a16="http://schemas.microsoft.com/office/drawing/2014/main" id="{D2E5FD50-5825-4C50-8E67-194A096282F1}"/>
                </a:ext>
              </a:extLst>
            </p:cNvPr>
            <p:cNvSpPr>
              <a:spLocks/>
            </p:cNvSpPr>
            <p:nvPr/>
          </p:nvSpPr>
          <p:spPr bwMode="auto">
            <a:xfrm>
              <a:off x="3873" y="1753"/>
              <a:ext cx="81" cy="14"/>
            </a:xfrm>
            <a:custGeom>
              <a:avLst/>
              <a:gdLst>
                <a:gd name="T0" fmla="*/ 12 w 136"/>
                <a:gd name="T1" fmla="*/ 0 h 24"/>
                <a:gd name="T2" fmla="*/ 0 w 136"/>
                <a:gd name="T3" fmla="*/ 11 h 24"/>
                <a:gd name="T4" fmla="*/ 0 w 136"/>
                <a:gd name="T5" fmla="*/ 13 h 24"/>
                <a:gd name="T6" fmla="*/ 12 w 136"/>
                <a:gd name="T7" fmla="*/ 24 h 24"/>
                <a:gd name="T8" fmla="*/ 124 w 136"/>
                <a:gd name="T9" fmla="*/ 24 h 24"/>
                <a:gd name="T10" fmla="*/ 136 w 136"/>
                <a:gd name="T11" fmla="*/ 13 h 24"/>
                <a:gd name="T12" fmla="*/ 136 w 136"/>
                <a:gd name="T13" fmla="*/ 11 h 24"/>
                <a:gd name="T14" fmla="*/ 124 w 136"/>
                <a:gd name="T15" fmla="*/ 0 h 24"/>
                <a:gd name="T16" fmla="*/ 72 w 136"/>
                <a:gd name="T17" fmla="*/ 0 h 24"/>
                <a:gd name="T18" fmla="*/ 12 w 136"/>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4">
                  <a:moveTo>
                    <a:pt x="12" y="0"/>
                  </a:moveTo>
                  <a:cubicBezTo>
                    <a:pt x="12" y="0"/>
                    <a:pt x="0" y="0"/>
                    <a:pt x="0" y="11"/>
                  </a:cubicBezTo>
                  <a:cubicBezTo>
                    <a:pt x="0" y="13"/>
                    <a:pt x="0" y="13"/>
                    <a:pt x="0" y="13"/>
                  </a:cubicBezTo>
                  <a:cubicBezTo>
                    <a:pt x="0" y="13"/>
                    <a:pt x="0" y="24"/>
                    <a:pt x="12" y="24"/>
                  </a:cubicBezTo>
                  <a:cubicBezTo>
                    <a:pt x="124" y="24"/>
                    <a:pt x="124" y="24"/>
                    <a:pt x="124" y="24"/>
                  </a:cubicBezTo>
                  <a:cubicBezTo>
                    <a:pt x="124" y="24"/>
                    <a:pt x="136" y="24"/>
                    <a:pt x="136" y="13"/>
                  </a:cubicBezTo>
                  <a:cubicBezTo>
                    <a:pt x="136" y="11"/>
                    <a:pt x="136" y="11"/>
                    <a:pt x="136" y="11"/>
                  </a:cubicBezTo>
                  <a:cubicBezTo>
                    <a:pt x="136" y="11"/>
                    <a:pt x="136" y="0"/>
                    <a:pt x="124" y="0"/>
                  </a:cubicBezTo>
                  <a:cubicBezTo>
                    <a:pt x="72" y="0"/>
                    <a:pt x="72" y="0"/>
                    <a:pt x="72" y="0"/>
                  </a:cubicBezTo>
                  <a:lnTo>
                    <a:pt x="12"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45" name="Freeform 94">
              <a:extLst>
                <a:ext uri="{FF2B5EF4-FFF2-40B4-BE49-F238E27FC236}">
                  <a16:creationId xmlns:a16="http://schemas.microsoft.com/office/drawing/2014/main" id="{D75539B7-33D4-4F28-AFF9-67AB6E0F3AE0}"/>
                </a:ext>
              </a:extLst>
            </p:cNvPr>
            <p:cNvSpPr>
              <a:spLocks/>
            </p:cNvSpPr>
            <p:nvPr/>
          </p:nvSpPr>
          <p:spPr bwMode="auto">
            <a:xfrm>
              <a:off x="3873" y="1778"/>
              <a:ext cx="81" cy="14"/>
            </a:xfrm>
            <a:custGeom>
              <a:avLst/>
              <a:gdLst>
                <a:gd name="T0" fmla="*/ 12 w 136"/>
                <a:gd name="T1" fmla="*/ 0 h 24"/>
                <a:gd name="T2" fmla="*/ 0 w 136"/>
                <a:gd name="T3" fmla="*/ 11 h 24"/>
                <a:gd name="T4" fmla="*/ 0 w 136"/>
                <a:gd name="T5" fmla="*/ 14 h 24"/>
                <a:gd name="T6" fmla="*/ 12 w 136"/>
                <a:gd name="T7" fmla="*/ 24 h 24"/>
                <a:gd name="T8" fmla="*/ 124 w 136"/>
                <a:gd name="T9" fmla="*/ 24 h 24"/>
                <a:gd name="T10" fmla="*/ 136 w 136"/>
                <a:gd name="T11" fmla="*/ 14 h 24"/>
                <a:gd name="T12" fmla="*/ 136 w 136"/>
                <a:gd name="T13" fmla="*/ 11 h 24"/>
                <a:gd name="T14" fmla="*/ 124 w 136"/>
                <a:gd name="T15" fmla="*/ 0 h 24"/>
                <a:gd name="T16" fmla="*/ 72 w 136"/>
                <a:gd name="T17" fmla="*/ 0 h 24"/>
                <a:gd name="T18" fmla="*/ 12 w 136"/>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4">
                  <a:moveTo>
                    <a:pt x="12" y="0"/>
                  </a:moveTo>
                  <a:cubicBezTo>
                    <a:pt x="12" y="0"/>
                    <a:pt x="0" y="0"/>
                    <a:pt x="0" y="11"/>
                  </a:cubicBezTo>
                  <a:cubicBezTo>
                    <a:pt x="0" y="14"/>
                    <a:pt x="0" y="14"/>
                    <a:pt x="0" y="14"/>
                  </a:cubicBezTo>
                  <a:cubicBezTo>
                    <a:pt x="0" y="14"/>
                    <a:pt x="0" y="24"/>
                    <a:pt x="12" y="24"/>
                  </a:cubicBezTo>
                  <a:cubicBezTo>
                    <a:pt x="124" y="24"/>
                    <a:pt x="124" y="24"/>
                    <a:pt x="124" y="24"/>
                  </a:cubicBezTo>
                  <a:cubicBezTo>
                    <a:pt x="124" y="24"/>
                    <a:pt x="136" y="24"/>
                    <a:pt x="136" y="14"/>
                  </a:cubicBezTo>
                  <a:cubicBezTo>
                    <a:pt x="136" y="11"/>
                    <a:pt x="136" y="11"/>
                    <a:pt x="136" y="11"/>
                  </a:cubicBezTo>
                  <a:cubicBezTo>
                    <a:pt x="136" y="11"/>
                    <a:pt x="136" y="0"/>
                    <a:pt x="124" y="0"/>
                  </a:cubicBezTo>
                  <a:cubicBezTo>
                    <a:pt x="72" y="0"/>
                    <a:pt x="72" y="0"/>
                    <a:pt x="72" y="0"/>
                  </a:cubicBezTo>
                  <a:lnTo>
                    <a:pt x="12"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46" name="Freeform 95">
              <a:extLst>
                <a:ext uri="{FF2B5EF4-FFF2-40B4-BE49-F238E27FC236}">
                  <a16:creationId xmlns:a16="http://schemas.microsoft.com/office/drawing/2014/main" id="{AA78F205-5E4C-4779-9A52-357E05C0B055}"/>
                </a:ext>
              </a:extLst>
            </p:cNvPr>
            <p:cNvSpPr>
              <a:spLocks/>
            </p:cNvSpPr>
            <p:nvPr/>
          </p:nvSpPr>
          <p:spPr bwMode="auto">
            <a:xfrm>
              <a:off x="3873" y="1803"/>
              <a:ext cx="81" cy="14"/>
            </a:xfrm>
            <a:custGeom>
              <a:avLst/>
              <a:gdLst>
                <a:gd name="T0" fmla="*/ 12 w 136"/>
                <a:gd name="T1" fmla="*/ 0 h 24"/>
                <a:gd name="T2" fmla="*/ 0 w 136"/>
                <a:gd name="T3" fmla="*/ 11 h 24"/>
                <a:gd name="T4" fmla="*/ 0 w 136"/>
                <a:gd name="T5" fmla="*/ 13 h 24"/>
                <a:gd name="T6" fmla="*/ 12 w 136"/>
                <a:gd name="T7" fmla="*/ 24 h 24"/>
                <a:gd name="T8" fmla="*/ 124 w 136"/>
                <a:gd name="T9" fmla="*/ 24 h 24"/>
                <a:gd name="T10" fmla="*/ 136 w 136"/>
                <a:gd name="T11" fmla="*/ 13 h 24"/>
                <a:gd name="T12" fmla="*/ 136 w 136"/>
                <a:gd name="T13" fmla="*/ 11 h 24"/>
                <a:gd name="T14" fmla="*/ 124 w 136"/>
                <a:gd name="T15" fmla="*/ 0 h 24"/>
                <a:gd name="T16" fmla="*/ 72 w 136"/>
                <a:gd name="T17" fmla="*/ 0 h 24"/>
                <a:gd name="T18" fmla="*/ 12 w 136"/>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4">
                  <a:moveTo>
                    <a:pt x="12" y="0"/>
                  </a:moveTo>
                  <a:cubicBezTo>
                    <a:pt x="12" y="0"/>
                    <a:pt x="0" y="0"/>
                    <a:pt x="0" y="11"/>
                  </a:cubicBezTo>
                  <a:cubicBezTo>
                    <a:pt x="0" y="13"/>
                    <a:pt x="0" y="13"/>
                    <a:pt x="0" y="13"/>
                  </a:cubicBezTo>
                  <a:cubicBezTo>
                    <a:pt x="0" y="13"/>
                    <a:pt x="0" y="24"/>
                    <a:pt x="12" y="24"/>
                  </a:cubicBezTo>
                  <a:cubicBezTo>
                    <a:pt x="124" y="24"/>
                    <a:pt x="124" y="24"/>
                    <a:pt x="124" y="24"/>
                  </a:cubicBezTo>
                  <a:cubicBezTo>
                    <a:pt x="124" y="24"/>
                    <a:pt x="136" y="24"/>
                    <a:pt x="136" y="13"/>
                  </a:cubicBezTo>
                  <a:cubicBezTo>
                    <a:pt x="136" y="11"/>
                    <a:pt x="136" y="11"/>
                    <a:pt x="136" y="11"/>
                  </a:cubicBezTo>
                  <a:cubicBezTo>
                    <a:pt x="136" y="11"/>
                    <a:pt x="136" y="0"/>
                    <a:pt x="124" y="0"/>
                  </a:cubicBezTo>
                  <a:cubicBezTo>
                    <a:pt x="72" y="0"/>
                    <a:pt x="72" y="0"/>
                    <a:pt x="72" y="0"/>
                  </a:cubicBezTo>
                  <a:lnTo>
                    <a:pt x="12"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47" name="Freeform 96">
              <a:extLst>
                <a:ext uri="{FF2B5EF4-FFF2-40B4-BE49-F238E27FC236}">
                  <a16:creationId xmlns:a16="http://schemas.microsoft.com/office/drawing/2014/main" id="{DC8ACF69-D96C-45EA-97B5-13086DC45492}"/>
                </a:ext>
              </a:extLst>
            </p:cNvPr>
            <p:cNvSpPr>
              <a:spLocks/>
            </p:cNvSpPr>
            <p:nvPr/>
          </p:nvSpPr>
          <p:spPr bwMode="auto">
            <a:xfrm>
              <a:off x="3873" y="1828"/>
              <a:ext cx="81" cy="14"/>
            </a:xfrm>
            <a:custGeom>
              <a:avLst/>
              <a:gdLst>
                <a:gd name="T0" fmla="*/ 12 w 136"/>
                <a:gd name="T1" fmla="*/ 0 h 24"/>
                <a:gd name="T2" fmla="*/ 0 w 136"/>
                <a:gd name="T3" fmla="*/ 11 h 24"/>
                <a:gd name="T4" fmla="*/ 0 w 136"/>
                <a:gd name="T5" fmla="*/ 13 h 24"/>
                <a:gd name="T6" fmla="*/ 12 w 136"/>
                <a:gd name="T7" fmla="*/ 24 h 24"/>
                <a:gd name="T8" fmla="*/ 124 w 136"/>
                <a:gd name="T9" fmla="*/ 24 h 24"/>
                <a:gd name="T10" fmla="*/ 136 w 136"/>
                <a:gd name="T11" fmla="*/ 13 h 24"/>
                <a:gd name="T12" fmla="*/ 136 w 136"/>
                <a:gd name="T13" fmla="*/ 11 h 24"/>
                <a:gd name="T14" fmla="*/ 124 w 136"/>
                <a:gd name="T15" fmla="*/ 0 h 24"/>
                <a:gd name="T16" fmla="*/ 72 w 136"/>
                <a:gd name="T17" fmla="*/ 0 h 24"/>
                <a:gd name="T18" fmla="*/ 12 w 136"/>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4">
                  <a:moveTo>
                    <a:pt x="12" y="0"/>
                  </a:moveTo>
                  <a:cubicBezTo>
                    <a:pt x="12" y="0"/>
                    <a:pt x="0" y="0"/>
                    <a:pt x="0" y="11"/>
                  </a:cubicBezTo>
                  <a:cubicBezTo>
                    <a:pt x="0" y="13"/>
                    <a:pt x="0" y="13"/>
                    <a:pt x="0" y="13"/>
                  </a:cubicBezTo>
                  <a:cubicBezTo>
                    <a:pt x="0" y="13"/>
                    <a:pt x="0" y="24"/>
                    <a:pt x="12" y="24"/>
                  </a:cubicBezTo>
                  <a:cubicBezTo>
                    <a:pt x="124" y="24"/>
                    <a:pt x="124" y="24"/>
                    <a:pt x="124" y="24"/>
                  </a:cubicBezTo>
                  <a:cubicBezTo>
                    <a:pt x="124" y="24"/>
                    <a:pt x="136" y="24"/>
                    <a:pt x="136" y="13"/>
                  </a:cubicBezTo>
                  <a:cubicBezTo>
                    <a:pt x="136" y="11"/>
                    <a:pt x="136" y="11"/>
                    <a:pt x="136" y="11"/>
                  </a:cubicBezTo>
                  <a:cubicBezTo>
                    <a:pt x="136" y="11"/>
                    <a:pt x="136" y="0"/>
                    <a:pt x="124" y="0"/>
                  </a:cubicBezTo>
                  <a:cubicBezTo>
                    <a:pt x="72" y="0"/>
                    <a:pt x="72" y="0"/>
                    <a:pt x="72" y="0"/>
                  </a:cubicBezTo>
                  <a:lnTo>
                    <a:pt x="12"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48" name="Oval 97">
              <a:extLst>
                <a:ext uri="{FF2B5EF4-FFF2-40B4-BE49-F238E27FC236}">
                  <a16:creationId xmlns:a16="http://schemas.microsoft.com/office/drawing/2014/main" id="{5507D43C-4427-45F9-AD0D-E21232928C6D}"/>
                </a:ext>
              </a:extLst>
            </p:cNvPr>
            <p:cNvSpPr>
              <a:spLocks noChangeArrowheads="1"/>
            </p:cNvSpPr>
            <p:nvPr/>
          </p:nvSpPr>
          <p:spPr bwMode="auto">
            <a:xfrm>
              <a:off x="3939" y="1655"/>
              <a:ext cx="8" cy="8"/>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49" name="Oval 98">
              <a:extLst>
                <a:ext uri="{FF2B5EF4-FFF2-40B4-BE49-F238E27FC236}">
                  <a16:creationId xmlns:a16="http://schemas.microsoft.com/office/drawing/2014/main" id="{4782EE70-0C6A-4853-9DEE-0211A9AB7ED2}"/>
                </a:ext>
              </a:extLst>
            </p:cNvPr>
            <p:cNvSpPr>
              <a:spLocks noChangeArrowheads="1"/>
            </p:cNvSpPr>
            <p:nvPr/>
          </p:nvSpPr>
          <p:spPr bwMode="auto">
            <a:xfrm>
              <a:off x="3939" y="1680"/>
              <a:ext cx="8" cy="9"/>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50" name="Oval 99">
              <a:extLst>
                <a:ext uri="{FF2B5EF4-FFF2-40B4-BE49-F238E27FC236}">
                  <a16:creationId xmlns:a16="http://schemas.microsoft.com/office/drawing/2014/main" id="{FCF3F595-5853-49D2-9688-67CCA0659164}"/>
                </a:ext>
              </a:extLst>
            </p:cNvPr>
            <p:cNvSpPr>
              <a:spLocks noChangeArrowheads="1"/>
            </p:cNvSpPr>
            <p:nvPr/>
          </p:nvSpPr>
          <p:spPr bwMode="auto">
            <a:xfrm>
              <a:off x="3939" y="1705"/>
              <a:ext cx="8" cy="9"/>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51" name="Oval 100">
              <a:extLst>
                <a:ext uri="{FF2B5EF4-FFF2-40B4-BE49-F238E27FC236}">
                  <a16:creationId xmlns:a16="http://schemas.microsoft.com/office/drawing/2014/main" id="{102DAF72-193A-4077-BF4F-DE34CD156D3F}"/>
                </a:ext>
              </a:extLst>
            </p:cNvPr>
            <p:cNvSpPr>
              <a:spLocks noChangeArrowheads="1"/>
            </p:cNvSpPr>
            <p:nvPr/>
          </p:nvSpPr>
          <p:spPr bwMode="auto">
            <a:xfrm>
              <a:off x="3939" y="1731"/>
              <a:ext cx="8" cy="7"/>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52" name="Oval 101">
              <a:extLst>
                <a:ext uri="{FF2B5EF4-FFF2-40B4-BE49-F238E27FC236}">
                  <a16:creationId xmlns:a16="http://schemas.microsoft.com/office/drawing/2014/main" id="{0BD3E935-3EEC-44D1-A4E5-04BBC6B7F455}"/>
                </a:ext>
              </a:extLst>
            </p:cNvPr>
            <p:cNvSpPr>
              <a:spLocks noChangeArrowheads="1"/>
            </p:cNvSpPr>
            <p:nvPr/>
          </p:nvSpPr>
          <p:spPr bwMode="auto">
            <a:xfrm>
              <a:off x="3939" y="1756"/>
              <a:ext cx="8" cy="7"/>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53" name="Oval 102">
              <a:extLst>
                <a:ext uri="{FF2B5EF4-FFF2-40B4-BE49-F238E27FC236}">
                  <a16:creationId xmlns:a16="http://schemas.microsoft.com/office/drawing/2014/main" id="{6EC212CF-29D8-4FE4-8DAD-013CC80AAA74}"/>
                </a:ext>
              </a:extLst>
            </p:cNvPr>
            <p:cNvSpPr>
              <a:spLocks noChangeArrowheads="1"/>
            </p:cNvSpPr>
            <p:nvPr/>
          </p:nvSpPr>
          <p:spPr bwMode="auto">
            <a:xfrm>
              <a:off x="3939" y="1781"/>
              <a:ext cx="8" cy="8"/>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54" name="Oval 103">
              <a:extLst>
                <a:ext uri="{FF2B5EF4-FFF2-40B4-BE49-F238E27FC236}">
                  <a16:creationId xmlns:a16="http://schemas.microsoft.com/office/drawing/2014/main" id="{C7CE77DE-46FF-4B22-9548-63C200E971C5}"/>
                </a:ext>
              </a:extLst>
            </p:cNvPr>
            <p:cNvSpPr>
              <a:spLocks noChangeArrowheads="1"/>
            </p:cNvSpPr>
            <p:nvPr/>
          </p:nvSpPr>
          <p:spPr bwMode="auto">
            <a:xfrm>
              <a:off x="3939" y="1806"/>
              <a:ext cx="8" cy="8"/>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55" name="Oval 104">
              <a:extLst>
                <a:ext uri="{FF2B5EF4-FFF2-40B4-BE49-F238E27FC236}">
                  <a16:creationId xmlns:a16="http://schemas.microsoft.com/office/drawing/2014/main" id="{8660268E-4610-4DE4-8E2F-4D8A3E9C2C83}"/>
                </a:ext>
              </a:extLst>
            </p:cNvPr>
            <p:cNvSpPr>
              <a:spLocks noChangeArrowheads="1"/>
            </p:cNvSpPr>
            <p:nvPr/>
          </p:nvSpPr>
          <p:spPr bwMode="auto">
            <a:xfrm>
              <a:off x="3939" y="1831"/>
              <a:ext cx="8" cy="8"/>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56" name="Rectangle 105">
              <a:extLst>
                <a:ext uri="{FF2B5EF4-FFF2-40B4-BE49-F238E27FC236}">
                  <a16:creationId xmlns:a16="http://schemas.microsoft.com/office/drawing/2014/main" id="{0C82AAED-F30E-4CFA-A198-AEFFB0FC0360}"/>
                </a:ext>
              </a:extLst>
            </p:cNvPr>
            <p:cNvSpPr>
              <a:spLocks noChangeArrowheads="1"/>
            </p:cNvSpPr>
            <p:nvPr/>
          </p:nvSpPr>
          <p:spPr bwMode="auto">
            <a:xfrm>
              <a:off x="3980" y="1636"/>
              <a:ext cx="103" cy="223"/>
            </a:xfrm>
            <a:prstGeom prst="rect">
              <a:avLst/>
            </a:prstGeom>
            <a:solidFill>
              <a:srgbClr val="0052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57" name="Freeform 106">
              <a:extLst>
                <a:ext uri="{FF2B5EF4-FFF2-40B4-BE49-F238E27FC236}">
                  <a16:creationId xmlns:a16="http://schemas.microsoft.com/office/drawing/2014/main" id="{690C2302-E2F4-4A7C-9193-8A00C4450E94}"/>
                </a:ext>
              </a:extLst>
            </p:cNvPr>
            <p:cNvSpPr>
              <a:spLocks/>
            </p:cNvSpPr>
            <p:nvPr/>
          </p:nvSpPr>
          <p:spPr bwMode="auto">
            <a:xfrm>
              <a:off x="3991" y="1652"/>
              <a:ext cx="81" cy="15"/>
            </a:xfrm>
            <a:custGeom>
              <a:avLst/>
              <a:gdLst>
                <a:gd name="T0" fmla="*/ 11 w 135"/>
                <a:gd name="T1" fmla="*/ 0 h 24"/>
                <a:gd name="T2" fmla="*/ 0 w 135"/>
                <a:gd name="T3" fmla="*/ 11 h 24"/>
                <a:gd name="T4" fmla="*/ 0 w 135"/>
                <a:gd name="T5" fmla="*/ 13 h 24"/>
                <a:gd name="T6" fmla="*/ 11 w 135"/>
                <a:gd name="T7" fmla="*/ 24 h 24"/>
                <a:gd name="T8" fmla="*/ 124 w 135"/>
                <a:gd name="T9" fmla="*/ 24 h 24"/>
                <a:gd name="T10" fmla="*/ 135 w 135"/>
                <a:gd name="T11" fmla="*/ 13 h 24"/>
                <a:gd name="T12" fmla="*/ 135 w 135"/>
                <a:gd name="T13" fmla="*/ 11 h 24"/>
                <a:gd name="T14" fmla="*/ 124 w 135"/>
                <a:gd name="T15" fmla="*/ 0 h 24"/>
                <a:gd name="T16" fmla="*/ 72 w 135"/>
                <a:gd name="T17" fmla="*/ 0 h 24"/>
                <a:gd name="T18" fmla="*/ 11 w 13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24">
                  <a:moveTo>
                    <a:pt x="11" y="0"/>
                  </a:moveTo>
                  <a:cubicBezTo>
                    <a:pt x="11" y="0"/>
                    <a:pt x="0" y="0"/>
                    <a:pt x="0" y="11"/>
                  </a:cubicBezTo>
                  <a:cubicBezTo>
                    <a:pt x="0" y="13"/>
                    <a:pt x="0" y="13"/>
                    <a:pt x="0" y="13"/>
                  </a:cubicBezTo>
                  <a:cubicBezTo>
                    <a:pt x="0" y="13"/>
                    <a:pt x="0" y="24"/>
                    <a:pt x="11" y="24"/>
                  </a:cubicBezTo>
                  <a:cubicBezTo>
                    <a:pt x="124" y="24"/>
                    <a:pt x="124" y="24"/>
                    <a:pt x="124" y="24"/>
                  </a:cubicBezTo>
                  <a:cubicBezTo>
                    <a:pt x="124" y="24"/>
                    <a:pt x="135" y="24"/>
                    <a:pt x="135" y="13"/>
                  </a:cubicBezTo>
                  <a:cubicBezTo>
                    <a:pt x="135" y="11"/>
                    <a:pt x="135" y="11"/>
                    <a:pt x="135" y="11"/>
                  </a:cubicBezTo>
                  <a:cubicBezTo>
                    <a:pt x="135" y="11"/>
                    <a:pt x="135" y="0"/>
                    <a:pt x="124" y="0"/>
                  </a:cubicBezTo>
                  <a:cubicBezTo>
                    <a:pt x="72" y="0"/>
                    <a:pt x="72" y="0"/>
                    <a:pt x="72" y="0"/>
                  </a:cubicBezTo>
                  <a:lnTo>
                    <a:pt x="11"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58" name="Freeform 107">
              <a:extLst>
                <a:ext uri="{FF2B5EF4-FFF2-40B4-BE49-F238E27FC236}">
                  <a16:creationId xmlns:a16="http://schemas.microsoft.com/office/drawing/2014/main" id="{643BBFEB-8EB9-44CF-9E31-30F9CB396136}"/>
                </a:ext>
              </a:extLst>
            </p:cNvPr>
            <p:cNvSpPr>
              <a:spLocks/>
            </p:cNvSpPr>
            <p:nvPr/>
          </p:nvSpPr>
          <p:spPr bwMode="auto">
            <a:xfrm>
              <a:off x="3991" y="1677"/>
              <a:ext cx="81" cy="15"/>
            </a:xfrm>
            <a:custGeom>
              <a:avLst/>
              <a:gdLst>
                <a:gd name="T0" fmla="*/ 11 w 135"/>
                <a:gd name="T1" fmla="*/ 0 h 24"/>
                <a:gd name="T2" fmla="*/ 0 w 135"/>
                <a:gd name="T3" fmla="*/ 11 h 24"/>
                <a:gd name="T4" fmla="*/ 0 w 135"/>
                <a:gd name="T5" fmla="*/ 13 h 24"/>
                <a:gd name="T6" fmla="*/ 11 w 135"/>
                <a:gd name="T7" fmla="*/ 24 h 24"/>
                <a:gd name="T8" fmla="*/ 124 w 135"/>
                <a:gd name="T9" fmla="*/ 24 h 24"/>
                <a:gd name="T10" fmla="*/ 135 w 135"/>
                <a:gd name="T11" fmla="*/ 13 h 24"/>
                <a:gd name="T12" fmla="*/ 135 w 135"/>
                <a:gd name="T13" fmla="*/ 11 h 24"/>
                <a:gd name="T14" fmla="*/ 124 w 135"/>
                <a:gd name="T15" fmla="*/ 0 h 24"/>
                <a:gd name="T16" fmla="*/ 72 w 135"/>
                <a:gd name="T17" fmla="*/ 0 h 24"/>
                <a:gd name="T18" fmla="*/ 11 w 13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24">
                  <a:moveTo>
                    <a:pt x="11" y="0"/>
                  </a:moveTo>
                  <a:cubicBezTo>
                    <a:pt x="11" y="0"/>
                    <a:pt x="0" y="0"/>
                    <a:pt x="0" y="11"/>
                  </a:cubicBezTo>
                  <a:cubicBezTo>
                    <a:pt x="0" y="13"/>
                    <a:pt x="0" y="13"/>
                    <a:pt x="0" y="13"/>
                  </a:cubicBezTo>
                  <a:cubicBezTo>
                    <a:pt x="0" y="13"/>
                    <a:pt x="0" y="24"/>
                    <a:pt x="11" y="24"/>
                  </a:cubicBezTo>
                  <a:cubicBezTo>
                    <a:pt x="124" y="24"/>
                    <a:pt x="124" y="24"/>
                    <a:pt x="124" y="24"/>
                  </a:cubicBezTo>
                  <a:cubicBezTo>
                    <a:pt x="124" y="24"/>
                    <a:pt x="135" y="24"/>
                    <a:pt x="135" y="13"/>
                  </a:cubicBezTo>
                  <a:cubicBezTo>
                    <a:pt x="135" y="11"/>
                    <a:pt x="135" y="11"/>
                    <a:pt x="135" y="11"/>
                  </a:cubicBezTo>
                  <a:cubicBezTo>
                    <a:pt x="135" y="11"/>
                    <a:pt x="135" y="0"/>
                    <a:pt x="124" y="0"/>
                  </a:cubicBezTo>
                  <a:cubicBezTo>
                    <a:pt x="72" y="0"/>
                    <a:pt x="72" y="0"/>
                    <a:pt x="72" y="0"/>
                  </a:cubicBezTo>
                  <a:lnTo>
                    <a:pt x="11"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59" name="Freeform 108">
              <a:extLst>
                <a:ext uri="{FF2B5EF4-FFF2-40B4-BE49-F238E27FC236}">
                  <a16:creationId xmlns:a16="http://schemas.microsoft.com/office/drawing/2014/main" id="{CAF0B21A-2ED6-4E39-9745-C008F1387643}"/>
                </a:ext>
              </a:extLst>
            </p:cNvPr>
            <p:cNvSpPr>
              <a:spLocks/>
            </p:cNvSpPr>
            <p:nvPr/>
          </p:nvSpPr>
          <p:spPr bwMode="auto">
            <a:xfrm>
              <a:off x="3991" y="1702"/>
              <a:ext cx="81" cy="15"/>
            </a:xfrm>
            <a:custGeom>
              <a:avLst/>
              <a:gdLst>
                <a:gd name="T0" fmla="*/ 11 w 135"/>
                <a:gd name="T1" fmla="*/ 0 h 24"/>
                <a:gd name="T2" fmla="*/ 0 w 135"/>
                <a:gd name="T3" fmla="*/ 11 h 24"/>
                <a:gd name="T4" fmla="*/ 0 w 135"/>
                <a:gd name="T5" fmla="*/ 13 h 24"/>
                <a:gd name="T6" fmla="*/ 11 w 135"/>
                <a:gd name="T7" fmla="*/ 24 h 24"/>
                <a:gd name="T8" fmla="*/ 124 w 135"/>
                <a:gd name="T9" fmla="*/ 24 h 24"/>
                <a:gd name="T10" fmla="*/ 135 w 135"/>
                <a:gd name="T11" fmla="*/ 13 h 24"/>
                <a:gd name="T12" fmla="*/ 135 w 135"/>
                <a:gd name="T13" fmla="*/ 11 h 24"/>
                <a:gd name="T14" fmla="*/ 124 w 135"/>
                <a:gd name="T15" fmla="*/ 0 h 24"/>
                <a:gd name="T16" fmla="*/ 72 w 135"/>
                <a:gd name="T17" fmla="*/ 0 h 24"/>
                <a:gd name="T18" fmla="*/ 11 w 13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24">
                  <a:moveTo>
                    <a:pt x="11" y="0"/>
                  </a:moveTo>
                  <a:cubicBezTo>
                    <a:pt x="11" y="0"/>
                    <a:pt x="0" y="0"/>
                    <a:pt x="0" y="11"/>
                  </a:cubicBezTo>
                  <a:cubicBezTo>
                    <a:pt x="0" y="13"/>
                    <a:pt x="0" y="13"/>
                    <a:pt x="0" y="13"/>
                  </a:cubicBezTo>
                  <a:cubicBezTo>
                    <a:pt x="0" y="13"/>
                    <a:pt x="0" y="24"/>
                    <a:pt x="11" y="24"/>
                  </a:cubicBezTo>
                  <a:cubicBezTo>
                    <a:pt x="124" y="24"/>
                    <a:pt x="124" y="24"/>
                    <a:pt x="124" y="24"/>
                  </a:cubicBezTo>
                  <a:cubicBezTo>
                    <a:pt x="124" y="24"/>
                    <a:pt x="135" y="24"/>
                    <a:pt x="135" y="13"/>
                  </a:cubicBezTo>
                  <a:cubicBezTo>
                    <a:pt x="135" y="11"/>
                    <a:pt x="135" y="11"/>
                    <a:pt x="135" y="11"/>
                  </a:cubicBezTo>
                  <a:cubicBezTo>
                    <a:pt x="135" y="11"/>
                    <a:pt x="135" y="0"/>
                    <a:pt x="124" y="0"/>
                  </a:cubicBezTo>
                  <a:cubicBezTo>
                    <a:pt x="72" y="0"/>
                    <a:pt x="72" y="0"/>
                    <a:pt x="72" y="0"/>
                  </a:cubicBezTo>
                  <a:lnTo>
                    <a:pt x="11"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60" name="Freeform 109">
              <a:extLst>
                <a:ext uri="{FF2B5EF4-FFF2-40B4-BE49-F238E27FC236}">
                  <a16:creationId xmlns:a16="http://schemas.microsoft.com/office/drawing/2014/main" id="{A1ECD188-F9F0-4298-96A3-1A1CE7F96A35}"/>
                </a:ext>
              </a:extLst>
            </p:cNvPr>
            <p:cNvSpPr>
              <a:spLocks/>
            </p:cNvSpPr>
            <p:nvPr/>
          </p:nvSpPr>
          <p:spPr bwMode="auto">
            <a:xfrm>
              <a:off x="3991" y="1728"/>
              <a:ext cx="81" cy="14"/>
            </a:xfrm>
            <a:custGeom>
              <a:avLst/>
              <a:gdLst>
                <a:gd name="T0" fmla="*/ 11 w 135"/>
                <a:gd name="T1" fmla="*/ 0 h 23"/>
                <a:gd name="T2" fmla="*/ 0 w 135"/>
                <a:gd name="T3" fmla="*/ 10 h 23"/>
                <a:gd name="T4" fmla="*/ 0 w 135"/>
                <a:gd name="T5" fmla="*/ 12 h 23"/>
                <a:gd name="T6" fmla="*/ 11 w 135"/>
                <a:gd name="T7" fmla="*/ 23 h 23"/>
                <a:gd name="T8" fmla="*/ 124 w 135"/>
                <a:gd name="T9" fmla="*/ 23 h 23"/>
                <a:gd name="T10" fmla="*/ 135 w 135"/>
                <a:gd name="T11" fmla="*/ 12 h 23"/>
                <a:gd name="T12" fmla="*/ 135 w 135"/>
                <a:gd name="T13" fmla="*/ 10 h 23"/>
                <a:gd name="T14" fmla="*/ 124 w 135"/>
                <a:gd name="T15" fmla="*/ 0 h 23"/>
                <a:gd name="T16" fmla="*/ 72 w 135"/>
                <a:gd name="T17" fmla="*/ 0 h 23"/>
                <a:gd name="T18" fmla="*/ 11 w 135"/>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23">
                  <a:moveTo>
                    <a:pt x="11" y="0"/>
                  </a:moveTo>
                  <a:cubicBezTo>
                    <a:pt x="11" y="0"/>
                    <a:pt x="0" y="0"/>
                    <a:pt x="0" y="10"/>
                  </a:cubicBezTo>
                  <a:cubicBezTo>
                    <a:pt x="0" y="12"/>
                    <a:pt x="0" y="12"/>
                    <a:pt x="0" y="12"/>
                  </a:cubicBezTo>
                  <a:cubicBezTo>
                    <a:pt x="0" y="12"/>
                    <a:pt x="0" y="23"/>
                    <a:pt x="11" y="23"/>
                  </a:cubicBezTo>
                  <a:cubicBezTo>
                    <a:pt x="124" y="23"/>
                    <a:pt x="124" y="23"/>
                    <a:pt x="124" y="23"/>
                  </a:cubicBezTo>
                  <a:cubicBezTo>
                    <a:pt x="124" y="23"/>
                    <a:pt x="135" y="23"/>
                    <a:pt x="135" y="12"/>
                  </a:cubicBezTo>
                  <a:cubicBezTo>
                    <a:pt x="135" y="10"/>
                    <a:pt x="135" y="10"/>
                    <a:pt x="135" y="10"/>
                  </a:cubicBezTo>
                  <a:cubicBezTo>
                    <a:pt x="135" y="10"/>
                    <a:pt x="135" y="0"/>
                    <a:pt x="124" y="0"/>
                  </a:cubicBezTo>
                  <a:cubicBezTo>
                    <a:pt x="72" y="0"/>
                    <a:pt x="72" y="0"/>
                    <a:pt x="72" y="0"/>
                  </a:cubicBezTo>
                  <a:lnTo>
                    <a:pt x="11"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61" name="Freeform 110">
              <a:extLst>
                <a:ext uri="{FF2B5EF4-FFF2-40B4-BE49-F238E27FC236}">
                  <a16:creationId xmlns:a16="http://schemas.microsoft.com/office/drawing/2014/main" id="{5022E207-02E8-43A9-9BFE-FE7D8F35B2A7}"/>
                </a:ext>
              </a:extLst>
            </p:cNvPr>
            <p:cNvSpPr>
              <a:spLocks/>
            </p:cNvSpPr>
            <p:nvPr/>
          </p:nvSpPr>
          <p:spPr bwMode="auto">
            <a:xfrm>
              <a:off x="3991" y="1753"/>
              <a:ext cx="81" cy="14"/>
            </a:xfrm>
            <a:custGeom>
              <a:avLst/>
              <a:gdLst>
                <a:gd name="T0" fmla="*/ 11 w 135"/>
                <a:gd name="T1" fmla="*/ 0 h 24"/>
                <a:gd name="T2" fmla="*/ 0 w 135"/>
                <a:gd name="T3" fmla="*/ 11 h 24"/>
                <a:gd name="T4" fmla="*/ 0 w 135"/>
                <a:gd name="T5" fmla="*/ 13 h 24"/>
                <a:gd name="T6" fmla="*/ 11 w 135"/>
                <a:gd name="T7" fmla="*/ 24 h 24"/>
                <a:gd name="T8" fmla="*/ 124 w 135"/>
                <a:gd name="T9" fmla="*/ 24 h 24"/>
                <a:gd name="T10" fmla="*/ 135 w 135"/>
                <a:gd name="T11" fmla="*/ 13 h 24"/>
                <a:gd name="T12" fmla="*/ 135 w 135"/>
                <a:gd name="T13" fmla="*/ 11 h 24"/>
                <a:gd name="T14" fmla="*/ 124 w 135"/>
                <a:gd name="T15" fmla="*/ 0 h 24"/>
                <a:gd name="T16" fmla="*/ 72 w 135"/>
                <a:gd name="T17" fmla="*/ 0 h 24"/>
                <a:gd name="T18" fmla="*/ 11 w 13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24">
                  <a:moveTo>
                    <a:pt x="11" y="0"/>
                  </a:moveTo>
                  <a:cubicBezTo>
                    <a:pt x="11" y="0"/>
                    <a:pt x="0" y="0"/>
                    <a:pt x="0" y="11"/>
                  </a:cubicBezTo>
                  <a:cubicBezTo>
                    <a:pt x="0" y="13"/>
                    <a:pt x="0" y="13"/>
                    <a:pt x="0" y="13"/>
                  </a:cubicBezTo>
                  <a:cubicBezTo>
                    <a:pt x="0" y="13"/>
                    <a:pt x="0" y="24"/>
                    <a:pt x="11" y="24"/>
                  </a:cubicBezTo>
                  <a:cubicBezTo>
                    <a:pt x="124" y="24"/>
                    <a:pt x="124" y="24"/>
                    <a:pt x="124" y="24"/>
                  </a:cubicBezTo>
                  <a:cubicBezTo>
                    <a:pt x="124" y="24"/>
                    <a:pt x="135" y="24"/>
                    <a:pt x="135" y="13"/>
                  </a:cubicBezTo>
                  <a:cubicBezTo>
                    <a:pt x="135" y="11"/>
                    <a:pt x="135" y="11"/>
                    <a:pt x="135" y="11"/>
                  </a:cubicBezTo>
                  <a:cubicBezTo>
                    <a:pt x="135" y="11"/>
                    <a:pt x="135" y="0"/>
                    <a:pt x="124" y="0"/>
                  </a:cubicBezTo>
                  <a:cubicBezTo>
                    <a:pt x="72" y="0"/>
                    <a:pt x="72" y="0"/>
                    <a:pt x="72" y="0"/>
                  </a:cubicBezTo>
                  <a:lnTo>
                    <a:pt x="11"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62" name="Freeform 111">
              <a:extLst>
                <a:ext uri="{FF2B5EF4-FFF2-40B4-BE49-F238E27FC236}">
                  <a16:creationId xmlns:a16="http://schemas.microsoft.com/office/drawing/2014/main" id="{004269E6-E213-4018-9701-D77D92568BBE}"/>
                </a:ext>
              </a:extLst>
            </p:cNvPr>
            <p:cNvSpPr>
              <a:spLocks/>
            </p:cNvSpPr>
            <p:nvPr/>
          </p:nvSpPr>
          <p:spPr bwMode="auto">
            <a:xfrm>
              <a:off x="3991" y="1778"/>
              <a:ext cx="81" cy="14"/>
            </a:xfrm>
            <a:custGeom>
              <a:avLst/>
              <a:gdLst>
                <a:gd name="T0" fmla="*/ 11 w 135"/>
                <a:gd name="T1" fmla="*/ 0 h 24"/>
                <a:gd name="T2" fmla="*/ 0 w 135"/>
                <a:gd name="T3" fmla="*/ 11 h 24"/>
                <a:gd name="T4" fmla="*/ 0 w 135"/>
                <a:gd name="T5" fmla="*/ 14 h 24"/>
                <a:gd name="T6" fmla="*/ 11 w 135"/>
                <a:gd name="T7" fmla="*/ 24 h 24"/>
                <a:gd name="T8" fmla="*/ 124 w 135"/>
                <a:gd name="T9" fmla="*/ 24 h 24"/>
                <a:gd name="T10" fmla="*/ 135 w 135"/>
                <a:gd name="T11" fmla="*/ 14 h 24"/>
                <a:gd name="T12" fmla="*/ 135 w 135"/>
                <a:gd name="T13" fmla="*/ 11 h 24"/>
                <a:gd name="T14" fmla="*/ 124 w 135"/>
                <a:gd name="T15" fmla="*/ 0 h 24"/>
                <a:gd name="T16" fmla="*/ 72 w 135"/>
                <a:gd name="T17" fmla="*/ 0 h 24"/>
                <a:gd name="T18" fmla="*/ 11 w 13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24">
                  <a:moveTo>
                    <a:pt x="11" y="0"/>
                  </a:moveTo>
                  <a:cubicBezTo>
                    <a:pt x="11" y="0"/>
                    <a:pt x="0" y="0"/>
                    <a:pt x="0" y="11"/>
                  </a:cubicBezTo>
                  <a:cubicBezTo>
                    <a:pt x="0" y="14"/>
                    <a:pt x="0" y="14"/>
                    <a:pt x="0" y="14"/>
                  </a:cubicBezTo>
                  <a:cubicBezTo>
                    <a:pt x="0" y="14"/>
                    <a:pt x="0" y="24"/>
                    <a:pt x="11" y="24"/>
                  </a:cubicBezTo>
                  <a:cubicBezTo>
                    <a:pt x="124" y="24"/>
                    <a:pt x="124" y="24"/>
                    <a:pt x="124" y="24"/>
                  </a:cubicBezTo>
                  <a:cubicBezTo>
                    <a:pt x="124" y="24"/>
                    <a:pt x="135" y="24"/>
                    <a:pt x="135" y="14"/>
                  </a:cubicBezTo>
                  <a:cubicBezTo>
                    <a:pt x="135" y="11"/>
                    <a:pt x="135" y="11"/>
                    <a:pt x="135" y="11"/>
                  </a:cubicBezTo>
                  <a:cubicBezTo>
                    <a:pt x="135" y="11"/>
                    <a:pt x="135" y="0"/>
                    <a:pt x="124" y="0"/>
                  </a:cubicBezTo>
                  <a:cubicBezTo>
                    <a:pt x="72" y="0"/>
                    <a:pt x="72" y="0"/>
                    <a:pt x="72" y="0"/>
                  </a:cubicBezTo>
                  <a:lnTo>
                    <a:pt x="11"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63" name="Freeform 112">
              <a:extLst>
                <a:ext uri="{FF2B5EF4-FFF2-40B4-BE49-F238E27FC236}">
                  <a16:creationId xmlns:a16="http://schemas.microsoft.com/office/drawing/2014/main" id="{2DD3FDD2-E2E0-4F5C-9D27-27DABAD8CBA4}"/>
                </a:ext>
              </a:extLst>
            </p:cNvPr>
            <p:cNvSpPr>
              <a:spLocks/>
            </p:cNvSpPr>
            <p:nvPr/>
          </p:nvSpPr>
          <p:spPr bwMode="auto">
            <a:xfrm>
              <a:off x="3991" y="1803"/>
              <a:ext cx="81" cy="14"/>
            </a:xfrm>
            <a:custGeom>
              <a:avLst/>
              <a:gdLst>
                <a:gd name="T0" fmla="*/ 11 w 135"/>
                <a:gd name="T1" fmla="*/ 0 h 24"/>
                <a:gd name="T2" fmla="*/ 0 w 135"/>
                <a:gd name="T3" fmla="*/ 11 h 24"/>
                <a:gd name="T4" fmla="*/ 0 w 135"/>
                <a:gd name="T5" fmla="*/ 13 h 24"/>
                <a:gd name="T6" fmla="*/ 11 w 135"/>
                <a:gd name="T7" fmla="*/ 24 h 24"/>
                <a:gd name="T8" fmla="*/ 124 w 135"/>
                <a:gd name="T9" fmla="*/ 24 h 24"/>
                <a:gd name="T10" fmla="*/ 135 w 135"/>
                <a:gd name="T11" fmla="*/ 13 h 24"/>
                <a:gd name="T12" fmla="*/ 135 w 135"/>
                <a:gd name="T13" fmla="*/ 11 h 24"/>
                <a:gd name="T14" fmla="*/ 124 w 135"/>
                <a:gd name="T15" fmla="*/ 0 h 24"/>
                <a:gd name="T16" fmla="*/ 72 w 135"/>
                <a:gd name="T17" fmla="*/ 0 h 24"/>
                <a:gd name="T18" fmla="*/ 11 w 13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24">
                  <a:moveTo>
                    <a:pt x="11" y="0"/>
                  </a:moveTo>
                  <a:cubicBezTo>
                    <a:pt x="11" y="0"/>
                    <a:pt x="0" y="0"/>
                    <a:pt x="0" y="11"/>
                  </a:cubicBezTo>
                  <a:cubicBezTo>
                    <a:pt x="0" y="13"/>
                    <a:pt x="0" y="13"/>
                    <a:pt x="0" y="13"/>
                  </a:cubicBezTo>
                  <a:cubicBezTo>
                    <a:pt x="0" y="13"/>
                    <a:pt x="0" y="24"/>
                    <a:pt x="11" y="24"/>
                  </a:cubicBezTo>
                  <a:cubicBezTo>
                    <a:pt x="124" y="24"/>
                    <a:pt x="124" y="24"/>
                    <a:pt x="124" y="24"/>
                  </a:cubicBezTo>
                  <a:cubicBezTo>
                    <a:pt x="124" y="24"/>
                    <a:pt x="135" y="24"/>
                    <a:pt x="135" y="13"/>
                  </a:cubicBezTo>
                  <a:cubicBezTo>
                    <a:pt x="135" y="11"/>
                    <a:pt x="135" y="11"/>
                    <a:pt x="135" y="11"/>
                  </a:cubicBezTo>
                  <a:cubicBezTo>
                    <a:pt x="135" y="11"/>
                    <a:pt x="135" y="0"/>
                    <a:pt x="124" y="0"/>
                  </a:cubicBezTo>
                  <a:cubicBezTo>
                    <a:pt x="72" y="0"/>
                    <a:pt x="72" y="0"/>
                    <a:pt x="72" y="0"/>
                  </a:cubicBezTo>
                  <a:lnTo>
                    <a:pt x="11"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64" name="Freeform 113">
              <a:extLst>
                <a:ext uri="{FF2B5EF4-FFF2-40B4-BE49-F238E27FC236}">
                  <a16:creationId xmlns:a16="http://schemas.microsoft.com/office/drawing/2014/main" id="{C91D93AA-B9E0-4F53-B25F-492ADECE8192}"/>
                </a:ext>
              </a:extLst>
            </p:cNvPr>
            <p:cNvSpPr>
              <a:spLocks/>
            </p:cNvSpPr>
            <p:nvPr/>
          </p:nvSpPr>
          <p:spPr bwMode="auto">
            <a:xfrm>
              <a:off x="3991" y="1828"/>
              <a:ext cx="81" cy="14"/>
            </a:xfrm>
            <a:custGeom>
              <a:avLst/>
              <a:gdLst>
                <a:gd name="T0" fmla="*/ 11 w 135"/>
                <a:gd name="T1" fmla="*/ 0 h 24"/>
                <a:gd name="T2" fmla="*/ 0 w 135"/>
                <a:gd name="T3" fmla="*/ 11 h 24"/>
                <a:gd name="T4" fmla="*/ 0 w 135"/>
                <a:gd name="T5" fmla="*/ 13 h 24"/>
                <a:gd name="T6" fmla="*/ 11 w 135"/>
                <a:gd name="T7" fmla="*/ 24 h 24"/>
                <a:gd name="T8" fmla="*/ 124 w 135"/>
                <a:gd name="T9" fmla="*/ 24 h 24"/>
                <a:gd name="T10" fmla="*/ 135 w 135"/>
                <a:gd name="T11" fmla="*/ 13 h 24"/>
                <a:gd name="T12" fmla="*/ 135 w 135"/>
                <a:gd name="T13" fmla="*/ 11 h 24"/>
                <a:gd name="T14" fmla="*/ 124 w 135"/>
                <a:gd name="T15" fmla="*/ 0 h 24"/>
                <a:gd name="T16" fmla="*/ 72 w 135"/>
                <a:gd name="T17" fmla="*/ 0 h 24"/>
                <a:gd name="T18" fmla="*/ 11 w 13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24">
                  <a:moveTo>
                    <a:pt x="11" y="0"/>
                  </a:moveTo>
                  <a:cubicBezTo>
                    <a:pt x="11" y="0"/>
                    <a:pt x="0" y="0"/>
                    <a:pt x="0" y="11"/>
                  </a:cubicBezTo>
                  <a:cubicBezTo>
                    <a:pt x="0" y="13"/>
                    <a:pt x="0" y="13"/>
                    <a:pt x="0" y="13"/>
                  </a:cubicBezTo>
                  <a:cubicBezTo>
                    <a:pt x="0" y="13"/>
                    <a:pt x="0" y="24"/>
                    <a:pt x="11" y="24"/>
                  </a:cubicBezTo>
                  <a:cubicBezTo>
                    <a:pt x="124" y="24"/>
                    <a:pt x="124" y="24"/>
                    <a:pt x="124" y="24"/>
                  </a:cubicBezTo>
                  <a:cubicBezTo>
                    <a:pt x="124" y="24"/>
                    <a:pt x="135" y="24"/>
                    <a:pt x="135" y="13"/>
                  </a:cubicBezTo>
                  <a:cubicBezTo>
                    <a:pt x="135" y="11"/>
                    <a:pt x="135" y="11"/>
                    <a:pt x="135" y="11"/>
                  </a:cubicBezTo>
                  <a:cubicBezTo>
                    <a:pt x="135" y="11"/>
                    <a:pt x="135" y="0"/>
                    <a:pt x="124" y="0"/>
                  </a:cubicBezTo>
                  <a:cubicBezTo>
                    <a:pt x="72" y="0"/>
                    <a:pt x="72" y="0"/>
                    <a:pt x="72" y="0"/>
                  </a:cubicBezTo>
                  <a:lnTo>
                    <a:pt x="11"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65" name="Oval 114">
              <a:extLst>
                <a:ext uri="{FF2B5EF4-FFF2-40B4-BE49-F238E27FC236}">
                  <a16:creationId xmlns:a16="http://schemas.microsoft.com/office/drawing/2014/main" id="{34E67B58-9861-49AF-AADB-73D13279B593}"/>
                </a:ext>
              </a:extLst>
            </p:cNvPr>
            <p:cNvSpPr>
              <a:spLocks noChangeArrowheads="1"/>
            </p:cNvSpPr>
            <p:nvPr/>
          </p:nvSpPr>
          <p:spPr bwMode="auto">
            <a:xfrm>
              <a:off x="4057" y="1655"/>
              <a:ext cx="8" cy="8"/>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66" name="Oval 115">
              <a:extLst>
                <a:ext uri="{FF2B5EF4-FFF2-40B4-BE49-F238E27FC236}">
                  <a16:creationId xmlns:a16="http://schemas.microsoft.com/office/drawing/2014/main" id="{32C832BB-6B56-41AB-9032-9B456433E99E}"/>
                </a:ext>
              </a:extLst>
            </p:cNvPr>
            <p:cNvSpPr>
              <a:spLocks noChangeArrowheads="1"/>
            </p:cNvSpPr>
            <p:nvPr/>
          </p:nvSpPr>
          <p:spPr bwMode="auto">
            <a:xfrm>
              <a:off x="4057" y="1680"/>
              <a:ext cx="8" cy="9"/>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67" name="Oval 116">
              <a:extLst>
                <a:ext uri="{FF2B5EF4-FFF2-40B4-BE49-F238E27FC236}">
                  <a16:creationId xmlns:a16="http://schemas.microsoft.com/office/drawing/2014/main" id="{20781626-A041-40F1-9D9C-6E908E3648E1}"/>
                </a:ext>
              </a:extLst>
            </p:cNvPr>
            <p:cNvSpPr>
              <a:spLocks noChangeArrowheads="1"/>
            </p:cNvSpPr>
            <p:nvPr/>
          </p:nvSpPr>
          <p:spPr bwMode="auto">
            <a:xfrm>
              <a:off x="4057" y="1705"/>
              <a:ext cx="8" cy="9"/>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68" name="Oval 117">
              <a:extLst>
                <a:ext uri="{FF2B5EF4-FFF2-40B4-BE49-F238E27FC236}">
                  <a16:creationId xmlns:a16="http://schemas.microsoft.com/office/drawing/2014/main" id="{0A1ACCD6-E466-4887-8047-76751BBCF35E}"/>
                </a:ext>
              </a:extLst>
            </p:cNvPr>
            <p:cNvSpPr>
              <a:spLocks noChangeArrowheads="1"/>
            </p:cNvSpPr>
            <p:nvPr/>
          </p:nvSpPr>
          <p:spPr bwMode="auto">
            <a:xfrm>
              <a:off x="4057" y="1731"/>
              <a:ext cx="8" cy="7"/>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69" name="Oval 118">
              <a:extLst>
                <a:ext uri="{FF2B5EF4-FFF2-40B4-BE49-F238E27FC236}">
                  <a16:creationId xmlns:a16="http://schemas.microsoft.com/office/drawing/2014/main" id="{BF95AD35-BBFF-417D-A70F-3B7933B91AD1}"/>
                </a:ext>
              </a:extLst>
            </p:cNvPr>
            <p:cNvSpPr>
              <a:spLocks noChangeArrowheads="1"/>
            </p:cNvSpPr>
            <p:nvPr/>
          </p:nvSpPr>
          <p:spPr bwMode="auto">
            <a:xfrm>
              <a:off x="4057" y="1756"/>
              <a:ext cx="8" cy="7"/>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70" name="Oval 119">
              <a:extLst>
                <a:ext uri="{FF2B5EF4-FFF2-40B4-BE49-F238E27FC236}">
                  <a16:creationId xmlns:a16="http://schemas.microsoft.com/office/drawing/2014/main" id="{64CEFCC3-B815-4350-A490-A0F92E258AB4}"/>
                </a:ext>
              </a:extLst>
            </p:cNvPr>
            <p:cNvSpPr>
              <a:spLocks noChangeArrowheads="1"/>
            </p:cNvSpPr>
            <p:nvPr/>
          </p:nvSpPr>
          <p:spPr bwMode="auto">
            <a:xfrm>
              <a:off x="4057" y="1781"/>
              <a:ext cx="8" cy="8"/>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71" name="Oval 120">
              <a:extLst>
                <a:ext uri="{FF2B5EF4-FFF2-40B4-BE49-F238E27FC236}">
                  <a16:creationId xmlns:a16="http://schemas.microsoft.com/office/drawing/2014/main" id="{A2063B00-9F71-4A68-839B-6B24CBB8CF55}"/>
                </a:ext>
              </a:extLst>
            </p:cNvPr>
            <p:cNvSpPr>
              <a:spLocks noChangeArrowheads="1"/>
            </p:cNvSpPr>
            <p:nvPr/>
          </p:nvSpPr>
          <p:spPr bwMode="auto">
            <a:xfrm>
              <a:off x="4057" y="1806"/>
              <a:ext cx="8" cy="8"/>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72" name="Oval 121">
              <a:extLst>
                <a:ext uri="{FF2B5EF4-FFF2-40B4-BE49-F238E27FC236}">
                  <a16:creationId xmlns:a16="http://schemas.microsoft.com/office/drawing/2014/main" id="{32E8348B-0AF6-49D9-B00B-26212992E7DC}"/>
                </a:ext>
              </a:extLst>
            </p:cNvPr>
            <p:cNvSpPr>
              <a:spLocks noChangeArrowheads="1"/>
            </p:cNvSpPr>
            <p:nvPr/>
          </p:nvSpPr>
          <p:spPr bwMode="auto">
            <a:xfrm>
              <a:off x="4057" y="1831"/>
              <a:ext cx="8" cy="8"/>
            </a:xfrm>
            <a:prstGeom prst="ellipse">
              <a:avLst/>
            </a:prstGeom>
            <a:solidFill>
              <a:srgbClr val="40C5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73" name="Freeform 122">
              <a:extLst>
                <a:ext uri="{FF2B5EF4-FFF2-40B4-BE49-F238E27FC236}">
                  <a16:creationId xmlns:a16="http://schemas.microsoft.com/office/drawing/2014/main" id="{AD590F2B-C458-467A-B0C5-2BE3BE6CBFD7}"/>
                </a:ext>
              </a:extLst>
            </p:cNvPr>
            <p:cNvSpPr>
              <a:spLocks/>
            </p:cNvSpPr>
            <p:nvPr/>
          </p:nvSpPr>
          <p:spPr bwMode="auto">
            <a:xfrm>
              <a:off x="3626" y="2154"/>
              <a:ext cx="380" cy="188"/>
            </a:xfrm>
            <a:custGeom>
              <a:avLst/>
              <a:gdLst>
                <a:gd name="T0" fmla="*/ 21 w 633"/>
                <a:gd name="T1" fmla="*/ 316 h 316"/>
                <a:gd name="T2" fmla="*/ 0 w 633"/>
                <a:gd name="T3" fmla="*/ 245 h 316"/>
                <a:gd name="T4" fmla="*/ 131 w 633"/>
                <a:gd name="T5" fmla="*/ 114 h 316"/>
                <a:gd name="T6" fmla="*/ 168 w 633"/>
                <a:gd name="T7" fmla="*/ 119 h 316"/>
                <a:gd name="T8" fmla="*/ 345 w 633"/>
                <a:gd name="T9" fmla="*/ 0 h 316"/>
                <a:gd name="T10" fmla="*/ 536 w 633"/>
                <a:gd name="T11" fmla="*/ 180 h 316"/>
                <a:gd name="T12" fmla="*/ 633 w 633"/>
                <a:gd name="T13" fmla="*/ 280 h 316"/>
                <a:gd name="T14" fmla="*/ 626 w 633"/>
                <a:gd name="T15" fmla="*/ 316 h 316"/>
                <a:gd name="T16" fmla="*/ 21 w 633"/>
                <a:gd name="T17"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3" h="316">
                  <a:moveTo>
                    <a:pt x="21" y="316"/>
                  </a:moveTo>
                  <a:cubicBezTo>
                    <a:pt x="8" y="295"/>
                    <a:pt x="0" y="271"/>
                    <a:pt x="0" y="245"/>
                  </a:cubicBezTo>
                  <a:cubicBezTo>
                    <a:pt x="0" y="172"/>
                    <a:pt x="59" y="114"/>
                    <a:pt x="131" y="114"/>
                  </a:cubicBezTo>
                  <a:cubicBezTo>
                    <a:pt x="144" y="114"/>
                    <a:pt x="156" y="116"/>
                    <a:pt x="168" y="119"/>
                  </a:cubicBezTo>
                  <a:cubicBezTo>
                    <a:pt x="196" y="49"/>
                    <a:pt x="265" y="0"/>
                    <a:pt x="345" y="0"/>
                  </a:cubicBezTo>
                  <a:cubicBezTo>
                    <a:pt x="447" y="0"/>
                    <a:pt x="531" y="80"/>
                    <a:pt x="536" y="180"/>
                  </a:cubicBezTo>
                  <a:cubicBezTo>
                    <a:pt x="590" y="181"/>
                    <a:pt x="633" y="225"/>
                    <a:pt x="633" y="280"/>
                  </a:cubicBezTo>
                  <a:cubicBezTo>
                    <a:pt x="633" y="292"/>
                    <a:pt x="631" y="304"/>
                    <a:pt x="626" y="316"/>
                  </a:cubicBezTo>
                  <a:lnTo>
                    <a:pt x="21" y="316"/>
                  </a:lnTo>
                  <a:close/>
                </a:path>
              </a:pathLst>
            </a:cu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74" name="Freeform 123">
              <a:extLst>
                <a:ext uri="{FF2B5EF4-FFF2-40B4-BE49-F238E27FC236}">
                  <a16:creationId xmlns:a16="http://schemas.microsoft.com/office/drawing/2014/main" id="{E63D65D4-8E08-423F-981C-1729F5DA5237}"/>
                </a:ext>
              </a:extLst>
            </p:cNvPr>
            <p:cNvSpPr>
              <a:spLocks/>
            </p:cNvSpPr>
            <p:nvPr/>
          </p:nvSpPr>
          <p:spPr bwMode="auto">
            <a:xfrm>
              <a:off x="4108" y="2137"/>
              <a:ext cx="93" cy="78"/>
            </a:xfrm>
            <a:custGeom>
              <a:avLst/>
              <a:gdLst>
                <a:gd name="T0" fmla="*/ 74 w 93"/>
                <a:gd name="T1" fmla="*/ 78 h 78"/>
                <a:gd name="T2" fmla="*/ 93 w 93"/>
                <a:gd name="T3" fmla="*/ 53 h 78"/>
                <a:gd name="T4" fmla="*/ 18 w 93"/>
                <a:gd name="T5" fmla="*/ 0 h 78"/>
                <a:gd name="T6" fmla="*/ 0 w 93"/>
                <a:gd name="T7" fmla="*/ 26 h 78"/>
                <a:gd name="T8" fmla="*/ 74 w 93"/>
                <a:gd name="T9" fmla="*/ 78 h 78"/>
              </a:gdLst>
              <a:ahLst/>
              <a:cxnLst>
                <a:cxn ang="0">
                  <a:pos x="T0" y="T1"/>
                </a:cxn>
                <a:cxn ang="0">
                  <a:pos x="T2" y="T3"/>
                </a:cxn>
                <a:cxn ang="0">
                  <a:pos x="T4" y="T5"/>
                </a:cxn>
                <a:cxn ang="0">
                  <a:pos x="T6" y="T7"/>
                </a:cxn>
                <a:cxn ang="0">
                  <a:pos x="T8" y="T9"/>
                </a:cxn>
              </a:cxnLst>
              <a:rect l="0" t="0" r="r" b="b"/>
              <a:pathLst>
                <a:path w="93" h="78">
                  <a:moveTo>
                    <a:pt x="74" y="78"/>
                  </a:moveTo>
                  <a:lnTo>
                    <a:pt x="93" y="53"/>
                  </a:lnTo>
                  <a:lnTo>
                    <a:pt x="18" y="0"/>
                  </a:lnTo>
                  <a:lnTo>
                    <a:pt x="0" y="26"/>
                  </a:lnTo>
                  <a:lnTo>
                    <a:pt x="74"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75" name="Freeform 124">
              <a:extLst>
                <a:ext uri="{FF2B5EF4-FFF2-40B4-BE49-F238E27FC236}">
                  <a16:creationId xmlns:a16="http://schemas.microsoft.com/office/drawing/2014/main" id="{6B9977DB-DC06-4DB6-8D00-B155531E0176}"/>
                </a:ext>
              </a:extLst>
            </p:cNvPr>
            <p:cNvSpPr>
              <a:spLocks/>
            </p:cNvSpPr>
            <p:nvPr/>
          </p:nvSpPr>
          <p:spPr bwMode="auto">
            <a:xfrm>
              <a:off x="3760" y="1609"/>
              <a:ext cx="182" cy="128"/>
            </a:xfrm>
            <a:custGeom>
              <a:avLst/>
              <a:gdLst>
                <a:gd name="T0" fmla="*/ 226 w 302"/>
                <a:gd name="T1" fmla="*/ 13 h 215"/>
                <a:gd name="T2" fmla="*/ 112 w 302"/>
                <a:gd name="T3" fmla="*/ 75 h 215"/>
                <a:gd name="T4" fmla="*/ 115 w 302"/>
                <a:gd name="T5" fmla="*/ 135 h 215"/>
                <a:gd name="T6" fmla="*/ 64 w 302"/>
                <a:gd name="T7" fmla="*/ 161 h 215"/>
                <a:gd name="T8" fmla="*/ 10 w 302"/>
                <a:gd name="T9" fmla="*/ 188 h 215"/>
                <a:gd name="T10" fmla="*/ 5 w 302"/>
                <a:gd name="T11" fmla="*/ 203 h 215"/>
                <a:gd name="T12" fmla="*/ 5 w 302"/>
                <a:gd name="T13" fmla="*/ 205 h 215"/>
                <a:gd name="T14" fmla="*/ 21 w 302"/>
                <a:gd name="T15" fmla="*/ 209 h 215"/>
                <a:gd name="T16" fmla="*/ 127 w 302"/>
                <a:gd name="T17" fmla="*/ 156 h 215"/>
                <a:gd name="T18" fmla="*/ 174 w 302"/>
                <a:gd name="T19" fmla="*/ 189 h 215"/>
                <a:gd name="T20" fmla="*/ 287 w 302"/>
                <a:gd name="T21" fmla="*/ 127 h 215"/>
                <a:gd name="T22" fmla="*/ 226 w 302"/>
                <a:gd name="T23" fmla="*/ 1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2" h="215">
                  <a:moveTo>
                    <a:pt x="226" y="13"/>
                  </a:moveTo>
                  <a:cubicBezTo>
                    <a:pt x="177" y="0"/>
                    <a:pt x="126" y="27"/>
                    <a:pt x="112" y="75"/>
                  </a:cubicBezTo>
                  <a:cubicBezTo>
                    <a:pt x="106" y="96"/>
                    <a:pt x="108" y="117"/>
                    <a:pt x="115" y="135"/>
                  </a:cubicBezTo>
                  <a:cubicBezTo>
                    <a:pt x="64" y="161"/>
                    <a:pt x="64" y="161"/>
                    <a:pt x="64" y="161"/>
                  </a:cubicBezTo>
                  <a:cubicBezTo>
                    <a:pt x="10" y="188"/>
                    <a:pt x="10" y="188"/>
                    <a:pt x="10" y="188"/>
                  </a:cubicBezTo>
                  <a:cubicBezTo>
                    <a:pt x="10" y="188"/>
                    <a:pt x="0" y="193"/>
                    <a:pt x="5" y="203"/>
                  </a:cubicBezTo>
                  <a:cubicBezTo>
                    <a:pt x="5" y="205"/>
                    <a:pt x="5" y="205"/>
                    <a:pt x="5" y="205"/>
                  </a:cubicBezTo>
                  <a:cubicBezTo>
                    <a:pt x="5" y="205"/>
                    <a:pt x="10" y="215"/>
                    <a:pt x="21" y="209"/>
                  </a:cubicBezTo>
                  <a:cubicBezTo>
                    <a:pt x="127" y="156"/>
                    <a:pt x="127" y="156"/>
                    <a:pt x="127" y="156"/>
                  </a:cubicBezTo>
                  <a:cubicBezTo>
                    <a:pt x="138" y="171"/>
                    <a:pt x="154" y="183"/>
                    <a:pt x="174" y="189"/>
                  </a:cubicBezTo>
                  <a:cubicBezTo>
                    <a:pt x="222" y="203"/>
                    <a:pt x="273" y="176"/>
                    <a:pt x="287" y="127"/>
                  </a:cubicBezTo>
                  <a:cubicBezTo>
                    <a:pt x="302" y="79"/>
                    <a:pt x="274" y="28"/>
                    <a:pt x="226" y="13"/>
                  </a:cubicBez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76" name="Freeform 125">
              <a:extLst>
                <a:ext uri="{FF2B5EF4-FFF2-40B4-BE49-F238E27FC236}">
                  <a16:creationId xmlns:a16="http://schemas.microsoft.com/office/drawing/2014/main" id="{06CB9C54-9B36-4640-8822-A9099156C5F7}"/>
                </a:ext>
              </a:extLst>
            </p:cNvPr>
            <p:cNvSpPr>
              <a:spLocks/>
            </p:cNvSpPr>
            <p:nvPr/>
          </p:nvSpPr>
          <p:spPr bwMode="auto">
            <a:xfrm>
              <a:off x="3894" y="2288"/>
              <a:ext cx="181" cy="128"/>
            </a:xfrm>
            <a:custGeom>
              <a:avLst/>
              <a:gdLst>
                <a:gd name="T0" fmla="*/ 75 w 301"/>
                <a:gd name="T1" fmla="*/ 202 h 215"/>
                <a:gd name="T2" fmla="*/ 189 w 301"/>
                <a:gd name="T3" fmla="*/ 140 h 215"/>
                <a:gd name="T4" fmla="*/ 186 w 301"/>
                <a:gd name="T5" fmla="*/ 80 h 215"/>
                <a:gd name="T6" fmla="*/ 237 w 301"/>
                <a:gd name="T7" fmla="*/ 54 h 215"/>
                <a:gd name="T8" fmla="*/ 291 w 301"/>
                <a:gd name="T9" fmla="*/ 27 h 215"/>
                <a:gd name="T10" fmla="*/ 297 w 301"/>
                <a:gd name="T11" fmla="*/ 12 h 215"/>
                <a:gd name="T12" fmla="*/ 296 w 301"/>
                <a:gd name="T13" fmla="*/ 10 h 215"/>
                <a:gd name="T14" fmla="*/ 281 w 301"/>
                <a:gd name="T15" fmla="*/ 6 h 215"/>
                <a:gd name="T16" fmla="*/ 174 w 301"/>
                <a:gd name="T17" fmla="*/ 59 h 215"/>
                <a:gd name="T18" fmla="*/ 127 w 301"/>
                <a:gd name="T19" fmla="*/ 26 h 215"/>
                <a:gd name="T20" fmla="*/ 14 w 301"/>
                <a:gd name="T21" fmla="*/ 88 h 215"/>
                <a:gd name="T22" fmla="*/ 75 w 301"/>
                <a:gd name="T23" fmla="*/ 20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215">
                  <a:moveTo>
                    <a:pt x="75" y="202"/>
                  </a:moveTo>
                  <a:cubicBezTo>
                    <a:pt x="124" y="215"/>
                    <a:pt x="175" y="188"/>
                    <a:pt x="189" y="140"/>
                  </a:cubicBezTo>
                  <a:cubicBezTo>
                    <a:pt x="195" y="119"/>
                    <a:pt x="193" y="98"/>
                    <a:pt x="186" y="80"/>
                  </a:cubicBezTo>
                  <a:cubicBezTo>
                    <a:pt x="237" y="54"/>
                    <a:pt x="237" y="54"/>
                    <a:pt x="237" y="54"/>
                  </a:cubicBezTo>
                  <a:cubicBezTo>
                    <a:pt x="291" y="27"/>
                    <a:pt x="291" y="27"/>
                    <a:pt x="291" y="27"/>
                  </a:cubicBezTo>
                  <a:cubicBezTo>
                    <a:pt x="291" y="27"/>
                    <a:pt x="301" y="22"/>
                    <a:pt x="297" y="12"/>
                  </a:cubicBezTo>
                  <a:cubicBezTo>
                    <a:pt x="296" y="10"/>
                    <a:pt x="296" y="10"/>
                    <a:pt x="296" y="10"/>
                  </a:cubicBezTo>
                  <a:cubicBezTo>
                    <a:pt x="296" y="10"/>
                    <a:pt x="291" y="0"/>
                    <a:pt x="281" y="6"/>
                  </a:cubicBezTo>
                  <a:cubicBezTo>
                    <a:pt x="174" y="59"/>
                    <a:pt x="174" y="59"/>
                    <a:pt x="174" y="59"/>
                  </a:cubicBezTo>
                  <a:cubicBezTo>
                    <a:pt x="163" y="44"/>
                    <a:pt x="146" y="32"/>
                    <a:pt x="127" y="26"/>
                  </a:cubicBezTo>
                  <a:cubicBezTo>
                    <a:pt x="79" y="12"/>
                    <a:pt x="28" y="39"/>
                    <a:pt x="14" y="88"/>
                  </a:cubicBezTo>
                  <a:cubicBezTo>
                    <a:pt x="0" y="136"/>
                    <a:pt x="27" y="187"/>
                    <a:pt x="75" y="202"/>
                  </a:cubicBezTo>
                  <a:close/>
                </a:path>
              </a:pathLst>
            </a:custGeom>
            <a:solidFill>
              <a:srgbClr val="0036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77" name="Freeform 126">
              <a:extLst>
                <a:ext uri="{FF2B5EF4-FFF2-40B4-BE49-F238E27FC236}">
                  <a16:creationId xmlns:a16="http://schemas.microsoft.com/office/drawing/2014/main" id="{7AB22C55-CAC0-43D3-ACF4-9BF62911928E}"/>
                </a:ext>
              </a:extLst>
            </p:cNvPr>
            <p:cNvSpPr>
              <a:spLocks/>
            </p:cNvSpPr>
            <p:nvPr/>
          </p:nvSpPr>
          <p:spPr bwMode="auto">
            <a:xfrm>
              <a:off x="3903" y="2304"/>
              <a:ext cx="104" cy="103"/>
            </a:xfrm>
            <a:custGeom>
              <a:avLst/>
              <a:gdLst>
                <a:gd name="T0" fmla="*/ 108 w 173"/>
                <a:gd name="T1" fmla="*/ 13 h 173"/>
                <a:gd name="T2" fmla="*/ 12 w 173"/>
                <a:gd name="T3" fmla="*/ 65 h 173"/>
                <a:gd name="T4" fmla="*/ 64 w 173"/>
                <a:gd name="T5" fmla="*/ 161 h 173"/>
                <a:gd name="T6" fmla="*/ 160 w 173"/>
                <a:gd name="T7" fmla="*/ 109 h 173"/>
                <a:gd name="T8" fmla="*/ 108 w 173"/>
                <a:gd name="T9" fmla="*/ 13 h 173"/>
              </a:gdLst>
              <a:ahLst/>
              <a:cxnLst>
                <a:cxn ang="0">
                  <a:pos x="T0" y="T1"/>
                </a:cxn>
                <a:cxn ang="0">
                  <a:pos x="T2" y="T3"/>
                </a:cxn>
                <a:cxn ang="0">
                  <a:pos x="T4" y="T5"/>
                </a:cxn>
                <a:cxn ang="0">
                  <a:pos x="T6" y="T7"/>
                </a:cxn>
                <a:cxn ang="0">
                  <a:pos x="T8" y="T9"/>
                </a:cxn>
              </a:cxnLst>
              <a:rect l="0" t="0" r="r" b="b"/>
              <a:pathLst>
                <a:path w="173" h="173">
                  <a:moveTo>
                    <a:pt x="108" y="13"/>
                  </a:moveTo>
                  <a:cubicBezTo>
                    <a:pt x="67" y="0"/>
                    <a:pt x="24" y="24"/>
                    <a:pt x="12" y="65"/>
                  </a:cubicBezTo>
                  <a:cubicBezTo>
                    <a:pt x="0" y="106"/>
                    <a:pt x="24" y="149"/>
                    <a:pt x="64" y="161"/>
                  </a:cubicBezTo>
                  <a:cubicBezTo>
                    <a:pt x="105" y="173"/>
                    <a:pt x="148" y="150"/>
                    <a:pt x="160" y="109"/>
                  </a:cubicBezTo>
                  <a:cubicBezTo>
                    <a:pt x="173" y="68"/>
                    <a:pt x="149" y="25"/>
                    <a:pt x="108" y="1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78" name="Oval 127">
              <a:extLst>
                <a:ext uri="{FF2B5EF4-FFF2-40B4-BE49-F238E27FC236}">
                  <a16:creationId xmlns:a16="http://schemas.microsoft.com/office/drawing/2014/main" id="{056C3DB0-9CE3-4A90-865C-02BF9AC0AEEE}"/>
                </a:ext>
              </a:extLst>
            </p:cNvPr>
            <p:cNvSpPr>
              <a:spLocks noChangeArrowheads="1"/>
            </p:cNvSpPr>
            <p:nvPr/>
          </p:nvSpPr>
          <p:spPr bwMode="auto">
            <a:xfrm>
              <a:off x="3834" y="1623"/>
              <a:ext cx="93" cy="92"/>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79" name="Freeform 128">
              <a:extLst>
                <a:ext uri="{FF2B5EF4-FFF2-40B4-BE49-F238E27FC236}">
                  <a16:creationId xmlns:a16="http://schemas.microsoft.com/office/drawing/2014/main" id="{65C10644-CFB4-4DB2-9D58-040C40ED5C49}"/>
                </a:ext>
              </a:extLst>
            </p:cNvPr>
            <p:cNvSpPr>
              <a:spLocks noEditPoints="1"/>
            </p:cNvSpPr>
            <p:nvPr/>
          </p:nvSpPr>
          <p:spPr bwMode="auto">
            <a:xfrm>
              <a:off x="3833" y="1623"/>
              <a:ext cx="92" cy="92"/>
            </a:xfrm>
            <a:custGeom>
              <a:avLst/>
              <a:gdLst>
                <a:gd name="T0" fmla="*/ 153 w 154"/>
                <a:gd name="T1" fmla="*/ 56 h 154"/>
                <a:gd name="T2" fmla="*/ 144 w 154"/>
                <a:gd name="T3" fmla="*/ 93 h 154"/>
                <a:gd name="T4" fmla="*/ 154 w 154"/>
                <a:gd name="T5" fmla="*/ 93 h 154"/>
                <a:gd name="T6" fmla="*/ 107 w 154"/>
                <a:gd name="T7" fmla="*/ 121 h 154"/>
                <a:gd name="T8" fmla="*/ 115 w 154"/>
                <a:gd name="T9" fmla="*/ 126 h 154"/>
                <a:gd name="T10" fmla="*/ 120 w 154"/>
                <a:gd name="T11" fmla="*/ 121 h 154"/>
                <a:gd name="T12" fmla="*/ 109 w 154"/>
                <a:gd name="T13" fmla="*/ 56 h 154"/>
                <a:gd name="T14" fmla="*/ 109 w 154"/>
                <a:gd name="T15" fmla="*/ 98 h 154"/>
                <a:gd name="T16" fmla="*/ 131 w 154"/>
                <a:gd name="T17" fmla="*/ 61 h 154"/>
                <a:gd name="T18" fmla="*/ 109 w 154"/>
                <a:gd name="T19" fmla="*/ 93 h 154"/>
                <a:gd name="T20" fmla="*/ 126 w 154"/>
                <a:gd name="T21" fmla="*/ 93 h 154"/>
                <a:gd name="T22" fmla="*/ 126 w 154"/>
                <a:gd name="T23" fmla="*/ 28 h 154"/>
                <a:gd name="T24" fmla="*/ 115 w 154"/>
                <a:gd name="T25" fmla="*/ 9 h 154"/>
                <a:gd name="T26" fmla="*/ 104 w 154"/>
                <a:gd name="T27" fmla="*/ 31 h 154"/>
                <a:gd name="T28" fmla="*/ 131 w 154"/>
                <a:gd name="T29" fmla="*/ 31 h 154"/>
                <a:gd name="T30" fmla="*/ 70 w 154"/>
                <a:gd name="T31" fmla="*/ 121 h 154"/>
                <a:gd name="T32" fmla="*/ 70 w 154"/>
                <a:gd name="T33" fmla="*/ 154 h 154"/>
                <a:gd name="T34" fmla="*/ 87 w 154"/>
                <a:gd name="T35" fmla="*/ 154 h 154"/>
                <a:gd name="T36" fmla="*/ 87 w 154"/>
                <a:gd name="T37" fmla="*/ 121 h 154"/>
                <a:gd name="T38" fmla="*/ 87 w 154"/>
                <a:gd name="T39" fmla="*/ 93 h 154"/>
                <a:gd name="T40" fmla="*/ 68 w 154"/>
                <a:gd name="T41" fmla="*/ 56 h 154"/>
                <a:gd name="T42" fmla="*/ 76 w 154"/>
                <a:gd name="T43" fmla="*/ 61 h 154"/>
                <a:gd name="T44" fmla="*/ 65 w 154"/>
                <a:gd name="T45" fmla="*/ 95 h 154"/>
                <a:gd name="T46" fmla="*/ 92 w 154"/>
                <a:gd name="T47" fmla="*/ 95 h 154"/>
                <a:gd name="T48" fmla="*/ 87 w 154"/>
                <a:gd name="T49" fmla="*/ 0 h 154"/>
                <a:gd name="T50" fmla="*/ 70 w 154"/>
                <a:gd name="T51" fmla="*/ 0 h 154"/>
                <a:gd name="T52" fmla="*/ 70 w 154"/>
                <a:gd name="T53" fmla="*/ 33 h 154"/>
                <a:gd name="T54" fmla="*/ 92 w 154"/>
                <a:gd name="T55" fmla="*/ 1 h 154"/>
                <a:gd name="T56" fmla="*/ 32 w 154"/>
                <a:gd name="T57" fmla="*/ 121 h 154"/>
                <a:gd name="T58" fmla="*/ 32 w 154"/>
                <a:gd name="T59" fmla="*/ 138 h 154"/>
                <a:gd name="T60" fmla="*/ 48 w 154"/>
                <a:gd name="T61" fmla="*/ 148 h 154"/>
                <a:gd name="T62" fmla="*/ 48 w 154"/>
                <a:gd name="T63" fmla="*/ 121 h 154"/>
                <a:gd name="T64" fmla="*/ 26 w 154"/>
                <a:gd name="T65" fmla="*/ 61 h 154"/>
                <a:gd name="T66" fmla="*/ 48 w 154"/>
                <a:gd name="T67" fmla="*/ 98 h 154"/>
                <a:gd name="T68" fmla="*/ 48 w 154"/>
                <a:gd name="T69" fmla="*/ 56 h 154"/>
                <a:gd name="T70" fmla="*/ 32 w 154"/>
                <a:gd name="T71" fmla="*/ 61 h 154"/>
                <a:gd name="T72" fmla="*/ 50 w 154"/>
                <a:gd name="T73" fmla="*/ 14 h 154"/>
                <a:gd name="T74" fmla="*/ 42 w 154"/>
                <a:gd name="T75" fmla="*/ 28 h 154"/>
                <a:gd name="T76" fmla="*/ 37 w 154"/>
                <a:gd name="T77" fmla="*/ 28 h 154"/>
                <a:gd name="T78" fmla="*/ 29 w 154"/>
                <a:gd name="T79" fmla="*/ 33 h 154"/>
                <a:gd name="T80" fmla="*/ 53 w 154"/>
                <a:gd name="T81" fmla="*/ 17 h 154"/>
                <a:gd name="T82" fmla="*/ 8 w 154"/>
                <a:gd name="T83" fmla="*/ 82 h 154"/>
                <a:gd name="T84" fmla="*/ 3 w 154"/>
                <a:gd name="T85" fmla="*/ 60 h 154"/>
                <a:gd name="T86" fmla="*/ 14 w 154"/>
                <a:gd name="T87" fmla="*/ 9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54">
                  <a:moveTo>
                    <a:pt x="149" y="61"/>
                  </a:moveTo>
                  <a:cubicBezTo>
                    <a:pt x="154" y="61"/>
                    <a:pt x="154" y="61"/>
                    <a:pt x="154" y="61"/>
                  </a:cubicBezTo>
                  <a:cubicBezTo>
                    <a:pt x="154" y="59"/>
                    <a:pt x="154" y="58"/>
                    <a:pt x="153" y="56"/>
                  </a:cubicBezTo>
                  <a:cubicBezTo>
                    <a:pt x="149" y="56"/>
                    <a:pt x="149" y="56"/>
                    <a:pt x="149" y="56"/>
                  </a:cubicBezTo>
                  <a:cubicBezTo>
                    <a:pt x="146" y="56"/>
                    <a:pt x="144" y="58"/>
                    <a:pt x="144" y="61"/>
                  </a:cubicBezTo>
                  <a:cubicBezTo>
                    <a:pt x="144" y="93"/>
                    <a:pt x="144" y="93"/>
                    <a:pt x="144" y="93"/>
                  </a:cubicBezTo>
                  <a:cubicBezTo>
                    <a:pt x="144" y="96"/>
                    <a:pt x="146" y="98"/>
                    <a:pt x="149" y="98"/>
                  </a:cubicBezTo>
                  <a:cubicBezTo>
                    <a:pt x="153" y="98"/>
                    <a:pt x="153" y="98"/>
                    <a:pt x="153" y="98"/>
                  </a:cubicBezTo>
                  <a:cubicBezTo>
                    <a:pt x="153" y="96"/>
                    <a:pt x="154" y="95"/>
                    <a:pt x="154" y="93"/>
                  </a:cubicBezTo>
                  <a:cubicBezTo>
                    <a:pt x="149" y="93"/>
                    <a:pt x="149" y="93"/>
                    <a:pt x="149" y="93"/>
                  </a:cubicBezTo>
                  <a:cubicBezTo>
                    <a:pt x="149" y="61"/>
                    <a:pt x="149" y="61"/>
                    <a:pt x="149" y="61"/>
                  </a:cubicBezTo>
                  <a:close/>
                  <a:moveTo>
                    <a:pt x="107" y="121"/>
                  </a:moveTo>
                  <a:cubicBezTo>
                    <a:pt x="106" y="121"/>
                    <a:pt x="104" y="122"/>
                    <a:pt x="104" y="124"/>
                  </a:cubicBezTo>
                  <a:cubicBezTo>
                    <a:pt x="104" y="126"/>
                    <a:pt x="106" y="126"/>
                    <a:pt x="107" y="126"/>
                  </a:cubicBezTo>
                  <a:cubicBezTo>
                    <a:pt x="115" y="126"/>
                    <a:pt x="115" y="126"/>
                    <a:pt x="115" y="126"/>
                  </a:cubicBezTo>
                  <a:cubicBezTo>
                    <a:pt x="115" y="145"/>
                    <a:pt x="115" y="145"/>
                    <a:pt x="115" y="145"/>
                  </a:cubicBezTo>
                  <a:cubicBezTo>
                    <a:pt x="117" y="145"/>
                    <a:pt x="118" y="143"/>
                    <a:pt x="120" y="142"/>
                  </a:cubicBezTo>
                  <a:cubicBezTo>
                    <a:pt x="120" y="121"/>
                    <a:pt x="120" y="121"/>
                    <a:pt x="120" y="121"/>
                  </a:cubicBezTo>
                  <a:cubicBezTo>
                    <a:pt x="107" y="121"/>
                    <a:pt x="107" y="121"/>
                    <a:pt x="107" y="121"/>
                  </a:cubicBezTo>
                  <a:close/>
                  <a:moveTo>
                    <a:pt x="126" y="56"/>
                  </a:moveTo>
                  <a:cubicBezTo>
                    <a:pt x="109" y="56"/>
                    <a:pt x="109" y="56"/>
                    <a:pt x="109" y="56"/>
                  </a:cubicBezTo>
                  <a:cubicBezTo>
                    <a:pt x="106" y="56"/>
                    <a:pt x="104" y="58"/>
                    <a:pt x="104" y="61"/>
                  </a:cubicBezTo>
                  <a:cubicBezTo>
                    <a:pt x="104" y="93"/>
                    <a:pt x="104" y="93"/>
                    <a:pt x="104" y="93"/>
                  </a:cubicBezTo>
                  <a:cubicBezTo>
                    <a:pt x="104" y="96"/>
                    <a:pt x="106" y="98"/>
                    <a:pt x="109" y="98"/>
                  </a:cubicBezTo>
                  <a:cubicBezTo>
                    <a:pt x="126" y="98"/>
                    <a:pt x="126" y="98"/>
                    <a:pt x="126" y="98"/>
                  </a:cubicBezTo>
                  <a:cubicBezTo>
                    <a:pt x="129" y="98"/>
                    <a:pt x="131" y="96"/>
                    <a:pt x="131" y="93"/>
                  </a:cubicBezTo>
                  <a:cubicBezTo>
                    <a:pt x="131" y="61"/>
                    <a:pt x="131" y="61"/>
                    <a:pt x="131" y="61"/>
                  </a:cubicBezTo>
                  <a:cubicBezTo>
                    <a:pt x="131" y="58"/>
                    <a:pt x="129" y="56"/>
                    <a:pt x="126" y="56"/>
                  </a:cubicBezTo>
                  <a:close/>
                  <a:moveTo>
                    <a:pt x="126" y="93"/>
                  </a:moveTo>
                  <a:cubicBezTo>
                    <a:pt x="109" y="93"/>
                    <a:pt x="109" y="93"/>
                    <a:pt x="109" y="93"/>
                  </a:cubicBezTo>
                  <a:cubicBezTo>
                    <a:pt x="109" y="61"/>
                    <a:pt x="109" y="61"/>
                    <a:pt x="109" y="61"/>
                  </a:cubicBezTo>
                  <a:cubicBezTo>
                    <a:pt x="126" y="61"/>
                    <a:pt x="126" y="61"/>
                    <a:pt x="126" y="61"/>
                  </a:cubicBezTo>
                  <a:lnTo>
                    <a:pt x="126" y="93"/>
                  </a:lnTo>
                  <a:close/>
                  <a:moveTo>
                    <a:pt x="126" y="16"/>
                  </a:moveTo>
                  <a:cubicBezTo>
                    <a:pt x="126" y="16"/>
                    <a:pt x="126" y="16"/>
                    <a:pt x="126" y="17"/>
                  </a:cubicBezTo>
                  <a:cubicBezTo>
                    <a:pt x="126" y="28"/>
                    <a:pt x="126" y="28"/>
                    <a:pt x="126" y="28"/>
                  </a:cubicBezTo>
                  <a:cubicBezTo>
                    <a:pt x="120" y="28"/>
                    <a:pt x="120" y="28"/>
                    <a:pt x="120" y="28"/>
                  </a:cubicBezTo>
                  <a:cubicBezTo>
                    <a:pt x="120" y="12"/>
                    <a:pt x="120" y="12"/>
                    <a:pt x="120" y="12"/>
                  </a:cubicBezTo>
                  <a:cubicBezTo>
                    <a:pt x="118" y="11"/>
                    <a:pt x="117" y="10"/>
                    <a:pt x="115" y="9"/>
                  </a:cubicBezTo>
                  <a:cubicBezTo>
                    <a:pt x="115" y="28"/>
                    <a:pt x="115" y="28"/>
                    <a:pt x="115" y="28"/>
                  </a:cubicBezTo>
                  <a:cubicBezTo>
                    <a:pt x="107" y="28"/>
                    <a:pt x="107" y="28"/>
                    <a:pt x="107" y="28"/>
                  </a:cubicBezTo>
                  <a:cubicBezTo>
                    <a:pt x="106" y="28"/>
                    <a:pt x="104" y="28"/>
                    <a:pt x="104" y="31"/>
                  </a:cubicBezTo>
                  <a:cubicBezTo>
                    <a:pt x="104" y="32"/>
                    <a:pt x="106" y="33"/>
                    <a:pt x="107" y="33"/>
                  </a:cubicBezTo>
                  <a:cubicBezTo>
                    <a:pt x="129" y="33"/>
                    <a:pt x="129" y="33"/>
                    <a:pt x="129" y="33"/>
                  </a:cubicBezTo>
                  <a:cubicBezTo>
                    <a:pt x="130" y="33"/>
                    <a:pt x="131" y="32"/>
                    <a:pt x="131" y="31"/>
                  </a:cubicBezTo>
                  <a:cubicBezTo>
                    <a:pt x="131" y="20"/>
                    <a:pt x="131" y="20"/>
                    <a:pt x="131" y="20"/>
                  </a:cubicBezTo>
                  <a:moveTo>
                    <a:pt x="87" y="121"/>
                  </a:moveTo>
                  <a:cubicBezTo>
                    <a:pt x="70" y="121"/>
                    <a:pt x="70" y="121"/>
                    <a:pt x="70" y="121"/>
                  </a:cubicBezTo>
                  <a:cubicBezTo>
                    <a:pt x="67" y="121"/>
                    <a:pt x="65" y="123"/>
                    <a:pt x="65" y="126"/>
                  </a:cubicBezTo>
                  <a:cubicBezTo>
                    <a:pt x="65" y="153"/>
                    <a:pt x="65" y="153"/>
                    <a:pt x="65" y="153"/>
                  </a:cubicBezTo>
                  <a:cubicBezTo>
                    <a:pt x="67" y="153"/>
                    <a:pt x="69" y="154"/>
                    <a:pt x="70" y="154"/>
                  </a:cubicBezTo>
                  <a:cubicBezTo>
                    <a:pt x="70" y="126"/>
                    <a:pt x="70" y="126"/>
                    <a:pt x="70" y="126"/>
                  </a:cubicBezTo>
                  <a:cubicBezTo>
                    <a:pt x="87" y="126"/>
                    <a:pt x="87" y="126"/>
                    <a:pt x="87" y="126"/>
                  </a:cubicBezTo>
                  <a:cubicBezTo>
                    <a:pt x="87" y="154"/>
                    <a:pt x="87" y="154"/>
                    <a:pt x="87" y="154"/>
                  </a:cubicBezTo>
                  <a:cubicBezTo>
                    <a:pt x="88" y="154"/>
                    <a:pt x="90" y="154"/>
                    <a:pt x="92" y="153"/>
                  </a:cubicBezTo>
                  <a:cubicBezTo>
                    <a:pt x="92" y="126"/>
                    <a:pt x="92" y="126"/>
                    <a:pt x="92" y="126"/>
                  </a:cubicBezTo>
                  <a:cubicBezTo>
                    <a:pt x="92" y="123"/>
                    <a:pt x="90" y="121"/>
                    <a:pt x="87" y="121"/>
                  </a:cubicBezTo>
                  <a:close/>
                  <a:moveTo>
                    <a:pt x="89" y="79"/>
                  </a:moveTo>
                  <a:cubicBezTo>
                    <a:pt x="87" y="79"/>
                    <a:pt x="87" y="80"/>
                    <a:pt x="87" y="82"/>
                  </a:cubicBezTo>
                  <a:cubicBezTo>
                    <a:pt x="87" y="93"/>
                    <a:pt x="87" y="93"/>
                    <a:pt x="87" y="93"/>
                  </a:cubicBezTo>
                  <a:cubicBezTo>
                    <a:pt x="81" y="93"/>
                    <a:pt x="81" y="93"/>
                    <a:pt x="81" y="93"/>
                  </a:cubicBezTo>
                  <a:cubicBezTo>
                    <a:pt x="81" y="56"/>
                    <a:pt x="81" y="56"/>
                    <a:pt x="81" y="56"/>
                  </a:cubicBezTo>
                  <a:cubicBezTo>
                    <a:pt x="68" y="56"/>
                    <a:pt x="68" y="56"/>
                    <a:pt x="68" y="56"/>
                  </a:cubicBezTo>
                  <a:cubicBezTo>
                    <a:pt x="66" y="56"/>
                    <a:pt x="65" y="57"/>
                    <a:pt x="65" y="59"/>
                  </a:cubicBezTo>
                  <a:cubicBezTo>
                    <a:pt x="65" y="61"/>
                    <a:pt x="66" y="61"/>
                    <a:pt x="68" y="61"/>
                  </a:cubicBezTo>
                  <a:cubicBezTo>
                    <a:pt x="76" y="61"/>
                    <a:pt x="76" y="61"/>
                    <a:pt x="76" y="61"/>
                  </a:cubicBezTo>
                  <a:cubicBezTo>
                    <a:pt x="76" y="93"/>
                    <a:pt x="76" y="93"/>
                    <a:pt x="76" y="93"/>
                  </a:cubicBezTo>
                  <a:cubicBezTo>
                    <a:pt x="68" y="93"/>
                    <a:pt x="68" y="93"/>
                    <a:pt x="68" y="93"/>
                  </a:cubicBezTo>
                  <a:cubicBezTo>
                    <a:pt x="66" y="93"/>
                    <a:pt x="65" y="93"/>
                    <a:pt x="65" y="95"/>
                  </a:cubicBezTo>
                  <a:cubicBezTo>
                    <a:pt x="65" y="98"/>
                    <a:pt x="66" y="98"/>
                    <a:pt x="68" y="98"/>
                  </a:cubicBezTo>
                  <a:cubicBezTo>
                    <a:pt x="89" y="98"/>
                    <a:pt x="89" y="98"/>
                    <a:pt x="89" y="98"/>
                  </a:cubicBezTo>
                  <a:cubicBezTo>
                    <a:pt x="91" y="98"/>
                    <a:pt x="92" y="98"/>
                    <a:pt x="92" y="95"/>
                  </a:cubicBezTo>
                  <a:cubicBezTo>
                    <a:pt x="92" y="82"/>
                    <a:pt x="92" y="82"/>
                    <a:pt x="92" y="82"/>
                  </a:cubicBezTo>
                  <a:cubicBezTo>
                    <a:pt x="92" y="80"/>
                    <a:pt x="91" y="79"/>
                    <a:pt x="89" y="79"/>
                  </a:cubicBezTo>
                  <a:close/>
                  <a:moveTo>
                    <a:pt x="87" y="0"/>
                  </a:moveTo>
                  <a:cubicBezTo>
                    <a:pt x="87" y="28"/>
                    <a:pt x="87" y="28"/>
                    <a:pt x="87" y="28"/>
                  </a:cubicBezTo>
                  <a:cubicBezTo>
                    <a:pt x="70" y="28"/>
                    <a:pt x="70" y="28"/>
                    <a:pt x="70" y="28"/>
                  </a:cubicBezTo>
                  <a:cubicBezTo>
                    <a:pt x="70" y="0"/>
                    <a:pt x="70" y="0"/>
                    <a:pt x="70" y="0"/>
                  </a:cubicBezTo>
                  <a:cubicBezTo>
                    <a:pt x="69" y="1"/>
                    <a:pt x="67" y="1"/>
                    <a:pt x="65" y="1"/>
                  </a:cubicBezTo>
                  <a:cubicBezTo>
                    <a:pt x="65" y="28"/>
                    <a:pt x="65" y="28"/>
                    <a:pt x="65" y="28"/>
                  </a:cubicBezTo>
                  <a:cubicBezTo>
                    <a:pt x="65" y="31"/>
                    <a:pt x="67" y="33"/>
                    <a:pt x="70" y="33"/>
                  </a:cubicBezTo>
                  <a:cubicBezTo>
                    <a:pt x="87" y="33"/>
                    <a:pt x="87" y="33"/>
                    <a:pt x="87" y="33"/>
                  </a:cubicBezTo>
                  <a:cubicBezTo>
                    <a:pt x="90" y="33"/>
                    <a:pt x="92" y="31"/>
                    <a:pt x="92" y="28"/>
                  </a:cubicBezTo>
                  <a:cubicBezTo>
                    <a:pt x="92" y="1"/>
                    <a:pt x="92" y="1"/>
                    <a:pt x="92" y="1"/>
                  </a:cubicBezTo>
                  <a:cubicBezTo>
                    <a:pt x="90" y="1"/>
                    <a:pt x="88" y="1"/>
                    <a:pt x="87" y="0"/>
                  </a:cubicBezTo>
                  <a:close/>
                  <a:moveTo>
                    <a:pt x="48" y="121"/>
                  </a:moveTo>
                  <a:cubicBezTo>
                    <a:pt x="32" y="121"/>
                    <a:pt x="32" y="121"/>
                    <a:pt x="32" y="121"/>
                  </a:cubicBezTo>
                  <a:cubicBezTo>
                    <a:pt x="29" y="121"/>
                    <a:pt x="26" y="123"/>
                    <a:pt x="26" y="126"/>
                  </a:cubicBezTo>
                  <a:cubicBezTo>
                    <a:pt x="26" y="134"/>
                    <a:pt x="26" y="134"/>
                    <a:pt x="26" y="134"/>
                  </a:cubicBezTo>
                  <a:cubicBezTo>
                    <a:pt x="28" y="135"/>
                    <a:pt x="30" y="137"/>
                    <a:pt x="32" y="138"/>
                  </a:cubicBezTo>
                  <a:cubicBezTo>
                    <a:pt x="32" y="126"/>
                    <a:pt x="32" y="126"/>
                    <a:pt x="32" y="126"/>
                  </a:cubicBezTo>
                  <a:cubicBezTo>
                    <a:pt x="48" y="126"/>
                    <a:pt x="48" y="126"/>
                    <a:pt x="48" y="126"/>
                  </a:cubicBezTo>
                  <a:cubicBezTo>
                    <a:pt x="48" y="148"/>
                    <a:pt x="48" y="148"/>
                    <a:pt x="48" y="148"/>
                  </a:cubicBezTo>
                  <a:cubicBezTo>
                    <a:pt x="49" y="149"/>
                    <a:pt x="51" y="149"/>
                    <a:pt x="53" y="150"/>
                  </a:cubicBezTo>
                  <a:cubicBezTo>
                    <a:pt x="53" y="126"/>
                    <a:pt x="53" y="126"/>
                    <a:pt x="53" y="126"/>
                  </a:cubicBezTo>
                  <a:cubicBezTo>
                    <a:pt x="53" y="123"/>
                    <a:pt x="51" y="121"/>
                    <a:pt x="48" y="121"/>
                  </a:cubicBezTo>
                  <a:close/>
                  <a:moveTo>
                    <a:pt x="48" y="56"/>
                  </a:moveTo>
                  <a:cubicBezTo>
                    <a:pt x="32" y="56"/>
                    <a:pt x="32" y="56"/>
                    <a:pt x="32" y="56"/>
                  </a:cubicBezTo>
                  <a:cubicBezTo>
                    <a:pt x="29" y="56"/>
                    <a:pt x="26" y="58"/>
                    <a:pt x="26" y="61"/>
                  </a:cubicBezTo>
                  <a:cubicBezTo>
                    <a:pt x="26" y="93"/>
                    <a:pt x="26" y="93"/>
                    <a:pt x="26" y="93"/>
                  </a:cubicBezTo>
                  <a:cubicBezTo>
                    <a:pt x="26" y="96"/>
                    <a:pt x="29" y="98"/>
                    <a:pt x="32" y="98"/>
                  </a:cubicBezTo>
                  <a:cubicBezTo>
                    <a:pt x="48" y="98"/>
                    <a:pt x="48" y="98"/>
                    <a:pt x="48" y="98"/>
                  </a:cubicBezTo>
                  <a:cubicBezTo>
                    <a:pt x="51" y="98"/>
                    <a:pt x="53" y="96"/>
                    <a:pt x="53" y="93"/>
                  </a:cubicBezTo>
                  <a:cubicBezTo>
                    <a:pt x="53" y="61"/>
                    <a:pt x="53" y="61"/>
                    <a:pt x="53" y="61"/>
                  </a:cubicBezTo>
                  <a:cubicBezTo>
                    <a:pt x="53" y="58"/>
                    <a:pt x="51" y="56"/>
                    <a:pt x="48" y="56"/>
                  </a:cubicBezTo>
                  <a:close/>
                  <a:moveTo>
                    <a:pt x="48" y="93"/>
                  </a:moveTo>
                  <a:cubicBezTo>
                    <a:pt x="32" y="93"/>
                    <a:pt x="32" y="93"/>
                    <a:pt x="32" y="93"/>
                  </a:cubicBezTo>
                  <a:cubicBezTo>
                    <a:pt x="32" y="61"/>
                    <a:pt x="32" y="61"/>
                    <a:pt x="32" y="61"/>
                  </a:cubicBezTo>
                  <a:cubicBezTo>
                    <a:pt x="48" y="61"/>
                    <a:pt x="48" y="61"/>
                    <a:pt x="48" y="61"/>
                  </a:cubicBezTo>
                  <a:lnTo>
                    <a:pt x="48" y="93"/>
                  </a:lnTo>
                  <a:close/>
                  <a:moveTo>
                    <a:pt x="50" y="14"/>
                  </a:moveTo>
                  <a:cubicBezTo>
                    <a:pt x="48" y="14"/>
                    <a:pt x="48" y="15"/>
                    <a:pt x="48" y="17"/>
                  </a:cubicBezTo>
                  <a:cubicBezTo>
                    <a:pt x="48" y="28"/>
                    <a:pt x="48" y="28"/>
                    <a:pt x="48" y="28"/>
                  </a:cubicBezTo>
                  <a:cubicBezTo>
                    <a:pt x="42" y="28"/>
                    <a:pt x="42" y="28"/>
                    <a:pt x="42" y="28"/>
                  </a:cubicBezTo>
                  <a:cubicBezTo>
                    <a:pt x="42" y="9"/>
                    <a:pt x="42" y="9"/>
                    <a:pt x="42" y="9"/>
                  </a:cubicBezTo>
                  <a:cubicBezTo>
                    <a:pt x="41" y="10"/>
                    <a:pt x="39" y="11"/>
                    <a:pt x="37" y="12"/>
                  </a:cubicBezTo>
                  <a:cubicBezTo>
                    <a:pt x="37" y="28"/>
                    <a:pt x="37" y="28"/>
                    <a:pt x="37" y="28"/>
                  </a:cubicBezTo>
                  <a:cubicBezTo>
                    <a:pt x="29" y="28"/>
                    <a:pt x="29" y="28"/>
                    <a:pt x="29" y="28"/>
                  </a:cubicBezTo>
                  <a:cubicBezTo>
                    <a:pt x="27" y="28"/>
                    <a:pt x="26" y="28"/>
                    <a:pt x="26" y="31"/>
                  </a:cubicBezTo>
                  <a:cubicBezTo>
                    <a:pt x="26" y="32"/>
                    <a:pt x="27" y="33"/>
                    <a:pt x="29" y="33"/>
                  </a:cubicBezTo>
                  <a:cubicBezTo>
                    <a:pt x="50" y="33"/>
                    <a:pt x="50" y="33"/>
                    <a:pt x="50" y="33"/>
                  </a:cubicBezTo>
                  <a:cubicBezTo>
                    <a:pt x="52" y="33"/>
                    <a:pt x="53" y="32"/>
                    <a:pt x="53" y="31"/>
                  </a:cubicBezTo>
                  <a:cubicBezTo>
                    <a:pt x="53" y="17"/>
                    <a:pt x="53" y="17"/>
                    <a:pt x="53" y="17"/>
                  </a:cubicBezTo>
                  <a:cubicBezTo>
                    <a:pt x="53" y="15"/>
                    <a:pt x="53" y="14"/>
                    <a:pt x="50" y="14"/>
                  </a:cubicBezTo>
                  <a:close/>
                  <a:moveTo>
                    <a:pt x="11" y="79"/>
                  </a:moveTo>
                  <a:cubicBezTo>
                    <a:pt x="9" y="79"/>
                    <a:pt x="8" y="80"/>
                    <a:pt x="8" y="82"/>
                  </a:cubicBezTo>
                  <a:cubicBezTo>
                    <a:pt x="8" y="93"/>
                    <a:pt x="8" y="93"/>
                    <a:pt x="8" y="93"/>
                  </a:cubicBezTo>
                  <a:cubicBezTo>
                    <a:pt x="3" y="93"/>
                    <a:pt x="3" y="93"/>
                    <a:pt x="3" y="93"/>
                  </a:cubicBezTo>
                  <a:cubicBezTo>
                    <a:pt x="3" y="60"/>
                    <a:pt x="3" y="60"/>
                    <a:pt x="3" y="60"/>
                  </a:cubicBezTo>
                  <a:cubicBezTo>
                    <a:pt x="0" y="73"/>
                    <a:pt x="1" y="86"/>
                    <a:pt x="5" y="98"/>
                  </a:cubicBezTo>
                  <a:cubicBezTo>
                    <a:pt x="11" y="98"/>
                    <a:pt x="11" y="98"/>
                    <a:pt x="11" y="98"/>
                  </a:cubicBezTo>
                  <a:cubicBezTo>
                    <a:pt x="12" y="98"/>
                    <a:pt x="14" y="98"/>
                    <a:pt x="14" y="95"/>
                  </a:cubicBezTo>
                  <a:cubicBezTo>
                    <a:pt x="14" y="82"/>
                    <a:pt x="14" y="82"/>
                    <a:pt x="14" y="82"/>
                  </a:cubicBezTo>
                  <a:cubicBezTo>
                    <a:pt x="14" y="80"/>
                    <a:pt x="13" y="79"/>
                    <a:pt x="11" y="7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480" name="Freeform 129">
              <a:extLst>
                <a:ext uri="{FF2B5EF4-FFF2-40B4-BE49-F238E27FC236}">
                  <a16:creationId xmlns:a16="http://schemas.microsoft.com/office/drawing/2014/main" id="{A8A50AD5-2A8A-4615-9BAC-969FAEB4A678}"/>
                </a:ext>
              </a:extLst>
            </p:cNvPr>
            <p:cNvSpPr>
              <a:spLocks noEditPoints="1"/>
            </p:cNvSpPr>
            <p:nvPr/>
          </p:nvSpPr>
          <p:spPr bwMode="auto">
            <a:xfrm>
              <a:off x="3912" y="2310"/>
              <a:ext cx="86" cy="92"/>
            </a:xfrm>
            <a:custGeom>
              <a:avLst/>
              <a:gdLst>
                <a:gd name="T0" fmla="*/ 21 w 144"/>
                <a:gd name="T1" fmla="*/ 28 h 154"/>
                <a:gd name="T2" fmla="*/ 9 w 144"/>
                <a:gd name="T3" fmla="*/ 33 h 154"/>
                <a:gd name="T4" fmla="*/ 27 w 144"/>
                <a:gd name="T5" fmla="*/ 17 h 154"/>
                <a:gd name="T6" fmla="*/ 21 w 144"/>
                <a:gd name="T7" fmla="*/ 81 h 154"/>
                <a:gd name="T8" fmla="*/ 16 w 144"/>
                <a:gd name="T9" fmla="*/ 56 h 154"/>
                <a:gd name="T10" fmla="*/ 3 w 144"/>
                <a:gd name="T11" fmla="*/ 61 h 154"/>
                <a:gd name="T12" fmla="*/ 3 w 144"/>
                <a:gd name="T13" fmla="*/ 93 h 154"/>
                <a:gd name="T14" fmla="*/ 24 w 144"/>
                <a:gd name="T15" fmla="*/ 98 h 154"/>
                <a:gd name="T16" fmla="*/ 24 w 144"/>
                <a:gd name="T17" fmla="*/ 79 h 154"/>
                <a:gd name="T18" fmla="*/ 13 w 144"/>
                <a:gd name="T19" fmla="*/ 126 h 154"/>
                <a:gd name="T20" fmla="*/ 27 w 144"/>
                <a:gd name="T21" fmla="*/ 139 h 154"/>
                <a:gd name="T22" fmla="*/ 60 w 144"/>
                <a:gd name="T23" fmla="*/ 0 h 154"/>
                <a:gd name="T24" fmla="*/ 45 w 144"/>
                <a:gd name="T25" fmla="*/ 5 h 154"/>
                <a:gd name="T26" fmla="*/ 45 w 144"/>
                <a:gd name="T27" fmla="*/ 33 h 154"/>
                <a:gd name="T28" fmla="*/ 66 w 144"/>
                <a:gd name="T29" fmla="*/ 0 h 154"/>
                <a:gd name="T30" fmla="*/ 60 w 144"/>
                <a:gd name="T31" fmla="*/ 81 h 154"/>
                <a:gd name="T32" fmla="*/ 56 w 144"/>
                <a:gd name="T33" fmla="*/ 56 h 154"/>
                <a:gd name="T34" fmla="*/ 42 w 144"/>
                <a:gd name="T35" fmla="*/ 61 h 154"/>
                <a:gd name="T36" fmla="*/ 42 w 144"/>
                <a:gd name="T37" fmla="*/ 93 h 154"/>
                <a:gd name="T38" fmla="*/ 63 w 144"/>
                <a:gd name="T39" fmla="*/ 98 h 154"/>
                <a:gd name="T40" fmla="*/ 63 w 144"/>
                <a:gd name="T41" fmla="*/ 79 h 154"/>
                <a:gd name="T42" fmla="*/ 42 w 144"/>
                <a:gd name="T43" fmla="*/ 126 h 154"/>
                <a:gd name="T44" fmla="*/ 50 w 144"/>
                <a:gd name="T45" fmla="*/ 151 h 154"/>
                <a:gd name="T46" fmla="*/ 42 w 144"/>
                <a:gd name="T47" fmla="*/ 121 h 154"/>
                <a:gd name="T48" fmla="*/ 60 w 144"/>
                <a:gd name="T49" fmla="*/ 153 h 154"/>
                <a:gd name="T50" fmla="*/ 63 w 144"/>
                <a:gd name="T51" fmla="*/ 144 h 154"/>
                <a:gd name="T52" fmla="*/ 84 w 144"/>
                <a:gd name="T53" fmla="*/ 28 h 154"/>
                <a:gd name="T54" fmla="*/ 78 w 144"/>
                <a:gd name="T55" fmla="*/ 28 h 154"/>
                <a:gd name="T56" fmla="*/ 105 w 144"/>
                <a:gd name="T57" fmla="*/ 28 h 154"/>
                <a:gd name="T58" fmla="*/ 102 w 144"/>
                <a:gd name="T59" fmla="*/ 79 h 154"/>
                <a:gd name="T60" fmla="*/ 95 w 144"/>
                <a:gd name="T61" fmla="*/ 93 h 154"/>
                <a:gd name="T62" fmla="*/ 78 w 144"/>
                <a:gd name="T63" fmla="*/ 59 h 154"/>
                <a:gd name="T64" fmla="*/ 89 w 144"/>
                <a:gd name="T65" fmla="*/ 93 h 154"/>
                <a:gd name="T66" fmla="*/ 81 w 144"/>
                <a:gd name="T67" fmla="*/ 98 h 154"/>
                <a:gd name="T68" fmla="*/ 105 w 144"/>
                <a:gd name="T69" fmla="*/ 81 h 154"/>
                <a:gd name="T70" fmla="*/ 84 w 144"/>
                <a:gd name="T71" fmla="*/ 121 h 154"/>
                <a:gd name="T72" fmla="*/ 84 w 144"/>
                <a:gd name="T73" fmla="*/ 153 h 154"/>
                <a:gd name="T74" fmla="*/ 100 w 144"/>
                <a:gd name="T75" fmla="*/ 149 h 154"/>
                <a:gd name="T76" fmla="*/ 100 w 144"/>
                <a:gd name="T77" fmla="*/ 121 h 154"/>
                <a:gd name="T78" fmla="*/ 84 w 144"/>
                <a:gd name="T79" fmla="*/ 153 h 154"/>
                <a:gd name="T80" fmla="*/ 120 w 144"/>
                <a:gd name="T81" fmla="*/ 28 h 154"/>
                <a:gd name="T82" fmla="*/ 136 w 144"/>
                <a:gd name="T83" fmla="*/ 33 h 154"/>
                <a:gd name="T84" fmla="*/ 123 w 144"/>
                <a:gd name="T85" fmla="*/ 56 h 154"/>
                <a:gd name="T86" fmla="*/ 123 w 144"/>
                <a:gd name="T87" fmla="*/ 98 h 154"/>
                <a:gd name="T88" fmla="*/ 144 w 144"/>
                <a:gd name="T89" fmla="*/ 61 h 154"/>
                <a:gd name="T90" fmla="*/ 123 w 144"/>
                <a:gd name="T91" fmla="*/ 93 h 154"/>
                <a:gd name="T92" fmla="*/ 139 w 144"/>
                <a:gd name="T93" fmla="*/ 93 h 154"/>
                <a:gd name="T94" fmla="*/ 117 w 144"/>
                <a:gd name="T95" fmla="*/ 139 h 154"/>
                <a:gd name="T96" fmla="*/ 131 w 144"/>
                <a:gd name="T97" fmla="*/ 12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4" h="154">
                  <a:moveTo>
                    <a:pt x="26" y="15"/>
                  </a:moveTo>
                  <a:cubicBezTo>
                    <a:pt x="25" y="16"/>
                    <a:pt x="23" y="17"/>
                    <a:pt x="21" y="19"/>
                  </a:cubicBezTo>
                  <a:cubicBezTo>
                    <a:pt x="21" y="28"/>
                    <a:pt x="21" y="28"/>
                    <a:pt x="21" y="28"/>
                  </a:cubicBezTo>
                  <a:cubicBezTo>
                    <a:pt x="16" y="28"/>
                    <a:pt x="16" y="28"/>
                    <a:pt x="16" y="28"/>
                  </a:cubicBezTo>
                  <a:cubicBezTo>
                    <a:pt x="16" y="24"/>
                    <a:pt x="16" y="24"/>
                    <a:pt x="16" y="24"/>
                  </a:cubicBezTo>
                  <a:cubicBezTo>
                    <a:pt x="13" y="27"/>
                    <a:pt x="11" y="30"/>
                    <a:pt x="9" y="33"/>
                  </a:cubicBezTo>
                  <a:cubicBezTo>
                    <a:pt x="24" y="33"/>
                    <a:pt x="24" y="33"/>
                    <a:pt x="24" y="33"/>
                  </a:cubicBezTo>
                  <a:cubicBezTo>
                    <a:pt x="26" y="33"/>
                    <a:pt x="27" y="32"/>
                    <a:pt x="27" y="30"/>
                  </a:cubicBezTo>
                  <a:cubicBezTo>
                    <a:pt x="27" y="17"/>
                    <a:pt x="27" y="17"/>
                    <a:pt x="27" y="17"/>
                  </a:cubicBezTo>
                  <a:cubicBezTo>
                    <a:pt x="27" y="16"/>
                    <a:pt x="27" y="15"/>
                    <a:pt x="26" y="15"/>
                  </a:cubicBezTo>
                  <a:close/>
                  <a:moveTo>
                    <a:pt x="24" y="79"/>
                  </a:moveTo>
                  <a:cubicBezTo>
                    <a:pt x="22" y="79"/>
                    <a:pt x="21" y="80"/>
                    <a:pt x="21" y="81"/>
                  </a:cubicBezTo>
                  <a:cubicBezTo>
                    <a:pt x="21" y="93"/>
                    <a:pt x="21" y="93"/>
                    <a:pt x="21" y="93"/>
                  </a:cubicBezTo>
                  <a:cubicBezTo>
                    <a:pt x="16" y="93"/>
                    <a:pt x="16" y="93"/>
                    <a:pt x="16" y="93"/>
                  </a:cubicBezTo>
                  <a:cubicBezTo>
                    <a:pt x="16" y="56"/>
                    <a:pt x="16" y="56"/>
                    <a:pt x="16" y="56"/>
                  </a:cubicBezTo>
                  <a:cubicBezTo>
                    <a:pt x="3" y="56"/>
                    <a:pt x="3" y="56"/>
                    <a:pt x="3" y="56"/>
                  </a:cubicBezTo>
                  <a:cubicBezTo>
                    <a:pt x="2" y="56"/>
                    <a:pt x="0" y="56"/>
                    <a:pt x="0" y="59"/>
                  </a:cubicBezTo>
                  <a:cubicBezTo>
                    <a:pt x="0" y="61"/>
                    <a:pt x="2" y="61"/>
                    <a:pt x="3" y="61"/>
                  </a:cubicBezTo>
                  <a:cubicBezTo>
                    <a:pt x="11" y="61"/>
                    <a:pt x="11" y="61"/>
                    <a:pt x="11" y="61"/>
                  </a:cubicBezTo>
                  <a:cubicBezTo>
                    <a:pt x="11" y="93"/>
                    <a:pt x="11" y="93"/>
                    <a:pt x="11" y="93"/>
                  </a:cubicBezTo>
                  <a:cubicBezTo>
                    <a:pt x="3" y="93"/>
                    <a:pt x="3" y="93"/>
                    <a:pt x="3" y="93"/>
                  </a:cubicBezTo>
                  <a:cubicBezTo>
                    <a:pt x="2" y="93"/>
                    <a:pt x="0" y="93"/>
                    <a:pt x="0" y="95"/>
                  </a:cubicBezTo>
                  <a:cubicBezTo>
                    <a:pt x="0" y="97"/>
                    <a:pt x="2" y="98"/>
                    <a:pt x="3" y="98"/>
                  </a:cubicBezTo>
                  <a:cubicBezTo>
                    <a:pt x="24" y="98"/>
                    <a:pt x="24" y="98"/>
                    <a:pt x="24" y="98"/>
                  </a:cubicBezTo>
                  <a:cubicBezTo>
                    <a:pt x="26" y="98"/>
                    <a:pt x="27" y="97"/>
                    <a:pt x="27" y="95"/>
                  </a:cubicBezTo>
                  <a:cubicBezTo>
                    <a:pt x="27" y="81"/>
                    <a:pt x="27" y="81"/>
                    <a:pt x="27" y="81"/>
                  </a:cubicBezTo>
                  <a:cubicBezTo>
                    <a:pt x="27" y="80"/>
                    <a:pt x="26" y="79"/>
                    <a:pt x="24" y="79"/>
                  </a:cubicBezTo>
                  <a:close/>
                  <a:moveTo>
                    <a:pt x="21" y="121"/>
                  </a:moveTo>
                  <a:cubicBezTo>
                    <a:pt x="9" y="121"/>
                    <a:pt x="9" y="121"/>
                    <a:pt x="9" y="121"/>
                  </a:cubicBezTo>
                  <a:cubicBezTo>
                    <a:pt x="10" y="123"/>
                    <a:pt x="12" y="125"/>
                    <a:pt x="13" y="126"/>
                  </a:cubicBezTo>
                  <a:cubicBezTo>
                    <a:pt x="21" y="126"/>
                    <a:pt x="21" y="126"/>
                    <a:pt x="21" y="126"/>
                  </a:cubicBezTo>
                  <a:cubicBezTo>
                    <a:pt x="21" y="135"/>
                    <a:pt x="21" y="135"/>
                    <a:pt x="21" y="135"/>
                  </a:cubicBezTo>
                  <a:cubicBezTo>
                    <a:pt x="23" y="137"/>
                    <a:pt x="25" y="138"/>
                    <a:pt x="27" y="139"/>
                  </a:cubicBezTo>
                  <a:cubicBezTo>
                    <a:pt x="27" y="126"/>
                    <a:pt x="27" y="126"/>
                    <a:pt x="27" y="126"/>
                  </a:cubicBezTo>
                  <a:cubicBezTo>
                    <a:pt x="27" y="123"/>
                    <a:pt x="24" y="121"/>
                    <a:pt x="21" y="121"/>
                  </a:cubicBezTo>
                  <a:close/>
                  <a:moveTo>
                    <a:pt x="60" y="0"/>
                  </a:moveTo>
                  <a:cubicBezTo>
                    <a:pt x="60" y="28"/>
                    <a:pt x="60" y="28"/>
                    <a:pt x="60" y="28"/>
                  </a:cubicBezTo>
                  <a:cubicBezTo>
                    <a:pt x="45" y="28"/>
                    <a:pt x="45" y="28"/>
                    <a:pt x="45" y="28"/>
                  </a:cubicBezTo>
                  <a:cubicBezTo>
                    <a:pt x="45" y="5"/>
                    <a:pt x="45" y="5"/>
                    <a:pt x="45" y="5"/>
                  </a:cubicBezTo>
                  <a:cubicBezTo>
                    <a:pt x="43" y="5"/>
                    <a:pt x="41" y="6"/>
                    <a:pt x="39" y="7"/>
                  </a:cubicBezTo>
                  <a:cubicBezTo>
                    <a:pt x="39" y="28"/>
                    <a:pt x="39" y="28"/>
                    <a:pt x="39" y="28"/>
                  </a:cubicBezTo>
                  <a:cubicBezTo>
                    <a:pt x="39" y="31"/>
                    <a:pt x="42" y="33"/>
                    <a:pt x="45" y="33"/>
                  </a:cubicBezTo>
                  <a:cubicBezTo>
                    <a:pt x="60" y="33"/>
                    <a:pt x="60" y="33"/>
                    <a:pt x="60" y="33"/>
                  </a:cubicBezTo>
                  <a:cubicBezTo>
                    <a:pt x="63" y="33"/>
                    <a:pt x="66" y="31"/>
                    <a:pt x="66" y="28"/>
                  </a:cubicBezTo>
                  <a:cubicBezTo>
                    <a:pt x="66" y="0"/>
                    <a:pt x="66" y="0"/>
                    <a:pt x="66" y="0"/>
                  </a:cubicBezTo>
                  <a:cubicBezTo>
                    <a:pt x="64" y="0"/>
                    <a:pt x="62" y="0"/>
                    <a:pt x="60" y="0"/>
                  </a:cubicBezTo>
                  <a:close/>
                  <a:moveTo>
                    <a:pt x="63" y="79"/>
                  </a:moveTo>
                  <a:cubicBezTo>
                    <a:pt x="62" y="79"/>
                    <a:pt x="60" y="80"/>
                    <a:pt x="60" y="81"/>
                  </a:cubicBezTo>
                  <a:cubicBezTo>
                    <a:pt x="60" y="93"/>
                    <a:pt x="60" y="93"/>
                    <a:pt x="60" y="93"/>
                  </a:cubicBezTo>
                  <a:cubicBezTo>
                    <a:pt x="56" y="93"/>
                    <a:pt x="56" y="93"/>
                    <a:pt x="56" y="93"/>
                  </a:cubicBezTo>
                  <a:cubicBezTo>
                    <a:pt x="56" y="56"/>
                    <a:pt x="56" y="56"/>
                    <a:pt x="56" y="56"/>
                  </a:cubicBezTo>
                  <a:cubicBezTo>
                    <a:pt x="42" y="56"/>
                    <a:pt x="42" y="56"/>
                    <a:pt x="42" y="56"/>
                  </a:cubicBezTo>
                  <a:cubicBezTo>
                    <a:pt x="41" y="56"/>
                    <a:pt x="39" y="56"/>
                    <a:pt x="39" y="59"/>
                  </a:cubicBezTo>
                  <a:cubicBezTo>
                    <a:pt x="39" y="61"/>
                    <a:pt x="41" y="61"/>
                    <a:pt x="42" y="61"/>
                  </a:cubicBezTo>
                  <a:cubicBezTo>
                    <a:pt x="50" y="61"/>
                    <a:pt x="50" y="61"/>
                    <a:pt x="50" y="61"/>
                  </a:cubicBezTo>
                  <a:cubicBezTo>
                    <a:pt x="50" y="93"/>
                    <a:pt x="50" y="93"/>
                    <a:pt x="50" y="93"/>
                  </a:cubicBezTo>
                  <a:cubicBezTo>
                    <a:pt x="42" y="93"/>
                    <a:pt x="42" y="93"/>
                    <a:pt x="42" y="93"/>
                  </a:cubicBezTo>
                  <a:cubicBezTo>
                    <a:pt x="41" y="93"/>
                    <a:pt x="39" y="93"/>
                    <a:pt x="39" y="95"/>
                  </a:cubicBezTo>
                  <a:cubicBezTo>
                    <a:pt x="39" y="97"/>
                    <a:pt x="41" y="98"/>
                    <a:pt x="42" y="98"/>
                  </a:cubicBezTo>
                  <a:cubicBezTo>
                    <a:pt x="63" y="98"/>
                    <a:pt x="63" y="98"/>
                    <a:pt x="63" y="98"/>
                  </a:cubicBezTo>
                  <a:cubicBezTo>
                    <a:pt x="65" y="98"/>
                    <a:pt x="66" y="97"/>
                    <a:pt x="66" y="95"/>
                  </a:cubicBezTo>
                  <a:cubicBezTo>
                    <a:pt x="66" y="81"/>
                    <a:pt x="66" y="81"/>
                    <a:pt x="66" y="81"/>
                  </a:cubicBezTo>
                  <a:cubicBezTo>
                    <a:pt x="66" y="80"/>
                    <a:pt x="65" y="79"/>
                    <a:pt x="63" y="79"/>
                  </a:cubicBezTo>
                  <a:close/>
                  <a:moveTo>
                    <a:pt x="42" y="121"/>
                  </a:moveTo>
                  <a:cubicBezTo>
                    <a:pt x="41" y="121"/>
                    <a:pt x="39" y="122"/>
                    <a:pt x="39" y="123"/>
                  </a:cubicBezTo>
                  <a:cubicBezTo>
                    <a:pt x="39" y="126"/>
                    <a:pt x="41" y="126"/>
                    <a:pt x="42" y="126"/>
                  </a:cubicBezTo>
                  <a:cubicBezTo>
                    <a:pt x="50" y="126"/>
                    <a:pt x="50" y="126"/>
                    <a:pt x="50" y="126"/>
                  </a:cubicBezTo>
                  <a:cubicBezTo>
                    <a:pt x="50" y="151"/>
                    <a:pt x="50" y="151"/>
                    <a:pt x="50" y="151"/>
                  </a:cubicBezTo>
                  <a:cubicBezTo>
                    <a:pt x="50" y="151"/>
                    <a:pt x="50" y="151"/>
                    <a:pt x="50" y="151"/>
                  </a:cubicBezTo>
                  <a:cubicBezTo>
                    <a:pt x="52" y="151"/>
                    <a:pt x="54" y="152"/>
                    <a:pt x="56" y="152"/>
                  </a:cubicBezTo>
                  <a:cubicBezTo>
                    <a:pt x="56" y="121"/>
                    <a:pt x="56" y="121"/>
                    <a:pt x="56" y="121"/>
                  </a:cubicBezTo>
                  <a:cubicBezTo>
                    <a:pt x="42" y="121"/>
                    <a:pt x="42" y="121"/>
                    <a:pt x="42" y="121"/>
                  </a:cubicBezTo>
                  <a:close/>
                  <a:moveTo>
                    <a:pt x="63" y="144"/>
                  </a:moveTo>
                  <a:cubicBezTo>
                    <a:pt x="62" y="144"/>
                    <a:pt x="60" y="145"/>
                    <a:pt x="60" y="147"/>
                  </a:cubicBezTo>
                  <a:cubicBezTo>
                    <a:pt x="60" y="153"/>
                    <a:pt x="60" y="153"/>
                    <a:pt x="60" y="153"/>
                  </a:cubicBezTo>
                  <a:cubicBezTo>
                    <a:pt x="62" y="153"/>
                    <a:pt x="64" y="154"/>
                    <a:pt x="66" y="154"/>
                  </a:cubicBezTo>
                  <a:cubicBezTo>
                    <a:pt x="66" y="147"/>
                    <a:pt x="66" y="147"/>
                    <a:pt x="66" y="147"/>
                  </a:cubicBezTo>
                  <a:cubicBezTo>
                    <a:pt x="66" y="145"/>
                    <a:pt x="65" y="144"/>
                    <a:pt x="63" y="144"/>
                  </a:cubicBezTo>
                  <a:close/>
                  <a:moveTo>
                    <a:pt x="100" y="5"/>
                  </a:moveTo>
                  <a:cubicBezTo>
                    <a:pt x="100" y="28"/>
                    <a:pt x="100" y="28"/>
                    <a:pt x="100" y="28"/>
                  </a:cubicBezTo>
                  <a:cubicBezTo>
                    <a:pt x="84" y="28"/>
                    <a:pt x="84" y="28"/>
                    <a:pt x="84" y="28"/>
                  </a:cubicBezTo>
                  <a:cubicBezTo>
                    <a:pt x="84" y="1"/>
                    <a:pt x="84" y="1"/>
                    <a:pt x="84" y="1"/>
                  </a:cubicBezTo>
                  <a:cubicBezTo>
                    <a:pt x="82" y="0"/>
                    <a:pt x="80" y="0"/>
                    <a:pt x="78" y="0"/>
                  </a:cubicBezTo>
                  <a:cubicBezTo>
                    <a:pt x="78" y="28"/>
                    <a:pt x="78" y="28"/>
                    <a:pt x="78" y="28"/>
                  </a:cubicBezTo>
                  <a:cubicBezTo>
                    <a:pt x="78" y="31"/>
                    <a:pt x="81" y="33"/>
                    <a:pt x="84" y="33"/>
                  </a:cubicBezTo>
                  <a:cubicBezTo>
                    <a:pt x="100" y="33"/>
                    <a:pt x="100" y="33"/>
                    <a:pt x="100" y="33"/>
                  </a:cubicBezTo>
                  <a:cubicBezTo>
                    <a:pt x="103" y="33"/>
                    <a:pt x="105" y="31"/>
                    <a:pt x="105" y="28"/>
                  </a:cubicBezTo>
                  <a:cubicBezTo>
                    <a:pt x="105" y="7"/>
                    <a:pt x="105" y="7"/>
                    <a:pt x="105" y="7"/>
                  </a:cubicBezTo>
                  <a:cubicBezTo>
                    <a:pt x="104" y="6"/>
                    <a:pt x="102" y="6"/>
                    <a:pt x="100" y="5"/>
                  </a:cubicBezTo>
                  <a:close/>
                  <a:moveTo>
                    <a:pt x="102" y="79"/>
                  </a:moveTo>
                  <a:cubicBezTo>
                    <a:pt x="100" y="79"/>
                    <a:pt x="100" y="80"/>
                    <a:pt x="100" y="81"/>
                  </a:cubicBezTo>
                  <a:cubicBezTo>
                    <a:pt x="100" y="93"/>
                    <a:pt x="100" y="93"/>
                    <a:pt x="100" y="93"/>
                  </a:cubicBezTo>
                  <a:cubicBezTo>
                    <a:pt x="95" y="93"/>
                    <a:pt x="95" y="93"/>
                    <a:pt x="95" y="93"/>
                  </a:cubicBezTo>
                  <a:cubicBezTo>
                    <a:pt x="95" y="56"/>
                    <a:pt x="95" y="56"/>
                    <a:pt x="95" y="56"/>
                  </a:cubicBezTo>
                  <a:cubicBezTo>
                    <a:pt x="81" y="56"/>
                    <a:pt x="81" y="56"/>
                    <a:pt x="81" y="56"/>
                  </a:cubicBezTo>
                  <a:cubicBezTo>
                    <a:pt x="79" y="56"/>
                    <a:pt x="78" y="56"/>
                    <a:pt x="78" y="59"/>
                  </a:cubicBezTo>
                  <a:cubicBezTo>
                    <a:pt x="78" y="61"/>
                    <a:pt x="79" y="61"/>
                    <a:pt x="81" y="61"/>
                  </a:cubicBezTo>
                  <a:cubicBezTo>
                    <a:pt x="89" y="61"/>
                    <a:pt x="89" y="61"/>
                    <a:pt x="89" y="61"/>
                  </a:cubicBezTo>
                  <a:cubicBezTo>
                    <a:pt x="89" y="93"/>
                    <a:pt x="89" y="93"/>
                    <a:pt x="89" y="93"/>
                  </a:cubicBezTo>
                  <a:cubicBezTo>
                    <a:pt x="81" y="93"/>
                    <a:pt x="81" y="93"/>
                    <a:pt x="81" y="93"/>
                  </a:cubicBezTo>
                  <a:cubicBezTo>
                    <a:pt x="79" y="93"/>
                    <a:pt x="78" y="93"/>
                    <a:pt x="78" y="95"/>
                  </a:cubicBezTo>
                  <a:cubicBezTo>
                    <a:pt x="78" y="97"/>
                    <a:pt x="79" y="98"/>
                    <a:pt x="81" y="98"/>
                  </a:cubicBezTo>
                  <a:cubicBezTo>
                    <a:pt x="102" y="98"/>
                    <a:pt x="102" y="98"/>
                    <a:pt x="102" y="98"/>
                  </a:cubicBezTo>
                  <a:cubicBezTo>
                    <a:pt x="103" y="98"/>
                    <a:pt x="105" y="97"/>
                    <a:pt x="105" y="95"/>
                  </a:cubicBezTo>
                  <a:cubicBezTo>
                    <a:pt x="105" y="81"/>
                    <a:pt x="105" y="81"/>
                    <a:pt x="105" y="81"/>
                  </a:cubicBezTo>
                  <a:cubicBezTo>
                    <a:pt x="105" y="80"/>
                    <a:pt x="104" y="79"/>
                    <a:pt x="102" y="79"/>
                  </a:cubicBezTo>
                  <a:close/>
                  <a:moveTo>
                    <a:pt x="100" y="121"/>
                  </a:moveTo>
                  <a:cubicBezTo>
                    <a:pt x="84" y="121"/>
                    <a:pt x="84" y="121"/>
                    <a:pt x="84" y="121"/>
                  </a:cubicBezTo>
                  <a:cubicBezTo>
                    <a:pt x="81" y="121"/>
                    <a:pt x="78" y="123"/>
                    <a:pt x="78" y="126"/>
                  </a:cubicBezTo>
                  <a:cubicBezTo>
                    <a:pt x="78" y="154"/>
                    <a:pt x="78" y="154"/>
                    <a:pt x="78" y="154"/>
                  </a:cubicBezTo>
                  <a:cubicBezTo>
                    <a:pt x="80" y="154"/>
                    <a:pt x="82" y="153"/>
                    <a:pt x="84" y="153"/>
                  </a:cubicBezTo>
                  <a:cubicBezTo>
                    <a:pt x="84" y="126"/>
                    <a:pt x="84" y="126"/>
                    <a:pt x="84" y="126"/>
                  </a:cubicBezTo>
                  <a:cubicBezTo>
                    <a:pt x="100" y="126"/>
                    <a:pt x="100" y="126"/>
                    <a:pt x="100" y="126"/>
                  </a:cubicBezTo>
                  <a:cubicBezTo>
                    <a:pt x="100" y="149"/>
                    <a:pt x="100" y="149"/>
                    <a:pt x="100" y="149"/>
                  </a:cubicBezTo>
                  <a:cubicBezTo>
                    <a:pt x="102" y="148"/>
                    <a:pt x="104" y="147"/>
                    <a:pt x="105" y="147"/>
                  </a:cubicBezTo>
                  <a:cubicBezTo>
                    <a:pt x="105" y="126"/>
                    <a:pt x="105" y="126"/>
                    <a:pt x="105" y="126"/>
                  </a:cubicBezTo>
                  <a:cubicBezTo>
                    <a:pt x="105" y="123"/>
                    <a:pt x="103" y="121"/>
                    <a:pt x="100" y="121"/>
                  </a:cubicBezTo>
                  <a:close/>
                  <a:moveTo>
                    <a:pt x="84" y="153"/>
                  </a:moveTo>
                  <a:cubicBezTo>
                    <a:pt x="89" y="152"/>
                    <a:pt x="95" y="151"/>
                    <a:pt x="100" y="149"/>
                  </a:cubicBezTo>
                  <a:lnTo>
                    <a:pt x="84" y="153"/>
                  </a:lnTo>
                  <a:close/>
                  <a:moveTo>
                    <a:pt x="128" y="23"/>
                  </a:moveTo>
                  <a:cubicBezTo>
                    <a:pt x="128" y="28"/>
                    <a:pt x="128" y="28"/>
                    <a:pt x="128" y="28"/>
                  </a:cubicBezTo>
                  <a:cubicBezTo>
                    <a:pt x="120" y="28"/>
                    <a:pt x="120" y="28"/>
                    <a:pt x="120" y="28"/>
                  </a:cubicBezTo>
                  <a:cubicBezTo>
                    <a:pt x="118" y="28"/>
                    <a:pt x="117" y="28"/>
                    <a:pt x="117" y="30"/>
                  </a:cubicBezTo>
                  <a:cubicBezTo>
                    <a:pt x="117" y="32"/>
                    <a:pt x="118" y="33"/>
                    <a:pt x="120" y="33"/>
                  </a:cubicBezTo>
                  <a:cubicBezTo>
                    <a:pt x="136" y="33"/>
                    <a:pt x="136" y="33"/>
                    <a:pt x="136" y="33"/>
                  </a:cubicBezTo>
                  <a:cubicBezTo>
                    <a:pt x="134" y="30"/>
                    <a:pt x="131" y="26"/>
                    <a:pt x="128" y="23"/>
                  </a:cubicBezTo>
                  <a:close/>
                  <a:moveTo>
                    <a:pt x="139" y="56"/>
                  </a:moveTo>
                  <a:cubicBezTo>
                    <a:pt x="123" y="56"/>
                    <a:pt x="123" y="56"/>
                    <a:pt x="123" y="56"/>
                  </a:cubicBezTo>
                  <a:cubicBezTo>
                    <a:pt x="120" y="56"/>
                    <a:pt x="117" y="58"/>
                    <a:pt x="117" y="61"/>
                  </a:cubicBezTo>
                  <a:cubicBezTo>
                    <a:pt x="117" y="93"/>
                    <a:pt x="117" y="93"/>
                    <a:pt x="117" y="93"/>
                  </a:cubicBezTo>
                  <a:cubicBezTo>
                    <a:pt x="117" y="96"/>
                    <a:pt x="120" y="98"/>
                    <a:pt x="123" y="98"/>
                  </a:cubicBezTo>
                  <a:cubicBezTo>
                    <a:pt x="139" y="98"/>
                    <a:pt x="139" y="98"/>
                    <a:pt x="139" y="98"/>
                  </a:cubicBezTo>
                  <a:cubicBezTo>
                    <a:pt x="142" y="98"/>
                    <a:pt x="144" y="96"/>
                    <a:pt x="144" y="93"/>
                  </a:cubicBezTo>
                  <a:cubicBezTo>
                    <a:pt x="144" y="61"/>
                    <a:pt x="144" y="61"/>
                    <a:pt x="144" y="61"/>
                  </a:cubicBezTo>
                  <a:cubicBezTo>
                    <a:pt x="144" y="58"/>
                    <a:pt x="142" y="56"/>
                    <a:pt x="139" y="56"/>
                  </a:cubicBezTo>
                  <a:close/>
                  <a:moveTo>
                    <a:pt x="139" y="93"/>
                  </a:moveTo>
                  <a:cubicBezTo>
                    <a:pt x="123" y="93"/>
                    <a:pt x="123" y="93"/>
                    <a:pt x="123" y="93"/>
                  </a:cubicBezTo>
                  <a:cubicBezTo>
                    <a:pt x="123" y="61"/>
                    <a:pt x="123" y="61"/>
                    <a:pt x="123" y="61"/>
                  </a:cubicBezTo>
                  <a:cubicBezTo>
                    <a:pt x="139" y="61"/>
                    <a:pt x="139" y="61"/>
                    <a:pt x="139" y="61"/>
                  </a:cubicBezTo>
                  <a:lnTo>
                    <a:pt x="139" y="93"/>
                  </a:lnTo>
                  <a:close/>
                  <a:moveTo>
                    <a:pt x="123" y="121"/>
                  </a:moveTo>
                  <a:cubicBezTo>
                    <a:pt x="120" y="121"/>
                    <a:pt x="117" y="123"/>
                    <a:pt x="117" y="126"/>
                  </a:cubicBezTo>
                  <a:cubicBezTo>
                    <a:pt x="117" y="139"/>
                    <a:pt x="117" y="139"/>
                    <a:pt x="117" y="139"/>
                  </a:cubicBezTo>
                  <a:cubicBezTo>
                    <a:pt x="119" y="138"/>
                    <a:pt x="121" y="137"/>
                    <a:pt x="123" y="135"/>
                  </a:cubicBezTo>
                  <a:cubicBezTo>
                    <a:pt x="123" y="126"/>
                    <a:pt x="123" y="126"/>
                    <a:pt x="123" y="126"/>
                  </a:cubicBezTo>
                  <a:cubicBezTo>
                    <a:pt x="131" y="126"/>
                    <a:pt x="131" y="126"/>
                    <a:pt x="131" y="126"/>
                  </a:cubicBezTo>
                  <a:cubicBezTo>
                    <a:pt x="133" y="125"/>
                    <a:pt x="134" y="123"/>
                    <a:pt x="135" y="121"/>
                  </a:cubicBezTo>
                  <a:cubicBezTo>
                    <a:pt x="123" y="121"/>
                    <a:pt x="123" y="121"/>
                    <a:pt x="123" y="121"/>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58" name="Group 57">
            <a:extLst>
              <a:ext uri="{FF2B5EF4-FFF2-40B4-BE49-F238E27FC236}">
                <a16:creationId xmlns:a16="http://schemas.microsoft.com/office/drawing/2014/main" id="{B591B5C3-5D56-4359-B789-6120F3DE4AE3}"/>
              </a:ext>
            </a:extLst>
          </p:cNvPr>
          <p:cNvGrpSpPr/>
          <p:nvPr/>
        </p:nvGrpSpPr>
        <p:grpSpPr>
          <a:xfrm>
            <a:off x="7398216" y="2571225"/>
            <a:ext cx="5367875" cy="3013469"/>
            <a:chOff x="463908" y="2125663"/>
            <a:chExt cx="5326235" cy="2980969"/>
          </a:xfrm>
        </p:grpSpPr>
        <p:sp>
          <p:nvSpPr>
            <p:cNvPr id="59" name="AutoShape 3">
              <a:extLst>
                <a:ext uri="{FF2B5EF4-FFF2-40B4-BE49-F238E27FC236}">
                  <a16:creationId xmlns:a16="http://schemas.microsoft.com/office/drawing/2014/main" id="{C055665C-FBF2-44A3-B8EC-F1870B21D696}"/>
                </a:ext>
              </a:extLst>
            </p:cNvPr>
            <p:cNvSpPr>
              <a:spLocks noChangeAspect="1" noChangeArrowheads="1" noTextEdit="1"/>
            </p:cNvSpPr>
            <p:nvPr/>
          </p:nvSpPr>
          <p:spPr bwMode="auto">
            <a:xfrm>
              <a:off x="465340" y="2125663"/>
              <a:ext cx="5324803" cy="29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61" name="Rectangle 6">
              <a:extLst>
                <a:ext uri="{FF2B5EF4-FFF2-40B4-BE49-F238E27FC236}">
                  <a16:creationId xmlns:a16="http://schemas.microsoft.com/office/drawing/2014/main" id="{3AF75864-5B47-410E-A2B4-4BA159B0E723}"/>
                </a:ext>
              </a:extLst>
            </p:cNvPr>
            <p:cNvSpPr>
              <a:spLocks noChangeArrowheads="1"/>
            </p:cNvSpPr>
            <p:nvPr/>
          </p:nvSpPr>
          <p:spPr bwMode="auto">
            <a:xfrm>
              <a:off x="463908" y="2127094"/>
              <a:ext cx="5324803" cy="29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62" name="Rectangle 8">
              <a:extLst>
                <a:ext uri="{FF2B5EF4-FFF2-40B4-BE49-F238E27FC236}">
                  <a16:creationId xmlns:a16="http://schemas.microsoft.com/office/drawing/2014/main" id="{CC8CCFC5-0A1F-43CB-9A3A-6DC1CD59CA25}"/>
                </a:ext>
              </a:extLst>
            </p:cNvPr>
            <p:cNvSpPr>
              <a:spLocks noChangeArrowheads="1"/>
            </p:cNvSpPr>
            <p:nvPr/>
          </p:nvSpPr>
          <p:spPr bwMode="auto">
            <a:xfrm>
              <a:off x="1129688" y="2127094"/>
              <a:ext cx="3994676" cy="294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grpSp>
          <p:nvGrpSpPr>
            <p:cNvPr id="64" name="Group 63">
              <a:extLst>
                <a:ext uri="{FF2B5EF4-FFF2-40B4-BE49-F238E27FC236}">
                  <a16:creationId xmlns:a16="http://schemas.microsoft.com/office/drawing/2014/main" id="{C334AD58-FDD5-4BEF-89E5-E227ED299D6E}"/>
                </a:ext>
              </a:extLst>
            </p:cNvPr>
            <p:cNvGrpSpPr/>
            <p:nvPr/>
          </p:nvGrpSpPr>
          <p:grpSpPr>
            <a:xfrm>
              <a:off x="2001644" y="2715557"/>
              <a:ext cx="2532826" cy="1675185"/>
              <a:chOff x="2001644" y="2715557"/>
              <a:chExt cx="2532826" cy="1675185"/>
            </a:xfrm>
          </p:grpSpPr>
          <p:sp>
            <p:nvSpPr>
              <p:cNvPr id="65" name="Freeform 10">
                <a:extLst>
                  <a:ext uri="{FF2B5EF4-FFF2-40B4-BE49-F238E27FC236}">
                    <a16:creationId xmlns:a16="http://schemas.microsoft.com/office/drawing/2014/main" id="{36D530DF-A3B1-43F3-852B-04C23CDD9156}"/>
                  </a:ext>
                </a:extLst>
              </p:cNvPr>
              <p:cNvSpPr>
                <a:spLocks/>
              </p:cNvSpPr>
              <p:nvPr/>
            </p:nvSpPr>
            <p:spPr bwMode="auto">
              <a:xfrm>
                <a:off x="2001644" y="4304835"/>
                <a:ext cx="2532826" cy="85907"/>
              </a:xfrm>
              <a:custGeom>
                <a:avLst/>
                <a:gdLst>
                  <a:gd name="T0" fmla="*/ 1995 w 2029"/>
                  <a:gd name="T1" fmla="*/ 69 h 69"/>
                  <a:gd name="T2" fmla="*/ 34 w 2029"/>
                  <a:gd name="T3" fmla="*/ 69 h 69"/>
                  <a:gd name="T4" fmla="*/ 0 w 2029"/>
                  <a:gd name="T5" fmla="*/ 34 h 69"/>
                  <a:gd name="T6" fmla="*/ 34 w 2029"/>
                  <a:gd name="T7" fmla="*/ 0 h 69"/>
                  <a:gd name="T8" fmla="*/ 1995 w 2029"/>
                  <a:gd name="T9" fmla="*/ 0 h 69"/>
                  <a:gd name="T10" fmla="*/ 2029 w 2029"/>
                  <a:gd name="T11" fmla="*/ 34 h 69"/>
                  <a:gd name="T12" fmla="*/ 1995 w 2029"/>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029" h="69">
                    <a:moveTo>
                      <a:pt x="1995" y="69"/>
                    </a:moveTo>
                    <a:cubicBezTo>
                      <a:pt x="34" y="69"/>
                      <a:pt x="34" y="69"/>
                      <a:pt x="34" y="69"/>
                    </a:cubicBezTo>
                    <a:cubicBezTo>
                      <a:pt x="15" y="69"/>
                      <a:pt x="0" y="53"/>
                      <a:pt x="0" y="34"/>
                    </a:cubicBezTo>
                    <a:cubicBezTo>
                      <a:pt x="0" y="15"/>
                      <a:pt x="15" y="0"/>
                      <a:pt x="34" y="0"/>
                    </a:cubicBezTo>
                    <a:cubicBezTo>
                      <a:pt x="1995" y="0"/>
                      <a:pt x="1995" y="0"/>
                      <a:pt x="1995" y="0"/>
                    </a:cubicBezTo>
                    <a:cubicBezTo>
                      <a:pt x="2014" y="0"/>
                      <a:pt x="2029" y="15"/>
                      <a:pt x="2029" y="34"/>
                    </a:cubicBezTo>
                    <a:cubicBezTo>
                      <a:pt x="2029" y="53"/>
                      <a:pt x="2014" y="69"/>
                      <a:pt x="1995" y="69"/>
                    </a:cubicBezTo>
                    <a:close/>
                  </a:path>
                </a:pathLst>
              </a:custGeom>
              <a:solidFill>
                <a:srgbClr val="003D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66" name="Oval 11">
                <a:extLst>
                  <a:ext uri="{FF2B5EF4-FFF2-40B4-BE49-F238E27FC236}">
                    <a16:creationId xmlns:a16="http://schemas.microsoft.com/office/drawing/2014/main" id="{0A2453E1-D22C-414F-8593-1B23BF594E18}"/>
                  </a:ext>
                </a:extLst>
              </p:cNvPr>
              <p:cNvSpPr>
                <a:spLocks noChangeArrowheads="1"/>
              </p:cNvSpPr>
              <p:nvPr/>
            </p:nvSpPr>
            <p:spPr bwMode="auto">
              <a:xfrm>
                <a:off x="3787077" y="2775692"/>
                <a:ext cx="357945" cy="355082"/>
              </a:xfrm>
              <a:prstGeom prst="ellipse">
                <a:avLst/>
              </a:pr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67" name="Freeform 12">
                <a:extLst>
                  <a:ext uri="{FF2B5EF4-FFF2-40B4-BE49-F238E27FC236}">
                    <a16:creationId xmlns:a16="http://schemas.microsoft.com/office/drawing/2014/main" id="{5966F949-972C-44FB-A9C0-3DC66B4CA0E4}"/>
                  </a:ext>
                </a:extLst>
              </p:cNvPr>
              <p:cNvSpPr>
                <a:spLocks/>
              </p:cNvSpPr>
              <p:nvPr/>
            </p:nvSpPr>
            <p:spPr bwMode="auto">
              <a:xfrm>
                <a:off x="3489267" y="2887371"/>
                <a:ext cx="592758" cy="332174"/>
              </a:xfrm>
              <a:custGeom>
                <a:avLst/>
                <a:gdLst>
                  <a:gd name="T0" fmla="*/ 421 w 475"/>
                  <a:gd name="T1" fmla="*/ 136 h 268"/>
                  <a:gd name="T2" fmla="*/ 412 w 475"/>
                  <a:gd name="T3" fmla="*/ 125 h 268"/>
                  <a:gd name="T4" fmla="*/ 412 w 475"/>
                  <a:gd name="T5" fmla="*/ 119 h 268"/>
                  <a:gd name="T6" fmla="*/ 351 w 475"/>
                  <a:gd name="T7" fmla="*/ 39 h 268"/>
                  <a:gd name="T8" fmla="*/ 329 w 475"/>
                  <a:gd name="T9" fmla="*/ 36 h 268"/>
                  <a:gd name="T10" fmla="*/ 279 w 475"/>
                  <a:gd name="T11" fmla="*/ 52 h 268"/>
                  <a:gd name="T12" fmla="*/ 245 w 475"/>
                  <a:gd name="T13" fmla="*/ 16 h 268"/>
                  <a:gd name="T14" fmla="*/ 224 w 475"/>
                  <a:gd name="T15" fmla="*/ 5 h 268"/>
                  <a:gd name="T16" fmla="*/ 189 w 475"/>
                  <a:gd name="T17" fmla="*/ 0 h 268"/>
                  <a:gd name="T18" fmla="*/ 85 w 475"/>
                  <a:gd name="T19" fmla="*/ 100 h 268"/>
                  <a:gd name="T20" fmla="*/ 85 w 475"/>
                  <a:gd name="T21" fmla="*/ 102 h 268"/>
                  <a:gd name="T22" fmla="*/ 84 w 475"/>
                  <a:gd name="T23" fmla="*/ 102 h 268"/>
                  <a:gd name="T24" fmla="*/ 0 w 475"/>
                  <a:gd name="T25" fmla="*/ 185 h 268"/>
                  <a:gd name="T26" fmla="*/ 17 w 475"/>
                  <a:gd name="T27" fmla="*/ 235 h 268"/>
                  <a:gd name="T28" fmla="*/ 84 w 475"/>
                  <a:gd name="T29" fmla="*/ 268 h 268"/>
                  <a:gd name="T30" fmla="*/ 409 w 475"/>
                  <a:gd name="T31" fmla="*/ 268 h 268"/>
                  <a:gd name="T32" fmla="*/ 445 w 475"/>
                  <a:gd name="T33" fmla="*/ 257 h 268"/>
                  <a:gd name="T34" fmla="*/ 475 w 475"/>
                  <a:gd name="T35" fmla="*/ 202 h 268"/>
                  <a:gd name="T36" fmla="*/ 421 w 475"/>
                  <a:gd name="T37" fmla="*/ 136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5" h="268">
                    <a:moveTo>
                      <a:pt x="421" y="136"/>
                    </a:moveTo>
                    <a:cubicBezTo>
                      <a:pt x="418" y="132"/>
                      <a:pt x="415" y="128"/>
                      <a:pt x="412" y="125"/>
                    </a:cubicBezTo>
                    <a:cubicBezTo>
                      <a:pt x="412" y="123"/>
                      <a:pt x="412" y="121"/>
                      <a:pt x="412" y="119"/>
                    </a:cubicBezTo>
                    <a:cubicBezTo>
                      <a:pt x="412" y="80"/>
                      <a:pt x="386" y="48"/>
                      <a:pt x="351" y="39"/>
                    </a:cubicBezTo>
                    <a:cubicBezTo>
                      <a:pt x="344" y="37"/>
                      <a:pt x="337" y="36"/>
                      <a:pt x="329" y="36"/>
                    </a:cubicBezTo>
                    <a:cubicBezTo>
                      <a:pt x="310" y="36"/>
                      <a:pt x="293" y="42"/>
                      <a:pt x="279" y="52"/>
                    </a:cubicBezTo>
                    <a:cubicBezTo>
                      <a:pt x="271" y="37"/>
                      <a:pt x="259" y="25"/>
                      <a:pt x="245" y="16"/>
                    </a:cubicBezTo>
                    <a:cubicBezTo>
                      <a:pt x="238" y="12"/>
                      <a:pt x="231" y="8"/>
                      <a:pt x="224" y="5"/>
                    </a:cubicBezTo>
                    <a:cubicBezTo>
                      <a:pt x="213" y="2"/>
                      <a:pt x="201" y="0"/>
                      <a:pt x="189" y="0"/>
                    </a:cubicBezTo>
                    <a:cubicBezTo>
                      <a:pt x="133" y="0"/>
                      <a:pt x="87" y="44"/>
                      <a:pt x="85" y="100"/>
                    </a:cubicBezTo>
                    <a:cubicBezTo>
                      <a:pt x="85" y="101"/>
                      <a:pt x="85" y="101"/>
                      <a:pt x="85" y="102"/>
                    </a:cubicBezTo>
                    <a:cubicBezTo>
                      <a:pt x="84" y="102"/>
                      <a:pt x="84" y="102"/>
                      <a:pt x="84" y="102"/>
                    </a:cubicBezTo>
                    <a:cubicBezTo>
                      <a:pt x="38" y="102"/>
                      <a:pt x="0" y="139"/>
                      <a:pt x="0" y="185"/>
                    </a:cubicBezTo>
                    <a:cubicBezTo>
                      <a:pt x="0" y="204"/>
                      <a:pt x="7" y="221"/>
                      <a:pt x="17" y="235"/>
                    </a:cubicBezTo>
                    <a:cubicBezTo>
                      <a:pt x="33" y="255"/>
                      <a:pt x="57" y="268"/>
                      <a:pt x="84" y="268"/>
                    </a:cubicBezTo>
                    <a:cubicBezTo>
                      <a:pt x="409" y="268"/>
                      <a:pt x="409" y="268"/>
                      <a:pt x="409" y="268"/>
                    </a:cubicBezTo>
                    <a:cubicBezTo>
                      <a:pt x="422" y="268"/>
                      <a:pt x="435" y="264"/>
                      <a:pt x="445" y="257"/>
                    </a:cubicBezTo>
                    <a:cubicBezTo>
                      <a:pt x="463" y="246"/>
                      <a:pt x="475" y="225"/>
                      <a:pt x="475" y="202"/>
                    </a:cubicBezTo>
                    <a:cubicBezTo>
                      <a:pt x="475" y="169"/>
                      <a:pt x="452" y="142"/>
                      <a:pt x="421" y="136"/>
                    </a:cubicBez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68" name="Freeform 13">
                <a:extLst>
                  <a:ext uri="{FF2B5EF4-FFF2-40B4-BE49-F238E27FC236}">
                    <a16:creationId xmlns:a16="http://schemas.microsoft.com/office/drawing/2014/main" id="{9373486F-8A2C-47F3-ADDE-0A1598B65254}"/>
                  </a:ext>
                </a:extLst>
              </p:cNvPr>
              <p:cNvSpPr>
                <a:spLocks/>
              </p:cNvSpPr>
              <p:nvPr/>
            </p:nvSpPr>
            <p:spPr bwMode="auto">
              <a:xfrm>
                <a:off x="4073434" y="3737850"/>
                <a:ext cx="357945" cy="574144"/>
              </a:xfrm>
              <a:custGeom>
                <a:avLst/>
                <a:gdLst>
                  <a:gd name="T0" fmla="*/ 142 w 286"/>
                  <a:gd name="T1" fmla="*/ 1 h 462"/>
                  <a:gd name="T2" fmla="*/ 125 w 286"/>
                  <a:gd name="T3" fmla="*/ 2 h 462"/>
                  <a:gd name="T4" fmla="*/ 0 w 286"/>
                  <a:gd name="T5" fmla="*/ 159 h 462"/>
                  <a:gd name="T6" fmla="*/ 127 w 286"/>
                  <a:gd name="T7" fmla="*/ 434 h 462"/>
                  <a:gd name="T8" fmla="*/ 145 w 286"/>
                  <a:gd name="T9" fmla="*/ 462 h 462"/>
                  <a:gd name="T10" fmla="*/ 286 w 286"/>
                  <a:gd name="T11" fmla="*/ 158 h 462"/>
                  <a:gd name="T12" fmla="*/ 142 w 286"/>
                  <a:gd name="T13" fmla="*/ 1 h 462"/>
                </a:gdLst>
                <a:ahLst/>
                <a:cxnLst>
                  <a:cxn ang="0">
                    <a:pos x="T0" y="T1"/>
                  </a:cxn>
                  <a:cxn ang="0">
                    <a:pos x="T2" y="T3"/>
                  </a:cxn>
                  <a:cxn ang="0">
                    <a:pos x="T4" y="T5"/>
                  </a:cxn>
                  <a:cxn ang="0">
                    <a:pos x="T6" y="T7"/>
                  </a:cxn>
                  <a:cxn ang="0">
                    <a:pos x="T8" y="T9"/>
                  </a:cxn>
                  <a:cxn ang="0">
                    <a:pos x="T10" y="T11"/>
                  </a:cxn>
                  <a:cxn ang="0">
                    <a:pos x="T12" y="T13"/>
                  </a:cxn>
                </a:cxnLst>
                <a:rect l="0" t="0" r="r" b="b"/>
                <a:pathLst>
                  <a:path w="286" h="462">
                    <a:moveTo>
                      <a:pt x="142" y="1"/>
                    </a:moveTo>
                    <a:cubicBezTo>
                      <a:pt x="136" y="1"/>
                      <a:pt x="131" y="1"/>
                      <a:pt x="125" y="2"/>
                    </a:cubicBezTo>
                    <a:cubicBezTo>
                      <a:pt x="54" y="11"/>
                      <a:pt x="0" y="78"/>
                      <a:pt x="0" y="159"/>
                    </a:cubicBezTo>
                    <a:cubicBezTo>
                      <a:pt x="1" y="227"/>
                      <a:pt x="88" y="374"/>
                      <a:pt x="127" y="434"/>
                    </a:cubicBezTo>
                    <a:cubicBezTo>
                      <a:pt x="138" y="451"/>
                      <a:pt x="145" y="462"/>
                      <a:pt x="145" y="462"/>
                    </a:cubicBezTo>
                    <a:cubicBezTo>
                      <a:pt x="145" y="462"/>
                      <a:pt x="286" y="245"/>
                      <a:pt x="286" y="158"/>
                    </a:cubicBezTo>
                    <a:cubicBezTo>
                      <a:pt x="285" y="70"/>
                      <a:pt x="221" y="0"/>
                      <a:pt x="142" y="1"/>
                    </a:cubicBez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69" name="Freeform 14">
                <a:extLst>
                  <a:ext uri="{FF2B5EF4-FFF2-40B4-BE49-F238E27FC236}">
                    <a16:creationId xmlns:a16="http://schemas.microsoft.com/office/drawing/2014/main" id="{88A46F01-EC49-44E5-AD6C-FBF6068BA096}"/>
                  </a:ext>
                </a:extLst>
              </p:cNvPr>
              <p:cNvSpPr>
                <a:spLocks/>
              </p:cNvSpPr>
              <p:nvPr/>
            </p:nvSpPr>
            <p:spPr bwMode="auto">
              <a:xfrm>
                <a:off x="4242385" y="3737850"/>
                <a:ext cx="188995" cy="574144"/>
              </a:xfrm>
              <a:custGeom>
                <a:avLst/>
                <a:gdLst>
                  <a:gd name="T0" fmla="*/ 7 w 151"/>
                  <a:gd name="T1" fmla="*/ 1 h 462"/>
                  <a:gd name="T2" fmla="*/ 0 w 151"/>
                  <a:gd name="T3" fmla="*/ 1 h 462"/>
                  <a:gd name="T4" fmla="*/ 135 w 151"/>
                  <a:gd name="T5" fmla="*/ 158 h 462"/>
                  <a:gd name="T6" fmla="*/ 2 w 151"/>
                  <a:gd name="T7" fmla="*/ 450 h 462"/>
                  <a:gd name="T8" fmla="*/ 10 w 151"/>
                  <a:gd name="T9" fmla="*/ 462 h 462"/>
                  <a:gd name="T10" fmla="*/ 150 w 151"/>
                  <a:gd name="T11" fmla="*/ 158 h 462"/>
                  <a:gd name="T12" fmla="*/ 7 w 151"/>
                  <a:gd name="T13" fmla="*/ 1 h 462"/>
                </a:gdLst>
                <a:ahLst/>
                <a:cxnLst>
                  <a:cxn ang="0">
                    <a:pos x="T0" y="T1"/>
                  </a:cxn>
                  <a:cxn ang="0">
                    <a:pos x="T2" y="T3"/>
                  </a:cxn>
                  <a:cxn ang="0">
                    <a:pos x="T4" y="T5"/>
                  </a:cxn>
                  <a:cxn ang="0">
                    <a:pos x="T6" y="T7"/>
                  </a:cxn>
                  <a:cxn ang="0">
                    <a:pos x="T8" y="T9"/>
                  </a:cxn>
                  <a:cxn ang="0">
                    <a:pos x="T10" y="T11"/>
                  </a:cxn>
                  <a:cxn ang="0">
                    <a:pos x="T12" y="T13"/>
                  </a:cxn>
                </a:cxnLst>
                <a:rect l="0" t="0" r="r" b="b"/>
                <a:pathLst>
                  <a:path w="151" h="462">
                    <a:moveTo>
                      <a:pt x="7" y="1"/>
                    </a:moveTo>
                    <a:cubicBezTo>
                      <a:pt x="5" y="1"/>
                      <a:pt x="2" y="1"/>
                      <a:pt x="0" y="1"/>
                    </a:cubicBezTo>
                    <a:cubicBezTo>
                      <a:pt x="75" y="5"/>
                      <a:pt x="135" y="74"/>
                      <a:pt x="135" y="158"/>
                    </a:cubicBezTo>
                    <a:cubicBezTo>
                      <a:pt x="136" y="233"/>
                      <a:pt x="31" y="404"/>
                      <a:pt x="2" y="450"/>
                    </a:cubicBezTo>
                    <a:cubicBezTo>
                      <a:pt x="7" y="458"/>
                      <a:pt x="10" y="462"/>
                      <a:pt x="10" y="462"/>
                    </a:cubicBezTo>
                    <a:cubicBezTo>
                      <a:pt x="10" y="462"/>
                      <a:pt x="151" y="245"/>
                      <a:pt x="150" y="158"/>
                    </a:cubicBezTo>
                    <a:cubicBezTo>
                      <a:pt x="150" y="70"/>
                      <a:pt x="86" y="0"/>
                      <a:pt x="7" y="1"/>
                    </a:cubicBez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70" name="Oval 15">
                <a:extLst>
                  <a:ext uri="{FF2B5EF4-FFF2-40B4-BE49-F238E27FC236}">
                    <a16:creationId xmlns:a16="http://schemas.microsoft.com/office/drawing/2014/main" id="{6D85B404-C6F2-488C-A188-7F529CBD7DB6}"/>
                  </a:ext>
                </a:extLst>
              </p:cNvPr>
              <p:cNvSpPr>
                <a:spLocks noChangeArrowheads="1"/>
              </p:cNvSpPr>
              <p:nvPr/>
            </p:nvSpPr>
            <p:spPr bwMode="auto">
              <a:xfrm>
                <a:off x="4167932" y="3836641"/>
                <a:ext cx="167519" cy="167518"/>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71" name="Freeform 16">
                <a:extLst>
                  <a:ext uri="{FF2B5EF4-FFF2-40B4-BE49-F238E27FC236}">
                    <a16:creationId xmlns:a16="http://schemas.microsoft.com/office/drawing/2014/main" id="{D8DFF2C3-B685-415F-A6D3-6DACD3F7FFF1}"/>
                  </a:ext>
                </a:extLst>
              </p:cNvPr>
              <p:cNvSpPr>
                <a:spLocks/>
              </p:cNvSpPr>
              <p:nvPr/>
            </p:nvSpPr>
            <p:spPr bwMode="auto">
              <a:xfrm>
                <a:off x="4167932" y="3836641"/>
                <a:ext cx="90202" cy="167518"/>
              </a:xfrm>
              <a:custGeom>
                <a:avLst/>
                <a:gdLst>
                  <a:gd name="T0" fmla="*/ 11 w 73"/>
                  <a:gd name="T1" fmla="*/ 67 h 135"/>
                  <a:gd name="T2" fmla="*/ 73 w 73"/>
                  <a:gd name="T3" fmla="*/ 0 h 135"/>
                  <a:gd name="T4" fmla="*/ 68 w 73"/>
                  <a:gd name="T5" fmla="*/ 0 h 135"/>
                  <a:gd name="T6" fmla="*/ 0 w 73"/>
                  <a:gd name="T7" fmla="*/ 67 h 135"/>
                  <a:gd name="T8" fmla="*/ 68 w 73"/>
                  <a:gd name="T9" fmla="*/ 135 h 135"/>
                  <a:gd name="T10" fmla="*/ 73 w 73"/>
                  <a:gd name="T11" fmla="*/ 135 h 135"/>
                  <a:gd name="T12" fmla="*/ 11 w 73"/>
                  <a:gd name="T13" fmla="*/ 67 h 135"/>
                </a:gdLst>
                <a:ahLst/>
                <a:cxnLst>
                  <a:cxn ang="0">
                    <a:pos x="T0" y="T1"/>
                  </a:cxn>
                  <a:cxn ang="0">
                    <a:pos x="T2" y="T3"/>
                  </a:cxn>
                  <a:cxn ang="0">
                    <a:pos x="T4" y="T5"/>
                  </a:cxn>
                  <a:cxn ang="0">
                    <a:pos x="T6" y="T7"/>
                  </a:cxn>
                  <a:cxn ang="0">
                    <a:pos x="T8" y="T9"/>
                  </a:cxn>
                  <a:cxn ang="0">
                    <a:pos x="T10" y="T11"/>
                  </a:cxn>
                  <a:cxn ang="0">
                    <a:pos x="T12" y="T13"/>
                  </a:cxn>
                </a:cxnLst>
                <a:rect l="0" t="0" r="r" b="b"/>
                <a:pathLst>
                  <a:path w="73" h="135">
                    <a:moveTo>
                      <a:pt x="11" y="67"/>
                    </a:moveTo>
                    <a:cubicBezTo>
                      <a:pt x="11" y="32"/>
                      <a:pt x="39" y="3"/>
                      <a:pt x="73" y="0"/>
                    </a:cubicBezTo>
                    <a:cubicBezTo>
                      <a:pt x="72" y="0"/>
                      <a:pt x="70" y="0"/>
                      <a:pt x="68" y="0"/>
                    </a:cubicBezTo>
                    <a:cubicBezTo>
                      <a:pt x="31" y="0"/>
                      <a:pt x="0" y="30"/>
                      <a:pt x="0" y="67"/>
                    </a:cubicBezTo>
                    <a:cubicBezTo>
                      <a:pt x="0" y="105"/>
                      <a:pt x="31" y="135"/>
                      <a:pt x="68" y="135"/>
                    </a:cubicBezTo>
                    <a:cubicBezTo>
                      <a:pt x="70" y="135"/>
                      <a:pt x="72" y="135"/>
                      <a:pt x="73" y="135"/>
                    </a:cubicBezTo>
                    <a:cubicBezTo>
                      <a:pt x="39" y="132"/>
                      <a:pt x="11" y="103"/>
                      <a:pt x="11" y="67"/>
                    </a:cubicBez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72" name="Oval 17">
                <a:extLst>
                  <a:ext uri="{FF2B5EF4-FFF2-40B4-BE49-F238E27FC236}">
                    <a16:creationId xmlns:a16="http://schemas.microsoft.com/office/drawing/2014/main" id="{E5407942-A06F-45EB-BD28-AAA382249AD9}"/>
                  </a:ext>
                </a:extLst>
              </p:cNvPr>
              <p:cNvSpPr>
                <a:spLocks noChangeArrowheads="1"/>
              </p:cNvSpPr>
              <p:nvPr/>
            </p:nvSpPr>
            <p:spPr bwMode="auto">
              <a:xfrm>
                <a:off x="2594403" y="4088636"/>
                <a:ext cx="219064" cy="21906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73" name="Oval 18">
                <a:extLst>
                  <a:ext uri="{FF2B5EF4-FFF2-40B4-BE49-F238E27FC236}">
                    <a16:creationId xmlns:a16="http://schemas.microsoft.com/office/drawing/2014/main" id="{E207DBC5-5593-4CEC-9CD0-8D6B404A5F81}"/>
                  </a:ext>
                </a:extLst>
              </p:cNvPr>
              <p:cNvSpPr>
                <a:spLocks noChangeArrowheads="1"/>
              </p:cNvSpPr>
              <p:nvPr/>
            </p:nvSpPr>
            <p:spPr bwMode="auto">
              <a:xfrm>
                <a:off x="3350384" y="4088636"/>
                <a:ext cx="217631" cy="21906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74" name="Freeform 19">
                <a:extLst>
                  <a:ext uri="{FF2B5EF4-FFF2-40B4-BE49-F238E27FC236}">
                    <a16:creationId xmlns:a16="http://schemas.microsoft.com/office/drawing/2014/main" id="{C1F979B4-1415-49A0-A23C-1EDB91D7BA7D}"/>
                  </a:ext>
                </a:extLst>
              </p:cNvPr>
              <p:cNvSpPr>
                <a:spLocks/>
              </p:cNvSpPr>
              <p:nvPr/>
            </p:nvSpPr>
            <p:spPr bwMode="auto">
              <a:xfrm>
                <a:off x="3082640" y="3576058"/>
                <a:ext cx="629985" cy="577007"/>
              </a:xfrm>
              <a:custGeom>
                <a:avLst/>
                <a:gdLst>
                  <a:gd name="T0" fmla="*/ 484 w 504"/>
                  <a:gd name="T1" fmla="*/ 239 h 465"/>
                  <a:gd name="T2" fmla="*/ 331 w 504"/>
                  <a:gd name="T3" fmla="*/ 28 h 465"/>
                  <a:gd name="T4" fmla="*/ 276 w 504"/>
                  <a:gd name="T5" fmla="*/ 0 h 465"/>
                  <a:gd name="T6" fmla="*/ 0 w 504"/>
                  <a:gd name="T7" fmla="*/ 0 h 465"/>
                  <a:gd name="T8" fmla="*/ 0 w 504"/>
                  <a:gd name="T9" fmla="*/ 14 h 465"/>
                  <a:gd name="T10" fmla="*/ 310 w 504"/>
                  <a:gd name="T11" fmla="*/ 465 h 465"/>
                  <a:gd name="T12" fmla="*/ 469 w 504"/>
                  <a:gd name="T13" fmla="*/ 465 h 465"/>
                  <a:gd name="T14" fmla="*/ 504 w 504"/>
                  <a:gd name="T15" fmla="*/ 430 h 465"/>
                  <a:gd name="T16" fmla="*/ 504 w 504"/>
                  <a:gd name="T17" fmla="*/ 302 h 465"/>
                  <a:gd name="T18" fmla="*/ 484 w 504"/>
                  <a:gd name="T19" fmla="*/ 23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465">
                    <a:moveTo>
                      <a:pt x="484" y="239"/>
                    </a:moveTo>
                    <a:cubicBezTo>
                      <a:pt x="331" y="28"/>
                      <a:pt x="331" y="28"/>
                      <a:pt x="331" y="28"/>
                    </a:cubicBezTo>
                    <a:cubicBezTo>
                      <a:pt x="320" y="13"/>
                      <a:pt x="295" y="0"/>
                      <a:pt x="276" y="0"/>
                    </a:cubicBezTo>
                    <a:cubicBezTo>
                      <a:pt x="0" y="0"/>
                      <a:pt x="0" y="0"/>
                      <a:pt x="0" y="0"/>
                    </a:cubicBezTo>
                    <a:cubicBezTo>
                      <a:pt x="0" y="14"/>
                      <a:pt x="0" y="14"/>
                      <a:pt x="0" y="14"/>
                    </a:cubicBezTo>
                    <a:cubicBezTo>
                      <a:pt x="310" y="465"/>
                      <a:pt x="310" y="465"/>
                      <a:pt x="310" y="465"/>
                    </a:cubicBezTo>
                    <a:cubicBezTo>
                      <a:pt x="469" y="465"/>
                      <a:pt x="469" y="465"/>
                      <a:pt x="469" y="465"/>
                    </a:cubicBezTo>
                    <a:cubicBezTo>
                      <a:pt x="488" y="465"/>
                      <a:pt x="504" y="449"/>
                      <a:pt x="504" y="430"/>
                    </a:cubicBezTo>
                    <a:cubicBezTo>
                      <a:pt x="504" y="302"/>
                      <a:pt x="504" y="302"/>
                      <a:pt x="504" y="302"/>
                    </a:cubicBezTo>
                    <a:cubicBezTo>
                      <a:pt x="504" y="283"/>
                      <a:pt x="495" y="255"/>
                      <a:pt x="484" y="239"/>
                    </a:cubicBez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75" name="Freeform 20">
                <a:extLst>
                  <a:ext uri="{FF2B5EF4-FFF2-40B4-BE49-F238E27FC236}">
                    <a16:creationId xmlns:a16="http://schemas.microsoft.com/office/drawing/2014/main" id="{C67BF11D-2BDA-491C-8D52-10264262E197}"/>
                  </a:ext>
                </a:extLst>
              </p:cNvPr>
              <p:cNvSpPr>
                <a:spLocks/>
              </p:cNvSpPr>
              <p:nvPr/>
            </p:nvSpPr>
            <p:spPr bwMode="auto">
              <a:xfrm>
                <a:off x="3373293" y="3670556"/>
                <a:ext cx="290652" cy="221926"/>
              </a:xfrm>
              <a:custGeom>
                <a:avLst/>
                <a:gdLst>
                  <a:gd name="T0" fmla="*/ 91 w 203"/>
                  <a:gd name="T1" fmla="*/ 0 h 155"/>
                  <a:gd name="T2" fmla="*/ 90 w 203"/>
                  <a:gd name="T3" fmla="*/ 0 h 155"/>
                  <a:gd name="T4" fmla="*/ 0 w 203"/>
                  <a:gd name="T5" fmla="*/ 0 h 155"/>
                  <a:gd name="T6" fmla="*/ 0 w 203"/>
                  <a:gd name="T7" fmla="*/ 0 h 155"/>
                  <a:gd name="T8" fmla="*/ 112 w 203"/>
                  <a:gd name="T9" fmla="*/ 155 h 155"/>
                  <a:gd name="T10" fmla="*/ 113 w 203"/>
                  <a:gd name="T11" fmla="*/ 155 h 155"/>
                  <a:gd name="T12" fmla="*/ 203 w 203"/>
                  <a:gd name="T13" fmla="*/ 155 h 155"/>
                  <a:gd name="T14" fmla="*/ 203 w 203"/>
                  <a:gd name="T15" fmla="*/ 155 h 155"/>
                  <a:gd name="T16" fmla="*/ 91 w 203"/>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155">
                    <a:moveTo>
                      <a:pt x="91" y="0"/>
                    </a:moveTo>
                    <a:lnTo>
                      <a:pt x="90" y="0"/>
                    </a:lnTo>
                    <a:lnTo>
                      <a:pt x="0" y="0"/>
                    </a:lnTo>
                    <a:lnTo>
                      <a:pt x="0" y="0"/>
                    </a:lnTo>
                    <a:lnTo>
                      <a:pt x="112" y="155"/>
                    </a:lnTo>
                    <a:lnTo>
                      <a:pt x="113" y="155"/>
                    </a:lnTo>
                    <a:lnTo>
                      <a:pt x="203" y="155"/>
                    </a:lnTo>
                    <a:lnTo>
                      <a:pt x="203" y="155"/>
                    </a:lnTo>
                    <a:lnTo>
                      <a:pt x="91"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76" name="Freeform 21">
                <a:extLst>
                  <a:ext uri="{FF2B5EF4-FFF2-40B4-BE49-F238E27FC236}">
                    <a16:creationId xmlns:a16="http://schemas.microsoft.com/office/drawing/2014/main" id="{DF7FCD89-B438-4FA2-8F09-17525A785C3E}"/>
                  </a:ext>
                </a:extLst>
              </p:cNvPr>
              <p:cNvSpPr>
                <a:spLocks/>
              </p:cNvSpPr>
              <p:nvPr/>
            </p:nvSpPr>
            <p:spPr bwMode="auto">
              <a:xfrm>
                <a:off x="3373293" y="3670556"/>
                <a:ext cx="290652" cy="221926"/>
              </a:xfrm>
              <a:custGeom>
                <a:avLst/>
                <a:gdLst>
                  <a:gd name="T0" fmla="*/ 0 w 203"/>
                  <a:gd name="T1" fmla="*/ 0 h 155"/>
                  <a:gd name="T2" fmla="*/ 0 w 203"/>
                  <a:gd name="T3" fmla="*/ 0 h 155"/>
                  <a:gd name="T4" fmla="*/ 112 w 203"/>
                  <a:gd name="T5" fmla="*/ 155 h 155"/>
                  <a:gd name="T6" fmla="*/ 113 w 203"/>
                  <a:gd name="T7" fmla="*/ 155 h 155"/>
                  <a:gd name="T8" fmla="*/ 203 w 203"/>
                  <a:gd name="T9" fmla="*/ 155 h 155"/>
                  <a:gd name="T10" fmla="*/ 203 w 203"/>
                  <a:gd name="T11" fmla="*/ 155 h 155"/>
                  <a:gd name="T12" fmla="*/ 0 w 203"/>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203" h="155">
                    <a:moveTo>
                      <a:pt x="0" y="0"/>
                    </a:moveTo>
                    <a:lnTo>
                      <a:pt x="0" y="0"/>
                    </a:lnTo>
                    <a:lnTo>
                      <a:pt x="112" y="155"/>
                    </a:lnTo>
                    <a:lnTo>
                      <a:pt x="113" y="155"/>
                    </a:lnTo>
                    <a:lnTo>
                      <a:pt x="203" y="155"/>
                    </a:lnTo>
                    <a:lnTo>
                      <a:pt x="203" y="155"/>
                    </a:lnTo>
                    <a:lnTo>
                      <a:pt x="0" y="0"/>
                    </a:lnTo>
                    <a:close/>
                  </a:path>
                </a:pathLst>
              </a:custGeom>
              <a:solidFill>
                <a:srgbClr val="40A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77" name="Freeform 22">
                <a:extLst>
                  <a:ext uri="{FF2B5EF4-FFF2-40B4-BE49-F238E27FC236}">
                    <a16:creationId xmlns:a16="http://schemas.microsoft.com/office/drawing/2014/main" id="{53FFBC26-CCA0-41C9-A184-853D43B2AF2B}"/>
                  </a:ext>
                </a:extLst>
              </p:cNvPr>
              <p:cNvSpPr>
                <a:spLocks/>
              </p:cNvSpPr>
              <p:nvPr/>
            </p:nvSpPr>
            <p:spPr bwMode="auto">
              <a:xfrm>
                <a:off x="3081209" y="3586081"/>
                <a:ext cx="432398" cy="577007"/>
              </a:xfrm>
              <a:custGeom>
                <a:avLst/>
                <a:gdLst>
                  <a:gd name="T0" fmla="*/ 0 w 346"/>
                  <a:gd name="T1" fmla="*/ 0 h 465"/>
                  <a:gd name="T2" fmla="*/ 118 w 346"/>
                  <a:gd name="T3" fmla="*/ 0 h 465"/>
                  <a:gd name="T4" fmla="*/ 173 w 346"/>
                  <a:gd name="T5" fmla="*/ 28 h 465"/>
                  <a:gd name="T6" fmla="*/ 325 w 346"/>
                  <a:gd name="T7" fmla="*/ 240 h 465"/>
                  <a:gd name="T8" fmla="*/ 346 w 346"/>
                  <a:gd name="T9" fmla="*/ 302 h 465"/>
                  <a:gd name="T10" fmla="*/ 346 w 346"/>
                  <a:gd name="T11" fmla="*/ 430 h 465"/>
                  <a:gd name="T12" fmla="*/ 311 w 346"/>
                  <a:gd name="T13" fmla="*/ 465 h 465"/>
                  <a:gd name="T14" fmla="*/ 0 w 346"/>
                  <a:gd name="T15" fmla="*/ 465 h 465"/>
                  <a:gd name="T16" fmla="*/ 0 w 346"/>
                  <a:gd name="T17"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 h="465">
                    <a:moveTo>
                      <a:pt x="0" y="0"/>
                    </a:moveTo>
                    <a:cubicBezTo>
                      <a:pt x="118" y="0"/>
                      <a:pt x="118" y="0"/>
                      <a:pt x="118" y="0"/>
                    </a:cubicBezTo>
                    <a:cubicBezTo>
                      <a:pt x="137" y="0"/>
                      <a:pt x="161" y="13"/>
                      <a:pt x="173" y="28"/>
                    </a:cubicBezTo>
                    <a:cubicBezTo>
                      <a:pt x="325" y="240"/>
                      <a:pt x="325" y="240"/>
                      <a:pt x="325" y="240"/>
                    </a:cubicBezTo>
                    <a:cubicBezTo>
                      <a:pt x="337" y="255"/>
                      <a:pt x="346" y="283"/>
                      <a:pt x="346" y="302"/>
                    </a:cubicBezTo>
                    <a:cubicBezTo>
                      <a:pt x="346" y="430"/>
                      <a:pt x="346" y="430"/>
                      <a:pt x="346" y="430"/>
                    </a:cubicBezTo>
                    <a:cubicBezTo>
                      <a:pt x="346" y="449"/>
                      <a:pt x="330" y="465"/>
                      <a:pt x="311" y="465"/>
                    </a:cubicBezTo>
                    <a:cubicBezTo>
                      <a:pt x="0" y="465"/>
                      <a:pt x="0" y="465"/>
                      <a:pt x="0" y="465"/>
                    </a:cubicBezTo>
                    <a:cubicBezTo>
                      <a:pt x="0" y="0"/>
                      <a:pt x="0" y="0"/>
                      <a:pt x="0" y="0"/>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78" name="Freeform 23">
                <a:extLst>
                  <a:ext uri="{FF2B5EF4-FFF2-40B4-BE49-F238E27FC236}">
                    <a16:creationId xmlns:a16="http://schemas.microsoft.com/office/drawing/2014/main" id="{032DE493-3EAF-474F-85FE-6DAE93B312C0}"/>
                  </a:ext>
                </a:extLst>
              </p:cNvPr>
              <p:cNvSpPr>
                <a:spLocks/>
              </p:cNvSpPr>
              <p:nvPr/>
            </p:nvSpPr>
            <p:spPr bwMode="auto">
              <a:xfrm>
                <a:off x="3081209" y="3586081"/>
                <a:ext cx="432398" cy="577007"/>
              </a:xfrm>
              <a:custGeom>
                <a:avLst/>
                <a:gdLst>
                  <a:gd name="T0" fmla="*/ 0 w 346"/>
                  <a:gd name="T1" fmla="*/ 0 h 465"/>
                  <a:gd name="T2" fmla="*/ 118 w 346"/>
                  <a:gd name="T3" fmla="*/ 0 h 465"/>
                  <a:gd name="T4" fmla="*/ 173 w 346"/>
                  <a:gd name="T5" fmla="*/ 28 h 465"/>
                  <a:gd name="T6" fmla="*/ 325 w 346"/>
                  <a:gd name="T7" fmla="*/ 240 h 465"/>
                  <a:gd name="T8" fmla="*/ 346 w 346"/>
                  <a:gd name="T9" fmla="*/ 302 h 465"/>
                  <a:gd name="T10" fmla="*/ 346 w 346"/>
                  <a:gd name="T11" fmla="*/ 430 h 465"/>
                  <a:gd name="T12" fmla="*/ 311 w 346"/>
                  <a:gd name="T13" fmla="*/ 465 h 465"/>
                  <a:gd name="T14" fmla="*/ 0 w 346"/>
                  <a:gd name="T15" fmla="*/ 465 h 465"/>
                  <a:gd name="T16" fmla="*/ 0 w 346"/>
                  <a:gd name="T17"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 h="465">
                    <a:moveTo>
                      <a:pt x="0" y="0"/>
                    </a:moveTo>
                    <a:cubicBezTo>
                      <a:pt x="118" y="0"/>
                      <a:pt x="118" y="0"/>
                      <a:pt x="118" y="0"/>
                    </a:cubicBezTo>
                    <a:cubicBezTo>
                      <a:pt x="137" y="0"/>
                      <a:pt x="161" y="13"/>
                      <a:pt x="173" y="28"/>
                    </a:cubicBezTo>
                    <a:cubicBezTo>
                      <a:pt x="325" y="240"/>
                      <a:pt x="325" y="240"/>
                      <a:pt x="325" y="240"/>
                    </a:cubicBezTo>
                    <a:cubicBezTo>
                      <a:pt x="337" y="255"/>
                      <a:pt x="346" y="283"/>
                      <a:pt x="346" y="302"/>
                    </a:cubicBezTo>
                    <a:cubicBezTo>
                      <a:pt x="346" y="430"/>
                      <a:pt x="346" y="430"/>
                      <a:pt x="346" y="430"/>
                    </a:cubicBezTo>
                    <a:cubicBezTo>
                      <a:pt x="346" y="449"/>
                      <a:pt x="330" y="465"/>
                      <a:pt x="311" y="465"/>
                    </a:cubicBezTo>
                    <a:cubicBezTo>
                      <a:pt x="0" y="465"/>
                      <a:pt x="0" y="465"/>
                      <a:pt x="0" y="465"/>
                    </a:cubicBezTo>
                    <a:cubicBezTo>
                      <a:pt x="0" y="0"/>
                      <a:pt x="0" y="0"/>
                      <a:pt x="0" y="0"/>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79" name="Freeform 24">
                <a:extLst>
                  <a:ext uri="{FF2B5EF4-FFF2-40B4-BE49-F238E27FC236}">
                    <a16:creationId xmlns:a16="http://schemas.microsoft.com/office/drawing/2014/main" id="{A562E11E-5587-4705-BA52-4A25A5BC6C93}"/>
                  </a:ext>
                </a:extLst>
              </p:cNvPr>
              <p:cNvSpPr>
                <a:spLocks/>
              </p:cNvSpPr>
              <p:nvPr/>
            </p:nvSpPr>
            <p:spPr bwMode="auto">
              <a:xfrm>
                <a:off x="3138481" y="3670556"/>
                <a:ext cx="266312" cy="246267"/>
              </a:xfrm>
              <a:custGeom>
                <a:avLst/>
                <a:gdLst>
                  <a:gd name="T0" fmla="*/ 214 w 214"/>
                  <a:gd name="T1" fmla="*/ 199 h 199"/>
                  <a:gd name="T2" fmla="*/ 214 w 214"/>
                  <a:gd name="T3" fmla="*/ 188 h 199"/>
                  <a:gd name="T4" fmla="*/ 202 w 214"/>
                  <a:gd name="T5" fmla="*/ 148 h 199"/>
                  <a:gd name="T6" fmla="*/ 107 w 214"/>
                  <a:gd name="T7" fmla="*/ 17 h 199"/>
                  <a:gd name="T8" fmla="*/ 73 w 214"/>
                  <a:gd name="T9" fmla="*/ 0 h 199"/>
                  <a:gd name="T10" fmla="*/ 0 w 214"/>
                  <a:gd name="T11" fmla="*/ 0 h 199"/>
                  <a:gd name="T12" fmla="*/ 0 w 214"/>
                  <a:gd name="T13" fmla="*/ 199 h 199"/>
                  <a:gd name="T14" fmla="*/ 214 w 214"/>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9">
                    <a:moveTo>
                      <a:pt x="214" y="199"/>
                    </a:moveTo>
                    <a:cubicBezTo>
                      <a:pt x="214" y="188"/>
                      <a:pt x="214" y="188"/>
                      <a:pt x="214" y="188"/>
                    </a:cubicBezTo>
                    <a:cubicBezTo>
                      <a:pt x="214" y="176"/>
                      <a:pt x="209" y="158"/>
                      <a:pt x="202" y="148"/>
                    </a:cubicBezTo>
                    <a:cubicBezTo>
                      <a:pt x="107" y="17"/>
                      <a:pt x="107" y="17"/>
                      <a:pt x="107" y="17"/>
                    </a:cubicBezTo>
                    <a:cubicBezTo>
                      <a:pt x="100" y="7"/>
                      <a:pt x="85" y="0"/>
                      <a:pt x="73" y="0"/>
                    </a:cubicBezTo>
                    <a:cubicBezTo>
                      <a:pt x="0" y="0"/>
                      <a:pt x="0" y="0"/>
                      <a:pt x="0" y="0"/>
                    </a:cubicBezTo>
                    <a:cubicBezTo>
                      <a:pt x="0" y="199"/>
                      <a:pt x="0" y="199"/>
                      <a:pt x="0" y="199"/>
                    </a:cubicBezTo>
                    <a:lnTo>
                      <a:pt x="214" y="199"/>
                    </a:lnTo>
                    <a:close/>
                  </a:path>
                </a:pathLst>
              </a:custGeom>
              <a:solidFill>
                <a:srgbClr val="40A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80" name="Freeform 25">
                <a:extLst>
                  <a:ext uri="{FF2B5EF4-FFF2-40B4-BE49-F238E27FC236}">
                    <a16:creationId xmlns:a16="http://schemas.microsoft.com/office/drawing/2014/main" id="{40E05879-9A98-4927-A3D2-F2D56E3EDD86}"/>
                  </a:ext>
                </a:extLst>
              </p:cNvPr>
              <p:cNvSpPr>
                <a:spLocks/>
              </p:cNvSpPr>
              <p:nvPr/>
            </p:nvSpPr>
            <p:spPr bwMode="auto">
              <a:xfrm>
                <a:off x="2339546" y="4131589"/>
                <a:ext cx="1388830" cy="42953"/>
              </a:xfrm>
              <a:custGeom>
                <a:avLst/>
                <a:gdLst>
                  <a:gd name="T0" fmla="*/ 1096 w 1113"/>
                  <a:gd name="T1" fmla="*/ 34 h 34"/>
                  <a:gd name="T2" fmla="*/ 18 w 1113"/>
                  <a:gd name="T3" fmla="*/ 34 h 34"/>
                  <a:gd name="T4" fmla="*/ 0 w 1113"/>
                  <a:gd name="T5" fmla="*/ 17 h 34"/>
                  <a:gd name="T6" fmla="*/ 18 w 1113"/>
                  <a:gd name="T7" fmla="*/ 0 h 34"/>
                  <a:gd name="T8" fmla="*/ 1096 w 1113"/>
                  <a:gd name="T9" fmla="*/ 0 h 34"/>
                  <a:gd name="T10" fmla="*/ 1113 w 1113"/>
                  <a:gd name="T11" fmla="*/ 17 h 34"/>
                  <a:gd name="T12" fmla="*/ 1096 w 1113"/>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113" h="34">
                    <a:moveTo>
                      <a:pt x="1096" y="34"/>
                    </a:moveTo>
                    <a:cubicBezTo>
                      <a:pt x="18" y="34"/>
                      <a:pt x="18" y="34"/>
                      <a:pt x="18" y="34"/>
                    </a:cubicBezTo>
                    <a:cubicBezTo>
                      <a:pt x="8" y="34"/>
                      <a:pt x="0" y="27"/>
                      <a:pt x="0" y="17"/>
                    </a:cubicBezTo>
                    <a:cubicBezTo>
                      <a:pt x="0" y="7"/>
                      <a:pt x="8" y="0"/>
                      <a:pt x="18" y="0"/>
                    </a:cubicBezTo>
                    <a:cubicBezTo>
                      <a:pt x="1096" y="0"/>
                      <a:pt x="1096" y="0"/>
                      <a:pt x="1096" y="0"/>
                    </a:cubicBezTo>
                    <a:cubicBezTo>
                      <a:pt x="1105" y="0"/>
                      <a:pt x="1113" y="7"/>
                      <a:pt x="1113" y="17"/>
                    </a:cubicBezTo>
                    <a:cubicBezTo>
                      <a:pt x="1113" y="27"/>
                      <a:pt x="1105" y="34"/>
                      <a:pt x="1096" y="34"/>
                    </a:cubicBezTo>
                  </a:path>
                </a:pathLst>
              </a:custGeom>
              <a:solidFill>
                <a:srgbClr val="19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81" name="Oval 26">
                <a:extLst>
                  <a:ext uri="{FF2B5EF4-FFF2-40B4-BE49-F238E27FC236}">
                    <a16:creationId xmlns:a16="http://schemas.microsoft.com/office/drawing/2014/main" id="{FDEFB5CF-977F-4FA7-83A3-36CE3CDDB895}"/>
                  </a:ext>
                </a:extLst>
              </p:cNvPr>
              <p:cNvSpPr>
                <a:spLocks noChangeArrowheads="1"/>
              </p:cNvSpPr>
              <p:nvPr/>
            </p:nvSpPr>
            <p:spPr bwMode="auto">
              <a:xfrm>
                <a:off x="3187161" y="4088636"/>
                <a:ext cx="220495" cy="219062"/>
              </a:xfrm>
              <a:prstGeom prst="ellipse">
                <a:avLst/>
              </a:pr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82" name="Oval 27">
                <a:extLst>
                  <a:ext uri="{FF2B5EF4-FFF2-40B4-BE49-F238E27FC236}">
                    <a16:creationId xmlns:a16="http://schemas.microsoft.com/office/drawing/2014/main" id="{17F9BB62-9464-464E-9D75-87B1E380716C}"/>
                  </a:ext>
                </a:extLst>
              </p:cNvPr>
              <p:cNvSpPr>
                <a:spLocks noChangeArrowheads="1"/>
              </p:cNvSpPr>
              <p:nvPr/>
            </p:nvSpPr>
            <p:spPr bwMode="auto">
              <a:xfrm>
                <a:off x="3245864" y="4145907"/>
                <a:ext cx="104521" cy="103088"/>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83" name="Freeform 28">
                <a:extLst>
                  <a:ext uri="{FF2B5EF4-FFF2-40B4-BE49-F238E27FC236}">
                    <a16:creationId xmlns:a16="http://schemas.microsoft.com/office/drawing/2014/main" id="{BF9277AF-FB22-482F-B6D1-A4D57DA774B1}"/>
                  </a:ext>
                </a:extLst>
              </p:cNvPr>
              <p:cNvSpPr>
                <a:spLocks/>
              </p:cNvSpPr>
              <p:nvPr/>
            </p:nvSpPr>
            <p:spPr bwMode="auto">
              <a:xfrm>
                <a:off x="3139912" y="3978388"/>
                <a:ext cx="73022" cy="18613"/>
              </a:xfrm>
              <a:custGeom>
                <a:avLst/>
                <a:gdLst>
                  <a:gd name="T0" fmla="*/ 50 w 58"/>
                  <a:gd name="T1" fmla="*/ 15 h 15"/>
                  <a:gd name="T2" fmla="*/ 8 w 58"/>
                  <a:gd name="T3" fmla="*/ 15 h 15"/>
                  <a:gd name="T4" fmla="*/ 0 w 58"/>
                  <a:gd name="T5" fmla="*/ 7 h 15"/>
                  <a:gd name="T6" fmla="*/ 8 w 58"/>
                  <a:gd name="T7" fmla="*/ 0 h 15"/>
                  <a:gd name="T8" fmla="*/ 50 w 58"/>
                  <a:gd name="T9" fmla="*/ 0 h 15"/>
                  <a:gd name="T10" fmla="*/ 58 w 58"/>
                  <a:gd name="T11" fmla="*/ 7 h 15"/>
                  <a:gd name="T12" fmla="*/ 50 w 5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58" h="15">
                    <a:moveTo>
                      <a:pt x="50" y="15"/>
                    </a:moveTo>
                    <a:cubicBezTo>
                      <a:pt x="8" y="15"/>
                      <a:pt x="8" y="15"/>
                      <a:pt x="8" y="15"/>
                    </a:cubicBezTo>
                    <a:cubicBezTo>
                      <a:pt x="3" y="15"/>
                      <a:pt x="0" y="12"/>
                      <a:pt x="0" y="7"/>
                    </a:cubicBezTo>
                    <a:cubicBezTo>
                      <a:pt x="0" y="3"/>
                      <a:pt x="3" y="0"/>
                      <a:pt x="8" y="0"/>
                    </a:cubicBezTo>
                    <a:cubicBezTo>
                      <a:pt x="50" y="0"/>
                      <a:pt x="50" y="0"/>
                      <a:pt x="50" y="0"/>
                    </a:cubicBezTo>
                    <a:cubicBezTo>
                      <a:pt x="54" y="0"/>
                      <a:pt x="58" y="3"/>
                      <a:pt x="58" y="7"/>
                    </a:cubicBezTo>
                    <a:cubicBezTo>
                      <a:pt x="58" y="12"/>
                      <a:pt x="54" y="15"/>
                      <a:pt x="50" y="15"/>
                    </a:cubicBez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84" name="Freeform 29">
                <a:extLst>
                  <a:ext uri="{FF2B5EF4-FFF2-40B4-BE49-F238E27FC236}">
                    <a16:creationId xmlns:a16="http://schemas.microsoft.com/office/drawing/2014/main" id="{70D9319E-6FB9-453C-B126-4157572FB96F}"/>
                  </a:ext>
                </a:extLst>
              </p:cNvPr>
              <p:cNvSpPr>
                <a:spLocks/>
              </p:cNvSpPr>
              <p:nvPr/>
            </p:nvSpPr>
            <p:spPr bwMode="auto">
              <a:xfrm>
                <a:off x="3174274" y="3810870"/>
                <a:ext cx="40090" cy="40090"/>
              </a:xfrm>
              <a:custGeom>
                <a:avLst/>
                <a:gdLst>
                  <a:gd name="T0" fmla="*/ 28 w 28"/>
                  <a:gd name="T1" fmla="*/ 25 h 28"/>
                  <a:gd name="T2" fmla="*/ 0 w 28"/>
                  <a:gd name="T3" fmla="*/ 28 h 28"/>
                  <a:gd name="T4" fmla="*/ 3 w 28"/>
                  <a:gd name="T5" fmla="*/ 0 h 28"/>
                  <a:gd name="T6" fmla="*/ 28 w 28"/>
                  <a:gd name="T7" fmla="*/ 14 h 28"/>
                  <a:gd name="T8" fmla="*/ 28 w 28"/>
                  <a:gd name="T9" fmla="*/ 25 h 28"/>
                </a:gdLst>
                <a:ahLst/>
                <a:cxnLst>
                  <a:cxn ang="0">
                    <a:pos x="T0" y="T1"/>
                  </a:cxn>
                  <a:cxn ang="0">
                    <a:pos x="T2" y="T3"/>
                  </a:cxn>
                  <a:cxn ang="0">
                    <a:pos x="T4" y="T5"/>
                  </a:cxn>
                  <a:cxn ang="0">
                    <a:pos x="T6" y="T7"/>
                  </a:cxn>
                  <a:cxn ang="0">
                    <a:pos x="T8" y="T9"/>
                  </a:cxn>
                </a:cxnLst>
                <a:rect l="0" t="0" r="r" b="b"/>
                <a:pathLst>
                  <a:path w="28" h="28">
                    <a:moveTo>
                      <a:pt x="28" y="25"/>
                    </a:moveTo>
                    <a:lnTo>
                      <a:pt x="0" y="28"/>
                    </a:lnTo>
                    <a:lnTo>
                      <a:pt x="3" y="0"/>
                    </a:lnTo>
                    <a:lnTo>
                      <a:pt x="28" y="14"/>
                    </a:lnTo>
                    <a:lnTo>
                      <a:pt x="28" y="25"/>
                    </a:lnTo>
                    <a:close/>
                  </a:path>
                </a:pathLst>
              </a:custGeom>
              <a:solidFill>
                <a:srgbClr val="D0B2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85" name="Freeform 30">
                <a:extLst>
                  <a:ext uri="{FF2B5EF4-FFF2-40B4-BE49-F238E27FC236}">
                    <a16:creationId xmlns:a16="http://schemas.microsoft.com/office/drawing/2014/main" id="{CC3475A3-E358-4A2A-AC9E-FE4E0A2E351A}"/>
                  </a:ext>
                </a:extLst>
              </p:cNvPr>
              <p:cNvSpPr>
                <a:spLocks/>
              </p:cNvSpPr>
              <p:nvPr/>
            </p:nvSpPr>
            <p:spPr bwMode="auto">
              <a:xfrm>
                <a:off x="3149934" y="3843801"/>
                <a:ext cx="95930" cy="67293"/>
              </a:xfrm>
              <a:custGeom>
                <a:avLst/>
                <a:gdLst>
                  <a:gd name="T0" fmla="*/ 58 w 77"/>
                  <a:gd name="T1" fmla="*/ 5 h 54"/>
                  <a:gd name="T2" fmla="*/ 39 w 77"/>
                  <a:gd name="T3" fmla="*/ 0 h 54"/>
                  <a:gd name="T4" fmla="*/ 0 w 77"/>
                  <a:gd name="T5" fmla="*/ 38 h 54"/>
                  <a:gd name="T6" fmla="*/ 0 w 77"/>
                  <a:gd name="T7" fmla="*/ 54 h 54"/>
                  <a:gd name="T8" fmla="*/ 77 w 77"/>
                  <a:gd name="T9" fmla="*/ 54 h 54"/>
                  <a:gd name="T10" fmla="*/ 77 w 77"/>
                  <a:gd name="T11" fmla="*/ 39 h 54"/>
                  <a:gd name="T12" fmla="*/ 58 w 77"/>
                  <a:gd name="T13" fmla="*/ 5 h 54"/>
                </a:gdLst>
                <a:ahLst/>
                <a:cxnLst>
                  <a:cxn ang="0">
                    <a:pos x="T0" y="T1"/>
                  </a:cxn>
                  <a:cxn ang="0">
                    <a:pos x="T2" y="T3"/>
                  </a:cxn>
                  <a:cxn ang="0">
                    <a:pos x="T4" y="T5"/>
                  </a:cxn>
                  <a:cxn ang="0">
                    <a:pos x="T6" y="T7"/>
                  </a:cxn>
                  <a:cxn ang="0">
                    <a:pos x="T8" y="T9"/>
                  </a:cxn>
                  <a:cxn ang="0">
                    <a:pos x="T10" y="T11"/>
                  </a:cxn>
                  <a:cxn ang="0">
                    <a:pos x="T12" y="T13"/>
                  </a:cxn>
                </a:cxnLst>
                <a:rect l="0" t="0" r="r" b="b"/>
                <a:pathLst>
                  <a:path w="77" h="54">
                    <a:moveTo>
                      <a:pt x="58" y="5"/>
                    </a:moveTo>
                    <a:cubicBezTo>
                      <a:pt x="52" y="2"/>
                      <a:pt x="46" y="0"/>
                      <a:pt x="39" y="0"/>
                    </a:cubicBezTo>
                    <a:cubicBezTo>
                      <a:pt x="17" y="0"/>
                      <a:pt x="0" y="17"/>
                      <a:pt x="0" y="38"/>
                    </a:cubicBezTo>
                    <a:cubicBezTo>
                      <a:pt x="0" y="54"/>
                      <a:pt x="0" y="54"/>
                      <a:pt x="0" y="54"/>
                    </a:cubicBezTo>
                    <a:cubicBezTo>
                      <a:pt x="77" y="54"/>
                      <a:pt x="77" y="54"/>
                      <a:pt x="77" y="54"/>
                    </a:cubicBezTo>
                    <a:cubicBezTo>
                      <a:pt x="77" y="39"/>
                      <a:pt x="77" y="39"/>
                      <a:pt x="77" y="39"/>
                    </a:cubicBezTo>
                    <a:cubicBezTo>
                      <a:pt x="77" y="24"/>
                      <a:pt x="69" y="12"/>
                      <a:pt x="58" y="5"/>
                    </a:cubicBez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86" name="Freeform 31">
                <a:extLst>
                  <a:ext uri="{FF2B5EF4-FFF2-40B4-BE49-F238E27FC236}">
                    <a16:creationId xmlns:a16="http://schemas.microsoft.com/office/drawing/2014/main" id="{8DAAD0E1-747E-42ED-AC0B-3B39528D21D6}"/>
                  </a:ext>
                </a:extLst>
              </p:cNvPr>
              <p:cNvSpPr>
                <a:spLocks/>
              </p:cNvSpPr>
              <p:nvPr/>
            </p:nvSpPr>
            <p:spPr bwMode="auto">
              <a:xfrm>
                <a:off x="3178571" y="3816597"/>
                <a:ext cx="35795" cy="22908"/>
              </a:xfrm>
              <a:custGeom>
                <a:avLst/>
                <a:gdLst>
                  <a:gd name="T0" fmla="*/ 0 w 28"/>
                  <a:gd name="T1" fmla="*/ 0 h 19"/>
                  <a:gd name="T2" fmla="*/ 28 w 28"/>
                  <a:gd name="T3" fmla="*/ 19 h 19"/>
                  <a:gd name="T4" fmla="*/ 28 w 28"/>
                  <a:gd name="T5" fmla="*/ 8 h 19"/>
                  <a:gd name="T6" fmla="*/ 0 w 28"/>
                  <a:gd name="T7" fmla="*/ 0 h 19"/>
                </a:gdLst>
                <a:ahLst/>
                <a:cxnLst>
                  <a:cxn ang="0">
                    <a:pos x="T0" y="T1"/>
                  </a:cxn>
                  <a:cxn ang="0">
                    <a:pos x="T2" y="T3"/>
                  </a:cxn>
                  <a:cxn ang="0">
                    <a:pos x="T4" y="T5"/>
                  </a:cxn>
                  <a:cxn ang="0">
                    <a:pos x="T6" y="T7"/>
                  </a:cxn>
                </a:cxnLst>
                <a:rect l="0" t="0" r="r" b="b"/>
                <a:pathLst>
                  <a:path w="28" h="19">
                    <a:moveTo>
                      <a:pt x="0" y="0"/>
                    </a:moveTo>
                    <a:cubicBezTo>
                      <a:pt x="0" y="0"/>
                      <a:pt x="12" y="17"/>
                      <a:pt x="28" y="19"/>
                    </a:cubicBezTo>
                    <a:cubicBezTo>
                      <a:pt x="28" y="10"/>
                      <a:pt x="28" y="8"/>
                      <a:pt x="28" y="8"/>
                    </a:cubicBezTo>
                    <a:lnTo>
                      <a:pt x="0" y="0"/>
                    </a:lnTo>
                    <a:close/>
                  </a:path>
                </a:pathLst>
              </a:custGeom>
              <a:solidFill>
                <a:srgbClr val="B89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87" name="Freeform 32">
                <a:extLst>
                  <a:ext uri="{FF2B5EF4-FFF2-40B4-BE49-F238E27FC236}">
                    <a16:creationId xmlns:a16="http://schemas.microsoft.com/office/drawing/2014/main" id="{4F53D338-6D8F-48AB-87C1-3BB1DD9460DA}"/>
                  </a:ext>
                </a:extLst>
              </p:cNvPr>
              <p:cNvSpPr>
                <a:spLocks/>
              </p:cNvSpPr>
              <p:nvPr/>
            </p:nvSpPr>
            <p:spPr bwMode="auto">
              <a:xfrm>
                <a:off x="3344657" y="3891050"/>
                <a:ext cx="25772" cy="25772"/>
              </a:xfrm>
              <a:custGeom>
                <a:avLst/>
                <a:gdLst>
                  <a:gd name="T0" fmla="*/ 10 w 20"/>
                  <a:gd name="T1" fmla="*/ 21 h 21"/>
                  <a:gd name="T2" fmla="*/ 20 w 20"/>
                  <a:gd name="T3" fmla="*/ 21 h 21"/>
                  <a:gd name="T4" fmla="*/ 19 w 20"/>
                  <a:gd name="T5" fmla="*/ 21 h 21"/>
                  <a:gd name="T6" fmla="*/ 9 w 20"/>
                  <a:gd name="T7" fmla="*/ 3 h 21"/>
                  <a:gd name="T8" fmla="*/ 3 w 20"/>
                  <a:gd name="T9" fmla="*/ 1 h 21"/>
                  <a:gd name="T10" fmla="*/ 1 w 20"/>
                  <a:gd name="T11" fmla="*/ 7 h 21"/>
                  <a:gd name="T12" fmla="*/ 10 w 2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 h="21">
                    <a:moveTo>
                      <a:pt x="10" y="21"/>
                    </a:moveTo>
                    <a:cubicBezTo>
                      <a:pt x="20" y="21"/>
                      <a:pt x="20" y="21"/>
                      <a:pt x="20" y="21"/>
                    </a:cubicBezTo>
                    <a:cubicBezTo>
                      <a:pt x="19" y="21"/>
                      <a:pt x="19" y="21"/>
                      <a:pt x="19" y="21"/>
                    </a:cubicBezTo>
                    <a:cubicBezTo>
                      <a:pt x="9" y="3"/>
                      <a:pt x="9" y="3"/>
                      <a:pt x="9" y="3"/>
                    </a:cubicBezTo>
                    <a:cubicBezTo>
                      <a:pt x="8" y="1"/>
                      <a:pt x="5" y="0"/>
                      <a:pt x="3" y="1"/>
                    </a:cubicBezTo>
                    <a:cubicBezTo>
                      <a:pt x="1" y="2"/>
                      <a:pt x="0" y="5"/>
                      <a:pt x="1" y="7"/>
                    </a:cubicBezTo>
                    <a:lnTo>
                      <a:pt x="1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88" name="Rectangle 33">
                <a:extLst>
                  <a:ext uri="{FF2B5EF4-FFF2-40B4-BE49-F238E27FC236}">
                    <a16:creationId xmlns:a16="http://schemas.microsoft.com/office/drawing/2014/main" id="{2CED7F50-84AE-488D-915C-B8E2AF3497D1}"/>
                  </a:ext>
                </a:extLst>
              </p:cNvPr>
              <p:cNvSpPr>
                <a:spLocks noChangeArrowheads="1"/>
              </p:cNvSpPr>
              <p:nvPr/>
            </p:nvSpPr>
            <p:spPr bwMode="auto">
              <a:xfrm>
                <a:off x="3138481" y="3908231"/>
                <a:ext cx="267744" cy="8590"/>
              </a:xfrm>
              <a:prstGeom prst="rect">
                <a:avLst/>
              </a:prstGeom>
              <a:solidFill>
                <a:srgbClr val="004B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89" name="Freeform 34">
                <a:extLst>
                  <a:ext uri="{FF2B5EF4-FFF2-40B4-BE49-F238E27FC236}">
                    <a16:creationId xmlns:a16="http://schemas.microsoft.com/office/drawing/2014/main" id="{1DB29C00-CC59-4AD3-B2E9-F93D988CF5E4}"/>
                  </a:ext>
                </a:extLst>
              </p:cNvPr>
              <p:cNvSpPr>
                <a:spLocks/>
              </p:cNvSpPr>
              <p:nvPr/>
            </p:nvSpPr>
            <p:spPr bwMode="auto">
              <a:xfrm>
                <a:off x="3307431" y="3848096"/>
                <a:ext cx="78749" cy="70157"/>
              </a:xfrm>
              <a:custGeom>
                <a:avLst/>
                <a:gdLst>
                  <a:gd name="T0" fmla="*/ 10 w 63"/>
                  <a:gd name="T1" fmla="*/ 57 h 57"/>
                  <a:gd name="T2" fmla="*/ 3 w 63"/>
                  <a:gd name="T3" fmla="*/ 54 h 57"/>
                  <a:gd name="T4" fmla="*/ 4 w 63"/>
                  <a:gd name="T5" fmla="*/ 40 h 57"/>
                  <a:gd name="T6" fmla="*/ 46 w 63"/>
                  <a:gd name="T7" fmla="*/ 3 h 57"/>
                  <a:gd name="T8" fmla="*/ 59 w 63"/>
                  <a:gd name="T9" fmla="*/ 4 h 57"/>
                  <a:gd name="T10" fmla="*/ 58 w 63"/>
                  <a:gd name="T11" fmla="*/ 18 h 57"/>
                  <a:gd name="T12" fmla="*/ 17 w 63"/>
                  <a:gd name="T13" fmla="*/ 54 h 57"/>
                  <a:gd name="T14" fmla="*/ 10 w 63"/>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57">
                    <a:moveTo>
                      <a:pt x="10" y="57"/>
                    </a:moveTo>
                    <a:cubicBezTo>
                      <a:pt x="8" y="57"/>
                      <a:pt x="5" y="56"/>
                      <a:pt x="3" y="54"/>
                    </a:cubicBezTo>
                    <a:cubicBezTo>
                      <a:pt x="0" y="50"/>
                      <a:pt x="0" y="44"/>
                      <a:pt x="4" y="40"/>
                    </a:cubicBezTo>
                    <a:cubicBezTo>
                      <a:pt x="46" y="3"/>
                      <a:pt x="46" y="3"/>
                      <a:pt x="46" y="3"/>
                    </a:cubicBezTo>
                    <a:cubicBezTo>
                      <a:pt x="50" y="0"/>
                      <a:pt x="56" y="0"/>
                      <a:pt x="59" y="4"/>
                    </a:cubicBezTo>
                    <a:cubicBezTo>
                      <a:pt x="63" y="8"/>
                      <a:pt x="62" y="14"/>
                      <a:pt x="58" y="18"/>
                    </a:cubicBezTo>
                    <a:cubicBezTo>
                      <a:pt x="17" y="54"/>
                      <a:pt x="17" y="54"/>
                      <a:pt x="17" y="54"/>
                    </a:cubicBezTo>
                    <a:cubicBezTo>
                      <a:pt x="15" y="56"/>
                      <a:pt x="13" y="57"/>
                      <a:pt x="10" y="5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0" name="Freeform 35">
                <a:extLst>
                  <a:ext uri="{FF2B5EF4-FFF2-40B4-BE49-F238E27FC236}">
                    <a16:creationId xmlns:a16="http://schemas.microsoft.com/office/drawing/2014/main" id="{7A27F821-C8A1-46EE-B085-F9194F4F57FA}"/>
                  </a:ext>
                </a:extLst>
              </p:cNvPr>
              <p:cNvSpPr>
                <a:spLocks/>
              </p:cNvSpPr>
              <p:nvPr/>
            </p:nvSpPr>
            <p:spPr bwMode="auto">
              <a:xfrm>
                <a:off x="3181434" y="3860983"/>
                <a:ext cx="131724" cy="127428"/>
              </a:xfrm>
              <a:custGeom>
                <a:avLst/>
                <a:gdLst>
                  <a:gd name="T0" fmla="*/ 88 w 105"/>
                  <a:gd name="T1" fmla="*/ 43 h 102"/>
                  <a:gd name="T2" fmla="*/ 87 w 105"/>
                  <a:gd name="T3" fmla="*/ 43 h 102"/>
                  <a:gd name="T4" fmla="*/ 55 w 105"/>
                  <a:gd name="T5" fmla="*/ 65 h 102"/>
                  <a:gd name="T6" fmla="*/ 31 w 105"/>
                  <a:gd name="T7" fmla="*/ 11 h 102"/>
                  <a:gd name="T8" fmla="*/ 11 w 105"/>
                  <a:gd name="T9" fmla="*/ 4 h 102"/>
                  <a:gd name="T10" fmla="*/ 4 w 105"/>
                  <a:gd name="T11" fmla="*/ 23 h 102"/>
                  <a:gd name="T12" fmla="*/ 35 w 105"/>
                  <a:gd name="T13" fmla="*/ 93 h 102"/>
                  <a:gd name="T14" fmla="*/ 44 w 105"/>
                  <a:gd name="T15" fmla="*/ 101 h 102"/>
                  <a:gd name="T16" fmla="*/ 47 w 105"/>
                  <a:gd name="T17" fmla="*/ 102 h 102"/>
                  <a:gd name="T18" fmla="*/ 57 w 105"/>
                  <a:gd name="T19" fmla="*/ 99 h 102"/>
                  <a:gd name="T20" fmla="*/ 104 w 105"/>
                  <a:gd name="T21" fmla="*/ 68 h 102"/>
                  <a:gd name="T22" fmla="*/ 105 w 105"/>
                  <a:gd name="T23" fmla="*/ 67 h 102"/>
                  <a:gd name="T24" fmla="*/ 88 w 105"/>
                  <a:gd name="T25" fmla="*/ 4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02">
                    <a:moveTo>
                      <a:pt x="88" y="43"/>
                    </a:moveTo>
                    <a:cubicBezTo>
                      <a:pt x="87" y="43"/>
                      <a:pt x="87" y="43"/>
                      <a:pt x="87" y="43"/>
                    </a:cubicBezTo>
                    <a:cubicBezTo>
                      <a:pt x="55" y="65"/>
                      <a:pt x="55" y="65"/>
                      <a:pt x="55" y="65"/>
                    </a:cubicBezTo>
                    <a:cubicBezTo>
                      <a:pt x="31" y="11"/>
                      <a:pt x="31" y="11"/>
                      <a:pt x="31" y="11"/>
                    </a:cubicBezTo>
                    <a:cubicBezTo>
                      <a:pt x="27" y="4"/>
                      <a:pt x="19" y="0"/>
                      <a:pt x="11" y="4"/>
                    </a:cubicBezTo>
                    <a:cubicBezTo>
                      <a:pt x="4" y="7"/>
                      <a:pt x="0" y="16"/>
                      <a:pt x="4" y="23"/>
                    </a:cubicBezTo>
                    <a:cubicBezTo>
                      <a:pt x="35" y="93"/>
                      <a:pt x="35" y="93"/>
                      <a:pt x="35" y="93"/>
                    </a:cubicBezTo>
                    <a:cubicBezTo>
                      <a:pt x="37" y="97"/>
                      <a:pt x="40" y="100"/>
                      <a:pt x="44" y="101"/>
                    </a:cubicBezTo>
                    <a:cubicBezTo>
                      <a:pt x="45" y="102"/>
                      <a:pt x="46" y="102"/>
                      <a:pt x="47" y="102"/>
                    </a:cubicBezTo>
                    <a:cubicBezTo>
                      <a:pt x="50" y="102"/>
                      <a:pt x="54" y="102"/>
                      <a:pt x="57" y="99"/>
                    </a:cubicBezTo>
                    <a:cubicBezTo>
                      <a:pt x="104" y="68"/>
                      <a:pt x="104" y="68"/>
                      <a:pt x="104" y="68"/>
                    </a:cubicBezTo>
                    <a:cubicBezTo>
                      <a:pt x="105" y="67"/>
                      <a:pt x="105" y="67"/>
                      <a:pt x="105" y="67"/>
                    </a:cubicBezTo>
                    <a:lnTo>
                      <a:pt x="88" y="43"/>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1" name="Freeform 36">
                <a:extLst>
                  <a:ext uri="{FF2B5EF4-FFF2-40B4-BE49-F238E27FC236}">
                    <a16:creationId xmlns:a16="http://schemas.microsoft.com/office/drawing/2014/main" id="{52781D3D-D9D0-4C94-B070-AC3E05EEE235}"/>
                  </a:ext>
                </a:extLst>
              </p:cNvPr>
              <p:cNvSpPr>
                <a:spLocks/>
              </p:cNvSpPr>
              <p:nvPr/>
            </p:nvSpPr>
            <p:spPr bwMode="auto">
              <a:xfrm>
                <a:off x="3182865" y="3871005"/>
                <a:ext cx="130292" cy="117407"/>
              </a:xfrm>
              <a:custGeom>
                <a:avLst/>
                <a:gdLst>
                  <a:gd name="T0" fmla="*/ 99 w 104"/>
                  <a:gd name="T1" fmla="*/ 52 h 94"/>
                  <a:gd name="T2" fmla="*/ 58 w 104"/>
                  <a:gd name="T3" fmla="*/ 79 h 94"/>
                  <a:gd name="T4" fmla="*/ 48 w 104"/>
                  <a:gd name="T5" fmla="*/ 82 h 94"/>
                  <a:gd name="T6" fmla="*/ 46 w 104"/>
                  <a:gd name="T7" fmla="*/ 81 h 94"/>
                  <a:gd name="T8" fmla="*/ 36 w 104"/>
                  <a:gd name="T9" fmla="*/ 73 h 94"/>
                  <a:gd name="T10" fmla="*/ 5 w 104"/>
                  <a:gd name="T11" fmla="*/ 3 h 94"/>
                  <a:gd name="T12" fmla="*/ 4 w 104"/>
                  <a:gd name="T13" fmla="*/ 0 h 94"/>
                  <a:gd name="T14" fmla="*/ 3 w 104"/>
                  <a:gd name="T15" fmla="*/ 15 h 94"/>
                  <a:gd name="T16" fmla="*/ 34 w 104"/>
                  <a:gd name="T17" fmla="*/ 85 h 94"/>
                  <a:gd name="T18" fmla="*/ 43 w 104"/>
                  <a:gd name="T19" fmla="*/ 93 h 94"/>
                  <a:gd name="T20" fmla="*/ 46 w 104"/>
                  <a:gd name="T21" fmla="*/ 94 h 94"/>
                  <a:gd name="T22" fmla="*/ 56 w 104"/>
                  <a:gd name="T23" fmla="*/ 91 h 94"/>
                  <a:gd name="T24" fmla="*/ 103 w 104"/>
                  <a:gd name="T25" fmla="*/ 60 h 94"/>
                  <a:gd name="T26" fmla="*/ 104 w 104"/>
                  <a:gd name="T27" fmla="*/ 59 h 94"/>
                  <a:gd name="T28" fmla="*/ 99 w 104"/>
                  <a:gd name="T29" fmla="*/ 5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94">
                    <a:moveTo>
                      <a:pt x="99" y="52"/>
                    </a:moveTo>
                    <a:cubicBezTo>
                      <a:pt x="58" y="79"/>
                      <a:pt x="58" y="79"/>
                      <a:pt x="58" y="79"/>
                    </a:cubicBezTo>
                    <a:cubicBezTo>
                      <a:pt x="55" y="81"/>
                      <a:pt x="52" y="82"/>
                      <a:pt x="48" y="82"/>
                    </a:cubicBezTo>
                    <a:cubicBezTo>
                      <a:pt x="47" y="82"/>
                      <a:pt x="47" y="81"/>
                      <a:pt x="46" y="81"/>
                    </a:cubicBezTo>
                    <a:cubicBezTo>
                      <a:pt x="42" y="80"/>
                      <a:pt x="38" y="77"/>
                      <a:pt x="36" y="73"/>
                    </a:cubicBezTo>
                    <a:cubicBezTo>
                      <a:pt x="5" y="3"/>
                      <a:pt x="5" y="3"/>
                      <a:pt x="5" y="3"/>
                    </a:cubicBezTo>
                    <a:cubicBezTo>
                      <a:pt x="5" y="2"/>
                      <a:pt x="4" y="1"/>
                      <a:pt x="4" y="0"/>
                    </a:cubicBezTo>
                    <a:cubicBezTo>
                      <a:pt x="1" y="5"/>
                      <a:pt x="0" y="10"/>
                      <a:pt x="3" y="15"/>
                    </a:cubicBezTo>
                    <a:cubicBezTo>
                      <a:pt x="34" y="85"/>
                      <a:pt x="34" y="85"/>
                      <a:pt x="34" y="85"/>
                    </a:cubicBezTo>
                    <a:cubicBezTo>
                      <a:pt x="36" y="89"/>
                      <a:pt x="39" y="92"/>
                      <a:pt x="43" y="93"/>
                    </a:cubicBezTo>
                    <a:cubicBezTo>
                      <a:pt x="44" y="94"/>
                      <a:pt x="45" y="94"/>
                      <a:pt x="46" y="94"/>
                    </a:cubicBezTo>
                    <a:cubicBezTo>
                      <a:pt x="49" y="94"/>
                      <a:pt x="53" y="94"/>
                      <a:pt x="56" y="91"/>
                    </a:cubicBezTo>
                    <a:cubicBezTo>
                      <a:pt x="103" y="60"/>
                      <a:pt x="103" y="60"/>
                      <a:pt x="103" y="60"/>
                    </a:cubicBezTo>
                    <a:cubicBezTo>
                      <a:pt x="104" y="59"/>
                      <a:pt x="104" y="59"/>
                      <a:pt x="104" y="59"/>
                    </a:cubicBezTo>
                    <a:lnTo>
                      <a:pt x="99" y="52"/>
                    </a:lnTo>
                    <a:close/>
                  </a:path>
                </a:pathLst>
              </a:custGeom>
              <a:solidFill>
                <a:srgbClr val="407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2" name="Freeform 37">
                <a:extLst>
                  <a:ext uri="{FF2B5EF4-FFF2-40B4-BE49-F238E27FC236}">
                    <a16:creationId xmlns:a16="http://schemas.microsoft.com/office/drawing/2014/main" id="{C44044CE-1B3F-415E-8FE9-3C2D1AE8E664}"/>
                  </a:ext>
                </a:extLst>
              </p:cNvPr>
              <p:cNvSpPr>
                <a:spLocks/>
              </p:cNvSpPr>
              <p:nvPr/>
            </p:nvSpPr>
            <p:spPr bwMode="auto">
              <a:xfrm>
                <a:off x="3280227" y="3911095"/>
                <a:ext cx="37227" cy="41521"/>
              </a:xfrm>
              <a:custGeom>
                <a:avLst/>
                <a:gdLst>
                  <a:gd name="T0" fmla="*/ 14 w 26"/>
                  <a:gd name="T1" fmla="*/ 29 h 29"/>
                  <a:gd name="T2" fmla="*/ 0 w 26"/>
                  <a:gd name="T3" fmla="*/ 8 h 29"/>
                  <a:gd name="T4" fmla="*/ 11 w 26"/>
                  <a:gd name="T5" fmla="*/ 0 h 29"/>
                  <a:gd name="T6" fmla="*/ 26 w 26"/>
                  <a:gd name="T7" fmla="*/ 21 h 29"/>
                  <a:gd name="T8" fmla="*/ 14 w 26"/>
                  <a:gd name="T9" fmla="*/ 29 h 29"/>
                </a:gdLst>
                <a:ahLst/>
                <a:cxnLst>
                  <a:cxn ang="0">
                    <a:pos x="T0" y="T1"/>
                  </a:cxn>
                  <a:cxn ang="0">
                    <a:pos x="T2" y="T3"/>
                  </a:cxn>
                  <a:cxn ang="0">
                    <a:pos x="T4" y="T5"/>
                  </a:cxn>
                  <a:cxn ang="0">
                    <a:pos x="T6" y="T7"/>
                  </a:cxn>
                  <a:cxn ang="0">
                    <a:pos x="T8" y="T9"/>
                  </a:cxn>
                </a:cxnLst>
                <a:rect l="0" t="0" r="r" b="b"/>
                <a:pathLst>
                  <a:path w="26" h="29">
                    <a:moveTo>
                      <a:pt x="14" y="29"/>
                    </a:moveTo>
                    <a:lnTo>
                      <a:pt x="0" y="8"/>
                    </a:lnTo>
                    <a:lnTo>
                      <a:pt x="11" y="0"/>
                    </a:lnTo>
                    <a:lnTo>
                      <a:pt x="26" y="21"/>
                    </a:lnTo>
                    <a:lnTo>
                      <a:pt x="14"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3" name="Freeform 38">
                <a:extLst>
                  <a:ext uri="{FF2B5EF4-FFF2-40B4-BE49-F238E27FC236}">
                    <a16:creationId xmlns:a16="http://schemas.microsoft.com/office/drawing/2014/main" id="{4547DAA3-16AB-42F8-8206-3E36A56CBB6F}"/>
                  </a:ext>
                </a:extLst>
              </p:cNvPr>
              <p:cNvSpPr>
                <a:spLocks/>
              </p:cNvSpPr>
              <p:nvPr/>
            </p:nvSpPr>
            <p:spPr bwMode="auto">
              <a:xfrm>
                <a:off x="3297407" y="3881028"/>
                <a:ext cx="54408" cy="50112"/>
              </a:xfrm>
              <a:custGeom>
                <a:avLst/>
                <a:gdLst>
                  <a:gd name="T0" fmla="*/ 36 w 43"/>
                  <a:gd name="T1" fmla="*/ 9 h 40"/>
                  <a:gd name="T2" fmla="*/ 34 w 43"/>
                  <a:gd name="T3" fmla="*/ 15 h 40"/>
                  <a:gd name="T4" fmla="*/ 27 w 43"/>
                  <a:gd name="T5" fmla="*/ 20 h 40"/>
                  <a:gd name="T6" fmla="*/ 11 w 43"/>
                  <a:gd name="T7" fmla="*/ 20 h 40"/>
                  <a:gd name="T8" fmla="*/ 21 w 43"/>
                  <a:gd name="T9" fmla="*/ 7 h 40"/>
                  <a:gd name="T10" fmla="*/ 21 w 43"/>
                  <a:gd name="T11" fmla="*/ 2 h 40"/>
                  <a:gd name="T12" fmla="*/ 16 w 43"/>
                  <a:gd name="T13" fmla="*/ 2 h 40"/>
                  <a:gd name="T14" fmla="*/ 6 w 43"/>
                  <a:gd name="T15" fmla="*/ 13 h 40"/>
                  <a:gd name="T16" fmla="*/ 2 w 43"/>
                  <a:gd name="T17" fmla="*/ 22 h 40"/>
                  <a:gd name="T18" fmla="*/ 0 w 43"/>
                  <a:gd name="T19" fmla="*/ 24 h 40"/>
                  <a:gd name="T20" fmla="*/ 10 w 43"/>
                  <a:gd name="T21" fmla="*/ 40 h 40"/>
                  <a:gd name="T22" fmla="*/ 17 w 43"/>
                  <a:gd name="T23" fmla="*/ 34 h 40"/>
                  <a:gd name="T24" fmla="*/ 26 w 43"/>
                  <a:gd name="T25" fmla="*/ 29 h 40"/>
                  <a:gd name="T26" fmla="*/ 39 w 43"/>
                  <a:gd name="T27" fmla="*/ 21 h 40"/>
                  <a:gd name="T28" fmla="*/ 43 w 43"/>
                  <a:gd name="T29" fmla="*/ 9 h 40"/>
                  <a:gd name="T30" fmla="*/ 36 w 43"/>
                  <a:gd name="T31"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40">
                    <a:moveTo>
                      <a:pt x="36" y="9"/>
                    </a:moveTo>
                    <a:cubicBezTo>
                      <a:pt x="35" y="12"/>
                      <a:pt x="34" y="15"/>
                      <a:pt x="34" y="15"/>
                    </a:cubicBezTo>
                    <a:cubicBezTo>
                      <a:pt x="27" y="20"/>
                      <a:pt x="27" y="20"/>
                      <a:pt x="27" y="20"/>
                    </a:cubicBezTo>
                    <a:cubicBezTo>
                      <a:pt x="27" y="20"/>
                      <a:pt x="15" y="23"/>
                      <a:pt x="11" y="20"/>
                    </a:cubicBezTo>
                    <a:cubicBezTo>
                      <a:pt x="21" y="7"/>
                      <a:pt x="21" y="7"/>
                      <a:pt x="21" y="7"/>
                    </a:cubicBezTo>
                    <a:cubicBezTo>
                      <a:pt x="23" y="5"/>
                      <a:pt x="23" y="3"/>
                      <a:pt x="21" y="2"/>
                    </a:cubicBezTo>
                    <a:cubicBezTo>
                      <a:pt x="20" y="0"/>
                      <a:pt x="17" y="1"/>
                      <a:pt x="16" y="2"/>
                    </a:cubicBezTo>
                    <a:cubicBezTo>
                      <a:pt x="6" y="13"/>
                      <a:pt x="6" y="13"/>
                      <a:pt x="6" y="13"/>
                    </a:cubicBezTo>
                    <a:cubicBezTo>
                      <a:pt x="5" y="14"/>
                      <a:pt x="0" y="18"/>
                      <a:pt x="2" y="22"/>
                    </a:cubicBezTo>
                    <a:cubicBezTo>
                      <a:pt x="1" y="23"/>
                      <a:pt x="0" y="24"/>
                      <a:pt x="0" y="24"/>
                    </a:cubicBezTo>
                    <a:cubicBezTo>
                      <a:pt x="10" y="40"/>
                      <a:pt x="10" y="40"/>
                      <a:pt x="10" y="40"/>
                    </a:cubicBezTo>
                    <a:cubicBezTo>
                      <a:pt x="17" y="34"/>
                      <a:pt x="17" y="34"/>
                      <a:pt x="17" y="34"/>
                    </a:cubicBezTo>
                    <a:cubicBezTo>
                      <a:pt x="17" y="34"/>
                      <a:pt x="19" y="34"/>
                      <a:pt x="26" y="29"/>
                    </a:cubicBezTo>
                    <a:cubicBezTo>
                      <a:pt x="33" y="25"/>
                      <a:pt x="39" y="21"/>
                      <a:pt x="39" y="21"/>
                    </a:cubicBezTo>
                    <a:cubicBezTo>
                      <a:pt x="43" y="9"/>
                      <a:pt x="43" y="9"/>
                      <a:pt x="43" y="9"/>
                    </a:cubicBezTo>
                    <a:cubicBezTo>
                      <a:pt x="43" y="9"/>
                      <a:pt x="41" y="5"/>
                      <a:pt x="36" y="9"/>
                    </a:cubicBezTo>
                    <a:close/>
                  </a:path>
                </a:pathLst>
              </a:custGeom>
              <a:solidFill>
                <a:srgbClr val="D0B2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4" name="Freeform 39">
                <a:extLst>
                  <a:ext uri="{FF2B5EF4-FFF2-40B4-BE49-F238E27FC236}">
                    <a16:creationId xmlns:a16="http://schemas.microsoft.com/office/drawing/2014/main" id="{73C69DB1-F6A4-401A-AEE7-75FD0B5FA4DB}"/>
                  </a:ext>
                </a:extLst>
              </p:cNvPr>
              <p:cNvSpPr>
                <a:spLocks/>
              </p:cNvSpPr>
              <p:nvPr/>
            </p:nvSpPr>
            <p:spPr bwMode="auto">
              <a:xfrm>
                <a:off x="3333203" y="3876731"/>
                <a:ext cx="38659" cy="24340"/>
              </a:xfrm>
              <a:custGeom>
                <a:avLst/>
                <a:gdLst>
                  <a:gd name="T0" fmla="*/ 27 w 27"/>
                  <a:gd name="T1" fmla="*/ 0 h 17"/>
                  <a:gd name="T2" fmla="*/ 4 w 27"/>
                  <a:gd name="T3" fmla="*/ 17 h 17"/>
                  <a:gd name="T4" fmla="*/ 0 w 27"/>
                  <a:gd name="T5" fmla="*/ 11 h 17"/>
                  <a:gd name="T6" fmla="*/ 7 w 27"/>
                  <a:gd name="T7" fmla="*/ 0 h 17"/>
                  <a:gd name="T8" fmla="*/ 27 w 27"/>
                  <a:gd name="T9" fmla="*/ 0 h 17"/>
                </a:gdLst>
                <a:ahLst/>
                <a:cxnLst>
                  <a:cxn ang="0">
                    <a:pos x="T0" y="T1"/>
                  </a:cxn>
                  <a:cxn ang="0">
                    <a:pos x="T2" y="T3"/>
                  </a:cxn>
                  <a:cxn ang="0">
                    <a:pos x="T4" y="T5"/>
                  </a:cxn>
                  <a:cxn ang="0">
                    <a:pos x="T6" y="T7"/>
                  </a:cxn>
                  <a:cxn ang="0">
                    <a:pos x="T8" y="T9"/>
                  </a:cxn>
                </a:cxnLst>
                <a:rect l="0" t="0" r="r" b="b"/>
                <a:pathLst>
                  <a:path w="27" h="17">
                    <a:moveTo>
                      <a:pt x="27" y="0"/>
                    </a:moveTo>
                    <a:lnTo>
                      <a:pt x="4" y="17"/>
                    </a:lnTo>
                    <a:lnTo>
                      <a:pt x="0" y="11"/>
                    </a:lnTo>
                    <a:lnTo>
                      <a:pt x="7"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5" name="Freeform 40">
                <a:extLst>
                  <a:ext uri="{FF2B5EF4-FFF2-40B4-BE49-F238E27FC236}">
                    <a16:creationId xmlns:a16="http://schemas.microsoft.com/office/drawing/2014/main" id="{EA6F1406-4FAB-4B8D-B00B-80513077E79C}"/>
                  </a:ext>
                </a:extLst>
              </p:cNvPr>
              <p:cNvSpPr>
                <a:spLocks/>
              </p:cNvSpPr>
              <p:nvPr/>
            </p:nvSpPr>
            <p:spPr bwMode="auto">
              <a:xfrm>
                <a:off x="3333203" y="3876731"/>
                <a:ext cx="38659" cy="24340"/>
              </a:xfrm>
              <a:custGeom>
                <a:avLst/>
                <a:gdLst>
                  <a:gd name="T0" fmla="*/ 27 w 27"/>
                  <a:gd name="T1" fmla="*/ 0 h 17"/>
                  <a:gd name="T2" fmla="*/ 4 w 27"/>
                  <a:gd name="T3" fmla="*/ 17 h 17"/>
                  <a:gd name="T4" fmla="*/ 0 w 27"/>
                  <a:gd name="T5" fmla="*/ 11 h 17"/>
                  <a:gd name="T6" fmla="*/ 7 w 27"/>
                  <a:gd name="T7" fmla="*/ 0 h 17"/>
                </a:gdLst>
                <a:ahLst/>
                <a:cxnLst>
                  <a:cxn ang="0">
                    <a:pos x="T0" y="T1"/>
                  </a:cxn>
                  <a:cxn ang="0">
                    <a:pos x="T2" y="T3"/>
                  </a:cxn>
                  <a:cxn ang="0">
                    <a:pos x="T4" y="T5"/>
                  </a:cxn>
                  <a:cxn ang="0">
                    <a:pos x="T6" y="T7"/>
                  </a:cxn>
                </a:cxnLst>
                <a:rect l="0" t="0" r="r" b="b"/>
                <a:pathLst>
                  <a:path w="27" h="17">
                    <a:moveTo>
                      <a:pt x="27" y="0"/>
                    </a:moveTo>
                    <a:lnTo>
                      <a:pt x="4" y="17"/>
                    </a:lnTo>
                    <a:lnTo>
                      <a:pt x="0" y="11"/>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6" name="Freeform 41">
                <a:extLst>
                  <a:ext uri="{FF2B5EF4-FFF2-40B4-BE49-F238E27FC236}">
                    <a16:creationId xmlns:a16="http://schemas.microsoft.com/office/drawing/2014/main" id="{9A6EAF23-D28A-4458-947F-A2A77232B6D2}"/>
                  </a:ext>
                </a:extLst>
              </p:cNvPr>
              <p:cNvSpPr>
                <a:spLocks/>
              </p:cNvSpPr>
              <p:nvPr/>
            </p:nvSpPr>
            <p:spPr bwMode="auto">
              <a:xfrm>
                <a:off x="3220092" y="3765053"/>
                <a:ext cx="0" cy="0"/>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7" name="Freeform 42">
                <a:extLst>
                  <a:ext uri="{FF2B5EF4-FFF2-40B4-BE49-F238E27FC236}">
                    <a16:creationId xmlns:a16="http://schemas.microsoft.com/office/drawing/2014/main" id="{CDC7BC9B-73DC-4178-8810-E339F5E0D1A1}"/>
                  </a:ext>
                </a:extLst>
              </p:cNvPr>
              <p:cNvSpPr>
                <a:spLocks noEditPoints="1"/>
              </p:cNvSpPr>
              <p:nvPr/>
            </p:nvSpPr>
            <p:spPr bwMode="auto">
              <a:xfrm>
                <a:off x="3245864" y="4184565"/>
                <a:ext cx="55840" cy="64430"/>
              </a:xfrm>
              <a:custGeom>
                <a:avLst/>
                <a:gdLst>
                  <a:gd name="T0" fmla="*/ 42 w 45"/>
                  <a:gd name="T1" fmla="*/ 52 h 52"/>
                  <a:gd name="T2" fmla="*/ 42 w 45"/>
                  <a:gd name="T3" fmla="*/ 52 h 52"/>
                  <a:gd name="T4" fmla="*/ 42 w 45"/>
                  <a:gd name="T5" fmla="*/ 52 h 52"/>
                  <a:gd name="T6" fmla="*/ 43 w 45"/>
                  <a:gd name="T7" fmla="*/ 52 h 52"/>
                  <a:gd name="T8" fmla="*/ 42 w 45"/>
                  <a:gd name="T9" fmla="*/ 52 h 52"/>
                  <a:gd name="T10" fmla="*/ 43 w 45"/>
                  <a:gd name="T11" fmla="*/ 52 h 52"/>
                  <a:gd name="T12" fmla="*/ 43 w 45"/>
                  <a:gd name="T13" fmla="*/ 52 h 52"/>
                  <a:gd name="T14" fmla="*/ 43 w 45"/>
                  <a:gd name="T15" fmla="*/ 52 h 52"/>
                  <a:gd name="T16" fmla="*/ 43 w 45"/>
                  <a:gd name="T17" fmla="*/ 52 h 52"/>
                  <a:gd name="T18" fmla="*/ 43 w 45"/>
                  <a:gd name="T19" fmla="*/ 52 h 52"/>
                  <a:gd name="T20" fmla="*/ 43 w 45"/>
                  <a:gd name="T21" fmla="*/ 52 h 52"/>
                  <a:gd name="T22" fmla="*/ 43 w 45"/>
                  <a:gd name="T23" fmla="*/ 52 h 52"/>
                  <a:gd name="T24" fmla="*/ 43 w 45"/>
                  <a:gd name="T25" fmla="*/ 52 h 52"/>
                  <a:gd name="T26" fmla="*/ 43 w 45"/>
                  <a:gd name="T27" fmla="*/ 52 h 52"/>
                  <a:gd name="T28" fmla="*/ 43 w 45"/>
                  <a:gd name="T29" fmla="*/ 52 h 52"/>
                  <a:gd name="T30" fmla="*/ 44 w 45"/>
                  <a:gd name="T31" fmla="*/ 52 h 52"/>
                  <a:gd name="T32" fmla="*/ 44 w 45"/>
                  <a:gd name="T33" fmla="*/ 52 h 52"/>
                  <a:gd name="T34" fmla="*/ 44 w 45"/>
                  <a:gd name="T35" fmla="*/ 52 h 52"/>
                  <a:gd name="T36" fmla="*/ 44 w 45"/>
                  <a:gd name="T37" fmla="*/ 52 h 52"/>
                  <a:gd name="T38" fmla="*/ 44 w 45"/>
                  <a:gd name="T39" fmla="*/ 52 h 52"/>
                  <a:gd name="T40" fmla="*/ 44 w 45"/>
                  <a:gd name="T41" fmla="*/ 52 h 52"/>
                  <a:gd name="T42" fmla="*/ 44 w 45"/>
                  <a:gd name="T43" fmla="*/ 52 h 52"/>
                  <a:gd name="T44" fmla="*/ 44 w 45"/>
                  <a:gd name="T45" fmla="*/ 52 h 52"/>
                  <a:gd name="T46" fmla="*/ 44 w 45"/>
                  <a:gd name="T47" fmla="*/ 52 h 52"/>
                  <a:gd name="T48" fmla="*/ 44 w 45"/>
                  <a:gd name="T49" fmla="*/ 52 h 52"/>
                  <a:gd name="T50" fmla="*/ 44 w 45"/>
                  <a:gd name="T51" fmla="*/ 52 h 52"/>
                  <a:gd name="T52" fmla="*/ 44 w 45"/>
                  <a:gd name="T53" fmla="*/ 52 h 52"/>
                  <a:gd name="T54" fmla="*/ 45 w 45"/>
                  <a:gd name="T55" fmla="*/ 52 h 52"/>
                  <a:gd name="T56" fmla="*/ 45 w 45"/>
                  <a:gd name="T57" fmla="*/ 52 h 52"/>
                  <a:gd name="T58" fmla="*/ 45 w 45"/>
                  <a:gd name="T59" fmla="*/ 52 h 52"/>
                  <a:gd name="T60" fmla="*/ 2 w 45"/>
                  <a:gd name="T61" fmla="*/ 0 h 52"/>
                  <a:gd name="T62" fmla="*/ 0 w 45"/>
                  <a:gd name="T63" fmla="*/ 11 h 52"/>
                  <a:gd name="T64" fmla="*/ 0 w 45"/>
                  <a:gd name="T65" fmla="*/ 11 h 52"/>
                  <a:gd name="T66" fmla="*/ 2 w 45"/>
                  <a:gd name="T6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 h="52">
                    <a:moveTo>
                      <a:pt x="42" y="52"/>
                    </a:moveTo>
                    <a:cubicBezTo>
                      <a:pt x="42" y="52"/>
                      <a:pt x="42" y="52"/>
                      <a:pt x="42" y="52"/>
                    </a:cubicBezTo>
                    <a:cubicBezTo>
                      <a:pt x="42" y="52"/>
                      <a:pt x="42" y="52"/>
                      <a:pt x="42" y="52"/>
                    </a:cubicBezTo>
                    <a:moveTo>
                      <a:pt x="43" y="52"/>
                    </a:moveTo>
                    <a:cubicBezTo>
                      <a:pt x="43" y="52"/>
                      <a:pt x="42" y="52"/>
                      <a:pt x="42" y="52"/>
                    </a:cubicBezTo>
                    <a:cubicBezTo>
                      <a:pt x="42" y="52"/>
                      <a:pt x="43" y="52"/>
                      <a:pt x="43" y="52"/>
                    </a:cubicBezTo>
                    <a:moveTo>
                      <a:pt x="43" y="52"/>
                    </a:moveTo>
                    <a:cubicBezTo>
                      <a:pt x="43" y="52"/>
                      <a:pt x="43" y="52"/>
                      <a:pt x="43" y="52"/>
                    </a:cubicBezTo>
                    <a:cubicBezTo>
                      <a:pt x="43" y="52"/>
                      <a:pt x="43" y="52"/>
                      <a:pt x="43" y="52"/>
                    </a:cubicBezTo>
                    <a:moveTo>
                      <a:pt x="43" y="52"/>
                    </a:moveTo>
                    <a:cubicBezTo>
                      <a:pt x="43" y="52"/>
                      <a:pt x="43" y="52"/>
                      <a:pt x="43" y="52"/>
                    </a:cubicBezTo>
                    <a:cubicBezTo>
                      <a:pt x="43" y="52"/>
                      <a:pt x="43" y="52"/>
                      <a:pt x="43" y="52"/>
                    </a:cubicBezTo>
                    <a:moveTo>
                      <a:pt x="43" y="52"/>
                    </a:moveTo>
                    <a:cubicBezTo>
                      <a:pt x="43" y="52"/>
                      <a:pt x="43" y="52"/>
                      <a:pt x="43" y="52"/>
                    </a:cubicBezTo>
                    <a:cubicBezTo>
                      <a:pt x="43" y="52"/>
                      <a:pt x="43" y="52"/>
                      <a:pt x="43" y="52"/>
                    </a:cubicBezTo>
                    <a:moveTo>
                      <a:pt x="44" y="52"/>
                    </a:moveTo>
                    <a:cubicBezTo>
                      <a:pt x="44" y="52"/>
                      <a:pt x="44" y="52"/>
                      <a:pt x="44" y="52"/>
                    </a:cubicBezTo>
                    <a:cubicBezTo>
                      <a:pt x="44" y="52"/>
                      <a:pt x="44" y="52"/>
                      <a:pt x="44" y="52"/>
                    </a:cubicBezTo>
                    <a:moveTo>
                      <a:pt x="44" y="52"/>
                    </a:moveTo>
                    <a:cubicBezTo>
                      <a:pt x="44" y="52"/>
                      <a:pt x="44" y="52"/>
                      <a:pt x="44" y="52"/>
                    </a:cubicBezTo>
                    <a:cubicBezTo>
                      <a:pt x="44" y="52"/>
                      <a:pt x="44" y="52"/>
                      <a:pt x="44" y="52"/>
                    </a:cubicBezTo>
                    <a:moveTo>
                      <a:pt x="44" y="52"/>
                    </a:moveTo>
                    <a:cubicBezTo>
                      <a:pt x="44" y="52"/>
                      <a:pt x="44" y="52"/>
                      <a:pt x="44" y="52"/>
                    </a:cubicBezTo>
                    <a:cubicBezTo>
                      <a:pt x="44" y="52"/>
                      <a:pt x="44" y="52"/>
                      <a:pt x="44" y="52"/>
                    </a:cubicBezTo>
                    <a:moveTo>
                      <a:pt x="44" y="52"/>
                    </a:moveTo>
                    <a:cubicBezTo>
                      <a:pt x="44" y="52"/>
                      <a:pt x="44" y="52"/>
                      <a:pt x="44" y="52"/>
                    </a:cubicBezTo>
                    <a:cubicBezTo>
                      <a:pt x="44" y="52"/>
                      <a:pt x="44" y="52"/>
                      <a:pt x="44" y="52"/>
                    </a:cubicBezTo>
                    <a:moveTo>
                      <a:pt x="45" y="52"/>
                    </a:moveTo>
                    <a:cubicBezTo>
                      <a:pt x="45" y="52"/>
                      <a:pt x="45" y="52"/>
                      <a:pt x="45" y="52"/>
                    </a:cubicBezTo>
                    <a:cubicBezTo>
                      <a:pt x="45" y="52"/>
                      <a:pt x="45" y="52"/>
                      <a:pt x="45" y="52"/>
                    </a:cubicBezTo>
                    <a:moveTo>
                      <a:pt x="2" y="0"/>
                    </a:moveTo>
                    <a:cubicBezTo>
                      <a:pt x="1" y="3"/>
                      <a:pt x="0" y="7"/>
                      <a:pt x="0" y="11"/>
                    </a:cubicBezTo>
                    <a:cubicBezTo>
                      <a:pt x="0" y="11"/>
                      <a:pt x="0" y="11"/>
                      <a:pt x="0" y="11"/>
                    </a:cubicBezTo>
                    <a:cubicBezTo>
                      <a:pt x="0" y="7"/>
                      <a:pt x="1" y="3"/>
                      <a:pt x="2" y="0"/>
                    </a:cubicBezTo>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8" name="Freeform 43">
                <a:extLst>
                  <a:ext uri="{FF2B5EF4-FFF2-40B4-BE49-F238E27FC236}">
                    <a16:creationId xmlns:a16="http://schemas.microsoft.com/office/drawing/2014/main" id="{870DE55B-04B0-4D2B-A476-83733FF4B0D2}"/>
                  </a:ext>
                </a:extLst>
              </p:cNvPr>
              <p:cNvSpPr>
                <a:spLocks/>
              </p:cNvSpPr>
              <p:nvPr/>
            </p:nvSpPr>
            <p:spPr bwMode="auto">
              <a:xfrm>
                <a:off x="3245864" y="4161657"/>
                <a:ext cx="87339" cy="87338"/>
              </a:xfrm>
              <a:custGeom>
                <a:avLst/>
                <a:gdLst>
                  <a:gd name="T0" fmla="*/ 12 w 71"/>
                  <a:gd name="T1" fmla="*/ 0 h 70"/>
                  <a:gd name="T2" fmla="*/ 2 w 71"/>
                  <a:gd name="T3" fmla="*/ 18 h 70"/>
                  <a:gd name="T4" fmla="*/ 0 w 71"/>
                  <a:gd name="T5" fmla="*/ 29 h 70"/>
                  <a:gd name="T6" fmla="*/ 42 w 71"/>
                  <a:gd name="T7" fmla="*/ 70 h 70"/>
                  <a:gd name="T8" fmla="*/ 42 w 71"/>
                  <a:gd name="T9" fmla="*/ 70 h 70"/>
                  <a:gd name="T10" fmla="*/ 42 w 71"/>
                  <a:gd name="T11" fmla="*/ 70 h 70"/>
                  <a:gd name="T12" fmla="*/ 42 w 71"/>
                  <a:gd name="T13" fmla="*/ 70 h 70"/>
                  <a:gd name="T14" fmla="*/ 43 w 71"/>
                  <a:gd name="T15" fmla="*/ 70 h 70"/>
                  <a:gd name="T16" fmla="*/ 43 w 71"/>
                  <a:gd name="T17" fmla="*/ 70 h 70"/>
                  <a:gd name="T18" fmla="*/ 43 w 71"/>
                  <a:gd name="T19" fmla="*/ 70 h 70"/>
                  <a:gd name="T20" fmla="*/ 43 w 71"/>
                  <a:gd name="T21" fmla="*/ 70 h 70"/>
                  <a:gd name="T22" fmla="*/ 43 w 71"/>
                  <a:gd name="T23" fmla="*/ 70 h 70"/>
                  <a:gd name="T24" fmla="*/ 43 w 71"/>
                  <a:gd name="T25" fmla="*/ 70 h 70"/>
                  <a:gd name="T26" fmla="*/ 43 w 71"/>
                  <a:gd name="T27" fmla="*/ 70 h 70"/>
                  <a:gd name="T28" fmla="*/ 44 w 71"/>
                  <a:gd name="T29" fmla="*/ 70 h 70"/>
                  <a:gd name="T30" fmla="*/ 44 w 71"/>
                  <a:gd name="T31" fmla="*/ 70 h 70"/>
                  <a:gd name="T32" fmla="*/ 44 w 71"/>
                  <a:gd name="T33" fmla="*/ 70 h 70"/>
                  <a:gd name="T34" fmla="*/ 44 w 71"/>
                  <a:gd name="T35" fmla="*/ 70 h 70"/>
                  <a:gd name="T36" fmla="*/ 44 w 71"/>
                  <a:gd name="T37" fmla="*/ 70 h 70"/>
                  <a:gd name="T38" fmla="*/ 44 w 71"/>
                  <a:gd name="T39" fmla="*/ 70 h 70"/>
                  <a:gd name="T40" fmla="*/ 44 w 71"/>
                  <a:gd name="T41" fmla="*/ 70 h 70"/>
                  <a:gd name="T42" fmla="*/ 44 w 71"/>
                  <a:gd name="T43" fmla="*/ 70 h 70"/>
                  <a:gd name="T44" fmla="*/ 45 w 71"/>
                  <a:gd name="T45" fmla="*/ 70 h 70"/>
                  <a:gd name="T46" fmla="*/ 45 w 71"/>
                  <a:gd name="T47" fmla="*/ 70 h 70"/>
                  <a:gd name="T48" fmla="*/ 71 w 71"/>
                  <a:gd name="T49" fmla="*/ 59 h 70"/>
                  <a:gd name="T50" fmla="*/ 12 w 71"/>
                  <a:gd name="T5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70">
                    <a:moveTo>
                      <a:pt x="12" y="0"/>
                    </a:moveTo>
                    <a:cubicBezTo>
                      <a:pt x="7" y="5"/>
                      <a:pt x="4" y="11"/>
                      <a:pt x="2" y="18"/>
                    </a:cubicBezTo>
                    <a:cubicBezTo>
                      <a:pt x="1" y="21"/>
                      <a:pt x="0" y="25"/>
                      <a:pt x="0" y="29"/>
                    </a:cubicBezTo>
                    <a:cubicBezTo>
                      <a:pt x="0" y="52"/>
                      <a:pt x="19" y="70"/>
                      <a:pt x="42" y="70"/>
                    </a:cubicBezTo>
                    <a:cubicBezTo>
                      <a:pt x="42" y="70"/>
                      <a:pt x="42" y="70"/>
                      <a:pt x="42" y="70"/>
                    </a:cubicBezTo>
                    <a:cubicBezTo>
                      <a:pt x="42" y="70"/>
                      <a:pt x="42" y="70"/>
                      <a:pt x="42" y="70"/>
                    </a:cubicBezTo>
                    <a:cubicBezTo>
                      <a:pt x="42" y="70"/>
                      <a:pt x="42" y="70"/>
                      <a:pt x="42" y="70"/>
                    </a:cubicBezTo>
                    <a:cubicBezTo>
                      <a:pt x="42" y="70"/>
                      <a:pt x="43" y="70"/>
                      <a:pt x="43" y="70"/>
                    </a:cubicBezTo>
                    <a:cubicBezTo>
                      <a:pt x="43" y="70"/>
                      <a:pt x="43" y="70"/>
                      <a:pt x="43" y="70"/>
                    </a:cubicBezTo>
                    <a:cubicBezTo>
                      <a:pt x="43" y="70"/>
                      <a:pt x="43" y="70"/>
                      <a:pt x="43" y="70"/>
                    </a:cubicBezTo>
                    <a:cubicBezTo>
                      <a:pt x="43" y="70"/>
                      <a:pt x="43" y="70"/>
                      <a:pt x="43" y="70"/>
                    </a:cubicBezTo>
                    <a:cubicBezTo>
                      <a:pt x="43" y="70"/>
                      <a:pt x="43" y="70"/>
                      <a:pt x="43" y="70"/>
                    </a:cubicBezTo>
                    <a:cubicBezTo>
                      <a:pt x="43" y="70"/>
                      <a:pt x="43" y="70"/>
                      <a:pt x="43" y="70"/>
                    </a:cubicBezTo>
                    <a:cubicBezTo>
                      <a:pt x="43" y="70"/>
                      <a:pt x="43" y="70"/>
                      <a:pt x="43" y="70"/>
                    </a:cubicBezTo>
                    <a:cubicBezTo>
                      <a:pt x="43" y="70"/>
                      <a:pt x="43" y="70"/>
                      <a:pt x="44" y="70"/>
                    </a:cubicBezTo>
                    <a:cubicBezTo>
                      <a:pt x="44" y="70"/>
                      <a:pt x="44" y="70"/>
                      <a:pt x="44" y="70"/>
                    </a:cubicBezTo>
                    <a:cubicBezTo>
                      <a:pt x="44" y="70"/>
                      <a:pt x="44" y="70"/>
                      <a:pt x="44" y="70"/>
                    </a:cubicBezTo>
                    <a:cubicBezTo>
                      <a:pt x="44" y="70"/>
                      <a:pt x="44" y="70"/>
                      <a:pt x="44" y="70"/>
                    </a:cubicBezTo>
                    <a:cubicBezTo>
                      <a:pt x="44" y="70"/>
                      <a:pt x="44" y="70"/>
                      <a:pt x="44" y="70"/>
                    </a:cubicBezTo>
                    <a:cubicBezTo>
                      <a:pt x="44" y="70"/>
                      <a:pt x="44" y="70"/>
                      <a:pt x="44" y="70"/>
                    </a:cubicBezTo>
                    <a:cubicBezTo>
                      <a:pt x="44" y="70"/>
                      <a:pt x="44" y="70"/>
                      <a:pt x="44" y="70"/>
                    </a:cubicBezTo>
                    <a:cubicBezTo>
                      <a:pt x="44" y="70"/>
                      <a:pt x="44" y="70"/>
                      <a:pt x="44" y="70"/>
                    </a:cubicBezTo>
                    <a:cubicBezTo>
                      <a:pt x="44" y="70"/>
                      <a:pt x="45" y="70"/>
                      <a:pt x="45" y="70"/>
                    </a:cubicBezTo>
                    <a:cubicBezTo>
                      <a:pt x="45" y="70"/>
                      <a:pt x="45" y="70"/>
                      <a:pt x="45" y="70"/>
                    </a:cubicBezTo>
                    <a:cubicBezTo>
                      <a:pt x="55" y="70"/>
                      <a:pt x="64" y="65"/>
                      <a:pt x="71" y="59"/>
                    </a:cubicBezTo>
                    <a:cubicBezTo>
                      <a:pt x="12" y="0"/>
                      <a:pt x="12" y="0"/>
                      <a:pt x="12" y="0"/>
                    </a:cubicBezTo>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9" name="Freeform 44">
                <a:extLst>
                  <a:ext uri="{FF2B5EF4-FFF2-40B4-BE49-F238E27FC236}">
                    <a16:creationId xmlns:a16="http://schemas.microsoft.com/office/drawing/2014/main" id="{1664B3BB-CD30-4442-8FD5-DA899C5CA815}"/>
                  </a:ext>
                </a:extLst>
              </p:cNvPr>
              <p:cNvSpPr>
                <a:spLocks/>
              </p:cNvSpPr>
              <p:nvPr/>
            </p:nvSpPr>
            <p:spPr bwMode="auto">
              <a:xfrm>
                <a:off x="3555129" y="3988411"/>
                <a:ext cx="123133" cy="18613"/>
              </a:xfrm>
              <a:custGeom>
                <a:avLst/>
                <a:gdLst>
                  <a:gd name="T0" fmla="*/ 92 w 99"/>
                  <a:gd name="T1" fmla="*/ 15 h 15"/>
                  <a:gd name="T2" fmla="*/ 8 w 99"/>
                  <a:gd name="T3" fmla="*/ 15 h 15"/>
                  <a:gd name="T4" fmla="*/ 0 w 99"/>
                  <a:gd name="T5" fmla="*/ 8 h 15"/>
                  <a:gd name="T6" fmla="*/ 8 w 99"/>
                  <a:gd name="T7" fmla="*/ 0 h 15"/>
                  <a:gd name="T8" fmla="*/ 92 w 99"/>
                  <a:gd name="T9" fmla="*/ 0 h 15"/>
                  <a:gd name="T10" fmla="*/ 99 w 99"/>
                  <a:gd name="T11" fmla="*/ 8 h 15"/>
                  <a:gd name="T12" fmla="*/ 92 w 9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99" h="15">
                    <a:moveTo>
                      <a:pt x="92" y="15"/>
                    </a:moveTo>
                    <a:cubicBezTo>
                      <a:pt x="8" y="15"/>
                      <a:pt x="8" y="15"/>
                      <a:pt x="8" y="15"/>
                    </a:cubicBezTo>
                    <a:cubicBezTo>
                      <a:pt x="4" y="15"/>
                      <a:pt x="0" y="12"/>
                      <a:pt x="0" y="8"/>
                    </a:cubicBezTo>
                    <a:cubicBezTo>
                      <a:pt x="0" y="4"/>
                      <a:pt x="4" y="0"/>
                      <a:pt x="8" y="0"/>
                    </a:cubicBezTo>
                    <a:cubicBezTo>
                      <a:pt x="92" y="0"/>
                      <a:pt x="92" y="0"/>
                      <a:pt x="92" y="0"/>
                    </a:cubicBezTo>
                    <a:cubicBezTo>
                      <a:pt x="96" y="0"/>
                      <a:pt x="99" y="4"/>
                      <a:pt x="99" y="8"/>
                    </a:cubicBezTo>
                    <a:cubicBezTo>
                      <a:pt x="99" y="12"/>
                      <a:pt x="96" y="15"/>
                      <a:pt x="92" y="1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00" name="Freeform 45">
                <a:extLst>
                  <a:ext uri="{FF2B5EF4-FFF2-40B4-BE49-F238E27FC236}">
                    <a16:creationId xmlns:a16="http://schemas.microsoft.com/office/drawing/2014/main" id="{2A335604-73FE-41F8-9A19-7F194B4C37E3}"/>
                  </a:ext>
                </a:extLst>
              </p:cNvPr>
              <p:cNvSpPr>
                <a:spLocks/>
              </p:cNvSpPr>
              <p:nvPr/>
            </p:nvSpPr>
            <p:spPr bwMode="auto">
              <a:xfrm>
                <a:off x="3555129" y="4025638"/>
                <a:ext cx="123133" cy="18613"/>
              </a:xfrm>
              <a:custGeom>
                <a:avLst/>
                <a:gdLst>
                  <a:gd name="T0" fmla="*/ 92 w 99"/>
                  <a:gd name="T1" fmla="*/ 15 h 15"/>
                  <a:gd name="T2" fmla="*/ 8 w 99"/>
                  <a:gd name="T3" fmla="*/ 15 h 15"/>
                  <a:gd name="T4" fmla="*/ 0 w 99"/>
                  <a:gd name="T5" fmla="*/ 8 h 15"/>
                  <a:gd name="T6" fmla="*/ 8 w 99"/>
                  <a:gd name="T7" fmla="*/ 0 h 15"/>
                  <a:gd name="T8" fmla="*/ 92 w 99"/>
                  <a:gd name="T9" fmla="*/ 0 h 15"/>
                  <a:gd name="T10" fmla="*/ 99 w 99"/>
                  <a:gd name="T11" fmla="*/ 8 h 15"/>
                  <a:gd name="T12" fmla="*/ 92 w 9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99" h="15">
                    <a:moveTo>
                      <a:pt x="92" y="15"/>
                    </a:moveTo>
                    <a:cubicBezTo>
                      <a:pt x="8" y="15"/>
                      <a:pt x="8" y="15"/>
                      <a:pt x="8" y="15"/>
                    </a:cubicBezTo>
                    <a:cubicBezTo>
                      <a:pt x="4" y="15"/>
                      <a:pt x="0" y="12"/>
                      <a:pt x="0" y="8"/>
                    </a:cubicBezTo>
                    <a:cubicBezTo>
                      <a:pt x="0" y="4"/>
                      <a:pt x="4" y="0"/>
                      <a:pt x="8" y="0"/>
                    </a:cubicBezTo>
                    <a:cubicBezTo>
                      <a:pt x="92" y="0"/>
                      <a:pt x="92" y="0"/>
                      <a:pt x="92" y="0"/>
                    </a:cubicBezTo>
                    <a:cubicBezTo>
                      <a:pt x="96" y="0"/>
                      <a:pt x="99" y="4"/>
                      <a:pt x="99" y="8"/>
                    </a:cubicBezTo>
                    <a:cubicBezTo>
                      <a:pt x="99" y="12"/>
                      <a:pt x="96" y="15"/>
                      <a:pt x="92" y="1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01" name="Freeform 46">
                <a:extLst>
                  <a:ext uri="{FF2B5EF4-FFF2-40B4-BE49-F238E27FC236}">
                    <a16:creationId xmlns:a16="http://schemas.microsoft.com/office/drawing/2014/main" id="{08668DDD-AE67-4B34-B219-0F44B01263F5}"/>
                  </a:ext>
                </a:extLst>
              </p:cNvPr>
              <p:cNvSpPr>
                <a:spLocks/>
              </p:cNvSpPr>
              <p:nvPr/>
            </p:nvSpPr>
            <p:spPr bwMode="auto">
              <a:xfrm>
                <a:off x="3555129" y="4062863"/>
                <a:ext cx="123133" cy="18613"/>
              </a:xfrm>
              <a:custGeom>
                <a:avLst/>
                <a:gdLst>
                  <a:gd name="T0" fmla="*/ 92 w 99"/>
                  <a:gd name="T1" fmla="*/ 15 h 15"/>
                  <a:gd name="T2" fmla="*/ 8 w 99"/>
                  <a:gd name="T3" fmla="*/ 15 h 15"/>
                  <a:gd name="T4" fmla="*/ 0 w 99"/>
                  <a:gd name="T5" fmla="*/ 7 h 15"/>
                  <a:gd name="T6" fmla="*/ 8 w 99"/>
                  <a:gd name="T7" fmla="*/ 0 h 15"/>
                  <a:gd name="T8" fmla="*/ 92 w 99"/>
                  <a:gd name="T9" fmla="*/ 0 h 15"/>
                  <a:gd name="T10" fmla="*/ 99 w 99"/>
                  <a:gd name="T11" fmla="*/ 7 h 15"/>
                  <a:gd name="T12" fmla="*/ 92 w 9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99" h="15">
                    <a:moveTo>
                      <a:pt x="92" y="15"/>
                    </a:moveTo>
                    <a:cubicBezTo>
                      <a:pt x="8" y="15"/>
                      <a:pt x="8" y="15"/>
                      <a:pt x="8" y="15"/>
                    </a:cubicBezTo>
                    <a:cubicBezTo>
                      <a:pt x="4" y="15"/>
                      <a:pt x="0" y="12"/>
                      <a:pt x="0" y="7"/>
                    </a:cubicBezTo>
                    <a:cubicBezTo>
                      <a:pt x="0" y="3"/>
                      <a:pt x="4" y="0"/>
                      <a:pt x="8" y="0"/>
                    </a:cubicBezTo>
                    <a:cubicBezTo>
                      <a:pt x="92" y="0"/>
                      <a:pt x="92" y="0"/>
                      <a:pt x="92" y="0"/>
                    </a:cubicBezTo>
                    <a:cubicBezTo>
                      <a:pt x="96" y="0"/>
                      <a:pt x="99" y="3"/>
                      <a:pt x="99" y="7"/>
                    </a:cubicBezTo>
                    <a:cubicBezTo>
                      <a:pt x="99" y="12"/>
                      <a:pt x="96" y="15"/>
                      <a:pt x="92" y="1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02" name="Freeform 47">
                <a:extLst>
                  <a:ext uri="{FF2B5EF4-FFF2-40B4-BE49-F238E27FC236}">
                    <a16:creationId xmlns:a16="http://schemas.microsoft.com/office/drawing/2014/main" id="{5DF9732C-BCB0-4827-B492-BA4CA581055E}"/>
                  </a:ext>
                </a:extLst>
              </p:cNvPr>
              <p:cNvSpPr>
                <a:spLocks/>
              </p:cNvSpPr>
              <p:nvPr/>
            </p:nvSpPr>
            <p:spPr bwMode="auto">
              <a:xfrm>
                <a:off x="3228682" y="3805143"/>
                <a:ext cx="20045" cy="17182"/>
              </a:xfrm>
              <a:custGeom>
                <a:avLst/>
                <a:gdLst>
                  <a:gd name="T0" fmla="*/ 1 w 14"/>
                  <a:gd name="T1" fmla="*/ 0 h 12"/>
                  <a:gd name="T2" fmla="*/ 14 w 14"/>
                  <a:gd name="T3" fmla="*/ 5 h 12"/>
                  <a:gd name="T4" fmla="*/ 12 w 14"/>
                  <a:gd name="T5" fmla="*/ 12 h 12"/>
                  <a:gd name="T6" fmla="*/ 5 w 14"/>
                  <a:gd name="T7" fmla="*/ 11 h 12"/>
                  <a:gd name="T8" fmla="*/ 0 w 14"/>
                  <a:gd name="T9" fmla="*/ 0 h 12"/>
                  <a:gd name="T10" fmla="*/ 1 w 14"/>
                  <a:gd name="T11" fmla="*/ 0 h 12"/>
                </a:gdLst>
                <a:ahLst/>
                <a:cxnLst>
                  <a:cxn ang="0">
                    <a:pos x="T0" y="T1"/>
                  </a:cxn>
                  <a:cxn ang="0">
                    <a:pos x="T2" y="T3"/>
                  </a:cxn>
                  <a:cxn ang="0">
                    <a:pos x="T4" y="T5"/>
                  </a:cxn>
                  <a:cxn ang="0">
                    <a:pos x="T6" y="T7"/>
                  </a:cxn>
                  <a:cxn ang="0">
                    <a:pos x="T8" y="T9"/>
                  </a:cxn>
                  <a:cxn ang="0">
                    <a:pos x="T10" y="T11"/>
                  </a:cxn>
                </a:cxnLst>
                <a:rect l="0" t="0" r="r" b="b"/>
                <a:pathLst>
                  <a:path w="14" h="12">
                    <a:moveTo>
                      <a:pt x="1" y="0"/>
                    </a:moveTo>
                    <a:lnTo>
                      <a:pt x="14" y="5"/>
                    </a:lnTo>
                    <a:lnTo>
                      <a:pt x="12" y="12"/>
                    </a:lnTo>
                    <a:lnTo>
                      <a:pt x="5" y="11"/>
                    </a:lnTo>
                    <a:lnTo>
                      <a:pt x="0" y="0"/>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03" name="Freeform 48">
                <a:extLst>
                  <a:ext uri="{FF2B5EF4-FFF2-40B4-BE49-F238E27FC236}">
                    <a16:creationId xmlns:a16="http://schemas.microsoft.com/office/drawing/2014/main" id="{3315F256-ED36-4799-806D-4F58A6A08A2F}"/>
                  </a:ext>
                </a:extLst>
              </p:cNvPr>
              <p:cNvSpPr>
                <a:spLocks/>
              </p:cNvSpPr>
              <p:nvPr/>
            </p:nvSpPr>
            <p:spPr bwMode="auto">
              <a:xfrm>
                <a:off x="3181434" y="3763621"/>
                <a:ext cx="83043" cy="75884"/>
              </a:xfrm>
              <a:custGeom>
                <a:avLst/>
                <a:gdLst>
                  <a:gd name="T0" fmla="*/ 63 w 67"/>
                  <a:gd name="T1" fmla="*/ 27 h 61"/>
                  <a:gd name="T2" fmla="*/ 56 w 67"/>
                  <a:gd name="T3" fmla="*/ 8 h 61"/>
                  <a:gd name="T4" fmla="*/ 56 w 67"/>
                  <a:gd name="T5" fmla="*/ 5 h 61"/>
                  <a:gd name="T6" fmla="*/ 56 w 67"/>
                  <a:gd name="T7" fmla="*/ 5 h 61"/>
                  <a:gd name="T8" fmla="*/ 39 w 67"/>
                  <a:gd name="T9" fmla="*/ 0 h 61"/>
                  <a:gd name="T10" fmla="*/ 30 w 67"/>
                  <a:gd name="T11" fmla="*/ 11 h 61"/>
                  <a:gd name="T12" fmla="*/ 29 w 67"/>
                  <a:gd name="T13" fmla="*/ 17 h 61"/>
                  <a:gd name="T14" fmla="*/ 25 w 67"/>
                  <a:gd name="T15" fmla="*/ 17 h 61"/>
                  <a:gd name="T16" fmla="*/ 17 w 67"/>
                  <a:gd name="T17" fmla="*/ 9 h 61"/>
                  <a:gd name="T18" fmla="*/ 12 w 67"/>
                  <a:gd name="T19" fmla="*/ 26 h 61"/>
                  <a:gd name="T20" fmla="*/ 13 w 67"/>
                  <a:gd name="T21" fmla="*/ 29 h 61"/>
                  <a:gd name="T22" fmla="*/ 13 w 67"/>
                  <a:gd name="T23" fmla="*/ 29 h 61"/>
                  <a:gd name="T24" fmla="*/ 1 w 67"/>
                  <a:gd name="T25" fmla="*/ 44 h 61"/>
                  <a:gd name="T26" fmla="*/ 0 w 67"/>
                  <a:gd name="T27" fmla="*/ 44 h 61"/>
                  <a:gd name="T28" fmla="*/ 1 w 67"/>
                  <a:gd name="T29" fmla="*/ 44 h 61"/>
                  <a:gd name="T30" fmla="*/ 1 w 67"/>
                  <a:gd name="T31" fmla="*/ 44 h 61"/>
                  <a:gd name="T32" fmla="*/ 1 w 67"/>
                  <a:gd name="T33" fmla="*/ 44 h 61"/>
                  <a:gd name="T34" fmla="*/ 39 w 67"/>
                  <a:gd name="T35" fmla="*/ 60 h 61"/>
                  <a:gd name="T36" fmla="*/ 49 w 67"/>
                  <a:gd name="T37" fmla="*/ 57 h 61"/>
                  <a:gd name="T38" fmla="*/ 52 w 67"/>
                  <a:gd name="T39" fmla="*/ 47 h 61"/>
                  <a:gd name="T40" fmla="*/ 39 w 67"/>
                  <a:gd name="T41" fmla="*/ 35 h 61"/>
                  <a:gd name="T42" fmla="*/ 54 w 67"/>
                  <a:gd name="T43" fmla="*/ 41 h 61"/>
                  <a:gd name="T44" fmla="*/ 56 w 67"/>
                  <a:gd name="T45" fmla="*/ 32 h 61"/>
                  <a:gd name="T46" fmla="*/ 63 w 67"/>
                  <a:gd name="T47" fmla="*/ 2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 h="61">
                    <a:moveTo>
                      <a:pt x="63" y="27"/>
                    </a:moveTo>
                    <a:cubicBezTo>
                      <a:pt x="63" y="25"/>
                      <a:pt x="56" y="11"/>
                      <a:pt x="56" y="8"/>
                    </a:cubicBezTo>
                    <a:cubicBezTo>
                      <a:pt x="56" y="7"/>
                      <a:pt x="56" y="6"/>
                      <a:pt x="56" y="5"/>
                    </a:cubicBezTo>
                    <a:cubicBezTo>
                      <a:pt x="56" y="5"/>
                      <a:pt x="56" y="5"/>
                      <a:pt x="56" y="5"/>
                    </a:cubicBezTo>
                    <a:cubicBezTo>
                      <a:pt x="48" y="6"/>
                      <a:pt x="43" y="3"/>
                      <a:pt x="39" y="0"/>
                    </a:cubicBezTo>
                    <a:cubicBezTo>
                      <a:pt x="35" y="4"/>
                      <a:pt x="32" y="8"/>
                      <a:pt x="30" y="11"/>
                    </a:cubicBezTo>
                    <a:cubicBezTo>
                      <a:pt x="30" y="14"/>
                      <a:pt x="30" y="16"/>
                      <a:pt x="29" y="17"/>
                    </a:cubicBezTo>
                    <a:cubicBezTo>
                      <a:pt x="29" y="21"/>
                      <a:pt x="25" y="17"/>
                      <a:pt x="25" y="17"/>
                    </a:cubicBezTo>
                    <a:cubicBezTo>
                      <a:pt x="25" y="17"/>
                      <a:pt x="21" y="12"/>
                      <a:pt x="17" y="9"/>
                    </a:cubicBezTo>
                    <a:cubicBezTo>
                      <a:pt x="13" y="11"/>
                      <a:pt x="12" y="22"/>
                      <a:pt x="12" y="26"/>
                    </a:cubicBezTo>
                    <a:cubicBezTo>
                      <a:pt x="12" y="28"/>
                      <a:pt x="13" y="29"/>
                      <a:pt x="13" y="29"/>
                    </a:cubicBezTo>
                    <a:cubicBezTo>
                      <a:pt x="13" y="29"/>
                      <a:pt x="13" y="29"/>
                      <a:pt x="13" y="29"/>
                    </a:cubicBezTo>
                    <a:cubicBezTo>
                      <a:pt x="13" y="29"/>
                      <a:pt x="10" y="44"/>
                      <a:pt x="1" y="44"/>
                    </a:cubicBezTo>
                    <a:cubicBezTo>
                      <a:pt x="0" y="44"/>
                      <a:pt x="0" y="44"/>
                      <a:pt x="0" y="44"/>
                    </a:cubicBezTo>
                    <a:cubicBezTo>
                      <a:pt x="1" y="44"/>
                      <a:pt x="1" y="44"/>
                      <a:pt x="1" y="44"/>
                    </a:cubicBezTo>
                    <a:cubicBezTo>
                      <a:pt x="1" y="44"/>
                      <a:pt x="1" y="44"/>
                      <a:pt x="1" y="44"/>
                    </a:cubicBezTo>
                    <a:cubicBezTo>
                      <a:pt x="1" y="44"/>
                      <a:pt x="1" y="44"/>
                      <a:pt x="1" y="44"/>
                    </a:cubicBezTo>
                    <a:cubicBezTo>
                      <a:pt x="12" y="56"/>
                      <a:pt x="31" y="58"/>
                      <a:pt x="39" y="60"/>
                    </a:cubicBezTo>
                    <a:cubicBezTo>
                      <a:pt x="48" y="61"/>
                      <a:pt x="49" y="57"/>
                      <a:pt x="49" y="57"/>
                    </a:cubicBezTo>
                    <a:cubicBezTo>
                      <a:pt x="52" y="47"/>
                      <a:pt x="52" y="47"/>
                      <a:pt x="52" y="47"/>
                    </a:cubicBezTo>
                    <a:cubicBezTo>
                      <a:pt x="45" y="44"/>
                      <a:pt x="39" y="35"/>
                      <a:pt x="39" y="35"/>
                    </a:cubicBezTo>
                    <a:cubicBezTo>
                      <a:pt x="54" y="41"/>
                      <a:pt x="54" y="41"/>
                      <a:pt x="54" y="41"/>
                    </a:cubicBezTo>
                    <a:cubicBezTo>
                      <a:pt x="56" y="32"/>
                      <a:pt x="56" y="32"/>
                      <a:pt x="56" y="32"/>
                    </a:cubicBezTo>
                    <a:cubicBezTo>
                      <a:pt x="67" y="32"/>
                      <a:pt x="64" y="28"/>
                      <a:pt x="63" y="27"/>
                    </a:cubicBezTo>
                    <a:close/>
                  </a:path>
                </a:pathLst>
              </a:custGeom>
              <a:solidFill>
                <a:srgbClr val="D0B2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04" name="Freeform 49">
                <a:extLst>
                  <a:ext uri="{FF2B5EF4-FFF2-40B4-BE49-F238E27FC236}">
                    <a16:creationId xmlns:a16="http://schemas.microsoft.com/office/drawing/2014/main" id="{E0AF3080-4009-48AF-8A28-2D2B1944584D}"/>
                  </a:ext>
                </a:extLst>
              </p:cNvPr>
              <p:cNvSpPr>
                <a:spLocks/>
              </p:cNvSpPr>
              <p:nvPr/>
            </p:nvSpPr>
            <p:spPr bwMode="auto">
              <a:xfrm>
                <a:off x="3144208" y="3709213"/>
                <a:ext cx="118839" cy="108815"/>
              </a:xfrm>
              <a:custGeom>
                <a:avLst/>
                <a:gdLst>
                  <a:gd name="T0" fmla="*/ 78 w 95"/>
                  <a:gd name="T1" fmla="*/ 13 h 88"/>
                  <a:gd name="T2" fmla="*/ 48 w 95"/>
                  <a:gd name="T3" fmla="*/ 0 h 88"/>
                  <a:gd name="T4" fmla="*/ 34 w 95"/>
                  <a:gd name="T5" fmla="*/ 2 h 88"/>
                  <a:gd name="T6" fmla="*/ 1 w 95"/>
                  <a:gd name="T7" fmla="*/ 46 h 88"/>
                  <a:gd name="T8" fmla="*/ 30 w 95"/>
                  <a:gd name="T9" fmla="*/ 88 h 88"/>
                  <a:gd name="T10" fmla="*/ 31 w 95"/>
                  <a:gd name="T11" fmla="*/ 88 h 88"/>
                  <a:gd name="T12" fmla="*/ 31 w 95"/>
                  <a:gd name="T13" fmla="*/ 88 h 88"/>
                  <a:gd name="T14" fmla="*/ 43 w 95"/>
                  <a:gd name="T15" fmla="*/ 73 h 88"/>
                  <a:gd name="T16" fmla="*/ 43 w 95"/>
                  <a:gd name="T17" fmla="*/ 73 h 88"/>
                  <a:gd name="T18" fmla="*/ 42 w 95"/>
                  <a:gd name="T19" fmla="*/ 70 h 88"/>
                  <a:gd name="T20" fmla="*/ 41 w 95"/>
                  <a:gd name="T21" fmla="*/ 63 h 88"/>
                  <a:gd name="T22" fmla="*/ 42 w 95"/>
                  <a:gd name="T23" fmla="*/ 54 h 88"/>
                  <a:gd name="T24" fmla="*/ 47 w 95"/>
                  <a:gd name="T25" fmla="*/ 53 h 88"/>
                  <a:gd name="T26" fmla="*/ 55 w 95"/>
                  <a:gd name="T27" fmla="*/ 61 h 88"/>
                  <a:gd name="T28" fmla="*/ 59 w 95"/>
                  <a:gd name="T29" fmla="*/ 61 h 88"/>
                  <a:gd name="T30" fmla="*/ 62 w 95"/>
                  <a:gd name="T31" fmla="*/ 35 h 88"/>
                  <a:gd name="T32" fmla="*/ 62 w 95"/>
                  <a:gd name="T33" fmla="*/ 35 h 88"/>
                  <a:gd name="T34" fmla="*/ 69 w 95"/>
                  <a:gd name="T35" fmla="*/ 44 h 88"/>
                  <a:gd name="T36" fmla="*/ 86 w 95"/>
                  <a:gd name="T37" fmla="*/ 49 h 88"/>
                  <a:gd name="T38" fmla="*/ 86 w 95"/>
                  <a:gd name="T39" fmla="*/ 49 h 88"/>
                  <a:gd name="T40" fmla="*/ 95 w 95"/>
                  <a:gd name="T41" fmla="*/ 33 h 88"/>
                  <a:gd name="T42" fmla="*/ 78 w 95"/>
                  <a:gd name="T43" fmla="*/ 1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88">
                    <a:moveTo>
                      <a:pt x="78" y="13"/>
                    </a:moveTo>
                    <a:cubicBezTo>
                      <a:pt x="71" y="6"/>
                      <a:pt x="60" y="1"/>
                      <a:pt x="48" y="0"/>
                    </a:cubicBezTo>
                    <a:cubicBezTo>
                      <a:pt x="44" y="0"/>
                      <a:pt x="39" y="1"/>
                      <a:pt x="34" y="2"/>
                    </a:cubicBezTo>
                    <a:cubicBezTo>
                      <a:pt x="14" y="7"/>
                      <a:pt x="0" y="25"/>
                      <a:pt x="1" y="46"/>
                    </a:cubicBezTo>
                    <a:cubicBezTo>
                      <a:pt x="1" y="65"/>
                      <a:pt x="13" y="82"/>
                      <a:pt x="30" y="88"/>
                    </a:cubicBezTo>
                    <a:cubicBezTo>
                      <a:pt x="31" y="88"/>
                      <a:pt x="31" y="88"/>
                      <a:pt x="31" y="88"/>
                    </a:cubicBezTo>
                    <a:cubicBezTo>
                      <a:pt x="31" y="88"/>
                      <a:pt x="31" y="88"/>
                      <a:pt x="31" y="88"/>
                    </a:cubicBezTo>
                    <a:cubicBezTo>
                      <a:pt x="40" y="87"/>
                      <a:pt x="43" y="73"/>
                      <a:pt x="43" y="73"/>
                    </a:cubicBezTo>
                    <a:cubicBezTo>
                      <a:pt x="43" y="73"/>
                      <a:pt x="43" y="73"/>
                      <a:pt x="43" y="73"/>
                    </a:cubicBezTo>
                    <a:cubicBezTo>
                      <a:pt x="43" y="73"/>
                      <a:pt x="42" y="72"/>
                      <a:pt x="42" y="70"/>
                    </a:cubicBezTo>
                    <a:cubicBezTo>
                      <a:pt x="41" y="68"/>
                      <a:pt x="41" y="66"/>
                      <a:pt x="41" y="63"/>
                    </a:cubicBezTo>
                    <a:cubicBezTo>
                      <a:pt x="40" y="60"/>
                      <a:pt x="40" y="56"/>
                      <a:pt x="42" y="54"/>
                    </a:cubicBezTo>
                    <a:cubicBezTo>
                      <a:pt x="43" y="52"/>
                      <a:pt x="45" y="52"/>
                      <a:pt x="47" y="53"/>
                    </a:cubicBezTo>
                    <a:cubicBezTo>
                      <a:pt x="51" y="56"/>
                      <a:pt x="55" y="61"/>
                      <a:pt x="55" y="61"/>
                    </a:cubicBezTo>
                    <a:cubicBezTo>
                      <a:pt x="55" y="61"/>
                      <a:pt x="59" y="65"/>
                      <a:pt x="59" y="61"/>
                    </a:cubicBezTo>
                    <a:cubicBezTo>
                      <a:pt x="62" y="35"/>
                      <a:pt x="62" y="35"/>
                      <a:pt x="62" y="35"/>
                    </a:cubicBezTo>
                    <a:cubicBezTo>
                      <a:pt x="62" y="35"/>
                      <a:pt x="62" y="35"/>
                      <a:pt x="62" y="35"/>
                    </a:cubicBezTo>
                    <a:cubicBezTo>
                      <a:pt x="62" y="36"/>
                      <a:pt x="65" y="41"/>
                      <a:pt x="69" y="44"/>
                    </a:cubicBezTo>
                    <a:cubicBezTo>
                      <a:pt x="73" y="47"/>
                      <a:pt x="78" y="50"/>
                      <a:pt x="86" y="49"/>
                    </a:cubicBezTo>
                    <a:cubicBezTo>
                      <a:pt x="86" y="49"/>
                      <a:pt x="86" y="49"/>
                      <a:pt x="86" y="49"/>
                    </a:cubicBezTo>
                    <a:cubicBezTo>
                      <a:pt x="91" y="45"/>
                      <a:pt x="95" y="40"/>
                      <a:pt x="95" y="33"/>
                    </a:cubicBezTo>
                    <a:cubicBezTo>
                      <a:pt x="95" y="23"/>
                      <a:pt x="88" y="21"/>
                      <a:pt x="78" y="13"/>
                    </a:cubicBez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05" name="Freeform 50">
                <a:extLst>
                  <a:ext uri="{FF2B5EF4-FFF2-40B4-BE49-F238E27FC236}">
                    <a16:creationId xmlns:a16="http://schemas.microsoft.com/office/drawing/2014/main" id="{5FF522F4-18EF-42EC-A16B-A2779CEF79F9}"/>
                  </a:ext>
                </a:extLst>
              </p:cNvPr>
              <p:cNvSpPr>
                <a:spLocks/>
              </p:cNvSpPr>
              <p:nvPr/>
            </p:nvSpPr>
            <p:spPr bwMode="auto">
              <a:xfrm>
                <a:off x="3144208" y="3722099"/>
                <a:ext cx="50112" cy="95929"/>
              </a:xfrm>
              <a:custGeom>
                <a:avLst/>
                <a:gdLst>
                  <a:gd name="T0" fmla="*/ 38 w 40"/>
                  <a:gd name="T1" fmla="*/ 70 h 77"/>
                  <a:gd name="T2" fmla="*/ 38 w 40"/>
                  <a:gd name="T3" fmla="*/ 70 h 77"/>
                  <a:gd name="T4" fmla="*/ 37 w 40"/>
                  <a:gd name="T5" fmla="*/ 70 h 77"/>
                  <a:gd name="T6" fmla="*/ 8 w 40"/>
                  <a:gd name="T7" fmla="*/ 28 h 77"/>
                  <a:gd name="T8" fmla="*/ 16 w 40"/>
                  <a:gd name="T9" fmla="*/ 0 h 77"/>
                  <a:gd name="T10" fmla="*/ 1 w 40"/>
                  <a:gd name="T11" fmla="*/ 35 h 77"/>
                  <a:gd name="T12" fmla="*/ 30 w 40"/>
                  <a:gd name="T13" fmla="*/ 77 h 77"/>
                  <a:gd name="T14" fmla="*/ 31 w 40"/>
                  <a:gd name="T15" fmla="*/ 77 h 77"/>
                  <a:gd name="T16" fmla="*/ 31 w 40"/>
                  <a:gd name="T17" fmla="*/ 77 h 77"/>
                  <a:gd name="T18" fmla="*/ 40 w 40"/>
                  <a:gd name="T19" fmla="*/ 69 h 77"/>
                  <a:gd name="T20" fmla="*/ 38 w 40"/>
                  <a:gd name="T21"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77">
                    <a:moveTo>
                      <a:pt x="38" y="70"/>
                    </a:moveTo>
                    <a:cubicBezTo>
                      <a:pt x="38" y="70"/>
                      <a:pt x="38" y="70"/>
                      <a:pt x="38" y="70"/>
                    </a:cubicBezTo>
                    <a:cubicBezTo>
                      <a:pt x="37" y="70"/>
                      <a:pt x="37" y="70"/>
                      <a:pt x="37" y="70"/>
                    </a:cubicBezTo>
                    <a:cubicBezTo>
                      <a:pt x="20" y="63"/>
                      <a:pt x="8" y="47"/>
                      <a:pt x="8" y="28"/>
                    </a:cubicBezTo>
                    <a:cubicBezTo>
                      <a:pt x="7" y="18"/>
                      <a:pt x="10" y="8"/>
                      <a:pt x="16" y="0"/>
                    </a:cubicBezTo>
                    <a:cubicBezTo>
                      <a:pt x="6" y="8"/>
                      <a:pt x="0" y="21"/>
                      <a:pt x="1" y="35"/>
                    </a:cubicBezTo>
                    <a:cubicBezTo>
                      <a:pt x="1" y="54"/>
                      <a:pt x="13" y="71"/>
                      <a:pt x="30" y="77"/>
                    </a:cubicBezTo>
                    <a:cubicBezTo>
                      <a:pt x="31" y="77"/>
                      <a:pt x="31" y="77"/>
                      <a:pt x="31" y="77"/>
                    </a:cubicBezTo>
                    <a:cubicBezTo>
                      <a:pt x="31" y="77"/>
                      <a:pt x="31" y="77"/>
                      <a:pt x="31" y="77"/>
                    </a:cubicBezTo>
                    <a:cubicBezTo>
                      <a:pt x="36" y="77"/>
                      <a:pt x="39" y="73"/>
                      <a:pt x="40" y="69"/>
                    </a:cubicBezTo>
                    <a:cubicBezTo>
                      <a:pt x="40" y="70"/>
                      <a:pt x="39" y="70"/>
                      <a:pt x="38" y="70"/>
                    </a:cubicBez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06" name="Freeform 51">
                <a:extLst>
                  <a:ext uri="{FF2B5EF4-FFF2-40B4-BE49-F238E27FC236}">
                    <a16:creationId xmlns:a16="http://schemas.microsoft.com/office/drawing/2014/main" id="{95390FD2-E036-4394-82D9-AC83E9CF8AA5}"/>
                  </a:ext>
                </a:extLst>
              </p:cNvPr>
              <p:cNvSpPr>
                <a:spLocks/>
              </p:cNvSpPr>
              <p:nvPr/>
            </p:nvSpPr>
            <p:spPr bwMode="auto">
              <a:xfrm>
                <a:off x="3194319" y="3773644"/>
                <a:ext cx="8590" cy="21476"/>
              </a:xfrm>
              <a:custGeom>
                <a:avLst/>
                <a:gdLst>
                  <a:gd name="T0" fmla="*/ 7 w 7"/>
                  <a:gd name="T1" fmla="*/ 1 h 18"/>
                  <a:gd name="T2" fmla="*/ 2 w 7"/>
                  <a:gd name="T3" fmla="*/ 1 h 18"/>
                  <a:gd name="T4" fmla="*/ 1 w 7"/>
                  <a:gd name="T5" fmla="*/ 11 h 18"/>
                  <a:gd name="T6" fmla="*/ 2 w 7"/>
                  <a:gd name="T7" fmla="*/ 18 h 18"/>
                  <a:gd name="T8" fmla="*/ 7 w 7"/>
                  <a:gd name="T9" fmla="*/ 1 h 18"/>
                </a:gdLst>
                <a:ahLst/>
                <a:cxnLst>
                  <a:cxn ang="0">
                    <a:pos x="T0" y="T1"/>
                  </a:cxn>
                  <a:cxn ang="0">
                    <a:pos x="T2" y="T3"/>
                  </a:cxn>
                  <a:cxn ang="0">
                    <a:pos x="T4" y="T5"/>
                  </a:cxn>
                  <a:cxn ang="0">
                    <a:pos x="T6" y="T7"/>
                  </a:cxn>
                  <a:cxn ang="0">
                    <a:pos x="T8" y="T9"/>
                  </a:cxn>
                </a:cxnLst>
                <a:rect l="0" t="0" r="r" b="b"/>
                <a:pathLst>
                  <a:path w="7" h="18">
                    <a:moveTo>
                      <a:pt x="7" y="1"/>
                    </a:moveTo>
                    <a:cubicBezTo>
                      <a:pt x="5" y="0"/>
                      <a:pt x="3" y="0"/>
                      <a:pt x="2" y="1"/>
                    </a:cubicBezTo>
                    <a:cubicBezTo>
                      <a:pt x="0" y="4"/>
                      <a:pt x="0" y="8"/>
                      <a:pt x="1" y="11"/>
                    </a:cubicBezTo>
                    <a:cubicBezTo>
                      <a:pt x="1" y="14"/>
                      <a:pt x="1" y="16"/>
                      <a:pt x="2" y="18"/>
                    </a:cubicBezTo>
                    <a:cubicBezTo>
                      <a:pt x="2" y="14"/>
                      <a:pt x="3" y="3"/>
                      <a:pt x="7" y="1"/>
                    </a:cubicBezTo>
                    <a:close/>
                  </a:path>
                </a:pathLst>
              </a:custGeom>
              <a:solidFill>
                <a:srgbClr val="B89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07" name="Freeform 52">
                <a:extLst>
                  <a:ext uri="{FF2B5EF4-FFF2-40B4-BE49-F238E27FC236}">
                    <a16:creationId xmlns:a16="http://schemas.microsoft.com/office/drawing/2014/main" id="{D326660D-7F69-4A67-81CE-A9B61F7C22DD}"/>
                  </a:ext>
                </a:extLst>
              </p:cNvPr>
              <p:cNvSpPr>
                <a:spLocks/>
              </p:cNvSpPr>
              <p:nvPr/>
            </p:nvSpPr>
            <p:spPr bwMode="auto">
              <a:xfrm>
                <a:off x="3218661" y="3752168"/>
                <a:ext cx="11455" cy="27203"/>
              </a:xfrm>
              <a:custGeom>
                <a:avLst/>
                <a:gdLst>
                  <a:gd name="T0" fmla="*/ 9 w 9"/>
                  <a:gd name="T1" fmla="*/ 9 h 22"/>
                  <a:gd name="T2" fmla="*/ 2 w 9"/>
                  <a:gd name="T3" fmla="*/ 0 h 22"/>
                  <a:gd name="T4" fmla="*/ 2 w 9"/>
                  <a:gd name="T5" fmla="*/ 0 h 22"/>
                  <a:gd name="T6" fmla="*/ 0 w 9"/>
                  <a:gd name="T7" fmla="*/ 22 h 22"/>
                  <a:gd name="T8" fmla="*/ 0 w 9"/>
                  <a:gd name="T9" fmla="*/ 20 h 22"/>
                  <a:gd name="T10" fmla="*/ 9 w 9"/>
                  <a:gd name="T11" fmla="*/ 9 h 22"/>
                </a:gdLst>
                <a:ahLst/>
                <a:cxnLst>
                  <a:cxn ang="0">
                    <a:pos x="T0" y="T1"/>
                  </a:cxn>
                  <a:cxn ang="0">
                    <a:pos x="T2" y="T3"/>
                  </a:cxn>
                  <a:cxn ang="0">
                    <a:pos x="T4" y="T5"/>
                  </a:cxn>
                  <a:cxn ang="0">
                    <a:pos x="T6" y="T7"/>
                  </a:cxn>
                  <a:cxn ang="0">
                    <a:pos x="T8" y="T9"/>
                  </a:cxn>
                  <a:cxn ang="0">
                    <a:pos x="T10" y="T11"/>
                  </a:cxn>
                </a:cxnLst>
                <a:rect l="0" t="0" r="r" b="b"/>
                <a:pathLst>
                  <a:path w="9" h="22">
                    <a:moveTo>
                      <a:pt x="9" y="9"/>
                    </a:moveTo>
                    <a:cubicBezTo>
                      <a:pt x="5" y="6"/>
                      <a:pt x="2" y="1"/>
                      <a:pt x="2" y="0"/>
                    </a:cubicBezTo>
                    <a:cubicBezTo>
                      <a:pt x="2" y="0"/>
                      <a:pt x="2" y="0"/>
                      <a:pt x="2" y="0"/>
                    </a:cubicBezTo>
                    <a:cubicBezTo>
                      <a:pt x="0" y="22"/>
                      <a:pt x="0" y="22"/>
                      <a:pt x="0" y="22"/>
                    </a:cubicBezTo>
                    <a:cubicBezTo>
                      <a:pt x="0" y="21"/>
                      <a:pt x="0" y="20"/>
                      <a:pt x="0" y="20"/>
                    </a:cubicBezTo>
                    <a:cubicBezTo>
                      <a:pt x="2" y="17"/>
                      <a:pt x="5" y="13"/>
                      <a:pt x="9" y="9"/>
                    </a:cubicBezTo>
                    <a:close/>
                  </a:path>
                </a:pathLst>
              </a:custGeom>
              <a:solidFill>
                <a:srgbClr val="B89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08" name="Freeform 53">
                <a:extLst>
                  <a:ext uri="{FF2B5EF4-FFF2-40B4-BE49-F238E27FC236}">
                    <a16:creationId xmlns:a16="http://schemas.microsoft.com/office/drawing/2014/main" id="{F0974CBF-1DAC-4A43-916E-63368B6F1A50}"/>
                  </a:ext>
                </a:extLst>
              </p:cNvPr>
              <p:cNvSpPr>
                <a:spLocks/>
              </p:cNvSpPr>
              <p:nvPr/>
            </p:nvSpPr>
            <p:spPr bwMode="auto">
              <a:xfrm>
                <a:off x="3230114" y="3806575"/>
                <a:ext cx="15750" cy="18613"/>
              </a:xfrm>
              <a:custGeom>
                <a:avLst/>
                <a:gdLst>
                  <a:gd name="T0" fmla="*/ 0 w 13"/>
                  <a:gd name="T1" fmla="*/ 0 h 15"/>
                  <a:gd name="T2" fmla="*/ 13 w 13"/>
                  <a:gd name="T3" fmla="*/ 12 h 15"/>
                  <a:gd name="T4" fmla="*/ 12 w 13"/>
                  <a:gd name="T5" fmla="*/ 15 h 15"/>
                  <a:gd name="T6" fmla="*/ 0 w 13"/>
                  <a:gd name="T7" fmla="*/ 0 h 15"/>
                </a:gdLst>
                <a:ahLst/>
                <a:cxnLst>
                  <a:cxn ang="0">
                    <a:pos x="T0" y="T1"/>
                  </a:cxn>
                  <a:cxn ang="0">
                    <a:pos x="T2" y="T3"/>
                  </a:cxn>
                  <a:cxn ang="0">
                    <a:pos x="T4" y="T5"/>
                  </a:cxn>
                  <a:cxn ang="0">
                    <a:pos x="T6" y="T7"/>
                  </a:cxn>
                </a:cxnLst>
                <a:rect l="0" t="0" r="r" b="b"/>
                <a:pathLst>
                  <a:path w="13" h="15">
                    <a:moveTo>
                      <a:pt x="0" y="0"/>
                    </a:moveTo>
                    <a:cubicBezTo>
                      <a:pt x="0" y="0"/>
                      <a:pt x="6" y="8"/>
                      <a:pt x="13" y="12"/>
                    </a:cubicBezTo>
                    <a:cubicBezTo>
                      <a:pt x="12" y="15"/>
                      <a:pt x="12" y="15"/>
                      <a:pt x="12" y="15"/>
                    </a:cubicBezTo>
                    <a:cubicBezTo>
                      <a:pt x="12" y="15"/>
                      <a:pt x="0" y="8"/>
                      <a:pt x="0" y="0"/>
                    </a:cubicBezTo>
                  </a:path>
                </a:pathLst>
              </a:custGeom>
              <a:solidFill>
                <a:srgbClr val="C2A0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09" name="Oval 54">
                <a:extLst>
                  <a:ext uri="{FF2B5EF4-FFF2-40B4-BE49-F238E27FC236}">
                    <a16:creationId xmlns:a16="http://schemas.microsoft.com/office/drawing/2014/main" id="{466D45EC-8CF0-423F-8FFA-827E6260634C}"/>
                  </a:ext>
                </a:extLst>
              </p:cNvPr>
              <p:cNvSpPr>
                <a:spLocks noChangeArrowheads="1"/>
              </p:cNvSpPr>
              <p:nvPr/>
            </p:nvSpPr>
            <p:spPr bwMode="auto">
              <a:xfrm>
                <a:off x="3235841" y="3779371"/>
                <a:ext cx="10022" cy="859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10" name="Oval 55">
                <a:extLst>
                  <a:ext uri="{FF2B5EF4-FFF2-40B4-BE49-F238E27FC236}">
                    <a16:creationId xmlns:a16="http://schemas.microsoft.com/office/drawing/2014/main" id="{6B343C55-AE5F-4D1F-8BE8-EE7399DDF08C}"/>
                  </a:ext>
                </a:extLst>
              </p:cNvPr>
              <p:cNvSpPr>
                <a:spLocks noChangeArrowheads="1"/>
              </p:cNvSpPr>
              <p:nvPr/>
            </p:nvSpPr>
            <p:spPr bwMode="auto">
              <a:xfrm>
                <a:off x="2432610" y="4088636"/>
                <a:ext cx="219064" cy="219062"/>
              </a:xfrm>
              <a:prstGeom prst="ellipse">
                <a:avLst/>
              </a:pr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11" name="Oval 56">
                <a:extLst>
                  <a:ext uri="{FF2B5EF4-FFF2-40B4-BE49-F238E27FC236}">
                    <a16:creationId xmlns:a16="http://schemas.microsoft.com/office/drawing/2014/main" id="{4C893A7E-F84F-4316-AF46-118D3911FCAA}"/>
                  </a:ext>
                </a:extLst>
              </p:cNvPr>
              <p:cNvSpPr>
                <a:spLocks noChangeArrowheads="1"/>
              </p:cNvSpPr>
              <p:nvPr/>
            </p:nvSpPr>
            <p:spPr bwMode="auto">
              <a:xfrm>
                <a:off x="2489882" y="4145907"/>
                <a:ext cx="104521" cy="103088"/>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12" name="Freeform 57">
                <a:extLst>
                  <a:ext uri="{FF2B5EF4-FFF2-40B4-BE49-F238E27FC236}">
                    <a16:creationId xmlns:a16="http://schemas.microsoft.com/office/drawing/2014/main" id="{F8B81C0D-4869-4384-917E-F8DB138E28CB}"/>
                  </a:ext>
                </a:extLst>
              </p:cNvPr>
              <p:cNvSpPr>
                <a:spLocks noEditPoints="1"/>
              </p:cNvSpPr>
              <p:nvPr/>
            </p:nvSpPr>
            <p:spPr bwMode="auto">
              <a:xfrm>
                <a:off x="2489882" y="4188860"/>
                <a:ext cx="54408" cy="60135"/>
              </a:xfrm>
              <a:custGeom>
                <a:avLst/>
                <a:gdLst>
                  <a:gd name="T0" fmla="*/ 42 w 43"/>
                  <a:gd name="T1" fmla="*/ 48 h 48"/>
                  <a:gd name="T2" fmla="*/ 42 w 43"/>
                  <a:gd name="T3" fmla="*/ 48 h 48"/>
                  <a:gd name="T4" fmla="*/ 42 w 43"/>
                  <a:gd name="T5" fmla="*/ 48 h 48"/>
                  <a:gd name="T6" fmla="*/ 43 w 43"/>
                  <a:gd name="T7" fmla="*/ 48 h 48"/>
                  <a:gd name="T8" fmla="*/ 42 w 43"/>
                  <a:gd name="T9" fmla="*/ 48 h 48"/>
                  <a:gd name="T10" fmla="*/ 43 w 43"/>
                  <a:gd name="T11" fmla="*/ 48 h 48"/>
                  <a:gd name="T12" fmla="*/ 43 w 43"/>
                  <a:gd name="T13" fmla="*/ 48 h 48"/>
                  <a:gd name="T14" fmla="*/ 43 w 43"/>
                  <a:gd name="T15" fmla="*/ 48 h 48"/>
                  <a:gd name="T16" fmla="*/ 43 w 43"/>
                  <a:gd name="T17" fmla="*/ 48 h 48"/>
                  <a:gd name="T18" fmla="*/ 43 w 43"/>
                  <a:gd name="T19" fmla="*/ 48 h 48"/>
                  <a:gd name="T20" fmla="*/ 43 w 43"/>
                  <a:gd name="T21" fmla="*/ 48 h 48"/>
                  <a:gd name="T22" fmla="*/ 43 w 43"/>
                  <a:gd name="T23" fmla="*/ 48 h 48"/>
                  <a:gd name="T24" fmla="*/ 43 w 43"/>
                  <a:gd name="T25" fmla="*/ 48 h 48"/>
                  <a:gd name="T26" fmla="*/ 43 w 43"/>
                  <a:gd name="T27" fmla="*/ 48 h 48"/>
                  <a:gd name="T28" fmla="*/ 43 w 43"/>
                  <a:gd name="T29" fmla="*/ 48 h 48"/>
                  <a:gd name="T30" fmla="*/ 1 w 43"/>
                  <a:gd name="T31" fmla="*/ 0 h 48"/>
                  <a:gd name="T32" fmla="*/ 0 w 43"/>
                  <a:gd name="T33" fmla="*/ 7 h 48"/>
                  <a:gd name="T34" fmla="*/ 0 w 43"/>
                  <a:gd name="T35" fmla="*/ 7 h 48"/>
                  <a:gd name="T36" fmla="*/ 1 w 43"/>
                  <a:gd name="T37" fmla="*/ 0 h 48"/>
                  <a:gd name="T38" fmla="*/ 1 w 43"/>
                  <a:gd name="T39" fmla="*/ 0 h 48"/>
                  <a:gd name="T40" fmla="*/ 1 w 43"/>
                  <a:gd name="T41" fmla="*/ 0 h 48"/>
                  <a:gd name="T42" fmla="*/ 1 w 43"/>
                  <a:gd name="T43" fmla="*/ 0 h 48"/>
                  <a:gd name="T44" fmla="*/ 1 w 43"/>
                  <a:gd name="T45" fmla="*/ 0 h 48"/>
                  <a:gd name="T46" fmla="*/ 1 w 43"/>
                  <a:gd name="T47" fmla="*/ 0 h 48"/>
                  <a:gd name="T48" fmla="*/ 1 w 43"/>
                  <a:gd name="T49" fmla="*/ 0 h 48"/>
                  <a:gd name="T50" fmla="*/ 1 w 43"/>
                  <a:gd name="T51" fmla="*/ 0 h 48"/>
                  <a:gd name="T52" fmla="*/ 1 w 43"/>
                  <a:gd name="T53" fmla="*/ 0 h 48"/>
                  <a:gd name="T54" fmla="*/ 1 w 43"/>
                  <a:gd name="T55" fmla="*/ 0 h 48"/>
                  <a:gd name="T56" fmla="*/ 1 w 43"/>
                  <a:gd name="T57" fmla="*/ 0 h 48"/>
                  <a:gd name="T58" fmla="*/ 1 w 43"/>
                  <a:gd name="T59" fmla="*/ 0 h 48"/>
                  <a:gd name="T60" fmla="*/ 1 w 43"/>
                  <a:gd name="T6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48">
                    <a:moveTo>
                      <a:pt x="42" y="48"/>
                    </a:moveTo>
                    <a:cubicBezTo>
                      <a:pt x="42" y="48"/>
                      <a:pt x="42" y="48"/>
                      <a:pt x="42" y="48"/>
                    </a:cubicBezTo>
                    <a:cubicBezTo>
                      <a:pt x="42" y="48"/>
                      <a:pt x="42" y="48"/>
                      <a:pt x="42" y="48"/>
                    </a:cubicBezTo>
                    <a:moveTo>
                      <a:pt x="43" y="48"/>
                    </a:moveTo>
                    <a:cubicBezTo>
                      <a:pt x="43" y="48"/>
                      <a:pt x="43" y="48"/>
                      <a:pt x="42" y="48"/>
                    </a:cubicBezTo>
                    <a:cubicBezTo>
                      <a:pt x="43" y="48"/>
                      <a:pt x="43" y="48"/>
                      <a:pt x="43" y="48"/>
                    </a:cubicBezTo>
                    <a:moveTo>
                      <a:pt x="43" y="48"/>
                    </a:moveTo>
                    <a:cubicBezTo>
                      <a:pt x="43" y="48"/>
                      <a:pt x="43" y="48"/>
                      <a:pt x="43" y="48"/>
                    </a:cubicBezTo>
                    <a:cubicBezTo>
                      <a:pt x="43" y="48"/>
                      <a:pt x="43" y="48"/>
                      <a:pt x="43" y="48"/>
                    </a:cubicBezTo>
                    <a:moveTo>
                      <a:pt x="43" y="48"/>
                    </a:moveTo>
                    <a:cubicBezTo>
                      <a:pt x="43" y="48"/>
                      <a:pt x="43" y="48"/>
                      <a:pt x="43" y="48"/>
                    </a:cubicBezTo>
                    <a:cubicBezTo>
                      <a:pt x="43" y="48"/>
                      <a:pt x="43" y="48"/>
                      <a:pt x="43" y="48"/>
                    </a:cubicBezTo>
                    <a:moveTo>
                      <a:pt x="43" y="48"/>
                    </a:moveTo>
                    <a:cubicBezTo>
                      <a:pt x="43" y="48"/>
                      <a:pt x="43" y="48"/>
                      <a:pt x="43" y="48"/>
                    </a:cubicBezTo>
                    <a:cubicBezTo>
                      <a:pt x="43" y="48"/>
                      <a:pt x="43" y="48"/>
                      <a:pt x="43" y="48"/>
                    </a:cubicBezTo>
                    <a:moveTo>
                      <a:pt x="1" y="0"/>
                    </a:moveTo>
                    <a:cubicBezTo>
                      <a:pt x="1" y="3"/>
                      <a:pt x="0" y="5"/>
                      <a:pt x="0" y="7"/>
                    </a:cubicBezTo>
                    <a:cubicBezTo>
                      <a:pt x="0" y="7"/>
                      <a:pt x="0" y="7"/>
                      <a:pt x="0" y="7"/>
                    </a:cubicBezTo>
                    <a:cubicBezTo>
                      <a:pt x="0" y="5"/>
                      <a:pt x="1" y="3"/>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13" name="Freeform 58">
                <a:extLst>
                  <a:ext uri="{FF2B5EF4-FFF2-40B4-BE49-F238E27FC236}">
                    <a16:creationId xmlns:a16="http://schemas.microsoft.com/office/drawing/2014/main" id="{045C97B8-054A-4254-8369-ACC7D1A77410}"/>
                  </a:ext>
                </a:extLst>
              </p:cNvPr>
              <p:cNvSpPr>
                <a:spLocks/>
              </p:cNvSpPr>
              <p:nvPr/>
            </p:nvSpPr>
            <p:spPr bwMode="auto">
              <a:xfrm>
                <a:off x="2489882" y="4161657"/>
                <a:ext cx="88770" cy="87338"/>
              </a:xfrm>
              <a:custGeom>
                <a:avLst/>
                <a:gdLst>
                  <a:gd name="T0" fmla="*/ 12 w 71"/>
                  <a:gd name="T1" fmla="*/ 0 h 70"/>
                  <a:gd name="T2" fmla="*/ 1 w 71"/>
                  <a:gd name="T3" fmla="*/ 22 h 70"/>
                  <a:gd name="T4" fmla="*/ 1 w 71"/>
                  <a:gd name="T5" fmla="*/ 22 h 70"/>
                  <a:gd name="T6" fmla="*/ 1 w 71"/>
                  <a:gd name="T7" fmla="*/ 22 h 70"/>
                  <a:gd name="T8" fmla="*/ 1 w 71"/>
                  <a:gd name="T9" fmla="*/ 22 h 70"/>
                  <a:gd name="T10" fmla="*/ 1 w 71"/>
                  <a:gd name="T11" fmla="*/ 22 h 70"/>
                  <a:gd name="T12" fmla="*/ 1 w 71"/>
                  <a:gd name="T13" fmla="*/ 22 h 70"/>
                  <a:gd name="T14" fmla="*/ 1 w 71"/>
                  <a:gd name="T15" fmla="*/ 22 h 70"/>
                  <a:gd name="T16" fmla="*/ 1 w 71"/>
                  <a:gd name="T17" fmla="*/ 22 h 70"/>
                  <a:gd name="T18" fmla="*/ 1 w 71"/>
                  <a:gd name="T19" fmla="*/ 22 h 70"/>
                  <a:gd name="T20" fmla="*/ 0 w 71"/>
                  <a:gd name="T21" fmla="*/ 29 h 70"/>
                  <a:gd name="T22" fmla="*/ 42 w 71"/>
                  <a:gd name="T23" fmla="*/ 70 h 70"/>
                  <a:gd name="T24" fmla="*/ 42 w 71"/>
                  <a:gd name="T25" fmla="*/ 70 h 70"/>
                  <a:gd name="T26" fmla="*/ 42 w 71"/>
                  <a:gd name="T27" fmla="*/ 70 h 70"/>
                  <a:gd name="T28" fmla="*/ 42 w 71"/>
                  <a:gd name="T29" fmla="*/ 70 h 70"/>
                  <a:gd name="T30" fmla="*/ 43 w 71"/>
                  <a:gd name="T31" fmla="*/ 70 h 70"/>
                  <a:gd name="T32" fmla="*/ 43 w 71"/>
                  <a:gd name="T33" fmla="*/ 70 h 70"/>
                  <a:gd name="T34" fmla="*/ 43 w 71"/>
                  <a:gd name="T35" fmla="*/ 70 h 70"/>
                  <a:gd name="T36" fmla="*/ 43 w 71"/>
                  <a:gd name="T37" fmla="*/ 70 h 70"/>
                  <a:gd name="T38" fmla="*/ 43 w 71"/>
                  <a:gd name="T39" fmla="*/ 70 h 70"/>
                  <a:gd name="T40" fmla="*/ 43 w 71"/>
                  <a:gd name="T41" fmla="*/ 70 h 70"/>
                  <a:gd name="T42" fmla="*/ 43 w 71"/>
                  <a:gd name="T43" fmla="*/ 70 h 70"/>
                  <a:gd name="T44" fmla="*/ 71 w 71"/>
                  <a:gd name="T45" fmla="*/ 59 h 70"/>
                  <a:gd name="T46" fmla="*/ 12 w 71"/>
                  <a:gd name="T4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70">
                    <a:moveTo>
                      <a:pt x="12" y="0"/>
                    </a:moveTo>
                    <a:cubicBezTo>
                      <a:pt x="7" y="6"/>
                      <a:pt x="3" y="13"/>
                      <a:pt x="1" y="22"/>
                    </a:cubicBezTo>
                    <a:cubicBezTo>
                      <a:pt x="1" y="22"/>
                      <a:pt x="1" y="22"/>
                      <a:pt x="1" y="22"/>
                    </a:cubicBezTo>
                    <a:cubicBezTo>
                      <a:pt x="1" y="22"/>
                      <a:pt x="1" y="22"/>
                      <a:pt x="1" y="22"/>
                    </a:cubicBezTo>
                    <a:cubicBezTo>
                      <a:pt x="1" y="22"/>
                      <a:pt x="1" y="22"/>
                      <a:pt x="1" y="22"/>
                    </a:cubicBezTo>
                    <a:cubicBezTo>
                      <a:pt x="1" y="22"/>
                      <a:pt x="1" y="22"/>
                      <a:pt x="1" y="22"/>
                    </a:cubicBezTo>
                    <a:cubicBezTo>
                      <a:pt x="1" y="22"/>
                      <a:pt x="1" y="22"/>
                      <a:pt x="1" y="22"/>
                    </a:cubicBezTo>
                    <a:cubicBezTo>
                      <a:pt x="1" y="22"/>
                      <a:pt x="1" y="22"/>
                      <a:pt x="1" y="22"/>
                    </a:cubicBezTo>
                    <a:cubicBezTo>
                      <a:pt x="1" y="22"/>
                      <a:pt x="1" y="22"/>
                      <a:pt x="1" y="22"/>
                    </a:cubicBezTo>
                    <a:cubicBezTo>
                      <a:pt x="1" y="22"/>
                      <a:pt x="1" y="22"/>
                      <a:pt x="1" y="22"/>
                    </a:cubicBezTo>
                    <a:cubicBezTo>
                      <a:pt x="1" y="25"/>
                      <a:pt x="0" y="27"/>
                      <a:pt x="0" y="29"/>
                    </a:cubicBezTo>
                    <a:cubicBezTo>
                      <a:pt x="0" y="52"/>
                      <a:pt x="19" y="70"/>
                      <a:pt x="42" y="70"/>
                    </a:cubicBezTo>
                    <a:cubicBezTo>
                      <a:pt x="42" y="70"/>
                      <a:pt x="42" y="70"/>
                      <a:pt x="42" y="70"/>
                    </a:cubicBezTo>
                    <a:cubicBezTo>
                      <a:pt x="42" y="70"/>
                      <a:pt x="42" y="70"/>
                      <a:pt x="42" y="70"/>
                    </a:cubicBezTo>
                    <a:cubicBezTo>
                      <a:pt x="42" y="70"/>
                      <a:pt x="42" y="70"/>
                      <a:pt x="42" y="70"/>
                    </a:cubicBezTo>
                    <a:cubicBezTo>
                      <a:pt x="43" y="70"/>
                      <a:pt x="43" y="70"/>
                      <a:pt x="43" y="70"/>
                    </a:cubicBezTo>
                    <a:cubicBezTo>
                      <a:pt x="43" y="70"/>
                      <a:pt x="43" y="70"/>
                      <a:pt x="43" y="70"/>
                    </a:cubicBezTo>
                    <a:cubicBezTo>
                      <a:pt x="43" y="70"/>
                      <a:pt x="43" y="70"/>
                      <a:pt x="43" y="70"/>
                    </a:cubicBezTo>
                    <a:cubicBezTo>
                      <a:pt x="43" y="70"/>
                      <a:pt x="43" y="70"/>
                      <a:pt x="43" y="70"/>
                    </a:cubicBezTo>
                    <a:cubicBezTo>
                      <a:pt x="43" y="70"/>
                      <a:pt x="43" y="70"/>
                      <a:pt x="43" y="70"/>
                    </a:cubicBezTo>
                    <a:cubicBezTo>
                      <a:pt x="43" y="70"/>
                      <a:pt x="43" y="70"/>
                      <a:pt x="43" y="70"/>
                    </a:cubicBezTo>
                    <a:cubicBezTo>
                      <a:pt x="43" y="70"/>
                      <a:pt x="43" y="70"/>
                      <a:pt x="43" y="70"/>
                    </a:cubicBezTo>
                    <a:cubicBezTo>
                      <a:pt x="54" y="70"/>
                      <a:pt x="64" y="66"/>
                      <a:pt x="71" y="59"/>
                    </a:cubicBezTo>
                    <a:cubicBezTo>
                      <a:pt x="12" y="0"/>
                      <a:pt x="12" y="0"/>
                      <a:pt x="12" y="0"/>
                    </a:cubicBezTo>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14" name="Freeform 59">
                <a:extLst>
                  <a:ext uri="{FF2B5EF4-FFF2-40B4-BE49-F238E27FC236}">
                    <a16:creationId xmlns:a16="http://schemas.microsoft.com/office/drawing/2014/main" id="{FA69267B-66F8-4DFE-AEB2-88B9C985CB2A}"/>
                  </a:ext>
                </a:extLst>
              </p:cNvPr>
              <p:cNvSpPr>
                <a:spLocks/>
              </p:cNvSpPr>
              <p:nvPr/>
            </p:nvSpPr>
            <p:spPr bwMode="auto">
              <a:xfrm>
                <a:off x="2372476" y="2715557"/>
                <a:ext cx="710165" cy="1327261"/>
              </a:xfrm>
              <a:custGeom>
                <a:avLst/>
                <a:gdLst>
                  <a:gd name="T0" fmla="*/ 0 w 569"/>
                  <a:gd name="T1" fmla="*/ 1052 h 1069"/>
                  <a:gd name="T2" fmla="*/ 18 w 569"/>
                  <a:gd name="T3" fmla="*/ 1069 h 1069"/>
                  <a:gd name="T4" fmla="*/ 551 w 569"/>
                  <a:gd name="T5" fmla="*/ 1069 h 1069"/>
                  <a:gd name="T6" fmla="*/ 569 w 569"/>
                  <a:gd name="T7" fmla="*/ 1052 h 1069"/>
                  <a:gd name="T8" fmla="*/ 569 w 569"/>
                  <a:gd name="T9" fmla="*/ 17 h 1069"/>
                  <a:gd name="T10" fmla="*/ 551 w 569"/>
                  <a:gd name="T11" fmla="*/ 0 h 1069"/>
                  <a:gd name="T12" fmla="*/ 18 w 569"/>
                  <a:gd name="T13" fmla="*/ 0 h 1069"/>
                  <a:gd name="T14" fmla="*/ 0 w 569"/>
                  <a:gd name="T15" fmla="*/ 17 h 1069"/>
                  <a:gd name="T16" fmla="*/ 0 w 569"/>
                  <a:gd name="T17" fmla="*/ 1052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9" h="1069">
                    <a:moveTo>
                      <a:pt x="0" y="1052"/>
                    </a:moveTo>
                    <a:cubicBezTo>
                      <a:pt x="0" y="1061"/>
                      <a:pt x="8" y="1069"/>
                      <a:pt x="18" y="1069"/>
                    </a:cubicBezTo>
                    <a:cubicBezTo>
                      <a:pt x="551" y="1069"/>
                      <a:pt x="551" y="1069"/>
                      <a:pt x="551" y="1069"/>
                    </a:cubicBezTo>
                    <a:cubicBezTo>
                      <a:pt x="561" y="1069"/>
                      <a:pt x="569" y="1061"/>
                      <a:pt x="569" y="1052"/>
                    </a:cubicBezTo>
                    <a:cubicBezTo>
                      <a:pt x="569" y="17"/>
                      <a:pt x="569" y="17"/>
                      <a:pt x="569" y="17"/>
                    </a:cubicBezTo>
                    <a:cubicBezTo>
                      <a:pt x="569" y="8"/>
                      <a:pt x="561" y="0"/>
                      <a:pt x="551" y="0"/>
                    </a:cubicBezTo>
                    <a:cubicBezTo>
                      <a:pt x="18" y="0"/>
                      <a:pt x="18" y="0"/>
                      <a:pt x="18" y="0"/>
                    </a:cubicBezTo>
                    <a:cubicBezTo>
                      <a:pt x="8" y="0"/>
                      <a:pt x="0" y="8"/>
                      <a:pt x="0" y="17"/>
                    </a:cubicBezTo>
                    <a:lnTo>
                      <a:pt x="0" y="1052"/>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15" name="Freeform 60">
                <a:extLst>
                  <a:ext uri="{FF2B5EF4-FFF2-40B4-BE49-F238E27FC236}">
                    <a16:creationId xmlns:a16="http://schemas.microsoft.com/office/drawing/2014/main" id="{62213DF5-21AF-4035-8ED5-C63AD455D230}"/>
                  </a:ext>
                </a:extLst>
              </p:cNvPr>
              <p:cNvSpPr>
                <a:spLocks/>
              </p:cNvSpPr>
              <p:nvPr/>
            </p:nvSpPr>
            <p:spPr bwMode="auto">
              <a:xfrm>
                <a:off x="2402544" y="2744192"/>
                <a:ext cx="648599" cy="1271423"/>
              </a:xfrm>
              <a:custGeom>
                <a:avLst/>
                <a:gdLst>
                  <a:gd name="T0" fmla="*/ 0 w 520"/>
                  <a:gd name="T1" fmla="*/ 1012 h 1024"/>
                  <a:gd name="T2" fmla="*/ 12 w 520"/>
                  <a:gd name="T3" fmla="*/ 1024 h 1024"/>
                  <a:gd name="T4" fmla="*/ 509 w 520"/>
                  <a:gd name="T5" fmla="*/ 1024 h 1024"/>
                  <a:gd name="T6" fmla="*/ 520 w 520"/>
                  <a:gd name="T7" fmla="*/ 1012 h 1024"/>
                  <a:gd name="T8" fmla="*/ 520 w 520"/>
                  <a:gd name="T9" fmla="*/ 11 h 1024"/>
                  <a:gd name="T10" fmla="*/ 509 w 520"/>
                  <a:gd name="T11" fmla="*/ 0 h 1024"/>
                  <a:gd name="T12" fmla="*/ 12 w 520"/>
                  <a:gd name="T13" fmla="*/ 0 h 1024"/>
                  <a:gd name="T14" fmla="*/ 0 w 520"/>
                  <a:gd name="T15" fmla="*/ 11 h 1024"/>
                  <a:gd name="T16" fmla="*/ 0 w 520"/>
                  <a:gd name="T17" fmla="*/ 1012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1024">
                    <a:moveTo>
                      <a:pt x="0" y="1012"/>
                    </a:moveTo>
                    <a:cubicBezTo>
                      <a:pt x="0" y="1019"/>
                      <a:pt x="6" y="1024"/>
                      <a:pt x="12" y="1024"/>
                    </a:cubicBezTo>
                    <a:cubicBezTo>
                      <a:pt x="509" y="1024"/>
                      <a:pt x="509" y="1024"/>
                      <a:pt x="509" y="1024"/>
                    </a:cubicBezTo>
                    <a:cubicBezTo>
                      <a:pt x="515" y="1024"/>
                      <a:pt x="520" y="1019"/>
                      <a:pt x="520" y="1012"/>
                    </a:cubicBezTo>
                    <a:cubicBezTo>
                      <a:pt x="520" y="11"/>
                      <a:pt x="520" y="11"/>
                      <a:pt x="520" y="11"/>
                    </a:cubicBezTo>
                    <a:cubicBezTo>
                      <a:pt x="520" y="5"/>
                      <a:pt x="515" y="0"/>
                      <a:pt x="509" y="0"/>
                    </a:cubicBezTo>
                    <a:cubicBezTo>
                      <a:pt x="12" y="0"/>
                      <a:pt x="12" y="0"/>
                      <a:pt x="12" y="0"/>
                    </a:cubicBezTo>
                    <a:cubicBezTo>
                      <a:pt x="6" y="0"/>
                      <a:pt x="0" y="5"/>
                      <a:pt x="0" y="11"/>
                    </a:cubicBezTo>
                    <a:lnTo>
                      <a:pt x="0" y="10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16" name="Freeform 61">
                <a:extLst>
                  <a:ext uri="{FF2B5EF4-FFF2-40B4-BE49-F238E27FC236}">
                    <a16:creationId xmlns:a16="http://schemas.microsoft.com/office/drawing/2014/main" id="{CE1CD5E2-FACB-4523-972A-881C212D9F52}"/>
                  </a:ext>
                </a:extLst>
              </p:cNvPr>
              <p:cNvSpPr>
                <a:spLocks/>
              </p:cNvSpPr>
              <p:nvPr/>
            </p:nvSpPr>
            <p:spPr bwMode="auto">
              <a:xfrm>
                <a:off x="2462679" y="2946074"/>
                <a:ext cx="529760" cy="866227"/>
              </a:xfrm>
              <a:custGeom>
                <a:avLst/>
                <a:gdLst>
                  <a:gd name="T0" fmla="*/ 0 w 425"/>
                  <a:gd name="T1" fmla="*/ 686 h 698"/>
                  <a:gd name="T2" fmla="*/ 11 w 425"/>
                  <a:gd name="T3" fmla="*/ 698 h 698"/>
                  <a:gd name="T4" fmla="*/ 413 w 425"/>
                  <a:gd name="T5" fmla="*/ 698 h 698"/>
                  <a:gd name="T6" fmla="*/ 425 w 425"/>
                  <a:gd name="T7" fmla="*/ 686 h 698"/>
                  <a:gd name="T8" fmla="*/ 425 w 425"/>
                  <a:gd name="T9" fmla="*/ 11 h 698"/>
                  <a:gd name="T10" fmla="*/ 413 w 425"/>
                  <a:gd name="T11" fmla="*/ 0 h 698"/>
                  <a:gd name="T12" fmla="*/ 11 w 425"/>
                  <a:gd name="T13" fmla="*/ 0 h 698"/>
                  <a:gd name="T14" fmla="*/ 0 w 425"/>
                  <a:gd name="T15" fmla="*/ 11 h 698"/>
                  <a:gd name="T16" fmla="*/ 0 w 425"/>
                  <a:gd name="T17" fmla="*/ 686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698">
                    <a:moveTo>
                      <a:pt x="0" y="686"/>
                    </a:moveTo>
                    <a:cubicBezTo>
                      <a:pt x="0" y="692"/>
                      <a:pt x="5" y="698"/>
                      <a:pt x="11" y="698"/>
                    </a:cubicBezTo>
                    <a:cubicBezTo>
                      <a:pt x="413" y="698"/>
                      <a:pt x="413" y="698"/>
                      <a:pt x="413" y="698"/>
                    </a:cubicBezTo>
                    <a:cubicBezTo>
                      <a:pt x="420" y="698"/>
                      <a:pt x="425" y="692"/>
                      <a:pt x="425" y="686"/>
                    </a:cubicBezTo>
                    <a:cubicBezTo>
                      <a:pt x="425" y="11"/>
                      <a:pt x="425" y="11"/>
                      <a:pt x="425" y="11"/>
                    </a:cubicBezTo>
                    <a:cubicBezTo>
                      <a:pt x="425" y="5"/>
                      <a:pt x="420" y="0"/>
                      <a:pt x="413" y="0"/>
                    </a:cubicBezTo>
                    <a:cubicBezTo>
                      <a:pt x="11" y="0"/>
                      <a:pt x="11" y="0"/>
                      <a:pt x="11" y="0"/>
                    </a:cubicBezTo>
                    <a:cubicBezTo>
                      <a:pt x="5" y="0"/>
                      <a:pt x="0" y="5"/>
                      <a:pt x="0" y="11"/>
                    </a:cubicBezTo>
                    <a:lnTo>
                      <a:pt x="0" y="6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17" name="Freeform 62">
                <a:extLst>
                  <a:ext uri="{FF2B5EF4-FFF2-40B4-BE49-F238E27FC236}">
                    <a16:creationId xmlns:a16="http://schemas.microsoft.com/office/drawing/2014/main" id="{DF71633D-D177-4CB6-AD17-54D9A5D32382}"/>
                  </a:ext>
                </a:extLst>
              </p:cNvPr>
              <p:cNvSpPr>
                <a:spLocks/>
              </p:cNvSpPr>
              <p:nvPr/>
            </p:nvSpPr>
            <p:spPr bwMode="auto">
              <a:xfrm>
                <a:off x="3068322" y="2931755"/>
                <a:ext cx="30067" cy="220495"/>
              </a:xfrm>
              <a:custGeom>
                <a:avLst/>
                <a:gdLst>
                  <a:gd name="T0" fmla="*/ 12 w 24"/>
                  <a:gd name="T1" fmla="*/ 178 h 178"/>
                  <a:gd name="T2" fmla="*/ 24 w 24"/>
                  <a:gd name="T3" fmla="*/ 166 h 178"/>
                  <a:gd name="T4" fmla="*/ 24 w 24"/>
                  <a:gd name="T5" fmla="*/ 12 h 178"/>
                  <a:gd name="T6" fmla="*/ 12 w 24"/>
                  <a:gd name="T7" fmla="*/ 0 h 178"/>
                  <a:gd name="T8" fmla="*/ 0 w 24"/>
                  <a:gd name="T9" fmla="*/ 12 h 178"/>
                  <a:gd name="T10" fmla="*/ 0 w 24"/>
                  <a:gd name="T11" fmla="*/ 166 h 178"/>
                  <a:gd name="T12" fmla="*/ 12 w 24"/>
                  <a:gd name="T13" fmla="*/ 178 h 178"/>
                </a:gdLst>
                <a:ahLst/>
                <a:cxnLst>
                  <a:cxn ang="0">
                    <a:pos x="T0" y="T1"/>
                  </a:cxn>
                  <a:cxn ang="0">
                    <a:pos x="T2" y="T3"/>
                  </a:cxn>
                  <a:cxn ang="0">
                    <a:pos x="T4" y="T5"/>
                  </a:cxn>
                  <a:cxn ang="0">
                    <a:pos x="T6" y="T7"/>
                  </a:cxn>
                  <a:cxn ang="0">
                    <a:pos x="T8" y="T9"/>
                  </a:cxn>
                  <a:cxn ang="0">
                    <a:pos x="T10" y="T11"/>
                  </a:cxn>
                  <a:cxn ang="0">
                    <a:pos x="T12" y="T13"/>
                  </a:cxn>
                </a:cxnLst>
                <a:rect l="0" t="0" r="r" b="b"/>
                <a:pathLst>
                  <a:path w="24" h="178">
                    <a:moveTo>
                      <a:pt x="12" y="178"/>
                    </a:moveTo>
                    <a:cubicBezTo>
                      <a:pt x="18" y="178"/>
                      <a:pt x="24" y="172"/>
                      <a:pt x="24" y="166"/>
                    </a:cubicBezTo>
                    <a:cubicBezTo>
                      <a:pt x="24" y="12"/>
                      <a:pt x="24" y="12"/>
                      <a:pt x="24" y="12"/>
                    </a:cubicBezTo>
                    <a:cubicBezTo>
                      <a:pt x="24" y="5"/>
                      <a:pt x="18" y="0"/>
                      <a:pt x="12" y="0"/>
                    </a:cubicBezTo>
                    <a:cubicBezTo>
                      <a:pt x="5" y="0"/>
                      <a:pt x="0" y="5"/>
                      <a:pt x="0" y="12"/>
                    </a:cubicBezTo>
                    <a:cubicBezTo>
                      <a:pt x="0" y="166"/>
                      <a:pt x="0" y="166"/>
                      <a:pt x="0" y="166"/>
                    </a:cubicBezTo>
                    <a:cubicBezTo>
                      <a:pt x="0" y="172"/>
                      <a:pt x="5" y="178"/>
                      <a:pt x="12" y="178"/>
                    </a:cubicBez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18" name="Freeform 63">
                <a:extLst>
                  <a:ext uri="{FF2B5EF4-FFF2-40B4-BE49-F238E27FC236}">
                    <a16:creationId xmlns:a16="http://schemas.microsoft.com/office/drawing/2014/main" id="{44A6FB44-4E4F-40E5-9C5F-8BB6467B07E2}"/>
                  </a:ext>
                </a:extLst>
              </p:cNvPr>
              <p:cNvSpPr>
                <a:spLocks/>
              </p:cNvSpPr>
              <p:nvPr/>
            </p:nvSpPr>
            <p:spPr bwMode="auto">
              <a:xfrm>
                <a:off x="3068322" y="3188046"/>
                <a:ext cx="30067" cy="221926"/>
              </a:xfrm>
              <a:custGeom>
                <a:avLst/>
                <a:gdLst>
                  <a:gd name="T0" fmla="*/ 12 w 24"/>
                  <a:gd name="T1" fmla="*/ 179 h 179"/>
                  <a:gd name="T2" fmla="*/ 24 w 24"/>
                  <a:gd name="T3" fmla="*/ 167 h 179"/>
                  <a:gd name="T4" fmla="*/ 24 w 24"/>
                  <a:gd name="T5" fmla="*/ 13 h 179"/>
                  <a:gd name="T6" fmla="*/ 12 w 24"/>
                  <a:gd name="T7" fmla="*/ 0 h 179"/>
                  <a:gd name="T8" fmla="*/ 0 w 24"/>
                  <a:gd name="T9" fmla="*/ 13 h 179"/>
                  <a:gd name="T10" fmla="*/ 0 w 24"/>
                  <a:gd name="T11" fmla="*/ 167 h 179"/>
                  <a:gd name="T12" fmla="*/ 12 w 24"/>
                  <a:gd name="T13" fmla="*/ 179 h 179"/>
                </a:gdLst>
                <a:ahLst/>
                <a:cxnLst>
                  <a:cxn ang="0">
                    <a:pos x="T0" y="T1"/>
                  </a:cxn>
                  <a:cxn ang="0">
                    <a:pos x="T2" y="T3"/>
                  </a:cxn>
                  <a:cxn ang="0">
                    <a:pos x="T4" y="T5"/>
                  </a:cxn>
                  <a:cxn ang="0">
                    <a:pos x="T6" y="T7"/>
                  </a:cxn>
                  <a:cxn ang="0">
                    <a:pos x="T8" y="T9"/>
                  </a:cxn>
                  <a:cxn ang="0">
                    <a:pos x="T10" y="T11"/>
                  </a:cxn>
                  <a:cxn ang="0">
                    <a:pos x="T12" y="T13"/>
                  </a:cxn>
                </a:cxnLst>
                <a:rect l="0" t="0" r="r" b="b"/>
                <a:pathLst>
                  <a:path w="24" h="179">
                    <a:moveTo>
                      <a:pt x="12" y="179"/>
                    </a:moveTo>
                    <a:cubicBezTo>
                      <a:pt x="18" y="179"/>
                      <a:pt x="24" y="173"/>
                      <a:pt x="24" y="167"/>
                    </a:cubicBezTo>
                    <a:cubicBezTo>
                      <a:pt x="24" y="13"/>
                      <a:pt x="24" y="13"/>
                      <a:pt x="24" y="13"/>
                    </a:cubicBezTo>
                    <a:cubicBezTo>
                      <a:pt x="24" y="6"/>
                      <a:pt x="18" y="0"/>
                      <a:pt x="12" y="0"/>
                    </a:cubicBezTo>
                    <a:cubicBezTo>
                      <a:pt x="5" y="0"/>
                      <a:pt x="0" y="6"/>
                      <a:pt x="0" y="13"/>
                    </a:cubicBezTo>
                    <a:cubicBezTo>
                      <a:pt x="0" y="167"/>
                      <a:pt x="0" y="167"/>
                      <a:pt x="0" y="167"/>
                    </a:cubicBezTo>
                    <a:cubicBezTo>
                      <a:pt x="0" y="173"/>
                      <a:pt x="5" y="179"/>
                      <a:pt x="12" y="179"/>
                    </a:cubicBez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19" name="Oval 64">
                <a:extLst>
                  <a:ext uri="{FF2B5EF4-FFF2-40B4-BE49-F238E27FC236}">
                    <a16:creationId xmlns:a16="http://schemas.microsoft.com/office/drawing/2014/main" id="{6B544697-3B80-4C99-B079-459B3FDBF709}"/>
                  </a:ext>
                </a:extLst>
              </p:cNvPr>
              <p:cNvSpPr>
                <a:spLocks noChangeArrowheads="1"/>
              </p:cNvSpPr>
              <p:nvPr/>
            </p:nvSpPr>
            <p:spPr bwMode="auto">
              <a:xfrm>
                <a:off x="2448361" y="2812919"/>
                <a:ext cx="61567" cy="62998"/>
              </a:xfrm>
              <a:prstGeom prst="ellipse">
                <a:avLst/>
              </a:pr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20" name="Oval 65">
                <a:extLst>
                  <a:ext uri="{FF2B5EF4-FFF2-40B4-BE49-F238E27FC236}">
                    <a16:creationId xmlns:a16="http://schemas.microsoft.com/office/drawing/2014/main" id="{9BC1B3A2-BD0F-46B2-BD3D-96ED8FF7F3ED}"/>
                  </a:ext>
                </a:extLst>
              </p:cNvPr>
              <p:cNvSpPr>
                <a:spLocks noChangeArrowheads="1"/>
              </p:cNvSpPr>
              <p:nvPr/>
            </p:nvSpPr>
            <p:spPr bwMode="auto">
              <a:xfrm>
                <a:off x="2509927" y="2993322"/>
                <a:ext cx="134588" cy="133155"/>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21" name="Freeform 66">
                <a:extLst>
                  <a:ext uri="{FF2B5EF4-FFF2-40B4-BE49-F238E27FC236}">
                    <a16:creationId xmlns:a16="http://schemas.microsoft.com/office/drawing/2014/main" id="{0CF54F0C-BDA0-4D8D-8CEB-673EDA422E3E}"/>
                  </a:ext>
                </a:extLst>
              </p:cNvPr>
              <p:cNvSpPr>
                <a:spLocks/>
              </p:cNvSpPr>
              <p:nvPr/>
            </p:nvSpPr>
            <p:spPr bwMode="auto">
              <a:xfrm>
                <a:off x="2528541" y="2980437"/>
                <a:ext cx="141747" cy="113110"/>
              </a:xfrm>
              <a:custGeom>
                <a:avLst/>
                <a:gdLst>
                  <a:gd name="T0" fmla="*/ 99 w 99"/>
                  <a:gd name="T1" fmla="*/ 13 h 79"/>
                  <a:gd name="T2" fmla="*/ 86 w 99"/>
                  <a:gd name="T3" fmla="*/ 0 h 79"/>
                  <a:gd name="T4" fmla="*/ 32 w 99"/>
                  <a:gd name="T5" fmla="*/ 53 h 79"/>
                  <a:gd name="T6" fmla="*/ 13 w 99"/>
                  <a:gd name="T7" fmla="*/ 36 h 79"/>
                  <a:gd name="T8" fmla="*/ 0 w 99"/>
                  <a:gd name="T9" fmla="*/ 49 h 79"/>
                  <a:gd name="T10" fmla="*/ 32 w 99"/>
                  <a:gd name="T11" fmla="*/ 79 h 79"/>
                  <a:gd name="T12" fmla="*/ 45 w 99"/>
                  <a:gd name="T13" fmla="*/ 66 h 79"/>
                  <a:gd name="T14" fmla="*/ 99 w 99"/>
                  <a:gd name="T15" fmla="*/ 13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79">
                    <a:moveTo>
                      <a:pt x="99" y="13"/>
                    </a:moveTo>
                    <a:lnTo>
                      <a:pt x="86" y="0"/>
                    </a:lnTo>
                    <a:lnTo>
                      <a:pt x="32" y="53"/>
                    </a:lnTo>
                    <a:lnTo>
                      <a:pt x="13" y="36"/>
                    </a:lnTo>
                    <a:lnTo>
                      <a:pt x="0" y="49"/>
                    </a:lnTo>
                    <a:lnTo>
                      <a:pt x="32" y="79"/>
                    </a:lnTo>
                    <a:lnTo>
                      <a:pt x="45" y="66"/>
                    </a:lnTo>
                    <a:lnTo>
                      <a:pt x="99" y="13"/>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22" name="Freeform 67">
                <a:extLst>
                  <a:ext uri="{FF2B5EF4-FFF2-40B4-BE49-F238E27FC236}">
                    <a16:creationId xmlns:a16="http://schemas.microsoft.com/office/drawing/2014/main" id="{D17B46CF-598C-4AE2-9760-C10406027B5D}"/>
                  </a:ext>
                </a:extLst>
              </p:cNvPr>
              <p:cNvSpPr>
                <a:spLocks/>
              </p:cNvSpPr>
              <p:nvPr/>
            </p:nvSpPr>
            <p:spPr bwMode="auto">
              <a:xfrm>
                <a:off x="2684604" y="3020527"/>
                <a:ext cx="161792" cy="30067"/>
              </a:xfrm>
              <a:custGeom>
                <a:avLst/>
                <a:gdLst>
                  <a:gd name="T0" fmla="*/ 117 w 129"/>
                  <a:gd name="T1" fmla="*/ 0 h 24"/>
                  <a:gd name="T2" fmla="*/ 129 w 129"/>
                  <a:gd name="T3" fmla="*/ 12 h 24"/>
                  <a:gd name="T4" fmla="*/ 117 w 129"/>
                  <a:gd name="T5" fmla="*/ 24 h 24"/>
                  <a:gd name="T6" fmla="*/ 12 w 129"/>
                  <a:gd name="T7" fmla="*/ 24 h 24"/>
                  <a:gd name="T8" fmla="*/ 0 w 129"/>
                  <a:gd name="T9" fmla="*/ 12 h 24"/>
                  <a:gd name="T10" fmla="*/ 12 w 129"/>
                  <a:gd name="T11" fmla="*/ 0 h 24"/>
                </a:gdLst>
                <a:ahLst/>
                <a:cxnLst>
                  <a:cxn ang="0">
                    <a:pos x="T0" y="T1"/>
                  </a:cxn>
                  <a:cxn ang="0">
                    <a:pos x="T2" y="T3"/>
                  </a:cxn>
                  <a:cxn ang="0">
                    <a:pos x="T4" y="T5"/>
                  </a:cxn>
                  <a:cxn ang="0">
                    <a:pos x="T6" y="T7"/>
                  </a:cxn>
                  <a:cxn ang="0">
                    <a:pos x="T8" y="T9"/>
                  </a:cxn>
                  <a:cxn ang="0">
                    <a:pos x="T10" y="T11"/>
                  </a:cxn>
                </a:cxnLst>
                <a:rect l="0" t="0" r="r" b="b"/>
                <a:pathLst>
                  <a:path w="129" h="24">
                    <a:moveTo>
                      <a:pt x="117" y="0"/>
                    </a:moveTo>
                    <a:cubicBezTo>
                      <a:pt x="123" y="0"/>
                      <a:pt x="129" y="5"/>
                      <a:pt x="129" y="12"/>
                    </a:cubicBezTo>
                    <a:cubicBezTo>
                      <a:pt x="129" y="18"/>
                      <a:pt x="123" y="24"/>
                      <a:pt x="117" y="24"/>
                    </a:cubicBezTo>
                    <a:cubicBezTo>
                      <a:pt x="12" y="24"/>
                      <a:pt x="12" y="24"/>
                      <a:pt x="12" y="24"/>
                    </a:cubicBezTo>
                    <a:cubicBezTo>
                      <a:pt x="5" y="24"/>
                      <a:pt x="0" y="18"/>
                      <a:pt x="0" y="12"/>
                    </a:cubicBezTo>
                    <a:cubicBezTo>
                      <a:pt x="0" y="5"/>
                      <a:pt x="5" y="0"/>
                      <a:pt x="12" y="0"/>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23" name="Freeform 68">
                <a:extLst>
                  <a:ext uri="{FF2B5EF4-FFF2-40B4-BE49-F238E27FC236}">
                    <a16:creationId xmlns:a16="http://schemas.microsoft.com/office/drawing/2014/main" id="{8B3BD297-2110-4F86-913B-019148116A60}"/>
                  </a:ext>
                </a:extLst>
              </p:cNvPr>
              <p:cNvSpPr>
                <a:spLocks/>
              </p:cNvSpPr>
              <p:nvPr/>
            </p:nvSpPr>
            <p:spPr bwMode="auto">
              <a:xfrm>
                <a:off x="2684604" y="3064912"/>
                <a:ext cx="244835" cy="28635"/>
              </a:xfrm>
              <a:custGeom>
                <a:avLst/>
                <a:gdLst>
                  <a:gd name="T0" fmla="*/ 12 w 196"/>
                  <a:gd name="T1" fmla="*/ 24 h 24"/>
                  <a:gd name="T2" fmla="*/ 0 w 196"/>
                  <a:gd name="T3" fmla="*/ 12 h 24"/>
                  <a:gd name="T4" fmla="*/ 12 w 196"/>
                  <a:gd name="T5" fmla="*/ 0 h 24"/>
                  <a:gd name="T6" fmla="*/ 184 w 196"/>
                  <a:gd name="T7" fmla="*/ 0 h 24"/>
                  <a:gd name="T8" fmla="*/ 196 w 196"/>
                  <a:gd name="T9" fmla="*/ 12 h 24"/>
                  <a:gd name="T10" fmla="*/ 184 w 196"/>
                  <a:gd name="T11" fmla="*/ 24 h 24"/>
                </a:gdLst>
                <a:ahLst/>
                <a:cxnLst>
                  <a:cxn ang="0">
                    <a:pos x="T0" y="T1"/>
                  </a:cxn>
                  <a:cxn ang="0">
                    <a:pos x="T2" y="T3"/>
                  </a:cxn>
                  <a:cxn ang="0">
                    <a:pos x="T4" y="T5"/>
                  </a:cxn>
                  <a:cxn ang="0">
                    <a:pos x="T6" y="T7"/>
                  </a:cxn>
                  <a:cxn ang="0">
                    <a:pos x="T8" y="T9"/>
                  </a:cxn>
                  <a:cxn ang="0">
                    <a:pos x="T10" y="T11"/>
                  </a:cxn>
                </a:cxnLst>
                <a:rect l="0" t="0" r="r" b="b"/>
                <a:pathLst>
                  <a:path w="196" h="24">
                    <a:moveTo>
                      <a:pt x="12" y="24"/>
                    </a:moveTo>
                    <a:cubicBezTo>
                      <a:pt x="5" y="24"/>
                      <a:pt x="0" y="18"/>
                      <a:pt x="0" y="12"/>
                    </a:cubicBezTo>
                    <a:cubicBezTo>
                      <a:pt x="0" y="5"/>
                      <a:pt x="5" y="0"/>
                      <a:pt x="12" y="0"/>
                    </a:cubicBezTo>
                    <a:cubicBezTo>
                      <a:pt x="184" y="0"/>
                      <a:pt x="184" y="0"/>
                      <a:pt x="184" y="0"/>
                    </a:cubicBezTo>
                    <a:cubicBezTo>
                      <a:pt x="191" y="0"/>
                      <a:pt x="196" y="5"/>
                      <a:pt x="196" y="12"/>
                    </a:cubicBezTo>
                    <a:cubicBezTo>
                      <a:pt x="196" y="18"/>
                      <a:pt x="191" y="24"/>
                      <a:pt x="184" y="24"/>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24" name="Freeform 69">
                <a:extLst>
                  <a:ext uri="{FF2B5EF4-FFF2-40B4-BE49-F238E27FC236}">
                    <a16:creationId xmlns:a16="http://schemas.microsoft.com/office/drawing/2014/main" id="{EBC351F6-9730-4DE7-AF84-0D4E05CE07C2}"/>
                  </a:ext>
                </a:extLst>
              </p:cNvPr>
              <p:cNvSpPr>
                <a:spLocks/>
              </p:cNvSpPr>
              <p:nvPr/>
            </p:nvSpPr>
            <p:spPr bwMode="auto">
              <a:xfrm>
                <a:off x="2793420" y="3510196"/>
                <a:ext cx="115975" cy="244835"/>
              </a:xfrm>
              <a:custGeom>
                <a:avLst/>
                <a:gdLst>
                  <a:gd name="T0" fmla="*/ 0 w 93"/>
                  <a:gd name="T1" fmla="*/ 127 h 197"/>
                  <a:gd name="T2" fmla="*/ 54 w 93"/>
                  <a:gd name="T3" fmla="*/ 197 h 197"/>
                  <a:gd name="T4" fmla="*/ 76 w 93"/>
                  <a:gd name="T5" fmla="*/ 43 h 197"/>
                  <a:gd name="T6" fmla="*/ 43 w 93"/>
                  <a:gd name="T7" fmla="*/ 0 h 197"/>
                  <a:gd name="T8" fmla="*/ 0 w 93"/>
                  <a:gd name="T9" fmla="*/ 127 h 197"/>
                </a:gdLst>
                <a:ahLst/>
                <a:cxnLst>
                  <a:cxn ang="0">
                    <a:pos x="T0" y="T1"/>
                  </a:cxn>
                  <a:cxn ang="0">
                    <a:pos x="T2" y="T3"/>
                  </a:cxn>
                  <a:cxn ang="0">
                    <a:pos x="T4" y="T5"/>
                  </a:cxn>
                  <a:cxn ang="0">
                    <a:pos x="T6" y="T7"/>
                  </a:cxn>
                  <a:cxn ang="0">
                    <a:pos x="T8" y="T9"/>
                  </a:cxn>
                </a:cxnLst>
                <a:rect l="0" t="0" r="r" b="b"/>
                <a:pathLst>
                  <a:path w="93" h="197">
                    <a:moveTo>
                      <a:pt x="0" y="127"/>
                    </a:moveTo>
                    <a:cubicBezTo>
                      <a:pt x="0" y="127"/>
                      <a:pt x="44" y="159"/>
                      <a:pt x="54" y="197"/>
                    </a:cubicBezTo>
                    <a:cubicBezTo>
                      <a:pt x="80" y="167"/>
                      <a:pt x="93" y="87"/>
                      <a:pt x="76" y="43"/>
                    </a:cubicBezTo>
                    <a:cubicBezTo>
                      <a:pt x="43" y="0"/>
                      <a:pt x="43" y="0"/>
                      <a:pt x="43" y="0"/>
                    </a:cubicBezTo>
                    <a:lnTo>
                      <a:pt x="0" y="127"/>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25" name="Freeform 70">
                <a:extLst>
                  <a:ext uri="{FF2B5EF4-FFF2-40B4-BE49-F238E27FC236}">
                    <a16:creationId xmlns:a16="http://schemas.microsoft.com/office/drawing/2014/main" id="{BD520B38-14AA-4593-AAC7-0EDB6BD60F02}"/>
                  </a:ext>
                </a:extLst>
              </p:cNvPr>
              <p:cNvSpPr>
                <a:spLocks/>
              </p:cNvSpPr>
              <p:nvPr/>
            </p:nvSpPr>
            <p:spPr bwMode="auto">
              <a:xfrm>
                <a:off x="2545722" y="3505901"/>
                <a:ext cx="114543" cy="243403"/>
              </a:xfrm>
              <a:custGeom>
                <a:avLst/>
                <a:gdLst>
                  <a:gd name="T0" fmla="*/ 91 w 91"/>
                  <a:gd name="T1" fmla="*/ 128 h 196"/>
                  <a:gd name="T2" fmla="*/ 35 w 91"/>
                  <a:gd name="T3" fmla="*/ 196 h 196"/>
                  <a:gd name="T4" fmla="*/ 19 w 91"/>
                  <a:gd name="T5" fmla="*/ 42 h 196"/>
                  <a:gd name="T6" fmla="*/ 53 w 91"/>
                  <a:gd name="T7" fmla="*/ 0 h 196"/>
                  <a:gd name="T8" fmla="*/ 91 w 91"/>
                  <a:gd name="T9" fmla="*/ 128 h 196"/>
                </a:gdLst>
                <a:ahLst/>
                <a:cxnLst>
                  <a:cxn ang="0">
                    <a:pos x="T0" y="T1"/>
                  </a:cxn>
                  <a:cxn ang="0">
                    <a:pos x="T2" y="T3"/>
                  </a:cxn>
                  <a:cxn ang="0">
                    <a:pos x="T4" y="T5"/>
                  </a:cxn>
                  <a:cxn ang="0">
                    <a:pos x="T6" y="T7"/>
                  </a:cxn>
                  <a:cxn ang="0">
                    <a:pos x="T8" y="T9"/>
                  </a:cxn>
                </a:cxnLst>
                <a:rect l="0" t="0" r="r" b="b"/>
                <a:pathLst>
                  <a:path w="91" h="196">
                    <a:moveTo>
                      <a:pt x="91" y="128"/>
                    </a:moveTo>
                    <a:cubicBezTo>
                      <a:pt x="91" y="128"/>
                      <a:pt x="47" y="158"/>
                      <a:pt x="35" y="196"/>
                    </a:cubicBezTo>
                    <a:cubicBezTo>
                      <a:pt x="10" y="166"/>
                      <a:pt x="0" y="85"/>
                      <a:pt x="19" y="42"/>
                    </a:cubicBezTo>
                    <a:cubicBezTo>
                      <a:pt x="53" y="0"/>
                      <a:pt x="53" y="0"/>
                      <a:pt x="53" y="0"/>
                    </a:cubicBezTo>
                    <a:lnTo>
                      <a:pt x="91" y="128"/>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26" name="Freeform 71">
                <a:extLst>
                  <a:ext uri="{FF2B5EF4-FFF2-40B4-BE49-F238E27FC236}">
                    <a16:creationId xmlns:a16="http://schemas.microsoft.com/office/drawing/2014/main" id="{0987C94A-1E64-4E0D-928C-C3E9EC19851A}"/>
                  </a:ext>
                </a:extLst>
              </p:cNvPr>
              <p:cNvSpPr>
                <a:spLocks/>
              </p:cNvSpPr>
              <p:nvPr/>
            </p:nvSpPr>
            <p:spPr bwMode="auto">
              <a:xfrm>
                <a:off x="2611584" y="3316906"/>
                <a:ext cx="74453" cy="349355"/>
              </a:xfrm>
              <a:custGeom>
                <a:avLst/>
                <a:gdLst>
                  <a:gd name="T0" fmla="*/ 31 w 60"/>
                  <a:gd name="T1" fmla="*/ 0 h 281"/>
                  <a:gd name="T2" fmla="*/ 49 w 60"/>
                  <a:gd name="T3" fmla="*/ 7 h 281"/>
                  <a:gd name="T4" fmla="*/ 21 w 60"/>
                  <a:gd name="T5" fmla="*/ 126 h 281"/>
                  <a:gd name="T6" fmla="*/ 60 w 60"/>
                  <a:gd name="T7" fmla="*/ 281 h 281"/>
                  <a:gd name="T8" fmla="*/ 40 w 60"/>
                  <a:gd name="T9" fmla="*/ 280 h 281"/>
                  <a:gd name="T10" fmla="*/ 1 w 60"/>
                  <a:gd name="T11" fmla="*/ 126 h 281"/>
                  <a:gd name="T12" fmla="*/ 31 w 60"/>
                  <a:gd name="T13" fmla="*/ 0 h 281"/>
                </a:gdLst>
                <a:ahLst/>
                <a:cxnLst>
                  <a:cxn ang="0">
                    <a:pos x="T0" y="T1"/>
                  </a:cxn>
                  <a:cxn ang="0">
                    <a:pos x="T2" y="T3"/>
                  </a:cxn>
                  <a:cxn ang="0">
                    <a:pos x="T4" y="T5"/>
                  </a:cxn>
                  <a:cxn ang="0">
                    <a:pos x="T6" y="T7"/>
                  </a:cxn>
                  <a:cxn ang="0">
                    <a:pos x="T8" y="T9"/>
                  </a:cxn>
                  <a:cxn ang="0">
                    <a:pos x="T10" y="T11"/>
                  </a:cxn>
                  <a:cxn ang="0">
                    <a:pos x="T12" y="T13"/>
                  </a:cxn>
                </a:cxnLst>
                <a:rect l="0" t="0" r="r" b="b"/>
                <a:pathLst>
                  <a:path w="60" h="281">
                    <a:moveTo>
                      <a:pt x="31" y="0"/>
                    </a:moveTo>
                    <a:cubicBezTo>
                      <a:pt x="37" y="3"/>
                      <a:pt x="43" y="5"/>
                      <a:pt x="49" y="7"/>
                    </a:cubicBezTo>
                    <a:cubicBezTo>
                      <a:pt x="33" y="41"/>
                      <a:pt x="22" y="82"/>
                      <a:pt x="21" y="126"/>
                    </a:cubicBezTo>
                    <a:cubicBezTo>
                      <a:pt x="20" y="185"/>
                      <a:pt x="39" y="239"/>
                      <a:pt x="60" y="281"/>
                    </a:cubicBezTo>
                    <a:cubicBezTo>
                      <a:pt x="40" y="280"/>
                      <a:pt x="40" y="280"/>
                      <a:pt x="40" y="280"/>
                    </a:cubicBezTo>
                    <a:cubicBezTo>
                      <a:pt x="19" y="239"/>
                      <a:pt x="0" y="185"/>
                      <a:pt x="1" y="126"/>
                    </a:cubicBezTo>
                    <a:cubicBezTo>
                      <a:pt x="1" y="80"/>
                      <a:pt x="15" y="36"/>
                      <a:pt x="31" y="0"/>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27" name="Freeform 72">
                <a:extLst>
                  <a:ext uri="{FF2B5EF4-FFF2-40B4-BE49-F238E27FC236}">
                    <a16:creationId xmlns:a16="http://schemas.microsoft.com/office/drawing/2014/main" id="{8DF74CC8-F1C8-4A23-A9B8-BE2F393F7B41}"/>
                  </a:ext>
                </a:extLst>
              </p:cNvPr>
              <p:cNvSpPr>
                <a:spLocks/>
              </p:cNvSpPr>
              <p:nvPr/>
            </p:nvSpPr>
            <p:spPr bwMode="auto">
              <a:xfrm>
                <a:off x="2635924" y="3321200"/>
                <a:ext cx="213336" cy="346492"/>
              </a:xfrm>
              <a:custGeom>
                <a:avLst/>
                <a:gdLst>
                  <a:gd name="T0" fmla="*/ 29 w 171"/>
                  <a:gd name="T1" fmla="*/ 4 h 279"/>
                  <a:gd name="T2" fmla="*/ 77 w 171"/>
                  <a:gd name="T3" fmla="*/ 11 h 279"/>
                  <a:gd name="T4" fmla="*/ 144 w 171"/>
                  <a:gd name="T5" fmla="*/ 0 h 279"/>
                  <a:gd name="T6" fmla="*/ 170 w 171"/>
                  <a:gd name="T7" fmla="*/ 126 h 279"/>
                  <a:gd name="T8" fmla="*/ 126 w 171"/>
                  <a:gd name="T9" fmla="*/ 279 h 279"/>
                  <a:gd name="T10" fmla="*/ 40 w 171"/>
                  <a:gd name="T11" fmla="*/ 278 h 279"/>
                  <a:gd name="T12" fmla="*/ 1 w 171"/>
                  <a:gd name="T13" fmla="*/ 123 h 279"/>
                  <a:gd name="T14" fmla="*/ 29 w 171"/>
                  <a:gd name="T15" fmla="*/ 4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279">
                    <a:moveTo>
                      <a:pt x="29" y="4"/>
                    </a:moveTo>
                    <a:cubicBezTo>
                      <a:pt x="44" y="8"/>
                      <a:pt x="60" y="11"/>
                      <a:pt x="77" y="11"/>
                    </a:cubicBezTo>
                    <a:cubicBezTo>
                      <a:pt x="101" y="11"/>
                      <a:pt x="123" y="7"/>
                      <a:pt x="144" y="0"/>
                    </a:cubicBezTo>
                    <a:cubicBezTo>
                      <a:pt x="159" y="36"/>
                      <a:pt x="171" y="80"/>
                      <a:pt x="170" y="126"/>
                    </a:cubicBezTo>
                    <a:cubicBezTo>
                      <a:pt x="169" y="185"/>
                      <a:pt x="148" y="239"/>
                      <a:pt x="126" y="279"/>
                    </a:cubicBezTo>
                    <a:cubicBezTo>
                      <a:pt x="40" y="278"/>
                      <a:pt x="40" y="278"/>
                      <a:pt x="40" y="278"/>
                    </a:cubicBezTo>
                    <a:cubicBezTo>
                      <a:pt x="19" y="236"/>
                      <a:pt x="0" y="182"/>
                      <a:pt x="1" y="123"/>
                    </a:cubicBezTo>
                    <a:cubicBezTo>
                      <a:pt x="2" y="79"/>
                      <a:pt x="13" y="38"/>
                      <a:pt x="29" y="4"/>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28" name="Freeform 73">
                <a:extLst>
                  <a:ext uri="{FF2B5EF4-FFF2-40B4-BE49-F238E27FC236}">
                    <a16:creationId xmlns:a16="http://schemas.microsoft.com/office/drawing/2014/main" id="{E58EB916-5EA8-4CE5-A286-5D740BF85384}"/>
                  </a:ext>
                </a:extLst>
              </p:cNvPr>
              <p:cNvSpPr>
                <a:spLocks/>
              </p:cNvSpPr>
              <p:nvPr/>
            </p:nvSpPr>
            <p:spPr bwMode="auto">
              <a:xfrm>
                <a:off x="2665992" y="3364154"/>
                <a:ext cx="130292" cy="130292"/>
              </a:xfrm>
              <a:custGeom>
                <a:avLst/>
                <a:gdLst>
                  <a:gd name="T0" fmla="*/ 1 w 104"/>
                  <a:gd name="T1" fmla="*/ 51 h 104"/>
                  <a:gd name="T2" fmla="*/ 51 w 104"/>
                  <a:gd name="T3" fmla="*/ 103 h 104"/>
                  <a:gd name="T4" fmla="*/ 103 w 104"/>
                  <a:gd name="T5" fmla="*/ 53 h 104"/>
                  <a:gd name="T6" fmla="*/ 53 w 104"/>
                  <a:gd name="T7" fmla="*/ 1 h 104"/>
                  <a:gd name="T8" fmla="*/ 1 w 104"/>
                  <a:gd name="T9" fmla="*/ 51 h 104"/>
                </a:gdLst>
                <a:ahLst/>
                <a:cxnLst>
                  <a:cxn ang="0">
                    <a:pos x="T0" y="T1"/>
                  </a:cxn>
                  <a:cxn ang="0">
                    <a:pos x="T2" y="T3"/>
                  </a:cxn>
                  <a:cxn ang="0">
                    <a:pos x="T4" y="T5"/>
                  </a:cxn>
                  <a:cxn ang="0">
                    <a:pos x="T6" y="T7"/>
                  </a:cxn>
                  <a:cxn ang="0">
                    <a:pos x="T8" y="T9"/>
                  </a:cxn>
                </a:cxnLst>
                <a:rect l="0" t="0" r="r" b="b"/>
                <a:pathLst>
                  <a:path w="104" h="104">
                    <a:moveTo>
                      <a:pt x="1" y="51"/>
                    </a:moveTo>
                    <a:cubicBezTo>
                      <a:pt x="0" y="80"/>
                      <a:pt x="23" y="103"/>
                      <a:pt x="51" y="103"/>
                    </a:cubicBezTo>
                    <a:cubicBezTo>
                      <a:pt x="79" y="104"/>
                      <a:pt x="103" y="81"/>
                      <a:pt x="103" y="53"/>
                    </a:cubicBezTo>
                    <a:cubicBezTo>
                      <a:pt x="104" y="25"/>
                      <a:pt x="81" y="1"/>
                      <a:pt x="53" y="1"/>
                    </a:cubicBezTo>
                    <a:cubicBezTo>
                      <a:pt x="25" y="0"/>
                      <a:pt x="1" y="23"/>
                      <a:pt x="1" y="51"/>
                    </a:cubicBez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29" name="Freeform 74">
                <a:extLst>
                  <a:ext uri="{FF2B5EF4-FFF2-40B4-BE49-F238E27FC236}">
                    <a16:creationId xmlns:a16="http://schemas.microsoft.com/office/drawing/2014/main" id="{B03F5A79-216B-4212-8AA3-B591B4000330}"/>
                  </a:ext>
                </a:extLst>
              </p:cNvPr>
              <p:cNvSpPr>
                <a:spLocks/>
              </p:cNvSpPr>
              <p:nvPr/>
            </p:nvSpPr>
            <p:spPr bwMode="auto">
              <a:xfrm>
                <a:off x="2710377" y="3515923"/>
                <a:ext cx="34363" cy="236243"/>
              </a:xfrm>
              <a:custGeom>
                <a:avLst/>
                <a:gdLst>
                  <a:gd name="T0" fmla="*/ 0 w 24"/>
                  <a:gd name="T1" fmla="*/ 165 h 165"/>
                  <a:gd name="T2" fmla="*/ 21 w 24"/>
                  <a:gd name="T3" fmla="*/ 165 h 165"/>
                  <a:gd name="T4" fmla="*/ 24 w 24"/>
                  <a:gd name="T5" fmla="*/ 1 h 165"/>
                  <a:gd name="T6" fmla="*/ 3 w 24"/>
                  <a:gd name="T7" fmla="*/ 0 h 165"/>
                  <a:gd name="T8" fmla="*/ 0 w 24"/>
                  <a:gd name="T9" fmla="*/ 165 h 165"/>
                </a:gdLst>
                <a:ahLst/>
                <a:cxnLst>
                  <a:cxn ang="0">
                    <a:pos x="T0" y="T1"/>
                  </a:cxn>
                  <a:cxn ang="0">
                    <a:pos x="T2" y="T3"/>
                  </a:cxn>
                  <a:cxn ang="0">
                    <a:pos x="T4" y="T5"/>
                  </a:cxn>
                  <a:cxn ang="0">
                    <a:pos x="T6" y="T7"/>
                  </a:cxn>
                  <a:cxn ang="0">
                    <a:pos x="T8" y="T9"/>
                  </a:cxn>
                </a:cxnLst>
                <a:rect l="0" t="0" r="r" b="b"/>
                <a:pathLst>
                  <a:path w="24" h="165">
                    <a:moveTo>
                      <a:pt x="0" y="165"/>
                    </a:moveTo>
                    <a:lnTo>
                      <a:pt x="21" y="165"/>
                    </a:lnTo>
                    <a:lnTo>
                      <a:pt x="24" y="1"/>
                    </a:lnTo>
                    <a:lnTo>
                      <a:pt x="3" y="0"/>
                    </a:lnTo>
                    <a:lnTo>
                      <a:pt x="0" y="165"/>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30" name="Freeform 75">
                <a:extLst>
                  <a:ext uri="{FF2B5EF4-FFF2-40B4-BE49-F238E27FC236}">
                    <a16:creationId xmlns:a16="http://schemas.microsoft.com/office/drawing/2014/main" id="{4082C21F-08B5-4B3A-B9CE-AC4ED08F1B1B}"/>
                  </a:ext>
                </a:extLst>
              </p:cNvPr>
              <p:cNvSpPr>
                <a:spLocks/>
              </p:cNvSpPr>
              <p:nvPr/>
            </p:nvSpPr>
            <p:spPr bwMode="auto">
              <a:xfrm>
                <a:off x="2680309" y="3378472"/>
                <a:ext cx="87339" cy="85907"/>
              </a:xfrm>
              <a:custGeom>
                <a:avLst/>
                <a:gdLst>
                  <a:gd name="T0" fmla="*/ 1 w 70"/>
                  <a:gd name="T1" fmla="*/ 40 h 69"/>
                  <a:gd name="T2" fmla="*/ 42 w 70"/>
                  <a:gd name="T3" fmla="*/ 1 h 69"/>
                  <a:gd name="T4" fmla="*/ 70 w 70"/>
                  <a:gd name="T5" fmla="*/ 13 h 69"/>
                  <a:gd name="T6" fmla="*/ 12 w 70"/>
                  <a:gd name="T7" fmla="*/ 69 h 69"/>
                  <a:gd name="T8" fmla="*/ 1 w 70"/>
                  <a:gd name="T9" fmla="*/ 40 h 69"/>
                </a:gdLst>
                <a:ahLst/>
                <a:cxnLst>
                  <a:cxn ang="0">
                    <a:pos x="T0" y="T1"/>
                  </a:cxn>
                  <a:cxn ang="0">
                    <a:pos x="T2" y="T3"/>
                  </a:cxn>
                  <a:cxn ang="0">
                    <a:pos x="T4" y="T5"/>
                  </a:cxn>
                  <a:cxn ang="0">
                    <a:pos x="T6" y="T7"/>
                  </a:cxn>
                  <a:cxn ang="0">
                    <a:pos x="T8" y="T9"/>
                  </a:cxn>
                </a:cxnLst>
                <a:rect l="0" t="0" r="r" b="b"/>
                <a:pathLst>
                  <a:path w="70" h="69">
                    <a:moveTo>
                      <a:pt x="1" y="40"/>
                    </a:moveTo>
                    <a:cubicBezTo>
                      <a:pt x="1" y="18"/>
                      <a:pt x="19" y="0"/>
                      <a:pt x="42" y="1"/>
                    </a:cubicBezTo>
                    <a:cubicBezTo>
                      <a:pt x="53" y="1"/>
                      <a:pt x="63" y="5"/>
                      <a:pt x="70" y="13"/>
                    </a:cubicBezTo>
                    <a:cubicBezTo>
                      <a:pt x="12" y="69"/>
                      <a:pt x="12" y="69"/>
                      <a:pt x="12" y="69"/>
                    </a:cubicBezTo>
                    <a:cubicBezTo>
                      <a:pt x="5" y="62"/>
                      <a:pt x="0" y="51"/>
                      <a:pt x="1" y="4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31" name="Freeform 76">
                <a:extLst>
                  <a:ext uri="{FF2B5EF4-FFF2-40B4-BE49-F238E27FC236}">
                    <a16:creationId xmlns:a16="http://schemas.microsoft.com/office/drawing/2014/main" id="{0367F1AF-1973-4482-BC86-43C78A0E4FAD}"/>
                  </a:ext>
                </a:extLst>
              </p:cNvPr>
              <p:cNvSpPr>
                <a:spLocks/>
              </p:cNvSpPr>
              <p:nvPr/>
            </p:nvSpPr>
            <p:spPr bwMode="auto">
              <a:xfrm>
                <a:off x="2694627" y="3394221"/>
                <a:ext cx="87339" cy="85907"/>
              </a:xfrm>
              <a:custGeom>
                <a:avLst/>
                <a:gdLst>
                  <a:gd name="T0" fmla="*/ 70 w 70"/>
                  <a:gd name="T1" fmla="*/ 29 h 69"/>
                  <a:gd name="T2" fmla="*/ 28 w 70"/>
                  <a:gd name="T3" fmla="*/ 69 h 69"/>
                  <a:gd name="T4" fmla="*/ 0 w 70"/>
                  <a:gd name="T5" fmla="*/ 56 h 69"/>
                  <a:gd name="T6" fmla="*/ 58 w 70"/>
                  <a:gd name="T7" fmla="*/ 0 h 69"/>
                  <a:gd name="T8" fmla="*/ 70 w 70"/>
                  <a:gd name="T9" fmla="*/ 29 h 69"/>
                </a:gdLst>
                <a:ahLst/>
                <a:cxnLst>
                  <a:cxn ang="0">
                    <a:pos x="T0" y="T1"/>
                  </a:cxn>
                  <a:cxn ang="0">
                    <a:pos x="T2" y="T3"/>
                  </a:cxn>
                  <a:cxn ang="0">
                    <a:pos x="T4" y="T5"/>
                  </a:cxn>
                  <a:cxn ang="0">
                    <a:pos x="T6" y="T7"/>
                  </a:cxn>
                  <a:cxn ang="0">
                    <a:pos x="T8" y="T9"/>
                  </a:cxn>
                </a:cxnLst>
                <a:rect l="0" t="0" r="r" b="b"/>
                <a:pathLst>
                  <a:path w="70" h="69">
                    <a:moveTo>
                      <a:pt x="70" y="29"/>
                    </a:moveTo>
                    <a:cubicBezTo>
                      <a:pt x="69" y="51"/>
                      <a:pt x="51" y="69"/>
                      <a:pt x="28" y="69"/>
                    </a:cubicBezTo>
                    <a:cubicBezTo>
                      <a:pt x="17" y="68"/>
                      <a:pt x="7" y="64"/>
                      <a:pt x="0" y="56"/>
                    </a:cubicBezTo>
                    <a:cubicBezTo>
                      <a:pt x="58" y="0"/>
                      <a:pt x="58" y="0"/>
                      <a:pt x="58" y="0"/>
                    </a:cubicBezTo>
                    <a:cubicBezTo>
                      <a:pt x="65" y="7"/>
                      <a:pt x="70" y="17"/>
                      <a:pt x="70" y="29"/>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32" name="Freeform 77">
                <a:extLst>
                  <a:ext uri="{FF2B5EF4-FFF2-40B4-BE49-F238E27FC236}">
                    <a16:creationId xmlns:a16="http://schemas.microsoft.com/office/drawing/2014/main" id="{1E56CE99-4027-4E8B-9783-1D4214D4471A}"/>
                  </a:ext>
                </a:extLst>
              </p:cNvPr>
              <p:cNvSpPr>
                <a:spLocks/>
              </p:cNvSpPr>
              <p:nvPr/>
            </p:nvSpPr>
            <p:spPr bwMode="auto">
              <a:xfrm>
                <a:off x="2650242" y="3186613"/>
                <a:ext cx="166087" cy="148905"/>
              </a:xfrm>
              <a:custGeom>
                <a:avLst/>
                <a:gdLst>
                  <a:gd name="T0" fmla="*/ 78 w 133"/>
                  <a:gd name="T1" fmla="*/ 13 h 119"/>
                  <a:gd name="T2" fmla="*/ 68 w 133"/>
                  <a:gd name="T3" fmla="*/ 0 h 119"/>
                  <a:gd name="T4" fmla="*/ 0 w 133"/>
                  <a:gd name="T5" fmla="*/ 105 h 119"/>
                  <a:gd name="T6" fmla="*/ 18 w 133"/>
                  <a:gd name="T7" fmla="*/ 112 h 119"/>
                  <a:gd name="T8" fmla="*/ 66 w 133"/>
                  <a:gd name="T9" fmla="*/ 119 h 119"/>
                  <a:gd name="T10" fmla="*/ 133 w 133"/>
                  <a:gd name="T11" fmla="*/ 108 h 119"/>
                  <a:gd name="T12" fmla="*/ 78 w 133"/>
                  <a:gd name="T13" fmla="*/ 13 h 119"/>
                </a:gdLst>
                <a:ahLst/>
                <a:cxnLst>
                  <a:cxn ang="0">
                    <a:pos x="T0" y="T1"/>
                  </a:cxn>
                  <a:cxn ang="0">
                    <a:pos x="T2" y="T3"/>
                  </a:cxn>
                  <a:cxn ang="0">
                    <a:pos x="T4" y="T5"/>
                  </a:cxn>
                  <a:cxn ang="0">
                    <a:pos x="T6" y="T7"/>
                  </a:cxn>
                  <a:cxn ang="0">
                    <a:pos x="T8" y="T9"/>
                  </a:cxn>
                  <a:cxn ang="0">
                    <a:pos x="T10" y="T11"/>
                  </a:cxn>
                  <a:cxn ang="0">
                    <a:pos x="T12" y="T13"/>
                  </a:cxn>
                </a:cxnLst>
                <a:rect l="0" t="0" r="r" b="b"/>
                <a:pathLst>
                  <a:path w="133" h="119">
                    <a:moveTo>
                      <a:pt x="78" y="13"/>
                    </a:moveTo>
                    <a:cubicBezTo>
                      <a:pt x="72" y="5"/>
                      <a:pt x="68" y="0"/>
                      <a:pt x="68" y="0"/>
                    </a:cubicBezTo>
                    <a:cubicBezTo>
                      <a:pt x="68" y="0"/>
                      <a:pt x="29" y="42"/>
                      <a:pt x="0" y="105"/>
                    </a:cubicBezTo>
                    <a:cubicBezTo>
                      <a:pt x="6" y="108"/>
                      <a:pt x="12" y="110"/>
                      <a:pt x="18" y="112"/>
                    </a:cubicBezTo>
                    <a:cubicBezTo>
                      <a:pt x="33" y="116"/>
                      <a:pt x="49" y="119"/>
                      <a:pt x="66" y="119"/>
                    </a:cubicBezTo>
                    <a:cubicBezTo>
                      <a:pt x="90" y="119"/>
                      <a:pt x="112" y="115"/>
                      <a:pt x="133" y="108"/>
                    </a:cubicBezTo>
                    <a:cubicBezTo>
                      <a:pt x="115" y="64"/>
                      <a:pt x="91" y="30"/>
                      <a:pt x="78" y="13"/>
                    </a:cubicBez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33" name="Freeform 78">
                <a:extLst>
                  <a:ext uri="{FF2B5EF4-FFF2-40B4-BE49-F238E27FC236}">
                    <a16:creationId xmlns:a16="http://schemas.microsoft.com/office/drawing/2014/main" id="{2EDBA3EE-43CC-437C-BAA0-A19C3D72D601}"/>
                  </a:ext>
                </a:extLst>
              </p:cNvPr>
              <p:cNvSpPr>
                <a:spLocks/>
              </p:cNvSpPr>
              <p:nvPr/>
            </p:nvSpPr>
            <p:spPr bwMode="auto">
              <a:xfrm>
                <a:off x="2650242" y="3186613"/>
                <a:ext cx="97362" cy="140315"/>
              </a:xfrm>
              <a:custGeom>
                <a:avLst/>
                <a:gdLst>
                  <a:gd name="T0" fmla="*/ 18 w 78"/>
                  <a:gd name="T1" fmla="*/ 112 h 112"/>
                  <a:gd name="T2" fmla="*/ 0 w 78"/>
                  <a:gd name="T3" fmla="*/ 105 h 112"/>
                  <a:gd name="T4" fmla="*/ 68 w 78"/>
                  <a:gd name="T5" fmla="*/ 0 h 112"/>
                  <a:gd name="T6" fmla="*/ 78 w 78"/>
                  <a:gd name="T7" fmla="*/ 13 h 112"/>
                  <a:gd name="T8" fmla="*/ 20 w 78"/>
                  <a:gd name="T9" fmla="*/ 106 h 112"/>
                  <a:gd name="T10" fmla="*/ 18 w 78"/>
                  <a:gd name="T11" fmla="*/ 112 h 112"/>
                </a:gdLst>
                <a:ahLst/>
                <a:cxnLst>
                  <a:cxn ang="0">
                    <a:pos x="T0" y="T1"/>
                  </a:cxn>
                  <a:cxn ang="0">
                    <a:pos x="T2" y="T3"/>
                  </a:cxn>
                  <a:cxn ang="0">
                    <a:pos x="T4" y="T5"/>
                  </a:cxn>
                  <a:cxn ang="0">
                    <a:pos x="T6" y="T7"/>
                  </a:cxn>
                  <a:cxn ang="0">
                    <a:pos x="T8" y="T9"/>
                  </a:cxn>
                  <a:cxn ang="0">
                    <a:pos x="T10" y="T11"/>
                  </a:cxn>
                </a:cxnLst>
                <a:rect l="0" t="0" r="r" b="b"/>
                <a:pathLst>
                  <a:path w="78" h="112">
                    <a:moveTo>
                      <a:pt x="18" y="112"/>
                    </a:moveTo>
                    <a:cubicBezTo>
                      <a:pt x="12" y="110"/>
                      <a:pt x="6" y="108"/>
                      <a:pt x="0" y="105"/>
                    </a:cubicBezTo>
                    <a:cubicBezTo>
                      <a:pt x="29" y="42"/>
                      <a:pt x="68" y="0"/>
                      <a:pt x="68" y="0"/>
                    </a:cubicBezTo>
                    <a:cubicBezTo>
                      <a:pt x="68" y="0"/>
                      <a:pt x="72" y="5"/>
                      <a:pt x="78" y="13"/>
                    </a:cubicBezTo>
                    <a:cubicBezTo>
                      <a:pt x="65" y="29"/>
                      <a:pt x="40" y="62"/>
                      <a:pt x="20" y="106"/>
                    </a:cubicBezTo>
                    <a:cubicBezTo>
                      <a:pt x="19" y="108"/>
                      <a:pt x="19" y="110"/>
                      <a:pt x="18" y="11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139" name="Rectangle 84">
                <a:extLst>
                  <a:ext uri="{FF2B5EF4-FFF2-40B4-BE49-F238E27FC236}">
                    <a16:creationId xmlns:a16="http://schemas.microsoft.com/office/drawing/2014/main" id="{C4035A8E-9CB6-46C0-AD24-A0FF1A99D323}"/>
                  </a:ext>
                </a:extLst>
              </p:cNvPr>
              <p:cNvSpPr>
                <a:spLocks noChangeArrowheads="1"/>
              </p:cNvSpPr>
              <p:nvPr/>
            </p:nvSpPr>
            <p:spPr bwMode="auto">
              <a:xfrm>
                <a:off x="2365317" y="4044250"/>
                <a:ext cx="715892" cy="87338"/>
              </a:xfrm>
              <a:prstGeom prst="rect">
                <a:avLst/>
              </a:prstGeom>
              <a:solidFill>
                <a:srgbClr val="003D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grpSp>
      </p:grpSp>
      <p:sp>
        <p:nvSpPr>
          <p:cNvPr id="4" name="TextBox 3">
            <a:extLst>
              <a:ext uri="{FF2B5EF4-FFF2-40B4-BE49-F238E27FC236}">
                <a16:creationId xmlns:a16="http://schemas.microsoft.com/office/drawing/2014/main" id="{7CF9CFED-7590-4989-BA68-D5A91F04B169}"/>
              </a:ext>
            </a:extLst>
          </p:cNvPr>
          <p:cNvSpPr txBox="1"/>
          <p:nvPr/>
        </p:nvSpPr>
        <p:spPr>
          <a:xfrm>
            <a:off x="6406853" y="5137929"/>
            <a:ext cx="2317804"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Updates independently of app launch</a:t>
            </a:r>
          </a:p>
        </p:txBody>
      </p:sp>
      <p:sp>
        <p:nvSpPr>
          <p:cNvPr id="134" name="TextBox 133">
            <a:extLst>
              <a:ext uri="{FF2B5EF4-FFF2-40B4-BE49-F238E27FC236}">
                <a16:creationId xmlns:a16="http://schemas.microsoft.com/office/drawing/2014/main" id="{46122C57-E974-42A9-BC1B-19FBAF33566F}"/>
              </a:ext>
            </a:extLst>
          </p:cNvPr>
          <p:cNvSpPr txBox="1"/>
          <p:nvPr/>
        </p:nvSpPr>
        <p:spPr>
          <a:xfrm>
            <a:off x="9205772" y="5055526"/>
            <a:ext cx="2317804"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API to check for app updates while app is running</a:t>
            </a:r>
          </a:p>
        </p:txBody>
      </p:sp>
    </p:spTree>
    <p:extLst>
      <p:ext uri="{BB962C8B-B14F-4D97-AF65-F5344CB8AC3E}">
        <p14:creationId xmlns:p14="http://schemas.microsoft.com/office/powerpoint/2010/main" val="86594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30"/>
                                        </p:tgtEl>
                                        <p:attrNameLst>
                                          <p:attrName>style.visibility</p:attrName>
                                        </p:attrNameLst>
                                      </p:cBhvr>
                                      <p:to>
                                        <p:strVal val="visible"/>
                                      </p:to>
                                    </p:set>
                                    <p:animEffect transition="in" filter="fade">
                                      <p:cBhvr>
                                        <p:cTn id="21" dur="500"/>
                                        <p:tgtEl>
                                          <p:spTgt spid="430"/>
                                        </p:tgtEl>
                                      </p:cBhvr>
                                    </p:animEffect>
                                  </p:childTnLst>
                                </p:cTn>
                              </p:par>
                              <p:par>
                                <p:cTn id="22" presetID="8" presetClass="emph" presetSubtype="0" fill="hold" nodeType="withEffect">
                                  <p:stCondLst>
                                    <p:cond delay="0"/>
                                  </p:stCondLst>
                                  <p:childTnLst>
                                    <p:animRot by="21600000">
                                      <p:cBhvr>
                                        <p:cTn id="23" dur="2000" fill="hold"/>
                                        <p:tgtEl>
                                          <p:spTgt spid="430"/>
                                        </p:tgtEl>
                                        <p:attrNameLst>
                                          <p:attrName>r</p:attrName>
                                        </p:attrNameLst>
                                      </p:cBhvr>
                                    </p:animRot>
                                  </p:childTnLst>
                                </p:cTn>
                              </p:par>
                              <p:par>
                                <p:cTn id="24" presetID="10"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p:bldP spid="1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19B3B7E-A868-416E-8E30-83AB1CF100D5}"/>
              </a:ext>
            </a:extLst>
          </p:cNvPr>
          <p:cNvSpPr/>
          <p:nvPr/>
        </p:nvSpPr>
        <p:spPr bwMode="auto">
          <a:xfrm flipH="1">
            <a:off x="5434305" y="0"/>
            <a:ext cx="6858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 name="Title 3">
            <a:extLst>
              <a:ext uri="{FF2B5EF4-FFF2-40B4-BE49-F238E27FC236}">
                <a16:creationId xmlns:a16="http://schemas.microsoft.com/office/drawing/2014/main" id="{5FCF945A-30C9-482D-99F4-37559B43F537}"/>
              </a:ext>
            </a:extLst>
          </p:cNvPr>
          <p:cNvSpPr>
            <a:spLocks noGrp="1"/>
          </p:cNvSpPr>
          <p:nvPr>
            <p:ph type="title"/>
          </p:nvPr>
        </p:nvSpPr>
        <p:spPr/>
        <p:txBody>
          <a:bodyPr/>
          <a:lstStyle/>
          <a:p>
            <a:r>
              <a:rPr lang="en-US" dirty="0"/>
              <a:t>Migrate existing projects</a:t>
            </a:r>
          </a:p>
        </p:txBody>
      </p:sp>
      <p:sp>
        <p:nvSpPr>
          <p:cNvPr id="8" name="Text Placeholder 7">
            <a:extLst>
              <a:ext uri="{FF2B5EF4-FFF2-40B4-BE49-F238E27FC236}">
                <a16:creationId xmlns:a16="http://schemas.microsoft.com/office/drawing/2014/main" id="{AB35CE46-0918-7F46-871B-5288F2C1B4C6}"/>
              </a:ext>
            </a:extLst>
          </p:cNvPr>
          <p:cNvSpPr>
            <a:spLocks noGrp="1"/>
          </p:cNvSpPr>
          <p:nvPr>
            <p:ph type="body" sz="quarter" idx="10"/>
          </p:nvPr>
        </p:nvSpPr>
        <p:spPr>
          <a:xfrm>
            <a:off x="584200" y="2087755"/>
            <a:ext cx="5233670" cy="3600986"/>
          </a:xfrm>
        </p:spPr>
        <p:txBody>
          <a:bodyPr/>
          <a:lstStyle/>
          <a:p>
            <a:pPr marL="0" indent="0">
              <a:buNone/>
            </a:pPr>
            <a:r>
              <a:rPr lang="en-US" dirty="0"/>
              <a:t>New project template in VS 2017</a:t>
            </a:r>
          </a:p>
          <a:p>
            <a:r>
              <a:rPr lang="en-US" sz="2200" dirty="0"/>
              <a:t>Package your Windows project </a:t>
            </a:r>
            <a:br>
              <a:rPr lang="en-US" sz="2200" dirty="0"/>
            </a:br>
            <a:r>
              <a:rPr lang="en-US" sz="2200" dirty="0"/>
              <a:t>directly in VS for streamline deployment </a:t>
            </a:r>
          </a:p>
          <a:p>
            <a:r>
              <a:rPr lang="en-US" sz="2200" dirty="0"/>
              <a:t>You can reference your existing projects such as: WPF, </a:t>
            </a:r>
            <a:r>
              <a:rPr lang="en-US" sz="2200" dirty="0" err="1"/>
              <a:t>Winforms</a:t>
            </a:r>
            <a:r>
              <a:rPr lang="en-US" sz="2200" dirty="0"/>
              <a:t>, or MFC</a:t>
            </a:r>
          </a:p>
          <a:p>
            <a:r>
              <a:rPr lang="en-US" sz="2200" dirty="0"/>
              <a:t>Leverage the advanced Universal Windows Platform tools such as: Packaging, Manifest editing, </a:t>
            </a:r>
            <a:br>
              <a:rPr lang="en-US" sz="2200" dirty="0"/>
            </a:br>
            <a:r>
              <a:rPr lang="en-US" sz="2200" dirty="0"/>
              <a:t>and Store association</a:t>
            </a:r>
          </a:p>
        </p:txBody>
      </p:sp>
      <p:pic>
        <p:nvPicPr>
          <p:cNvPr id="5" name="Picture 4">
            <a:extLst>
              <a:ext uri="{FF2B5EF4-FFF2-40B4-BE49-F238E27FC236}">
                <a16:creationId xmlns:a16="http://schemas.microsoft.com/office/drawing/2014/main" id="{2EC5FF2F-062D-4277-8DC3-E7E448674A66}"/>
              </a:ext>
            </a:extLst>
          </p:cNvPr>
          <p:cNvPicPr>
            <a:picLocks noChangeAspect="1"/>
          </p:cNvPicPr>
          <p:nvPr/>
        </p:nvPicPr>
        <p:blipFill rotWithShape="1">
          <a:blip r:embed="rId3"/>
          <a:srcRect l="1677" t="3162" r="3881" b="3162"/>
          <a:stretch/>
        </p:blipFill>
        <p:spPr>
          <a:xfrm>
            <a:off x="5943601" y="2073762"/>
            <a:ext cx="5663182" cy="3915568"/>
          </a:xfrm>
          <a:prstGeom prst="rect">
            <a:avLst/>
          </a:prstGeom>
          <a:ln>
            <a:solidFill>
              <a:schemeClr val="accent2"/>
            </a:solidFill>
          </a:ln>
        </p:spPr>
      </p:pic>
    </p:spTree>
    <p:extLst>
      <p:ext uri="{BB962C8B-B14F-4D97-AF65-F5344CB8AC3E}">
        <p14:creationId xmlns:p14="http://schemas.microsoft.com/office/powerpoint/2010/main" val="176957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458-9882-4557-BA08-7AEFEE9C6A40}"/>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83FD44CA-4F17-4673-B293-2A400D88D983}"/>
              </a:ext>
            </a:extLst>
          </p:cNvPr>
          <p:cNvSpPr>
            <a:spLocks noGrp="1"/>
          </p:cNvSpPr>
          <p:nvPr>
            <p:ph type="body" idx="1"/>
          </p:nvPr>
        </p:nvSpPr>
        <p:spPr/>
        <p:txBody>
          <a:bodyPr/>
          <a:lstStyle/>
          <a:p>
            <a:r>
              <a:rPr lang="en-US" dirty="0"/>
              <a:t>Packaging project as MSIX</a:t>
            </a:r>
          </a:p>
        </p:txBody>
      </p:sp>
    </p:spTree>
    <p:extLst>
      <p:ext uri="{BB962C8B-B14F-4D97-AF65-F5344CB8AC3E}">
        <p14:creationId xmlns:p14="http://schemas.microsoft.com/office/powerpoint/2010/main" val="76294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458-9882-4557-BA08-7AEFEE9C6A40}"/>
              </a:ext>
            </a:extLst>
          </p:cNvPr>
          <p:cNvSpPr>
            <a:spLocks noGrp="1"/>
          </p:cNvSpPr>
          <p:nvPr>
            <p:ph type="title"/>
          </p:nvPr>
        </p:nvSpPr>
        <p:spPr/>
        <p:txBody>
          <a:bodyPr/>
          <a:lstStyle/>
          <a:p>
            <a:r>
              <a:rPr lang="en-US" dirty="0"/>
              <a:t>Modern UX</a:t>
            </a:r>
          </a:p>
        </p:txBody>
      </p:sp>
      <p:sp>
        <p:nvSpPr>
          <p:cNvPr id="3" name="Text Placeholder 2">
            <a:extLst>
              <a:ext uri="{FF2B5EF4-FFF2-40B4-BE49-F238E27FC236}">
                <a16:creationId xmlns:a16="http://schemas.microsoft.com/office/drawing/2014/main" id="{83FD44CA-4F17-4673-B293-2A400D88D9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4278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CF6776-FE1B-4930-BEAE-7D1CFE2DEE50}"/>
              </a:ext>
            </a:extLst>
          </p:cNvPr>
          <p:cNvSpPr>
            <a:spLocks noGrp="1"/>
          </p:cNvSpPr>
          <p:nvPr>
            <p:ph type="title"/>
          </p:nvPr>
        </p:nvSpPr>
        <p:spPr>
          <a:xfrm>
            <a:off x="588262" y="457200"/>
            <a:ext cx="11356087" cy="492443"/>
          </a:xfrm>
        </p:spPr>
        <p:txBody>
          <a:bodyPr>
            <a:normAutofit fontScale="90000"/>
          </a:bodyPr>
          <a:lstStyle/>
          <a:p>
            <a:r>
              <a:rPr lang="en-US" sz="3200" dirty="0"/>
              <a:t>UWP XAML is LOB ready and hostable in your current apps</a:t>
            </a:r>
          </a:p>
        </p:txBody>
      </p:sp>
      <p:sp>
        <p:nvSpPr>
          <p:cNvPr id="2" name="Text Placeholder 1">
            <a:extLst>
              <a:ext uri="{FF2B5EF4-FFF2-40B4-BE49-F238E27FC236}">
                <a16:creationId xmlns:a16="http://schemas.microsoft.com/office/drawing/2014/main" id="{8EC4A12D-B63A-44A8-8B22-55CD639222B7}"/>
              </a:ext>
            </a:extLst>
          </p:cNvPr>
          <p:cNvSpPr>
            <a:spLocks noGrp="1"/>
          </p:cNvSpPr>
          <p:nvPr>
            <p:ph type="body" sz="quarter" idx="10"/>
          </p:nvPr>
        </p:nvSpPr>
        <p:spPr>
          <a:xfrm>
            <a:off x="584200" y="4013200"/>
            <a:ext cx="5632450" cy="1600438"/>
          </a:xfrm>
        </p:spPr>
        <p:txBody>
          <a:bodyPr/>
          <a:lstStyle/>
          <a:p>
            <a:r>
              <a:rPr lang="en-US" dirty="0"/>
              <a:t>Improved Information Density</a:t>
            </a:r>
          </a:p>
          <a:p>
            <a:r>
              <a:rPr lang="en-US" dirty="0"/>
              <a:t>LOB Controls &amp; Framework Features</a:t>
            </a:r>
          </a:p>
          <a:p>
            <a:r>
              <a:rPr lang="en-US" dirty="0"/>
              <a:t>Windowing APIs</a:t>
            </a:r>
          </a:p>
        </p:txBody>
      </p:sp>
      <p:sp>
        <p:nvSpPr>
          <p:cNvPr id="5" name="Text Placeholder 4">
            <a:extLst>
              <a:ext uri="{FF2B5EF4-FFF2-40B4-BE49-F238E27FC236}">
                <a16:creationId xmlns:a16="http://schemas.microsoft.com/office/drawing/2014/main" id="{D9ECCCD4-50DD-42DC-A1A6-6E4122CE991B}"/>
              </a:ext>
            </a:extLst>
          </p:cNvPr>
          <p:cNvSpPr>
            <a:spLocks noGrp="1"/>
          </p:cNvSpPr>
          <p:nvPr>
            <p:ph type="body" sz="quarter" idx="12"/>
          </p:nvPr>
        </p:nvSpPr>
        <p:spPr>
          <a:xfrm>
            <a:off x="6397171" y="4013200"/>
            <a:ext cx="5212080" cy="430887"/>
          </a:xfrm>
        </p:spPr>
        <p:txBody>
          <a:bodyPr/>
          <a:lstStyle/>
          <a:p>
            <a:r>
              <a:rPr lang="en-US" dirty="0"/>
              <a:t>XAML Islands</a:t>
            </a:r>
          </a:p>
        </p:txBody>
      </p:sp>
      <p:pic>
        <p:nvPicPr>
          <p:cNvPr id="6" name="Picture 5">
            <a:extLst>
              <a:ext uri="{FF2B5EF4-FFF2-40B4-BE49-F238E27FC236}">
                <a16:creationId xmlns:a16="http://schemas.microsoft.com/office/drawing/2014/main" id="{C4086801-A6FB-4CFD-8A85-84F320DD51C6}"/>
              </a:ext>
            </a:extLst>
          </p:cNvPr>
          <p:cNvPicPr>
            <a:picLocks noChangeAspect="1"/>
          </p:cNvPicPr>
          <p:nvPr/>
        </p:nvPicPr>
        <p:blipFill>
          <a:blip r:embed="rId3"/>
          <a:stretch>
            <a:fillRect/>
          </a:stretch>
        </p:blipFill>
        <p:spPr>
          <a:xfrm>
            <a:off x="584200" y="1082387"/>
            <a:ext cx="4915111" cy="2695864"/>
          </a:xfrm>
          <a:prstGeom prst="rect">
            <a:avLst/>
          </a:prstGeom>
        </p:spPr>
      </p:pic>
      <p:pic>
        <p:nvPicPr>
          <p:cNvPr id="7" name="Picture 6">
            <a:extLst>
              <a:ext uri="{FF2B5EF4-FFF2-40B4-BE49-F238E27FC236}">
                <a16:creationId xmlns:a16="http://schemas.microsoft.com/office/drawing/2014/main" id="{FDF49F04-395B-4F87-BC60-7197439008C2}"/>
              </a:ext>
            </a:extLst>
          </p:cNvPr>
          <p:cNvPicPr>
            <a:picLocks noChangeAspect="1"/>
          </p:cNvPicPr>
          <p:nvPr/>
        </p:nvPicPr>
        <p:blipFill>
          <a:blip r:embed="rId4"/>
          <a:stretch>
            <a:fillRect/>
          </a:stretch>
        </p:blipFill>
        <p:spPr>
          <a:xfrm>
            <a:off x="6397171" y="1082387"/>
            <a:ext cx="4851189" cy="2695769"/>
          </a:xfrm>
          <a:prstGeom prst="rect">
            <a:avLst/>
          </a:prstGeom>
        </p:spPr>
      </p:pic>
    </p:spTree>
    <p:extLst>
      <p:ext uri="{BB962C8B-B14F-4D97-AF65-F5344CB8AC3E}">
        <p14:creationId xmlns:p14="http://schemas.microsoft.com/office/powerpoint/2010/main" val="189077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A picture containing remote, indoor, controller&#10;&#10;Description generated with high confidence">
            <a:extLst>
              <a:ext uri="{FF2B5EF4-FFF2-40B4-BE49-F238E27FC236}">
                <a16:creationId xmlns:a16="http://schemas.microsoft.com/office/drawing/2014/main" id="{97B89BA8-7147-46FC-9345-A1834324C76B}"/>
              </a:ext>
            </a:extLst>
          </p:cNvPr>
          <p:cNvPicPr>
            <a:picLocks noChangeAspect="1"/>
          </p:cNvPicPr>
          <p:nvPr/>
        </p:nvPicPr>
        <p:blipFill>
          <a:blip r:embed="rId3"/>
          <a:stretch>
            <a:fillRect/>
          </a:stretch>
        </p:blipFill>
        <p:spPr>
          <a:xfrm>
            <a:off x="41141" y="1598683"/>
            <a:ext cx="4641345" cy="4641345"/>
          </a:xfrm>
          <a:prstGeom prst="rect">
            <a:avLst/>
          </a:prstGeom>
        </p:spPr>
      </p:pic>
      <p:sp>
        <p:nvSpPr>
          <p:cNvPr id="2" name="Title 1">
            <a:extLst>
              <a:ext uri="{FF2B5EF4-FFF2-40B4-BE49-F238E27FC236}">
                <a16:creationId xmlns:a16="http://schemas.microsoft.com/office/drawing/2014/main" id="{892F6AE0-990A-460B-8348-BFFDFFE5D993}"/>
              </a:ext>
            </a:extLst>
          </p:cNvPr>
          <p:cNvSpPr>
            <a:spLocks noGrp="1"/>
          </p:cNvSpPr>
          <p:nvPr>
            <p:ph type="title"/>
          </p:nvPr>
        </p:nvSpPr>
        <p:spPr/>
        <p:txBody>
          <a:bodyPr/>
          <a:lstStyle/>
          <a:p>
            <a:r>
              <a:rPr lang="en-US" dirty="0"/>
              <a:t>Density</a:t>
            </a:r>
          </a:p>
        </p:txBody>
      </p:sp>
      <p:sp>
        <p:nvSpPr>
          <p:cNvPr id="28" name="Text Placeholder 3">
            <a:extLst>
              <a:ext uri="{FF2B5EF4-FFF2-40B4-BE49-F238E27FC236}">
                <a16:creationId xmlns:a16="http://schemas.microsoft.com/office/drawing/2014/main" id="{73D6F74D-8F78-4DBC-A174-2BC7BF8626D8}"/>
              </a:ext>
            </a:extLst>
          </p:cNvPr>
          <p:cNvSpPr txBox="1">
            <a:spLocks/>
          </p:cNvSpPr>
          <p:nvPr/>
        </p:nvSpPr>
        <p:spPr>
          <a:xfrm>
            <a:off x="953715" y="1272792"/>
            <a:ext cx="3251200" cy="329472"/>
          </a:xfrm>
          <a:prstGeom prst="rect">
            <a:avLst/>
          </a:prstGeom>
        </p:spPr>
        <p:txBody>
          <a:bodyPr/>
          <a:lstStyle>
            <a:lvl1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1pPr>
            <a:lvl2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2pPr>
            <a:lvl3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3pPr>
            <a:lvl4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4pPr>
            <a:lvl5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5pPr>
            <a:lvl6pPr marL="3847752"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547346"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246937"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946531"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9pPr>
          </a:lstStyle>
          <a:p>
            <a:pPr marL="0" marR="0" lvl="0" indent="0" algn="l" defTabSz="932883" rtl="0" eaLnBrk="1" fontAlgn="auto" latinLnBrk="0" hangingPunct="1">
              <a:lnSpc>
                <a:spcPct val="120000"/>
              </a:lnSpc>
              <a:spcBef>
                <a:spcPts val="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Bold" panose="020B0802040204020203" pitchFamily="34" charset="0"/>
                <a:ea typeface="+mn-ea"/>
                <a:cs typeface="Segoe UI Bold" panose="020B0802040204020203" pitchFamily="34" charset="0"/>
              </a:rPr>
              <a:t>Today</a:t>
            </a:r>
          </a:p>
        </p:txBody>
      </p:sp>
      <p:pic>
        <p:nvPicPr>
          <p:cNvPr id="31" name="Picture 30" descr="A close up of a logo&#10;&#10;Description generated with very high confidence">
            <a:extLst>
              <a:ext uri="{FF2B5EF4-FFF2-40B4-BE49-F238E27FC236}">
                <a16:creationId xmlns:a16="http://schemas.microsoft.com/office/drawing/2014/main" id="{AFC42F00-67EC-469D-89CE-A90A204A9E7D}"/>
              </a:ext>
            </a:extLst>
          </p:cNvPr>
          <p:cNvPicPr>
            <a:picLocks noChangeAspect="1"/>
          </p:cNvPicPr>
          <p:nvPr/>
        </p:nvPicPr>
        <p:blipFill>
          <a:blip r:embed="rId4"/>
          <a:stretch>
            <a:fillRect/>
          </a:stretch>
        </p:blipFill>
        <p:spPr>
          <a:xfrm>
            <a:off x="1118863" y="5713296"/>
            <a:ext cx="304869" cy="304869"/>
          </a:xfrm>
          <a:prstGeom prst="rect">
            <a:avLst/>
          </a:prstGeom>
        </p:spPr>
      </p:pic>
    </p:spTree>
    <p:extLst>
      <p:ext uri="{BB962C8B-B14F-4D97-AF65-F5344CB8AC3E}">
        <p14:creationId xmlns:p14="http://schemas.microsoft.com/office/powerpoint/2010/main" val="125953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A picture containing remote, indoor, controller&#10;&#10;Description generated with high confidence">
            <a:extLst>
              <a:ext uri="{FF2B5EF4-FFF2-40B4-BE49-F238E27FC236}">
                <a16:creationId xmlns:a16="http://schemas.microsoft.com/office/drawing/2014/main" id="{97B89BA8-7147-46FC-9345-A1834324C76B}"/>
              </a:ext>
            </a:extLst>
          </p:cNvPr>
          <p:cNvPicPr>
            <a:picLocks noChangeAspect="1"/>
          </p:cNvPicPr>
          <p:nvPr/>
        </p:nvPicPr>
        <p:blipFill>
          <a:blip r:embed="rId3"/>
          <a:stretch>
            <a:fillRect/>
          </a:stretch>
        </p:blipFill>
        <p:spPr>
          <a:xfrm>
            <a:off x="41141" y="1598683"/>
            <a:ext cx="4641345" cy="4641345"/>
          </a:xfrm>
          <a:prstGeom prst="rect">
            <a:avLst/>
          </a:prstGeom>
        </p:spPr>
      </p:pic>
      <p:sp>
        <p:nvSpPr>
          <p:cNvPr id="2" name="Title 1">
            <a:extLst>
              <a:ext uri="{FF2B5EF4-FFF2-40B4-BE49-F238E27FC236}">
                <a16:creationId xmlns:a16="http://schemas.microsoft.com/office/drawing/2014/main" id="{32769933-544A-4DFA-9B3C-0450CAAFF5AF}"/>
              </a:ext>
            </a:extLst>
          </p:cNvPr>
          <p:cNvSpPr>
            <a:spLocks noGrp="1"/>
          </p:cNvSpPr>
          <p:nvPr>
            <p:ph type="title"/>
          </p:nvPr>
        </p:nvSpPr>
        <p:spPr/>
        <p:txBody>
          <a:bodyPr/>
          <a:lstStyle/>
          <a:p>
            <a:r>
              <a:rPr lang="en-US" dirty="0"/>
              <a:t>Density</a:t>
            </a:r>
          </a:p>
        </p:txBody>
      </p:sp>
      <p:pic>
        <p:nvPicPr>
          <p:cNvPr id="43" name="Picture 42">
            <a:extLst>
              <a:ext uri="{FF2B5EF4-FFF2-40B4-BE49-F238E27FC236}">
                <a16:creationId xmlns:a16="http://schemas.microsoft.com/office/drawing/2014/main" id="{0EF9EBD6-271D-4381-97DF-2208FB237772}"/>
              </a:ext>
            </a:extLst>
          </p:cNvPr>
          <p:cNvPicPr>
            <a:picLocks noChangeAspect="1"/>
          </p:cNvPicPr>
          <p:nvPr/>
        </p:nvPicPr>
        <p:blipFill>
          <a:blip r:embed="rId4"/>
          <a:stretch>
            <a:fillRect/>
          </a:stretch>
        </p:blipFill>
        <p:spPr>
          <a:xfrm>
            <a:off x="6924356" y="1835516"/>
            <a:ext cx="3273757" cy="3273757"/>
          </a:xfrm>
          <a:prstGeom prst="rect">
            <a:avLst/>
          </a:prstGeom>
        </p:spPr>
      </p:pic>
      <p:pic>
        <p:nvPicPr>
          <p:cNvPr id="45" name="Picture 44" descr="A close up of a logo&#10;&#10;Description generated with high confidence">
            <a:extLst>
              <a:ext uri="{FF2B5EF4-FFF2-40B4-BE49-F238E27FC236}">
                <a16:creationId xmlns:a16="http://schemas.microsoft.com/office/drawing/2014/main" id="{016E3235-B2B0-4454-B691-5E899568168A}"/>
              </a:ext>
            </a:extLst>
          </p:cNvPr>
          <p:cNvPicPr>
            <a:picLocks noChangeAspect="1"/>
          </p:cNvPicPr>
          <p:nvPr/>
        </p:nvPicPr>
        <p:blipFill>
          <a:blip r:embed="rId5"/>
          <a:stretch>
            <a:fillRect/>
          </a:stretch>
        </p:blipFill>
        <p:spPr>
          <a:xfrm>
            <a:off x="3368681" y="1341541"/>
            <a:ext cx="4215259" cy="4215259"/>
          </a:xfrm>
          <a:prstGeom prst="rect">
            <a:avLst/>
          </a:prstGeom>
        </p:spPr>
      </p:pic>
      <p:sp>
        <p:nvSpPr>
          <p:cNvPr id="28" name="Text Placeholder 3">
            <a:extLst>
              <a:ext uri="{FF2B5EF4-FFF2-40B4-BE49-F238E27FC236}">
                <a16:creationId xmlns:a16="http://schemas.microsoft.com/office/drawing/2014/main" id="{73D6F74D-8F78-4DBC-A174-2BC7BF8626D8}"/>
              </a:ext>
            </a:extLst>
          </p:cNvPr>
          <p:cNvSpPr txBox="1">
            <a:spLocks/>
          </p:cNvSpPr>
          <p:nvPr/>
        </p:nvSpPr>
        <p:spPr>
          <a:xfrm>
            <a:off x="953715" y="1272792"/>
            <a:ext cx="3251200" cy="329472"/>
          </a:xfrm>
          <a:prstGeom prst="rect">
            <a:avLst/>
          </a:prstGeom>
        </p:spPr>
        <p:txBody>
          <a:bodyPr/>
          <a:lstStyle>
            <a:lvl1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1pPr>
            <a:lvl2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2pPr>
            <a:lvl3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3pPr>
            <a:lvl4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4pPr>
            <a:lvl5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5pPr>
            <a:lvl6pPr marL="3847752"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547346"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246937"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946531"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9pPr>
          </a:lstStyle>
          <a:p>
            <a:pPr marL="0" marR="0" lvl="0" indent="0" algn="l" defTabSz="932883" rtl="0" eaLnBrk="1" fontAlgn="auto" latinLnBrk="0" hangingPunct="1">
              <a:lnSpc>
                <a:spcPct val="120000"/>
              </a:lnSpc>
              <a:spcBef>
                <a:spcPts val="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Bold" panose="020B0802040204020203" pitchFamily="34" charset="0"/>
                <a:ea typeface="+mn-ea"/>
                <a:cs typeface="Segoe UI Bold" panose="020B0802040204020203" pitchFamily="34" charset="0"/>
              </a:rPr>
              <a:t>Today</a:t>
            </a:r>
          </a:p>
        </p:txBody>
      </p:sp>
      <p:sp>
        <p:nvSpPr>
          <p:cNvPr id="36" name="Text Placeholder 3">
            <a:extLst>
              <a:ext uri="{FF2B5EF4-FFF2-40B4-BE49-F238E27FC236}">
                <a16:creationId xmlns:a16="http://schemas.microsoft.com/office/drawing/2014/main" id="{96B3D4A6-6D5B-497F-8BB5-CB090BD45607}"/>
              </a:ext>
            </a:extLst>
          </p:cNvPr>
          <p:cNvSpPr txBox="1">
            <a:spLocks/>
          </p:cNvSpPr>
          <p:nvPr/>
        </p:nvSpPr>
        <p:spPr>
          <a:xfrm>
            <a:off x="7866703" y="1272792"/>
            <a:ext cx="2329559" cy="329472"/>
          </a:xfrm>
          <a:prstGeom prst="rect">
            <a:avLst/>
          </a:prstGeom>
        </p:spPr>
        <p:txBody>
          <a:bodyPr/>
          <a:lstStyle>
            <a:lvl1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1pPr>
            <a:lvl2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2pPr>
            <a:lvl3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3pPr>
            <a:lvl4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4pPr>
            <a:lvl5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5pPr>
            <a:lvl6pPr marL="3847752"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547346"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246937"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946531"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9pPr>
          </a:lstStyle>
          <a:p>
            <a:pPr marL="0" marR="0" lvl="0" indent="0" algn="l" defTabSz="932883" rtl="0" eaLnBrk="1" fontAlgn="auto" latinLnBrk="0" hangingPunct="1">
              <a:lnSpc>
                <a:spcPct val="120000"/>
              </a:lnSpc>
              <a:spcBef>
                <a:spcPts val="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Bold" panose="020B0802040204020203" pitchFamily="34" charset="0"/>
                <a:ea typeface="+mn-ea"/>
                <a:cs typeface="Segoe UI Bold" panose="020B0802040204020203" pitchFamily="34" charset="0"/>
              </a:rPr>
              <a:t>New Compact Size</a:t>
            </a:r>
          </a:p>
        </p:txBody>
      </p:sp>
      <p:sp>
        <p:nvSpPr>
          <p:cNvPr id="41" name="Text Placeholder 3">
            <a:extLst>
              <a:ext uri="{FF2B5EF4-FFF2-40B4-BE49-F238E27FC236}">
                <a16:creationId xmlns:a16="http://schemas.microsoft.com/office/drawing/2014/main" id="{7EB87B18-3892-429D-9430-A6EC525F1F24}"/>
              </a:ext>
            </a:extLst>
          </p:cNvPr>
          <p:cNvSpPr txBox="1">
            <a:spLocks/>
          </p:cNvSpPr>
          <p:nvPr/>
        </p:nvSpPr>
        <p:spPr>
          <a:xfrm>
            <a:off x="4407067" y="1272792"/>
            <a:ext cx="2329559" cy="329472"/>
          </a:xfrm>
          <a:prstGeom prst="rect">
            <a:avLst/>
          </a:prstGeom>
        </p:spPr>
        <p:txBody>
          <a:bodyPr/>
          <a:lstStyle>
            <a:lvl1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1pPr>
            <a:lvl2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2pPr>
            <a:lvl3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3pPr>
            <a:lvl4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4pPr>
            <a:lvl5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5pPr>
            <a:lvl6pPr marL="3847752"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547346"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246937"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946531"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9pPr>
          </a:lstStyle>
          <a:p>
            <a:pPr marL="0" marR="0" lvl="0" indent="0" algn="l" defTabSz="932883" rtl="0" eaLnBrk="1" fontAlgn="auto" latinLnBrk="0" hangingPunct="1">
              <a:lnSpc>
                <a:spcPct val="120000"/>
              </a:lnSpc>
              <a:spcBef>
                <a:spcPts val="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Bold" panose="020B0802040204020203" pitchFamily="34" charset="0"/>
                <a:ea typeface="+mn-ea"/>
                <a:cs typeface="Segoe UI Bold" panose="020B0802040204020203" pitchFamily="34" charset="0"/>
              </a:rPr>
              <a:t>New Microsoft Standard</a:t>
            </a:r>
          </a:p>
        </p:txBody>
      </p:sp>
      <p:pic>
        <p:nvPicPr>
          <p:cNvPr id="22" name="Picture 21">
            <a:extLst>
              <a:ext uri="{FF2B5EF4-FFF2-40B4-BE49-F238E27FC236}">
                <a16:creationId xmlns:a16="http://schemas.microsoft.com/office/drawing/2014/main" id="{1E0594EE-93DF-4C0B-95AC-837AEBDD45C0}"/>
              </a:ext>
            </a:extLst>
          </p:cNvPr>
          <p:cNvPicPr>
            <a:picLocks noChangeAspect="1"/>
          </p:cNvPicPr>
          <p:nvPr/>
        </p:nvPicPr>
        <p:blipFill rotWithShape="1">
          <a:blip r:embed="rId6">
            <a:extLst>
              <a:ext uri="{28A0092B-C50C-407E-A947-70E740481C1C}">
                <a14:useLocalDpi xmlns:a14="http://schemas.microsoft.com/office/drawing/2010/main" val="0"/>
              </a:ext>
            </a:extLst>
          </a:blip>
          <a:srcRect l="9504" t="18559" r="65671" b="5038"/>
          <a:stretch/>
        </p:blipFill>
        <p:spPr>
          <a:xfrm>
            <a:off x="774106" y="1272792"/>
            <a:ext cx="3251200" cy="5168362"/>
          </a:xfrm>
          <a:prstGeom prst="rect">
            <a:avLst/>
          </a:prstGeom>
          <a:gradFill flip="none" rotWithShape="1">
            <a:gsLst>
              <a:gs pos="0">
                <a:srgbClr val="EEEFF0">
                  <a:alpha val="25000"/>
                </a:srgbClr>
              </a:gs>
              <a:gs pos="85000">
                <a:srgbClr val="EEF0F1">
                  <a:alpha val="25000"/>
                </a:srgbClr>
              </a:gs>
              <a:gs pos="100000">
                <a:srgbClr val="D5D4D5"/>
              </a:gs>
            </a:gsLst>
            <a:lin ang="2700000" scaled="1"/>
            <a:tileRect/>
          </a:gradFill>
        </p:spPr>
      </p:pic>
    </p:spTree>
    <p:extLst>
      <p:ext uri="{BB962C8B-B14F-4D97-AF65-F5344CB8AC3E}">
        <p14:creationId xmlns:p14="http://schemas.microsoft.com/office/powerpoint/2010/main" val="282375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BBB3-A5FA-4EA7-AFE5-41B969D28623}"/>
              </a:ext>
            </a:extLst>
          </p:cNvPr>
          <p:cNvSpPr>
            <a:spLocks noGrp="1"/>
          </p:cNvSpPr>
          <p:nvPr>
            <p:ph type="title"/>
          </p:nvPr>
        </p:nvSpPr>
        <p:spPr/>
        <p:txBody>
          <a:bodyPr/>
          <a:lstStyle/>
          <a:p>
            <a:r>
              <a:rPr lang="en-US" dirty="0"/>
              <a:t>Density</a:t>
            </a:r>
          </a:p>
        </p:txBody>
      </p:sp>
      <p:grpSp>
        <p:nvGrpSpPr>
          <p:cNvPr id="8" name="Group 7">
            <a:extLst>
              <a:ext uri="{FF2B5EF4-FFF2-40B4-BE49-F238E27FC236}">
                <a16:creationId xmlns:a16="http://schemas.microsoft.com/office/drawing/2014/main" id="{0D7EF4CE-FC5F-4C40-9217-37A003DE3CB3}"/>
              </a:ext>
            </a:extLst>
          </p:cNvPr>
          <p:cNvGrpSpPr/>
          <p:nvPr/>
        </p:nvGrpSpPr>
        <p:grpSpPr>
          <a:xfrm>
            <a:off x="1012748" y="2046274"/>
            <a:ext cx="2287573" cy="2892165"/>
            <a:chOff x="2610933" y="3069411"/>
            <a:chExt cx="3431360" cy="4338248"/>
          </a:xfrm>
        </p:grpSpPr>
        <p:pic>
          <p:nvPicPr>
            <p:cNvPr id="44" name="Picture 43">
              <a:extLst>
                <a:ext uri="{FF2B5EF4-FFF2-40B4-BE49-F238E27FC236}">
                  <a16:creationId xmlns:a16="http://schemas.microsoft.com/office/drawing/2014/main" id="{5513A159-E0E1-4198-B46D-CED501858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9817" y="4648130"/>
              <a:ext cx="2819400" cy="2095500"/>
            </a:xfrm>
            <a:prstGeom prst="rect">
              <a:avLst/>
            </a:prstGeom>
          </p:spPr>
        </p:pic>
        <p:pic>
          <p:nvPicPr>
            <p:cNvPr id="45" name="Picture 44">
              <a:extLst>
                <a:ext uri="{FF2B5EF4-FFF2-40B4-BE49-F238E27FC236}">
                  <a16:creationId xmlns:a16="http://schemas.microsoft.com/office/drawing/2014/main" id="{935B9D51-A0CB-4479-A4B7-66A282BF83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0933" y="3805620"/>
              <a:ext cx="2819400" cy="590550"/>
            </a:xfrm>
            <a:prstGeom prst="rect">
              <a:avLst/>
            </a:prstGeom>
          </p:spPr>
        </p:pic>
        <p:pic>
          <p:nvPicPr>
            <p:cNvPr id="46" name="Picture 45">
              <a:extLst>
                <a:ext uri="{FF2B5EF4-FFF2-40B4-BE49-F238E27FC236}">
                  <a16:creationId xmlns:a16="http://schemas.microsoft.com/office/drawing/2014/main" id="{44CB187E-8C63-4C15-91A5-778DDA878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190" y="7102859"/>
              <a:ext cx="1143000" cy="304800"/>
            </a:xfrm>
            <a:prstGeom prst="rect">
              <a:avLst/>
            </a:prstGeom>
          </p:spPr>
        </p:pic>
        <p:pic>
          <p:nvPicPr>
            <p:cNvPr id="47" name="Picture 46">
              <a:extLst>
                <a:ext uri="{FF2B5EF4-FFF2-40B4-BE49-F238E27FC236}">
                  <a16:creationId xmlns:a16="http://schemas.microsoft.com/office/drawing/2014/main" id="{C1881490-0927-49CE-BDBD-4523308D5E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3293" y="3069411"/>
              <a:ext cx="3429000" cy="457200"/>
            </a:xfrm>
            <a:prstGeom prst="rect">
              <a:avLst/>
            </a:prstGeom>
          </p:spPr>
        </p:pic>
      </p:grpSp>
      <p:grpSp>
        <p:nvGrpSpPr>
          <p:cNvPr id="10" name="Group 9">
            <a:extLst>
              <a:ext uri="{FF2B5EF4-FFF2-40B4-BE49-F238E27FC236}">
                <a16:creationId xmlns:a16="http://schemas.microsoft.com/office/drawing/2014/main" id="{69318906-B5E0-4C9C-9EEC-F63291C16DEE}"/>
              </a:ext>
            </a:extLst>
          </p:cNvPr>
          <p:cNvGrpSpPr/>
          <p:nvPr/>
        </p:nvGrpSpPr>
        <p:grpSpPr>
          <a:xfrm>
            <a:off x="7930795" y="2049272"/>
            <a:ext cx="2286000" cy="2171817"/>
            <a:chOff x="12677645" y="3073907"/>
            <a:chExt cx="3429000" cy="3257725"/>
          </a:xfrm>
        </p:grpSpPr>
        <p:pic>
          <p:nvPicPr>
            <p:cNvPr id="62" name="Picture 61">
              <a:extLst>
                <a:ext uri="{FF2B5EF4-FFF2-40B4-BE49-F238E27FC236}">
                  <a16:creationId xmlns:a16="http://schemas.microsoft.com/office/drawing/2014/main" id="{0987C704-5765-4175-9E97-F69F46EF3C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24277" y="4665454"/>
              <a:ext cx="2819400" cy="1143000"/>
            </a:xfrm>
            <a:prstGeom prst="rect">
              <a:avLst/>
            </a:prstGeom>
          </p:spPr>
        </p:pic>
        <p:pic>
          <p:nvPicPr>
            <p:cNvPr id="63" name="Picture 62">
              <a:extLst>
                <a:ext uri="{FF2B5EF4-FFF2-40B4-BE49-F238E27FC236}">
                  <a16:creationId xmlns:a16="http://schemas.microsoft.com/office/drawing/2014/main" id="{5BADDD92-85F3-4E30-9EEE-FBC83C4116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77645" y="3776421"/>
              <a:ext cx="2838450" cy="533400"/>
            </a:xfrm>
            <a:prstGeom prst="rect">
              <a:avLst/>
            </a:prstGeom>
          </p:spPr>
        </p:pic>
        <p:pic>
          <p:nvPicPr>
            <p:cNvPr id="64" name="Picture 63">
              <a:extLst>
                <a:ext uri="{FF2B5EF4-FFF2-40B4-BE49-F238E27FC236}">
                  <a16:creationId xmlns:a16="http://schemas.microsoft.com/office/drawing/2014/main" id="{9790A920-16BB-41B9-AA4E-0B40E115AF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92116" y="6103032"/>
              <a:ext cx="1143000" cy="228600"/>
            </a:xfrm>
            <a:prstGeom prst="rect">
              <a:avLst/>
            </a:prstGeom>
          </p:spPr>
        </p:pic>
        <p:pic>
          <p:nvPicPr>
            <p:cNvPr id="65" name="Picture 64">
              <a:extLst>
                <a:ext uri="{FF2B5EF4-FFF2-40B4-BE49-F238E27FC236}">
                  <a16:creationId xmlns:a16="http://schemas.microsoft.com/office/drawing/2014/main" id="{920AFA22-42DD-4585-B9A4-45138B0812D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677645" y="3073907"/>
              <a:ext cx="3429000" cy="304800"/>
            </a:xfrm>
            <a:prstGeom prst="rect">
              <a:avLst/>
            </a:prstGeom>
          </p:spPr>
        </p:pic>
      </p:grpSp>
      <p:grpSp>
        <p:nvGrpSpPr>
          <p:cNvPr id="9" name="Group 8">
            <a:extLst>
              <a:ext uri="{FF2B5EF4-FFF2-40B4-BE49-F238E27FC236}">
                <a16:creationId xmlns:a16="http://schemas.microsoft.com/office/drawing/2014/main" id="{A970955A-7345-403B-92EE-BD1B0E272165}"/>
              </a:ext>
            </a:extLst>
          </p:cNvPr>
          <p:cNvGrpSpPr/>
          <p:nvPr/>
        </p:nvGrpSpPr>
        <p:grpSpPr>
          <a:xfrm>
            <a:off x="4482292" y="2040205"/>
            <a:ext cx="2286000" cy="2504096"/>
            <a:chOff x="7645469" y="3060308"/>
            <a:chExt cx="3429000" cy="3756144"/>
          </a:xfrm>
        </p:grpSpPr>
        <p:pic>
          <p:nvPicPr>
            <p:cNvPr id="55" name="Picture 54">
              <a:extLst>
                <a:ext uri="{FF2B5EF4-FFF2-40B4-BE49-F238E27FC236}">
                  <a16:creationId xmlns:a16="http://schemas.microsoft.com/office/drawing/2014/main" id="{83A5A870-FE67-4273-BBCC-4511480BDA7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97869" y="4595024"/>
              <a:ext cx="2819400" cy="1524000"/>
            </a:xfrm>
            <a:prstGeom prst="rect">
              <a:avLst/>
            </a:prstGeom>
          </p:spPr>
        </p:pic>
        <p:pic>
          <p:nvPicPr>
            <p:cNvPr id="59" name="Picture 58">
              <a:extLst>
                <a:ext uri="{FF2B5EF4-FFF2-40B4-BE49-F238E27FC236}">
                  <a16:creationId xmlns:a16="http://schemas.microsoft.com/office/drawing/2014/main" id="{9DE39E1E-72E8-4854-9AAB-EB9168DE97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5469" y="3752514"/>
              <a:ext cx="2819400" cy="590550"/>
            </a:xfrm>
            <a:prstGeom prst="rect">
              <a:avLst/>
            </a:prstGeom>
          </p:spPr>
        </p:pic>
        <p:pic>
          <p:nvPicPr>
            <p:cNvPr id="60" name="Picture 59">
              <a:extLst>
                <a:ext uri="{FF2B5EF4-FFF2-40B4-BE49-F238E27FC236}">
                  <a16:creationId xmlns:a16="http://schemas.microsoft.com/office/drawing/2014/main" id="{3C258C71-F31E-4E8B-B7FC-D34FB5ADF1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69" y="6511652"/>
              <a:ext cx="1143000" cy="304800"/>
            </a:xfrm>
            <a:prstGeom prst="rect">
              <a:avLst/>
            </a:prstGeom>
          </p:spPr>
        </p:pic>
        <p:pic>
          <p:nvPicPr>
            <p:cNvPr id="61" name="Picture 60">
              <a:extLst>
                <a:ext uri="{FF2B5EF4-FFF2-40B4-BE49-F238E27FC236}">
                  <a16:creationId xmlns:a16="http://schemas.microsoft.com/office/drawing/2014/main" id="{0D97985D-0AB0-4C56-B942-DF94A821AC7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45469" y="3060308"/>
              <a:ext cx="3429000" cy="381000"/>
            </a:xfrm>
            <a:prstGeom prst="rect">
              <a:avLst/>
            </a:prstGeom>
          </p:spPr>
        </p:pic>
      </p:grpSp>
      <p:sp>
        <p:nvSpPr>
          <p:cNvPr id="48" name="Text Placeholder 3">
            <a:extLst>
              <a:ext uri="{FF2B5EF4-FFF2-40B4-BE49-F238E27FC236}">
                <a16:creationId xmlns:a16="http://schemas.microsoft.com/office/drawing/2014/main" id="{B3B2DDB3-0805-4F14-8D54-2604529AF6A6}"/>
              </a:ext>
            </a:extLst>
          </p:cNvPr>
          <p:cNvSpPr txBox="1">
            <a:spLocks/>
          </p:cNvSpPr>
          <p:nvPr/>
        </p:nvSpPr>
        <p:spPr>
          <a:xfrm>
            <a:off x="953715" y="1272792"/>
            <a:ext cx="3251200" cy="329472"/>
          </a:xfrm>
          <a:prstGeom prst="rect">
            <a:avLst/>
          </a:prstGeom>
        </p:spPr>
        <p:txBody>
          <a:bodyPr/>
          <a:lstStyle>
            <a:lvl1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1pPr>
            <a:lvl2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2pPr>
            <a:lvl3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3pPr>
            <a:lvl4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4pPr>
            <a:lvl5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5pPr>
            <a:lvl6pPr marL="3847752"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547346"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246937"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946531"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9pPr>
          </a:lstStyle>
          <a:p>
            <a:pPr marL="0" marR="0" lvl="0" indent="0" algn="l" defTabSz="932883" rtl="0" eaLnBrk="1" fontAlgn="auto" latinLnBrk="0" hangingPunct="1">
              <a:lnSpc>
                <a:spcPct val="120000"/>
              </a:lnSpc>
              <a:spcBef>
                <a:spcPts val="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Bold" panose="020B0802040204020203" pitchFamily="34" charset="0"/>
                <a:ea typeface="+mn-ea"/>
                <a:cs typeface="Segoe UI Bold" panose="020B0802040204020203" pitchFamily="34" charset="0"/>
              </a:rPr>
              <a:t>Today</a:t>
            </a:r>
          </a:p>
        </p:txBody>
      </p:sp>
      <p:sp>
        <p:nvSpPr>
          <p:cNvPr id="52" name="Text Placeholder 3">
            <a:extLst>
              <a:ext uri="{FF2B5EF4-FFF2-40B4-BE49-F238E27FC236}">
                <a16:creationId xmlns:a16="http://schemas.microsoft.com/office/drawing/2014/main" id="{97283814-951F-459A-8AE2-C48016CA7796}"/>
              </a:ext>
            </a:extLst>
          </p:cNvPr>
          <p:cNvSpPr txBox="1">
            <a:spLocks/>
          </p:cNvSpPr>
          <p:nvPr/>
        </p:nvSpPr>
        <p:spPr>
          <a:xfrm>
            <a:off x="7866703" y="1272792"/>
            <a:ext cx="2329559" cy="329472"/>
          </a:xfrm>
          <a:prstGeom prst="rect">
            <a:avLst/>
          </a:prstGeom>
        </p:spPr>
        <p:txBody>
          <a:bodyPr/>
          <a:lstStyle>
            <a:lvl1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1pPr>
            <a:lvl2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2pPr>
            <a:lvl3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3pPr>
            <a:lvl4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4pPr>
            <a:lvl5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5pPr>
            <a:lvl6pPr marL="3847752"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547346"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246937"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946531"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9pPr>
          </a:lstStyle>
          <a:p>
            <a:pPr marL="0" marR="0" lvl="0" indent="0" algn="l" defTabSz="932883" rtl="0" eaLnBrk="1" fontAlgn="auto" latinLnBrk="0" hangingPunct="1">
              <a:lnSpc>
                <a:spcPct val="120000"/>
              </a:lnSpc>
              <a:spcBef>
                <a:spcPts val="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Bold" panose="020B0802040204020203" pitchFamily="34" charset="0"/>
                <a:ea typeface="+mn-ea"/>
                <a:cs typeface="Segoe UI Bold" panose="020B0802040204020203" pitchFamily="34" charset="0"/>
              </a:rPr>
              <a:t>New Compact Size</a:t>
            </a:r>
          </a:p>
        </p:txBody>
      </p:sp>
      <p:sp>
        <p:nvSpPr>
          <p:cNvPr id="57" name="Text Placeholder 3">
            <a:extLst>
              <a:ext uri="{FF2B5EF4-FFF2-40B4-BE49-F238E27FC236}">
                <a16:creationId xmlns:a16="http://schemas.microsoft.com/office/drawing/2014/main" id="{104BA74B-1358-491F-8733-002B0B3926E7}"/>
              </a:ext>
            </a:extLst>
          </p:cNvPr>
          <p:cNvSpPr txBox="1">
            <a:spLocks/>
          </p:cNvSpPr>
          <p:nvPr/>
        </p:nvSpPr>
        <p:spPr>
          <a:xfrm>
            <a:off x="4407067" y="1272792"/>
            <a:ext cx="2329559" cy="329472"/>
          </a:xfrm>
          <a:prstGeom prst="rect">
            <a:avLst/>
          </a:prstGeom>
        </p:spPr>
        <p:txBody>
          <a:bodyPr/>
          <a:lstStyle>
            <a:lvl1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1pPr>
            <a:lvl2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2pPr>
            <a:lvl3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3pPr>
            <a:lvl4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4pPr>
            <a:lvl5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5pPr>
            <a:lvl6pPr marL="3847752"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547346"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246937"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946531"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9pPr>
          </a:lstStyle>
          <a:p>
            <a:pPr marL="0" marR="0" lvl="0" indent="0" algn="l" defTabSz="932883" rtl="0" eaLnBrk="1" fontAlgn="auto" latinLnBrk="0" hangingPunct="1">
              <a:lnSpc>
                <a:spcPct val="120000"/>
              </a:lnSpc>
              <a:spcBef>
                <a:spcPts val="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Bold" panose="020B0802040204020203" pitchFamily="34" charset="0"/>
                <a:ea typeface="+mn-ea"/>
                <a:cs typeface="Segoe UI Bold" panose="020B0802040204020203" pitchFamily="34" charset="0"/>
              </a:rPr>
              <a:t>New Microsoft Standard</a:t>
            </a:r>
          </a:p>
        </p:txBody>
      </p:sp>
    </p:spTree>
    <p:extLst>
      <p:ext uri="{BB962C8B-B14F-4D97-AF65-F5344CB8AC3E}">
        <p14:creationId xmlns:p14="http://schemas.microsoft.com/office/powerpoint/2010/main" val="222846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E664-65CB-470E-9DC1-DABF158345B7}"/>
              </a:ext>
            </a:extLst>
          </p:cNvPr>
          <p:cNvSpPr>
            <a:spLocks noGrp="1"/>
          </p:cNvSpPr>
          <p:nvPr>
            <p:ph type="title"/>
          </p:nvPr>
        </p:nvSpPr>
        <p:spPr/>
        <p:txBody>
          <a:bodyPr/>
          <a:lstStyle/>
          <a:p>
            <a:r>
              <a:rPr lang="en-US" dirty="0"/>
              <a:t>About</a:t>
            </a:r>
          </a:p>
        </p:txBody>
      </p:sp>
      <p:sp>
        <p:nvSpPr>
          <p:cNvPr id="3" name="Content Placeholder 2">
            <a:extLst>
              <a:ext uri="{FF2B5EF4-FFF2-40B4-BE49-F238E27FC236}">
                <a16:creationId xmlns:a16="http://schemas.microsoft.com/office/drawing/2014/main" id="{83D804B6-7A86-4586-876C-37B862B9A471}"/>
              </a:ext>
            </a:extLst>
          </p:cNvPr>
          <p:cNvSpPr>
            <a:spLocks noGrp="1"/>
          </p:cNvSpPr>
          <p:nvPr>
            <p:ph idx="1"/>
          </p:nvPr>
        </p:nvSpPr>
        <p:spPr/>
        <p:txBody>
          <a:bodyPr/>
          <a:lstStyle/>
          <a:p>
            <a:r>
              <a:rPr lang="en-US" dirty="0"/>
              <a:t>Chief Architect, DevOps &amp; Modern Software at BlueMetal</a:t>
            </a:r>
          </a:p>
          <a:p>
            <a:r>
              <a:rPr lang="en-US" dirty="0"/>
              <a:t>Microsoft Regional Director</a:t>
            </a:r>
          </a:p>
          <a:p>
            <a:r>
              <a:rPr lang="en-US" dirty="0"/>
              <a:t>Microsoft MVP</a:t>
            </a:r>
          </a:p>
          <a:p>
            <a:r>
              <a:rPr lang="en-US" dirty="0"/>
              <a:t>Visual Studio ALM Ranger</a:t>
            </a:r>
          </a:p>
          <a:p>
            <a:endParaRPr lang="en-US" dirty="0"/>
          </a:p>
          <a:p>
            <a:r>
              <a:rPr lang="en-US" dirty="0"/>
              <a:t>Blog: //</a:t>
            </a:r>
            <a:r>
              <a:rPr lang="en-US" dirty="0" err="1"/>
              <a:t>oren.codes</a:t>
            </a:r>
            <a:endParaRPr lang="en-US" dirty="0"/>
          </a:p>
          <a:p>
            <a:r>
              <a:rPr lang="en-US" dirty="0"/>
              <a:t>Twitter: @onovotny</a:t>
            </a:r>
          </a:p>
          <a:p>
            <a:endParaRPr lang="en-US" dirty="0"/>
          </a:p>
        </p:txBody>
      </p:sp>
    </p:spTree>
    <p:extLst>
      <p:ext uri="{BB962C8B-B14F-4D97-AF65-F5344CB8AC3E}">
        <p14:creationId xmlns:p14="http://schemas.microsoft.com/office/powerpoint/2010/main" val="154919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F3B9C85-672C-45FE-9698-DBC27E971040}"/>
              </a:ext>
            </a:extLst>
          </p:cNvPr>
          <p:cNvSpPr/>
          <p:nvPr/>
        </p:nvSpPr>
        <p:spPr bwMode="auto">
          <a:xfrm>
            <a:off x="4261207" y="999884"/>
            <a:ext cx="2811559" cy="5592726"/>
          </a:xfrm>
          <a:prstGeom prst="rect">
            <a:avLst/>
          </a:prstGeom>
          <a:solidFill>
            <a:srgbClr val="EFF0F1"/>
          </a:solidFill>
          <a:ln>
            <a:noFill/>
            <a:headEnd type="none" w="med" len="med"/>
            <a:tailEnd type="none" w="med" len="med"/>
          </a:ln>
          <a:effectLst>
            <a:outerShdw blurRad="457200" dist="127000" dir="5400000" sx="98000" sy="98000" algn="ctr" rotWithShape="0">
              <a:schemeClr val="tx2">
                <a:alpha val="4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97536" rIns="121920" bIns="97536" numCol="1" spcCol="0" rtlCol="0" fromWordArt="0" anchor="t" anchorCtr="0" forceAA="0" compatLnSpc="1">
            <a:prstTxWarp prst="textNoShape">
              <a:avLst/>
            </a:prstTxWarp>
            <a:noAutofit/>
          </a:bodyPr>
          <a:lstStyle/>
          <a:p>
            <a:pPr marL="0" marR="0" lvl="0" indent="0" algn="ctr" defTabSz="621710"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a:extLst>
              <a:ext uri="{FF2B5EF4-FFF2-40B4-BE49-F238E27FC236}">
                <a16:creationId xmlns:a16="http://schemas.microsoft.com/office/drawing/2014/main" id="{AF0DDFEE-6707-41AB-9989-8216CD36487C}"/>
              </a:ext>
            </a:extLst>
          </p:cNvPr>
          <p:cNvSpPr>
            <a:spLocks noGrp="1"/>
          </p:cNvSpPr>
          <p:nvPr>
            <p:ph type="title"/>
          </p:nvPr>
        </p:nvSpPr>
        <p:spPr/>
        <p:txBody>
          <a:bodyPr/>
          <a:lstStyle/>
          <a:p>
            <a:r>
              <a:rPr lang="en-US" dirty="0"/>
              <a:t>Density</a:t>
            </a:r>
          </a:p>
        </p:txBody>
      </p:sp>
      <p:grpSp>
        <p:nvGrpSpPr>
          <p:cNvPr id="8" name="Group 7">
            <a:extLst>
              <a:ext uri="{FF2B5EF4-FFF2-40B4-BE49-F238E27FC236}">
                <a16:creationId xmlns:a16="http://schemas.microsoft.com/office/drawing/2014/main" id="{0D7EF4CE-FC5F-4C40-9217-37A003DE3CB3}"/>
              </a:ext>
            </a:extLst>
          </p:cNvPr>
          <p:cNvGrpSpPr/>
          <p:nvPr/>
        </p:nvGrpSpPr>
        <p:grpSpPr>
          <a:xfrm>
            <a:off x="1012748" y="2046274"/>
            <a:ext cx="2287573" cy="2892165"/>
            <a:chOff x="2610933" y="3069411"/>
            <a:chExt cx="3431360" cy="4338248"/>
          </a:xfrm>
        </p:grpSpPr>
        <p:pic>
          <p:nvPicPr>
            <p:cNvPr id="44" name="Picture 43">
              <a:extLst>
                <a:ext uri="{FF2B5EF4-FFF2-40B4-BE49-F238E27FC236}">
                  <a16:creationId xmlns:a16="http://schemas.microsoft.com/office/drawing/2014/main" id="{5513A159-E0E1-4198-B46D-CED501858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9817" y="4648130"/>
              <a:ext cx="2819400" cy="2095500"/>
            </a:xfrm>
            <a:prstGeom prst="rect">
              <a:avLst/>
            </a:prstGeom>
          </p:spPr>
        </p:pic>
        <p:pic>
          <p:nvPicPr>
            <p:cNvPr id="45" name="Picture 44">
              <a:extLst>
                <a:ext uri="{FF2B5EF4-FFF2-40B4-BE49-F238E27FC236}">
                  <a16:creationId xmlns:a16="http://schemas.microsoft.com/office/drawing/2014/main" id="{935B9D51-A0CB-4479-A4B7-66A282BF83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0933" y="3805620"/>
              <a:ext cx="2819400" cy="590550"/>
            </a:xfrm>
            <a:prstGeom prst="rect">
              <a:avLst/>
            </a:prstGeom>
          </p:spPr>
        </p:pic>
        <p:pic>
          <p:nvPicPr>
            <p:cNvPr id="46" name="Picture 45">
              <a:extLst>
                <a:ext uri="{FF2B5EF4-FFF2-40B4-BE49-F238E27FC236}">
                  <a16:creationId xmlns:a16="http://schemas.microsoft.com/office/drawing/2014/main" id="{44CB187E-8C63-4C15-91A5-778DDA878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190" y="7102859"/>
              <a:ext cx="1143000" cy="304800"/>
            </a:xfrm>
            <a:prstGeom prst="rect">
              <a:avLst/>
            </a:prstGeom>
          </p:spPr>
        </p:pic>
        <p:pic>
          <p:nvPicPr>
            <p:cNvPr id="47" name="Picture 46">
              <a:extLst>
                <a:ext uri="{FF2B5EF4-FFF2-40B4-BE49-F238E27FC236}">
                  <a16:creationId xmlns:a16="http://schemas.microsoft.com/office/drawing/2014/main" id="{C1881490-0927-49CE-BDBD-4523308D5E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3293" y="3069411"/>
              <a:ext cx="3429000" cy="457200"/>
            </a:xfrm>
            <a:prstGeom prst="rect">
              <a:avLst/>
            </a:prstGeom>
          </p:spPr>
        </p:pic>
      </p:grpSp>
      <p:grpSp>
        <p:nvGrpSpPr>
          <p:cNvPr id="10" name="Group 9">
            <a:extLst>
              <a:ext uri="{FF2B5EF4-FFF2-40B4-BE49-F238E27FC236}">
                <a16:creationId xmlns:a16="http://schemas.microsoft.com/office/drawing/2014/main" id="{69318906-B5E0-4C9C-9EEC-F63291C16DEE}"/>
              </a:ext>
            </a:extLst>
          </p:cNvPr>
          <p:cNvGrpSpPr/>
          <p:nvPr/>
        </p:nvGrpSpPr>
        <p:grpSpPr>
          <a:xfrm>
            <a:off x="7930795" y="2049272"/>
            <a:ext cx="2286000" cy="2171817"/>
            <a:chOff x="12677645" y="3073907"/>
            <a:chExt cx="3429000" cy="3257725"/>
          </a:xfrm>
        </p:grpSpPr>
        <p:pic>
          <p:nvPicPr>
            <p:cNvPr id="62" name="Picture 61">
              <a:extLst>
                <a:ext uri="{FF2B5EF4-FFF2-40B4-BE49-F238E27FC236}">
                  <a16:creationId xmlns:a16="http://schemas.microsoft.com/office/drawing/2014/main" id="{0987C704-5765-4175-9E97-F69F46EF3C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24277" y="4665454"/>
              <a:ext cx="2819400" cy="1143000"/>
            </a:xfrm>
            <a:prstGeom prst="rect">
              <a:avLst/>
            </a:prstGeom>
          </p:spPr>
        </p:pic>
        <p:pic>
          <p:nvPicPr>
            <p:cNvPr id="63" name="Picture 62">
              <a:extLst>
                <a:ext uri="{FF2B5EF4-FFF2-40B4-BE49-F238E27FC236}">
                  <a16:creationId xmlns:a16="http://schemas.microsoft.com/office/drawing/2014/main" id="{5BADDD92-85F3-4E30-9EEE-FBC83C4116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77645" y="3776421"/>
              <a:ext cx="2838450" cy="533400"/>
            </a:xfrm>
            <a:prstGeom prst="rect">
              <a:avLst/>
            </a:prstGeom>
          </p:spPr>
        </p:pic>
        <p:pic>
          <p:nvPicPr>
            <p:cNvPr id="64" name="Picture 63">
              <a:extLst>
                <a:ext uri="{FF2B5EF4-FFF2-40B4-BE49-F238E27FC236}">
                  <a16:creationId xmlns:a16="http://schemas.microsoft.com/office/drawing/2014/main" id="{9790A920-16BB-41B9-AA4E-0B40E115AF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92116" y="6103032"/>
              <a:ext cx="1143000" cy="228600"/>
            </a:xfrm>
            <a:prstGeom prst="rect">
              <a:avLst/>
            </a:prstGeom>
          </p:spPr>
        </p:pic>
        <p:pic>
          <p:nvPicPr>
            <p:cNvPr id="65" name="Picture 64">
              <a:extLst>
                <a:ext uri="{FF2B5EF4-FFF2-40B4-BE49-F238E27FC236}">
                  <a16:creationId xmlns:a16="http://schemas.microsoft.com/office/drawing/2014/main" id="{920AFA22-42DD-4585-B9A4-45138B0812D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677645" y="3073907"/>
              <a:ext cx="3429000" cy="304800"/>
            </a:xfrm>
            <a:prstGeom prst="rect">
              <a:avLst/>
            </a:prstGeom>
          </p:spPr>
        </p:pic>
      </p:grpSp>
      <p:grpSp>
        <p:nvGrpSpPr>
          <p:cNvPr id="9" name="Group 8">
            <a:extLst>
              <a:ext uri="{FF2B5EF4-FFF2-40B4-BE49-F238E27FC236}">
                <a16:creationId xmlns:a16="http://schemas.microsoft.com/office/drawing/2014/main" id="{A970955A-7345-403B-92EE-BD1B0E272165}"/>
              </a:ext>
            </a:extLst>
          </p:cNvPr>
          <p:cNvGrpSpPr/>
          <p:nvPr/>
        </p:nvGrpSpPr>
        <p:grpSpPr>
          <a:xfrm>
            <a:off x="4482292" y="2040205"/>
            <a:ext cx="2286000" cy="2504096"/>
            <a:chOff x="7645469" y="3060308"/>
            <a:chExt cx="3429000" cy="3756144"/>
          </a:xfrm>
        </p:grpSpPr>
        <p:pic>
          <p:nvPicPr>
            <p:cNvPr id="55" name="Picture 54">
              <a:extLst>
                <a:ext uri="{FF2B5EF4-FFF2-40B4-BE49-F238E27FC236}">
                  <a16:creationId xmlns:a16="http://schemas.microsoft.com/office/drawing/2014/main" id="{83A5A870-FE67-4273-BBCC-4511480BDA7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97869" y="4595024"/>
              <a:ext cx="2819400" cy="1524000"/>
            </a:xfrm>
            <a:prstGeom prst="rect">
              <a:avLst/>
            </a:prstGeom>
          </p:spPr>
        </p:pic>
        <p:pic>
          <p:nvPicPr>
            <p:cNvPr id="59" name="Picture 58">
              <a:extLst>
                <a:ext uri="{FF2B5EF4-FFF2-40B4-BE49-F238E27FC236}">
                  <a16:creationId xmlns:a16="http://schemas.microsoft.com/office/drawing/2014/main" id="{9DE39E1E-72E8-4854-9AAB-EB9168DE97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5469" y="3752514"/>
              <a:ext cx="2819400" cy="590550"/>
            </a:xfrm>
            <a:prstGeom prst="rect">
              <a:avLst/>
            </a:prstGeom>
          </p:spPr>
        </p:pic>
        <p:pic>
          <p:nvPicPr>
            <p:cNvPr id="60" name="Picture 59">
              <a:extLst>
                <a:ext uri="{FF2B5EF4-FFF2-40B4-BE49-F238E27FC236}">
                  <a16:creationId xmlns:a16="http://schemas.microsoft.com/office/drawing/2014/main" id="{3C258C71-F31E-4E8B-B7FC-D34FB5ADF1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69" y="6511652"/>
              <a:ext cx="1143000" cy="304800"/>
            </a:xfrm>
            <a:prstGeom prst="rect">
              <a:avLst/>
            </a:prstGeom>
          </p:spPr>
        </p:pic>
        <p:pic>
          <p:nvPicPr>
            <p:cNvPr id="61" name="Picture 60">
              <a:extLst>
                <a:ext uri="{FF2B5EF4-FFF2-40B4-BE49-F238E27FC236}">
                  <a16:creationId xmlns:a16="http://schemas.microsoft.com/office/drawing/2014/main" id="{0D97985D-0AB0-4C56-B942-DF94A821AC7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45469" y="3060308"/>
              <a:ext cx="3429000" cy="381000"/>
            </a:xfrm>
            <a:prstGeom prst="rect">
              <a:avLst/>
            </a:prstGeom>
          </p:spPr>
        </p:pic>
      </p:grpSp>
      <p:sp>
        <p:nvSpPr>
          <p:cNvPr id="48" name="Text Placeholder 3">
            <a:extLst>
              <a:ext uri="{FF2B5EF4-FFF2-40B4-BE49-F238E27FC236}">
                <a16:creationId xmlns:a16="http://schemas.microsoft.com/office/drawing/2014/main" id="{B3B2DDB3-0805-4F14-8D54-2604529AF6A6}"/>
              </a:ext>
            </a:extLst>
          </p:cNvPr>
          <p:cNvSpPr txBox="1">
            <a:spLocks/>
          </p:cNvSpPr>
          <p:nvPr/>
        </p:nvSpPr>
        <p:spPr>
          <a:xfrm>
            <a:off x="953715" y="1272792"/>
            <a:ext cx="3251200" cy="329472"/>
          </a:xfrm>
          <a:prstGeom prst="rect">
            <a:avLst/>
          </a:prstGeom>
        </p:spPr>
        <p:txBody>
          <a:bodyPr/>
          <a:lstStyle>
            <a:lvl1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1pPr>
            <a:lvl2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2pPr>
            <a:lvl3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3pPr>
            <a:lvl4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4pPr>
            <a:lvl5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5pPr>
            <a:lvl6pPr marL="3847752"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547346"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246937"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946531"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9pPr>
          </a:lstStyle>
          <a:p>
            <a:pPr marL="0" marR="0" lvl="0" indent="0" algn="l" defTabSz="932883" rtl="0" eaLnBrk="1" fontAlgn="auto" latinLnBrk="0" hangingPunct="1">
              <a:lnSpc>
                <a:spcPct val="120000"/>
              </a:lnSpc>
              <a:spcBef>
                <a:spcPts val="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Bold" panose="020B0802040204020203" pitchFamily="34" charset="0"/>
                <a:ea typeface="+mn-ea"/>
                <a:cs typeface="Segoe UI Bold" panose="020B0802040204020203" pitchFamily="34" charset="0"/>
              </a:rPr>
              <a:t>Today</a:t>
            </a:r>
          </a:p>
        </p:txBody>
      </p:sp>
      <p:sp>
        <p:nvSpPr>
          <p:cNvPr id="52" name="Text Placeholder 3">
            <a:extLst>
              <a:ext uri="{FF2B5EF4-FFF2-40B4-BE49-F238E27FC236}">
                <a16:creationId xmlns:a16="http://schemas.microsoft.com/office/drawing/2014/main" id="{97283814-951F-459A-8AE2-C48016CA7796}"/>
              </a:ext>
            </a:extLst>
          </p:cNvPr>
          <p:cNvSpPr txBox="1">
            <a:spLocks/>
          </p:cNvSpPr>
          <p:nvPr/>
        </p:nvSpPr>
        <p:spPr>
          <a:xfrm>
            <a:off x="7866703" y="1272792"/>
            <a:ext cx="2329559" cy="329472"/>
          </a:xfrm>
          <a:prstGeom prst="rect">
            <a:avLst/>
          </a:prstGeom>
        </p:spPr>
        <p:txBody>
          <a:bodyPr/>
          <a:lstStyle>
            <a:lvl1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1pPr>
            <a:lvl2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2pPr>
            <a:lvl3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3pPr>
            <a:lvl4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4pPr>
            <a:lvl5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5pPr>
            <a:lvl6pPr marL="3847752"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547346"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246937"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946531"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9pPr>
          </a:lstStyle>
          <a:p>
            <a:pPr marL="0" marR="0" lvl="0" indent="0" algn="l" defTabSz="932883" rtl="0" eaLnBrk="1" fontAlgn="auto" latinLnBrk="0" hangingPunct="1">
              <a:lnSpc>
                <a:spcPct val="120000"/>
              </a:lnSpc>
              <a:spcBef>
                <a:spcPts val="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Bold" panose="020B0802040204020203" pitchFamily="34" charset="0"/>
                <a:ea typeface="+mn-ea"/>
                <a:cs typeface="Segoe UI Bold" panose="020B0802040204020203" pitchFamily="34" charset="0"/>
              </a:rPr>
              <a:t>New Compact Size</a:t>
            </a:r>
          </a:p>
        </p:txBody>
      </p:sp>
      <p:sp>
        <p:nvSpPr>
          <p:cNvPr id="57" name="Text Placeholder 3">
            <a:extLst>
              <a:ext uri="{FF2B5EF4-FFF2-40B4-BE49-F238E27FC236}">
                <a16:creationId xmlns:a16="http://schemas.microsoft.com/office/drawing/2014/main" id="{104BA74B-1358-491F-8733-002B0B3926E7}"/>
              </a:ext>
            </a:extLst>
          </p:cNvPr>
          <p:cNvSpPr txBox="1">
            <a:spLocks/>
          </p:cNvSpPr>
          <p:nvPr/>
        </p:nvSpPr>
        <p:spPr>
          <a:xfrm>
            <a:off x="4407067" y="1272792"/>
            <a:ext cx="2329559" cy="329472"/>
          </a:xfrm>
          <a:prstGeom prst="rect">
            <a:avLst/>
          </a:prstGeom>
        </p:spPr>
        <p:txBody>
          <a:bodyPr/>
          <a:lstStyle>
            <a:lvl1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1pPr>
            <a:lvl2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2pPr>
            <a:lvl3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3pPr>
            <a:lvl4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4pPr>
            <a:lvl5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5pPr>
            <a:lvl6pPr marL="3847752"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547346"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246937"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946531"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9pPr>
          </a:lstStyle>
          <a:p>
            <a:pPr marL="0" marR="0" lvl="0" indent="0" algn="l" defTabSz="932883" rtl="0" eaLnBrk="1" fontAlgn="auto" latinLnBrk="0" hangingPunct="1">
              <a:lnSpc>
                <a:spcPct val="120000"/>
              </a:lnSpc>
              <a:spcBef>
                <a:spcPts val="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Bold" panose="020B0802040204020203" pitchFamily="34" charset="0"/>
                <a:ea typeface="+mn-ea"/>
                <a:cs typeface="Segoe UI Bold" panose="020B0802040204020203" pitchFamily="34" charset="0"/>
              </a:rPr>
              <a:t>New Microsoft Standard</a:t>
            </a:r>
          </a:p>
        </p:txBody>
      </p:sp>
      <p:pic>
        <p:nvPicPr>
          <p:cNvPr id="35" name="Picture 34">
            <a:extLst>
              <a:ext uri="{FF2B5EF4-FFF2-40B4-BE49-F238E27FC236}">
                <a16:creationId xmlns:a16="http://schemas.microsoft.com/office/drawing/2014/main" id="{CDA4E923-35EC-47F3-A77A-9300C54EE43D}"/>
              </a:ext>
            </a:extLst>
          </p:cNvPr>
          <p:cNvPicPr>
            <a:picLocks noChangeAspect="1"/>
          </p:cNvPicPr>
          <p:nvPr/>
        </p:nvPicPr>
        <p:blipFill rotWithShape="1">
          <a:blip r:embed="rId13">
            <a:extLst>
              <a:ext uri="{28A0092B-C50C-407E-A947-70E740481C1C}">
                <a14:useLocalDpi xmlns:a14="http://schemas.microsoft.com/office/drawing/2010/main" val="0"/>
              </a:ext>
            </a:extLst>
          </a:blip>
          <a:srcRect l="9504" t="18559" r="65671" b="5038"/>
          <a:stretch/>
        </p:blipFill>
        <p:spPr>
          <a:xfrm>
            <a:off x="774106" y="1272792"/>
            <a:ext cx="3251200" cy="5168362"/>
          </a:xfrm>
          <a:prstGeom prst="rect">
            <a:avLst/>
          </a:prstGeom>
          <a:gradFill flip="none" rotWithShape="1">
            <a:gsLst>
              <a:gs pos="0">
                <a:srgbClr val="EEEFF0">
                  <a:alpha val="25000"/>
                </a:srgbClr>
              </a:gs>
              <a:gs pos="85000">
                <a:srgbClr val="EEF0F1">
                  <a:alpha val="25000"/>
                </a:srgbClr>
              </a:gs>
              <a:gs pos="100000">
                <a:srgbClr val="D5D4D5"/>
              </a:gs>
            </a:gsLst>
            <a:lin ang="2700000" scaled="1"/>
            <a:tileRect/>
          </a:gradFill>
        </p:spPr>
      </p:pic>
    </p:spTree>
    <p:extLst>
      <p:ext uri="{BB962C8B-B14F-4D97-AF65-F5344CB8AC3E}">
        <p14:creationId xmlns:p14="http://schemas.microsoft.com/office/powerpoint/2010/main" val="49395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F3B9C85-672C-45FE-9698-DBC27E971040}"/>
              </a:ext>
            </a:extLst>
          </p:cNvPr>
          <p:cNvSpPr/>
          <p:nvPr/>
        </p:nvSpPr>
        <p:spPr bwMode="auto">
          <a:xfrm>
            <a:off x="7707599" y="999884"/>
            <a:ext cx="2811559" cy="5592726"/>
          </a:xfrm>
          <a:prstGeom prst="rect">
            <a:avLst/>
          </a:prstGeom>
          <a:solidFill>
            <a:srgbClr val="EFF0F1"/>
          </a:solidFill>
          <a:ln>
            <a:noFill/>
            <a:headEnd type="none" w="med" len="med"/>
            <a:tailEnd type="none" w="med" len="med"/>
          </a:ln>
          <a:effectLst>
            <a:outerShdw blurRad="457200" dist="127000" dir="5400000" sx="98000" sy="98000" algn="ctr" rotWithShape="0">
              <a:schemeClr val="tx2">
                <a:alpha val="4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97536" rIns="121920" bIns="97536" numCol="1" spcCol="0" rtlCol="0" fromWordArt="0" anchor="t" anchorCtr="0" forceAA="0" compatLnSpc="1">
            <a:prstTxWarp prst="textNoShape">
              <a:avLst/>
            </a:prstTxWarp>
            <a:noAutofit/>
          </a:bodyPr>
          <a:lstStyle/>
          <a:p>
            <a:pPr marL="0" marR="0" lvl="0" indent="0" algn="ctr" defTabSz="621710"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a:extLst>
              <a:ext uri="{FF2B5EF4-FFF2-40B4-BE49-F238E27FC236}">
                <a16:creationId xmlns:a16="http://schemas.microsoft.com/office/drawing/2014/main" id="{16B65239-FA72-4A29-8D49-871CB9D7E28B}"/>
              </a:ext>
            </a:extLst>
          </p:cNvPr>
          <p:cNvSpPr>
            <a:spLocks noGrp="1"/>
          </p:cNvSpPr>
          <p:nvPr>
            <p:ph type="title"/>
          </p:nvPr>
        </p:nvSpPr>
        <p:spPr/>
        <p:txBody>
          <a:bodyPr/>
          <a:lstStyle/>
          <a:p>
            <a:r>
              <a:rPr lang="en-US" dirty="0"/>
              <a:t>Density</a:t>
            </a:r>
          </a:p>
        </p:txBody>
      </p:sp>
      <p:grpSp>
        <p:nvGrpSpPr>
          <p:cNvPr id="8" name="Group 7">
            <a:extLst>
              <a:ext uri="{FF2B5EF4-FFF2-40B4-BE49-F238E27FC236}">
                <a16:creationId xmlns:a16="http://schemas.microsoft.com/office/drawing/2014/main" id="{0D7EF4CE-FC5F-4C40-9217-37A003DE3CB3}"/>
              </a:ext>
            </a:extLst>
          </p:cNvPr>
          <p:cNvGrpSpPr/>
          <p:nvPr/>
        </p:nvGrpSpPr>
        <p:grpSpPr>
          <a:xfrm>
            <a:off x="1012748" y="2046274"/>
            <a:ext cx="2287573" cy="2892165"/>
            <a:chOff x="2610933" y="3069411"/>
            <a:chExt cx="3431360" cy="4338248"/>
          </a:xfrm>
        </p:grpSpPr>
        <p:pic>
          <p:nvPicPr>
            <p:cNvPr id="44" name="Picture 43">
              <a:extLst>
                <a:ext uri="{FF2B5EF4-FFF2-40B4-BE49-F238E27FC236}">
                  <a16:creationId xmlns:a16="http://schemas.microsoft.com/office/drawing/2014/main" id="{5513A159-E0E1-4198-B46D-CED501858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9817" y="4648130"/>
              <a:ext cx="2819400" cy="2095500"/>
            </a:xfrm>
            <a:prstGeom prst="rect">
              <a:avLst/>
            </a:prstGeom>
          </p:spPr>
        </p:pic>
        <p:pic>
          <p:nvPicPr>
            <p:cNvPr id="45" name="Picture 44">
              <a:extLst>
                <a:ext uri="{FF2B5EF4-FFF2-40B4-BE49-F238E27FC236}">
                  <a16:creationId xmlns:a16="http://schemas.microsoft.com/office/drawing/2014/main" id="{935B9D51-A0CB-4479-A4B7-66A282BF83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0933" y="3805620"/>
              <a:ext cx="2819400" cy="590550"/>
            </a:xfrm>
            <a:prstGeom prst="rect">
              <a:avLst/>
            </a:prstGeom>
          </p:spPr>
        </p:pic>
        <p:pic>
          <p:nvPicPr>
            <p:cNvPr id="46" name="Picture 45">
              <a:extLst>
                <a:ext uri="{FF2B5EF4-FFF2-40B4-BE49-F238E27FC236}">
                  <a16:creationId xmlns:a16="http://schemas.microsoft.com/office/drawing/2014/main" id="{44CB187E-8C63-4C15-91A5-778DDA878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190" y="7102859"/>
              <a:ext cx="1143000" cy="304800"/>
            </a:xfrm>
            <a:prstGeom prst="rect">
              <a:avLst/>
            </a:prstGeom>
          </p:spPr>
        </p:pic>
        <p:pic>
          <p:nvPicPr>
            <p:cNvPr id="47" name="Picture 46">
              <a:extLst>
                <a:ext uri="{FF2B5EF4-FFF2-40B4-BE49-F238E27FC236}">
                  <a16:creationId xmlns:a16="http://schemas.microsoft.com/office/drawing/2014/main" id="{C1881490-0927-49CE-BDBD-4523308D5E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3293" y="3069411"/>
              <a:ext cx="3429000" cy="457200"/>
            </a:xfrm>
            <a:prstGeom prst="rect">
              <a:avLst/>
            </a:prstGeom>
          </p:spPr>
        </p:pic>
      </p:grpSp>
      <p:grpSp>
        <p:nvGrpSpPr>
          <p:cNvPr id="10" name="Group 9">
            <a:extLst>
              <a:ext uri="{FF2B5EF4-FFF2-40B4-BE49-F238E27FC236}">
                <a16:creationId xmlns:a16="http://schemas.microsoft.com/office/drawing/2014/main" id="{69318906-B5E0-4C9C-9EEC-F63291C16DEE}"/>
              </a:ext>
            </a:extLst>
          </p:cNvPr>
          <p:cNvGrpSpPr/>
          <p:nvPr/>
        </p:nvGrpSpPr>
        <p:grpSpPr>
          <a:xfrm>
            <a:off x="7930795" y="2049272"/>
            <a:ext cx="2286000" cy="2171817"/>
            <a:chOff x="12677645" y="3073907"/>
            <a:chExt cx="3429000" cy="3257725"/>
          </a:xfrm>
        </p:grpSpPr>
        <p:pic>
          <p:nvPicPr>
            <p:cNvPr id="62" name="Picture 61">
              <a:extLst>
                <a:ext uri="{FF2B5EF4-FFF2-40B4-BE49-F238E27FC236}">
                  <a16:creationId xmlns:a16="http://schemas.microsoft.com/office/drawing/2014/main" id="{0987C704-5765-4175-9E97-F69F46EF3C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24277" y="4665454"/>
              <a:ext cx="2819400" cy="1143000"/>
            </a:xfrm>
            <a:prstGeom prst="rect">
              <a:avLst/>
            </a:prstGeom>
          </p:spPr>
        </p:pic>
        <p:pic>
          <p:nvPicPr>
            <p:cNvPr id="63" name="Picture 62">
              <a:extLst>
                <a:ext uri="{FF2B5EF4-FFF2-40B4-BE49-F238E27FC236}">
                  <a16:creationId xmlns:a16="http://schemas.microsoft.com/office/drawing/2014/main" id="{5BADDD92-85F3-4E30-9EEE-FBC83C4116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77645" y="3776421"/>
              <a:ext cx="2838450" cy="533400"/>
            </a:xfrm>
            <a:prstGeom prst="rect">
              <a:avLst/>
            </a:prstGeom>
          </p:spPr>
        </p:pic>
        <p:pic>
          <p:nvPicPr>
            <p:cNvPr id="64" name="Picture 63">
              <a:extLst>
                <a:ext uri="{FF2B5EF4-FFF2-40B4-BE49-F238E27FC236}">
                  <a16:creationId xmlns:a16="http://schemas.microsoft.com/office/drawing/2014/main" id="{9790A920-16BB-41B9-AA4E-0B40E115AF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92116" y="6103032"/>
              <a:ext cx="1143000" cy="228600"/>
            </a:xfrm>
            <a:prstGeom prst="rect">
              <a:avLst/>
            </a:prstGeom>
          </p:spPr>
        </p:pic>
        <p:pic>
          <p:nvPicPr>
            <p:cNvPr id="65" name="Picture 64">
              <a:extLst>
                <a:ext uri="{FF2B5EF4-FFF2-40B4-BE49-F238E27FC236}">
                  <a16:creationId xmlns:a16="http://schemas.microsoft.com/office/drawing/2014/main" id="{920AFA22-42DD-4585-B9A4-45138B0812D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677645" y="3073907"/>
              <a:ext cx="3429000" cy="304800"/>
            </a:xfrm>
            <a:prstGeom prst="rect">
              <a:avLst/>
            </a:prstGeom>
          </p:spPr>
        </p:pic>
      </p:grpSp>
      <p:grpSp>
        <p:nvGrpSpPr>
          <p:cNvPr id="9" name="Group 8">
            <a:extLst>
              <a:ext uri="{FF2B5EF4-FFF2-40B4-BE49-F238E27FC236}">
                <a16:creationId xmlns:a16="http://schemas.microsoft.com/office/drawing/2014/main" id="{A970955A-7345-403B-92EE-BD1B0E272165}"/>
              </a:ext>
            </a:extLst>
          </p:cNvPr>
          <p:cNvGrpSpPr/>
          <p:nvPr/>
        </p:nvGrpSpPr>
        <p:grpSpPr>
          <a:xfrm>
            <a:off x="4482292" y="2040205"/>
            <a:ext cx="2286000" cy="2504096"/>
            <a:chOff x="7645469" y="3060308"/>
            <a:chExt cx="3429000" cy="3756144"/>
          </a:xfrm>
        </p:grpSpPr>
        <p:pic>
          <p:nvPicPr>
            <p:cNvPr id="55" name="Picture 54">
              <a:extLst>
                <a:ext uri="{FF2B5EF4-FFF2-40B4-BE49-F238E27FC236}">
                  <a16:creationId xmlns:a16="http://schemas.microsoft.com/office/drawing/2014/main" id="{83A5A870-FE67-4273-BBCC-4511480BDA7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97869" y="4595024"/>
              <a:ext cx="2819400" cy="1524000"/>
            </a:xfrm>
            <a:prstGeom prst="rect">
              <a:avLst/>
            </a:prstGeom>
          </p:spPr>
        </p:pic>
        <p:pic>
          <p:nvPicPr>
            <p:cNvPr id="59" name="Picture 58">
              <a:extLst>
                <a:ext uri="{FF2B5EF4-FFF2-40B4-BE49-F238E27FC236}">
                  <a16:creationId xmlns:a16="http://schemas.microsoft.com/office/drawing/2014/main" id="{9DE39E1E-72E8-4854-9AAB-EB9168DE97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5469" y="3752514"/>
              <a:ext cx="2819400" cy="590550"/>
            </a:xfrm>
            <a:prstGeom prst="rect">
              <a:avLst/>
            </a:prstGeom>
          </p:spPr>
        </p:pic>
        <p:pic>
          <p:nvPicPr>
            <p:cNvPr id="60" name="Picture 59">
              <a:extLst>
                <a:ext uri="{FF2B5EF4-FFF2-40B4-BE49-F238E27FC236}">
                  <a16:creationId xmlns:a16="http://schemas.microsoft.com/office/drawing/2014/main" id="{3C258C71-F31E-4E8B-B7FC-D34FB5ADF1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69" y="6511652"/>
              <a:ext cx="1143000" cy="304800"/>
            </a:xfrm>
            <a:prstGeom prst="rect">
              <a:avLst/>
            </a:prstGeom>
          </p:spPr>
        </p:pic>
        <p:pic>
          <p:nvPicPr>
            <p:cNvPr id="61" name="Picture 60">
              <a:extLst>
                <a:ext uri="{FF2B5EF4-FFF2-40B4-BE49-F238E27FC236}">
                  <a16:creationId xmlns:a16="http://schemas.microsoft.com/office/drawing/2014/main" id="{0D97985D-0AB0-4C56-B942-DF94A821AC7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45469" y="3060308"/>
              <a:ext cx="3429000" cy="381000"/>
            </a:xfrm>
            <a:prstGeom prst="rect">
              <a:avLst/>
            </a:prstGeom>
          </p:spPr>
        </p:pic>
      </p:grpSp>
      <p:sp>
        <p:nvSpPr>
          <p:cNvPr id="48" name="Text Placeholder 3">
            <a:extLst>
              <a:ext uri="{FF2B5EF4-FFF2-40B4-BE49-F238E27FC236}">
                <a16:creationId xmlns:a16="http://schemas.microsoft.com/office/drawing/2014/main" id="{B3B2DDB3-0805-4F14-8D54-2604529AF6A6}"/>
              </a:ext>
            </a:extLst>
          </p:cNvPr>
          <p:cNvSpPr txBox="1">
            <a:spLocks/>
          </p:cNvSpPr>
          <p:nvPr/>
        </p:nvSpPr>
        <p:spPr>
          <a:xfrm>
            <a:off x="953715" y="1272792"/>
            <a:ext cx="3251200" cy="329472"/>
          </a:xfrm>
          <a:prstGeom prst="rect">
            <a:avLst/>
          </a:prstGeom>
        </p:spPr>
        <p:txBody>
          <a:bodyPr/>
          <a:lstStyle>
            <a:lvl1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1pPr>
            <a:lvl2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2pPr>
            <a:lvl3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3pPr>
            <a:lvl4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4pPr>
            <a:lvl5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5pPr>
            <a:lvl6pPr marL="3847752"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547346"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246937"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946531"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9pPr>
          </a:lstStyle>
          <a:p>
            <a:pPr marL="0" marR="0" lvl="0" indent="0" algn="l" defTabSz="932883" rtl="0" eaLnBrk="1" fontAlgn="auto" latinLnBrk="0" hangingPunct="1">
              <a:lnSpc>
                <a:spcPct val="120000"/>
              </a:lnSpc>
              <a:spcBef>
                <a:spcPts val="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Bold" panose="020B0802040204020203" pitchFamily="34" charset="0"/>
                <a:ea typeface="+mn-ea"/>
                <a:cs typeface="Segoe UI Bold" panose="020B0802040204020203" pitchFamily="34" charset="0"/>
              </a:rPr>
              <a:t>Today</a:t>
            </a:r>
          </a:p>
        </p:txBody>
      </p:sp>
      <p:sp>
        <p:nvSpPr>
          <p:cNvPr id="52" name="Text Placeholder 3">
            <a:extLst>
              <a:ext uri="{FF2B5EF4-FFF2-40B4-BE49-F238E27FC236}">
                <a16:creationId xmlns:a16="http://schemas.microsoft.com/office/drawing/2014/main" id="{97283814-951F-459A-8AE2-C48016CA7796}"/>
              </a:ext>
            </a:extLst>
          </p:cNvPr>
          <p:cNvSpPr txBox="1">
            <a:spLocks/>
          </p:cNvSpPr>
          <p:nvPr/>
        </p:nvSpPr>
        <p:spPr>
          <a:xfrm>
            <a:off x="7866703" y="1272792"/>
            <a:ext cx="2329559" cy="329472"/>
          </a:xfrm>
          <a:prstGeom prst="rect">
            <a:avLst/>
          </a:prstGeom>
        </p:spPr>
        <p:txBody>
          <a:bodyPr/>
          <a:lstStyle>
            <a:lvl1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1pPr>
            <a:lvl2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2pPr>
            <a:lvl3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3pPr>
            <a:lvl4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4pPr>
            <a:lvl5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5pPr>
            <a:lvl6pPr marL="3847752"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547346"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246937"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946531"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9pPr>
          </a:lstStyle>
          <a:p>
            <a:pPr marL="0" marR="0" lvl="0" indent="0" algn="l" defTabSz="932883" rtl="0" eaLnBrk="1" fontAlgn="auto" latinLnBrk="0" hangingPunct="1">
              <a:lnSpc>
                <a:spcPct val="120000"/>
              </a:lnSpc>
              <a:spcBef>
                <a:spcPts val="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Bold" panose="020B0802040204020203" pitchFamily="34" charset="0"/>
                <a:ea typeface="+mn-ea"/>
                <a:cs typeface="Segoe UI Bold" panose="020B0802040204020203" pitchFamily="34" charset="0"/>
              </a:rPr>
              <a:t>New Compact Size</a:t>
            </a:r>
          </a:p>
        </p:txBody>
      </p:sp>
      <p:sp>
        <p:nvSpPr>
          <p:cNvPr id="57" name="Text Placeholder 3">
            <a:extLst>
              <a:ext uri="{FF2B5EF4-FFF2-40B4-BE49-F238E27FC236}">
                <a16:creationId xmlns:a16="http://schemas.microsoft.com/office/drawing/2014/main" id="{104BA74B-1358-491F-8733-002B0B3926E7}"/>
              </a:ext>
            </a:extLst>
          </p:cNvPr>
          <p:cNvSpPr txBox="1">
            <a:spLocks/>
          </p:cNvSpPr>
          <p:nvPr/>
        </p:nvSpPr>
        <p:spPr>
          <a:xfrm>
            <a:off x="4407067" y="1272792"/>
            <a:ext cx="2329559" cy="329472"/>
          </a:xfrm>
          <a:prstGeom prst="rect">
            <a:avLst/>
          </a:prstGeom>
        </p:spPr>
        <p:txBody>
          <a:bodyPr/>
          <a:lstStyle>
            <a:lvl1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1pPr>
            <a:lvl2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2pPr>
            <a:lvl3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3pPr>
            <a:lvl4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4pPr>
            <a:lvl5pPr marL="0" marR="0" indent="0" algn="l" defTabSz="1399184" rtl="0" eaLnBrk="1" fontAlgn="auto" latinLnBrk="0" hangingPunct="1">
              <a:lnSpc>
                <a:spcPct val="110000"/>
              </a:lnSpc>
              <a:spcBef>
                <a:spcPts val="0"/>
              </a:spcBef>
              <a:spcAft>
                <a:spcPts val="60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mn-cs"/>
              </a:defRPr>
            </a:lvl5pPr>
            <a:lvl6pPr marL="3847752"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547346"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246937"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946531" indent="-349797" algn="l" defTabSz="1399184" rtl="0" eaLnBrk="1" latinLnBrk="0" hangingPunct="1">
              <a:spcBef>
                <a:spcPct val="20000"/>
              </a:spcBef>
              <a:buFont typeface="Arial" pitchFamily="34" charset="0"/>
              <a:buChar char="•"/>
              <a:defRPr sz="3000" kern="1200">
                <a:solidFill>
                  <a:schemeClr val="tx1"/>
                </a:solidFill>
                <a:latin typeface="+mn-lt"/>
                <a:ea typeface="+mn-ea"/>
                <a:cs typeface="+mn-cs"/>
              </a:defRPr>
            </a:lvl9pPr>
          </a:lstStyle>
          <a:p>
            <a:pPr marL="0" marR="0" lvl="0" indent="0" algn="l" defTabSz="932883" rtl="0" eaLnBrk="1" fontAlgn="auto" latinLnBrk="0" hangingPunct="1">
              <a:lnSpc>
                <a:spcPct val="120000"/>
              </a:lnSpc>
              <a:spcBef>
                <a:spcPts val="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Bold" panose="020B0802040204020203" pitchFamily="34" charset="0"/>
                <a:ea typeface="+mn-ea"/>
                <a:cs typeface="Segoe UI Bold" panose="020B0802040204020203" pitchFamily="34" charset="0"/>
              </a:rPr>
              <a:t>New Microsoft Standard</a:t>
            </a:r>
          </a:p>
        </p:txBody>
      </p:sp>
      <p:pic>
        <p:nvPicPr>
          <p:cNvPr id="35" name="Picture 34">
            <a:extLst>
              <a:ext uri="{FF2B5EF4-FFF2-40B4-BE49-F238E27FC236}">
                <a16:creationId xmlns:a16="http://schemas.microsoft.com/office/drawing/2014/main" id="{CDA4E923-35EC-47F3-A77A-9300C54EE43D}"/>
              </a:ext>
            </a:extLst>
          </p:cNvPr>
          <p:cNvPicPr>
            <a:picLocks noChangeAspect="1"/>
          </p:cNvPicPr>
          <p:nvPr/>
        </p:nvPicPr>
        <p:blipFill rotWithShape="1">
          <a:blip r:embed="rId13">
            <a:extLst>
              <a:ext uri="{28A0092B-C50C-407E-A947-70E740481C1C}">
                <a14:useLocalDpi xmlns:a14="http://schemas.microsoft.com/office/drawing/2010/main" val="0"/>
              </a:ext>
            </a:extLst>
          </a:blip>
          <a:srcRect l="9504" t="18559" r="65671" b="5038"/>
          <a:stretch/>
        </p:blipFill>
        <p:spPr>
          <a:xfrm>
            <a:off x="774106" y="1272792"/>
            <a:ext cx="3251200" cy="5168362"/>
          </a:xfrm>
          <a:prstGeom prst="rect">
            <a:avLst/>
          </a:prstGeom>
          <a:gradFill flip="none" rotWithShape="1">
            <a:gsLst>
              <a:gs pos="0">
                <a:srgbClr val="EEEFF0">
                  <a:alpha val="25000"/>
                </a:srgbClr>
              </a:gs>
              <a:gs pos="85000">
                <a:srgbClr val="EEF0F1">
                  <a:alpha val="25000"/>
                </a:srgbClr>
              </a:gs>
              <a:gs pos="100000">
                <a:srgbClr val="D5D4D5"/>
              </a:gs>
            </a:gsLst>
            <a:lin ang="2700000" scaled="1"/>
            <a:tileRect/>
          </a:gradFill>
        </p:spPr>
      </p:pic>
    </p:spTree>
    <p:extLst>
      <p:ext uri="{BB962C8B-B14F-4D97-AF65-F5344CB8AC3E}">
        <p14:creationId xmlns:p14="http://schemas.microsoft.com/office/powerpoint/2010/main" val="322539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Enterprise_Condensed_App">
            <a:extLst>
              <a:ext uri="{FF2B5EF4-FFF2-40B4-BE49-F238E27FC236}">
                <a16:creationId xmlns:a16="http://schemas.microsoft.com/office/drawing/2014/main" id="{2D73047B-926D-41EE-AAE3-830B0ACFD2AC}"/>
              </a:ext>
            </a:extLst>
          </p:cNvPr>
          <p:cNvPicPr>
            <a:picLocks noGrp="1" noChangeAspect="1"/>
          </p:cNvPicPr>
          <p:nvPr isPhoto="1">
            <p:ph type="pic" sz="quarter" idx="13"/>
          </p:nvPr>
        </p:nvPicPr>
        <p:blipFill>
          <a:blip r:embed="rId3">
            <a:lum/>
            <a:extLst>
              <a:ext uri="{28A0092B-C50C-407E-A947-70E740481C1C}">
                <a14:useLocalDpi xmlns:a14="http://schemas.microsoft.com/office/drawing/2010/main" val="0"/>
              </a:ext>
            </a:extLst>
          </a:blip>
          <a:srcRect/>
          <a:stretch>
            <a:fillRect/>
          </a:stretch>
        </p:blipFill>
        <p:spPr>
          <a:xfrm>
            <a:off x="1016000" y="571499"/>
            <a:ext cx="10241280" cy="5760720"/>
          </a:xfrm>
        </p:spPr>
      </p:pic>
    </p:spTree>
    <p:extLst>
      <p:ext uri="{BB962C8B-B14F-4D97-AF65-F5344CB8AC3E}">
        <p14:creationId xmlns:p14="http://schemas.microsoft.com/office/powerpoint/2010/main" val="39677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9021-152E-4EBF-B2B4-2F645B948818}"/>
              </a:ext>
            </a:extLst>
          </p:cNvPr>
          <p:cNvSpPr>
            <a:spLocks noGrp="1"/>
          </p:cNvSpPr>
          <p:nvPr>
            <p:ph type="title"/>
          </p:nvPr>
        </p:nvSpPr>
        <p:spPr/>
        <p:txBody>
          <a:bodyPr/>
          <a:lstStyle/>
          <a:p>
            <a:r>
              <a:rPr lang="en-US" dirty="0"/>
              <a:t>Mix n’ match</a:t>
            </a:r>
          </a:p>
        </p:txBody>
      </p:sp>
      <p:sp>
        <p:nvSpPr>
          <p:cNvPr id="3" name="Content Placeholder 2">
            <a:extLst>
              <a:ext uri="{FF2B5EF4-FFF2-40B4-BE49-F238E27FC236}">
                <a16:creationId xmlns:a16="http://schemas.microsoft.com/office/drawing/2014/main" id="{94429ED5-51DC-4B94-8F82-27DD42C0F1A1}"/>
              </a:ext>
            </a:extLst>
          </p:cNvPr>
          <p:cNvSpPr>
            <a:spLocks noGrp="1"/>
          </p:cNvSpPr>
          <p:nvPr>
            <p:ph idx="1"/>
          </p:nvPr>
        </p:nvSpPr>
        <p:spPr/>
        <p:txBody>
          <a:bodyPr/>
          <a:lstStyle/>
          <a:p>
            <a:r>
              <a:rPr lang="en-US" dirty="0"/>
              <a:t>Lots of existing applications</a:t>
            </a:r>
          </a:p>
          <a:p>
            <a:r>
              <a:rPr lang="en-US" dirty="0"/>
              <a:t>Rewriting isn’t an option (nor should you)</a:t>
            </a:r>
          </a:p>
          <a:p>
            <a:r>
              <a:rPr lang="en-US" dirty="0"/>
              <a:t>Want to use some of the modern controls</a:t>
            </a:r>
          </a:p>
          <a:p>
            <a:pPr lvl="1"/>
            <a:r>
              <a:rPr lang="en-US" dirty="0"/>
              <a:t>WebView based on Edge instead of IE</a:t>
            </a:r>
          </a:p>
          <a:p>
            <a:pPr lvl="1"/>
            <a:r>
              <a:rPr lang="en-US" dirty="0"/>
              <a:t>Media Element</a:t>
            </a:r>
          </a:p>
          <a:p>
            <a:pPr lvl="1"/>
            <a:r>
              <a:rPr lang="en-US" dirty="0"/>
              <a:t>Ink</a:t>
            </a:r>
          </a:p>
        </p:txBody>
      </p:sp>
    </p:spTree>
    <p:extLst>
      <p:ext uri="{BB962C8B-B14F-4D97-AF65-F5344CB8AC3E}">
        <p14:creationId xmlns:p14="http://schemas.microsoft.com/office/powerpoint/2010/main" val="180731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4AECA40-0DDD-4EE7-9802-0300DE66D4E5}"/>
              </a:ext>
            </a:extLst>
          </p:cNvPr>
          <p:cNvGrpSpPr/>
          <p:nvPr/>
        </p:nvGrpSpPr>
        <p:grpSpPr>
          <a:xfrm>
            <a:off x="6985263" y="1241644"/>
            <a:ext cx="3581721" cy="2544140"/>
            <a:chOff x="6985263" y="1241644"/>
            <a:chExt cx="3581721" cy="2544140"/>
          </a:xfrm>
        </p:grpSpPr>
        <p:sp>
          <p:nvSpPr>
            <p:cNvPr id="21" name="Rectangle: Rounded Corners 20">
              <a:extLst>
                <a:ext uri="{FF2B5EF4-FFF2-40B4-BE49-F238E27FC236}">
                  <a16:creationId xmlns:a16="http://schemas.microsoft.com/office/drawing/2014/main" id="{58BD9C69-1510-4B7E-8415-0E5DEA219A72}"/>
                </a:ext>
              </a:extLst>
            </p:cNvPr>
            <p:cNvSpPr/>
            <p:nvPr/>
          </p:nvSpPr>
          <p:spPr>
            <a:xfrm>
              <a:off x="7366584" y="1241644"/>
              <a:ext cx="3200400" cy="64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Your WPF/WinForms app</a:t>
              </a:r>
            </a:p>
          </p:txBody>
        </p:sp>
        <p:cxnSp>
          <p:nvCxnSpPr>
            <p:cNvPr id="10" name="Straight Arrow Connector 9">
              <a:extLst>
                <a:ext uri="{FF2B5EF4-FFF2-40B4-BE49-F238E27FC236}">
                  <a16:creationId xmlns:a16="http://schemas.microsoft.com/office/drawing/2014/main" id="{3BA9FED3-5093-4EB6-8DEF-6AD7CEF45A4F}"/>
                </a:ext>
              </a:extLst>
            </p:cNvPr>
            <p:cNvCxnSpPr>
              <a:cxnSpLocks/>
              <a:stCxn id="21" idx="2"/>
              <a:endCxn id="38" idx="3"/>
            </p:cNvCxnSpPr>
            <p:nvPr/>
          </p:nvCxnSpPr>
          <p:spPr>
            <a:xfrm flipH="1">
              <a:off x="6985263" y="1881724"/>
              <a:ext cx="1981521" cy="1033534"/>
            </a:xfrm>
            <a:prstGeom prst="straightConnector1">
              <a:avLst/>
            </a:prstGeom>
            <a:ln w="57150">
              <a:prstDash val="sysDash"/>
              <a:headEnd type="none" w="lg" len="med"/>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5B7F7DEA-C89D-4287-999A-FBEB82175CB5}"/>
                </a:ext>
              </a:extLst>
            </p:cNvPr>
            <p:cNvCxnSpPr>
              <a:cxnSpLocks/>
              <a:stCxn id="21" idx="2"/>
              <a:endCxn id="8" idx="3"/>
            </p:cNvCxnSpPr>
            <p:nvPr/>
          </p:nvCxnSpPr>
          <p:spPr>
            <a:xfrm flipH="1">
              <a:off x="6985263" y="1881724"/>
              <a:ext cx="1981521" cy="1904060"/>
            </a:xfrm>
            <a:prstGeom prst="straightConnector1">
              <a:avLst/>
            </a:prstGeom>
            <a:ln w="57150">
              <a:prstDash val="sysDash"/>
              <a:headEnd type="none" w="lg" len="med"/>
              <a:tailEnd type="triangle"/>
            </a:ln>
          </p:spPr>
          <p:style>
            <a:lnRef idx="3">
              <a:schemeClr val="dk1"/>
            </a:lnRef>
            <a:fillRef idx="0">
              <a:schemeClr val="dk1"/>
            </a:fillRef>
            <a:effectRef idx="2">
              <a:schemeClr val="dk1"/>
            </a:effectRef>
            <a:fontRef idx="minor">
              <a:schemeClr val="tx1"/>
            </a:fontRef>
          </p:style>
        </p:cxnSp>
      </p:grpSp>
      <p:grpSp>
        <p:nvGrpSpPr>
          <p:cNvPr id="20" name="Group 19">
            <a:extLst>
              <a:ext uri="{FF2B5EF4-FFF2-40B4-BE49-F238E27FC236}">
                <a16:creationId xmlns:a16="http://schemas.microsoft.com/office/drawing/2014/main" id="{A74598D4-A4E3-4424-B854-55C07BE33323}"/>
              </a:ext>
            </a:extLst>
          </p:cNvPr>
          <p:cNvGrpSpPr/>
          <p:nvPr/>
        </p:nvGrpSpPr>
        <p:grpSpPr>
          <a:xfrm>
            <a:off x="6368313" y="1233069"/>
            <a:ext cx="4198671" cy="4129853"/>
            <a:chOff x="6368313" y="1241644"/>
            <a:chExt cx="4198671" cy="4129853"/>
          </a:xfrm>
        </p:grpSpPr>
        <p:sp>
          <p:nvSpPr>
            <p:cNvPr id="23" name="Rectangle: Rounded Corners 22">
              <a:extLst>
                <a:ext uri="{FF2B5EF4-FFF2-40B4-BE49-F238E27FC236}">
                  <a16:creationId xmlns:a16="http://schemas.microsoft.com/office/drawing/2014/main" id="{582E36C7-505E-4086-9564-14830A081A36}"/>
                </a:ext>
              </a:extLst>
            </p:cNvPr>
            <p:cNvSpPr/>
            <p:nvPr/>
          </p:nvSpPr>
          <p:spPr>
            <a:xfrm>
              <a:off x="7366584" y="1241644"/>
              <a:ext cx="3200400" cy="64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Your native Win32 C++ app</a:t>
              </a:r>
            </a:p>
          </p:txBody>
        </p:sp>
        <p:cxnSp>
          <p:nvCxnSpPr>
            <p:cNvPr id="27" name="Straight Arrow Connector 26">
              <a:extLst>
                <a:ext uri="{FF2B5EF4-FFF2-40B4-BE49-F238E27FC236}">
                  <a16:creationId xmlns:a16="http://schemas.microsoft.com/office/drawing/2014/main" id="{B90213DD-131E-4FFB-B96A-F9FA6E5847E7}"/>
                </a:ext>
              </a:extLst>
            </p:cNvPr>
            <p:cNvCxnSpPr>
              <a:cxnSpLocks/>
              <a:stCxn id="23" idx="2"/>
            </p:cNvCxnSpPr>
            <p:nvPr/>
          </p:nvCxnSpPr>
          <p:spPr>
            <a:xfrm flipH="1">
              <a:off x="6368313" y="1881724"/>
              <a:ext cx="2598471" cy="3489773"/>
            </a:xfrm>
            <a:prstGeom prst="straightConnector1">
              <a:avLst/>
            </a:prstGeom>
            <a:ln w="57150">
              <a:prstDash val="sysDash"/>
              <a:headEnd type="none" w="lg" len="med"/>
              <a:tailEnd type="triangle"/>
            </a:ln>
          </p:spPr>
          <p:style>
            <a:lnRef idx="3">
              <a:schemeClr val="dk1"/>
            </a:lnRef>
            <a:fillRef idx="0">
              <a:schemeClr val="dk1"/>
            </a:fillRef>
            <a:effectRef idx="2">
              <a:schemeClr val="dk1"/>
            </a:effectRef>
            <a:fontRef idx="minor">
              <a:schemeClr val="tx1"/>
            </a:fontRef>
          </p:style>
        </p:cxnSp>
      </p:grpSp>
      <p:cxnSp>
        <p:nvCxnSpPr>
          <p:cNvPr id="28" name="Straight Arrow Connector 27">
            <a:extLst>
              <a:ext uri="{FF2B5EF4-FFF2-40B4-BE49-F238E27FC236}">
                <a16:creationId xmlns:a16="http://schemas.microsoft.com/office/drawing/2014/main" id="{26DB1B37-19FF-4888-A603-2251FD28F4EC}"/>
              </a:ext>
            </a:extLst>
          </p:cNvPr>
          <p:cNvCxnSpPr>
            <a:cxnSpLocks/>
            <a:stCxn id="21" idx="2"/>
          </p:cNvCxnSpPr>
          <p:nvPr/>
        </p:nvCxnSpPr>
        <p:spPr>
          <a:xfrm>
            <a:off x="8981806" y="1881724"/>
            <a:ext cx="0" cy="3447913"/>
          </a:xfrm>
          <a:prstGeom prst="straightConnector1">
            <a:avLst/>
          </a:prstGeom>
          <a:ln w="57150">
            <a:prstDash val="sysDash"/>
            <a:headEnd type="none" w="lg" len="med"/>
            <a:tailEnd type="triangle"/>
          </a:ln>
        </p:spPr>
        <p:style>
          <a:lnRef idx="3">
            <a:schemeClr val="dk1"/>
          </a:lnRef>
          <a:fillRef idx="0">
            <a:schemeClr val="dk1"/>
          </a:fillRef>
          <a:effectRef idx="2">
            <a:schemeClr val="dk1"/>
          </a:effectRef>
          <a:fontRef idx="minor">
            <a:schemeClr val="tx1"/>
          </a:fontRef>
        </p:style>
      </p:cxnSp>
      <p:sp>
        <p:nvSpPr>
          <p:cNvPr id="17" name="Title 16"/>
          <p:cNvSpPr>
            <a:spLocks noGrp="1"/>
          </p:cNvSpPr>
          <p:nvPr>
            <p:ph type="title"/>
          </p:nvPr>
        </p:nvSpPr>
        <p:spPr/>
        <p:txBody>
          <a:bodyPr/>
          <a:lstStyle/>
          <a:p>
            <a:r>
              <a:rPr lang="en-US" dirty="0"/>
              <a:t>Xaml Island components</a:t>
            </a:r>
          </a:p>
        </p:txBody>
      </p:sp>
      <p:sp>
        <p:nvSpPr>
          <p:cNvPr id="8" name="Rectangle: Rounded Corners 7">
            <a:extLst>
              <a:ext uri="{FF2B5EF4-FFF2-40B4-BE49-F238E27FC236}">
                <a16:creationId xmlns:a16="http://schemas.microsoft.com/office/drawing/2014/main" id="{09790FF2-C256-45C2-BC8F-D75B9D3713FE}"/>
              </a:ext>
            </a:extLst>
          </p:cNvPr>
          <p:cNvSpPr/>
          <p:nvPr/>
        </p:nvSpPr>
        <p:spPr>
          <a:xfrm>
            <a:off x="3784863" y="3465744"/>
            <a:ext cx="3200400" cy="640080"/>
          </a:xfrm>
          <a:prstGeom prst="roundRect">
            <a:avLst/>
          </a:prstGeom>
          <a:solidFill>
            <a:srgbClr val="D83B01"/>
          </a:soli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Xaml Host Wrapper</a:t>
            </a:r>
          </a:p>
        </p:txBody>
      </p:sp>
      <p:sp>
        <p:nvSpPr>
          <p:cNvPr id="14" name="TextBox 13">
            <a:extLst>
              <a:ext uri="{FF2B5EF4-FFF2-40B4-BE49-F238E27FC236}">
                <a16:creationId xmlns:a16="http://schemas.microsoft.com/office/drawing/2014/main" id="{CB4C2073-F50C-4F90-85E7-41C8CA31B815}"/>
              </a:ext>
            </a:extLst>
          </p:cNvPr>
          <p:cNvSpPr txBox="1"/>
          <p:nvPr/>
        </p:nvSpPr>
        <p:spPr>
          <a:xfrm>
            <a:off x="1373452" y="4803886"/>
            <a:ext cx="1473480" cy="363946"/>
          </a:xfrm>
          <a:prstGeom prst="rect">
            <a:avLst/>
          </a:prstGeom>
          <a:noFill/>
        </p:spPr>
        <p:txBody>
          <a:bodyPr wrap="none" rtlCol="0">
            <a:spAutoFit/>
          </a:bodyPr>
          <a:lstStyle/>
          <a:p>
            <a:r>
              <a:rPr lang="en-US" dirty="0">
                <a:solidFill>
                  <a:schemeClr val="accent1"/>
                </a:solidFill>
              </a:rPr>
              <a:t>Windows 10 </a:t>
            </a:r>
          </a:p>
        </p:txBody>
      </p:sp>
      <p:sp>
        <p:nvSpPr>
          <p:cNvPr id="24" name="TextBox 23">
            <a:extLst>
              <a:ext uri="{FF2B5EF4-FFF2-40B4-BE49-F238E27FC236}">
                <a16:creationId xmlns:a16="http://schemas.microsoft.com/office/drawing/2014/main" id="{2A08A0D0-67A8-4ACA-B2FB-24CDED98EC5A}"/>
              </a:ext>
            </a:extLst>
          </p:cNvPr>
          <p:cNvSpPr txBox="1"/>
          <p:nvPr/>
        </p:nvSpPr>
        <p:spPr>
          <a:xfrm>
            <a:off x="1373452" y="4487072"/>
            <a:ext cx="3326641" cy="363946"/>
          </a:xfrm>
          <a:prstGeom prst="rect">
            <a:avLst/>
          </a:prstGeom>
          <a:noFill/>
        </p:spPr>
        <p:txBody>
          <a:bodyPr wrap="square" rtlCol="0">
            <a:spAutoFit/>
          </a:bodyPr>
          <a:lstStyle/>
          <a:p>
            <a:r>
              <a:rPr lang="en-US" dirty="0">
                <a:solidFill>
                  <a:schemeClr val="accent1"/>
                </a:solidFill>
              </a:rPr>
              <a:t>Windows Community Toolkit</a:t>
            </a:r>
          </a:p>
        </p:txBody>
      </p:sp>
      <p:sp>
        <p:nvSpPr>
          <p:cNvPr id="35" name="Rectangle: Rounded Corners 34">
            <a:extLst>
              <a:ext uri="{FF2B5EF4-FFF2-40B4-BE49-F238E27FC236}">
                <a16:creationId xmlns:a16="http://schemas.microsoft.com/office/drawing/2014/main" id="{0F9C07CE-F0F4-414F-ADCB-DA583807BD17}"/>
              </a:ext>
            </a:extLst>
          </p:cNvPr>
          <p:cNvSpPr/>
          <p:nvPr/>
        </p:nvSpPr>
        <p:spPr bwMode="auto">
          <a:xfrm>
            <a:off x="1805032" y="2423401"/>
            <a:ext cx="8581937" cy="1829999"/>
          </a:xfrm>
          <a:prstGeom prst="roundRect">
            <a:avLst/>
          </a:prstGeom>
          <a:ln w="22225">
            <a:solidFill>
              <a:schemeClr val="tx1"/>
            </a:solidFill>
            <a:prstDash val="dash"/>
          </a:ln>
          <a:effectLst/>
        </p:spPr>
        <p:style>
          <a:lnRef idx="3">
            <a:schemeClr val="accent6"/>
          </a:lnRef>
          <a:fillRef idx="0">
            <a:schemeClr val="accent6"/>
          </a:fillRef>
          <a:effectRef idx="2">
            <a:schemeClr val="accent6"/>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Rounded Corners 37">
            <a:extLst>
              <a:ext uri="{FF2B5EF4-FFF2-40B4-BE49-F238E27FC236}">
                <a16:creationId xmlns:a16="http://schemas.microsoft.com/office/drawing/2014/main" id="{12FBAE22-4BCC-4CE3-B78B-C667746A89EB}"/>
              </a:ext>
            </a:extLst>
          </p:cNvPr>
          <p:cNvSpPr/>
          <p:nvPr/>
        </p:nvSpPr>
        <p:spPr>
          <a:xfrm>
            <a:off x="3784863" y="2595218"/>
            <a:ext cx="3200400" cy="640080"/>
          </a:xfrm>
          <a:prstGeom prst="roundRect">
            <a:avLst/>
          </a:prstGeom>
          <a:solidFill>
            <a:srgbClr val="D83B01"/>
          </a:soli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Xaml Controls Wrappers</a:t>
            </a:r>
          </a:p>
        </p:txBody>
      </p:sp>
      <p:cxnSp>
        <p:nvCxnSpPr>
          <p:cNvPr id="3" name="Straight Connector 2">
            <a:extLst>
              <a:ext uri="{FF2B5EF4-FFF2-40B4-BE49-F238E27FC236}">
                <a16:creationId xmlns:a16="http://schemas.microsoft.com/office/drawing/2014/main" id="{D63C5B8A-BA74-4DB5-AB25-46CBDE740575}"/>
              </a:ext>
            </a:extLst>
          </p:cNvPr>
          <p:cNvCxnSpPr>
            <a:cxnSpLocks/>
          </p:cNvCxnSpPr>
          <p:nvPr/>
        </p:nvCxnSpPr>
        <p:spPr>
          <a:xfrm flipV="1">
            <a:off x="1321041" y="4803886"/>
            <a:ext cx="9549918" cy="39241"/>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Rectangle 1">
            <a:extLst>
              <a:ext uri="{FF2B5EF4-FFF2-40B4-BE49-F238E27FC236}">
                <a16:creationId xmlns:a16="http://schemas.microsoft.com/office/drawing/2014/main" id="{55E05C0D-B192-4E7B-9015-455ABB53773E}"/>
              </a:ext>
            </a:extLst>
          </p:cNvPr>
          <p:cNvSpPr/>
          <p:nvPr/>
        </p:nvSpPr>
        <p:spPr>
          <a:xfrm>
            <a:off x="1998629" y="2572144"/>
            <a:ext cx="1590948" cy="523220"/>
          </a:xfrm>
          <a:prstGeom prst="rect">
            <a:avLst/>
          </a:prstGeom>
        </p:spPr>
        <p:txBody>
          <a:bodyPr wrap="none">
            <a:spAutoFit/>
          </a:bodyPr>
          <a:lstStyle/>
          <a:p>
            <a:pPr algn="ctr"/>
            <a:r>
              <a:rPr lang="en-US" sz="1400" dirty="0"/>
              <a:t>WPF/WinForms </a:t>
            </a:r>
          </a:p>
          <a:p>
            <a:pPr algn="ctr"/>
            <a:r>
              <a:rPr lang="en-US" sz="1400" dirty="0"/>
              <a:t>Control Wrappers</a:t>
            </a:r>
          </a:p>
        </p:txBody>
      </p:sp>
      <p:sp>
        <p:nvSpPr>
          <p:cNvPr id="18" name="Rectangle: Rounded Corners 17">
            <a:extLst>
              <a:ext uri="{FF2B5EF4-FFF2-40B4-BE49-F238E27FC236}">
                <a16:creationId xmlns:a16="http://schemas.microsoft.com/office/drawing/2014/main" id="{0FDF586A-0395-4510-BA33-7F226847EFAA}"/>
              </a:ext>
            </a:extLst>
          </p:cNvPr>
          <p:cNvSpPr/>
          <p:nvPr/>
        </p:nvSpPr>
        <p:spPr>
          <a:xfrm>
            <a:off x="3758585" y="5362922"/>
            <a:ext cx="3200400" cy="640080"/>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WinRT Xaml Hosting API</a:t>
            </a:r>
          </a:p>
        </p:txBody>
      </p:sp>
      <p:sp>
        <p:nvSpPr>
          <p:cNvPr id="19" name="Rectangle: Rounded Corners 18">
            <a:extLst>
              <a:ext uri="{FF2B5EF4-FFF2-40B4-BE49-F238E27FC236}">
                <a16:creationId xmlns:a16="http://schemas.microsoft.com/office/drawing/2014/main" id="{7798438A-2353-4E71-A51F-91907DF77E28}"/>
              </a:ext>
            </a:extLst>
          </p:cNvPr>
          <p:cNvSpPr/>
          <p:nvPr/>
        </p:nvSpPr>
        <p:spPr>
          <a:xfrm>
            <a:off x="7729191" y="5362922"/>
            <a:ext cx="3200400" cy="640080"/>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Xaml Controls</a:t>
            </a:r>
          </a:p>
        </p:txBody>
      </p:sp>
      <p:pic>
        <p:nvPicPr>
          <p:cNvPr id="22" name="Picture 21">
            <a:extLst>
              <a:ext uri="{FF2B5EF4-FFF2-40B4-BE49-F238E27FC236}">
                <a16:creationId xmlns:a16="http://schemas.microsoft.com/office/drawing/2014/main" id="{3CAB8108-2CCB-4D6E-AEFF-E70CA8E5E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9320" y="5342761"/>
            <a:ext cx="544256" cy="580698"/>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B282-C3E6-4323-ADF2-84ECEDB2684E}"/>
              </a:ext>
            </a:extLst>
          </p:cNvPr>
          <p:cNvSpPr>
            <a:spLocks noGrp="1"/>
          </p:cNvSpPr>
          <p:nvPr>
            <p:ph type="title"/>
          </p:nvPr>
        </p:nvSpPr>
        <p:spPr/>
        <p:txBody>
          <a:bodyPr/>
          <a:lstStyle/>
          <a:p>
            <a:r>
              <a:rPr lang="en-US" dirty="0"/>
              <a:t>Windows 10 APIs</a:t>
            </a:r>
          </a:p>
        </p:txBody>
      </p:sp>
      <p:sp>
        <p:nvSpPr>
          <p:cNvPr id="10" name="TextBox 9">
            <a:extLst>
              <a:ext uri="{FF2B5EF4-FFF2-40B4-BE49-F238E27FC236}">
                <a16:creationId xmlns:a16="http://schemas.microsoft.com/office/drawing/2014/main" id="{72EEFB8C-0CF5-4254-8C65-ECB61466B1E2}"/>
              </a:ext>
            </a:extLst>
          </p:cNvPr>
          <p:cNvSpPr txBox="1"/>
          <p:nvPr/>
        </p:nvSpPr>
        <p:spPr>
          <a:xfrm>
            <a:off x="1373452" y="4803886"/>
            <a:ext cx="1473480" cy="363946"/>
          </a:xfrm>
          <a:prstGeom prst="rect">
            <a:avLst/>
          </a:prstGeom>
          <a:noFill/>
        </p:spPr>
        <p:txBody>
          <a:bodyPr wrap="none" rtlCol="0">
            <a:spAutoFit/>
          </a:bodyPr>
          <a:lstStyle/>
          <a:p>
            <a:r>
              <a:rPr lang="en-US" dirty="0">
                <a:solidFill>
                  <a:schemeClr val="accent1"/>
                </a:solidFill>
              </a:rPr>
              <a:t>Windows 10 </a:t>
            </a:r>
          </a:p>
        </p:txBody>
      </p:sp>
      <p:sp>
        <p:nvSpPr>
          <p:cNvPr id="12" name="Rectangle: Rounded Corners 11">
            <a:extLst>
              <a:ext uri="{FF2B5EF4-FFF2-40B4-BE49-F238E27FC236}">
                <a16:creationId xmlns:a16="http://schemas.microsoft.com/office/drawing/2014/main" id="{82CBBD1A-7D03-4F7D-AF55-4305B2E4DF84}"/>
              </a:ext>
            </a:extLst>
          </p:cNvPr>
          <p:cNvSpPr/>
          <p:nvPr/>
        </p:nvSpPr>
        <p:spPr>
          <a:xfrm>
            <a:off x="3758585" y="5362922"/>
            <a:ext cx="3200400" cy="640080"/>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DesktopWindowsXamlSource</a:t>
            </a:r>
            <a:endParaRPr lang="en-US" dirty="0"/>
          </a:p>
        </p:txBody>
      </p:sp>
      <p:sp>
        <p:nvSpPr>
          <p:cNvPr id="13" name="Rectangle: Rounded Corners 12">
            <a:extLst>
              <a:ext uri="{FF2B5EF4-FFF2-40B4-BE49-F238E27FC236}">
                <a16:creationId xmlns:a16="http://schemas.microsoft.com/office/drawing/2014/main" id="{A3A18C49-0622-4BCA-AAA4-71AB66DABB01}"/>
              </a:ext>
            </a:extLst>
          </p:cNvPr>
          <p:cNvSpPr/>
          <p:nvPr/>
        </p:nvSpPr>
        <p:spPr>
          <a:xfrm>
            <a:off x="7729191" y="5362922"/>
            <a:ext cx="3200400" cy="640080"/>
          </a:xfrm>
          <a:prstGeom prst="round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Windows.</a:t>
            </a:r>
            <a:r>
              <a:rPr lang="en-US" err="1"/>
              <a:t>UI</a:t>
            </a:r>
            <a:r>
              <a:rPr lang="en-US" dirty="0" err="1"/>
              <a:t>.Xaml.Controls</a:t>
            </a:r>
            <a:endParaRPr lang="en-US" dirty="0"/>
          </a:p>
        </p:txBody>
      </p:sp>
      <p:cxnSp>
        <p:nvCxnSpPr>
          <p:cNvPr id="15" name="Straight Connector 14">
            <a:extLst>
              <a:ext uri="{FF2B5EF4-FFF2-40B4-BE49-F238E27FC236}">
                <a16:creationId xmlns:a16="http://schemas.microsoft.com/office/drawing/2014/main" id="{E0343AD4-9CE4-4A07-B30A-A393BA90C1C5}"/>
              </a:ext>
            </a:extLst>
          </p:cNvPr>
          <p:cNvCxnSpPr>
            <a:cxnSpLocks/>
          </p:cNvCxnSpPr>
          <p:nvPr/>
        </p:nvCxnSpPr>
        <p:spPr>
          <a:xfrm flipV="1">
            <a:off x="1321041" y="4803886"/>
            <a:ext cx="9549918" cy="39241"/>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9" name="Group 28">
            <a:extLst>
              <a:ext uri="{FF2B5EF4-FFF2-40B4-BE49-F238E27FC236}">
                <a16:creationId xmlns:a16="http://schemas.microsoft.com/office/drawing/2014/main" id="{00A808A7-54BE-4FFF-AEC2-5677A4A86EFF}"/>
              </a:ext>
            </a:extLst>
          </p:cNvPr>
          <p:cNvGrpSpPr/>
          <p:nvPr/>
        </p:nvGrpSpPr>
        <p:grpSpPr>
          <a:xfrm>
            <a:off x="3862070" y="1755229"/>
            <a:ext cx="4368675" cy="2889774"/>
            <a:chOff x="4169464" y="1513830"/>
            <a:chExt cx="2993427" cy="2432005"/>
          </a:xfrm>
        </p:grpSpPr>
        <p:sp>
          <p:nvSpPr>
            <p:cNvPr id="30" name="Rectangle 29">
              <a:extLst>
                <a:ext uri="{FF2B5EF4-FFF2-40B4-BE49-F238E27FC236}">
                  <a16:creationId xmlns:a16="http://schemas.microsoft.com/office/drawing/2014/main" id="{A56B576C-1AB6-43FC-8F0E-6C60709BEB02}"/>
                </a:ext>
              </a:extLst>
            </p:cNvPr>
            <p:cNvSpPr/>
            <p:nvPr/>
          </p:nvSpPr>
          <p:spPr>
            <a:xfrm>
              <a:off x="4169464" y="1513830"/>
              <a:ext cx="2993427" cy="2432005"/>
            </a:xfrm>
            <a:prstGeom prst="rect">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p>
          </p:txBody>
        </p:sp>
        <p:sp>
          <p:nvSpPr>
            <p:cNvPr id="31" name="TextBox 30">
              <a:extLst>
                <a:ext uri="{FF2B5EF4-FFF2-40B4-BE49-F238E27FC236}">
                  <a16:creationId xmlns:a16="http://schemas.microsoft.com/office/drawing/2014/main" id="{DED1777B-1729-430A-86C6-6FD8BA4AE957}"/>
                </a:ext>
              </a:extLst>
            </p:cNvPr>
            <p:cNvSpPr txBox="1"/>
            <p:nvPr/>
          </p:nvSpPr>
          <p:spPr>
            <a:xfrm>
              <a:off x="4169464" y="1513830"/>
              <a:ext cx="2993427" cy="233120"/>
            </a:xfrm>
            <a:prstGeom prst="rect">
              <a:avLst/>
            </a:prstGeom>
            <a:noFill/>
          </p:spPr>
          <p:txBody>
            <a:bodyPr wrap="square" rtlCol="0">
              <a:spAutoFit/>
            </a:bodyPr>
            <a:lstStyle/>
            <a:p>
              <a:r>
                <a:rPr lang="en-US" sz="1200" dirty="0"/>
                <a:t>Record Signature</a:t>
              </a:r>
            </a:p>
          </p:txBody>
        </p:sp>
        <p:grpSp>
          <p:nvGrpSpPr>
            <p:cNvPr id="32" name="Group 31">
              <a:extLst>
                <a:ext uri="{FF2B5EF4-FFF2-40B4-BE49-F238E27FC236}">
                  <a16:creationId xmlns:a16="http://schemas.microsoft.com/office/drawing/2014/main" id="{AB3C0E6D-13B0-4E0A-A8FD-FD1835418B69}"/>
                </a:ext>
              </a:extLst>
            </p:cNvPr>
            <p:cNvGrpSpPr/>
            <p:nvPr/>
          </p:nvGrpSpPr>
          <p:grpSpPr>
            <a:xfrm>
              <a:off x="6748481" y="1533947"/>
              <a:ext cx="356581" cy="134521"/>
              <a:chOff x="5681193" y="1413451"/>
              <a:chExt cx="356581" cy="134521"/>
            </a:xfrm>
          </p:grpSpPr>
          <p:sp>
            <p:nvSpPr>
              <p:cNvPr id="33" name="Multiplication Sign 32">
                <a:extLst>
                  <a:ext uri="{FF2B5EF4-FFF2-40B4-BE49-F238E27FC236}">
                    <a16:creationId xmlns:a16="http://schemas.microsoft.com/office/drawing/2014/main" id="{74BB306C-69B5-4EC5-8C11-43FBD9C0D86C}"/>
                  </a:ext>
                </a:extLst>
              </p:cNvPr>
              <p:cNvSpPr/>
              <p:nvPr/>
            </p:nvSpPr>
            <p:spPr bwMode="auto">
              <a:xfrm>
                <a:off x="5922113" y="1413451"/>
                <a:ext cx="115661" cy="134521"/>
              </a:xfrm>
              <a:prstGeom prst="mathMultiply">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B050"/>
                  </a:solidFill>
                  <a:ea typeface="Segoe UI" pitchFamily="34" charset="0"/>
                  <a:cs typeface="Segoe UI" pitchFamily="34" charset="0"/>
                </a:endParaRPr>
              </a:p>
            </p:txBody>
          </p:sp>
          <p:grpSp>
            <p:nvGrpSpPr>
              <p:cNvPr id="34" name="Group 33">
                <a:extLst>
                  <a:ext uri="{FF2B5EF4-FFF2-40B4-BE49-F238E27FC236}">
                    <a16:creationId xmlns:a16="http://schemas.microsoft.com/office/drawing/2014/main" id="{D066ACB5-ACF7-4AAC-89B0-775A6DF97DDF}"/>
                  </a:ext>
                </a:extLst>
              </p:cNvPr>
              <p:cNvGrpSpPr/>
              <p:nvPr/>
            </p:nvGrpSpPr>
            <p:grpSpPr>
              <a:xfrm>
                <a:off x="5811869" y="1447001"/>
                <a:ext cx="86987" cy="67277"/>
                <a:chOff x="5814161" y="1442043"/>
                <a:chExt cx="86987" cy="67277"/>
              </a:xfrm>
            </p:grpSpPr>
            <p:sp>
              <p:nvSpPr>
                <p:cNvPr id="36" name="Rectangle 35">
                  <a:extLst>
                    <a:ext uri="{FF2B5EF4-FFF2-40B4-BE49-F238E27FC236}">
                      <a16:creationId xmlns:a16="http://schemas.microsoft.com/office/drawing/2014/main" id="{5F5F530C-4CF5-4596-9759-1A368F004F2C}"/>
                    </a:ext>
                  </a:extLst>
                </p:cNvPr>
                <p:cNvSpPr/>
                <p:nvPr/>
              </p:nvSpPr>
              <p:spPr bwMode="auto">
                <a:xfrm>
                  <a:off x="5843076" y="1442043"/>
                  <a:ext cx="58072" cy="4572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a:extLst>
                    <a:ext uri="{FF2B5EF4-FFF2-40B4-BE49-F238E27FC236}">
                      <a16:creationId xmlns:a16="http://schemas.microsoft.com/office/drawing/2014/main" id="{0C9600DB-F064-4C68-BE1A-4CF3B1BF34A7}"/>
                    </a:ext>
                  </a:extLst>
                </p:cNvPr>
                <p:cNvSpPr/>
                <p:nvPr/>
              </p:nvSpPr>
              <p:spPr bwMode="auto">
                <a:xfrm>
                  <a:off x="5814161" y="1463600"/>
                  <a:ext cx="58072" cy="45720"/>
                </a:xfrm>
                <a:prstGeom prst="rect">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B050"/>
                    </a:solidFill>
                    <a:ea typeface="Segoe UI" pitchFamily="34" charset="0"/>
                    <a:cs typeface="Segoe UI" pitchFamily="34" charset="0"/>
                  </a:endParaRPr>
                </a:p>
              </p:txBody>
            </p:sp>
          </p:grpSp>
          <p:sp>
            <p:nvSpPr>
              <p:cNvPr id="35" name="Minus Sign 34">
                <a:extLst>
                  <a:ext uri="{FF2B5EF4-FFF2-40B4-BE49-F238E27FC236}">
                    <a16:creationId xmlns:a16="http://schemas.microsoft.com/office/drawing/2014/main" id="{886CCCF8-5ABE-4A06-B8A1-96964FE44109}"/>
                  </a:ext>
                </a:extLst>
              </p:cNvPr>
              <p:cNvSpPr/>
              <p:nvPr/>
            </p:nvSpPr>
            <p:spPr bwMode="auto">
              <a:xfrm>
                <a:off x="5681193" y="1441004"/>
                <a:ext cx="95149" cy="79414"/>
              </a:xfrm>
              <a:prstGeom prst="mathMinus">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38" name="Straight Arrow Connector 37">
            <a:extLst>
              <a:ext uri="{FF2B5EF4-FFF2-40B4-BE49-F238E27FC236}">
                <a16:creationId xmlns:a16="http://schemas.microsoft.com/office/drawing/2014/main" id="{98C9DCF9-91E1-4B8E-A0FC-BCA05C169B77}"/>
              </a:ext>
            </a:extLst>
          </p:cNvPr>
          <p:cNvCxnSpPr>
            <a:cxnSpLocks/>
          </p:cNvCxnSpPr>
          <p:nvPr/>
        </p:nvCxnSpPr>
        <p:spPr>
          <a:xfrm>
            <a:off x="4353411" y="4707516"/>
            <a:ext cx="0" cy="516987"/>
          </a:xfrm>
          <a:prstGeom prst="straightConnector1">
            <a:avLst/>
          </a:prstGeom>
          <a:ln w="28575" cap="flat" cmpd="sng" algn="ctr">
            <a:solidFill>
              <a:schemeClr val="bg1">
                <a:lumMod val="50000"/>
              </a:schemeClr>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1A4030A8-7A4E-4230-93A9-78A45146E113}"/>
              </a:ext>
            </a:extLst>
          </p:cNvPr>
          <p:cNvCxnSpPr>
            <a:cxnSpLocks/>
          </p:cNvCxnSpPr>
          <p:nvPr/>
        </p:nvCxnSpPr>
        <p:spPr>
          <a:xfrm flipV="1">
            <a:off x="6239361" y="4707516"/>
            <a:ext cx="0" cy="516987"/>
          </a:xfrm>
          <a:prstGeom prst="straightConnector1">
            <a:avLst/>
          </a:prstGeom>
          <a:ln w="28575" cap="flat" cmpd="sng" algn="ctr">
            <a:solidFill>
              <a:schemeClr val="bg1">
                <a:lumMod val="50000"/>
              </a:schemeClr>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Rectangle 42">
            <a:extLst>
              <a:ext uri="{FF2B5EF4-FFF2-40B4-BE49-F238E27FC236}">
                <a16:creationId xmlns:a16="http://schemas.microsoft.com/office/drawing/2014/main" id="{98BC3E37-E75F-4C50-983E-DCE430BC1EBA}"/>
              </a:ext>
            </a:extLst>
          </p:cNvPr>
          <p:cNvSpPr/>
          <p:nvPr/>
        </p:nvSpPr>
        <p:spPr>
          <a:xfrm>
            <a:off x="4004604" y="2128598"/>
            <a:ext cx="4070073" cy="2065294"/>
          </a:xfrm>
          <a:prstGeom prst="rect">
            <a:avLst/>
          </a:prstGeom>
          <a:solidFill>
            <a:schemeClr val="bg1"/>
          </a:solidFill>
          <a:ln w="28575">
            <a:solidFill>
              <a:srgbClr val="00B050"/>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dirty="0"/>
          </a:p>
        </p:txBody>
      </p:sp>
      <p:sp>
        <p:nvSpPr>
          <p:cNvPr id="44" name="Rectangle 43">
            <a:extLst>
              <a:ext uri="{FF2B5EF4-FFF2-40B4-BE49-F238E27FC236}">
                <a16:creationId xmlns:a16="http://schemas.microsoft.com/office/drawing/2014/main" id="{E7047104-4FB9-4344-AAC6-F5DA4687AC09}"/>
              </a:ext>
            </a:extLst>
          </p:cNvPr>
          <p:cNvSpPr/>
          <p:nvPr/>
        </p:nvSpPr>
        <p:spPr>
          <a:xfrm>
            <a:off x="4075717" y="2399605"/>
            <a:ext cx="3941380" cy="142911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3" name="Rectangle 2">
            <a:extLst>
              <a:ext uri="{FF2B5EF4-FFF2-40B4-BE49-F238E27FC236}">
                <a16:creationId xmlns:a16="http://schemas.microsoft.com/office/drawing/2014/main" id="{D6F8F5E5-370F-475B-B0E2-95AB16D64FB6}"/>
              </a:ext>
            </a:extLst>
          </p:cNvPr>
          <p:cNvSpPr/>
          <p:nvPr/>
        </p:nvSpPr>
        <p:spPr>
          <a:xfrm>
            <a:off x="3672576" y="4782110"/>
            <a:ext cx="737702" cy="307777"/>
          </a:xfrm>
          <a:prstGeom prst="rect">
            <a:avLst/>
          </a:prstGeom>
        </p:spPr>
        <p:txBody>
          <a:bodyPr wrap="none">
            <a:spAutoFit/>
          </a:bodyPr>
          <a:lstStyle/>
          <a:p>
            <a:r>
              <a:rPr lang="en-US" sz="1400" dirty="0">
                <a:solidFill>
                  <a:schemeClr val="tx1">
                    <a:lumMod val="90000"/>
                    <a:lumOff val="10000"/>
                  </a:schemeClr>
                </a:solidFill>
              </a:rPr>
              <a:t> </a:t>
            </a:r>
            <a:r>
              <a:rPr lang="en-US" sz="1400" dirty="0" err="1">
                <a:solidFill>
                  <a:schemeClr val="accent3"/>
                </a:solidFill>
              </a:rPr>
              <a:t>HWnd</a:t>
            </a:r>
            <a:endParaRPr lang="en-US" sz="1400" dirty="0">
              <a:solidFill>
                <a:schemeClr val="accent3"/>
              </a:solidFill>
            </a:endParaRPr>
          </a:p>
        </p:txBody>
      </p:sp>
      <p:sp>
        <p:nvSpPr>
          <p:cNvPr id="41" name="Rectangle 40">
            <a:extLst>
              <a:ext uri="{FF2B5EF4-FFF2-40B4-BE49-F238E27FC236}">
                <a16:creationId xmlns:a16="http://schemas.microsoft.com/office/drawing/2014/main" id="{A5195583-A79B-4BED-A353-E93F831EF56B}"/>
              </a:ext>
            </a:extLst>
          </p:cNvPr>
          <p:cNvSpPr/>
          <p:nvPr/>
        </p:nvSpPr>
        <p:spPr>
          <a:xfrm>
            <a:off x="6148027" y="4843127"/>
            <a:ext cx="2004075" cy="307777"/>
          </a:xfrm>
          <a:prstGeom prst="rect">
            <a:avLst/>
          </a:prstGeom>
        </p:spPr>
        <p:txBody>
          <a:bodyPr wrap="none">
            <a:spAutoFit/>
          </a:bodyPr>
          <a:lstStyle/>
          <a:p>
            <a:r>
              <a:rPr lang="en-US" sz="1400" dirty="0">
                <a:solidFill>
                  <a:schemeClr val="tx1">
                    <a:lumMod val="90000"/>
                    <a:lumOff val="10000"/>
                  </a:schemeClr>
                </a:solidFill>
              </a:rPr>
              <a:t> </a:t>
            </a:r>
            <a:r>
              <a:rPr lang="en-US" sz="1400" dirty="0" err="1">
                <a:solidFill>
                  <a:srgbClr val="00B050"/>
                </a:solidFill>
              </a:rPr>
              <a:t>HWnd</a:t>
            </a:r>
            <a:r>
              <a:rPr lang="en-US" sz="1400" dirty="0">
                <a:solidFill>
                  <a:srgbClr val="00B050"/>
                </a:solidFill>
              </a:rPr>
              <a:t> (Child Window)</a:t>
            </a:r>
          </a:p>
        </p:txBody>
      </p:sp>
      <p:sp>
        <p:nvSpPr>
          <p:cNvPr id="51" name="Content">
            <a:extLst>
              <a:ext uri="{FF2B5EF4-FFF2-40B4-BE49-F238E27FC236}">
                <a16:creationId xmlns:a16="http://schemas.microsoft.com/office/drawing/2014/main" id="{66435847-D612-4FD1-A4D8-BB78D3C21DC3}"/>
              </a:ext>
            </a:extLst>
          </p:cNvPr>
          <p:cNvSpPr/>
          <p:nvPr/>
        </p:nvSpPr>
        <p:spPr>
          <a:xfrm>
            <a:off x="6479062" y="4290262"/>
            <a:ext cx="731257" cy="20922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Save</a:t>
            </a:r>
            <a:endParaRPr lang="en-US" sz="1200" dirty="0">
              <a:solidFill>
                <a:srgbClr val="000000"/>
              </a:solidFill>
              <a:latin typeface="Segoe UI" pitchFamily="34" charset="0"/>
              <a:cs typeface="Segoe UI" pitchFamily="34" charset="0"/>
            </a:endParaRPr>
          </a:p>
        </p:txBody>
      </p:sp>
      <p:sp>
        <p:nvSpPr>
          <p:cNvPr id="52" name="Content">
            <a:extLst>
              <a:ext uri="{FF2B5EF4-FFF2-40B4-BE49-F238E27FC236}">
                <a16:creationId xmlns:a16="http://schemas.microsoft.com/office/drawing/2014/main" id="{5D0BEF46-086B-43BF-A01D-52891CDA2B7D}"/>
              </a:ext>
            </a:extLst>
          </p:cNvPr>
          <p:cNvSpPr/>
          <p:nvPr/>
        </p:nvSpPr>
        <p:spPr>
          <a:xfrm>
            <a:off x="7343420" y="4290589"/>
            <a:ext cx="731257" cy="20922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Cancel</a:t>
            </a:r>
          </a:p>
        </p:txBody>
      </p:sp>
      <p:sp>
        <p:nvSpPr>
          <p:cNvPr id="4" name="Rectangle 3">
            <a:extLst>
              <a:ext uri="{FF2B5EF4-FFF2-40B4-BE49-F238E27FC236}">
                <a16:creationId xmlns:a16="http://schemas.microsoft.com/office/drawing/2014/main" id="{A56DA306-EF72-4CC1-8926-3FDC27AF480E}"/>
              </a:ext>
            </a:extLst>
          </p:cNvPr>
          <p:cNvSpPr/>
          <p:nvPr/>
        </p:nvSpPr>
        <p:spPr bwMode="auto">
          <a:xfrm>
            <a:off x="3829359" y="1703042"/>
            <a:ext cx="4458046" cy="3004474"/>
          </a:xfrm>
          <a:prstGeom prst="rect">
            <a:avLst/>
          </a:prstGeom>
          <a:noFill/>
          <a:ln w="38100">
            <a:solidFill>
              <a:srgbClr val="FF0000"/>
            </a:solidFill>
            <a:prstDash val="sysDot"/>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6" name="Rectangle 15">
            <a:extLst>
              <a:ext uri="{FF2B5EF4-FFF2-40B4-BE49-F238E27FC236}">
                <a16:creationId xmlns:a16="http://schemas.microsoft.com/office/drawing/2014/main" id="{03DDAAE4-16CB-4500-AD0F-D11216716B66}"/>
              </a:ext>
            </a:extLst>
          </p:cNvPr>
          <p:cNvSpPr/>
          <p:nvPr/>
        </p:nvSpPr>
        <p:spPr>
          <a:xfrm>
            <a:off x="4037117" y="2132634"/>
            <a:ext cx="2637260" cy="253916"/>
          </a:xfrm>
          <a:prstGeom prst="rect">
            <a:avLst/>
          </a:prstGeom>
        </p:spPr>
        <p:txBody>
          <a:bodyPr wrap="none">
            <a:spAutoFit/>
          </a:bodyPr>
          <a:lstStyle/>
          <a:p>
            <a:r>
              <a:rPr lang="en-US" sz="1050" dirty="0"/>
              <a:t>Ink your signature inside of this rectangle</a:t>
            </a:r>
          </a:p>
        </p:txBody>
      </p:sp>
      <p:cxnSp>
        <p:nvCxnSpPr>
          <p:cNvPr id="53" name="Straight Arrow Connector 52">
            <a:extLst>
              <a:ext uri="{FF2B5EF4-FFF2-40B4-BE49-F238E27FC236}">
                <a16:creationId xmlns:a16="http://schemas.microsoft.com/office/drawing/2014/main" id="{2202B963-D3D8-4F41-AFD6-87B83CF4070C}"/>
              </a:ext>
            </a:extLst>
          </p:cNvPr>
          <p:cNvCxnSpPr>
            <a:cxnSpLocks/>
          </p:cNvCxnSpPr>
          <p:nvPr/>
        </p:nvCxnSpPr>
        <p:spPr>
          <a:xfrm>
            <a:off x="7013586" y="5682962"/>
            <a:ext cx="756435" cy="0"/>
          </a:xfrm>
          <a:prstGeom prst="straightConnector1">
            <a:avLst/>
          </a:prstGeom>
          <a:ln w="28575" cap="flat" cmpd="sng" algn="ctr">
            <a:solidFill>
              <a:schemeClr val="bg1">
                <a:lumMod val="50000"/>
              </a:schemeClr>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Rectangle 54">
            <a:extLst>
              <a:ext uri="{FF2B5EF4-FFF2-40B4-BE49-F238E27FC236}">
                <a16:creationId xmlns:a16="http://schemas.microsoft.com/office/drawing/2014/main" id="{CDA70194-6B60-40BA-8648-4D397FAE5115}"/>
              </a:ext>
            </a:extLst>
          </p:cNvPr>
          <p:cNvSpPr/>
          <p:nvPr/>
        </p:nvSpPr>
        <p:spPr>
          <a:xfrm>
            <a:off x="7002325" y="5726003"/>
            <a:ext cx="726866" cy="276999"/>
          </a:xfrm>
          <a:prstGeom prst="rect">
            <a:avLst/>
          </a:prstGeom>
        </p:spPr>
        <p:txBody>
          <a:bodyPr wrap="none">
            <a:spAutoFit/>
          </a:bodyPr>
          <a:lstStyle/>
          <a:p>
            <a:r>
              <a:rPr lang="en-US" sz="1200" dirty="0">
                <a:solidFill>
                  <a:schemeClr val="bg1">
                    <a:lumMod val="50000"/>
                  </a:schemeClr>
                </a:solidFill>
              </a:rPr>
              <a:t>Content</a:t>
            </a:r>
          </a:p>
        </p:txBody>
      </p:sp>
      <p:pic>
        <p:nvPicPr>
          <p:cNvPr id="57" name="Picture 56">
            <a:extLst>
              <a:ext uri="{FF2B5EF4-FFF2-40B4-BE49-F238E27FC236}">
                <a16:creationId xmlns:a16="http://schemas.microsoft.com/office/drawing/2014/main" id="{59ACF45B-60FC-4C33-9136-63A815478B84}"/>
              </a:ext>
            </a:extLst>
          </p:cNvPr>
          <p:cNvPicPr>
            <a:picLocks noChangeAspect="1"/>
          </p:cNvPicPr>
          <p:nvPr/>
        </p:nvPicPr>
        <p:blipFill>
          <a:blip r:embed="rId3"/>
          <a:stretch>
            <a:fillRect/>
          </a:stretch>
        </p:blipFill>
        <p:spPr>
          <a:xfrm>
            <a:off x="5113149" y="2399605"/>
            <a:ext cx="1721910" cy="377893"/>
          </a:xfrm>
          <a:prstGeom prst="rect">
            <a:avLst/>
          </a:prstGeom>
        </p:spPr>
      </p:pic>
      <p:sp>
        <p:nvSpPr>
          <p:cNvPr id="58" name="Rectangle 57">
            <a:extLst>
              <a:ext uri="{FF2B5EF4-FFF2-40B4-BE49-F238E27FC236}">
                <a16:creationId xmlns:a16="http://schemas.microsoft.com/office/drawing/2014/main" id="{EE4AD94C-188C-45A2-AF5D-8F6DEDAF0831}"/>
              </a:ext>
            </a:extLst>
          </p:cNvPr>
          <p:cNvSpPr/>
          <p:nvPr/>
        </p:nvSpPr>
        <p:spPr>
          <a:xfrm>
            <a:off x="8716735" y="2054114"/>
            <a:ext cx="3246665" cy="1722010"/>
          </a:xfrm>
          <a:prstGeom prst="rect">
            <a:avLst/>
          </a:prstGeom>
        </p:spPr>
        <p:txBody>
          <a:bodyPr wrap="square">
            <a:spAutoFit/>
          </a:bodyPr>
          <a:lstStyle/>
          <a:p>
            <a:r>
              <a:rPr lang="en-US"/>
              <a:t>You </a:t>
            </a:r>
            <a:r>
              <a:rPr lang="en-US" dirty="0"/>
              <a:t>still need to take care of:</a:t>
            </a:r>
          </a:p>
          <a:p>
            <a:pPr marL="285750" indent="-285750">
              <a:buFont typeface="Arial" panose="020B0604020202020204" pitchFamily="34" charset="0"/>
              <a:buChar char="•"/>
            </a:pPr>
            <a:r>
              <a:rPr lang="en-US" dirty="0"/>
              <a:t>Set the new child Windows position. </a:t>
            </a:r>
          </a:p>
          <a:p>
            <a:pPr marL="285750" indent="-285750">
              <a:buFont typeface="Arial" panose="020B0604020202020204" pitchFamily="34" charset="0"/>
              <a:buChar char="•"/>
            </a:pPr>
            <a:r>
              <a:rPr lang="en-US" dirty="0"/>
              <a:t>Handle layout changes</a:t>
            </a:r>
          </a:p>
          <a:p>
            <a:pPr marL="285750" indent="-285750">
              <a:buFont typeface="Arial" panose="020B0604020202020204" pitchFamily="34" charset="0"/>
              <a:buChar char="•"/>
            </a:pPr>
            <a:r>
              <a:rPr lang="en-US" dirty="0"/>
              <a:t>Handle keyboard focus navigation</a:t>
            </a:r>
          </a:p>
        </p:txBody>
      </p:sp>
    </p:spTree>
    <p:extLst>
      <p:ext uri="{BB962C8B-B14F-4D97-AF65-F5344CB8AC3E}">
        <p14:creationId xmlns:p14="http://schemas.microsoft.com/office/powerpoint/2010/main" val="112916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3" grpId="0" animBg="1"/>
      <p:bldP spid="44" grpId="0" animBg="1"/>
      <p:bldP spid="3" grpId="0"/>
      <p:bldP spid="41" grpId="0"/>
      <p:bldP spid="4" grpId="0" animBg="1"/>
      <p:bldP spid="16" grpId="0"/>
      <p:bldP spid="55" grpId="0"/>
      <p:bldP spid="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4A7B-6C3C-4731-97CD-CE8A9AC670AD}"/>
              </a:ext>
            </a:extLst>
          </p:cNvPr>
          <p:cNvSpPr>
            <a:spLocks noGrp="1"/>
          </p:cNvSpPr>
          <p:nvPr>
            <p:ph type="title"/>
          </p:nvPr>
        </p:nvSpPr>
        <p:spPr/>
        <p:txBody>
          <a:bodyPr/>
          <a:lstStyle/>
          <a:p>
            <a:r>
              <a:rPr lang="en-US" dirty="0"/>
              <a:t>Windows Community Toolkit wrappers</a:t>
            </a:r>
          </a:p>
        </p:txBody>
      </p:sp>
      <p:sp>
        <p:nvSpPr>
          <p:cNvPr id="3" name="Rectangle: Rounded Corners 2">
            <a:extLst>
              <a:ext uri="{FF2B5EF4-FFF2-40B4-BE49-F238E27FC236}">
                <a16:creationId xmlns:a16="http://schemas.microsoft.com/office/drawing/2014/main" id="{096DD340-53CA-4EBF-AD99-C474FDF64B75}"/>
              </a:ext>
            </a:extLst>
          </p:cNvPr>
          <p:cNvSpPr/>
          <p:nvPr/>
        </p:nvSpPr>
        <p:spPr>
          <a:xfrm>
            <a:off x="3784863" y="3465744"/>
            <a:ext cx="3200400" cy="640080"/>
          </a:xfrm>
          <a:prstGeom prst="roundRect">
            <a:avLst/>
          </a:prstGeom>
          <a:solidFill>
            <a:srgbClr val="D83B01"/>
          </a:soli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WindowsXamlHost</a:t>
            </a:r>
            <a:endParaRPr lang="en-US" dirty="0"/>
          </a:p>
        </p:txBody>
      </p:sp>
      <p:sp>
        <p:nvSpPr>
          <p:cNvPr id="4" name="Rectangle: Rounded Corners 3">
            <a:extLst>
              <a:ext uri="{FF2B5EF4-FFF2-40B4-BE49-F238E27FC236}">
                <a16:creationId xmlns:a16="http://schemas.microsoft.com/office/drawing/2014/main" id="{810A0B18-0199-4B08-B7E9-869DC97C8B15}"/>
              </a:ext>
            </a:extLst>
          </p:cNvPr>
          <p:cNvSpPr/>
          <p:nvPr/>
        </p:nvSpPr>
        <p:spPr bwMode="auto">
          <a:xfrm>
            <a:off x="1805032" y="2423401"/>
            <a:ext cx="8581937" cy="1829999"/>
          </a:xfrm>
          <a:prstGeom prst="roundRect">
            <a:avLst/>
          </a:prstGeom>
          <a:ln w="22225">
            <a:solidFill>
              <a:schemeClr val="tx1"/>
            </a:solidFill>
            <a:prstDash val="dash"/>
          </a:ln>
          <a:effectLst/>
        </p:spPr>
        <p:style>
          <a:lnRef idx="3">
            <a:schemeClr val="accent6"/>
          </a:lnRef>
          <a:fillRef idx="0">
            <a:schemeClr val="accent6"/>
          </a:fillRef>
          <a:effectRef idx="2">
            <a:schemeClr val="accent6"/>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C2C0C915-6DC4-47AD-AF37-9797A2BD6EBA}"/>
              </a:ext>
            </a:extLst>
          </p:cNvPr>
          <p:cNvSpPr/>
          <p:nvPr/>
        </p:nvSpPr>
        <p:spPr>
          <a:xfrm>
            <a:off x="3784863" y="2595218"/>
            <a:ext cx="3200400" cy="640080"/>
          </a:xfrm>
          <a:prstGeom prst="roundRect">
            <a:avLst/>
          </a:prstGeom>
          <a:solidFill>
            <a:srgbClr val="D83B01"/>
          </a:soli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Xaml Controls Wrappers</a:t>
            </a:r>
          </a:p>
        </p:txBody>
      </p:sp>
      <p:sp>
        <p:nvSpPr>
          <p:cNvPr id="6" name="Rectangle 5">
            <a:extLst>
              <a:ext uri="{FF2B5EF4-FFF2-40B4-BE49-F238E27FC236}">
                <a16:creationId xmlns:a16="http://schemas.microsoft.com/office/drawing/2014/main" id="{8C1CC6E0-01EE-4348-B28B-041961306052}"/>
              </a:ext>
            </a:extLst>
          </p:cNvPr>
          <p:cNvSpPr/>
          <p:nvPr/>
        </p:nvSpPr>
        <p:spPr>
          <a:xfrm>
            <a:off x="1998629" y="2572144"/>
            <a:ext cx="1590948" cy="523220"/>
          </a:xfrm>
          <a:prstGeom prst="rect">
            <a:avLst/>
          </a:prstGeom>
        </p:spPr>
        <p:txBody>
          <a:bodyPr wrap="none">
            <a:spAutoFit/>
          </a:bodyPr>
          <a:lstStyle/>
          <a:p>
            <a:pPr algn="ctr"/>
            <a:r>
              <a:rPr lang="en-US" sz="1400" dirty="0"/>
              <a:t>WPF/WinForms </a:t>
            </a:r>
          </a:p>
          <a:p>
            <a:pPr algn="ctr"/>
            <a:r>
              <a:rPr lang="en-US" sz="1400" dirty="0"/>
              <a:t>Control Wrappers</a:t>
            </a:r>
          </a:p>
        </p:txBody>
      </p:sp>
      <p:sp>
        <p:nvSpPr>
          <p:cNvPr id="7" name="Rectangle: Rounded Corners 6">
            <a:extLst>
              <a:ext uri="{FF2B5EF4-FFF2-40B4-BE49-F238E27FC236}">
                <a16:creationId xmlns:a16="http://schemas.microsoft.com/office/drawing/2014/main" id="{CC54FC27-4B6F-4432-B515-B716217C58F7}"/>
              </a:ext>
            </a:extLst>
          </p:cNvPr>
          <p:cNvSpPr/>
          <p:nvPr/>
        </p:nvSpPr>
        <p:spPr>
          <a:xfrm>
            <a:off x="7366584" y="1241644"/>
            <a:ext cx="3200400" cy="640080"/>
          </a:xfrm>
          <a:prstGeom prst="roundRect">
            <a:avLst/>
          </a:prstGeom>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Your WPF/</a:t>
            </a:r>
            <a:r>
              <a:rPr lang="en-US" dirty="0" err="1"/>
              <a:t>WinForm</a:t>
            </a:r>
            <a:r>
              <a:rPr lang="en-US" dirty="0"/>
              <a:t> app</a:t>
            </a:r>
          </a:p>
        </p:txBody>
      </p:sp>
      <p:cxnSp>
        <p:nvCxnSpPr>
          <p:cNvPr id="8" name="Straight Arrow Connector 7">
            <a:extLst>
              <a:ext uri="{FF2B5EF4-FFF2-40B4-BE49-F238E27FC236}">
                <a16:creationId xmlns:a16="http://schemas.microsoft.com/office/drawing/2014/main" id="{C48C847C-19EB-477A-A109-C5E886EA0019}"/>
              </a:ext>
            </a:extLst>
          </p:cNvPr>
          <p:cNvCxnSpPr>
            <a:cxnSpLocks/>
            <a:stCxn id="7" idx="2"/>
          </p:cNvCxnSpPr>
          <p:nvPr/>
        </p:nvCxnSpPr>
        <p:spPr>
          <a:xfrm flipH="1">
            <a:off x="6985263" y="1881724"/>
            <a:ext cx="1981521" cy="1033534"/>
          </a:xfrm>
          <a:prstGeom prst="straightConnector1">
            <a:avLst/>
          </a:prstGeom>
          <a:ln w="57150">
            <a:prstDash val="sysDash"/>
            <a:headEnd type="none" w="lg" len="med"/>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3554E3E6-F2BC-408A-8335-6CCA1C0CB820}"/>
              </a:ext>
            </a:extLst>
          </p:cNvPr>
          <p:cNvCxnSpPr>
            <a:cxnSpLocks/>
            <a:stCxn id="7" idx="2"/>
          </p:cNvCxnSpPr>
          <p:nvPr/>
        </p:nvCxnSpPr>
        <p:spPr>
          <a:xfrm flipH="1">
            <a:off x="6985263" y="1881724"/>
            <a:ext cx="1981521" cy="1904060"/>
          </a:xfrm>
          <a:prstGeom prst="straightConnector1">
            <a:avLst/>
          </a:prstGeom>
          <a:ln w="57150">
            <a:prstDash val="sysDash"/>
            <a:headEnd type="none" w="lg" len="med"/>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AD390C47-7CA0-45D0-8857-26C0CB801A74}"/>
              </a:ext>
            </a:extLst>
          </p:cNvPr>
          <p:cNvSpPr/>
          <p:nvPr/>
        </p:nvSpPr>
        <p:spPr>
          <a:xfrm>
            <a:off x="3826561" y="4795077"/>
            <a:ext cx="8049383" cy="2808461"/>
          </a:xfrm>
          <a:prstGeom prst="rect">
            <a:avLst/>
          </a:prstGeom>
        </p:spPr>
        <p:txBody>
          <a:bodyPr wrap="none">
            <a:spAutoFit/>
          </a:bodyPr>
          <a:lstStyle/>
          <a:p>
            <a:r>
              <a:rPr lang="en-US" b="1" dirty="0"/>
              <a:t>Packages:</a:t>
            </a:r>
          </a:p>
          <a:p>
            <a:pPr lvl="0"/>
            <a:r>
              <a:rPr lang="en-US" u="sng" dirty="0">
                <a:hlinkClick r:id="rId3"/>
              </a:rPr>
              <a:t>https://www.nuget.org/packages/Microsoft.Toolkit.Forms.UI.XamlHost</a:t>
            </a:r>
            <a:r>
              <a:rPr lang="en-US" dirty="0"/>
              <a:t> </a:t>
            </a:r>
          </a:p>
          <a:p>
            <a:pPr lvl="0"/>
            <a:r>
              <a:rPr lang="en-US" u="sng" dirty="0">
                <a:hlinkClick r:id="rId4"/>
              </a:rPr>
              <a:t>https://www.nuget.org/packages/Microsoft.Toolkit.Forms.UI.Controls.WebView</a:t>
            </a:r>
            <a:r>
              <a:rPr lang="en-US" dirty="0"/>
              <a:t> </a:t>
            </a:r>
          </a:p>
          <a:p>
            <a:r>
              <a:rPr lang="en-US" u="sng" dirty="0">
                <a:hlinkClick r:id="rId5"/>
              </a:rPr>
              <a:t>https://www.nuget.org/packages/Microsoft.Toolkit.Wpf.UI.XamlHost</a:t>
            </a:r>
            <a:r>
              <a:rPr lang="en-US" dirty="0"/>
              <a:t> </a:t>
            </a:r>
          </a:p>
          <a:p>
            <a:pPr lvl="0"/>
            <a:r>
              <a:rPr lang="en-US" u="sng" dirty="0">
                <a:hlinkClick r:id="rId6"/>
              </a:rPr>
              <a:t>https://www.nuget.org/packages/Microsoft.Toolkit.Wpf.UI.Controls.WebView</a:t>
            </a:r>
            <a:r>
              <a:rPr lang="en-US" dirty="0"/>
              <a:t>    </a:t>
            </a:r>
          </a:p>
          <a:p>
            <a:pPr lvl="0"/>
            <a:r>
              <a:rPr lang="en-US" u="sng" dirty="0">
                <a:hlinkClick r:id="rId7"/>
              </a:rPr>
              <a:t>https://www.nuget.org/packages/Microsoft.Toolkit.Wpf.UI.Controls</a:t>
            </a:r>
            <a:r>
              <a:rPr lang="en-US" dirty="0"/>
              <a:t> </a:t>
            </a:r>
          </a:p>
          <a:p>
            <a:endParaRPr lang="en-US" dirty="0"/>
          </a:p>
          <a:p>
            <a:pPr lvl="0"/>
            <a:endParaRPr lang="en-US" dirty="0"/>
          </a:p>
          <a:p>
            <a:r>
              <a:rPr lang="en-US" dirty="0"/>
              <a:t> </a:t>
            </a:r>
          </a:p>
          <a:p>
            <a:endParaRPr lang="en-US" dirty="0"/>
          </a:p>
        </p:txBody>
      </p:sp>
      <p:sp>
        <p:nvSpPr>
          <p:cNvPr id="12" name="Rectangle 11">
            <a:extLst>
              <a:ext uri="{FF2B5EF4-FFF2-40B4-BE49-F238E27FC236}">
                <a16:creationId xmlns:a16="http://schemas.microsoft.com/office/drawing/2014/main" id="{09D14365-C0AA-44AC-B8DA-D1D999845935}"/>
              </a:ext>
            </a:extLst>
          </p:cNvPr>
          <p:cNvSpPr/>
          <p:nvPr/>
        </p:nvSpPr>
        <p:spPr>
          <a:xfrm>
            <a:off x="870213" y="5076211"/>
            <a:ext cx="2634987" cy="1178784"/>
          </a:xfrm>
          <a:prstGeom prst="rect">
            <a:avLst/>
          </a:prstGeom>
        </p:spPr>
        <p:txBody>
          <a:bodyPr wrap="square">
            <a:spAutoFit/>
          </a:bodyPr>
          <a:lstStyle/>
          <a:p>
            <a:pPr marL="285750" indent="-285750">
              <a:buFont typeface="Arial" panose="020B0604020202020204" pitchFamily="34" charset="0"/>
              <a:buChar char="•"/>
            </a:pPr>
            <a:r>
              <a:rPr lang="en-US" dirty="0"/>
              <a:t>No WinRT concepts needed for just using the Controls</a:t>
            </a:r>
          </a:p>
          <a:p>
            <a:pPr marL="285750" indent="-285750">
              <a:buFont typeface="Arial" panose="020B0604020202020204" pitchFamily="34" charset="0"/>
              <a:buChar char="•"/>
            </a:pPr>
            <a:r>
              <a:rPr lang="en-US" dirty="0"/>
              <a:t>Designer Support</a:t>
            </a:r>
          </a:p>
        </p:txBody>
      </p:sp>
      <p:cxnSp>
        <p:nvCxnSpPr>
          <p:cNvPr id="13" name="Straight Arrow Connector 12">
            <a:extLst>
              <a:ext uri="{FF2B5EF4-FFF2-40B4-BE49-F238E27FC236}">
                <a16:creationId xmlns:a16="http://schemas.microsoft.com/office/drawing/2014/main" id="{C576C6F2-9CA8-46C3-B4BA-D943416A554F}"/>
              </a:ext>
            </a:extLst>
          </p:cNvPr>
          <p:cNvCxnSpPr>
            <a:cxnSpLocks/>
            <a:stCxn id="5" idx="2"/>
            <a:endCxn id="3" idx="0"/>
          </p:cNvCxnSpPr>
          <p:nvPr/>
        </p:nvCxnSpPr>
        <p:spPr>
          <a:xfrm>
            <a:off x="5385063" y="3235298"/>
            <a:ext cx="0" cy="230446"/>
          </a:xfrm>
          <a:prstGeom prst="straightConnector1">
            <a:avLst/>
          </a:prstGeom>
          <a:ln w="57150">
            <a:prstDash val="sysDash"/>
            <a:headEnd type="none" w="lg" len="med"/>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80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normAutofit fontScale="90000"/>
          </a:bodyPr>
          <a:lstStyle/>
          <a:p>
            <a:r>
              <a:rPr lang="en-US" dirty="0"/>
              <a:t>Xaml Control Wrappers</a:t>
            </a:r>
          </a:p>
        </p:txBody>
      </p:sp>
      <p:grpSp>
        <p:nvGrpSpPr>
          <p:cNvPr id="2" name="Group 1">
            <a:extLst>
              <a:ext uri="{FF2B5EF4-FFF2-40B4-BE49-F238E27FC236}">
                <a16:creationId xmlns:a16="http://schemas.microsoft.com/office/drawing/2014/main" id="{A129045D-B2D8-4106-8954-8C1EDBD8F691}"/>
              </a:ext>
            </a:extLst>
          </p:cNvPr>
          <p:cNvGrpSpPr/>
          <p:nvPr/>
        </p:nvGrpSpPr>
        <p:grpSpPr>
          <a:xfrm>
            <a:off x="2787944" y="1359370"/>
            <a:ext cx="6813200" cy="4874064"/>
            <a:chOff x="2787944" y="1359370"/>
            <a:chExt cx="6813200" cy="4874064"/>
          </a:xfrm>
        </p:grpSpPr>
        <p:sp>
          <p:nvSpPr>
            <p:cNvPr id="4" name="Freeform: Shape 3">
              <a:extLst>
                <a:ext uri="{FF2B5EF4-FFF2-40B4-BE49-F238E27FC236}">
                  <a16:creationId xmlns:a16="http://schemas.microsoft.com/office/drawing/2014/main" id="{AA029883-9722-4B38-BD32-9005B28FC9CD}"/>
                </a:ext>
              </a:extLst>
            </p:cNvPr>
            <p:cNvSpPr/>
            <p:nvPr/>
          </p:nvSpPr>
          <p:spPr>
            <a:xfrm>
              <a:off x="2787944" y="1359370"/>
              <a:ext cx="2040828" cy="1523435"/>
            </a:xfrm>
            <a:custGeom>
              <a:avLst/>
              <a:gdLst>
                <a:gd name="connsiteX0" fmla="*/ 121875 w 2040828"/>
                <a:gd name="connsiteY0" fmla="*/ 0 h 1523435"/>
                <a:gd name="connsiteX1" fmla="*/ 1918953 w 2040828"/>
                <a:gd name="connsiteY1" fmla="*/ 0 h 1523435"/>
                <a:gd name="connsiteX2" fmla="*/ 2040828 w 2040828"/>
                <a:gd name="connsiteY2" fmla="*/ 121875 h 1523435"/>
                <a:gd name="connsiteX3" fmla="*/ 2040828 w 2040828"/>
                <a:gd name="connsiteY3" fmla="*/ 1523435 h 1523435"/>
                <a:gd name="connsiteX4" fmla="*/ 2040828 w 2040828"/>
                <a:gd name="connsiteY4" fmla="*/ 1523435 h 1523435"/>
                <a:gd name="connsiteX5" fmla="*/ 0 w 2040828"/>
                <a:gd name="connsiteY5" fmla="*/ 1523435 h 1523435"/>
                <a:gd name="connsiteX6" fmla="*/ 0 w 2040828"/>
                <a:gd name="connsiteY6" fmla="*/ 1523435 h 1523435"/>
                <a:gd name="connsiteX7" fmla="*/ 0 w 2040828"/>
                <a:gd name="connsiteY7" fmla="*/ 121875 h 1523435"/>
                <a:gd name="connsiteX8" fmla="*/ 121875 w 2040828"/>
                <a:gd name="connsiteY8" fmla="*/ 0 h 152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828" h="1523435">
                  <a:moveTo>
                    <a:pt x="121875" y="0"/>
                  </a:moveTo>
                  <a:lnTo>
                    <a:pt x="1918953" y="0"/>
                  </a:lnTo>
                  <a:cubicBezTo>
                    <a:pt x="1986263" y="0"/>
                    <a:pt x="2040828" y="54565"/>
                    <a:pt x="2040828" y="121875"/>
                  </a:cubicBezTo>
                  <a:lnTo>
                    <a:pt x="2040828" y="1523435"/>
                  </a:lnTo>
                  <a:lnTo>
                    <a:pt x="2040828" y="1523435"/>
                  </a:lnTo>
                  <a:lnTo>
                    <a:pt x="0" y="1523435"/>
                  </a:lnTo>
                  <a:lnTo>
                    <a:pt x="0" y="1523435"/>
                  </a:lnTo>
                  <a:lnTo>
                    <a:pt x="0" y="121875"/>
                  </a:lnTo>
                  <a:cubicBezTo>
                    <a:pt x="0" y="54565"/>
                    <a:pt x="54565" y="0"/>
                    <a:pt x="121875" y="0"/>
                  </a:cubicBez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0936" tIns="81416" rIns="50936"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Html 5 support</a:t>
              </a:r>
            </a:p>
            <a:p>
              <a:pPr marL="114300" lvl="1" indent="-114300" algn="l" defTabSz="533400">
                <a:lnSpc>
                  <a:spcPct val="90000"/>
                </a:lnSpc>
                <a:spcBef>
                  <a:spcPct val="0"/>
                </a:spcBef>
                <a:spcAft>
                  <a:spcPct val="15000"/>
                </a:spcAft>
                <a:buChar char="•"/>
              </a:pPr>
              <a:r>
                <a:rPr lang="en-US" sz="1200" kern="1200" dirty="0"/>
                <a:t>Most requested feature in UserVoice</a:t>
              </a:r>
            </a:p>
            <a:p>
              <a:pPr marL="114300" lvl="1" indent="-114300" algn="l" defTabSz="533400">
                <a:lnSpc>
                  <a:spcPct val="90000"/>
                </a:lnSpc>
                <a:spcBef>
                  <a:spcPct val="0"/>
                </a:spcBef>
                <a:spcAft>
                  <a:spcPct val="15000"/>
                </a:spcAft>
                <a:buChar char="•"/>
              </a:pPr>
              <a:r>
                <a:rPr lang="en-US" sz="1200" dirty="0"/>
                <a:t>No using DWXS API</a:t>
              </a:r>
            </a:p>
            <a:p>
              <a:pPr marL="114300" lvl="1" indent="-114300" algn="l" defTabSz="533400">
                <a:lnSpc>
                  <a:spcPct val="90000"/>
                </a:lnSpc>
                <a:spcBef>
                  <a:spcPct val="0"/>
                </a:spcBef>
                <a:spcAft>
                  <a:spcPct val="15000"/>
                </a:spcAft>
                <a:buChar char="•"/>
              </a:pPr>
              <a:r>
                <a:rPr lang="en-US" sz="1200" kern="1200" dirty="0"/>
                <a:t>Works on April 2018 Update</a:t>
              </a:r>
            </a:p>
          </p:txBody>
        </p:sp>
        <p:sp>
          <p:nvSpPr>
            <p:cNvPr id="6" name="Freeform: Shape 5">
              <a:extLst>
                <a:ext uri="{FF2B5EF4-FFF2-40B4-BE49-F238E27FC236}">
                  <a16:creationId xmlns:a16="http://schemas.microsoft.com/office/drawing/2014/main" id="{59B319BD-7828-4D45-A85B-2C7EFB46AC49}"/>
                </a:ext>
              </a:extLst>
            </p:cNvPr>
            <p:cNvSpPr/>
            <p:nvPr/>
          </p:nvSpPr>
          <p:spPr>
            <a:xfrm>
              <a:off x="2787944" y="2882805"/>
              <a:ext cx="2040828" cy="655077"/>
            </a:xfrm>
            <a:custGeom>
              <a:avLst/>
              <a:gdLst>
                <a:gd name="connsiteX0" fmla="*/ 0 w 2040828"/>
                <a:gd name="connsiteY0" fmla="*/ 0 h 655077"/>
                <a:gd name="connsiteX1" fmla="*/ 2040828 w 2040828"/>
                <a:gd name="connsiteY1" fmla="*/ 0 h 655077"/>
                <a:gd name="connsiteX2" fmla="*/ 2040828 w 2040828"/>
                <a:gd name="connsiteY2" fmla="*/ 655077 h 655077"/>
                <a:gd name="connsiteX3" fmla="*/ 0 w 2040828"/>
                <a:gd name="connsiteY3" fmla="*/ 655077 h 655077"/>
                <a:gd name="connsiteX4" fmla="*/ 0 w 2040828"/>
                <a:gd name="connsiteY4" fmla="*/ 0 h 655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828" h="655077">
                  <a:moveTo>
                    <a:pt x="0" y="0"/>
                  </a:moveTo>
                  <a:lnTo>
                    <a:pt x="2040828" y="0"/>
                  </a:lnTo>
                  <a:lnTo>
                    <a:pt x="2040828" y="655077"/>
                  </a:lnTo>
                  <a:lnTo>
                    <a:pt x="0" y="655077"/>
                  </a:lnTo>
                  <a:lnTo>
                    <a:pt x="0" y="0"/>
                  </a:lnTo>
                  <a:close/>
                </a:path>
              </a:pathLst>
            </a:custGeom>
            <a:solidFill>
              <a:srgbClr val="00B050"/>
            </a:solidFill>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45720" tIns="0" rIns="618865" bIns="0" numCol="1" spcCol="1270" anchor="ctr" anchorCtr="0">
              <a:noAutofit/>
            </a:bodyPr>
            <a:lstStyle/>
            <a:p>
              <a:pPr marL="0" lvl="0" indent="0" algn="l" defTabSz="533400">
                <a:lnSpc>
                  <a:spcPct val="90000"/>
                </a:lnSpc>
                <a:spcBef>
                  <a:spcPct val="0"/>
                </a:spcBef>
                <a:spcAft>
                  <a:spcPct val="35000"/>
                </a:spcAft>
                <a:buNone/>
              </a:pPr>
              <a:r>
                <a:rPr lang="en-US" sz="1200" kern="1200" dirty="0"/>
                <a:t>WebView (</a:t>
              </a:r>
              <a:r>
                <a:rPr lang="en-US" sz="1200" kern="1200" dirty="0" err="1"/>
                <a:t>EdgeHtml</a:t>
              </a:r>
              <a:r>
                <a:rPr lang="en-US" sz="1200" kern="1200" dirty="0"/>
                <a:t>)</a:t>
              </a:r>
            </a:p>
          </p:txBody>
        </p:sp>
        <p:sp>
          <p:nvSpPr>
            <p:cNvPr id="8" name="Freeform: Shape 7">
              <a:extLst>
                <a:ext uri="{FF2B5EF4-FFF2-40B4-BE49-F238E27FC236}">
                  <a16:creationId xmlns:a16="http://schemas.microsoft.com/office/drawing/2014/main" id="{B730A828-0075-450F-A68E-1E009CCB0F0F}"/>
                </a:ext>
              </a:extLst>
            </p:cNvPr>
            <p:cNvSpPr/>
            <p:nvPr/>
          </p:nvSpPr>
          <p:spPr>
            <a:xfrm>
              <a:off x="5174130" y="1359370"/>
              <a:ext cx="2040828" cy="1523435"/>
            </a:xfrm>
            <a:custGeom>
              <a:avLst/>
              <a:gdLst>
                <a:gd name="connsiteX0" fmla="*/ 121875 w 2040828"/>
                <a:gd name="connsiteY0" fmla="*/ 0 h 1523435"/>
                <a:gd name="connsiteX1" fmla="*/ 1918953 w 2040828"/>
                <a:gd name="connsiteY1" fmla="*/ 0 h 1523435"/>
                <a:gd name="connsiteX2" fmla="*/ 2040828 w 2040828"/>
                <a:gd name="connsiteY2" fmla="*/ 121875 h 1523435"/>
                <a:gd name="connsiteX3" fmla="*/ 2040828 w 2040828"/>
                <a:gd name="connsiteY3" fmla="*/ 1523435 h 1523435"/>
                <a:gd name="connsiteX4" fmla="*/ 2040828 w 2040828"/>
                <a:gd name="connsiteY4" fmla="*/ 1523435 h 1523435"/>
                <a:gd name="connsiteX5" fmla="*/ 0 w 2040828"/>
                <a:gd name="connsiteY5" fmla="*/ 1523435 h 1523435"/>
                <a:gd name="connsiteX6" fmla="*/ 0 w 2040828"/>
                <a:gd name="connsiteY6" fmla="*/ 1523435 h 1523435"/>
                <a:gd name="connsiteX7" fmla="*/ 0 w 2040828"/>
                <a:gd name="connsiteY7" fmla="*/ 121875 h 1523435"/>
                <a:gd name="connsiteX8" fmla="*/ 121875 w 2040828"/>
                <a:gd name="connsiteY8" fmla="*/ 0 h 152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828" h="1523435">
                  <a:moveTo>
                    <a:pt x="121875" y="0"/>
                  </a:moveTo>
                  <a:lnTo>
                    <a:pt x="1918953" y="0"/>
                  </a:lnTo>
                  <a:cubicBezTo>
                    <a:pt x="1986263" y="0"/>
                    <a:pt x="2040828" y="54565"/>
                    <a:pt x="2040828" y="121875"/>
                  </a:cubicBezTo>
                  <a:lnTo>
                    <a:pt x="2040828" y="1523435"/>
                  </a:lnTo>
                  <a:lnTo>
                    <a:pt x="2040828" y="1523435"/>
                  </a:lnTo>
                  <a:lnTo>
                    <a:pt x="0" y="1523435"/>
                  </a:lnTo>
                  <a:lnTo>
                    <a:pt x="0" y="1523435"/>
                  </a:lnTo>
                  <a:lnTo>
                    <a:pt x="0" y="121875"/>
                  </a:lnTo>
                  <a:cubicBezTo>
                    <a:pt x="0" y="54565"/>
                    <a:pt x="54565" y="0"/>
                    <a:pt x="121875" y="0"/>
                  </a:cubicBez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0936" tIns="81416" rIns="50936"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Tilted &amp; Rotated views</a:t>
              </a:r>
            </a:p>
            <a:p>
              <a:pPr marL="114300" lvl="1" indent="-114300" algn="l" defTabSz="533400">
                <a:lnSpc>
                  <a:spcPct val="90000"/>
                </a:lnSpc>
                <a:spcBef>
                  <a:spcPct val="0"/>
                </a:spcBef>
                <a:spcAft>
                  <a:spcPct val="15000"/>
                </a:spcAft>
                <a:buChar char="•"/>
              </a:pPr>
              <a:r>
                <a:rPr lang="en-US" sz="1200" kern="1200" dirty="0"/>
                <a:t>Offline Support</a:t>
              </a:r>
            </a:p>
            <a:p>
              <a:pPr marL="114300" lvl="1" indent="-114300" algn="l" defTabSz="533400">
                <a:lnSpc>
                  <a:spcPct val="90000"/>
                </a:lnSpc>
                <a:spcBef>
                  <a:spcPct val="0"/>
                </a:spcBef>
                <a:spcAft>
                  <a:spcPct val="15000"/>
                </a:spcAft>
                <a:buChar char="•"/>
              </a:pPr>
              <a:r>
                <a:rPr lang="en-US" sz="1200" kern="1200" dirty="0"/>
                <a:t>3D data </a:t>
              </a:r>
            </a:p>
            <a:p>
              <a:pPr marL="114300" lvl="1" indent="-114300" algn="l" defTabSz="533400">
                <a:lnSpc>
                  <a:spcPct val="90000"/>
                </a:lnSpc>
                <a:spcBef>
                  <a:spcPct val="0"/>
                </a:spcBef>
                <a:spcAft>
                  <a:spcPct val="15000"/>
                </a:spcAft>
                <a:buChar char="•"/>
              </a:pPr>
              <a:r>
                <a:rPr lang="en-US" sz="1200" kern="1200" dirty="0" err="1"/>
                <a:t>Streetside</a:t>
              </a:r>
              <a:endParaRPr lang="en-US" sz="1200" kern="1200" dirty="0"/>
            </a:p>
            <a:p>
              <a:pPr marL="114300" lvl="1" indent="-114300" algn="l" defTabSz="533400">
                <a:lnSpc>
                  <a:spcPct val="90000"/>
                </a:lnSpc>
                <a:spcBef>
                  <a:spcPct val="0"/>
                </a:spcBef>
                <a:spcAft>
                  <a:spcPct val="15000"/>
                </a:spcAft>
                <a:buChar char="•"/>
              </a:pPr>
              <a:r>
                <a:rPr lang="en-US" sz="1200" kern="1200" dirty="0"/>
                <a:t>Traffic</a:t>
              </a:r>
            </a:p>
          </p:txBody>
        </p:sp>
        <p:sp>
          <p:nvSpPr>
            <p:cNvPr id="9" name="Freeform: Shape 8">
              <a:extLst>
                <a:ext uri="{FF2B5EF4-FFF2-40B4-BE49-F238E27FC236}">
                  <a16:creationId xmlns:a16="http://schemas.microsoft.com/office/drawing/2014/main" id="{1EE659E0-FC85-418A-997F-E5B714F4D983}"/>
                </a:ext>
              </a:extLst>
            </p:cNvPr>
            <p:cNvSpPr/>
            <p:nvPr/>
          </p:nvSpPr>
          <p:spPr>
            <a:xfrm>
              <a:off x="5174130" y="2882805"/>
              <a:ext cx="2040828" cy="655077"/>
            </a:xfrm>
            <a:custGeom>
              <a:avLst/>
              <a:gdLst>
                <a:gd name="connsiteX0" fmla="*/ 0 w 2040828"/>
                <a:gd name="connsiteY0" fmla="*/ 0 h 655077"/>
                <a:gd name="connsiteX1" fmla="*/ 2040828 w 2040828"/>
                <a:gd name="connsiteY1" fmla="*/ 0 h 655077"/>
                <a:gd name="connsiteX2" fmla="*/ 2040828 w 2040828"/>
                <a:gd name="connsiteY2" fmla="*/ 655077 h 655077"/>
                <a:gd name="connsiteX3" fmla="*/ 0 w 2040828"/>
                <a:gd name="connsiteY3" fmla="*/ 655077 h 655077"/>
                <a:gd name="connsiteX4" fmla="*/ 0 w 2040828"/>
                <a:gd name="connsiteY4" fmla="*/ 0 h 655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828" h="655077">
                  <a:moveTo>
                    <a:pt x="0" y="0"/>
                  </a:moveTo>
                  <a:lnTo>
                    <a:pt x="2040828" y="0"/>
                  </a:lnTo>
                  <a:lnTo>
                    <a:pt x="2040828" y="655077"/>
                  </a:lnTo>
                  <a:lnTo>
                    <a:pt x="0" y="655077"/>
                  </a:lnTo>
                  <a:lnTo>
                    <a:pt x="0" y="0"/>
                  </a:lnTo>
                  <a:close/>
                </a:path>
              </a:pathLst>
            </a:custGeom>
            <a:solidFill>
              <a:srgbClr val="F14001"/>
            </a:solidFill>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45720" tIns="0" rIns="618865" bIns="0" numCol="1" spcCol="1270" anchor="ctr" anchorCtr="0">
              <a:noAutofit/>
            </a:bodyPr>
            <a:lstStyle/>
            <a:p>
              <a:pPr marL="0" lvl="0" indent="0" algn="l" defTabSz="533400">
                <a:lnSpc>
                  <a:spcPct val="90000"/>
                </a:lnSpc>
                <a:spcBef>
                  <a:spcPct val="0"/>
                </a:spcBef>
                <a:spcAft>
                  <a:spcPct val="35000"/>
                </a:spcAft>
                <a:buNone/>
              </a:pPr>
              <a:r>
                <a:rPr lang="en-US" sz="1200" kern="1200" dirty="0"/>
                <a:t>Map Control</a:t>
              </a:r>
            </a:p>
          </p:txBody>
        </p:sp>
        <p:sp>
          <p:nvSpPr>
            <p:cNvPr id="11" name="Freeform: Shape 10">
              <a:extLst>
                <a:ext uri="{FF2B5EF4-FFF2-40B4-BE49-F238E27FC236}">
                  <a16:creationId xmlns:a16="http://schemas.microsoft.com/office/drawing/2014/main" id="{1DFFEAAD-C041-4D3C-B2DB-4ED74AAC58AD}"/>
                </a:ext>
              </a:extLst>
            </p:cNvPr>
            <p:cNvSpPr/>
            <p:nvPr/>
          </p:nvSpPr>
          <p:spPr>
            <a:xfrm>
              <a:off x="7560316" y="1359370"/>
              <a:ext cx="2040828" cy="1523435"/>
            </a:xfrm>
            <a:custGeom>
              <a:avLst/>
              <a:gdLst>
                <a:gd name="connsiteX0" fmla="*/ 121875 w 2040828"/>
                <a:gd name="connsiteY0" fmla="*/ 0 h 1523435"/>
                <a:gd name="connsiteX1" fmla="*/ 1918953 w 2040828"/>
                <a:gd name="connsiteY1" fmla="*/ 0 h 1523435"/>
                <a:gd name="connsiteX2" fmla="*/ 2040828 w 2040828"/>
                <a:gd name="connsiteY2" fmla="*/ 121875 h 1523435"/>
                <a:gd name="connsiteX3" fmla="*/ 2040828 w 2040828"/>
                <a:gd name="connsiteY3" fmla="*/ 1523435 h 1523435"/>
                <a:gd name="connsiteX4" fmla="*/ 2040828 w 2040828"/>
                <a:gd name="connsiteY4" fmla="*/ 1523435 h 1523435"/>
                <a:gd name="connsiteX5" fmla="*/ 0 w 2040828"/>
                <a:gd name="connsiteY5" fmla="*/ 1523435 h 1523435"/>
                <a:gd name="connsiteX6" fmla="*/ 0 w 2040828"/>
                <a:gd name="connsiteY6" fmla="*/ 1523435 h 1523435"/>
                <a:gd name="connsiteX7" fmla="*/ 0 w 2040828"/>
                <a:gd name="connsiteY7" fmla="*/ 121875 h 1523435"/>
                <a:gd name="connsiteX8" fmla="*/ 121875 w 2040828"/>
                <a:gd name="connsiteY8" fmla="*/ 0 h 152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828" h="1523435">
                  <a:moveTo>
                    <a:pt x="121875" y="0"/>
                  </a:moveTo>
                  <a:lnTo>
                    <a:pt x="1918953" y="0"/>
                  </a:lnTo>
                  <a:cubicBezTo>
                    <a:pt x="1986263" y="0"/>
                    <a:pt x="2040828" y="54565"/>
                    <a:pt x="2040828" y="121875"/>
                  </a:cubicBezTo>
                  <a:lnTo>
                    <a:pt x="2040828" y="1523435"/>
                  </a:lnTo>
                  <a:lnTo>
                    <a:pt x="2040828" y="1523435"/>
                  </a:lnTo>
                  <a:lnTo>
                    <a:pt x="0" y="1523435"/>
                  </a:lnTo>
                  <a:lnTo>
                    <a:pt x="0" y="1523435"/>
                  </a:lnTo>
                  <a:lnTo>
                    <a:pt x="0" y="121875"/>
                  </a:lnTo>
                  <a:cubicBezTo>
                    <a:pt x="0" y="54565"/>
                    <a:pt x="54565" y="0"/>
                    <a:pt x="121875" y="0"/>
                  </a:cubicBez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0936" tIns="81416" rIns="50936"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Closed Captioning</a:t>
              </a:r>
            </a:p>
            <a:p>
              <a:pPr marL="114300" lvl="1" indent="-114300" algn="l" defTabSz="533400">
                <a:lnSpc>
                  <a:spcPct val="90000"/>
                </a:lnSpc>
                <a:spcBef>
                  <a:spcPct val="0"/>
                </a:spcBef>
                <a:spcAft>
                  <a:spcPct val="15000"/>
                </a:spcAft>
                <a:buChar char="•"/>
              </a:pPr>
              <a:r>
                <a:rPr lang="en-US" sz="1200" kern="1200" dirty="0"/>
                <a:t>Smooth Streaming</a:t>
              </a:r>
            </a:p>
            <a:p>
              <a:pPr marL="114300" lvl="1" indent="-114300" algn="l" defTabSz="533400">
                <a:lnSpc>
                  <a:spcPct val="90000"/>
                </a:lnSpc>
                <a:spcBef>
                  <a:spcPct val="0"/>
                </a:spcBef>
                <a:spcAft>
                  <a:spcPct val="15000"/>
                </a:spcAft>
                <a:buChar char="•"/>
              </a:pPr>
              <a:r>
                <a:rPr lang="en-US" sz="1200" kern="1200" dirty="0"/>
                <a:t>Adapted bitrates</a:t>
              </a:r>
            </a:p>
            <a:p>
              <a:pPr marL="114300" lvl="1" indent="-114300" algn="l" defTabSz="533400">
                <a:lnSpc>
                  <a:spcPct val="90000"/>
                </a:lnSpc>
                <a:spcBef>
                  <a:spcPct val="0"/>
                </a:spcBef>
                <a:spcAft>
                  <a:spcPct val="15000"/>
                </a:spcAft>
                <a:buChar char="•"/>
              </a:pPr>
              <a:r>
                <a:rPr lang="en-US" sz="1200" kern="1200" dirty="0"/>
                <a:t>Additional codecs support</a:t>
              </a:r>
            </a:p>
            <a:p>
              <a:pPr marL="114300" lvl="1" indent="-114300" algn="l" defTabSz="533400">
                <a:lnSpc>
                  <a:spcPct val="90000"/>
                </a:lnSpc>
                <a:spcBef>
                  <a:spcPct val="0"/>
                </a:spcBef>
                <a:spcAft>
                  <a:spcPct val="15000"/>
                </a:spcAft>
                <a:buChar char="•"/>
              </a:pPr>
              <a:r>
                <a:rPr lang="en-US" sz="1200" kern="1200" dirty="0"/>
                <a:t>Better power utilization</a:t>
              </a:r>
            </a:p>
          </p:txBody>
        </p:sp>
        <p:sp>
          <p:nvSpPr>
            <p:cNvPr id="12" name="Freeform: Shape 11">
              <a:extLst>
                <a:ext uri="{FF2B5EF4-FFF2-40B4-BE49-F238E27FC236}">
                  <a16:creationId xmlns:a16="http://schemas.microsoft.com/office/drawing/2014/main" id="{04B2C093-FDD5-4919-8548-68704B5C9368}"/>
                </a:ext>
              </a:extLst>
            </p:cNvPr>
            <p:cNvSpPr/>
            <p:nvPr/>
          </p:nvSpPr>
          <p:spPr>
            <a:xfrm>
              <a:off x="7560316" y="2882805"/>
              <a:ext cx="2040828" cy="655077"/>
            </a:xfrm>
            <a:custGeom>
              <a:avLst/>
              <a:gdLst>
                <a:gd name="connsiteX0" fmla="*/ 0 w 2040828"/>
                <a:gd name="connsiteY0" fmla="*/ 0 h 655077"/>
                <a:gd name="connsiteX1" fmla="*/ 2040828 w 2040828"/>
                <a:gd name="connsiteY1" fmla="*/ 0 h 655077"/>
                <a:gd name="connsiteX2" fmla="*/ 2040828 w 2040828"/>
                <a:gd name="connsiteY2" fmla="*/ 655077 h 655077"/>
                <a:gd name="connsiteX3" fmla="*/ 0 w 2040828"/>
                <a:gd name="connsiteY3" fmla="*/ 655077 h 655077"/>
                <a:gd name="connsiteX4" fmla="*/ 0 w 2040828"/>
                <a:gd name="connsiteY4" fmla="*/ 0 h 655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828" h="655077">
                  <a:moveTo>
                    <a:pt x="0" y="0"/>
                  </a:moveTo>
                  <a:lnTo>
                    <a:pt x="2040828" y="0"/>
                  </a:lnTo>
                  <a:lnTo>
                    <a:pt x="2040828" y="655077"/>
                  </a:lnTo>
                  <a:lnTo>
                    <a:pt x="0" y="655077"/>
                  </a:lnTo>
                  <a:lnTo>
                    <a:pt x="0" y="0"/>
                  </a:lnTo>
                  <a:close/>
                </a:path>
              </a:pathLst>
            </a:custGeom>
            <a:solidFill>
              <a:srgbClr val="F14001"/>
            </a:solidFill>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45720" tIns="0" rIns="618865" bIns="0" numCol="1" spcCol="1270" anchor="ctr" anchorCtr="0">
              <a:noAutofit/>
            </a:bodyPr>
            <a:lstStyle/>
            <a:p>
              <a:pPr marL="0" lvl="0" indent="0" algn="l" defTabSz="533400">
                <a:lnSpc>
                  <a:spcPct val="90000"/>
                </a:lnSpc>
                <a:spcBef>
                  <a:spcPct val="0"/>
                </a:spcBef>
                <a:spcAft>
                  <a:spcPct val="35000"/>
                </a:spcAft>
                <a:buNone/>
              </a:pPr>
              <a:r>
                <a:rPr lang="en-US" sz="1200" kern="1200" dirty="0" err="1"/>
                <a:t>MediaPlayerElement</a:t>
              </a:r>
              <a:endParaRPr lang="en-US" sz="1200" kern="1200" dirty="0"/>
            </a:p>
          </p:txBody>
        </p:sp>
        <p:sp>
          <p:nvSpPr>
            <p:cNvPr id="14" name="Freeform: Shape 13">
              <a:extLst>
                <a:ext uri="{FF2B5EF4-FFF2-40B4-BE49-F238E27FC236}">
                  <a16:creationId xmlns:a16="http://schemas.microsoft.com/office/drawing/2014/main" id="{4BAAB35C-096A-4725-8692-BB871D1782A2}"/>
                </a:ext>
              </a:extLst>
            </p:cNvPr>
            <p:cNvSpPr/>
            <p:nvPr/>
          </p:nvSpPr>
          <p:spPr>
            <a:xfrm>
              <a:off x="2787944" y="4054922"/>
              <a:ext cx="2040828" cy="1523435"/>
            </a:xfrm>
            <a:custGeom>
              <a:avLst/>
              <a:gdLst>
                <a:gd name="connsiteX0" fmla="*/ 121875 w 2040828"/>
                <a:gd name="connsiteY0" fmla="*/ 0 h 1523435"/>
                <a:gd name="connsiteX1" fmla="*/ 1918953 w 2040828"/>
                <a:gd name="connsiteY1" fmla="*/ 0 h 1523435"/>
                <a:gd name="connsiteX2" fmla="*/ 2040828 w 2040828"/>
                <a:gd name="connsiteY2" fmla="*/ 121875 h 1523435"/>
                <a:gd name="connsiteX3" fmla="*/ 2040828 w 2040828"/>
                <a:gd name="connsiteY3" fmla="*/ 1523435 h 1523435"/>
                <a:gd name="connsiteX4" fmla="*/ 2040828 w 2040828"/>
                <a:gd name="connsiteY4" fmla="*/ 1523435 h 1523435"/>
                <a:gd name="connsiteX5" fmla="*/ 0 w 2040828"/>
                <a:gd name="connsiteY5" fmla="*/ 1523435 h 1523435"/>
                <a:gd name="connsiteX6" fmla="*/ 0 w 2040828"/>
                <a:gd name="connsiteY6" fmla="*/ 1523435 h 1523435"/>
                <a:gd name="connsiteX7" fmla="*/ 0 w 2040828"/>
                <a:gd name="connsiteY7" fmla="*/ 121875 h 1523435"/>
                <a:gd name="connsiteX8" fmla="*/ 121875 w 2040828"/>
                <a:gd name="connsiteY8" fmla="*/ 0 h 152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828" h="1523435">
                  <a:moveTo>
                    <a:pt x="121875" y="0"/>
                  </a:moveTo>
                  <a:lnTo>
                    <a:pt x="1918953" y="0"/>
                  </a:lnTo>
                  <a:cubicBezTo>
                    <a:pt x="1986263" y="0"/>
                    <a:pt x="2040828" y="54565"/>
                    <a:pt x="2040828" y="121875"/>
                  </a:cubicBezTo>
                  <a:lnTo>
                    <a:pt x="2040828" y="1523435"/>
                  </a:lnTo>
                  <a:lnTo>
                    <a:pt x="2040828" y="1523435"/>
                  </a:lnTo>
                  <a:lnTo>
                    <a:pt x="0" y="1523435"/>
                  </a:lnTo>
                  <a:lnTo>
                    <a:pt x="0" y="1523435"/>
                  </a:lnTo>
                  <a:lnTo>
                    <a:pt x="0" y="121875"/>
                  </a:lnTo>
                  <a:cubicBezTo>
                    <a:pt x="0" y="54565"/>
                    <a:pt x="54565" y="0"/>
                    <a:pt x="121875" y="0"/>
                  </a:cubicBez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0936" tIns="81416" rIns="50936"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Native DirectX11 support</a:t>
              </a:r>
            </a:p>
            <a:p>
              <a:pPr marL="114300" lvl="1" indent="-114300" algn="l" defTabSz="533400">
                <a:lnSpc>
                  <a:spcPct val="90000"/>
                </a:lnSpc>
                <a:spcBef>
                  <a:spcPct val="0"/>
                </a:spcBef>
                <a:spcAft>
                  <a:spcPct val="15000"/>
                </a:spcAft>
                <a:buChar char="•"/>
              </a:pPr>
              <a:r>
                <a:rPr lang="en-US" sz="1200" kern="1200" dirty="0"/>
                <a:t>Native DirectX12 support</a:t>
              </a:r>
            </a:p>
            <a:p>
              <a:pPr marL="114300" lvl="1" indent="-114300" algn="l" defTabSz="533400">
                <a:lnSpc>
                  <a:spcPct val="90000"/>
                </a:lnSpc>
                <a:spcBef>
                  <a:spcPct val="0"/>
                </a:spcBef>
                <a:spcAft>
                  <a:spcPct val="15000"/>
                </a:spcAft>
                <a:buChar char="•"/>
              </a:pPr>
              <a:r>
                <a:rPr lang="en-US" sz="1200" kern="1200" dirty="0"/>
                <a:t>Multithreading support</a:t>
              </a:r>
            </a:p>
            <a:p>
              <a:pPr marL="114300" lvl="1" indent="-114300" algn="l" defTabSz="533400">
                <a:lnSpc>
                  <a:spcPct val="90000"/>
                </a:lnSpc>
                <a:spcBef>
                  <a:spcPct val="0"/>
                </a:spcBef>
                <a:spcAft>
                  <a:spcPct val="15000"/>
                </a:spcAft>
                <a:buChar char="•"/>
              </a:pPr>
              <a:r>
                <a:rPr lang="en-US" sz="1200" kern="1200" dirty="0"/>
                <a:t>High DPI </a:t>
              </a:r>
            </a:p>
            <a:p>
              <a:pPr marL="114300" lvl="1" indent="-114300" algn="l" defTabSz="533400">
                <a:lnSpc>
                  <a:spcPct val="90000"/>
                </a:lnSpc>
                <a:spcBef>
                  <a:spcPct val="0"/>
                </a:spcBef>
                <a:spcAft>
                  <a:spcPct val="15000"/>
                </a:spcAft>
                <a:buChar char="•"/>
              </a:pPr>
              <a:r>
                <a:rPr lang="en-US" sz="1200" kern="1200" dirty="0"/>
                <a:t>HDR rendering</a:t>
              </a:r>
            </a:p>
          </p:txBody>
        </p:sp>
        <p:sp>
          <p:nvSpPr>
            <p:cNvPr id="15" name="Freeform: Shape 14">
              <a:extLst>
                <a:ext uri="{FF2B5EF4-FFF2-40B4-BE49-F238E27FC236}">
                  <a16:creationId xmlns:a16="http://schemas.microsoft.com/office/drawing/2014/main" id="{EEB41FCF-366B-4AC9-B60A-AF28B8CE8C7B}"/>
                </a:ext>
              </a:extLst>
            </p:cNvPr>
            <p:cNvSpPr/>
            <p:nvPr/>
          </p:nvSpPr>
          <p:spPr>
            <a:xfrm>
              <a:off x="2787944" y="5578357"/>
              <a:ext cx="2040828" cy="655077"/>
            </a:xfrm>
            <a:custGeom>
              <a:avLst/>
              <a:gdLst>
                <a:gd name="connsiteX0" fmla="*/ 0 w 2040828"/>
                <a:gd name="connsiteY0" fmla="*/ 0 h 655077"/>
                <a:gd name="connsiteX1" fmla="*/ 2040828 w 2040828"/>
                <a:gd name="connsiteY1" fmla="*/ 0 h 655077"/>
                <a:gd name="connsiteX2" fmla="*/ 2040828 w 2040828"/>
                <a:gd name="connsiteY2" fmla="*/ 655077 h 655077"/>
                <a:gd name="connsiteX3" fmla="*/ 0 w 2040828"/>
                <a:gd name="connsiteY3" fmla="*/ 655077 h 655077"/>
                <a:gd name="connsiteX4" fmla="*/ 0 w 2040828"/>
                <a:gd name="connsiteY4" fmla="*/ 0 h 655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828" h="655077">
                  <a:moveTo>
                    <a:pt x="0" y="0"/>
                  </a:moveTo>
                  <a:lnTo>
                    <a:pt x="2040828" y="0"/>
                  </a:lnTo>
                  <a:lnTo>
                    <a:pt x="2040828" y="655077"/>
                  </a:lnTo>
                  <a:lnTo>
                    <a:pt x="0" y="655077"/>
                  </a:lnTo>
                  <a:lnTo>
                    <a:pt x="0" y="0"/>
                  </a:lnTo>
                  <a:close/>
                </a:path>
              </a:pathLst>
            </a:custGeom>
            <a:solidFill>
              <a:srgbClr val="F14001"/>
            </a:solidFill>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45720" tIns="0" rIns="618865" bIns="0" numCol="1" spcCol="1270" anchor="ctr" anchorCtr="0">
              <a:noAutofit/>
            </a:bodyPr>
            <a:lstStyle/>
            <a:p>
              <a:pPr marL="0" lvl="0" indent="0" algn="l" defTabSz="533400">
                <a:lnSpc>
                  <a:spcPct val="90000"/>
                </a:lnSpc>
                <a:spcBef>
                  <a:spcPct val="0"/>
                </a:spcBef>
                <a:spcAft>
                  <a:spcPct val="35000"/>
                </a:spcAft>
                <a:buNone/>
              </a:pPr>
              <a:r>
                <a:rPr lang="en-US" sz="1200" kern="1200" dirty="0" err="1"/>
                <a:t>SwapChainPanel</a:t>
              </a:r>
              <a:endParaRPr lang="en-US" sz="1200" kern="1200" dirty="0"/>
            </a:p>
          </p:txBody>
        </p:sp>
        <p:sp>
          <p:nvSpPr>
            <p:cNvPr id="18" name="Freeform: Shape 17">
              <a:extLst>
                <a:ext uri="{FF2B5EF4-FFF2-40B4-BE49-F238E27FC236}">
                  <a16:creationId xmlns:a16="http://schemas.microsoft.com/office/drawing/2014/main" id="{FD68DE9B-CB66-4259-96E3-CD0D26CC6B38}"/>
                </a:ext>
              </a:extLst>
            </p:cNvPr>
            <p:cNvSpPr/>
            <p:nvPr/>
          </p:nvSpPr>
          <p:spPr>
            <a:xfrm>
              <a:off x="5174130" y="4054922"/>
              <a:ext cx="2040828" cy="1523435"/>
            </a:xfrm>
            <a:custGeom>
              <a:avLst/>
              <a:gdLst>
                <a:gd name="connsiteX0" fmla="*/ 121875 w 2040828"/>
                <a:gd name="connsiteY0" fmla="*/ 0 h 1523435"/>
                <a:gd name="connsiteX1" fmla="*/ 1918953 w 2040828"/>
                <a:gd name="connsiteY1" fmla="*/ 0 h 1523435"/>
                <a:gd name="connsiteX2" fmla="*/ 2040828 w 2040828"/>
                <a:gd name="connsiteY2" fmla="*/ 121875 h 1523435"/>
                <a:gd name="connsiteX3" fmla="*/ 2040828 w 2040828"/>
                <a:gd name="connsiteY3" fmla="*/ 1523435 h 1523435"/>
                <a:gd name="connsiteX4" fmla="*/ 2040828 w 2040828"/>
                <a:gd name="connsiteY4" fmla="*/ 1523435 h 1523435"/>
                <a:gd name="connsiteX5" fmla="*/ 0 w 2040828"/>
                <a:gd name="connsiteY5" fmla="*/ 1523435 h 1523435"/>
                <a:gd name="connsiteX6" fmla="*/ 0 w 2040828"/>
                <a:gd name="connsiteY6" fmla="*/ 1523435 h 1523435"/>
                <a:gd name="connsiteX7" fmla="*/ 0 w 2040828"/>
                <a:gd name="connsiteY7" fmla="*/ 121875 h 1523435"/>
                <a:gd name="connsiteX8" fmla="*/ 121875 w 2040828"/>
                <a:gd name="connsiteY8" fmla="*/ 0 h 152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828" h="1523435">
                  <a:moveTo>
                    <a:pt x="121875" y="0"/>
                  </a:moveTo>
                  <a:lnTo>
                    <a:pt x="1918953" y="0"/>
                  </a:lnTo>
                  <a:cubicBezTo>
                    <a:pt x="1986263" y="0"/>
                    <a:pt x="2040828" y="54565"/>
                    <a:pt x="2040828" y="121875"/>
                  </a:cubicBezTo>
                  <a:lnTo>
                    <a:pt x="2040828" y="1523435"/>
                  </a:lnTo>
                  <a:lnTo>
                    <a:pt x="2040828" y="1523435"/>
                  </a:lnTo>
                  <a:lnTo>
                    <a:pt x="0" y="1523435"/>
                  </a:lnTo>
                  <a:lnTo>
                    <a:pt x="0" y="1523435"/>
                  </a:lnTo>
                  <a:lnTo>
                    <a:pt x="0" y="121875"/>
                  </a:lnTo>
                  <a:cubicBezTo>
                    <a:pt x="0" y="54565"/>
                    <a:pt x="54565" y="0"/>
                    <a:pt x="121875" y="0"/>
                  </a:cubicBez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0936" tIns="81416" rIns="50936"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Super-wet Ink</a:t>
              </a:r>
            </a:p>
            <a:p>
              <a:pPr marL="114300" lvl="1" indent="-114300" algn="l" defTabSz="533400">
                <a:lnSpc>
                  <a:spcPct val="90000"/>
                </a:lnSpc>
                <a:spcBef>
                  <a:spcPct val="0"/>
                </a:spcBef>
                <a:spcAft>
                  <a:spcPct val="15000"/>
                </a:spcAft>
                <a:buChar char="•"/>
              </a:pPr>
              <a:r>
                <a:rPr lang="en-US" sz="1200" kern="1200" dirty="0"/>
                <a:t>Ink Toolbar</a:t>
              </a:r>
            </a:p>
            <a:p>
              <a:pPr marL="114300" lvl="1" indent="-114300" algn="l" defTabSz="533400">
                <a:lnSpc>
                  <a:spcPct val="90000"/>
                </a:lnSpc>
                <a:spcBef>
                  <a:spcPct val="0"/>
                </a:spcBef>
                <a:spcAft>
                  <a:spcPct val="15000"/>
                </a:spcAft>
                <a:buChar char="•"/>
              </a:pPr>
              <a:r>
                <a:rPr lang="en-US" sz="1200" kern="1200" dirty="0"/>
                <a:t>Text recognition</a:t>
              </a:r>
            </a:p>
            <a:p>
              <a:pPr marL="114300" lvl="1" indent="-114300" algn="l" defTabSz="533400">
                <a:lnSpc>
                  <a:spcPct val="90000"/>
                </a:lnSpc>
                <a:spcBef>
                  <a:spcPct val="0"/>
                </a:spcBef>
                <a:spcAft>
                  <a:spcPct val="15000"/>
                </a:spcAft>
                <a:buChar char="•"/>
              </a:pPr>
              <a:r>
                <a:rPr lang="en-US" sz="1200" kern="1200" dirty="0"/>
                <a:t>Shape recognition</a:t>
              </a:r>
            </a:p>
            <a:p>
              <a:pPr marL="114300" lvl="1" indent="-114300" algn="l" defTabSz="533400">
                <a:lnSpc>
                  <a:spcPct val="90000"/>
                </a:lnSpc>
                <a:spcBef>
                  <a:spcPct val="0"/>
                </a:spcBef>
                <a:spcAft>
                  <a:spcPct val="15000"/>
                </a:spcAft>
                <a:buChar char="•"/>
              </a:pPr>
              <a:r>
                <a:rPr lang="en-US" sz="1200" kern="1200" dirty="0"/>
                <a:t>Store and retrieve ink </a:t>
              </a:r>
            </a:p>
          </p:txBody>
        </p:sp>
        <p:sp>
          <p:nvSpPr>
            <p:cNvPr id="19" name="Freeform: Shape 18">
              <a:extLst>
                <a:ext uri="{FF2B5EF4-FFF2-40B4-BE49-F238E27FC236}">
                  <a16:creationId xmlns:a16="http://schemas.microsoft.com/office/drawing/2014/main" id="{2D1A0D3C-1696-4955-8309-220F4372EB2B}"/>
                </a:ext>
              </a:extLst>
            </p:cNvPr>
            <p:cNvSpPr/>
            <p:nvPr/>
          </p:nvSpPr>
          <p:spPr>
            <a:xfrm>
              <a:off x="5174130" y="5578357"/>
              <a:ext cx="2040828" cy="655077"/>
            </a:xfrm>
            <a:custGeom>
              <a:avLst/>
              <a:gdLst>
                <a:gd name="connsiteX0" fmla="*/ 0 w 2040828"/>
                <a:gd name="connsiteY0" fmla="*/ 0 h 655077"/>
                <a:gd name="connsiteX1" fmla="*/ 2040828 w 2040828"/>
                <a:gd name="connsiteY1" fmla="*/ 0 h 655077"/>
                <a:gd name="connsiteX2" fmla="*/ 2040828 w 2040828"/>
                <a:gd name="connsiteY2" fmla="*/ 655077 h 655077"/>
                <a:gd name="connsiteX3" fmla="*/ 0 w 2040828"/>
                <a:gd name="connsiteY3" fmla="*/ 655077 h 655077"/>
                <a:gd name="connsiteX4" fmla="*/ 0 w 2040828"/>
                <a:gd name="connsiteY4" fmla="*/ 0 h 655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828" h="655077">
                  <a:moveTo>
                    <a:pt x="0" y="0"/>
                  </a:moveTo>
                  <a:lnTo>
                    <a:pt x="2040828" y="0"/>
                  </a:lnTo>
                  <a:lnTo>
                    <a:pt x="2040828" y="655077"/>
                  </a:lnTo>
                  <a:lnTo>
                    <a:pt x="0" y="655077"/>
                  </a:lnTo>
                  <a:lnTo>
                    <a:pt x="0" y="0"/>
                  </a:lnTo>
                  <a:close/>
                </a:path>
              </a:pathLst>
            </a:custGeom>
            <a:solidFill>
              <a:srgbClr val="F14001"/>
            </a:solidFill>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45720" tIns="0" rIns="618865" bIns="0" numCol="1" spcCol="1270" anchor="ctr" anchorCtr="0">
              <a:noAutofit/>
            </a:bodyPr>
            <a:lstStyle/>
            <a:p>
              <a:pPr marL="0" lvl="0" indent="0" algn="l" defTabSz="533400">
                <a:lnSpc>
                  <a:spcPct val="90000"/>
                </a:lnSpc>
                <a:spcBef>
                  <a:spcPct val="0"/>
                </a:spcBef>
                <a:spcAft>
                  <a:spcPct val="35000"/>
                </a:spcAft>
                <a:buNone/>
              </a:pPr>
              <a:r>
                <a:rPr lang="en-US" sz="1200" kern="1200" dirty="0"/>
                <a:t>Ink Canvas</a:t>
              </a:r>
            </a:p>
          </p:txBody>
        </p:sp>
        <p:sp>
          <p:nvSpPr>
            <p:cNvPr id="21" name="Freeform: Shape 20">
              <a:extLst>
                <a:ext uri="{FF2B5EF4-FFF2-40B4-BE49-F238E27FC236}">
                  <a16:creationId xmlns:a16="http://schemas.microsoft.com/office/drawing/2014/main" id="{EC18E52E-9E0F-4554-996A-80CD4C06642C}"/>
                </a:ext>
              </a:extLst>
            </p:cNvPr>
            <p:cNvSpPr/>
            <p:nvPr/>
          </p:nvSpPr>
          <p:spPr>
            <a:xfrm>
              <a:off x="7560316" y="4054922"/>
              <a:ext cx="2040828" cy="1523435"/>
            </a:xfrm>
            <a:custGeom>
              <a:avLst/>
              <a:gdLst>
                <a:gd name="connsiteX0" fmla="*/ 121875 w 2040828"/>
                <a:gd name="connsiteY0" fmla="*/ 0 h 1523435"/>
                <a:gd name="connsiteX1" fmla="*/ 1918953 w 2040828"/>
                <a:gd name="connsiteY1" fmla="*/ 0 h 1523435"/>
                <a:gd name="connsiteX2" fmla="*/ 2040828 w 2040828"/>
                <a:gd name="connsiteY2" fmla="*/ 121875 h 1523435"/>
                <a:gd name="connsiteX3" fmla="*/ 2040828 w 2040828"/>
                <a:gd name="connsiteY3" fmla="*/ 1523435 h 1523435"/>
                <a:gd name="connsiteX4" fmla="*/ 2040828 w 2040828"/>
                <a:gd name="connsiteY4" fmla="*/ 1523435 h 1523435"/>
                <a:gd name="connsiteX5" fmla="*/ 0 w 2040828"/>
                <a:gd name="connsiteY5" fmla="*/ 1523435 h 1523435"/>
                <a:gd name="connsiteX6" fmla="*/ 0 w 2040828"/>
                <a:gd name="connsiteY6" fmla="*/ 1523435 h 1523435"/>
                <a:gd name="connsiteX7" fmla="*/ 0 w 2040828"/>
                <a:gd name="connsiteY7" fmla="*/ 121875 h 1523435"/>
                <a:gd name="connsiteX8" fmla="*/ 121875 w 2040828"/>
                <a:gd name="connsiteY8" fmla="*/ 0 h 152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828" h="1523435">
                  <a:moveTo>
                    <a:pt x="121875" y="0"/>
                  </a:moveTo>
                  <a:lnTo>
                    <a:pt x="1918953" y="0"/>
                  </a:lnTo>
                  <a:cubicBezTo>
                    <a:pt x="1986263" y="0"/>
                    <a:pt x="2040828" y="54565"/>
                    <a:pt x="2040828" y="121875"/>
                  </a:cubicBezTo>
                  <a:lnTo>
                    <a:pt x="2040828" y="1523435"/>
                  </a:lnTo>
                  <a:lnTo>
                    <a:pt x="2040828" y="1523435"/>
                  </a:lnTo>
                  <a:lnTo>
                    <a:pt x="0" y="1523435"/>
                  </a:lnTo>
                  <a:lnTo>
                    <a:pt x="0" y="1523435"/>
                  </a:lnTo>
                  <a:lnTo>
                    <a:pt x="0" y="121875"/>
                  </a:lnTo>
                  <a:cubicBezTo>
                    <a:pt x="0" y="54565"/>
                    <a:pt x="54565" y="0"/>
                    <a:pt x="121875" y="0"/>
                  </a:cubicBez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0936" tIns="81416" rIns="50936"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Microsoft Graph</a:t>
              </a:r>
            </a:p>
            <a:p>
              <a:pPr marL="114300" lvl="1" indent="-114300" algn="l" defTabSz="533400">
                <a:lnSpc>
                  <a:spcPct val="90000"/>
                </a:lnSpc>
                <a:spcBef>
                  <a:spcPct val="0"/>
                </a:spcBef>
                <a:spcAft>
                  <a:spcPct val="15000"/>
                </a:spcAft>
                <a:buChar char="•"/>
              </a:pPr>
              <a:r>
                <a:rPr lang="en-US" sz="1200" kern="1200" dirty="0"/>
                <a:t>Microsoft 365</a:t>
              </a:r>
            </a:p>
            <a:p>
              <a:pPr marL="228600" lvl="2" indent="-114300" algn="l" defTabSz="533400">
                <a:lnSpc>
                  <a:spcPct val="90000"/>
                </a:lnSpc>
                <a:spcBef>
                  <a:spcPct val="0"/>
                </a:spcBef>
                <a:spcAft>
                  <a:spcPct val="15000"/>
                </a:spcAft>
                <a:buChar char="•"/>
              </a:pPr>
              <a:r>
                <a:rPr lang="en-US" sz="1200" kern="1200" dirty="0"/>
                <a:t>Azure AAD</a:t>
              </a:r>
            </a:p>
            <a:p>
              <a:pPr marL="228600" lvl="2" indent="-114300" algn="l" defTabSz="533400">
                <a:lnSpc>
                  <a:spcPct val="90000"/>
                </a:lnSpc>
                <a:spcBef>
                  <a:spcPct val="0"/>
                </a:spcBef>
                <a:spcAft>
                  <a:spcPct val="15000"/>
                </a:spcAft>
                <a:buChar char="•"/>
              </a:pPr>
              <a:r>
                <a:rPr lang="en-US" sz="1200" kern="1200" dirty="0"/>
                <a:t>Office 365</a:t>
              </a:r>
            </a:p>
            <a:p>
              <a:pPr marL="228600" lvl="2" indent="-114300" algn="l" defTabSz="533400">
                <a:lnSpc>
                  <a:spcPct val="90000"/>
                </a:lnSpc>
                <a:spcBef>
                  <a:spcPct val="0"/>
                </a:spcBef>
                <a:spcAft>
                  <a:spcPct val="15000"/>
                </a:spcAft>
                <a:buChar char="•"/>
              </a:pPr>
              <a:r>
                <a:rPr lang="en-US" sz="1200" kern="1200" dirty="0"/>
                <a:t>Enterprise Mobility</a:t>
              </a:r>
            </a:p>
            <a:p>
              <a:pPr marL="228600" lvl="2" indent="-114300" algn="l" defTabSz="533400">
                <a:lnSpc>
                  <a:spcPct val="90000"/>
                </a:lnSpc>
                <a:spcBef>
                  <a:spcPct val="0"/>
                </a:spcBef>
                <a:spcAft>
                  <a:spcPct val="15000"/>
                </a:spcAft>
                <a:buChar char="•"/>
              </a:pPr>
              <a:r>
                <a:rPr lang="en-US" sz="1200" kern="1200" dirty="0"/>
                <a:t>Windows 10</a:t>
              </a:r>
            </a:p>
          </p:txBody>
        </p:sp>
        <p:sp>
          <p:nvSpPr>
            <p:cNvPr id="22" name="Freeform: Shape 21">
              <a:extLst>
                <a:ext uri="{FF2B5EF4-FFF2-40B4-BE49-F238E27FC236}">
                  <a16:creationId xmlns:a16="http://schemas.microsoft.com/office/drawing/2014/main" id="{87282350-9B69-4A10-9344-438E7C850461}"/>
                </a:ext>
              </a:extLst>
            </p:cNvPr>
            <p:cNvSpPr/>
            <p:nvPr/>
          </p:nvSpPr>
          <p:spPr>
            <a:xfrm>
              <a:off x="7560316" y="5578357"/>
              <a:ext cx="2040828" cy="655077"/>
            </a:xfrm>
            <a:custGeom>
              <a:avLst/>
              <a:gdLst>
                <a:gd name="connsiteX0" fmla="*/ 0 w 2040828"/>
                <a:gd name="connsiteY0" fmla="*/ 0 h 655077"/>
                <a:gd name="connsiteX1" fmla="*/ 2040828 w 2040828"/>
                <a:gd name="connsiteY1" fmla="*/ 0 h 655077"/>
                <a:gd name="connsiteX2" fmla="*/ 2040828 w 2040828"/>
                <a:gd name="connsiteY2" fmla="*/ 655077 h 655077"/>
                <a:gd name="connsiteX3" fmla="*/ 0 w 2040828"/>
                <a:gd name="connsiteY3" fmla="*/ 655077 h 655077"/>
                <a:gd name="connsiteX4" fmla="*/ 0 w 2040828"/>
                <a:gd name="connsiteY4" fmla="*/ 0 h 655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828" h="655077">
                  <a:moveTo>
                    <a:pt x="0" y="0"/>
                  </a:moveTo>
                  <a:lnTo>
                    <a:pt x="2040828" y="0"/>
                  </a:lnTo>
                  <a:lnTo>
                    <a:pt x="2040828" y="655077"/>
                  </a:lnTo>
                  <a:lnTo>
                    <a:pt x="0" y="655077"/>
                  </a:lnTo>
                  <a:lnTo>
                    <a:pt x="0" y="0"/>
                  </a:lnTo>
                  <a:close/>
                </a:path>
              </a:pathLst>
            </a:custGeom>
            <a:solidFill>
              <a:schemeClr val="accent1"/>
            </a:solidFill>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45720" tIns="0" rIns="618865" bIns="0" numCol="1" spcCol="1270" anchor="ctr" anchorCtr="0">
              <a:noAutofit/>
            </a:bodyPr>
            <a:lstStyle/>
            <a:p>
              <a:pPr marL="0" lvl="0" indent="0" algn="l" defTabSz="533400">
                <a:lnSpc>
                  <a:spcPct val="90000"/>
                </a:lnSpc>
                <a:spcBef>
                  <a:spcPct val="0"/>
                </a:spcBef>
                <a:spcAft>
                  <a:spcPct val="35000"/>
                </a:spcAft>
                <a:buNone/>
              </a:pPr>
              <a:r>
                <a:rPr lang="en-US" sz="1200" kern="1200" dirty="0"/>
                <a:t> Graph</a:t>
              </a:r>
            </a:p>
          </p:txBody>
        </p:sp>
      </p:grpSp>
      <p:sp>
        <p:nvSpPr>
          <p:cNvPr id="24" name="Rectangle 23">
            <a:extLst>
              <a:ext uri="{FF2B5EF4-FFF2-40B4-BE49-F238E27FC236}">
                <a16:creationId xmlns:a16="http://schemas.microsoft.com/office/drawing/2014/main" id="{A8ABBDB9-968A-497F-87D5-69B812407731}"/>
              </a:ext>
            </a:extLst>
          </p:cNvPr>
          <p:cNvSpPr/>
          <p:nvPr/>
        </p:nvSpPr>
        <p:spPr bwMode="auto">
          <a:xfrm>
            <a:off x="10515600" y="5895842"/>
            <a:ext cx="204788" cy="20955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100" dirty="0">
              <a:gradFill>
                <a:gsLst>
                  <a:gs pos="40075">
                    <a:srgbClr val="FFFFFF"/>
                  </a:gs>
                  <a:gs pos="30000">
                    <a:srgbClr val="FFFFFF"/>
                  </a:gs>
                </a:gsLst>
                <a:lin ang="5400000" scaled="0"/>
              </a:gradFill>
            </a:endParaRPr>
          </a:p>
        </p:txBody>
      </p:sp>
      <p:sp>
        <p:nvSpPr>
          <p:cNvPr id="25" name="Rectangle 24">
            <a:extLst>
              <a:ext uri="{FF2B5EF4-FFF2-40B4-BE49-F238E27FC236}">
                <a16:creationId xmlns:a16="http://schemas.microsoft.com/office/drawing/2014/main" id="{31F9D357-483C-4DA6-892C-9BD500D9CCB2}"/>
              </a:ext>
            </a:extLst>
          </p:cNvPr>
          <p:cNvSpPr/>
          <p:nvPr/>
        </p:nvSpPr>
        <p:spPr bwMode="auto">
          <a:xfrm>
            <a:off x="10515600" y="6219692"/>
            <a:ext cx="204788" cy="209550"/>
          </a:xfrm>
          <a:prstGeom prst="rect">
            <a:avLst/>
          </a:prstGeom>
          <a:solidFill>
            <a:srgbClr val="F140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100" dirty="0">
              <a:gradFill>
                <a:gsLst>
                  <a:gs pos="40075">
                    <a:srgbClr val="FFFFFF"/>
                  </a:gs>
                  <a:gs pos="30000">
                    <a:srgbClr val="FFFFFF"/>
                  </a:gs>
                </a:gsLst>
                <a:lin ang="5400000" scaled="0"/>
              </a:gradFill>
            </a:endParaRPr>
          </a:p>
        </p:txBody>
      </p:sp>
      <p:sp>
        <p:nvSpPr>
          <p:cNvPr id="26" name="Rectangle 25">
            <a:extLst>
              <a:ext uri="{FF2B5EF4-FFF2-40B4-BE49-F238E27FC236}">
                <a16:creationId xmlns:a16="http://schemas.microsoft.com/office/drawing/2014/main" id="{8323C092-08B5-46DB-BF59-801A5D36B866}"/>
              </a:ext>
            </a:extLst>
          </p:cNvPr>
          <p:cNvSpPr/>
          <p:nvPr/>
        </p:nvSpPr>
        <p:spPr bwMode="auto">
          <a:xfrm>
            <a:off x="10515600" y="6543542"/>
            <a:ext cx="204788" cy="20955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100" dirty="0">
              <a:gradFill>
                <a:gsLst>
                  <a:gs pos="40075">
                    <a:srgbClr val="FFFFFF"/>
                  </a:gs>
                  <a:gs pos="30000">
                    <a:srgbClr val="FFFFFF"/>
                  </a:gs>
                </a:gsLst>
                <a:lin ang="5400000" scaled="0"/>
              </a:gradFill>
            </a:endParaRPr>
          </a:p>
        </p:txBody>
      </p:sp>
      <p:sp>
        <p:nvSpPr>
          <p:cNvPr id="27" name="Rectangle 26">
            <a:extLst>
              <a:ext uri="{FF2B5EF4-FFF2-40B4-BE49-F238E27FC236}">
                <a16:creationId xmlns:a16="http://schemas.microsoft.com/office/drawing/2014/main" id="{34C85CF6-5BF5-4531-9C6F-75AF56EF8E8B}"/>
              </a:ext>
            </a:extLst>
          </p:cNvPr>
          <p:cNvSpPr/>
          <p:nvPr/>
        </p:nvSpPr>
        <p:spPr>
          <a:xfrm>
            <a:off x="10751608" y="5834032"/>
            <a:ext cx="740908" cy="276999"/>
          </a:xfrm>
          <a:prstGeom prst="rect">
            <a:avLst/>
          </a:prstGeom>
        </p:spPr>
        <p:txBody>
          <a:bodyPr wrap="none">
            <a:spAutoFit/>
          </a:bodyPr>
          <a:lstStyle/>
          <a:p>
            <a:r>
              <a:rPr lang="en-US" sz="1200" dirty="0"/>
              <a:t>Shipped</a:t>
            </a:r>
            <a:endParaRPr lang="en-US" sz="1100" dirty="0"/>
          </a:p>
        </p:txBody>
      </p:sp>
      <p:sp>
        <p:nvSpPr>
          <p:cNvPr id="28" name="Rectangle 27">
            <a:extLst>
              <a:ext uri="{FF2B5EF4-FFF2-40B4-BE49-F238E27FC236}">
                <a16:creationId xmlns:a16="http://schemas.microsoft.com/office/drawing/2014/main" id="{19F33ED6-C173-4E03-9818-F41AA4B3D884}"/>
              </a:ext>
            </a:extLst>
          </p:cNvPr>
          <p:cNvSpPr/>
          <p:nvPr/>
        </p:nvSpPr>
        <p:spPr>
          <a:xfrm>
            <a:off x="10751608" y="6185967"/>
            <a:ext cx="860685" cy="276999"/>
          </a:xfrm>
          <a:prstGeom prst="rect">
            <a:avLst/>
          </a:prstGeom>
        </p:spPr>
        <p:txBody>
          <a:bodyPr wrap="none">
            <a:spAutoFit/>
          </a:bodyPr>
          <a:lstStyle/>
          <a:p>
            <a:r>
              <a:rPr lang="en-US" sz="1200" dirty="0"/>
              <a:t>On review</a:t>
            </a:r>
            <a:endParaRPr lang="en-US" sz="1100" dirty="0"/>
          </a:p>
        </p:txBody>
      </p:sp>
      <p:sp>
        <p:nvSpPr>
          <p:cNvPr id="29" name="Rectangle 28">
            <a:extLst>
              <a:ext uri="{FF2B5EF4-FFF2-40B4-BE49-F238E27FC236}">
                <a16:creationId xmlns:a16="http://schemas.microsoft.com/office/drawing/2014/main" id="{CF851BE8-5603-4003-8A04-9802751D5FEC}"/>
              </a:ext>
            </a:extLst>
          </p:cNvPr>
          <p:cNvSpPr/>
          <p:nvPr/>
        </p:nvSpPr>
        <p:spPr>
          <a:xfrm>
            <a:off x="10751608" y="6509817"/>
            <a:ext cx="1243354" cy="276999"/>
          </a:xfrm>
          <a:prstGeom prst="rect">
            <a:avLst/>
          </a:prstGeom>
        </p:spPr>
        <p:txBody>
          <a:bodyPr wrap="none">
            <a:spAutoFit/>
          </a:bodyPr>
          <a:lstStyle/>
          <a:p>
            <a:r>
              <a:rPr lang="en-US" sz="1200" dirty="0"/>
              <a:t>in development</a:t>
            </a:r>
            <a:endParaRPr lang="en-US" sz="1100" dirty="0"/>
          </a:p>
        </p:txBody>
      </p:sp>
      <p:sp>
        <p:nvSpPr>
          <p:cNvPr id="30" name="Freeform: Shape 29">
            <a:extLst>
              <a:ext uri="{FF2B5EF4-FFF2-40B4-BE49-F238E27FC236}">
                <a16:creationId xmlns:a16="http://schemas.microsoft.com/office/drawing/2014/main" id="{14B5EAB6-D137-4A92-850A-8D2EFA815D85}"/>
              </a:ext>
            </a:extLst>
          </p:cNvPr>
          <p:cNvSpPr/>
          <p:nvPr/>
        </p:nvSpPr>
        <p:spPr>
          <a:xfrm>
            <a:off x="396995" y="2671251"/>
            <a:ext cx="2040828" cy="1523435"/>
          </a:xfrm>
          <a:custGeom>
            <a:avLst/>
            <a:gdLst>
              <a:gd name="connsiteX0" fmla="*/ 121875 w 2040828"/>
              <a:gd name="connsiteY0" fmla="*/ 0 h 1523435"/>
              <a:gd name="connsiteX1" fmla="*/ 1918953 w 2040828"/>
              <a:gd name="connsiteY1" fmla="*/ 0 h 1523435"/>
              <a:gd name="connsiteX2" fmla="*/ 2040828 w 2040828"/>
              <a:gd name="connsiteY2" fmla="*/ 121875 h 1523435"/>
              <a:gd name="connsiteX3" fmla="*/ 2040828 w 2040828"/>
              <a:gd name="connsiteY3" fmla="*/ 1523435 h 1523435"/>
              <a:gd name="connsiteX4" fmla="*/ 2040828 w 2040828"/>
              <a:gd name="connsiteY4" fmla="*/ 1523435 h 1523435"/>
              <a:gd name="connsiteX5" fmla="*/ 0 w 2040828"/>
              <a:gd name="connsiteY5" fmla="*/ 1523435 h 1523435"/>
              <a:gd name="connsiteX6" fmla="*/ 0 w 2040828"/>
              <a:gd name="connsiteY6" fmla="*/ 1523435 h 1523435"/>
              <a:gd name="connsiteX7" fmla="*/ 0 w 2040828"/>
              <a:gd name="connsiteY7" fmla="*/ 121875 h 1523435"/>
              <a:gd name="connsiteX8" fmla="*/ 121875 w 2040828"/>
              <a:gd name="connsiteY8" fmla="*/ 0 h 152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828" h="1523435">
                <a:moveTo>
                  <a:pt x="121875" y="0"/>
                </a:moveTo>
                <a:lnTo>
                  <a:pt x="1918953" y="0"/>
                </a:lnTo>
                <a:cubicBezTo>
                  <a:pt x="1986263" y="0"/>
                  <a:pt x="2040828" y="54565"/>
                  <a:pt x="2040828" y="121875"/>
                </a:cubicBezTo>
                <a:lnTo>
                  <a:pt x="2040828" y="1523435"/>
                </a:lnTo>
                <a:lnTo>
                  <a:pt x="2040828" y="1523435"/>
                </a:lnTo>
                <a:lnTo>
                  <a:pt x="0" y="1523435"/>
                </a:lnTo>
                <a:lnTo>
                  <a:pt x="0" y="1523435"/>
                </a:lnTo>
                <a:lnTo>
                  <a:pt x="0" y="121875"/>
                </a:lnTo>
                <a:cubicBezTo>
                  <a:pt x="0" y="54565"/>
                  <a:pt x="54565" y="0"/>
                  <a:pt x="121875" y="0"/>
                </a:cubicBezTo>
                <a:close/>
              </a:path>
            </a:pathLst>
          </a:custGeom>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0936" tIns="81416" rIns="50936" bIns="15240" numCol="1" spcCol="1270" anchor="t" anchorCtr="0">
            <a:noAutofit/>
          </a:bodyPr>
          <a:lstStyle/>
          <a:p>
            <a:pPr marL="114300" lvl="1" indent="-114300" algn="l" defTabSz="533400">
              <a:lnSpc>
                <a:spcPct val="90000"/>
              </a:lnSpc>
              <a:spcBef>
                <a:spcPct val="0"/>
              </a:spcBef>
              <a:spcAft>
                <a:spcPct val="15000"/>
              </a:spcAft>
              <a:buChar char="•"/>
            </a:pPr>
            <a:r>
              <a:rPr lang="en-US" sz="1200" dirty="0"/>
              <a:t>C</a:t>
            </a:r>
            <a:r>
              <a:rPr lang="en-US" sz="1200" kern="1200" dirty="0"/>
              <a:t>ustom </a:t>
            </a:r>
            <a:r>
              <a:rPr lang="en-US" sz="1200" kern="1200"/>
              <a:t>Xaml content</a:t>
            </a:r>
            <a:endParaRPr lang="en-US" sz="1200" kern="1200" dirty="0"/>
          </a:p>
        </p:txBody>
      </p:sp>
      <p:sp>
        <p:nvSpPr>
          <p:cNvPr id="31" name="Freeform: Shape 30">
            <a:extLst>
              <a:ext uri="{FF2B5EF4-FFF2-40B4-BE49-F238E27FC236}">
                <a16:creationId xmlns:a16="http://schemas.microsoft.com/office/drawing/2014/main" id="{58FBD017-9F25-426E-BF03-7ED89057EC0D}"/>
              </a:ext>
            </a:extLst>
          </p:cNvPr>
          <p:cNvSpPr/>
          <p:nvPr/>
        </p:nvSpPr>
        <p:spPr>
          <a:xfrm>
            <a:off x="401758" y="4194686"/>
            <a:ext cx="2040828" cy="655077"/>
          </a:xfrm>
          <a:custGeom>
            <a:avLst/>
            <a:gdLst>
              <a:gd name="connsiteX0" fmla="*/ 0 w 2040828"/>
              <a:gd name="connsiteY0" fmla="*/ 0 h 655077"/>
              <a:gd name="connsiteX1" fmla="*/ 2040828 w 2040828"/>
              <a:gd name="connsiteY1" fmla="*/ 0 h 655077"/>
              <a:gd name="connsiteX2" fmla="*/ 2040828 w 2040828"/>
              <a:gd name="connsiteY2" fmla="*/ 655077 h 655077"/>
              <a:gd name="connsiteX3" fmla="*/ 0 w 2040828"/>
              <a:gd name="connsiteY3" fmla="*/ 655077 h 655077"/>
              <a:gd name="connsiteX4" fmla="*/ 0 w 2040828"/>
              <a:gd name="connsiteY4" fmla="*/ 0 h 655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828" h="655077">
                <a:moveTo>
                  <a:pt x="0" y="0"/>
                </a:moveTo>
                <a:lnTo>
                  <a:pt x="2040828" y="0"/>
                </a:lnTo>
                <a:lnTo>
                  <a:pt x="2040828" y="655077"/>
                </a:lnTo>
                <a:lnTo>
                  <a:pt x="0" y="655077"/>
                </a:lnTo>
                <a:lnTo>
                  <a:pt x="0" y="0"/>
                </a:lnTo>
                <a:close/>
              </a:path>
            </a:pathLst>
          </a:custGeom>
          <a:solidFill>
            <a:srgbClr val="00B050"/>
          </a:solidFill>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45720" tIns="0" rIns="618865" bIns="0" numCol="1" spcCol="1270" anchor="ctr" anchorCtr="0">
            <a:noAutofit/>
          </a:bodyPr>
          <a:lstStyle/>
          <a:p>
            <a:pPr marL="0" lvl="0" indent="0" algn="l" defTabSz="533400">
              <a:lnSpc>
                <a:spcPct val="90000"/>
              </a:lnSpc>
              <a:spcBef>
                <a:spcPct val="0"/>
              </a:spcBef>
              <a:spcAft>
                <a:spcPct val="35000"/>
              </a:spcAft>
              <a:buNone/>
            </a:pPr>
            <a:r>
              <a:rPr lang="en-US" sz="1200" kern="1200" dirty="0" err="1"/>
              <a:t>WindowsXamlHost</a:t>
            </a:r>
            <a:endParaRPr lang="en-US" sz="1200" kern="1200" dirty="0"/>
          </a:p>
        </p:txBody>
      </p:sp>
    </p:spTree>
    <p:extLst>
      <p:ext uri="{BB962C8B-B14F-4D97-AF65-F5344CB8AC3E}">
        <p14:creationId xmlns:p14="http://schemas.microsoft.com/office/powerpoint/2010/main" val="371321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313171-4899-40D2-BB81-41FC9C8DE8C6}"/>
              </a:ext>
            </a:extLst>
          </p:cNvPr>
          <p:cNvSpPr>
            <a:spLocks noGrp="1"/>
          </p:cNvSpPr>
          <p:nvPr>
            <p:ph type="title"/>
          </p:nvPr>
        </p:nvSpPr>
        <p:spPr/>
        <p:txBody>
          <a:bodyPr/>
          <a:lstStyle/>
          <a:p>
            <a:r>
              <a:rPr lang="en-US"/>
              <a:t>Web View</a:t>
            </a:r>
            <a:endParaRPr lang="en-US" dirty="0"/>
          </a:p>
        </p:txBody>
      </p:sp>
      <p:sp>
        <p:nvSpPr>
          <p:cNvPr id="6" name="Content Placeholder 5">
            <a:extLst>
              <a:ext uri="{FF2B5EF4-FFF2-40B4-BE49-F238E27FC236}">
                <a16:creationId xmlns:a16="http://schemas.microsoft.com/office/drawing/2014/main" id="{A1DB7D3A-1DDB-420A-A77F-D17037D795A8}"/>
              </a:ext>
            </a:extLst>
          </p:cNvPr>
          <p:cNvSpPr>
            <a:spLocks noGrp="1"/>
          </p:cNvSpPr>
          <p:nvPr>
            <p:ph idx="1"/>
          </p:nvPr>
        </p:nvSpPr>
        <p:spPr/>
        <p:txBody>
          <a:bodyPr/>
          <a:lstStyle/>
          <a:p>
            <a:r>
              <a:rPr lang="en-US" dirty="0"/>
              <a:t>How many of your apps use an embedded web view?</a:t>
            </a:r>
          </a:p>
          <a:p>
            <a:r>
              <a:rPr lang="en-US" dirty="0"/>
              <a:t>WPF/WinForms use Trident (IE’s rendering engine)</a:t>
            </a:r>
          </a:p>
          <a:p>
            <a:endParaRPr lang="en-US" dirty="0"/>
          </a:p>
          <a:p>
            <a:r>
              <a:rPr lang="en-US" dirty="0"/>
              <a:t>Two new controls</a:t>
            </a:r>
          </a:p>
          <a:p>
            <a:pPr lvl="1"/>
            <a:r>
              <a:rPr lang="en-US" dirty="0"/>
              <a:t>WebView</a:t>
            </a:r>
          </a:p>
          <a:p>
            <a:pPr lvl="2"/>
            <a:r>
              <a:rPr lang="en-US" dirty="0"/>
              <a:t>Works only on Windows 10, exposes more API</a:t>
            </a:r>
          </a:p>
          <a:p>
            <a:pPr lvl="1"/>
            <a:r>
              <a:rPr lang="en-US" dirty="0" err="1"/>
              <a:t>WebViewCompatible</a:t>
            </a:r>
            <a:endParaRPr lang="en-US" dirty="0"/>
          </a:p>
          <a:p>
            <a:pPr lvl="2"/>
            <a:r>
              <a:rPr lang="en-US" dirty="0"/>
              <a:t>Works on Win 7 &amp; Win 10, exposes API subset</a:t>
            </a:r>
          </a:p>
          <a:p>
            <a:pPr lvl="2"/>
            <a:r>
              <a:rPr lang="en-US" dirty="0"/>
              <a:t>Uses Trident on Win 7, Edge on Win 10</a:t>
            </a:r>
          </a:p>
        </p:txBody>
      </p:sp>
    </p:spTree>
    <p:extLst>
      <p:ext uri="{BB962C8B-B14F-4D97-AF65-F5344CB8AC3E}">
        <p14:creationId xmlns:p14="http://schemas.microsoft.com/office/powerpoint/2010/main" val="246812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458-9882-4557-BA08-7AEFEE9C6A40}"/>
              </a:ext>
            </a:extLst>
          </p:cNvPr>
          <p:cNvSpPr>
            <a:spLocks noGrp="1"/>
          </p:cNvSpPr>
          <p:nvPr>
            <p:ph type="title"/>
          </p:nvPr>
        </p:nvSpPr>
        <p:spPr/>
        <p:txBody>
          <a:bodyPr/>
          <a:lstStyle/>
          <a:p>
            <a:r>
              <a:rPr lang="en-US" dirty="0"/>
              <a:t>Demos</a:t>
            </a:r>
          </a:p>
        </p:txBody>
      </p:sp>
      <p:sp>
        <p:nvSpPr>
          <p:cNvPr id="3" name="Text Placeholder 2">
            <a:extLst>
              <a:ext uri="{FF2B5EF4-FFF2-40B4-BE49-F238E27FC236}">
                <a16:creationId xmlns:a16="http://schemas.microsoft.com/office/drawing/2014/main" id="{83FD44CA-4F17-4673-B293-2A400D88D983}"/>
              </a:ext>
            </a:extLst>
          </p:cNvPr>
          <p:cNvSpPr>
            <a:spLocks noGrp="1"/>
          </p:cNvSpPr>
          <p:nvPr>
            <p:ph type="body" idx="1"/>
          </p:nvPr>
        </p:nvSpPr>
        <p:spPr/>
        <p:txBody>
          <a:bodyPr/>
          <a:lstStyle/>
          <a:p>
            <a:r>
              <a:rPr lang="en-US" dirty="0"/>
              <a:t>WebView &amp; XAML Islands</a:t>
            </a:r>
          </a:p>
        </p:txBody>
      </p:sp>
    </p:spTree>
    <p:extLst>
      <p:ext uri="{BB962C8B-B14F-4D97-AF65-F5344CB8AC3E}">
        <p14:creationId xmlns:p14="http://schemas.microsoft.com/office/powerpoint/2010/main" val="135898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72B4-2AB6-4D11-BC60-B1AFA500F80D}"/>
              </a:ext>
            </a:extLst>
          </p:cNvPr>
          <p:cNvSpPr>
            <a:spLocks noGrp="1"/>
          </p:cNvSpPr>
          <p:nvPr>
            <p:ph type="title"/>
          </p:nvPr>
        </p:nvSpPr>
        <p:spPr/>
        <p:txBody>
          <a:bodyPr/>
          <a:lstStyle/>
          <a:p>
            <a:r>
              <a:rPr lang="en-US"/>
              <a:t>Survey says?</a:t>
            </a:r>
            <a:endParaRPr lang="en-US" dirty="0"/>
          </a:p>
        </p:txBody>
      </p:sp>
      <p:sp>
        <p:nvSpPr>
          <p:cNvPr id="3" name="Content Placeholder 2">
            <a:extLst>
              <a:ext uri="{FF2B5EF4-FFF2-40B4-BE49-F238E27FC236}">
                <a16:creationId xmlns:a16="http://schemas.microsoft.com/office/drawing/2014/main" id="{3C82DEA5-CE2D-4879-8647-234DD45240C6}"/>
              </a:ext>
            </a:extLst>
          </p:cNvPr>
          <p:cNvSpPr>
            <a:spLocks noGrp="1"/>
          </p:cNvSpPr>
          <p:nvPr>
            <p:ph idx="1"/>
          </p:nvPr>
        </p:nvSpPr>
        <p:spPr/>
        <p:txBody>
          <a:bodyPr/>
          <a:lstStyle/>
          <a:p>
            <a:r>
              <a:rPr lang="en-US" dirty="0"/>
              <a:t>WPF?</a:t>
            </a:r>
          </a:p>
          <a:p>
            <a:r>
              <a:rPr lang="en-US" dirty="0"/>
              <a:t>Windows Forms?</a:t>
            </a:r>
          </a:p>
        </p:txBody>
      </p:sp>
    </p:spTree>
    <p:extLst>
      <p:ext uri="{BB962C8B-B14F-4D97-AF65-F5344CB8AC3E}">
        <p14:creationId xmlns:p14="http://schemas.microsoft.com/office/powerpoint/2010/main" val="317051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XAML Island limitations</a:t>
            </a:r>
          </a:p>
        </p:txBody>
      </p:sp>
      <p:sp>
        <p:nvSpPr>
          <p:cNvPr id="5" name="Text Placeholder 4">
            <a:extLst>
              <a:ext uri="{FF2B5EF4-FFF2-40B4-BE49-F238E27FC236}">
                <a16:creationId xmlns:a16="http://schemas.microsoft.com/office/drawing/2014/main" id="{FD774FCE-813D-4A13-8518-02EC7F71F448}"/>
              </a:ext>
            </a:extLst>
          </p:cNvPr>
          <p:cNvSpPr>
            <a:spLocks noGrp="1"/>
          </p:cNvSpPr>
          <p:nvPr>
            <p:ph type="body" sz="quarter" idx="10"/>
          </p:nvPr>
        </p:nvSpPr>
        <p:spPr>
          <a:xfrm>
            <a:off x="586390" y="1434370"/>
            <a:ext cx="11018520" cy="5084469"/>
          </a:xfrm>
        </p:spPr>
        <p:txBody>
          <a:bodyPr/>
          <a:lstStyle/>
          <a:p>
            <a:r>
              <a:rPr lang="en-US" dirty="0"/>
              <a:t>No Visual Studio support</a:t>
            </a:r>
          </a:p>
          <a:p>
            <a:r>
              <a:rPr lang="en-US" dirty="0"/>
              <a:t>WebView doesn’t work inside of custom content Island (DWXS)</a:t>
            </a:r>
          </a:p>
          <a:p>
            <a:r>
              <a:rPr lang="en-US" dirty="0"/>
              <a:t>Airspace issues</a:t>
            </a:r>
          </a:p>
          <a:p>
            <a:r>
              <a:rPr lang="en-US" dirty="0"/>
              <a:t>Only supported 100% DPI rate</a:t>
            </a:r>
          </a:p>
          <a:p>
            <a:r>
              <a:rPr lang="en-US" dirty="0"/>
              <a:t>Narrator doesn’t work with the Xaml content</a:t>
            </a:r>
          </a:p>
          <a:p>
            <a:r>
              <a:rPr lang="en-US" dirty="0"/>
              <a:t>Reveal brushes are grey</a:t>
            </a:r>
          </a:p>
          <a:p>
            <a:r>
              <a:rPr lang="en-US" dirty="0" err="1"/>
              <a:t>MessageDialogs</a:t>
            </a:r>
            <a:r>
              <a:rPr lang="en-US" dirty="0"/>
              <a:t> are not modal,</a:t>
            </a:r>
          </a:p>
          <a:p>
            <a:r>
              <a:rPr lang="en-US" dirty="0"/>
              <a:t>…</a:t>
            </a:r>
          </a:p>
          <a:p>
            <a:endParaRPr lang="en-US" dirty="0"/>
          </a:p>
          <a:p>
            <a:endParaRPr lang="en-US" dirty="0"/>
          </a:p>
        </p:txBody>
      </p:sp>
    </p:spTree>
    <p:extLst>
      <p:ext uri="{BB962C8B-B14F-4D97-AF65-F5344CB8AC3E}">
        <p14:creationId xmlns:p14="http://schemas.microsoft.com/office/powerpoint/2010/main" val="14446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XAML Island Road Map</a:t>
            </a:r>
          </a:p>
        </p:txBody>
      </p:sp>
      <p:grpSp>
        <p:nvGrpSpPr>
          <p:cNvPr id="4" name="Group 3">
            <a:extLst>
              <a:ext uri="{FF2B5EF4-FFF2-40B4-BE49-F238E27FC236}">
                <a16:creationId xmlns:a16="http://schemas.microsoft.com/office/drawing/2014/main" id="{25B621A4-1BDE-4C20-A7EB-14AF82A57CA1}"/>
              </a:ext>
            </a:extLst>
          </p:cNvPr>
          <p:cNvGrpSpPr/>
          <p:nvPr/>
        </p:nvGrpSpPr>
        <p:grpSpPr>
          <a:xfrm>
            <a:off x="722697" y="1212684"/>
            <a:ext cx="4174610" cy="5188115"/>
            <a:chOff x="722697" y="1212684"/>
            <a:chExt cx="4174610" cy="5188115"/>
          </a:xfrm>
        </p:grpSpPr>
        <p:sp>
          <p:nvSpPr>
            <p:cNvPr id="7" name="TextBox 6">
              <a:extLst>
                <a:ext uri="{FF2B5EF4-FFF2-40B4-BE49-F238E27FC236}">
                  <a16:creationId xmlns:a16="http://schemas.microsoft.com/office/drawing/2014/main" id="{E5A29065-A84F-4265-AB30-50477A9355F5}"/>
                </a:ext>
              </a:extLst>
            </p:cNvPr>
            <p:cNvSpPr txBox="1"/>
            <p:nvPr/>
          </p:nvSpPr>
          <p:spPr>
            <a:xfrm>
              <a:off x="772703" y="1986246"/>
              <a:ext cx="3346959" cy="4414553"/>
            </a:xfrm>
            <a:prstGeom prst="rect">
              <a:avLst/>
            </a:prstGeom>
            <a:solidFill>
              <a:srgbClr val="FFFFFF">
                <a:alpha val="91000"/>
              </a:srgbClr>
            </a:solidFill>
            <a:ln>
              <a:solidFill>
                <a:schemeClr val="tx1"/>
              </a:solidFill>
            </a:ln>
            <a:effectLst>
              <a:outerShdw blurRad="381000" dist="114300" dir="2700000" algn="tl" rotWithShape="0">
                <a:prstClr val="black">
                  <a:alpha val="40000"/>
                </a:prstClr>
              </a:outerShdw>
            </a:effectLst>
          </p:spPr>
          <p:txBody>
            <a:bodyPr wrap="square" rtlCol="0">
              <a:noAutofit/>
            </a:bodyPr>
            <a:lstStyle/>
            <a:p>
              <a:pPr marL="85725" defTabSz="685800">
                <a:lnSpc>
                  <a:spcPct val="90000"/>
                </a:lnSpc>
                <a:spcAft>
                  <a:spcPts val="450"/>
                </a:spcAft>
                <a:defRPr/>
              </a:pPr>
              <a:r>
                <a:rPr lang="en-US" dirty="0"/>
                <a:t>Low level Platform APIs</a:t>
              </a:r>
            </a:p>
            <a:p>
              <a:pPr marL="85725" defTabSz="685800">
                <a:lnSpc>
                  <a:spcPct val="90000"/>
                </a:lnSpc>
                <a:spcAft>
                  <a:spcPts val="450"/>
                </a:spcAft>
                <a:defRPr/>
              </a:pPr>
              <a:r>
                <a:rPr lang="en-US" dirty="0"/>
                <a:t>Wrappers</a:t>
              </a:r>
            </a:p>
            <a:p>
              <a:pPr marL="85725" defTabSz="685800">
                <a:lnSpc>
                  <a:spcPct val="90000"/>
                </a:lnSpc>
                <a:spcAft>
                  <a:spcPts val="450"/>
                </a:spcAft>
                <a:defRPr/>
              </a:pPr>
              <a:r>
                <a:rPr lang="en-US" dirty="0"/>
                <a:t>Acrylic for one island</a:t>
              </a:r>
            </a:p>
            <a:p>
              <a:pPr marL="85725" defTabSz="685800">
                <a:lnSpc>
                  <a:spcPct val="90000"/>
                </a:lnSpc>
                <a:spcAft>
                  <a:spcPts val="450"/>
                </a:spcAft>
                <a:defRPr/>
              </a:pPr>
              <a:endParaRPr lang="en-US" dirty="0"/>
            </a:p>
            <a:p>
              <a:pPr marL="85725" defTabSz="685800">
                <a:lnSpc>
                  <a:spcPct val="90000"/>
                </a:lnSpc>
                <a:spcAft>
                  <a:spcPts val="450"/>
                </a:spcAft>
                <a:defRPr/>
              </a:pPr>
              <a:r>
                <a:rPr lang="en-US" dirty="0"/>
                <a:t>Etc.</a:t>
              </a:r>
            </a:p>
            <a:p>
              <a:pPr marL="85725" defTabSz="685800">
                <a:lnSpc>
                  <a:spcPct val="90000"/>
                </a:lnSpc>
                <a:spcAft>
                  <a:spcPts val="450"/>
                </a:spcAft>
                <a:defRPr/>
              </a:pPr>
              <a:endParaRPr lang="en-US" sz="2000" dirty="0">
                <a:gradFill>
                  <a:gsLst>
                    <a:gs pos="2917">
                      <a:srgbClr val="505050"/>
                    </a:gs>
                    <a:gs pos="30000">
                      <a:srgbClr val="505050"/>
                    </a:gs>
                  </a:gsLst>
                  <a:lin ang="5400000" scaled="0"/>
                </a:gradFill>
                <a:latin typeface="Segoe UI Semilight" panose="020B0402040204020203" pitchFamily="34" charset="0"/>
                <a:cs typeface="Segoe UI Semilight" panose="020B0402040204020203" pitchFamily="34" charset="0"/>
              </a:endParaRPr>
            </a:p>
          </p:txBody>
        </p:sp>
        <p:sp>
          <p:nvSpPr>
            <p:cNvPr id="9" name="Rectangle 8">
              <a:extLst>
                <a:ext uri="{FF2B5EF4-FFF2-40B4-BE49-F238E27FC236}">
                  <a16:creationId xmlns:a16="http://schemas.microsoft.com/office/drawing/2014/main" id="{43FF7233-6D99-40E3-8684-108C5F8B70C8}"/>
                </a:ext>
              </a:extLst>
            </p:cNvPr>
            <p:cNvSpPr/>
            <p:nvPr/>
          </p:nvSpPr>
          <p:spPr>
            <a:xfrm>
              <a:off x="722697" y="1212684"/>
              <a:ext cx="4174610" cy="707886"/>
            </a:xfrm>
            <a:prstGeom prst="rect">
              <a:avLst/>
            </a:prstGeom>
          </p:spPr>
          <p:txBody>
            <a:bodyPr wrap="square">
              <a:spAutoFit/>
            </a:bodyPr>
            <a:lstStyle/>
            <a:p>
              <a:r>
                <a:rPr lang="en-US" sz="2000" dirty="0">
                  <a:latin typeface="+mj-lt"/>
                </a:rPr>
                <a:t>October 2018 Update</a:t>
              </a:r>
            </a:p>
            <a:p>
              <a:r>
                <a:rPr lang="en-US" sz="2000" dirty="0">
                  <a:latin typeface="+mj-lt"/>
                </a:rPr>
                <a:t>Pre-release</a:t>
              </a:r>
            </a:p>
          </p:txBody>
        </p:sp>
      </p:grpSp>
      <p:grpSp>
        <p:nvGrpSpPr>
          <p:cNvPr id="2" name="Group 1">
            <a:extLst>
              <a:ext uri="{FF2B5EF4-FFF2-40B4-BE49-F238E27FC236}">
                <a16:creationId xmlns:a16="http://schemas.microsoft.com/office/drawing/2014/main" id="{AD40E328-4508-4FA4-84BA-8C3499F25EF4}"/>
              </a:ext>
            </a:extLst>
          </p:cNvPr>
          <p:cNvGrpSpPr/>
          <p:nvPr/>
        </p:nvGrpSpPr>
        <p:grpSpPr>
          <a:xfrm>
            <a:off x="4493523" y="1212684"/>
            <a:ext cx="3346470" cy="5188116"/>
            <a:chOff x="4493523" y="1212684"/>
            <a:chExt cx="3346470" cy="5188116"/>
          </a:xfrm>
        </p:grpSpPr>
        <p:sp>
          <p:nvSpPr>
            <p:cNvPr id="8" name="TextBox 7">
              <a:extLst>
                <a:ext uri="{FF2B5EF4-FFF2-40B4-BE49-F238E27FC236}">
                  <a16:creationId xmlns:a16="http://schemas.microsoft.com/office/drawing/2014/main" id="{F28F65A4-AA6F-46FB-8CC3-712ACFEE6AC3}"/>
                </a:ext>
              </a:extLst>
            </p:cNvPr>
            <p:cNvSpPr txBox="1"/>
            <p:nvPr/>
          </p:nvSpPr>
          <p:spPr>
            <a:xfrm>
              <a:off x="4493985" y="1986246"/>
              <a:ext cx="3346008" cy="4414554"/>
            </a:xfrm>
            <a:prstGeom prst="rect">
              <a:avLst/>
            </a:prstGeom>
            <a:solidFill>
              <a:srgbClr val="FFFFFF">
                <a:alpha val="91000"/>
              </a:srgbClr>
            </a:solidFill>
            <a:ln>
              <a:solidFill>
                <a:schemeClr val="tx1"/>
              </a:solidFill>
            </a:ln>
            <a:effectLst>
              <a:outerShdw blurRad="381000" dist="114300" dir="2700000" algn="tl" rotWithShape="0">
                <a:prstClr val="black">
                  <a:alpha val="40000"/>
                </a:prstClr>
              </a:outerShdw>
            </a:effectLst>
          </p:spPr>
          <p:txBody>
            <a:bodyPr wrap="square" rtlCol="0">
              <a:normAutofit/>
            </a:bodyPr>
            <a:lstStyle/>
            <a:p>
              <a:pPr marL="85725" defTabSz="685800">
                <a:lnSpc>
                  <a:spcPct val="90000"/>
                </a:lnSpc>
                <a:spcAft>
                  <a:spcPts val="450"/>
                </a:spcAft>
                <a:defRPr/>
              </a:pPr>
              <a:r>
                <a:rPr lang="en-US" dirty="0"/>
                <a:t>Visual Studio Support</a:t>
              </a:r>
            </a:p>
            <a:p>
              <a:pPr marL="85725" defTabSz="685800">
                <a:lnSpc>
                  <a:spcPct val="90000"/>
                </a:lnSpc>
                <a:spcAft>
                  <a:spcPts val="450"/>
                </a:spcAft>
                <a:defRPr/>
              </a:pPr>
              <a:r>
                <a:rPr lang="en-US" dirty="0"/>
                <a:t>Airspace issues in Popups</a:t>
              </a:r>
            </a:p>
            <a:p>
              <a:pPr marL="85725" defTabSz="685800">
                <a:lnSpc>
                  <a:spcPct val="90000"/>
                </a:lnSpc>
                <a:spcAft>
                  <a:spcPts val="450"/>
                </a:spcAft>
                <a:defRPr/>
              </a:pPr>
              <a:r>
                <a:rPr lang="en-US" dirty="0"/>
                <a:t>DPI awareness</a:t>
              </a:r>
            </a:p>
            <a:p>
              <a:pPr marL="85725" defTabSz="685800">
                <a:lnSpc>
                  <a:spcPct val="90000"/>
                </a:lnSpc>
                <a:spcAft>
                  <a:spcPts val="450"/>
                </a:spcAft>
                <a:defRPr/>
              </a:pPr>
              <a:r>
                <a:rPr lang="en-US" dirty="0"/>
                <a:t>Narrator works content</a:t>
              </a:r>
            </a:p>
            <a:p>
              <a:pPr marL="85725" defTabSz="685800">
                <a:lnSpc>
                  <a:spcPct val="90000"/>
                </a:lnSpc>
                <a:spcAft>
                  <a:spcPts val="450"/>
                </a:spcAft>
                <a:defRPr/>
              </a:pPr>
              <a:r>
                <a:rPr lang="en-US" dirty="0"/>
                <a:t>Multiple top level windows on one thread</a:t>
              </a:r>
            </a:p>
            <a:p>
              <a:pPr marL="85725" defTabSz="685800">
                <a:lnSpc>
                  <a:spcPct val="90000"/>
                </a:lnSpc>
                <a:spcAft>
                  <a:spcPts val="450"/>
                </a:spcAft>
                <a:defRPr/>
              </a:pPr>
              <a:r>
                <a:rPr lang="en-US" dirty="0"/>
                <a:t>Localization &amp; resource loading</a:t>
              </a:r>
            </a:p>
            <a:p>
              <a:pPr marL="85725" defTabSz="685800">
                <a:lnSpc>
                  <a:spcPct val="90000"/>
                </a:lnSpc>
                <a:spcAft>
                  <a:spcPts val="450"/>
                </a:spcAft>
                <a:defRPr/>
              </a:pPr>
              <a:r>
                <a:rPr lang="en-US" dirty="0"/>
                <a:t>@ support in </a:t>
              </a:r>
              <a:r>
                <a:rPr lang="en-US" dirty="0" err="1"/>
                <a:t>TextBoxes</a:t>
              </a:r>
              <a:endParaRPr lang="en-US" dirty="0"/>
            </a:p>
            <a:p>
              <a:pPr marL="85725" defTabSz="685800">
                <a:lnSpc>
                  <a:spcPct val="90000"/>
                </a:lnSpc>
                <a:spcAft>
                  <a:spcPts val="450"/>
                </a:spcAft>
                <a:defRPr/>
              </a:pPr>
              <a:r>
                <a:rPr lang="en-US" dirty="0"/>
                <a:t>Inline inking textboxes</a:t>
              </a:r>
            </a:p>
            <a:p>
              <a:pPr marL="85725" defTabSz="685800">
                <a:lnSpc>
                  <a:spcPct val="90000"/>
                </a:lnSpc>
                <a:spcAft>
                  <a:spcPts val="450"/>
                </a:spcAft>
                <a:defRPr/>
              </a:pPr>
              <a:r>
                <a:rPr lang="en-US" dirty="0"/>
                <a:t>Accelerators cross FW</a:t>
              </a:r>
            </a:p>
            <a:p>
              <a:pPr marL="85725" defTabSz="685800">
                <a:lnSpc>
                  <a:spcPct val="90000"/>
                </a:lnSpc>
                <a:spcAft>
                  <a:spcPts val="450"/>
                </a:spcAft>
                <a:defRPr/>
              </a:pPr>
              <a:endParaRPr lang="en-US" dirty="0"/>
            </a:p>
            <a:p>
              <a:pPr marL="85725" defTabSz="685800">
                <a:lnSpc>
                  <a:spcPct val="90000"/>
                </a:lnSpc>
                <a:spcAft>
                  <a:spcPts val="450"/>
                </a:spcAft>
                <a:defRPr/>
              </a:pPr>
              <a:r>
                <a:rPr lang="en-US" dirty="0"/>
                <a:t>Etc.</a:t>
              </a:r>
            </a:p>
            <a:p>
              <a:pPr marL="85725" defTabSz="685800">
                <a:lnSpc>
                  <a:spcPct val="90000"/>
                </a:lnSpc>
                <a:spcAft>
                  <a:spcPts val="450"/>
                </a:spcAft>
                <a:defRPr/>
              </a:pPr>
              <a:endParaRPr lang="en-US" sz="2000" dirty="0">
                <a:latin typeface="Segoe UI Semilight" panose="020B0402040204020203" pitchFamily="34" charset="0"/>
                <a:cs typeface="Segoe UI Semilight" panose="020B0402040204020203" pitchFamily="34" charset="0"/>
              </a:endParaRPr>
            </a:p>
          </p:txBody>
        </p:sp>
        <p:sp>
          <p:nvSpPr>
            <p:cNvPr id="10" name="Rectangle 9">
              <a:extLst>
                <a:ext uri="{FF2B5EF4-FFF2-40B4-BE49-F238E27FC236}">
                  <a16:creationId xmlns:a16="http://schemas.microsoft.com/office/drawing/2014/main" id="{7B1B5CE6-1A0A-40B3-A8CE-9203ACF2DF88}"/>
                </a:ext>
              </a:extLst>
            </p:cNvPr>
            <p:cNvSpPr/>
            <p:nvPr/>
          </p:nvSpPr>
          <p:spPr>
            <a:xfrm>
              <a:off x="4493523" y="1212684"/>
              <a:ext cx="2494131" cy="707886"/>
            </a:xfrm>
            <a:prstGeom prst="rect">
              <a:avLst/>
            </a:prstGeom>
          </p:spPr>
          <p:txBody>
            <a:bodyPr wrap="square">
              <a:spAutoFit/>
            </a:bodyPr>
            <a:lstStyle/>
            <a:p>
              <a:r>
                <a:rPr lang="en-US" sz="2000" dirty="0">
                  <a:latin typeface="+mj-lt"/>
                </a:rPr>
                <a:t>1</a:t>
              </a:r>
              <a:r>
                <a:rPr lang="en-US" sz="2000" baseline="30000" dirty="0">
                  <a:latin typeface="+mj-lt"/>
                </a:rPr>
                <a:t>st</a:t>
              </a:r>
              <a:r>
                <a:rPr lang="en-US" sz="2000" dirty="0">
                  <a:latin typeface="+mj-lt"/>
                </a:rPr>
                <a:t> Half 2019</a:t>
              </a:r>
            </a:p>
            <a:p>
              <a:r>
                <a:rPr lang="en-US" sz="2000" dirty="0">
                  <a:latin typeface="+mj-lt"/>
                </a:rPr>
                <a:t>V1</a:t>
              </a:r>
            </a:p>
          </p:txBody>
        </p:sp>
      </p:grpSp>
      <p:grpSp>
        <p:nvGrpSpPr>
          <p:cNvPr id="3" name="Group 2">
            <a:extLst>
              <a:ext uri="{FF2B5EF4-FFF2-40B4-BE49-F238E27FC236}">
                <a16:creationId xmlns:a16="http://schemas.microsoft.com/office/drawing/2014/main" id="{E57FB0EE-8661-4E92-AC28-A6F4AE88F1B9}"/>
              </a:ext>
            </a:extLst>
          </p:cNvPr>
          <p:cNvGrpSpPr/>
          <p:nvPr/>
        </p:nvGrpSpPr>
        <p:grpSpPr>
          <a:xfrm>
            <a:off x="8213854" y="1212684"/>
            <a:ext cx="3346470" cy="5188116"/>
            <a:chOff x="8213854" y="1212684"/>
            <a:chExt cx="3346470" cy="5188116"/>
          </a:xfrm>
        </p:grpSpPr>
        <p:sp>
          <p:nvSpPr>
            <p:cNvPr id="11" name="TextBox 10">
              <a:extLst>
                <a:ext uri="{FF2B5EF4-FFF2-40B4-BE49-F238E27FC236}">
                  <a16:creationId xmlns:a16="http://schemas.microsoft.com/office/drawing/2014/main" id="{86AFC47E-81E9-4BA9-AC3F-4DEB1D51C35C}"/>
                </a:ext>
              </a:extLst>
            </p:cNvPr>
            <p:cNvSpPr txBox="1"/>
            <p:nvPr/>
          </p:nvSpPr>
          <p:spPr>
            <a:xfrm>
              <a:off x="8214316" y="1986246"/>
              <a:ext cx="3346008" cy="4414554"/>
            </a:xfrm>
            <a:prstGeom prst="rect">
              <a:avLst/>
            </a:prstGeom>
            <a:solidFill>
              <a:srgbClr val="FFFFFF">
                <a:alpha val="91000"/>
              </a:srgbClr>
            </a:solidFill>
            <a:ln>
              <a:solidFill>
                <a:schemeClr val="tx1"/>
              </a:solidFill>
            </a:ln>
            <a:effectLst>
              <a:outerShdw blurRad="381000" dist="114300" dir="2700000" algn="tl" rotWithShape="0">
                <a:prstClr val="black">
                  <a:alpha val="40000"/>
                </a:prstClr>
              </a:outerShdw>
            </a:effectLst>
          </p:spPr>
          <p:txBody>
            <a:bodyPr wrap="square" rtlCol="0">
              <a:normAutofit/>
            </a:bodyPr>
            <a:lstStyle/>
            <a:p>
              <a:pPr marL="85725" defTabSz="685800">
                <a:lnSpc>
                  <a:spcPct val="90000"/>
                </a:lnSpc>
                <a:spcAft>
                  <a:spcPts val="450"/>
                </a:spcAft>
                <a:defRPr/>
              </a:pPr>
              <a:r>
                <a:rPr lang="en-US" dirty="0"/>
                <a:t>Acrylic for more than one</a:t>
              </a:r>
            </a:p>
            <a:p>
              <a:pPr marL="85725" defTabSz="685800">
                <a:lnSpc>
                  <a:spcPct val="90000"/>
                </a:lnSpc>
                <a:spcAft>
                  <a:spcPts val="450"/>
                </a:spcAft>
                <a:defRPr/>
              </a:pPr>
              <a:r>
                <a:rPr lang="en-US" dirty="0"/>
                <a:t>Connected Animations</a:t>
              </a:r>
            </a:p>
            <a:p>
              <a:pPr marL="85725" defTabSz="685800">
                <a:lnSpc>
                  <a:spcPct val="90000"/>
                </a:lnSpc>
                <a:spcAft>
                  <a:spcPts val="450"/>
                </a:spcAft>
                <a:defRPr/>
              </a:pPr>
              <a:r>
                <a:rPr lang="en-US" dirty="0"/>
                <a:t>WebView in an Island</a:t>
              </a:r>
            </a:p>
            <a:p>
              <a:pPr marL="85725" defTabSz="685800">
                <a:lnSpc>
                  <a:spcPct val="90000"/>
                </a:lnSpc>
                <a:spcAft>
                  <a:spcPts val="450"/>
                </a:spcAft>
                <a:defRPr/>
              </a:pPr>
              <a:r>
                <a:rPr lang="en-US" dirty="0" err="1"/>
                <a:t>MessageDialogs</a:t>
              </a:r>
              <a:r>
                <a:rPr lang="en-US" dirty="0"/>
                <a:t> are modals</a:t>
              </a:r>
            </a:p>
            <a:p>
              <a:pPr marL="85725" defTabSz="685800">
                <a:lnSpc>
                  <a:spcPct val="90000"/>
                </a:lnSpc>
                <a:spcAft>
                  <a:spcPts val="450"/>
                </a:spcAft>
                <a:defRPr/>
              </a:pPr>
              <a:r>
                <a:rPr lang="en-US" dirty="0" err="1"/>
                <a:t>AccessKeys</a:t>
              </a:r>
              <a:r>
                <a:rPr lang="en-US" dirty="0"/>
                <a:t> cross-FW</a:t>
              </a:r>
            </a:p>
            <a:p>
              <a:pPr marL="85725" defTabSz="685800">
                <a:lnSpc>
                  <a:spcPct val="90000"/>
                </a:lnSpc>
                <a:spcAft>
                  <a:spcPts val="450"/>
                </a:spcAft>
                <a:defRPr/>
              </a:pPr>
              <a:r>
                <a:rPr lang="en-US" dirty="0"/>
                <a:t>Release memory automatically</a:t>
              </a:r>
            </a:p>
            <a:p>
              <a:pPr marL="85725" defTabSz="685800">
                <a:lnSpc>
                  <a:spcPct val="90000"/>
                </a:lnSpc>
                <a:spcAft>
                  <a:spcPts val="450"/>
                </a:spcAft>
                <a:defRPr/>
              </a:pPr>
              <a:r>
                <a:rPr lang="en-US" dirty="0"/>
                <a:t>Reveal works</a:t>
              </a:r>
            </a:p>
            <a:p>
              <a:pPr marL="85725" defTabSz="685800">
                <a:lnSpc>
                  <a:spcPct val="90000"/>
                </a:lnSpc>
                <a:spcAft>
                  <a:spcPts val="450"/>
                </a:spcAft>
                <a:defRPr/>
              </a:pPr>
              <a:endParaRPr lang="en-US" dirty="0"/>
            </a:p>
            <a:p>
              <a:pPr marL="85725" defTabSz="685800">
                <a:lnSpc>
                  <a:spcPct val="90000"/>
                </a:lnSpc>
                <a:spcAft>
                  <a:spcPts val="450"/>
                </a:spcAft>
                <a:defRPr/>
              </a:pPr>
              <a:r>
                <a:rPr lang="en-US" dirty="0"/>
                <a:t>Etc.</a:t>
              </a:r>
            </a:p>
            <a:p>
              <a:pPr marL="85725" defTabSz="685800">
                <a:lnSpc>
                  <a:spcPct val="90000"/>
                </a:lnSpc>
                <a:spcAft>
                  <a:spcPts val="450"/>
                </a:spcAft>
                <a:defRPr/>
              </a:pPr>
              <a:endParaRPr lang="en-US" sz="2000" dirty="0">
                <a:latin typeface="Segoe UI Semilight" panose="020B0402040204020203" pitchFamily="34" charset="0"/>
                <a:cs typeface="Segoe UI Semilight" panose="020B0402040204020203" pitchFamily="34" charset="0"/>
              </a:endParaRPr>
            </a:p>
          </p:txBody>
        </p:sp>
        <p:sp>
          <p:nvSpPr>
            <p:cNvPr id="12" name="Rectangle 11">
              <a:extLst>
                <a:ext uri="{FF2B5EF4-FFF2-40B4-BE49-F238E27FC236}">
                  <a16:creationId xmlns:a16="http://schemas.microsoft.com/office/drawing/2014/main" id="{12251C57-7E0A-47B8-91B9-C659E3111CCC}"/>
                </a:ext>
              </a:extLst>
            </p:cNvPr>
            <p:cNvSpPr/>
            <p:nvPr/>
          </p:nvSpPr>
          <p:spPr>
            <a:xfrm>
              <a:off x="8213854" y="1212684"/>
              <a:ext cx="1852497" cy="707886"/>
            </a:xfrm>
            <a:prstGeom prst="rect">
              <a:avLst/>
            </a:prstGeom>
          </p:spPr>
          <p:txBody>
            <a:bodyPr wrap="square">
              <a:spAutoFit/>
            </a:bodyPr>
            <a:lstStyle/>
            <a:p>
              <a:r>
                <a:rPr lang="en-US" sz="2000" dirty="0">
                  <a:latin typeface="+mj-lt"/>
                </a:rPr>
                <a:t>2sd Half 2019</a:t>
              </a:r>
            </a:p>
            <a:p>
              <a:r>
                <a:rPr lang="en-US" sz="2000" dirty="0">
                  <a:latin typeface="+mj-lt"/>
                </a:rPr>
                <a:t>V2</a:t>
              </a:r>
            </a:p>
          </p:txBody>
        </p:sp>
      </p:grpSp>
    </p:spTree>
    <p:extLst>
      <p:ext uri="{BB962C8B-B14F-4D97-AF65-F5344CB8AC3E}">
        <p14:creationId xmlns:p14="http://schemas.microsoft.com/office/powerpoint/2010/main" val="190019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458-9882-4557-BA08-7AEFEE9C6A40}"/>
              </a:ext>
            </a:extLst>
          </p:cNvPr>
          <p:cNvSpPr>
            <a:spLocks noGrp="1"/>
          </p:cNvSpPr>
          <p:nvPr>
            <p:ph type="title"/>
          </p:nvPr>
        </p:nvSpPr>
        <p:spPr/>
        <p:txBody>
          <a:bodyPr/>
          <a:lstStyle/>
          <a:p>
            <a:r>
              <a:rPr lang="en-US" dirty="0"/>
              <a:t>WPF &amp; WinForms Roadmap</a:t>
            </a:r>
          </a:p>
        </p:txBody>
      </p:sp>
      <p:sp>
        <p:nvSpPr>
          <p:cNvPr id="3" name="Text Placeholder 2">
            <a:extLst>
              <a:ext uri="{FF2B5EF4-FFF2-40B4-BE49-F238E27FC236}">
                <a16:creationId xmlns:a16="http://schemas.microsoft.com/office/drawing/2014/main" id="{83FD44CA-4F17-4673-B293-2A400D88D9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1521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p:cNvSpPr>
          <p:nvPr/>
        </p:nvSpPr>
        <p:spPr>
          <a:xfrm>
            <a:off x="459030" y="56350"/>
            <a:ext cx="10551559"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l" defTabSz="913055" rtl="0" eaLnBrk="1" fontAlgn="auto" latinLnBrk="0" hangingPunct="1">
              <a:lnSpc>
                <a:spcPct val="90000"/>
              </a:lnSpc>
              <a:spcBef>
                <a:spcPts val="0"/>
              </a:spcBef>
              <a:spcAft>
                <a:spcPts val="0"/>
              </a:spcAft>
              <a:buClrTx/>
              <a:buSzTx/>
              <a:buFontTx/>
              <a:buNone/>
              <a:tabLst/>
              <a:defRPr/>
            </a:pPr>
            <a:r>
              <a:rPr kumimoji="0" lang="en-US" sz="5300" b="0" i="0" u="none" strike="noStrike" kern="1200" cap="none" spc="-100" normalizeH="0" baseline="0" noProof="0">
                <a:ln w="3175">
                  <a:noFill/>
                </a:ln>
                <a:solidFill>
                  <a:srgbClr val="505050"/>
                </a:solidFill>
                <a:effectLst/>
                <a:uLnTx/>
                <a:uFillTx/>
                <a:latin typeface="Segoe UI Light"/>
                <a:ea typeface="+mn-ea"/>
                <a:cs typeface="Segoe UI" pitchFamily="34" charset="0"/>
              </a:rPr>
              <a:t>.NET Core</a:t>
            </a:r>
          </a:p>
        </p:txBody>
      </p:sp>
      <p:grpSp>
        <p:nvGrpSpPr>
          <p:cNvPr id="42" name="Group 41">
            <a:extLst>
              <a:ext uri="{FF2B5EF4-FFF2-40B4-BE49-F238E27FC236}">
                <a16:creationId xmlns:a16="http://schemas.microsoft.com/office/drawing/2014/main" id="{C4F4E84C-B245-45CD-B9D5-79D7F62F5ACF}"/>
              </a:ext>
            </a:extLst>
          </p:cNvPr>
          <p:cNvGrpSpPr/>
          <p:nvPr/>
        </p:nvGrpSpPr>
        <p:grpSpPr>
          <a:xfrm>
            <a:off x="8009616" y="1710871"/>
            <a:ext cx="1250398" cy="2075963"/>
            <a:chOff x="524899" y="1683299"/>
            <a:chExt cx="1250398" cy="2075963"/>
          </a:xfrm>
          <a:solidFill>
            <a:srgbClr val="002060"/>
          </a:solidFill>
        </p:grpSpPr>
        <p:sp>
          <p:nvSpPr>
            <p:cNvPr id="43" name="Rectangle 42">
              <a:extLst>
                <a:ext uri="{FF2B5EF4-FFF2-40B4-BE49-F238E27FC236}">
                  <a16:creationId xmlns:a16="http://schemas.microsoft.com/office/drawing/2014/main" id="{89127A41-E757-41D2-AC23-C49A4429BD0C}"/>
                </a:ext>
              </a:extLst>
            </p:cNvPr>
            <p:cNvSpPr/>
            <p:nvPr/>
          </p:nvSpPr>
          <p:spPr bwMode="auto">
            <a:xfrm>
              <a:off x="524899" y="1683299"/>
              <a:ext cx="1250398" cy="207596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4" name="Picture 43">
              <a:extLst>
                <a:ext uri="{FF2B5EF4-FFF2-40B4-BE49-F238E27FC236}">
                  <a16:creationId xmlns:a16="http://schemas.microsoft.com/office/drawing/2014/main" id="{46B3D685-3D37-4F7B-9D28-1BFD3FD201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497" y="1756122"/>
              <a:ext cx="779562" cy="849589"/>
            </a:xfrm>
            <a:prstGeom prst="rect">
              <a:avLst/>
            </a:prstGeom>
            <a:grpFill/>
          </p:spPr>
        </p:pic>
        <p:sp>
          <p:nvSpPr>
            <p:cNvPr id="45" name="TextBox 44">
              <a:extLst>
                <a:ext uri="{FF2B5EF4-FFF2-40B4-BE49-F238E27FC236}">
                  <a16:creationId xmlns:a16="http://schemas.microsoft.com/office/drawing/2014/main" id="{2FDEB3EB-E995-4786-9E17-EC1290892340}"/>
                </a:ext>
              </a:extLst>
            </p:cNvPr>
            <p:cNvSpPr txBox="1"/>
            <p:nvPr/>
          </p:nvSpPr>
          <p:spPr>
            <a:xfrm>
              <a:off x="529712" y="2677499"/>
              <a:ext cx="1208517"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DESKTOP</a:t>
              </a:r>
            </a:p>
          </p:txBody>
        </p:sp>
      </p:grpSp>
      <p:grpSp>
        <p:nvGrpSpPr>
          <p:cNvPr id="2" name="Group 1">
            <a:extLst>
              <a:ext uri="{FF2B5EF4-FFF2-40B4-BE49-F238E27FC236}">
                <a16:creationId xmlns:a16="http://schemas.microsoft.com/office/drawing/2014/main" id="{BC2421A3-7ECA-4C10-A9B5-8D45C8FB3114}"/>
              </a:ext>
            </a:extLst>
          </p:cNvPr>
          <p:cNvGrpSpPr/>
          <p:nvPr/>
        </p:nvGrpSpPr>
        <p:grpSpPr>
          <a:xfrm>
            <a:off x="532527" y="1682702"/>
            <a:ext cx="2504119" cy="2075963"/>
            <a:chOff x="1771192" y="1683299"/>
            <a:chExt cx="2504119" cy="2075963"/>
          </a:xfrm>
        </p:grpSpPr>
        <p:grpSp>
          <p:nvGrpSpPr>
            <p:cNvPr id="46" name="Group 45">
              <a:extLst>
                <a:ext uri="{FF2B5EF4-FFF2-40B4-BE49-F238E27FC236}">
                  <a16:creationId xmlns:a16="http://schemas.microsoft.com/office/drawing/2014/main" id="{EE0F1726-3D94-49FB-A854-78E7F7B85312}"/>
                </a:ext>
              </a:extLst>
            </p:cNvPr>
            <p:cNvGrpSpPr/>
            <p:nvPr/>
          </p:nvGrpSpPr>
          <p:grpSpPr>
            <a:xfrm>
              <a:off x="1771192" y="1683300"/>
              <a:ext cx="1252060" cy="2075962"/>
              <a:chOff x="1771192" y="1683300"/>
              <a:chExt cx="1252060" cy="2075962"/>
            </a:xfrm>
          </p:grpSpPr>
          <p:sp>
            <p:nvSpPr>
              <p:cNvPr id="47" name="Rectangle 46">
                <a:extLst>
                  <a:ext uri="{FF2B5EF4-FFF2-40B4-BE49-F238E27FC236}">
                    <a16:creationId xmlns:a16="http://schemas.microsoft.com/office/drawing/2014/main" id="{72424025-AB22-4920-AB51-90D9719CBBEF}"/>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Picture 47">
                <a:extLst>
                  <a:ext uri="{FF2B5EF4-FFF2-40B4-BE49-F238E27FC236}">
                    <a16:creationId xmlns:a16="http://schemas.microsoft.com/office/drawing/2014/main" id="{95C7F725-8B32-4B07-B1B0-690B0B8B33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49" name="TextBox 48">
                <a:extLst>
                  <a:ext uri="{FF2B5EF4-FFF2-40B4-BE49-F238E27FC236}">
                    <a16:creationId xmlns:a16="http://schemas.microsoft.com/office/drawing/2014/main" id="{DC0F005B-7C18-4BC0-95DF-7EA9D78FAB6A}"/>
                  </a:ext>
                </a:extLst>
              </p:cNvPr>
              <p:cNvSpPr txBox="1"/>
              <p:nvPr/>
            </p:nvSpPr>
            <p:spPr>
              <a:xfrm>
                <a:off x="1771192" y="2677499"/>
                <a:ext cx="1251270" cy="143903"/>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WEB</a:t>
                </a:r>
              </a:p>
            </p:txBody>
          </p:sp>
        </p:grpSp>
        <p:grpSp>
          <p:nvGrpSpPr>
            <p:cNvPr id="50" name="Group 49">
              <a:extLst>
                <a:ext uri="{FF2B5EF4-FFF2-40B4-BE49-F238E27FC236}">
                  <a16:creationId xmlns:a16="http://schemas.microsoft.com/office/drawing/2014/main" id="{7B128606-EBDB-4826-864D-6690636AC489}"/>
                </a:ext>
              </a:extLst>
            </p:cNvPr>
            <p:cNvGrpSpPr/>
            <p:nvPr/>
          </p:nvGrpSpPr>
          <p:grpSpPr>
            <a:xfrm>
              <a:off x="3016777" y="1683299"/>
              <a:ext cx="1258534" cy="2075961"/>
              <a:chOff x="3654584" y="1899136"/>
              <a:chExt cx="1675508" cy="2597404"/>
            </a:xfrm>
          </p:grpSpPr>
          <p:sp>
            <p:nvSpPr>
              <p:cNvPr id="51" name="Rectangle 50">
                <a:extLst>
                  <a:ext uri="{FF2B5EF4-FFF2-40B4-BE49-F238E27FC236}">
                    <a16:creationId xmlns:a16="http://schemas.microsoft.com/office/drawing/2014/main" id="{F351FA05-F073-42A3-9597-3ED7276ACA1B}"/>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2" name="Picture 51">
                <a:extLst>
                  <a:ext uri="{FF2B5EF4-FFF2-40B4-BE49-F238E27FC236}">
                    <a16:creationId xmlns:a16="http://schemas.microsoft.com/office/drawing/2014/main" id="{31ABE907-3006-43DA-A252-A6B6DB8791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53" name="TextBox 52">
                <a:extLst>
                  <a:ext uri="{FF2B5EF4-FFF2-40B4-BE49-F238E27FC236}">
                    <a16:creationId xmlns:a16="http://schemas.microsoft.com/office/drawing/2014/main" id="{052D608E-26F1-4E68-AF04-ACE288F34F7F}"/>
                  </a:ext>
                </a:extLst>
              </p:cNvPr>
              <p:cNvSpPr txBox="1"/>
              <p:nvPr/>
            </p:nvSpPr>
            <p:spPr>
              <a:xfrm>
                <a:off x="3654584"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CLOUD</a:t>
                </a:r>
              </a:p>
            </p:txBody>
          </p:sp>
        </p:grpSp>
      </p:grpSp>
      <p:grpSp>
        <p:nvGrpSpPr>
          <p:cNvPr id="63" name="Group 62">
            <a:extLst>
              <a:ext uri="{FF2B5EF4-FFF2-40B4-BE49-F238E27FC236}">
                <a16:creationId xmlns:a16="http://schemas.microsoft.com/office/drawing/2014/main" id="{CEFC3F82-E26C-48C7-8424-60B49E82C087}"/>
              </a:ext>
            </a:extLst>
          </p:cNvPr>
          <p:cNvGrpSpPr/>
          <p:nvPr/>
        </p:nvGrpSpPr>
        <p:grpSpPr>
          <a:xfrm>
            <a:off x="9237670" y="1683299"/>
            <a:ext cx="1277956" cy="2075960"/>
            <a:chOff x="8620412" y="1899137"/>
            <a:chExt cx="1701365" cy="2580344"/>
          </a:xfrm>
        </p:grpSpPr>
        <p:sp>
          <p:nvSpPr>
            <p:cNvPr id="64" name="Rectangle 63">
              <a:extLst>
                <a:ext uri="{FF2B5EF4-FFF2-40B4-BE49-F238E27FC236}">
                  <a16:creationId xmlns:a16="http://schemas.microsoft.com/office/drawing/2014/main" id="{52134DFA-2275-4AB9-9C7C-F265698D5843}"/>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5" name="Picture 64">
              <a:extLst>
                <a:ext uri="{FF2B5EF4-FFF2-40B4-BE49-F238E27FC236}">
                  <a16:creationId xmlns:a16="http://schemas.microsoft.com/office/drawing/2014/main" id="{7FFBA21D-5326-44A7-9597-182A4A4822C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66" name="TextBox 65">
              <a:extLst>
                <a:ext uri="{FF2B5EF4-FFF2-40B4-BE49-F238E27FC236}">
                  <a16:creationId xmlns:a16="http://schemas.microsoft.com/office/drawing/2014/main" id="{FFFF4118-D3AD-4CCA-8319-59F3301D83C4}"/>
                </a:ext>
              </a:extLst>
            </p:cNvPr>
            <p:cNvSpPr txBox="1"/>
            <p:nvPr/>
          </p:nvSpPr>
          <p:spPr>
            <a:xfrm>
              <a:off x="8620412"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IoT</a:t>
              </a:r>
            </a:p>
          </p:txBody>
        </p:sp>
      </p:grpSp>
      <p:grpSp>
        <p:nvGrpSpPr>
          <p:cNvPr id="67" name="Group 66">
            <a:extLst>
              <a:ext uri="{FF2B5EF4-FFF2-40B4-BE49-F238E27FC236}">
                <a16:creationId xmlns:a16="http://schemas.microsoft.com/office/drawing/2014/main" id="{83BB3713-1207-47CB-A30D-53D0C0CF436D}"/>
              </a:ext>
            </a:extLst>
          </p:cNvPr>
          <p:cNvGrpSpPr/>
          <p:nvPr/>
        </p:nvGrpSpPr>
        <p:grpSpPr>
          <a:xfrm>
            <a:off x="10520087" y="1683299"/>
            <a:ext cx="1250398" cy="2075960"/>
            <a:chOff x="10320997" y="1899137"/>
            <a:chExt cx="1664677" cy="2597403"/>
          </a:xfrm>
          <a:solidFill>
            <a:srgbClr val="FF0000"/>
          </a:solidFill>
        </p:grpSpPr>
        <p:sp>
          <p:nvSpPr>
            <p:cNvPr id="68" name="Rectangle 67">
              <a:extLst>
                <a:ext uri="{FF2B5EF4-FFF2-40B4-BE49-F238E27FC236}">
                  <a16:creationId xmlns:a16="http://schemas.microsoft.com/office/drawing/2014/main" id="{990206C7-D520-496A-963B-AB65988E8E97}"/>
                </a:ext>
              </a:extLst>
            </p:cNvPr>
            <p:cNvSpPr/>
            <p:nvPr/>
          </p:nvSpPr>
          <p:spPr bwMode="auto">
            <a:xfrm>
              <a:off x="10320997" y="1899137"/>
              <a:ext cx="1664677" cy="259740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9" name="Picture 68">
              <a:extLst>
                <a:ext uri="{FF2B5EF4-FFF2-40B4-BE49-F238E27FC236}">
                  <a16:creationId xmlns:a16="http://schemas.microsoft.com/office/drawing/2014/main" id="{A629F6F8-5019-4069-B04C-848BE1F86C0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a:grpFill/>
          </p:spPr>
        </p:pic>
        <p:sp>
          <p:nvSpPr>
            <p:cNvPr id="70" name="TextBox 69">
              <a:extLst>
                <a:ext uri="{FF2B5EF4-FFF2-40B4-BE49-F238E27FC236}">
                  <a16:creationId xmlns:a16="http://schemas.microsoft.com/office/drawing/2014/main" id="{880846B0-655B-44B6-8B0B-150F1193F8A9}"/>
                </a:ext>
              </a:extLst>
            </p:cNvPr>
            <p:cNvSpPr txBox="1"/>
            <p:nvPr/>
          </p:nvSpPr>
          <p:spPr>
            <a:xfrm>
              <a:off x="10349321" y="3143062"/>
              <a:ext cx="1592204" cy="225274"/>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AI</a:t>
              </a:r>
            </a:p>
          </p:txBody>
        </p:sp>
      </p:grpSp>
      <p:grpSp>
        <p:nvGrpSpPr>
          <p:cNvPr id="97" name="Group 96">
            <a:extLst>
              <a:ext uri="{FF2B5EF4-FFF2-40B4-BE49-F238E27FC236}">
                <a16:creationId xmlns:a16="http://schemas.microsoft.com/office/drawing/2014/main" id="{1EE0F69E-D392-46E2-A9D5-2C92CEA26469}"/>
              </a:ext>
            </a:extLst>
          </p:cNvPr>
          <p:cNvGrpSpPr/>
          <p:nvPr/>
        </p:nvGrpSpPr>
        <p:grpSpPr>
          <a:xfrm>
            <a:off x="524899" y="3759259"/>
            <a:ext cx="8734361" cy="2495656"/>
            <a:chOff x="474923" y="2957811"/>
            <a:chExt cx="9253607" cy="3077297"/>
          </a:xfrm>
        </p:grpSpPr>
        <p:sp>
          <p:nvSpPr>
            <p:cNvPr id="99" name="TextBox 98">
              <a:extLst>
                <a:ext uri="{FF2B5EF4-FFF2-40B4-BE49-F238E27FC236}">
                  <a16:creationId xmlns:a16="http://schemas.microsoft.com/office/drawing/2014/main" id="{52768E2C-7B19-4972-B24F-376D4C496B77}"/>
                </a:ext>
              </a:extLst>
            </p:cNvPr>
            <p:cNvSpPr txBox="1"/>
            <p:nvPr/>
          </p:nvSpPr>
          <p:spPr>
            <a:xfrm>
              <a:off x="474923" y="2957811"/>
              <a:ext cx="9253607" cy="3077297"/>
            </a:xfrm>
            <a:prstGeom prst="rect">
              <a:avLst/>
            </a:prstGeom>
            <a:solidFill>
              <a:schemeClr val="accent1">
                <a:lumMod val="75000"/>
              </a:schemeClr>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endParaRPr>
            </a:p>
          </p:txBody>
        </p:sp>
        <p:sp>
          <p:nvSpPr>
            <p:cNvPr id="100" name="TextBox 99">
              <a:extLst>
                <a:ext uri="{FF2B5EF4-FFF2-40B4-BE49-F238E27FC236}">
                  <a16:creationId xmlns:a16="http://schemas.microsoft.com/office/drawing/2014/main" id="{4938539F-DDDA-4183-87BF-0526D5D21645}"/>
                </a:ext>
              </a:extLst>
            </p:cNvPr>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101" name="TextBox 100">
              <a:extLst>
                <a:ext uri="{FF2B5EF4-FFF2-40B4-BE49-F238E27FC236}">
                  <a16:creationId xmlns:a16="http://schemas.microsoft.com/office/drawing/2014/main" id="{4ECBC503-3A76-45BA-9A6D-A333E382EF0C}"/>
                </a:ext>
              </a:extLst>
            </p:cNvPr>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102" name="TextBox 101">
              <a:extLst>
                <a:ext uri="{FF2B5EF4-FFF2-40B4-BE49-F238E27FC236}">
                  <a16:creationId xmlns:a16="http://schemas.microsoft.com/office/drawing/2014/main" id="{A3561CBE-8A8A-4CF2-9004-41871D7D0E6F}"/>
                </a:ext>
              </a:extLst>
            </p:cNvPr>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103" name="TextBox 102">
              <a:extLst>
                <a:ext uri="{FF2B5EF4-FFF2-40B4-BE49-F238E27FC236}">
                  <a16:creationId xmlns:a16="http://schemas.microsoft.com/office/drawing/2014/main" id="{277CB0A4-0F05-466C-A74E-540890CB27D3}"/>
                </a:ext>
              </a:extLst>
            </p:cNvPr>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endParaRPr kumimoji="0" lang="en-US" sz="1067"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104" name="Rectangle 103">
              <a:extLst>
                <a:ext uri="{FF2B5EF4-FFF2-40B4-BE49-F238E27FC236}">
                  <a16:creationId xmlns:a16="http://schemas.microsoft.com/office/drawing/2014/main" id="{45A69D42-C769-429F-833C-FEBE0B0A9C6C}"/>
                </a:ext>
              </a:extLst>
            </p:cNvPr>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98" name="Rectangle 97">
            <a:extLst>
              <a:ext uri="{FF2B5EF4-FFF2-40B4-BE49-F238E27FC236}">
                <a16:creationId xmlns:a16="http://schemas.microsoft.com/office/drawing/2014/main" id="{A59CCAF3-D916-40E9-9076-09DC5F61C3F4}"/>
              </a:ext>
            </a:extLst>
          </p:cNvPr>
          <p:cNvSpPr/>
          <p:nvPr/>
        </p:nvSpPr>
        <p:spPr>
          <a:xfrm>
            <a:off x="592516" y="3844449"/>
            <a:ext cx="8679822" cy="350930"/>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.NET CORE</a:t>
            </a:r>
          </a:p>
        </p:txBody>
      </p:sp>
      <p:sp>
        <p:nvSpPr>
          <p:cNvPr id="96" name="TextBox 95">
            <a:extLst>
              <a:ext uri="{FF2B5EF4-FFF2-40B4-BE49-F238E27FC236}">
                <a16:creationId xmlns:a16="http://schemas.microsoft.com/office/drawing/2014/main" id="{33E88C77-00DC-495A-87CC-40B91FB9F006}"/>
              </a:ext>
            </a:extLst>
          </p:cNvPr>
          <p:cNvSpPr txBox="1"/>
          <p:nvPr/>
        </p:nvSpPr>
        <p:spPr>
          <a:xfrm>
            <a:off x="563168" y="5246578"/>
            <a:ext cx="8657823" cy="89889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a:ln>
                <a:noFill/>
              </a:ln>
              <a:solidFill>
                <a:srgbClr val="FFFFFF"/>
              </a:solidFill>
              <a:effectLst/>
              <a:uLnTx/>
              <a:uFillTx/>
              <a:latin typeface="Segoe UI"/>
              <a:ea typeface="+mn-ea"/>
              <a:cs typeface="Segoe UI Semilight" panose="020B0402040204020203" pitchFamily="34" charset="0"/>
            </a:endParaRPr>
          </a:p>
        </p:txBody>
      </p:sp>
      <p:sp>
        <p:nvSpPr>
          <p:cNvPr id="5" name="TextBox 4">
            <a:extLst>
              <a:ext uri="{FF2B5EF4-FFF2-40B4-BE49-F238E27FC236}">
                <a16:creationId xmlns:a16="http://schemas.microsoft.com/office/drawing/2014/main" id="{8A77A195-84C3-465C-8340-5634BF1EEE55}"/>
              </a:ext>
            </a:extLst>
          </p:cNvPr>
          <p:cNvSpPr txBox="1"/>
          <p:nvPr/>
        </p:nvSpPr>
        <p:spPr>
          <a:xfrm>
            <a:off x="3336533" y="287273"/>
            <a:ext cx="2174146" cy="10433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3</a:t>
            </a:r>
          </a:p>
        </p:txBody>
      </p:sp>
      <p:sp>
        <p:nvSpPr>
          <p:cNvPr id="71" name="Rectangle 70">
            <a:extLst>
              <a:ext uri="{FF2B5EF4-FFF2-40B4-BE49-F238E27FC236}">
                <a16:creationId xmlns:a16="http://schemas.microsoft.com/office/drawing/2014/main" id="{45C7ED1A-6941-4155-ADD9-06D71EDCBC71}"/>
              </a:ext>
            </a:extLst>
          </p:cNvPr>
          <p:cNvSpPr/>
          <p:nvPr/>
        </p:nvSpPr>
        <p:spPr>
          <a:xfrm>
            <a:off x="535611" y="3848299"/>
            <a:ext cx="8679822" cy="350930"/>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.NET CORE 3</a:t>
            </a:r>
          </a:p>
        </p:txBody>
      </p:sp>
      <p:sp>
        <p:nvSpPr>
          <p:cNvPr id="6" name="TextBox 5">
            <a:extLst>
              <a:ext uri="{FF2B5EF4-FFF2-40B4-BE49-F238E27FC236}">
                <a16:creationId xmlns:a16="http://schemas.microsoft.com/office/drawing/2014/main" id="{C11484CA-2EEA-490D-A82D-D4F2D2970661}"/>
              </a:ext>
            </a:extLst>
          </p:cNvPr>
          <p:cNvSpPr txBox="1"/>
          <p:nvPr/>
        </p:nvSpPr>
        <p:spPr>
          <a:xfrm>
            <a:off x="6887053" y="1966961"/>
            <a:ext cx="4123536" cy="1218795"/>
          </a:xfrm>
          <a:prstGeom prst="rect">
            <a:avLst/>
          </a:prstGeom>
          <a:noFill/>
          <a:ln>
            <a:noFill/>
          </a:ln>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505050"/>
                </a:solidFill>
                <a:effectLst/>
                <a:uLnTx/>
                <a:uFillTx/>
                <a:latin typeface="Segoe UI"/>
                <a:ea typeface="+mn-ea"/>
                <a:cs typeface="+mn-cs"/>
              </a:rPr>
              <a:t>.NET Core 3 expands supported workloads to include Windows Desktop, IoT &amp; AI</a:t>
            </a:r>
          </a:p>
        </p:txBody>
      </p:sp>
      <p:sp>
        <p:nvSpPr>
          <p:cNvPr id="38" name="TextBox 37">
            <a:extLst>
              <a:ext uri="{FF2B5EF4-FFF2-40B4-BE49-F238E27FC236}">
                <a16:creationId xmlns:a16="http://schemas.microsoft.com/office/drawing/2014/main" id="{B33D9E61-6F8E-4DCE-A51A-C3C13CC7E6F3}"/>
              </a:ext>
            </a:extLst>
          </p:cNvPr>
          <p:cNvSpPr txBox="1"/>
          <p:nvPr/>
        </p:nvSpPr>
        <p:spPr>
          <a:xfrm>
            <a:off x="3339686" y="291123"/>
            <a:ext cx="2174146" cy="10433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Light"/>
                <a:ea typeface="+mn-ea"/>
                <a:cs typeface="+mn-cs"/>
              </a:rPr>
              <a:t>2</a:t>
            </a:r>
          </a:p>
        </p:txBody>
      </p:sp>
      <p:sp>
        <p:nvSpPr>
          <p:cNvPr id="39" name="TextBox 38">
            <a:extLst>
              <a:ext uri="{FF2B5EF4-FFF2-40B4-BE49-F238E27FC236}">
                <a16:creationId xmlns:a16="http://schemas.microsoft.com/office/drawing/2014/main" id="{36EEE1F2-2706-4691-B7AA-F268766670E0}"/>
              </a:ext>
            </a:extLst>
          </p:cNvPr>
          <p:cNvSpPr txBox="1"/>
          <p:nvPr/>
        </p:nvSpPr>
        <p:spPr>
          <a:xfrm>
            <a:off x="3359033" y="2096695"/>
            <a:ext cx="5868373" cy="707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rPr>
              <a:t>.NET Core is perfectly suited for the requirements of cloud-native, cross-platform workloads</a:t>
            </a:r>
          </a:p>
        </p:txBody>
      </p:sp>
    </p:spTree>
    <p:extLst>
      <p:ext uri="{BB962C8B-B14F-4D97-AF65-F5344CB8AC3E}">
        <p14:creationId xmlns:p14="http://schemas.microsoft.com/office/powerpoint/2010/main" val="217363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xit" presetSubtype="0" fill="hold" grpId="0" nodeType="withEffect">
                                  <p:stCondLst>
                                    <p:cond delay="0"/>
                                  </p:stCondLst>
                                  <p:childTnLst>
                                    <p:animEffect transition="out" filter="fade">
                                      <p:cBhvr>
                                        <p:cTn id="9" dur="500"/>
                                        <p:tgtEl>
                                          <p:spTgt spid="39"/>
                                        </p:tgtEl>
                                      </p:cBhvr>
                                    </p:animEffect>
                                    <p:set>
                                      <p:cBhvr>
                                        <p:cTn id="10" dur="1" fill="hold">
                                          <p:stCondLst>
                                            <p:cond delay="499"/>
                                          </p:stCondLst>
                                        </p:cTn>
                                        <p:tgtEl>
                                          <p:spTgt spid="3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8"/>
                                        </p:tgtEl>
                                      </p:cBhvr>
                                    </p:animEffect>
                                    <p:set>
                                      <p:cBhvr>
                                        <p:cTn id="13" dur="1" fill="hold">
                                          <p:stCondLst>
                                            <p:cond delay="499"/>
                                          </p:stCondLst>
                                        </p:cTn>
                                        <p:tgtEl>
                                          <p:spTgt spid="38"/>
                                        </p:tgtEl>
                                        <p:attrNameLst>
                                          <p:attrName>style.visibility</p:attrName>
                                        </p:attrNameLst>
                                      </p:cBhvr>
                                      <p:to>
                                        <p:strVal val="hidden"/>
                                      </p:to>
                                    </p:set>
                                  </p:childTnLst>
                                </p:cTn>
                              </p:par>
                              <p:par>
                                <p:cTn id="14" presetID="35" presetClass="path" presetSubtype="0" accel="50000" decel="50000" fill="hold" nodeType="withEffect">
                                  <p:stCondLst>
                                    <p:cond delay="0"/>
                                  </p:stCondLst>
                                  <p:childTnLst>
                                    <p:animMotion origin="layout" path="M 0.00183 -0.00162 L -0.40885 -0.00254 " pathEditMode="relative" rAng="0" ptsTypes="AA">
                                      <p:cBhvr>
                                        <p:cTn id="15" dur="1000" fill="hold"/>
                                        <p:tgtEl>
                                          <p:spTgt spid="42"/>
                                        </p:tgtEl>
                                        <p:attrNameLst>
                                          <p:attrName>ppt_x</p:attrName>
                                          <p:attrName>ppt_y</p:attrName>
                                        </p:attrNameLst>
                                      </p:cBhvr>
                                      <p:rCtr x="-20534" y="-46"/>
                                    </p:animMotion>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35" presetClass="path" presetSubtype="0" accel="50000" decel="50000" fill="hold" nodeType="withEffect">
                                  <p:stCondLst>
                                    <p:cond delay="0"/>
                                  </p:stCondLst>
                                  <p:childTnLst>
                                    <p:animMotion origin="layout" path="M -0.00456 -0.00324 L -0.41068 -0.00023 " pathEditMode="relative" rAng="0" ptsTypes="AA">
                                      <p:cBhvr>
                                        <p:cTn id="21" dur="1000" fill="hold"/>
                                        <p:tgtEl>
                                          <p:spTgt spid="63"/>
                                        </p:tgtEl>
                                        <p:attrNameLst>
                                          <p:attrName>ppt_x</p:attrName>
                                          <p:attrName>ppt_y</p:attrName>
                                        </p:attrNameLst>
                                      </p:cBhvr>
                                      <p:rCtr x="-20313" y="139"/>
                                    </p:animMotion>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35" presetClass="path" presetSubtype="0" accel="50000" decel="50000" fill="hold" nodeType="withEffect">
                                  <p:stCondLst>
                                    <p:cond delay="0"/>
                                  </p:stCondLst>
                                  <p:childTnLst>
                                    <p:animMotion origin="layout" path="M -2.5E-6 -0.00486 L -0.41601 7.40741E-7 " pathEditMode="relative" rAng="0" ptsTypes="AA">
                                      <p:cBhvr>
                                        <p:cTn id="27" dur="1000" fill="hold"/>
                                        <p:tgtEl>
                                          <p:spTgt spid="67"/>
                                        </p:tgtEl>
                                        <p:attrNameLst>
                                          <p:attrName>ppt_x</p:attrName>
                                          <p:attrName>ppt_y</p:attrName>
                                        </p:attrNameLst>
                                      </p:cBhvr>
                                      <p:rCtr x="-20807" y="231"/>
                                    </p:animMotion>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fade">
                                      <p:cBhvr>
                                        <p:cTn id="31" dur="500"/>
                                        <p:tgtEl>
                                          <p:spTgt spid="71"/>
                                        </p:tgtEl>
                                      </p:cBhvr>
                                    </p:animEffect>
                                  </p:childTnLst>
                                </p:cTn>
                              </p:par>
                              <p:par>
                                <p:cTn id="32" presetID="10" presetClass="exit" presetSubtype="0" fill="hold" grpId="0" nodeType="withEffect">
                                  <p:stCondLst>
                                    <p:cond delay="0"/>
                                  </p:stCondLst>
                                  <p:childTnLst>
                                    <p:animEffect transition="out" filter="fade">
                                      <p:cBhvr>
                                        <p:cTn id="33" dur="500"/>
                                        <p:tgtEl>
                                          <p:spTgt spid="98"/>
                                        </p:tgtEl>
                                      </p:cBhvr>
                                    </p:animEffect>
                                    <p:set>
                                      <p:cBhvr>
                                        <p:cTn id="34" dur="1" fill="hold">
                                          <p:stCondLst>
                                            <p:cond delay="499"/>
                                          </p:stCondLst>
                                        </p:cTn>
                                        <p:tgtEl>
                                          <p:spTgt spid="9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5" grpId="0"/>
      <p:bldP spid="71" grpId="0"/>
      <p:bldP spid="6" grpId="0"/>
      <p:bldP spid="38" grpId="0"/>
      <p:bldP spid="3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2CDECC-ACED-4BFA-A8DE-4580F60D90D2}"/>
              </a:ext>
            </a:extLst>
          </p:cNvPr>
          <p:cNvSpPr>
            <a:spLocks noGrp="1"/>
          </p:cNvSpPr>
          <p:nvPr>
            <p:ph type="title"/>
          </p:nvPr>
        </p:nvSpPr>
        <p:spPr/>
        <p:txBody>
          <a:bodyPr/>
          <a:lstStyle/>
          <a:p>
            <a:r>
              <a:rPr lang="en-US"/>
              <a:t>Desktop Improvements</a:t>
            </a:r>
          </a:p>
        </p:txBody>
      </p:sp>
      <p:sp>
        <p:nvSpPr>
          <p:cNvPr id="5" name="Content Placeholder 4">
            <a:extLst>
              <a:ext uri="{FF2B5EF4-FFF2-40B4-BE49-F238E27FC236}">
                <a16:creationId xmlns:a16="http://schemas.microsoft.com/office/drawing/2014/main" id="{FB91E139-349E-4782-99B7-5835C924772E}"/>
              </a:ext>
            </a:extLst>
          </p:cNvPr>
          <p:cNvSpPr>
            <a:spLocks noGrp="1"/>
          </p:cNvSpPr>
          <p:nvPr>
            <p:ph type="body" sz="quarter" idx="10"/>
          </p:nvPr>
        </p:nvSpPr>
        <p:spPr/>
        <p:txBody>
          <a:bodyPr>
            <a:normAutofit fontScale="92500" lnSpcReduction="20000"/>
          </a:bodyPr>
          <a:lstStyle/>
          <a:p>
            <a:r>
              <a:rPr lang="en-US" sz="3600"/>
              <a:t>UI Framework Enhancements</a:t>
            </a:r>
          </a:p>
          <a:p>
            <a:pPr lvl="1"/>
            <a:r>
              <a:rPr lang="en-US" sz="2000"/>
              <a:t>XAML Islands - WinForms &amp; WPF can host UWP</a:t>
            </a:r>
          </a:p>
          <a:p>
            <a:pPr lvl="1"/>
            <a:r>
              <a:rPr lang="en-US" sz="2000"/>
              <a:t>XAML Controls – WinForms &amp; WPF browser and media UWP controls</a:t>
            </a:r>
          </a:p>
          <a:p>
            <a:pPr lvl="1"/>
            <a:r>
              <a:rPr lang="en-US" sz="2000"/>
              <a:t>High DPI fixes for WinForms</a:t>
            </a:r>
          </a:p>
          <a:p>
            <a:r>
              <a:rPr lang="en-US" sz="3600"/>
              <a:t>Access to all the Windows 10 APIs</a:t>
            </a:r>
          </a:p>
          <a:p>
            <a:r>
              <a:rPr lang="en-US" sz="3600"/>
              <a:t>Also available in next version of .NET Framework (4.8)</a:t>
            </a:r>
          </a:p>
          <a:p>
            <a:endParaRPr lang="en-US" sz="3600"/>
          </a:p>
        </p:txBody>
      </p:sp>
      <p:grpSp>
        <p:nvGrpSpPr>
          <p:cNvPr id="38" name="Group 37">
            <a:extLst>
              <a:ext uri="{FF2B5EF4-FFF2-40B4-BE49-F238E27FC236}">
                <a16:creationId xmlns:a16="http://schemas.microsoft.com/office/drawing/2014/main" id="{1741C641-B2AF-41DF-A68E-13EBA2C1AB4A}"/>
              </a:ext>
            </a:extLst>
          </p:cNvPr>
          <p:cNvGrpSpPr/>
          <p:nvPr/>
        </p:nvGrpSpPr>
        <p:grpSpPr>
          <a:xfrm>
            <a:off x="3009893" y="4607410"/>
            <a:ext cx="6172217" cy="1953463"/>
            <a:chOff x="2824426" y="4720868"/>
            <a:chExt cx="6172217" cy="1953462"/>
          </a:xfrm>
        </p:grpSpPr>
        <p:sp>
          <p:nvSpPr>
            <p:cNvPr id="7" name="desktop" title="a desktop PC">
              <a:extLst>
                <a:ext uri="{FF2B5EF4-FFF2-40B4-BE49-F238E27FC236}">
                  <a16:creationId xmlns:a16="http://schemas.microsoft.com/office/drawing/2014/main" id="{70F7BAE5-2F97-4E8B-840B-5CCEAAD3BC93}"/>
                </a:ext>
              </a:extLst>
            </p:cNvPr>
            <p:cNvSpPr>
              <a:spLocks noChangeAspect="1" noEditPoints="1"/>
            </p:cNvSpPr>
            <p:nvPr/>
          </p:nvSpPr>
          <p:spPr bwMode="auto">
            <a:xfrm>
              <a:off x="5217006" y="5400471"/>
              <a:ext cx="1187405" cy="1168018"/>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285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pic>
          <p:nvPicPr>
            <p:cNvPr id="8" name="Picture 7" descr="A close up of a logo&#10;&#10;Description generated with very high confidence">
              <a:extLst>
                <a:ext uri="{FF2B5EF4-FFF2-40B4-BE49-F238E27FC236}">
                  <a16:creationId xmlns:a16="http://schemas.microsoft.com/office/drawing/2014/main" id="{CFEA0D7B-948D-4FE4-9C49-A7DF1FDC8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748" y="5539563"/>
              <a:ext cx="397482" cy="423652"/>
            </a:xfrm>
            <a:prstGeom prst="rect">
              <a:avLst/>
            </a:prstGeom>
            <a:noFill/>
          </p:spPr>
        </p:pic>
        <p:cxnSp>
          <p:nvCxnSpPr>
            <p:cNvPr id="3" name="Straight Arrow Connector 2">
              <a:extLst>
                <a:ext uri="{FF2B5EF4-FFF2-40B4-BE49-F238E27FC236}">
                  <a16:creationId xmlns:a16="http://schemas.microsoft.com/office/drawing/2014/main" id="{C08F4FF1-07C5-4F4E-BA06-6D3F9D7F4197}"/>
                </a:ext>
              </a:extLst>
            </p:cNvPr>
            <p:cNvCxnSpPr>
              <a:cxnSpLocks/>
            </p:cNvCxnSpPr>
            <p:nvPr/>
          </p:nvCxnSpPr>
          <p:spPr>
            <a:xfrm>
              <a:off x="4406988" y="5083039"/>
              <a:ext cx="593702" cy="2447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768622A-8D19-4F75-BF82-3FFBCB583CD4}"/>
                </a:ext>
              </a:extLst>
            </p:cNvPr>
            <p:cNvCxnSpPr>
              <a:cxnSpLocks/>
            </p:cNvCxnSpPr>
            <p:nvPr/>
          </p:nvCxnSpPr>
          <p:spPr>
            <a:xfrm flipH="1">
              <a:off x="6531219" y="5118638"/>
              <a:ext cx="962375" cy="3722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817545-5218-4C12-B624-B15F478199DF}"/>
                </a:ext>
              </a:extLst>
            </p:cNvPr>
            <p:cNvCxnSpPr/>
            <p:nvPr/>
          </p:nvCxnSpPr>
          <p:spPr>
            <a:xfrm flipV="1">
              <a:off x="4189228" y="6124353"/>
              <a:ext cx="797442" cy="2977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70BE72A-AAD5-4684-87B7-9089DDF625DB}"/>
                </a:ext>
              </a:extLst>
            </p:cNvPr>
            <p:cNvCxnSpPr>
              <a:cxnSpLocks/>
            </p:cNvCxnSpPr>
            <p:nvPr/>
          </p:nvCxnSpPr>
          <p:spPr>
            <a:xfrm flipH="1" flipV="1">
              <a:off x="6531219" y="6124353"/>
              <a:ext cx="993880" cy="14885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GenericApp_EB3B" title="Icon of an app window">
              <a:extLst>
                <a:ext uri="{FF2B5EF4-FFF2-40B4-BE49-F238E27FC236}">
                  <a16:creationId xmlns:a16="http://schemas.microsoft.com/office/drawing/2014/main" id="{7E50F6A6-970C-4597-BF22-DBAE0299F2A4}"/>
                </a:ext>
              </a:extLst>
            </p:cNvPr>
            <p:cNvSpPr>
              <a:spLocks noChangeAspect="1" noEditPoints="1"/>
            </p:cNvSpPr>
            <p:nvPr/>
          </p:nvSpPr>
          <p:spPr bwMode="auto">
            <a:xfrm>
              <a:off x="3704377" y="4888277"/>
              <a:ext cx="575803" cy="460824"/>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285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Website" title="Icon of multiple app windows">
              <a:extLst>
                <a:ext uri="{FF2B5EF4-FFF2-40B4-BE49-F238E27FC236}">
                  <a16:creationId xmlns:a16="http://schemas.microsoft.com/office/drawing/2014/main" id="{91984D04-4347-4999-A5B6-9A5B6A4373B3}"/>
                </a:ext>
              </a:extLst>
            </p:cNvPr>
            <p:cNvSpPr>
              <a:spLocks noChangeAspect="1" noEditPoints="1"/>
            </p:cNvSpPr>
            <p:nvPr/>
          </p:nvSpPr>
          <p:spPr bwMode="auto">
            <a:xfrm>
              <a:off x="3439079" y="6169799"/>
              <a:ext cx="575803" cy="504531"/>
            </a:xfrm>
            <a:custGeom>
              <a:avLst/>
              <a:gdLst>
                <a:gd name="T0" fmla="*/ 0 w 614"/>
                <a:gd name="T1" fmla="*/ 0 h 538"/>
                <a:gd name="T2" fmla="*/ 614 w 614"/>
                <a:gd name="T3" fmla="*/ 0 h 538"/>
                <a:gd name="T4" fmla="*/ 614 w 614"/>
                <a:gd name="T5" fmla="*/ 538 h 538"/>
                <a:gd name="T6" fmla="*/ 0 w 614"/>
                <a:gd name="T7" fmla="*/ 538 h 538"/>
                <a:gd name="T8" fmla="*/ 0 w 614"/>
                <a:gd name="T9" fmla="*/ 0 h 538"/>
                <a:gd name="T10" fmla="*/ 0 w 614"/>
                <a:gd name="T11" fmla="*/ 0 h 538"/>
                <a:gd name="T12" fmla="*/ 327 w 614"/>
                <a:gd name="T13" fmla="*/ 250 h 538"/>
                <a:gd name="T14" fmla="*/ 327 w 614"/>
                <a:gd name="T15" fmla="*/ 250 h 538"/>
                <a:gd name="T16" fmla="*/ 327 w 614"/>
                <a:gd name="T17" fmla="*/ 87 h 538"/>
                <a:gd name="T18" fmla="*/ 77 w 614"/>
                <a:gd name="T19" fmla="*/ 87 h 538"/>
                <a:gd name="T20" fmla="*/ 77 w 614"/>
                <a:gd name="T21" fmla="*/ 250 h 538"/>
                <a:gd name="T22" fmla="*/ 128 w 614"/>
                <a:gd name="T23" fmla="*/ 250 h 538"/>
                <a:gd name="T24" fmla="*/ 327 w 614"/>
                <a:gd name="T25" fmla="*/ 250 h 538"/>
                <a:gd name="T26" fmla="*/ 327 w 614"/>
                <a:gd name="T27" fmla="*/ 250 h 538"/>
                <a:gd name="T28" fmla="*/ 139 w 614"/>
                <a:gd name="T29" fmla="*/ 254 h 538"/>
                <a:gd name="T30" fmla="*/ 139 w 614"/>
                <a:gd name="T31" fmla="*/ 362 h 538"/>
                <a:gd name="T32" fmla="*/ 513 w 614"/>
                <a:gd name="T33" fmla="*/ 362 h 538"/>
                <a:gd name="T34" fmla="*/ 513 w 614"/>
                <a:gd name="T35" fmla="*/ 163 h 538"/>
                <a:gd name="T36" fmla="*/ 325 w 614"/>
                <a:gd name="T37" fmla="*/ 163 h 538"/>
                <a:gd name="T38" fmla="*/ 0 w 614"/>
                <a:gd name="T39" fmla="*/ 451 h 538"/>
                <a:gd name="T40" fmla="*/ 614 w 614"/>
                <a:gd name="T41" fmla="*/ 4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538">
                  <a:moveTo>
                    <a:pt x="0" y="0"/>
                  </a:moveTo>
                  <a:lnTo>
                    <a:pt x="614" y="0"/>
                  </a:lnTo>
                  <a:lnTo>
                    <a:pt x="614" y="538"/>
                  </a:lnTo>
                  <a:lnTo>
                    <a:pt x="0" y="538"/>
                  </a:lnTo>
                  <a:lnTo>
                    <a:pt x="0" y="0"/>
                  </a:lnTo>
                  <a:lnTo>
                    <a:pt x="0" y="0"/>
                  </a:lnTo>
                  <a:moveTo>
                    <a:pt x="327" y="250"/>
                  </a:moveTo>
                  <a:lnTo>
                    <a:pt x="327" y="250"/>
                  </a:lnTo>
                  <a:lnTo>
                    <a:pt x="327" y="87"/>
                  </a:lnTo>
                  <a:lnTo>
                    <a:pt x="77" y="87"/>
                  </a:lnTo>
                  <a:lnTo>
                    <a:pt x="77" y="250"/>
                  </a:lnTo>
                  <a:lnTo>
                    <a:pt x="128" y="250"/>
                  </a:lnTo>
                  <a:lnTo>
                    <a:pt x="327" y="250"/>
                  </a:lnTo>
                  <a:lnTo>
                    <a:pt x="327" y="250"/>
                  </a:lnTo>
                  <a:moveTo>
                    <a:pt x="139" y="254"/>
                  </a:moveTo>
                  <a:lnTo>
                    <a:pt x="139" y="362"/>
                  </a:lnTo>
                  <a:lnTo>
                    <a:pt x="513" y="362"/>
                  </a:lnTo>
                  <a:lnTo>
                    <a:pt x="513" y="163"/>
                  </a:lnTo>
                  <a:lnTo>
                    <a:pt x="325" y="163"/>
                  </a:lnTo>
                  <a:moveTo>
                    <a:pt x="0" y="451"/>
                  </a:moveTo>
                  <a:lnTo>
                    <a:pt x="614" y="451"/>
                  </a:lnTo>
                </a:path>
              </a:pathLst>
            </a:custGeom>
            <a:noFill/>
            <a:ln w="285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pen" title="Icon of a surface pen with a drawn line below it">
              <a:extLst>
                <a:ext uri="{FF2B5EF4-FFF2-40B4-BE49-F238E27FC236}">
                  <a16:creationId xmlns:a16="http://schemas.microsoft.com/office/drawing/2014/main" id="{2CBB8CEB-72B7-4A7A-B793-D2B9BBA5758A}"/>
                </a:ext>
              </a:extLst>
            </p:cNvPr>
            <p:cNvSpPr>
              <a:spLocks noChangeAspect="1" noEditPoints="1"/>
            </p:cNvSpPr>
            <p:nvPr/>
          </p:nvSpPr>
          <p:spPr bwMode="auto">
            <a:xfrm>
              <a:off x="7529637" y="4720868"/>
              <a:ext cx="514683" cy="520917"/>
            </a:xfrm>
            <a:custGeom>
              <a:avLst/>
              <a:gdLst>
                <a:gd name="T0" fmla="*/ 222 w 326"/>
                <a:gd name="T1" fmla="*/ 329 h 329"/>
                <a:gd name="T2" fmla="*/ 211 w 326"/>
                <a:gd name="T3" fmla="*/ 308 h 329"/>
                <a:gd name="T4" fmla="*/ 187 w 326"/>
                <a:gd name="T5" fmla="*/ 128 h 329"/>
                <a:gd name="T6" fmla="*/ 149 w 326"/>
                <a:gd name="T7" fmla="*/ 49 h 329"/>
                <a:gd name="T8" fmla="*/ 144 w 326"/>
                <a:gd name="T9" fmla="*/ 44 h 329"/>
                <a:gd name="T10" fmla="*/ 138 w 326"/>
                <a:gd name="T11" fmla="*/ 45 h 329"/>
                <a:gd name="T12" fmla="*/ 114 w 326"/>
                <a:gd name="T13" fmla="*/ 57 h 329"/>
                <a:gd name="T14" fmla="*/ 87 w 326"/>
                <a:gd name="T15" fmla="*/ 26 h 329"/>
                <a:gd name="T16" fmla="*/ 78 w 326"/>
                <a:gd name="T17" fmla="*/ 7 h 329"/>
                <a:gd name="T18" fmla="*/ 64 w 326"/>
                <a:gd name="T19" fmla="*/ 3 h 329"/>
                <a:gd name="T20" fmla="*/ 50 w 326"/>
                <a:gd name="T21" fmla="*/ 10 h 329"/>
                <a:gd name="T22" fmla="*/ 44 w 326"/>
                <a:gd name="T23" fmla="*/ 24 h 329"/>
                <a:gd name="T24" fmla="*/ 53 w 326"/>
                <a:gd name="T25" fmla="*/ 42 h 329"/>
                <a:gd name="T26" fmla="*/ 215 w 326"/>
                <a:gd name="T27" fmla="*/ 265 h 329"/>
                <a:gd name="T28" fmla="*/ 212 w 326"/>
                <a:gd name="T29" fmla="*/ 256 h 329"/>
                <a:gd name="T30" fmla="*/ 100 w 326"/>
                <a:gd name="T31" fmla="*/ 28 h 329"/>
                <a:gd name="T32" fmla="*/ 90 w 326"/>
                <a:gd name="T33" fmla="*/ 24 h 329"/>
                <a:gd name="T34" fmla="*/ 52 w 326"/>
                <a:gd name="T35" fmla="*/ 43 h 329"/>
                <a:gd name="T36" fmla="*/ 49 w 326"/>
                <a:gd name="T37" fmla="*/ 53 h 329"/>
                <a:gd name="T38" fmla="*/ 163 w 326"/>
                <a:gd name="T39" fmla="*/ 285 h 329"/>
                <a:gd name="T40" fmla="*/ 167 w 326"/>
                <a:gd name="T41" fmla="*/ 290 h 329"/>
                <a:gd name="T42" fmla="*/ 171 w 326"/>
                <a:gd name="T43" fmla="*/ 293 h 329"/>
                <a:gd name="T44" fmla="*/ 210 w 326"/>
                <a:gd name="T45" fmla="*/ 308 h 329"/>
                <a:gd name="T46" fmla="*/ 212 w 326"/>
                <a:gd name="T47" fmla="*/ 308 h 329"/>
                <a:gd name="T48" fmla="*/ 216 w 326"/>
                <a:gd name="T49" fmla="*/ 273 h 329"/>
                <a:gd name="T50" fmla="*/ 215 w 326"/>
                <a:gd name="T51" fmla="*/ 265 h 329"/>
                <a:gd name="T52" fmla="*/ 215 w 326"/>
                <a:gd name="T53" fmla="*/ 265 h 329"/>
                <a:gd name="T54" fmla="*/ 39 w 326"/>
                <a:gd name="T55" fmla="*/ 133 h 329"/>
                <a:gd name="T56" fmla="*/ 32 w 326"/>
                <a:gd name="T57" fmla="*/ 133 h 329"/>
                <a:gd name="T58" fmla="*/ 0 w 326"/>
                <a:gd name="T59" fmla="*/ 166 h 329"/>
                <a:gd name="T60" fmla="*/ 0 w 326"/>
                <a:gd name="T61" fmla="*/ 166 h 329"/>
                <a:gd name="T62" fmla="*/ 33 w 326"/>
                <a:gd name="T63" fmla="*/ 197 h 329"/>
                <a:gd name="T64" fmla="*/ 74 w 326"/>
                <a:gd name="T65" fmla="*/ 196 h 329"/>
                <a:gd name="T66" fmla="*/ 253 w 326"/>
                <a:gd name="T67" fmla="*/ 327 h 329"/>
                <a:gd name="T68" fmla="*/ 261 w 326"/>
                <a:gd name="T69" fmla="*/ 327 h 329"/>
                <a:gd name="T70" fmla="*/ 325 w 326"/>
                <a:gd name="T71" fmla="*/ 261 h 329"/>
                <a:gd name="T72" fmla="*/ 325 w 326"/>
                <a:gd name="T73" fmla="*/ 261 h 329"/>
                <a:gd name="T74" fmla="*/ 259 w 326"/>
                <a:gd name="T75" fmla="*/ 198 h 329"/>
                <a:gd name="T76" fmla="*/ 227 w 326"/>
                <a:gd name="T77" fmla="*/ 198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6" h="329">
                  <a:moveTo>
                    <a:pt x="222" y="329"/>
                  </a:moveTo>
                  <a:cubicBezTo>
                    <a:pt x="211" y="308"/>
                    <a:pt x="211" y="308"/>
                    <a:pt x="211" y="308"/>
                  </a:cubicBezTo>
                  <a:moveTo>
                    <a:pt x="187" y="128"/>
                  </a:moveTo>
                  <a:cubicBezTo>
                    <a:pt x="149" y="49"/>
                    <a:pt x="149" y="49"/>
                    <a:pt x="149" y="49"/>
                  </a:cubicBezTo>
                  <a:cubicBezTo>
                    <a:pt x="149" y="49"/>
                    <a:pt x="147" y="45"/>
                    <a:pt x="144" y="44"/>
                  </a:cubicBezTo>
                  <a:cubicBezTo>
                    <a:pt x="141" y="43"/>
                    <a:pt x="138" y="45"/>
                    <a:pt x="138" y="45"/>
                  </a:cubicBezTo>
                  <a:cubicBezTo>
                    <a:pt x="114" y="57"/>
                    <a:pt x="114" y="57"/>
                    <a:pt x="114" y="57"/>
                  </a:cubicBezTo>
                  <a:moveTo>
                    <a:pt x="87" y="26"/>
                  </a:moveTo>
                  <a:cubicBezTo>
                    <a:pt x="78" y="7"/>
                    <a:pt x="78" y="7"/>
                    <a:pt x="78" y="7"/>
                  </a:cubicBezTo>
                  <a:cubicBezTo>
                    <a:pt x="76" y="2"/>
                    <a:pt x="69" y="0"/>
                    <a:pt x="64" y="3"/>
                  </a:cubicBezTo>
                  <a:cubicBezTo>
                    <a:pt x="50" y="10"/>
                    <a:pt x="50" y="10"/>
                    <a:pt x="50" y="10"/>
                  </a:cubicBezTo>
                  <a:cubicBezTo>
                    <a:pt x="44" y="13"/>
                    <a:pt x="42" y="19"/>
                    <a:pt x="44" y="24"/>
                  </a:cubicBezTo>
                  <a:cubicBezTo>
                    <a:pt x="53" y="42"/>
                    <a:pt x="53" y="42"/>
                    <a:pt x="53" y="42"/>
                  </a:cubicBezTo>
                  <a:moveTo>
                    <a:pt x="215" y="265"/>
                  </a:moveTo>
                  <a:cubicBezTo>
                    <a:pt x="215" y="262"/>
                    <a:pt x="212" y="256"/>
                    <a:pt x="212" y="256"/>
                  </a:cubicBezTo>
                  <a:cubicBezTo>
                    <a:pt x="100" y="28"/>
                    <a:pt x="100" y="28"/>
                    <a:pt x="100" y="28"/>
                  </a:cubicBezTo>
                  <a:cubicBezTo>
                    <a:pt x="98" y="24"/>
                    <a:pt x="93" y="23"/>
                    <a:pt x="90" y="24"/>
                  </a:cubicBezTo>
                  <a:cubicBezTo>
                    <a:pt x="52" y="43"/>
                    <a:pt x="52" y="43"/>
                    <a:pt x="52" y="43"/>
                  </a:cubicBezTo>
                  <a:cubicBezTo>
                    <a:pt x="49" y="45"/>
                    <a:pt x="47" y="49"/>
                    <a:pt x="49" y="53"/>
                  </a:cubicBezTo>
                  <a:cubicBezTo>
                    <a:pt x="163" y="285"/>
                    <a:pt x="163" y="285"/>
                    <a:pt x="163" y="285"/>
                  </a:cubicBezTo>
                  <a:cubicBezTo>
                    <a:pt x="163" y="285"/>
                    <a:pt x="165" y="288"/>
                    <a:pt x="167" y="290"/>
                  </a:cubicBezTo>
                  <a:cubicBezTo>
                    <a:pt x="168" y="291"/>
                    <a:pt x="171" y="293"/>
                    <a:pt x="171" y="293"/>
                  </a:cubicBezTo>
                  <a:cubicBezTo>
                    <a:pt x="181" y="298"/>
                    <a:pt x="207" y="309"/>
                    <a:pt x="210" y="308"/>
                  </a:cubicBezTo>
                  <a:cubicBezTo>
                    <a:pt x="210" y="308"/>
                    <a:pt x="211" y="308"/>
                    <a:pt x="212" y="308"/>
                  </a:cubicBezTo>
                  <a:cubicBezTo>
                    <a:pt x="214" y="306"/>
                    <a:pt x="215" y="285"/>
                    <a:pt x="216" y="273"/>
                  </a:cubicBezTo>
                  <a:cubicBezTo>
                    <a:pt x="216" y="268"/>
                    <a:pt x="215" y="265"/>
                    <a:pt x="215" y="265"/>
                  </a:cubicBezTo>
                  <a:cubicBezTo>
                    <a:pt x="215" y="265"/>
                    <a:pt x="215" y="267"/>
                    <a:pt x="215" y="265"/>
                  </a:cubicBezTo>
                  <a:close/>
                  <a:moveTo>
                    <a:pt x="39" y="133"/>
                  </a:moveTo>
                  <a:cubicBezTo>
                    <a:pt x="32" y="133"/>
                    <a:pt x="32" y="133"/>
                    <a:pt x="32" y="133"/>
                  </a:cubicBezTo>
                  <a:cubicBezTo>
                    <a:pt x="14" y="134"/>
                    <a:pt x="0" y="148"/>
                    <a:pt x="0" y="166"/>
                  </a:cubicBezTo>
                  <a:cubicBezTo>
                    <a:pt x="0" y="166"/>
                    <a:pt x="0" y="166"/>
                    <a:pt x="0" y="166"/>
                  </a:cubicBezTo>
                  <a:cubicBezTo>
                    <a:pt x="1" y="183"/>
                    <a:pt x="15" y="197"/>
                    <a:pt x="33" y="197"/>
                  </a:cubicBezTo>
                  <a:cubicBezTo>
                    <a:pt x="74" y="196"/>
                    <a:pt x="74" y="196"/>
                    <a:pt x="74" y="196"/>
                  </a:cubicBezTo>
                  <a:moveTo>
                    <a:pt x="253" y="327"/>
                  </a:moveTo>
                  <a:cubicBezTo>
                    <a:pt x="261" y="327"/>
                    <a:pt x="261" y="327"/>
                    <a:pt x="261" y="327"/>
                  </a:cubicBezTo>
                  <a:cubicBezTo>
                    <a:pt x="297" y="327"/>
                    <a:pt x="326" y="297"/>
                    <a:pt x="325" y="261"/>
                  </a:cubicBezTo>
                  <a:cubicBezTo>
                    <a:pt x="325" y="261"/>
                    <a:pt x="325" y="261"/>
                    <a:pt x="325" y="261"/>
                  </a:cubicBezTo>
                  <a:cubicBezTo>
                    <a:pt x="324" y="226"/>
                    <a:pt x="295" y="197"/>
                    <a:pt x="259" y="198"/>
                  </a:cubicBezTo>
                  <a:cubicBezTo>
                    <a:pt x="227" y="198"/>
                    <a:pt x="227" y="198"/>
                    <a:pt x="227" y="198"/>
                  </a:cubicBezTo>
                </a:path>
              </a:pathLst>
            </a:custGeom>
            <a:noFill/>
            <a:ln w="285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 name="PhotoCollection_E7AA" title="Icon of a stacked photo of a landscape">
              <a:extLst>
                <a:ext uri="{FF2B5EF4-FFF2-40B4-BE49-F238E27FC236}">
                  <a16:creationId xmlns:a16="http://schemas.microsoft.com/office/drawing/2014/main" id="{4DCC9A28-30FC-49E8-9460-435EECE96D8D}"/>
                </a:ext>
              </a:extLst>
            </p:cNvPr>
            <p:cNvSpPr>
              <a:spLocks noChangeAspect="1" noEditPoints="1"/>
            </p:cNvSpPr>
            <p:nvPr/>
          </p:nvSpPr>
          <p:spPr bwMode="auto">
            <a:xfrm>
              <a:off x="8385688" y="5327824"/>
              <a:ext cx="610955" cy="466815"/>
            </a:xfrm>
            <a:custGeom>
              <a:avLst/>
              <a:gdLst>
                <a:gd name="T0" fmla="*/ 3326 w 3752"/>
                <a:gd name="T1" fmla="*/ 2439 h 2865"/>
                <a:gd name="T2" fmla="*/ 0 w 3752"/>
                <a:gd name="T3" fmla="*/ 2439 h 2865"/>
                <a:gd name="T4" fmla="*/ 0 w 3752"/>
                <a:gd name="T5" fmla="*/ 0 h 2865"/>
                <a:gd name="T6" fmla="*/ 3326 w 3752"/>
                <a:gd name="T7" fmla="*/ 0 h 2865"/>
                <a:gd name="T8" fmla="*/ 3326 w 3752"/>
                <a:gd name="T9" fmla="*/ 2439 h 2865"/>
                <a:gd name="T10" fmla="*/ 2616 w 3752"/>
                <a:gd name="T11" fmla="*/ 665 h 2865"/>
                <a:gd name="T12" fmla="*/ 2660 w 3752"/>
                <a:gd name="T13" fmla="*/ 710 h 2865"/>
                <a:gd name="T14" fmla="*/ 2705 w 3752"/>
                <a:gd name="T15" fmla="*/ 665 h 2865"/>
                <a:gd name="T16" fmla="*/ 2660 w 3752"/>
                <a:gd name="T17" fmla="*/ 620 h 2865"/>
                <a:gd name="T18" fmla="*/ 2616 w 3752"/>
                <a:gd name="T19" fmla="*/ 665 h 2865"/>
                <a:gd name="T20" fmla="*/ 2660 w 3752"/>
                <a:gd name="T21" fmla="*/ 2439 h 2865"/>
                <a:gd name="T22" fmla="*/ 887 w 3752"/>
                <a:gd name="T23" fmla="*/ 665 h 2865"/>
                <a:gd name="T24" fmla="*/ 0 w 3752"/>
                <a:gd name="T25" fmla="*/ 1552 h 2865"/>
                <a:gd name="T26" fmla="*/ 3326 w 3752"/>
                <a:gd name="T27" fmla="*/ 2217 h 2865"/>
                <a:gd name="T28" fmla="*/ 2439 w 3752"/>
                <a:gd name="T29" fmla="*/ 1330 h 2865"/>
                <a:gd name="T30" fmla="*/ 1995 w 3752"/>
                <a:gd name="T31" fmla="*/ 1774 h 2865"/>
                <a:gd name="T32" fmla="*/ 426 w 3752"/>
                <a:gd name="T33" fmla="*/ 2439 h 2865"/>
                <a:gd name="T34" fmla="*/ 426 w 3752"/>
                <a:gd name="T35" fmla="*/ 2865 h 2865"/>
                <a:gd name="T36" fmla="*/ 3752 w 3752"/>
                <a:gd name="T37" fmla="*/ 2865 h 2865"/>
                <a:gd name="T38" fmla="*/ 3752 w 3752"/>
                <a:gd name="T39" fmla="*/ 426 h 2865"/>
                <a:gd name="T40" fmla="*/ 3326 w 3752"/>
                <a:gd name="T41" fmla="*/ 426 h 2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2" h="2865">
                  <a:moveTo>
                    <a:pt x="3326" y="2439"/>
                  </a:moveTo>
                  <a:cubicBezTo>
                    <a:pt x="0" y="2439"/>
                    <a:pt x="0" y="2439"/>
                    <a:pt x="0" y="2439"/>
                  </a:cubicBezTo>
                  <a:cubicBezTo>
                    <a:pt x="0" y="0"/>
                    <a:pt x="0" y="0"/>
                    <a:pt x="0" y="0"/>
                  </a:cubicBezTo>
                  <a:cubicBezTo>
                    <a:pt x="3326" y="0"/>
                    <a:pt x="3326" y="0"/>
                    <a:pt x="3326" y="0"/>
                  </a:cubicBezTo>
                  <a:lnTo>
                    <a:pt x="3326" y="2439"/>
                  </a:lnTo>
                  <a:close/>
                  <a:moveTo>
                    <a:pt x="2616" y="665"/>
                  </a:moveTo>
                  <a:cubicBezTo>
                    <a:pt x="2616" y="690"/>
                    <a:pt x="2636" y="710"/>
                    <a:pt x="2660" y="710"/>
                  </a:cubicBezTo>
                  <a:cubicBezTo>
                    <a:pt x="2685" y="710"/>
                    <a:pt x="2705" y="690"/>
                    <a:pt x="2705" y="665"/>
                  </a:cubicBezTo>
                  <a:cubicBezTo>
                    <a:pt x="2705" y="640"/>
                    <a:pt x="2685" y="620"/>
                    <a:pt x="2660" y="620"/>
                  </a:cubicBezTo>
                  <a:cubicBezTo>
                    <a:pt x="2636" y="620"/>
                    <a:pt x="2616" y="640"/>
                    <a:pt x="2616" y="665"/>
                  </a:cubicBezTo>
                  <a:close/>
                  <a:moveTo>
                    <a:pt x="2660" y="2439"/>
                  </a:moveTo>
                  <a:cubicBezTo>
                    <a:pt x="887" y="665"/>
                    <a:pt x="887" y="665"/>
                    <a:pt x="887" y="665"/>
                  </a:cubicBezTo>
                  <a:cubicBezTo>
                    <a:pt x="0" y="1552"/>
                    <a:pt x="0" y="1552"/>
                    <a:pt x="0" y="1552"/>
                  </a:cubicBezTo>
                  <a:moveTo>
                    <a:pt x="3326" y="2217"/>
                  </a:moveTo>
                  <a:cubicBezTo>
                    <a:pt x="2439" y="1330"/>
                    <a:pt x="2439" y="1330"/>
                    <a:pt x="2439" y="1330"/>
                  </a:cubicBezTo>
                  <a:cubicBezTo>
                    <a:pt x="1995" y="1774"/>
                    <a:pt x="1995" y="1774"/>
                    <a:pt x="1995" y="1774"/>
                  </a:cubicBezTo>
                  <a:moveTo>
                    <a:pt x="426" y="2439"/>
                  </a:moveTo>
                  <a:cubicBezTo>
                    <a:pt x="426" y="2865"/>
                    <a:pt x="426" y="2865"/>
                    <a:pt x="426" y="2865"/>
                  </a:cubicBezTo>
                  <a:cubicBezTo>
                    <a:pt x="3752" y="2865"/>
                    <a:pt x="3752" y="2865"/>
                    <a:pt x="3752" y="2865"/>
                  </a:cubicBezTo>
                  <a:cubicBezTo>
                    <a:pt x="3752" y="426"/>
                    <a:pt x="3752" y="426"/>
                    <a:pt x="3752" y="426"/>
                  </a:cubicBezTo>
                  <a:cubicBezTo>
                    <a:pt x="3326" y="426"/>
                    <a:pt x="3326" y="426"/>
                    <a:pt x="3326" y="426"/>
                  </a:cubicBezTo>
                </a:path>
              </a:pathLst>
            </a:custGeom>
            <a:noFill/>
            <a:ln w="285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8" name="Straight Arrow Connector 27">
              <a:extLst>
                <a:ext uri="{FF2B5EF4-FFF2-40B4-BE49-F238E27FC236}">
                  <a16:creationId xmlns:a16="http://schemas.microsoft.com/office/drawing/2014/main" id="{358DEF2C-8B6D-45C5-9014-D06B40B36164}"/>
                </a:ext>
              </a:extLst>
            </p:cNvPr>
            <p:cNvCxnSpPr>
              <a:cxnSpLocks/>
            </p:cNvCxnSpPr>
            <p:nvPr/>
          </p:nvCxnSpPr>
          <p:spPr>
            <a:xfrm flipH="1">
              <a:off x="6634748" y="5597937"/>
              <a:ext cx="1626418" cy="18617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01DAE09-29BA-414F-AE8E-BB4CCA8EE45D}"/>
                </a:ext>
              </a:extLst>
            </p:cNvPr>
            <p:cNvGrpSpPr/>
            <p:nvPr/>
          </p:nvGrpSpPr>
          <p:grpSpPr>
            <a:xfrm>
              <a:off x="7606535" y="6137284"/>
              <a:ext cx="654631" cy="526898"/>
              <a:chOff x="7606535" y="6137284"/>
              <a:chExt cx="654631" cy="526898"/>
            </a:xfrm>
          </p:grpSpPr>
          <p:sp>
            <p:nvSpPr>
              <p:cNvPr id="25" name="film" title="Icon of a filmstrip">
                <a:extLst>
                  <a:ext uri="{FF2B5EF4-FFF2-40B4-BE49-F238E27FC236}">
                    <a16:creationId xmlns:a16="http://schemas.microsoft.com/office/drawing/2014/main" id="{886A583A-13ED-48E1-82C3-6EC3CFED3F81}"/>
                  </a:ext>
                </a:extLst>
              </p:cNvPr>
              <p:cNvSpPr>
                <a:spLocks noChangeAspect="1" noEditPoints="1"/>
              </p:cNvSpPr>
              <p:nvPr/>
            </p:nvSpPr>
            <p:spPr bwMode="auto">
              <a:xfrm>
                <a:off x="7606535" y="6137284"/>
                <a:ext cx="654631" cy="526898"/>
              </a:xfrm>
              <a:custGeom>
                <a:avLst/>
                <a:gdLst>
                  <a:gd name="T0" fmla="*/ 246 w 246"/>
                  <a:gd name="T1" fmla="*/ 95 h 198"/>
                  <a:gd name="T2" fmla="*/ 246 w 246"/>
                  <a:gd name="T3" fmla="*/ 198 h 198"/>
                  <a:gd name="T4" fmla="*/ 0 w 246"/>
                  <a:gd name="T5" fmla="*/ 198 h 198"/>
                  <a:gd name="T6" fmla="*/ 0 w 246"/>
                  <a:gd name="T7" fmla="*/ 0 h 198"/>
                  <a:gd name="T8" fmla="*/ 246 w 246"/>
                  <a:gd name="T9" fmla="*/ 0 h 198"/>
                  <a:gd name="T10" fmla="*/ 246 w 246"/>
                  <a:gd name="T11" fmla="*/ 95 h 198"/>
                  <a:gd name="T12" fmla="*/ 33 w 246"/>
                  <a:gd name="T13" fmla="*/ 36 h 198"/>
                  <a:gd name="T14" fmla="*/ 33 w 246"/>
                  <a:gd name="T15" fmla="*/ 54 h 198"/>
                  <a:gd name="T16" fmla="*/ 33 w 246"/>
                  <a:gd name="T17" fmla="*/ 0 h 198"/>
                  <a:gd name="T18" fmla="*/ 33 w 246"/>
                  <a:gd name="T19" fmla="*/ 17 h 198"/>
                  <a:gd name="T20" fmla="*/ 33 w 246"/>
                  <a:gd name="T21" fmla="*/ 72 h 198"/>
                  <a:gd name="T22" fmla="*/ 33 w 246"/>
                  <a:gd name="T23" fmla="*/ 89 h 198"/>
                  <a:gd name="T24" fmla="*/ 33 w 246"/>
                  <a:gd name="T25" fmla="*/ 108 h 198"/>
                  <a:gd name="T26" fmla="*/ 33 w 246"/>
                  <a:gd name="T27" fmla="*/ 126 h 198"/>
                  <a:gd name="T28" fmla="*/ 33 w 246"/>
                  <a:gd name="T29" fmla="*/ 144 h 198"/>
                  <a:gd name="T30" fmla="*/ 33 w 246"/>
                  <a:gd name="T31" fmla="*/ 161 h 198"/>
                  <a:gd name="T32" fmla="*/ 33 w 246"/>
                  <a:gd name="T33" fmla="*/ 180 h 198"/>
                  <a:gd name="T34" fmla="*/ 33 w 246"/>
                  <a:gd name="T35" fmla="*/ 198 h 198"/>
                  <a:gd name="T36" fmla="*/ 214 w 246"/>
                  <a:gd name="T37" fmla="*/ 36 h 198"/>
                  <a:gd name="T38" fmla="*/ 214 w 246"/>
                  <a:gd name="T39" fmla="*/ 54 h 198"/>
                  <a:gd name="T40" fmla="*/ 214 w 246"/>
                  <a:gd name="T41" fmla="*/ 0 h 198"/>
                  <a:gd name="T42" fmla="*/ 214 w 246"/>
                  <a:gd name="T43" fmla="*/ 17 h 198"/>
                  <a:gd name="T44" fmla="*/ 214 w 246"/>
                  <a:gd name="T45" fmla="*/ 72 h 198"/>
                  <a:gd name="T46" fmla="*/ 214 w 246"/>
                  <a:gd name="T47" fmla="*/ 89 h 198"/>
                  <a:gd name="T48" fmla="*/ 214 w 246"/>
                  <a:gd name="T49" fmla="*/ 108 h 198"/>
                  <a:gd name="T50" fmla="*/ 214 w 246"/>
                  <a:gd name="T51" fmla="*/ 126 h 198"/>
                  <a:gd name="T52" fmla="*/ 214 w 246"/>
                  <a:gd name="T53" fmla="*/ 144 h 198"/>
                  <a:gd name="T54" fmla="*/ 214 w 246"/>
                  <a:gd name="T55" fmla="*/ 161 h 198"/>
                  <a:gd name="T56" fmla="*/ 214 w 246"/>
                  <a:gd name="T57" fmla="*/ 180 h 198"/>
                  <a:gd name="T58" fmla="*/ 214 w 246"/>
                  <a:gd name="T5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6" h="198">
                    <a:moveTo>
                      <a:pt x="246" y="95"/>
                    </a:moveTo>
                    <a:lnTo>
                      <a:pt x="246" y="198"/>
                    </a:lnTo>
                    <a:lnTo>
                      <a:pt x="0" y="198"/>
                    </a:lnTo>
                    <a:lnTo>
                      <a:pt x="0" y="0"/>
                    </a:lnTo>
                    <a:lnTo>
                      <a:pt x="246" y="0"/>
                    </a:lnTo>
                    <a:lnTo>
                      <a:pt x="246" y="95"/>
                    </a:lnTo>
                    <a:moveTo>
                      <a:pt x="33" y="36"/>
                    </a:moveTo>
                    <a:lnTo>
                      <a:pt x="33" y="54"/>
                    </a:lnTo>
                    <a:moveTo>
                      <a:pt x="33" y="0"/>
                    </a:moveTo>
                    <a:lnTo>
                      <a:pt x="33" y="17"/>
                    </a:lnTo>
                    <a:moveTo>
                      <a:pt x="33" y="72"/>
                    </a:moveTo>
                    <a:lnTo>
                      <a:pt x="33" y="89"/>
                    </a:lnTo>
                    <a:moveTo>
                      <a:pt x="33" y="108"/>
                    </a:moveTo>
                    <a:lnTo>
                      <a:pt x="33" y="126"/>
                    </a:lnTo>
                    <a:moveTo>
                      <a:pt x="33" y="144"/>
                    </a:moveTo>
                    <a:lnTo>
                      <a:pt x="33" y="161"/>
                    </a:lnTo>
                    <a:moveTo>
                      <a:pt x="33" y="180"/>
                    </a:moveTo>
                    <a:lnTo>
                      <a:pt x="33" y="198"/>
                    </a:lnTo>
                    <a:moveTo>
                      <a:pt x="214" y="36"/>
                    </a:moveTo>
                    <a:lnTo>
                      <a:pt x="214" y="54"/>
                    </a:lnTo>
                    <a:moveTo>
                      <a:pt x="214" y="0"/>
                    </a:moveTo>
                    <a:lnTo>
                      <a:pt x="214" y="17"/>
                    </a:lnTo>
                    <a:moveTo>
                      <a:pt x="214" y="72"/>
                    </a:moveTo>
                    <a:lnTo>
                      <a:pt x="214" y="89"/>
                    </a:lnTo>
                    <a:moveTo>
                      <a:pt x="214" y="108"/>
                    </a:moveTo>
                    <a:lnTo>
                      <a:pt x="214" y="126"/>
                    </a:lnTo>
                    <a:moveTo>
                      <a:pt x="214" y="144"/>
                    </a:moveTo>
                    <a:lnTo>
                      <a:pt x="214" y="161"/>
                    </a:lnTo>
                    <a:moveTo>
                      <a:pt x="214" y="180"/>
                    </a:moveTo>
                    <a:lnTo>
                      <a:pt x="214" y="198"/>
                    </a:lnTo>
                  </a:path>
                </a:pathLst>
              </a:cu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video_2" title="Icon of a video camera">
                <a:extLst>
                  <a:ext uri="{FF2B5EF4-FFF2-40B4-BE49-F238E27FC236}">
                    <a16:creationId xmlns:a16="http://schemas.microsoft.com/office/drawing/2014/main" id="{51EE4E1C-1F8C-4789-810A-FB7791F1FE42}"/>
                  </a:ext>
                </a:extLst>
              </p:cNvPr>
              <p:cNvSpPr>
                <a:spLocks noChangeAspect="1" noEditPoints="1"/>
              </p:cNvSpPr>
              <p:nvPr/>
            </p:nvSpPr>
            <p:spPr bwMode="auto">
              <a:xfrm>
                <a:off x="7739242" y="6304279"/>
                <a:ext cx="389215" cy="179515"/>
              </a:xfrm>
              <a:custGeom>
                <a:avLst/>
                <a:gdLst>
                  <a:gd name="T0" fmla="*/ 0 w 245"/>
                  <a:gd name="T1" fmla="*/ 62 h 113"/>
                  <a:gd name="T2" fmla="*/ 0 w 245"/>
                  <a:gd name="T3" fmla="*/ 0 h 113"/>
                  <a:gd name="T4" fmla="*/ 178 w 245"/>
                  <a:gd name="T5" fmla="*/ 0 h 113"/>
                  <a:gd name="T6" fmla="*/ 178 w 245"/>
                  <a:gd name="T7" fmla="*/ 113 h 113"/>
                  <a:gd name="T8" fmla="*/ 0 w 245"/>
                  <a:gd name="T9" fmla="*/ 113 h 113"/>
                  <a:gd name="T10" fmla="*/ 0 w 245"/>
                  <a:gd name="T11" fmla="*/ 62 h 113"/>
                  <a:gd name="T12" fmla="*/ 178 w 245"/>
                  <a:gd name="T13" fmla="*/ 73 h 113"/>
                  <a:gd name="T14" fmla="*/ 245 w 245"/>
                  <a:gd name="T15" fmla="*/ 108 h 113"/>
                  <a:gd name="T16" fmla="*/ 245 w 245"/>
                  <a:gd name="T17" fmla="*/ 0 h 113"/>
                  <a:gd name="T18" fmla="*/ 178 w 245"/>
                  <a:gd name="T19" fmla="*/ 3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 h="113">
                    <a:moveTo>
                      <a:pt x="0" y="62"/>
                    </a:moveTo>
                    <a:lnTo>
                      <a:pt x="0" y="0"/>
                    </a:lnTo>
                    <a:lnTo>
                      <a:pt x="178" y="0"/>
                    </a:lnTo>
                    <a:lnTo>
                      <a:pt x="178" y="113"/>
                    </a:lnTo>
                    <a:lnTo>
                      <a:pt x="0" y="113"/>
                    </a:lnTo>
                    <a:lnTo>
                      <a:pt x="0" y="62"/>
                    </a:lnTo>
                    <a:moveTo>
                      <a:pt x="178" y="73"/>
                    </a:moveTo>
                    <a:lnTo>
                      <a:pt x="245" y="108"/>
                    </a:lnTo>
                    <a:lnTo>
                      <a:pt x="245" y="0"/>
                    </a:lnTo>
                    <a:lnTo>
                      <a:pt x="178" y="35"/>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5" name="Browser_3" title="Icon of a browser window with an arrow pointing from the outside to the center">
              <a:extLst>
                <a:ext uri="{FF2B5EF4-FFF2-40B4-BE49-F238E27FC236}">
                  <a16:creationId xmlns:a16="http://schemas.microsoft.com/office/drawing/2014/main" id="{32792F5E-5A4B-4D69-AB55-33D6FE3B18B1}"/>
                </a:ext>
              </a:extLst>
            </p:cNvPr>
            <p:cNvSpPr>
              <a:spLocks noChangeAspect="1" noEditPoints="1"/>
            </p:cNvSpPr>
            <p:nvPr/>
          </p:nvSpPr>
          <p:spPr bwMode="auto">
            <a:xfrm>
              <a:off x="2824426" y="5371937"/>
              <a:ext cx="575803" cy="547692"/>
            </a:xfrm>
            <a:custGeom>
              <a:avLst/>
              <a:gdLst>
                <a:gd name="T0" fmla="*/ 130 w 335"/>
                <a:gd name="T1" fmla="*/ 33 h 318"/>
                <a:gd name="T2" fmla="*/ 335 w 335"/>
                <a:gd name="T3" fmla="*/ 33 h 318"/>
                <a:gd name="T4" fmla="*/ 335 w 335"/>
                <a:gd name="T5" fmla="*/ 318 h 318"/>
                <a:gd name="T6" fmla="*/ 0 w 335"/>
                <a:gd name="T7" fmla="*/ 318 h 318"/>
                <a:gd name="T8" fmla="*/ 0 w 335"/>
                <a:gd name="T9" fmla="*/ 33 h 318"/>
                <a:gd name="T10" fmla="*/ 0 w 335"/>
                <a:gd name="T11" fmla="*/ 33 h 318"/>
                <a:gd name="T12" fmla="*/ 71 w 335"/>
                <a:gd name="T13" fmla="*/ 33 h 318"/>
                <a:gd name="T14" fmla="*/ 130 w 335"/>
                <a:gd name="T15" fmla="*/ 97 h 318"/>
                <a:gd name="T16" fmla="*/ 335 w 335"/>
                <a:gd name="T17" fmla="*/ 97 h 318"/>
                <a:gd name="T18" fmla="*/ 0 w 335"/>
                <a:gd name="T19" fmla="*/ 97 h 318"/>
                <a:gd name="T20" fmla="*/ 67 w 335"/>
                <a:gd name="T21" fmla="*/ 97 h 318"/>
                <a:gd name="T22" fmla="*/ 293 w 335"/>
                <a:gd name="T23" fmla="*/ 69 h 318"/>
                <a:gd name="T24" fmla="*/ 298 w 335"/>
                <a:gd name="T25" fmla="*/ 64 h 318"/>
                <a:gd name="T26" fmla="*/ 293 w 335"/>
                <a:gd name="T27" fmla="*/ 60 h 318"/>
                <a:gd name="T28" fmla="*/ 289 w 335"/>
                <a:gd name="T29" fmla="*/ 64 h 318"/>
                <a:gd name="T30" fmla="*/ 293 w 335"/>
                <a:gd name="T31" fmla="*/ 69 h 318"/>
                <a:gd name="T32" fmla="*/ 240 w 335"/>
                <a:gd name="T33" fmla="*/ 69 h 318"/>
                <a:gd name="T34" fmla="*/ 245 w 335"/>
                <a:gd name="T35" fmla="*/ 64 h 318"/>
                <a:gd name="T36" fmla="*/ 240 w 335"/>
                <a:gd name="T37" fmla="*/ 60 h 318"/>
                <a:gd name="T38" fmla="*/ 235 w 335"/>
                <a:gd name="T39" fmla="*/ 64 h 318"/>
                <a:gd name="T40" fmla="*/ 240 w 335"/>
                <a:gd name="T41" fmla="*/ 69 h 318"/>
                <a:gd name="T42" fmla="*/ 187 w 335"/>
                <a:gd name="T43" fmla="*/ 69 h 318"/>
                <a:gd name="T44" fmla="*/ 192 w 335"/>
                <a:gd name="T45" fmla="*/ 64 h 318"/>
                <a:gd name="T46" fmla="*/ 187 w 335"/>
                <a:gd name="T47" fmla="*/ 60 h 318"/>
                <a:gd name="T48" fmla="*/ 182 w 335"/>
                <a:gd name="T49" fmla="*/ 64 h 318"/>
                <a:gd name="T50" fmla="*/ 187 w 335"/>
                <a:gd name="T51" fmla="*/ 69 h 318"/>
                <a:gd name="T52" fmla="*/ 49 w 335"/>
                <a:gd name="T53" fmla="*/ 190 h 318"/>
                <a:gd name="T54" fmla="*/ 100 w 335"/>
                <a:gd name="T55" fmla="*/ 240 h 318"/>
                <a:gd name="T56" fmla="*/ 151 w 335"/>
                <a:gd name="T57" fmla="*/ 190 h 318"/>
                <a:gd name="T58" fmla="*/ 100 w 335"/>
                <a:gd name="T59" fmla="*/ 0 h 318"/>
                <a:gd name="T60" fmla="*/ 100 w 335"/>
                <a:gd name="T61" fmla="*/ 24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318">
                  <a:moveTo>
                    <a:pt x="130" y="33"/>
                  </a:moveTo>
                  <a:cubicBezTo>
                    <a:pt x="335" y="33"/>
                    <a:pt x="335" y="33"/>
                    <a:pt x="335" y="33"/>
                  </a:cubicBezTo>
                  <a:cubicBezTo>
                    <a:pt x="335" y="318"/>
                    <a:pt x="335" y="318"/>
                    <a:pt x="335" y="318"/>
                  </a:cubicBezTo>
                  <a:cubicBezTo>
                    <a:pt x="0" y="318"/>
                    <a:pt x="0" y="318"/>
                    <a:pt x="0" y="318"/>
                  </a:cubicBezTo>
                  <a:cubicBezTo>
                    <a:pt x="0" y="33"/>
                    <a:pt x="0" y="33"/>
                    <a:pt x="0" y="33"/>
                  </a:cubicBezTo>
                  <a:cubicBezTo>
                    <a:pt x="0" y="33"/>
                    <a:pt x="0" y="33"/>
                    <a:pt x="0" y="33"/>
                  </a:cubicBezTo>
                  <a:cubicBezTo>
                    <a:pt x="71" y="33"/>
                    <a:pt x="71" y="33"/>
                    <a:pt x="71" y="33"/>
                  </a:cubicBezTo>
                  <a:moveTo>
                    <a:pt x="130" y="97"/>
                  </a:moveTo>
                  <a:cubicBezTo>
                    <a:pt x="335" y="97"/>
                    <a:pt x="335" y="97"/>
                    <a:pt x="335" y="97"/>
                  </a:cubicBezTo>
                  <a:moveTo>
                    <a:pt x="0" y="97"/>
                  </a:moveTo>
                  <a:cubicBezTo>
                    <a:pt x="67" y="97"/>
                    <a:pt x="67" y="97"/>
                    <a:pt x="67" y="97"/>
                  </a:cubicBezTo>
                  <a:moveTo>
                    <a:pt x="293" y="69"/>
                  </a:moveTo>
                  <a:cubicBezTo>
                    <a:pt x="296" y="69"/>
                    <a:pt x="298" y="67"/>
                    <a:pt x="298" y="64"/>
                  </a:cubicBezTo>
                  <a:cubicBezTo>
                    <a:pt x="298" y="62"/>
                    <a:pt x="296" y="60"/>
                    <a:pt x="293" y="60"/>
                  </a:cubicBezTo>
                  <a:cubicBezTo>
                    <a:pt x="291" y="60"/>
                    <a:pt x="289" y="62"/>
                    <a:pt x="289" y="64"/>
                  </a:cubicBezTo>
                  <a:cubicBezTo>
                    <a:pt x="289" y="67"/>
                    <a:pt x="291" y="69"/>
                    <a:pt x="293" y="69"/>
                  </a:cubicBezTo>
                  <a:close/>
                  <a:moveTo>
                    <a:pt x="240" y="69"/>
                  </a:moveTo>
                  <a:cubicBezTo>
                    <a:pt x="243" y="69"/>
                    <a:pt x="245" y="67"/>
                    <a:pt x="245" y="64"/>
                  </a:cubicBezTo>
                  <a:cubicBezTo>
                    <a:pt x="245" y="62"/>
                    <a:pt x="243" y="60"/>
                    <a:pt x="240" y="60"/>
                  </a:cubicBezTo>
                  <a:cubicBezTo>
                    <a:pt x="238" y="60"/>
                    <a:pt x="235" y="62"/>
                    <a:pt x="235" y="64"/>
                  </a:cubicBezTo>
                  <a:cubicBezTo>
                    <a:pt x="235" y="67"/>
                    <a:pt x="238" y="69"/>
                    <a:pt x="240" y="69"/>
                  </a:cubicBezTo>
                  <a:close/>
                  <a:moveTo>
                    <a:pt x="187" y="69"/>
                  </a:moveTo>
                  <a:cubicBezTo>
                    <a:pt x="189" y="69"/>
                    <a:pt x="192" y="67"/>
                    <a:pt x="192" y="64"/>
                  </a:cubicBezTo>
                  <a:cubicBezTo>
                    <a:pt x="192" y="62"/>
                    <a:pt x="189" y="60"/>
                    <a:pt x="187" y="60"/>
                  </a:cubicBezTo>
                  <a:cubicBezTo>
                    <a:pt x="184" y="60"/>
                    <a:pt x="182" y="62"/>
                    <a:pt x="182" y="64"/>
                  </a:cubicBezTo>
                  <a:cubicBezTo>
                    <a:pt x="182" y="67"/>
                    <a:pt x="184" y="69"/>
                    <a:pt x="187" y="69"/>
                  </a:cubicBezTo>
                  <a:close/>
                  <a:moveTo>
                    <a:pt x="49" y="190"/>
                  </a:moveTo>
                  <a:cubicBezTo>
                    <a:pt x="100" y="240"/>
                    <a:pt x="100" y="240"/>
                    <a:pt x="100" y="240"/>
                  </a:cubicBezTo>
                  <a:cubicBezTo>
                    <a:pt x="151" y="190"/>
                    <a:pt x="151" y="190"/>
                    <a:pt x="151" y="190"/>
                  </a:cubicBezTo>
                  <a:moveTo>
                    <a:pt x="100" y="0"/>
                  </a:moveTo>
                  <a:cubicBezTo>
                    <a:pt x="100" y="240"/>
                    <a:pt x="100" y="240"/>
                    <a:pt x="100" y="240"/>
                  </a:cubicBezTo>
                </a:path>
              </a:pathLst>
            </a:custGeom>
            <a:noFill/>
            <a:ln w="285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37" name="Straight Arrow Connector 36">
              <a:extLst>
                <a:ext uri="{FF2B5EF4-FFF2-40B4-BE49-F238E27FC236}">
                  <a16:creationId xmlns:a16="http://schemas.microsoft.com/office/drawing/2014/main" id="{5A738494-4F3B-4809-ADDB-354F44660F54}"/>
                </a:ext>
              </a:extLst>
            </p:cNvPr>
            <p:cNvCxnSpPr/>
            <p:nvPr/>
          </p:nvCxnSpPr>
          <p:spPr>
            <a:xfrm>
              <a:off x="3704377" y="5668822"/>
              <a:ext cx="1296313" cy="82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70353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DBCA-AB26-4303-B614-5F8B773D3DE1}"/>
              </a:ext>
            </a:extLst>
          </p:cNvPr>
          <p:cNvSpPr>
            <a:spLocks noGrp="1"/>
          </p:cNvSpPr>
          <p:nvPr>
            <p:ph type="title"/>
          </p:nvPr>
        </p:nvSpPr>
        <p:spPr/>
        <p:txBody>
          <a:bodyPr>
            <a:normAutofit/>
          </a:bodyPr>
          <a:lstStyle/>
          <a:p>
            <a:r>
              <a:rPr lang="en-US"/>
              <a:t>Why Windows Desktop on .NET Core?</a:t>
            </a:r>
          </a:p>
        </p:txBody>
      </p:sp>
      <p:sp>
        <p:nvSpPr>
          <p:cNvPr id="3" name="Content Placeholder 2">
            <a:extLst>
              <a:ext uri="{FF2B5EF4-FFF2-40B4-BE49-F238E27FC236}">
                <a16:creationId xmlns:a16="http://schemas.microsoft.com/office/drawing/2014/main" id="{74914629-C364-480F-8E7F-83A49E6DA1A8}"/>
              </a:ext>
            </a:extLst>
          </p:cNvPr>
          <p:cNvSpPr>
            <a:spLocks noGrp="1"/>
          </p:cNvSpPr>
          <p:nvPr>
            <p:ph type="body" sz="quarter" idx="10"/>
          </p:nvPr>
        </p:nvSpPr>
        <p:spPr/>
        <p:txBody>
          <a:bodyPr>
            <a:normAutofit fontScale="92500" lnSpcReduction="20000"/>
          </a:bodyPr>
          <a:lstStyle/>
          <a:p>
            <a:r>
              <a:rPr lang="en-US" sz="3600"/>
              <a:t>Deployment Flexibility</a:t>
            </a:r>
          </a:p>
          <a:p>
            <a:pPr lvl="1"/>
            <a:r>
              <a:rPr lang="en-US" sz="2000"/>
              <a:t>Side-by-side support</a:t>
            </a:r>
          </a:p>
          <a:p>
            <a:pPr lvl="1"/>
            <a:r>
              <a:rPr lang="en-US" sz="2000"/>
              <a:t>Machine global or app local framework</a:t>
            </a:r>
          </a:p>
          <a:p>
            <a:pPr lvl="1"/>
            <a:r>
              <a:rPr lang="en-US" sz="2000"/>
              <a:t>Self-contained EXEs</a:t>
            </a:r>
          </a:p>
          <a:p>
            <a:r>
              <a:rPr lang="en-US" sz="3600"/>
              <a:t>Core runtime and API improvements</a:t>
            </a:r>
          </a:p>
          <a:p>
            <a:r>
              <a:rPr lang="en-US" sz="3600"/>
              <a:t>Performance</a:t>
            </a:r>
          </a:p>
          <a:p>
            <a:pPr marL="0" indent="0">
              <a:buNone/>
            </a:pPr>
            <a:endParaRPr lang="en-US" sz="3600"/>
          </a:p>
        </p:txBody>
      </p:sp>
      <p:sp>
        <p:nvSpPr>
          <p:cNvPr id="4" name="Product_ECDC" title="Icon of a box">
            <a:extLst>
              <a:ext uri="{FF2B5EF4-FFF2-40B4-BE49-F238E27FC236}">
                <a16:creationId xmlns:a16="http://schemas.microsoft.com/office/drawing/2014/main" id="{C45D0C72-C14B-437C-9F85-6AABE0502DB7}"/>
              </a:ext>
            </a:extLst>
          </p:cNvPr>
          <p:cNvSpPr>
            <a:spLocks noChangeAspect="1" noEditPoints="1"/>
          </p:cNvSpPr>
          <p:nvPr/>
        </p:nvSpPr>
        <p:spPr bwMode="auto">
          <a:xfrm>
            <a:off x="2422188" y="4546455"/>
            <a:ext cx="1377181" cy="1549375"/>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285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Product_ECDC" title="Icon of a box">
            <a:extLst>
              <a:ext uri="{FF2B5EF4-FFF2-40B4-BE49-F238E27FC236}">
                <a16:creationId xmlns:a16="http://schemas.microsoft.com/office/drawing/2014/main" id="{6A700AED-EB4C-451C-BBC4-64CFC20AE146}"/>
              </a:ext>
            </a:extLst>
          </p:cNvPr>
          <p:cNvSpPr>
            <a:spLocks noChangeAspect="1" noEditPoints="1"/>
          </p:cNvSpPr>
          <p:nvPr/>
        </p:nvSpPr>
        <p:spPr bwMode="auto">
          <a:xfrm>
            <a:off x="5202866" y="4546457"/>
            <a:ext cx="1377181" cy="1549375"/>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285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4E07A3E-6C58-48F7-8861-D1A409D2E010}"/>
              </a:ext>
            </a:extLst>
          </p:cNvPr>
          <p:cNvSpPr txBox="1"/>
          <p:nvPr/>
        </p:nvSpPr>
        <p:spPr>
          <a:xfrm>
            <a:off x="3948223" y="4868710"/>
            <a:ext cx="1105787" cy="904863"/>
          </a:xfrm>
          <a:prstGeom prst="rect">
            <a:avLst/>
          </a:prstGeom>
          <a:noFill/>
        </p:spPr>
        <p:txBody>
          <a:bodyPr wrap="square" lIns="182880" tIns="146304" rIns="182880" bIns="146304" rtlCol="0">
            <a:spAutoFit/>
          </a:bodyPr>
          <a:lstStyle/>
          <a:p>
            <a:pPr algn="ctr">
              <a:lnSpc>
                <a:spcPct val="90000"/>
              </a:lnSpc>
              <a:spcAft>
                <a:spcPts val="600"/>
              </a:spcAft>
            </a:pPr>
            <a:r>
              <a:rPr lang="en-US" sz="4400">
                <a:gradFill>
                  <a:gsLst>
                    <a:gs pos="2917">
                      <a:schemeClr val="tx1"/>
                    </a:gs>
                    <a:gs pos="30000">
                      <a:schemeClr val="tx1"/>
                    </a:gs>
                  </a:gsLst>
                  <a:lin ang="5400000" scaled="0"/>
                </a:gradFill>
              </a:rPr>
              <a:t>X</a:t>
            </a:r>
          </a:p>
        </p:txBody>
      </p:sp>
      <p:sp>
        <p:nvSpPr>
          <p:cNvPr id="7" name="TextBox 6">
            <a:extLst>
              <a:ext uri="{FF2B5EF4-FFF2-40B4-BE49-F238E27FC236}">
                <a16:creationId xmlns:a16="http://schemas.microsoft.com/office/drawing/2014/main" id="{0596E4D0-51EE-4CBC-9CFE-F7C5CCAEDF31}"/>
              </a:ext>
            </a:extLst>
          </p:cNvPr>
          <p:cNvSpPr txBox="1"/>
          <p:nvPr/>
        </p:nvSpPr>
        <p:spPr>
          <a:xfrm>
            <a:off x="6728901" y="4868710"/>
            <a:ext cx="1105787" cy="904863"/>
          </a:xfrm>
          <a:prstGeom prst="rect">
            <a:avLst/>
          </a:prstGeom>
          <a:noFill/>
        </p:spPr>
        <p:txBody>
          <a:bodyPr wrap="square" lIns="182880" tIns="146304" rIns="182880" bIns="146304" rtlCol="0">
            <a:spAutoFit/>
          </a:bodyPr>
          <a:lstStyle/>
          <a:p>
            <a:pPr algn="ctr">
              <a:lnSpc>
                <a:spcPct val="90000"/>
              </a:lnSpc>
              <a:spcAft>
                <a:spcPts val="600"/>
              </a:spcAft>
            </a:pPr>
            <a:r>
              <a:rPr lang="en-US" sz="4400">
                <a:gradFill>
                  <a:gsLst>
                    <a:gs pos="2917">
                      <a:schemeClr val="tx1"/>
                    </a:gs>
                    <a:gs pos="30000">
                      <a:schemeClr val="tx1"/>
                    </a:gs>
                  </a:gsLst>
                  <a:lin ang="5400000" scaled="0"/>
                </a:gradFill>
              </a:rPr>
              <a:t>=</a:t>
            </a:r>
          </a:p>
        </p:txBody>
      </p:sp>
      <p:sp>
        <p:nvSpPr>
          <p:cNvPr id="8" name="heart" title="Icon of a heart">
            <a:extLst>
              <a:ext uri="{FF2B5EF4-FFF2-40B4-BE49-F238E27FC236}">
                <a16:creationId xmlns:a16="http://schemas.microsoft.com/office/drawing/2014/main" id="{8BCC5AD2-253B-45B3-B16F-C0B4162BC0B3}"/>
              </a:ext>
            </a:extLst>
          </p:cNvPr>
          <p:cNvSpPr>
            <a:spLocks noChangeAspect="1"/>
          </p:cNvSpPr>
          <p:nvPr/>
        </p:nvSpPr>
        <p:spPr bwMode="auto">
          <a:xfrm>
            <a:off x="7983544" y="4665634"/>
            <a:ext cx="1439883" cy="1311015"/>
          </a:xfrm>
          <a:custGeom>
            <a:avLst/>
            <a:gdLst>
              <a:gd name="T0" fmla="*/ 164 w 328"/>
              <a:gd name="T1" fmla="*/ 298 h 298"/>
              <a:gd name="T2" fmla="*/ 131 w 328"/>
              <a:gd name="T3" fmla="*/ 265 h 298"/>
              <a:gd name="T4" fmla="*/ 25 w 328"/>
              <a:gd name="T5" fmla="*/ 156 h 298"/>
              <a:gd name="T6" fmla="*/ 26 w 328"/>
              <a:gd name="T7" fmla="*/ 156 h 298"/>
              <a:gd name="T8" fmla="*/ 0 w 328"/>
              <a:gd name="T9" fmla="*/ 92 h 298"/>
              <a:gd name="T10" fmla="*/ 92 w 328"/>
              <a:gd name="T11" fmla="*/ 0 h 298"/>
              <a:gd name="T12" fmla="*/ 164 w 328"/>
              <a:gd name="T13" fmla="*/ 35 h 298"/>
              <a:gd name="T14" fmla="*/ 236 w 328"/>
              <a:gd name="T15" fmla="*/ 0 h 298"/>
              <a:gd name="T16" fmla="*/ 328 w 328"/>
              <a:gd name="T17" fmla="*/ 92 h 298"/>
              <a:gd name="T18" fmla="*/ 302 w 328"/>
              <a:gd name="T19" fmla="*/ 156 h 298"/>
              <a:gd name="T20" fmla="*/ 303 w 328"/>
              <a:gd name="T21" fmla="*/ 156 h 298"/>
              <a:gd name="T22" fmla="*/ 197 w 328"/>
              <a:gd name="T23" fmla="*/ 265 h 298"/>
              <a:gd name="T24" fmla="*/ 164 w 328"/>
              <a:gd name="T25"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298">
                <a:moveTo>
                  <a:pt x="164" y="298"/>
                </a:moveTo>
                <a:cubicBezTo>
                  <a:pt x="131" y="265"/>
                  <a:pt x="131" y="265"/>
                  <a:pt x="131" y="265"/>
                </a:cubicBezTo>
                <a:cubicBezTo>
                  <a:pt x="25" y="156"/>
                  <a:pt x="25" y="156"/>
                  <a:pt x="25" y="156"/>
                </a:cubicBezTo>
                <a:cubicBezTo>
                  <a:pt x="26" y="156"/>
                  <a:pt x="26" y="156"/>
                  <a:pt x="26" y="156"/>
                </a:cubicBezTo>
                <a:cubicBezTo>
                  <a:pt x="10" y="140"/>
                  <a:pt x="0" y="117"/>
                  <a:pt x="0" y="92"/>
                </a:cubicBezTo>
                <a:cubicBezTo>
                  <a:pt x="0" y="42"/>
                  <a:pt x="41" y="0"/>
                  <a:pt x="92" y="0"/>
                </a:cubicBezTo>
                <a:cubicBezTo>
                  <a:pt x="121" y="0"/>
                  <a:pt x="147" y="14"/>
                  <a:pt x="164" y="35"/>
                </a:cubicBezTo>
                <a:cubicBezTo>
                  <a:pt x="181" y="14"/>
                  <a:pt x="207" y="0"/>
                  <a:pt x="236" y="0"/>
                </a:cubicBezTo>
                <a:cubicBezTo>
                  <a:pt x="287" y="0"/>
                  <a:pt x="328" y="42"/>
                  <a:pt x="328" y="92"/>
                </a:cubicBezTo>
                <a:cubicBezTo>
                  <a:pt x="328" y="117"/>
                  <a:pt x="318" y="140"/>
                  <a:pt x="302" y="156"/>
                </a:cubicBezTo>
                <a:cubicBezTo>
                  <a:pt x="303" y="156"/>
                  <a:pt x="303" y="156"/>
                  <a:pt x="303" y="156"/>
                </a:cubicBezTo>
                <a:cubicBezTo>
                  <a:pt x="197" y="265"/>
                  <a:pt x="197" y="265"/>
                  <a:pt x="197" y="265"/>
                </a:cubicBezTo>
                <a:lnTo>
                  <a:pt x="164" y="298"/>
                </a:lnTo>
                <a:close/>
              </a:path>
            </a:pathLst>
          </a:custGeom>
          <a:noFill/>
          <a:ln w="285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3286619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DBCA-AB26-4303-B614-5F8B773D3DE1}"/>
              </a:ext>
            </a:extLst>
          </p:cNvPr>
          <p:cNvSpPr>
            <a:spLocks noGrp="1"/>
          </p:cNvSpPr>
          <p:nvPr>
            <p:ph type="title"/>
          </p:nvPr>
        </p:nvSpPr>
        <p:spPr/>
        <p:txBody>
          <a:bodyPr/>
          <a:lstStyle/>
          <a:p>
            <a:r>
              <a:rPr lang="en-US" dirty="0"/>
              <a:t>Update on .NET Core 3 since Build 2018</a:t>
            </a:r>
          </a:p>
        </p:txBody>
      </p:sp>
      <p:sp>
        <p:nvSpPr>
          <p:cNvPr id="3" name="Content Placeholder 2">
            <a:extLst>
              <a:ext uri="{FF2B5EF4-FFF2-40B4-BE49-F238E27FC236}">
                <a16:creationId xmlns:a16="http://schemas.microsoft.com/office/drawing/2014/main" id="{74914629-C364-480F-8E7F-83A49E6DA1A8}"/>
              </a:ext>
            </a:extLst>
          </p:cNvPr>
          <p:cNvSpPr>
            <a:spLocks noGrp="1"/>
          </p:cNvSpPr>
          <p:nvPr>
            <p:ph type="body" sz="quarter" idx="10"/>
          </p:nvPr>
        </p:nvSpPr>
        <p:spPr>
          <a:xfrm>
            <a:off x="584200" y="1435497"/>
            <a:ext cx="11018520" cy="4867648"/>
          </a:xfrm>
        </p:spPr>
        <p:txBody>
          <a:bodyPr/>
          <a:lstStyle/>
          <a:p>
            <a:r>
              <a:rPr lang="en-US" dirty="0"/>
              <a:t>Internal SDK’s now build WinForms &amp; WPF</a:t>
            </a:r>
          </a:p>
          <a:p>
            <a:pPr lvl="1"/>
            <a:r>
              <a:rPr lang="en-US" dirty="0"/>
              <a:t>dotnet new </a:t>
            </a:r>
            <a:r>
              <a:rPr lang="en-US" dirty="0" err="1"/>
              <a:t>wpf</a:t>
            </a:r>
            <a:endParaRPr lang="en-US" dirty="0"/>
          </a:p>
          <a:p>
            <a:pPr lvl="1"/>
            <a:r>
              <a:rPr lang="en-US" dirty="0"/>
              <a:t>dotnet new </a:t>
            </a:r>
            <a:r>
              <a:rPr lang="en-US" dirty="0" err="1"/>
              <a:t>winforms</a:t>
            </a:r>
            <a:endParaRPr lang="en-US" dirty="0"/>
          </a:p>
          <a:p>
            <a:r>
              <a:rPr lang="en-US" dirty="0"/>
              <a:t>Visual Studio supports building and debugging</a:t>
            </a:r>
          </a:p>
          <a:p>
            <a:pPr lvl="1"/>
            <a:r>
              <a:rPr lang="en-US" dirty="0"/>
              <a:t>Designers not available yet</a:t>
            </a:r>
          </a:p>
          <a:p>
            <a:r>
              <a:rPr lang="en-US" dirty="0"/>
              <a:t>Public Preview later this year</a:t>
            </a:r>
          </a:p>
          <a:p>
            <a:endParaRPr lang="en-US" dirty="0"/>
          </a:p>
        </p:txBody>
      </p:sp>
    </p:spTree>
    <p:extLst>
      <p:ext uri="{BB962C8B-B14F-4D97-AF65-F5344CB8AC3E}">
        <p14:creationId xmlns:p14="http://schemas.microsoft.com/office/powerpoint/2010/main" val="235149374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458-9882-4557-BA08-7AEFEE9C6A40}"/>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83FD44CA-4F17-4673-B293-2A400D88D983}"/>
              </a:ext>
            </a:extLst>
          </p:cNvPr>
          <p:cNvSpPr>
            <a:spLocks noGrp="1"/>
          </p:cNvSpPr>
          <p:nvPr>
            <p:ph type="body" idx="1"/>
          </p:nvPr>
        </p:nvSpPr>
        <p:spPr/>
        <p:txBody>
          <a:bodyPr/>
          <a:lstStyle/>
          <a:p>
            <a:r>
              <a:rPr lang="en-US" dirty="0"/>
              <a:t>.NET Core 3 app</a:t>
            </a:r>
          </a:p>
        </p:txBody>
      </p:sp>
    </p:spTree>
    <p:extLst>
      <p:ext uri="{BB962C8B-B14F-4D97-AF65-F5344CB8AC3E}">
        <p14:creationId xmlns:p14="http://schemas.microsoft.com/office/powerpoint/2010/main" val="176666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a:extLst>
              <a:ext uri="{FF2B5EF4-FFF2-40B4-BE49-F238E27FC236}">
                <a16:creationId xmlns:a16="http://schemas.microsoft.com/office/drawing/2014/main" id="{FEB74573-1894-419D-BEA8-7237C0B9CA16}"/>
              </a:ext>
            </a:extLst>
          </p:cNvPr>
          <p:cNvCxnSpPr>
            <a:cxnSpLocks/>
            <a:stCxn id="70" idx="3"/>
            <a:endCxn id="72" idx="1"/>
          </p:cNvCxnSpPr>
          <p:nvPr/>
        </p:nvCxnSpPr>
        <p:spPr>
          <a:xfrm>
            <a:off x="2977600" y="1364061"/>
            <a:ext cx="2452100" cy="37523"/>
          </a:xfrm>
          <a:prstGeom prst="straightConnector1">
            <a:avLst/>
          </a:prstGeom>
          <a:ln w="50800">
            <a:gradFill flip="none" rotWithShape="1">
              <a:gsLst>
                <a:gs pos="6195">
                  <a:schemeClr val="accent2"/>
                </a:gs>
                <a:gs pos="100000">
                  <a:srgbClr val="002060"/>
                </a:gs>
                <a:gs pos="100000">
                  <a:srgbClr val="002060"/>
                </a:gs>
              </a:gsLst>
              <a:lin ang="2700000" scaled="1"/>
              <a:tileRect/>
            </a:gra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2965B93-1C2B-42D5-A58C-ACC2DDE47D09}"/>
              </a:ext>
            </a:extLst>
          </p:cNvPr>
          <p:cNvCxnSpPr>
            <a:cxnSpLocks/>
          </p:cNvCxnSpPr>
          <p:nvPr/>
        </p:nvCxnSpPr>
        <p:spPr>
          <a:xfrm flipV="1">
            <a:off x="1433285" y="1408732"/>
            <a:ext cx="477063" cy="5163"/>
          </a:xfrm>
          <a:prstGeom prst="straightConnector1">
            <a:avLst/>
          </a:prstGeom>
          <a:ln w="50800">
            <a:gradFill flip="none" rotWithShape="1">
              <a:gsLst>
                <a:gs pos="0">
                  <a:srgbClr val="FA7F22"/>
                </a:gs>
                <a:gs pos="94000">
                  <a:srgbClr val="0078D7"/>
                </a:gs>
              </a:gsLst>
              <a:lin ang="2700000" scaled="1"/>
              <a:tileRect/>
            </a:gradFill>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29480E53-0D1D-44B0-B456-32AD40C4C821}"/>
              </a:ext>
            </a:extLst>
          </p:cNvPr>
          <p:cNvSpPr/>
          <p:nvPr/>
        </p:nvSpPr>
        <p:spPr>
          <a:xfrm>
            <a:off x="5275349" y="3065787"/>
            <a:ext cx="1727711" cy="1797104"/>
          </a:xfrm>
          <a:prstGeom prst="rect">
            <a:avLst/>
          </a:prstGeom>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defTabSz="914377">
              <a:defRPr/>
            </a:pPr>
            <a:endParaRPr lang="en-US" sz="1600" b="1">
              <a:solidFill>
                <a:srgbClr val="505050"/>
              </a:solidFill>
              <a:latin typeface="Segoe UI"/>
            </a:endParaRPr>
          </a:p>
        </p:txBody>
      </p:sp>
      <p:sp>
        <p:nvSpPr>
          <p:cNvPr id="4" name="Rectangle 3">
            <a:extLst>
              <a:ext uri="{FF2B5EF4-FFF2-40B4-BE49-F238E27FC236}">
                <a16:creationId xmlns:a16="http://schemas.microsoft.com/office/drawing/2014/main" id="{2B2D7F04-A53A-4DB4-8FC6-1E83B113A5C6}"/>
              </a:ext>
            </a:extLst>
          </p:cNvPr>
          <p:cNvSpPr/>
          <p:nvPr/>
        </p:nvSpPr>
        <p:spPr>
          <a:xfrm>
            <a:off x="1352663" y="3065786"/>
            <a:ext cx="2114287" cy="1791999"/>
          </a:xfrm>
          <a:prstGeom prst="rect">
            <a:avLst/>
          </a:prstGeom>
          <a:solidFill>
            <a:srgbClr val="0078D7"/>
          </a:solidFill>
          <a:ln w="9525">
            <a:solidFill>
              <a:schemeClr val="tx1"/>
            </a:solidFill>
          </a:ln>
        </p:spPr>
        <p:style>
          <a:lnRef idx="1">
            <a:schemeClr val="accent3"/>
          </a:lnRef>
          <a:fillRef idx="3">
            <a:schemeClr val="accent3"/>
          </a:fillRef>
          <a:effectRef idx="2">
            <a:schemeClr val="accent3"/>
          </a:effectRef>
          <a:fontRef idx="minor">
            <a:schemeClr val="lt1"/>
          </a:fontRef>
        </p:style>
        <p:txBody>
          <a:bodyPr rtlCol="0" anchor="t"/>
          <a:lstStyle/>
          <a:p>
            <a:pPr algn="ctr" defTabSz="914377">
              <a:defRPr/>
            </a:pPr>
            <a:endParaRPr lang="en-US" sz="1200" b="1" dirty="0">
              <a:solidFill>
                <a:srgbClr val="FFFFFF"/>
              </a:solidFill>
              <a:latin typeface="Segoe UI"/>
            </a:endParaRPr>
          </a:p>
          <a:p>
            <a:pPr defTabSz="914377">
              <a:defRPr/>
            </a:pPr>
            <a:endParaRPr lang="en-US" sz="1400" dirty="0">
              <a:solidFill>
                <a:srgbClr val="FFFFFF"/>
              </a:solidFill>
              <a:latin typeface="Segoe UI"/>
            </a:endParaRPr>
          </a:p>
          <a:p>
            <a:pPr algn="ctr" defTabSz="914377">
              <a:defRPr/>
            </a:pPr>
            <a:r>
              <a:rPr lang="en-US" sz="1400" dirty="0">
                <a:solidFill>
                  <a:srgbClr val="FFFFFF"/>
                </a:solidFill>
                <a:latin typeface="Segoe UI" panose="020B0502040204020203" pitchFamily="34" charset="0"/>
                <a:cs typeface="Segoe UI" panose="020B0502040204020203" pitchFamily="34" charset="0"/>
              </a:rPr>
              <a:t>Highly-compatible, targeted improvements,  like last few releases</a:t>
            </a:r>
          </a:p>
          <a:p>
            <a:pPr marL="285744" indent="-285744" defTabSz="914377">
              <a:buFont typeface="Arial" panose="020B0604020202020204" pitchFamily="34" charset="0"/>
              <a:buChar char="•"/>
              <a:defRPr/>
            </a:pPr>
            <a:endParaRPr lang="en-US" sz="1600" dirty="0">
              <a:solidFill>
                <a:srgbClr val="FFFFFF"/>
              </a:solidFill>
              <a:latin typeface="Segoe UI"/>
            </a:endParaRPr>
          </a:p>
        </p:txBody>
      </p:sp>
      <p:sp>
        <p:nvSpPr>
          <p:cNvPr id="7" name="TextBox 6">
            <a:extLst>
              <a:ext uri="{FF2B5EF4-FFF2-40B4-BE49-F238E27FC236}">
                <a16:creationId xmlns:a16="http://schemas.microsoft.com/office/drawing/2014/main" id="{097D88CD-55E5-447D-BC21-9231C29A8BDB}"/>
              </a:ext>
            </a:extLst>
          </p:cNvPr>
          <p:cNvSpPr txBox="1"/>
          <p:nvPr/>
        </p:nvSpPr>
        <p:spPr>
          <a:xfrm>
            <a:off x="552893" y="5209713"/>
            <a:ext cx="3652392" cy="584775"/>
          </a:xfrm>
          <a:prstGeom prst="rect">
            <a:avLst/>
          </a:prstGeom>
          <a:noFill/>
        </p:spPr>
        <p:txBody>
          <a:bodyPr wrap="square" rtlCol="0">
            <a:spAutoFit/>
          </a:bodyPr>
          <a:lstStyle/>
          <a:p>
            <a:pPr marL="285744" indent="-285744" defTabSz="914377">
              <a:buFont typeface="Arial" panose="020B0604020202020204" pitchFamily="34" charset="0"/>
              <a:buChar char="•"/>
              <a:defRPr/>
            </a:pPr>
            <a:r>
              <a:rPr lang="en-US" sz="1600">
                <a:solidFill>
                  <a:srgbClr val="505050"/>
                </a:solidFill>
                <a:latin typeface="Segoe UI Light" panose="020B0502040204020203" pitchFamily="34" charset="0"/>
                <a:cs typeface="Segoe UI Light" panose="020B0502040204020203" pitchFamily="34" charset="0"/>
              </a:rPr>
              <a:t>.NET Framework support </a:t>
            </a:r>
            <a:r>
              <a:rPr lang="en-US" sz="1600" b="1">
                <a:solidFill>
                  <a:srgbClr val="505050"/>
                </a:solidFill>
                <a:latin typeface="Segoe UI Light" panose="020B0502040204020203" pitchFamily="34" charset="0"/>
                <a:cs typeface="Segoe UI Light" panose="020B0502040204020203" pitchFamily="34" charset="0"/>
              </a:rPr>
              <a:t>unchanged</a:t>
            </a:r>
            <a:r>
              <a:rPr lang="en-US" sz="1600">
                <a:solidFill>
                  <a:srgbClr val="505050"/>
                </a:solidFill>
                <a:latin typeface="Segoe UI Light" panose="020B0502040204020203" pitchFamily="34" charset="0"/>
                <a:cs typeface="Segoe UI Light" panose="020B0502040204020203" pitchFamily="34" charset="0"/>
              </a:rPr>
              <a:t> (supported for life of Windows)</a:t>
            </a:r>
          </a:p>
        </p:txBody>
      </p:sp>
      <p:sp>
        <p:nvSpPr>
          <p:cNvPr id="8" name="TextBox 7">
            <a:extLst>
              <a:ext uri="{FF2B5EF4-FFF2-40B4-BE49-F238E27FC236}">
                <a16:creationId xmlns:a16="http://schemas.microsoft.com/office/drawing/2014/main" id="{9C8A6DCF-BCA3-4DD6-8A1A-DC63BED0C053}"/>
              </a:ext>
            </a:extLst>
          </p:cNvPr>
          <p:cNvSpPr txBox="1"/>
          <p:nvPr/>
        </p:nvSpPr>
        <p:spPr>
          <a:xfrm>
            <a:off x="5240597" y="5233903"/>
            <a:ext cx="5709759" cy="584775"/>
          </a:xfrm>
          <a:prstGeom prst="rect">
            <a:avLst/>
          </a:prstGeom>
          <a:noFill/>
          <a:ln>
            <a:noFill/>
          </a:ln>
        </p:spPr>
        <p:txBody>
          <a:bodyPr wrap="square" rtlCol="0">
            <a:spAutoFit/>
          </a:bodyPr>
          <a:lstStyle/>
          <a:p>
            <a:pPr marL="285744" indent="-285744" defTabSz="914377">
              <a:buFont typeface="Arial" panose="020B0604020202020204" pitchFamily="34" charset="0"/>
              <a:buChar char="•"/>
              <a:defRPr/>
            </a:pPr>
            <a:r>
              <a:rPr lang="en-US" sz="1600" dirty="0">
                <a:solidFill>
                  <a:srgbClr val="505050"/>
                </a:solidFill>
                <a:latin typeface="Segoe UI Light" panose="020B0502040204020203" pitchFamily="34" charset="0"/>
                <a:cs typeface="Segoe UI Light" panose="020B0502040204020203" pitchFamily="34" charset="0"/>
              </a:rPr>
              <a:t>Side-by-side support</a:t>
            </a:r>
          </a:p>
          <a:p>
            <a:pPr marL="285744" indent="-285744" defTabSz="914377">
              <a:buFont typeface="Arial" panose="020B0604020202020204" pitchFamily="34" charset="0"/>
              <a:buChar char="•"/>
              <a:defRPr/>
            </a:pPr>
            <a:r>
              <a:rPr lang="en-US" sz="1600" dirty="0">
                <a:solidFill>
                  <a:srgbClr val="505050"/>
                </a:solidFill>
                <a:latin typeface="Segoe UI Light" panose="020B0502040204020203" pitchFamily="34" charset="0"/>
                <a:cs typeface="Segoe UI Light" panose="020B0502040204020203" pitchFamily="34" charset="0"/>
              </a:rPr>
              <a:t>Self-contained EXEs</a:t>
            </a:r>
          </a:p>
        </p:txBody>
      </p:sp>
      <p:sp>
        <p:nvSpPr>
          <p:cNvPr id="27" name="Rectangle: Rounded Corners 26">
            <a:extLst>
              <a:ext uri="{FF2B5EF4-FFF2-40B4-BE49-F238E27FC236}">
                <a16:creationId xmlns:a16="http://schemas.microsoft.com/office/drawing/2014/main" id="{A5AA00FB-E439-414F-AFDE-14EBC0A71510}"/>
              </a:ext>
            </a:extLst>
          </p:cNvPr>
          <p:cNvSpPr/>
          <p:nvPr/>
        </p:nvSpPr>
        <p:spPr>
          <a:xfrm>
            <a:off x="5429701" y="3118707"/>
            <a:ext cx="1380944" cy="378524"/>
          </a:xfrm>
          <a:prstGeom prst="roundRect">
            <a:avLst/>
          </a:prstGeom>
          <a:solidFill>
            <a:srgbClr val="0078D7"/>
          </a:solidFill>
          <a:ln w="10795">
            <a:solidFill>
              <a:srgbClr val="005E5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377">
              <a:defRPr/>
            </a:pPr>
            <a:r>
              <a:rPr lang="en-US" sz="1600">
                <a:solidFill>
                  <a:srgbClr val="FFFFFF"/>
                </a:solidFill>
                <a:latin typeface="Segoe UI"/>
              </a:rPr>
              <a:t>UWP</a:t>
            </a:r>
          </a:p>
        </p:txBody>
      </p:sp>
      <p:sp>
        <p:nvSpPr>
          <p:cNvPr id="53" name="Rectangle 52">
            <a:extLst>
              <a:ext uri="{FF2B5EF4-FFF2-40B4-BE49-F238E27FC236}">
                <a16:creationId xmlns:a16="http://schemas.microsoft.com/office/drawing/2014/main" id="{1DC982B8-128E-48D2-94D6-5B45510484BF}"/>
              </a:ext>
            </a:extLst>
          </p:cNvPr>
          <p:cNvSpPr/>
          <p:nvPr/>
        </p:nvSpPr>
        <p:spPr>
          <a:xfrm>
            <a:off x="5273582" y="2463143"/>
            <a:ext cx="1735871" cy="2395487"/>
          </a:xfrm>
          <a:prstGeom prst="rect">
            <a:avLst/>
          </a:prstGeom>
          <a:noFill/>
          <a:ln w="10795"/>
        </p:spPr>
        <p:style>
          <a:lnRef idx="2">
            <a:schemeClr val="dk1"/>
          </a:lnRef>
          <a:fillRef idx="1">
            <a:schemeClr val="lt1"/>
          </a:fillRef>
          <a:effectRef idx="0">
            <a:schemeClr val="dk1"/>
          </a:effectRef>
          <a:fontRef idx="minor">
            <a:schemeClr val="dk1"/>
          </a:fontRef>
        </p:style>
        <p:txBody>
          <a:bodyPr rtlCol="0" anchor="t"/>
          <a:lstStyle/>
          <a:p>
            <a:pPr defTabSz="914377">
              <a:lnSpc>
                <a:spcPct val="150000"/>
              </a:lnSpc>
              <a:defRPr/>
            </a:pPr>
            <a:r>
              <a:rPr lang="en-US" sz="1600" dirty="0">
                <a:solidFill>
                  <a:srgbClr val="505050"/>
                </a:solidFill>
                <a:latin typeface="Segoe UI"/>
              </a:rPr>
              <a:t>    </a:t>
            </a:r>
          </a:p>
          <a:p>
            <a:pPr algn="ctr" defTabSz="914377">
              <a:defRPr/>
            </a:pPr>
            <a:r>
              <a:rPr lang="en-US" sz="1200" dirty="0">
                <a:solidFill>
                  <a:srgbClr val="505050"/>
                </a:solidFill>
                <a:latin typeface="Segoe UI"/>
              </a:rPr>
              <a:t>Windows-only</a:t>
            </a:r>
            <a:endParaRPr lang="en-US" sz="1600" dirty="0">
              <a:solidFill>
                <a:srgbClr val="505050"/>
              </a:solidFill>
              <a:latin typeface="Segoe UI"/>
            </a:endParaRPr>
          </a:p>
        </p:txBody>
      </p:sp>
      <p:pic>
        <p:nvPicPr>
          <p:cNvPr id="54" name="Picture 53" descr="A close up of a logo&#10;&#10;Description generated with very high confidence">
            <a:extLst>
              <a:ext uri="{FF2B5EF4-FFF2-40B4-BE49-F238E27FC236}">
                <a16:creationId xmlns:a16="http://schemas.microsoft.com/office/drawing/2014/main" id="{705ABFBF-E31D-4887-A62B-DF5A6D708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329" y="2623811"/>
            <a:ext cx="235419" cy="250919"/>
          </a:xfrm>
          <a:prstGeom prst="rect">
            <a:avLst/>
          </a:prstGeom>
        </p:spPr>
      </p:pic>
      <p:sp>
        <p:nvSpPr>
          <p:cNvPr id="41" name="Rectangle 40">
            <a:extLst>
              <a:ext uri="{FF2B5EF4-FFF2-40B4-BE49-F238E27FC236}">
                <a16:creationId xmlns:a16="http://schemas.microsoft.com/office/drawing/2014/main" id="{02C3CF1F-67A4-4843-8F64-0FAEB3D1BC4F}"/>
              </a:ext>
            </a:extLst>
          </p:cNvPr>
          <p:cNvSpPr/>
          <p:nvPr/>
        </p:nvSpPr>
        <p:spPr>
          <a:xfrm>
            <a:off x="8371959" y="3066629"/>
            <a:ext cx="1280160" cy="1790307"/>
          </a:xfrm>
          <a:prstGeom prst="rect">
            <a:avLst/>
          </a:prstGeom>
          <a:solidFill>
            <a:srgbClr val="008272"/>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defTabSz="914377">
              <a:defRPr/>
            </a:pPr>
            <a:r>
              <a:rPr lang="en-US" sz="1200" b="1" dirty="0">
                <a:solidFill>
                  <a:srgbClr val="FFFFFF"/>
                </a:solidFill>
                <a:latin typeface="Segoe UI"/>
              </a:rPr>
              <a:t>DATA</a:t>
            </a:r>
          </a:p>
        </p:txBody>
      </p:sp>
      <p:sp>
        <p:nvSpPr>
          <p:cNvPr id="40" name="Rectangle 39">
            <a:extLst>
              <a:ext uri="{FF2B5EF4-FFF2-40B4-BE49-F238E27FC236}">
                <a16:creationId xmlns:a16="http://schemas.microsoft.com/office/drawing/2014/main" id="{144F15FE-3A7B-4E6D-88E1-CD23180BD063}"/>
              </a:ext>
            </a:extLst>
          </p:cNvPr>
          <p:cNvSpPr/>
          <p:nvPr/>
        </p:nvSpPr>
        <p:spPr>
          <a:xfrm>
            <a:off x="7089205" y="3069171"/>
            <a:ext cx="1280160" cy="1790307"/>
          </a:xfrm>
          <a:prstGeom prst="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rtlCol="0" anchor="t"/>
          <a:lstStyle/>
          <a:p>
            <a:pPr algn="ctr" defTabSz="914377">
              <a:defRPr/>
            </a:pPr>
            <a:r>
              <a:rPr lang="en-US" sz="1200" b="1">
                <a:solidFill>
                  <a:srgbClr val="FFFFFF"/>
                </a:solidFill>
                <a:latin typeface="Segoe UI"/>
              </a:rPr>
              <a:t>WEB</a:t>
            </a:r>
          </a:p>
        </p:txBody>
      </p:sp>
      <p:sp>
        <p:nvSpPr>
          <p:cNvPr id="38" name="Rectangle: Rounded Corners 37">
            <a:extLst>
              <a:ext uri="{FF2B5EF4-FFF2-40B4-BE49-F238E27FC236}">
                <a16:creationId xmlns:a16="http://schemas.microsoft.com/office/drawing/2014/main" id="{5F91F48F-2CCF-40C0-B869-F2D27AB9FD1A}"/>
              </a:ext>
            </a:extLst>
          </p:cNvPr>
          <p:cNvSpPr/>
          <p:nvPr/>
        </p:nvSpPr>
        <p:spPr>
          <a:xfrm>
            <a:off x="7169155" y="3755303"/>
            <a:ext cx="1118125" cy="497048"/>
          </a:xfrm>
          <a:prstGeom prst="roundRect">
            <a:avLst/>
          </a:prstGeom>
          <a:solidFill>
            <a:srgbClr val="FA7F22"/>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4377">
              <a:defRPr/>
            </a:pPr>
            <a:r>
              <a:rPr lang="en-US" sz="1600" dirty="0">
                <a:solidFill>
                  <a:srgbClr val="FFFFFF"/>
                </a:solidFill>
                <a:latin typeface="Segoe UI"/>
              </a:rPr>
              <a:t>ASP.NET Core</a:t>
            </a:r>
          </a:p>
        </p:txBody>
      </p:sp>
      <p:sp>
        <p:nvSpPr>
          <p:cNvPr id="39" name="Rectangle: Rounded Corners 38">
            <a:extLst>
              <a:ext uri="{FF2B5EF4-FFF2-40B4-BE49-F238E27FC236}">
                <a16:creationId xmlns:a16="http://schemas.microsoft.com/office/drawing/2014/main" id="{897E17CF-27B2-46DC-9EC4-A2A04CC2ED0F}"/>
              </a:ext>
            </a:extLst>
          </p:cNvPr>
          <p:cNvSpPr/>
          <p:nvPr/>
        </p:nvSpPr>
        <p:spPr>
          <a:xfrm>
            <a:off x="8446181" y="3771941"/>
            <a:ext cx="1124656" cy="465948"/>
          </a:xfrm>
          <a:prstGeom prst="roundRect">
            <a:avLst/>
          </a:prstGeom>
          <a:solidFill>
            <a:srgbClr val="005E52"/>
          </a:solidFill>
          <a:ln w="10795">
            <a:solidFill>
              <a:srgbClr val="005E5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377">
              <a:defRPr/>
            </a:pPr>
            <a:r>
              <a:rPr lang="en-US" sz="1600" dirty="0">
                <a:solidFill>
                  <a:srgbClr val="FFFFFF"/>
                </a:solidFill>
                <a:latin typeface="Segoe UI"/>
              </a:rPr>
              <a:t>EF 6</a:t>
            </a:r>
          </a:p>
          <a:p>
            <a:pPr algn="ctr" defTabSz="914377">
              <a:defRPr/>
            </a:pPr>
            <a:r>
              <a:rPr lang="en-US" sz="1600" dirty="0">
                <a:solidFill>
                  <a:srgbClr val="FFFFFF"/>
                </a:solidFill>
                <a:latin typeface="Segoe UI"/>
              </a:rPr>
              <a:t>EF Core</a:t>
            </a:r>
          </a:p>
        </p:txBody>
      </p:sp>
      <p:pic>
        <p:nvPicPr>
          <p:cNvPr id="45" name="Picture 44" descr="A close up of a logo&#10;&#10;Description generated with very high confidence">
            <a:extLst>
              <a:ext uri="{FF2B5EF4-FFF2-40B4-BE49-F238E27FC236}">
                <a16:creationId xmlns:a16="http://schemas.microsoft.com/office/drawing/2014/main" id="{A68A71F0-19E1-4D49-B5F1-A1E162058A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616" y="2565364"/>
            <a:ext cx="308221" cy="328515"/>
          </a:xfrm>
          <a:prstGeom prst="rect">
            <a:avLst/>
          </a:prstGeom>
        </p:spPr>
      </p:pic>
      <p:pic>
        <p:nvPicPr>
          <p:cNvPr id="46" name="Picture 45" descr="A close up of a logo&#10;&#10;Description generated with very high confidence">
            <a:extLst>
              <a:ext uri="{FF2B5EF4-FFF2-40B4-BE49-F238E27FC236}">
                <a16:creationId xmlns:a16="http://schemas.microsoft.com/office/drawing/2014/main" id="{31343F01-DA9E-44C0-9CDC-2697FB3B74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7602" y="2562694"/>
            <a:ext cx="256855" cy="273767"/>
          </a:xfrm>
          <a:prstGeom prst="rect">
            <a:avLst/>
          </a:prstGeom>
        </p:spPr>
      </p:pic>
      <p:pic>
        <p:nvPicPr>
          <p:cNvPr id="48" name="Picture 47" descr="A close up of a logo&#10;&#10;Description generated with very high confidence">
            <a:extLst>
              <a:ext uri="{FF2B5EF4-FFF2-40B4-BE49-F238E27FC236}">
                <a16:creationId xmlns:a16="http://schemas.microsoft.com/office/drawing/2014/main" id="{B6B6B6F8-A731-4E84-9FFD-358E25B13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6180" y="2590938"/>
            <a:ext cx="235419" cy="250919"/>
          </a:xfrm>
          <a:prstGeom prst="rect">
            <a:avLst/>
          </a:prstGeom>
        </p:spPr>
      </p:pic>
      <p:sp>
        <p:nvSpPr>
          <p:cNvPr id="56" name="Rectangle 55">
            <a:extLst>
              <a:ext uri="{FF2B5EF4-FFF2-40B4-BE49-F238E27FC236}">
                <a16:creationId xmlns:a16="http://schemas.microsoft.com/office/drawing/2014/main" id="{3A6CDE66-EB69-422F-B11F-B57430E0A9FC}"/>
              </a:ext>
            </a:extLst>
          </p:cNvPr>
          <p:cNvSpPr/>
          <p:nvPr/>
        </p:nvSpPr>
        <p:spPr>
          <a:xfrm>
            <a:off x="9661051" y="3069171"/>
            <a:ext cx="1289304" cy="1790307"/>
          </a:xfrm>
          <a:prstGeom prst="rect">
            <a:avLst/>
          </a:prstGeom>
          <a:solidFill>
            <a:srgbClr val="FF0000"/>
          </a:solidFill>
          <a:ln>
            <a:noFill/>
          </a:ln>
        </p:spPr>
        <p:style>
          <a:lnRef idx="1">
            <a:schemeClr val="accent2"/>
          </a:lnRef>
          <a:fillRef idx="2">
            <a:schemeClr val="accent2"/>
          </a:fillRef>
          <a:effectRef idx="1">
            <a:schemeClr val="accent2"/>
          </a:effectRef>
          <a:fontRef idx="minor">
            <a:schemeClr val="dk1"/>
          </a:fontRef>
        </p:style>
        <p:txBody>
          <a:bodyPr rtlCol="0" anchor="t"/>
          <a:lstStyle/>
          <a:p>
            <a:pPr algn="ctr" defTabSz="914377">
              <a:defRPr/>
            </a:pPr>
            <a:r>
              <a:rPr lang="en-US" sz="1200" b="1">
                <a:solidFill>
                  <a:srgbClr val="FFFFFF"/>
                </a:solidFill>
                <a:latin typeface="Segoe UI"/>
              </a:rPr>
              <a:t>AI/ML</a:t>
            </a:r>
          </a:p>
        </p:txBody>
      </p:sp>
      <p:sp>
        <p:nvSpPr>
          <p:cNvPr id="57" name="Rectangle: Rounded Corners 56">
            <a:extLst>
              <a:ext uri="{FF2B5EF4-FFF2-40B4-BE49-F238E27FC236}">
                <a16:creationId xmlns:a16="http://schemas.microsoft.com/office/drawing/2014/main" id="{B8268190-15F0-48C7-B345-31099C1AA9CC}"/>
              </a:ext>
            </a:extLst>
          </p:cNvPr>
          <p:cNvSpPr/>
          <p:nvPr/>
        </p:nvSpPr>
        <p:spPr>
          <a:xfrm>
            <a:off x="9737612" y="3822321"/>
            <a:ext cx="1136181" cy="341112"/>
          </a:xfrm>
          <a:prstGeom prst="roundRect">
            <a:avLst/>
          </a:prstGeom>
          <a:solidFill>
            <a:srgbClr val="C0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377">
              <a:defRPr/>
            </a:pPr>
            <a:r>
              <a:rPr lang="en-US" sz="1600" dirty="0">
                <a:solidFill>
                  <a:srgbClr val="FFFFFF"/>
                </a:solidFill>
                <a:latin typeface="Segoe UI"/>
              </a:rPr>
              <a:t>ML.NET</a:t>
            </a:r>
          </a:p>
        </p:txBody>
      </p:sp>
      <p:sp>
        <p:nvSpPr>
          <p:cNvPr id="33" name="Rectangle: Rounded Corners 34">
            <a:extLst>
              <a:ext uri="{FF2B5EF4-FFF2-40B4-BE49-F238E27FC236}">
                <a16:creationId xmlns:a16="http://schemas.microsoft.com/office/drawing/2014/main" id="{E621BE2C-D87E-7641-8ECD-39A5B9DEE4D4}"/>
              </a:ext>
            </a:extLst>
          </p:cNvPr>
          <p:cNvSpPr/>
          <p:nvPr/>
        </p:nvSpPr>
        <p:spPr>
          <a:xfrm>
            <a:off x="5418337" y="3687452"/>
            <a:ext cx="1380944" cy="378523"/>
          </a:xfrm>
          <a:prstGeom prst="roundRect">
            <a:avLst/>
          </a:prstGeom>
          <a:solidFill>
            <a:srgbClr val="0078D7"/>
          </a:solidFill>
          <a:ln w="10795">
            <a:solidFill>
              <a:srgbClr val="005E5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377">
              <a:defRPr/>
            </a:pPr>
            <a:r>
              <a:rPr lang="en-US" sz="1600" dirty="0">
                <a:solidFill>
                  <a:srgbClr val="FFFFFF"/>
                </a:solidFill>
                <a:latin typeface="Segoe UI"/>
              </a:rPr>
              <a:t>WPF</a:t>
            </a:r>
          </a:p>
        </p:txBody>
      </p:sp>
      <p:sp>
        <p:nvSpPr>
          <p:cNvPr id="3" name="TextBox 2">
            <a:extLst>
              <a:ext uri="{FF2B5EF4-FFF2-40B4-BE49-F238E27FC236}">
                <a16:creationId xmlns:a16="http://schemas.microsoft.com/office/drawing/2014/main" id="{1768CE2D-44CB-1F44-BD1E-80496D1F09A7}"/>
              </a:ext>
            </a:extLst>
          </p:cNvPr>
          <p:cNvSpPr txBox="1"/>
          <p:nvPr/>
        </p:nvSpPr>
        <p:spPr>
          <a:xfrm>
            <a:off x="4985137" y="1860663"/>
            <a:ext cx="6302696" cy="369332"/>
          </a:xfrm>
          <a:prstGeom prst="rect">
            <a:avLst/>
          </a:prstGeom>
          <a:noFill/>
        </p:spPr>
        <p:txBody>
          <a:bodyPr wrap="square" rtlCol="0">
            <a:spAutoFit/>
          </a:bodyPr>
          <a:lstStyle/>
          <a:p>
            <a:pPr algn="ctr" defTabSz="914377">
              <a:defRPr/>
            </a:pPr>
            <a:r>
              <a:rPr lang="en-US" b="1" u="sng">
                <a:solidFill>
                  <a:srgbClr val="505050"/>
                </a:solidFill>
                <a:latin typeface="Segoe UI"/>
              </a:rPr>
              <a:t>.NET Core 3</a:t>
            </a:r>
          </a:p>
        </p:txBody>
      </p:sp>
      <p:sp>
        <p:nvSpPr>
          <p:cNvPr id="42" name="TextBox 41">
            <a:extLst>
              <a:ext uri="{FF2B5EF4-FFF2-40B4-BE49-F238E27FC236}">
                <a16:creationId xmlns:a16="http://schemas.microsoft.com/office/drawing/2014/main" id="{2670DD0D-B840-0544-B77B-2719D6AF62FC}"/>
              </a:ext>
            </a:extLst>
          </p:cNvPr>
          <p:cNvSpPr txBox="1"/>
          <p:nvPr/>
        </p:nvSpPr>
        <p:spPr>
          <a:xfrm>
            <a:off x="1170924" y="1878822"/>
            <a:ext cx="2542883" cy="369332"/>
          </a:xfrm>
          <a:prstGeom prst="rect">
            <a:avLst/>
          </a:prstGeom>
          <a:noFill/>
        </p:spPr>
        <p:txBody>
          <a:bodyPr wrap="square" rtlCol="0">
            <a:spAutoFit/>
          </a:bodyPr>
          <a:lstStyle/>
          <a:p>
            <a:pPr algn="ctr" defTabSz="914377">
              <a:defRPr/>
            </a:pPr>
            <a:r>
              <a:rPr lang="en-US" b="1" u="sng">
                <a:solidFill>
                  <a:srgbClr val="505050"/>
                </a:solidFill>
                <a:latin typeface="Segoe UI"/>
              </a:rPr>
              <a:t>.NET Framework 4.8</a:t>
            </a:r>
          </a:p>
        </p:txBody>
      </p:sp>
      <p:sp>
        <p:nvSpPr>
          <p:cNvPr id="43" name="Rectangle 42">
            <a:extLst>
              <a:ext uri="{FF2B5EF4-FFF2-40B4-BE49-F238E27FC236}">
                <a16:creationId xmlns:a16="http://schemas.microsoft.com/office/drawing/2014/main" id="{FD7309AA-0DF8-454A-BC44-8B6D36BA6C6B}"/>
              </a:ext>
            </a:extLst>
          </p:cNvPr>
          <p:cNvSpPr/>
          <p:nvPr/>
        </p:nvSpPr>
        <p:spPr>
          <a:xfrm>
            <a:off x="1352664" y="4861956"/>
            <a:ext cx="9597691" cy="317451"/>
          </a:xfrm>
          <a:prstGeom prst="rect">
            <a:avLst/>
          </a:prstGeom>
          <a:solidFill>
            <a:srgbClr val="7030A0"/>
          </a:solidFill>
          <a:ln w="12700">
            <a:solidFill>
              <a:schemeClr val="tx1"/>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defTabSz="914377">
              <a:defRPr/>
            </a:pPr>
            <a:r>
              <a:rPr lang="en-US" sz="1400" b="1" dirty="0">
                <a:solidFill>
                  <a:srgbClr val="FFFFFF"/>
                </a:solidFill>
                <a:latin typeface="Segoe UI Semibold" panose="020B0702040204020203" pitchFamily="34" charset="0"/>
                <a:cs typeface="Segoe UI Semibold" panose="020B0702040204020203" pitchFamily="34" charset="0"/>
              </a:rPr>
              <a:t>.NET STANDARD</a:t>
            </a:r>
          </a:p>
        </p:txBody>
      </p:sp>
      <p:sp>
        <p:nvSpPr>
          <p:cNvPr id="52" name="Rectangle 51">
            <a:extLst>
              <a:ext uri="{FF2B5EF4-FFF2-40B4-BE49-F238E27FC236}">
                <a16:creationId xmlns:a16="http://schemas.microsoft.com/office/drawing/2014/main" id="{49989D8F-D469-4C58-B40A-5CCF4CA4FE1C}"/>
              </a:ext>
            </a:extLst>
          </p:cNvPr>
          <p:cNvSpPr/>
          <p:nvPr/>
        </p:nvSpPr>
        <p:spPr>
          <a:xfrm>
            <a:off x="7089206" y="2462296"/>
            <a:ext cx="3861149" cy="2397181"/>
          </a:xfrm>
          <a:prstGeom prst="rect">
            <a:avLst/>
          </a:prstGeom>
          <a:noFill/>
          <a:ln w="10795"/>
        </p:spPr>
        <p:style>
          <a:lnRef idx="2">
            <a:schemeClr val="dk1"/>
          </a:lnRef>
          <a:fillRef idx="1">
            <a:schemeClr val="lt1"/>
          </a:fillRef>
          <a:effectRef idx="0">
            <a:schemeClr val="dk1"/>
          </a:effectRef>
          <a:fontRef idx="minor">
            <a:schemeClr val="dk1"/>
          </a:fontRef>
        </p:style>
        <p:txBody>
          <a:bodyPr rtlCol="0" anchor="t"/>
          <a:lstStyle/>
          <a:p>
            <a:pPr defTabSz="914377">
              <a:lnSpc>
                <a:spcPct val="150000"/>
              </a:lnSpc>
              <a:defRPr/>
            </a:pPr>
            <a:br>
              <a:rPr lang="en-US" sz="1600">
                <a:solidFill>
                  <a:srgbClr val="505050"/>
                </a:solidFill>
                <a:latin typeface="Segoe UI"/>
              </a:rPr>
            </a:br>
            <a:endParaRPr lang="en-US" sz="1600">
              <a:solidFill>
                <a:srgbClr val="505050"/>
              </a:solidFill>
              <a:latin typeface="Segoe UI"/>
            </a:endParaRPr>
          </a:p>
        </p:txBody>
      </p:sp>
      <p:grpSp>
        <p:nvGrpSpPr>
          <p:cNvPr id="22" name="Group 21">
            <a:extLst>
              <a:ext uri="{FF2B5EF4-FFF2-40B4-BE49-F238E27FC236}">
                <a16:creationId xmlns:a16="http://schemas.microsoft.com/office/drawing/2014/main" id="{6B91BB5F-C214-4A15-A472-16F10CAD87D9}"/>
              </a:ext>
            </a:extLst>
          </p:cNvPr>
          <p:cNvGrpSpPr/>
          <p:nvPr/>
        </p:nvGrpSpPr>
        <p:grpSpPr>
          <a:xfrm>
            <a:off x="434240" y="937206"/>
            <a:ext cx="999045" cy="953377"/>
            <a:chOff x="938885" y="647952"/>
            <a:chExt cx="821946" cy="821722"/>
          </a:xfrm>
        </p:grpSpPr>
        <p:sp>
          <p:nvSpPr>
            <p:cNvPr id="15" name="Oval 14">
              <a:extLst>
                <a:ext uri="{FF2B5EF4-FFF2-40B4-BE49-F238E27FC236}">
                  <a16:creationId xmlns:a16="http://schemas.microsoft.com/office/drawing/2014/main" id="{DE8A79F0-79D9-4D63-9005-1F6999A6806A}"/>
                </a:ext>
              </a:extLst>
            </p:cNvPr>
            <p:cNvSpPr/>
            <p:nvPr/>
          </p:nvSpPr>
          <p:spPr>
            <a:xfrm>
              <a:off x="939109" y="647952"/>
              <a:ext cx="821722" cy="821722"/>
            </a:xfrm>
            <a:prstGeom prst="ellipse">
              <a:avLst/>
            </a:prstGeom>
            <a:solidFill>
              <a:srgbClr val="FA7F2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defTabSz="914377">
                <a:defRPr/>
              </a:pPr>
              <a:endParaRPr lang="en-US">
                <a:solidFill>
                  <a:srgbClr val="505050"/>
                </a:solidFill>
                <a:latin typeface="Segoe UI"/>
              </a:endParaRPr>
            </a:p>
          </p:txBody>
        </p:sp>
        <p:sp>
          <p:nvSpPr>
            <p:cNvPr id="16" name="TextBox 15">
              <a:extLst>
                <a:ext uri="{FF2B5EF4-FFF2-40B4-BE49-F238E27FC236}">
                  <a16:creationId xmlns:a16="http://schemas.microsoft.com/office/drawing/2014/main" id="{D1CB5501-13E6-45E5-A15A-5D8B30BDEBE4}"/>
                </a:ext>
              </a:extLst>
            </p:cNvPr>
            <p:cNvSpPr txBox="1"/>
            <p:nvPr/>
          </p:nvSpPr>
          <p:spPr>
            <a:xfrm>
              <a:off x="938885" y="852413"/>
              <a:ext cx="814253" cy="397912"/>
            </a:xfrm>
            <a:prstGeom prst="rect">
              <a:avLst/>
            </a:prstGeom>
            <a:noFill/>
            <a:ln>
              <a:noFill/>
            </a:ln>
          </p:spPr>
          <p:txBody>
            <a:bodyPr wrap="square" rtlCol="0">
              <a:spAutoFit/>
            </a:bodyPr>
            <a:lstStyle/>
            <a:p>
              <a:pPr algn="ctr" defTabSz="914377">
                <a:defRPr/>
              </a:pPr>
              <a:r>
                <a:rPr lang="en-US" sz="1200" b="1" dirty="0">
                  <a:solidFill>
                    <a:srgbClr val="FFFFFF"/>
                  </a:solidFill>
                  <a:latin typeface="Segoe UI" panose="020B0502040204020203" pitchFamily="34" charset="0"/>
                  <a:cs typeface="Segoe UI" panose="020B0502040204020203" pitchFamily="34" charset="0"/>
                </a:rPr>
                <a:t>Existing App</a:t>
              </a:r>
            </a:p>
          </p:txBody>
        </p:sp>
      </p:grpSp>
      <p:grpSp>
        <p:nvGrpSpPr>
          <p:cNvPr id="19" name="Group 18">
            <a:extLst>
              <a:ext uri="{FF2B5EF4-FFF2-40B4-BE49-F238E27FC236}">
                <a16:creationId xmlns:a16="http://schemas.microsoft.com/office/drawing/2014/main" id="{91783724-8A6C-4E21-878D-BD1D4840A42C}"/>
              </a:ext>
            </a:extLst>
          </p:cNvPr>
          <p:cNvGrpSpPr/>
          <p:nvPr/>
        </p:nvGrpSpPr>
        <p:grpSpPr>
          <a:xfrm>
            <a:off x="1910347" y="925775"/>
            <a:ext cx="1067253" cy="944046"/>
            <a:chOff x="2055320" y="635013"/>
            <a:chExt cx="860302" cy="821722"/>
          </a:xfrm>
          <a:solidFill>
            <a:srgbClr val="0078D7"/>
          </a:solidFill>
        </p:grpSpPr>
        <p:sp>
          <p:nvSpPr>
            <p:cNvPr id="67" name="Oval 66">
              <a:extLst>
                <a:ext uri="{FF2B5EF4-FFF2-40B4-BE49-F238E27FC236}">
                  <a16:creationId xmlns:a16="http://schemas.microsoft.com/office/drawing/2014/main" id="{CED51C05-B590-4F6E-84E9-694A199671F4}"/>
                </a:ext>
              </a:extLst>
            </p:cNvPr>
            <p:cNvSpPr/>
            <p:nvPr/>
          </p:nvSpPr>
          <p:spPr>
            <a:xfrm>
              <a:off x="2080581" y="635013"/>
              <a:ext cx="821722" cy="821722"/>
            </a:xfrm>
            <a:prstGeom prst="ellipse">
              <a:avLst/>
            </a:prstGeom>
            <a:grpFill/>
            <a:ln>
              <a:noFill/>
            </a:ln>
          </p:spPr>
          <p:style>
            <a:lnRef idx="2">
              <a:schemeClr val="accent5"/>
            </a:lnRef>
            <a:fillRef idx="1">
              <a:schemeClr val="lt1"/>
            </a:fillRef>
            <a:effectRef idx="0">
              <a:schemeClr val="accent5"/>
            </a:effectRef>
            <a:fontRef idx="minor">
              <a:schemeClr val="dk1"/>
            </a:fontRef>
          </p:style>
          <p:txBody>
            <a:bodyPr rtlCol="0" anchor="ctr"/>
            <a:lstStyle/>
            <a:p>
              <a:pPr algn="ctr" defTabSz="914377">
                <a:defRPr/>
              </a:pPr>
              <a:endParaRPr lang="en-US">
                <a:solidFill>
                  <a:srgbClr val="FFFFFF"/>
                </a:solidFill>
                <a:latin typeface="Segoe UI"/>
              </a:endParaRPr>
            </a:p>
          </p:txBody>
        </p:sp>
        <p:sp>
          <p:nvSpPr>
            <p:cNvPr id="70" name="TextBox 69">
              <a:extLst>
                <a:ext uri="{FF2B5EF4-FFF2-40B4-BE49-F238E27FC236}">
                  <a16:creationId xmlns:a16="http://schemas.microsoft.com/office/drawing/2014/main" id="{EDD97EB3-4A5F-443D-9590-6667D7A41478}"/>
                </a:ext>
              </a:extLst>
            </p:cNvPr>
            <p:cNvSpPr txBox="1"/>
            <p:nvPr/>
          </p:nvSpPr>
          <p:spPr>
            <a:xfrm>
              <a:off x="2055320" y="755309"/>
              <a:ext cx="860302" cy="522398"/>
            </a:xfrm>
            <a:prstGeom prst="rect">
              <a:avLst/>
            </a:prstGeom>
            <a:noFill/>
            <a:ln>
              <a:noFill/>
            </a:ln>
          </p:spPr>
          <p:txBody>
            <a:bodyPr wrap="square" rtlCol="0">
              <a:spAutoFit/>
            </a:bodyPr>
            <a:lstStyle/>
            <a:p>
              <a:pPr algn="ctr" defTabSz="914377">
                <a:defRPr/>
              </a:pPr>
              <a:r>
                <a:rPr lang="en-US" sz="1100" b="1" dirty="0">
                  <a:solidFill>
                    <a:srgbClr val="FFFFFF"/>
                  </a:solidFill>
                  <a:latin typeface="Segoe UI" panose="020B0502040204020203" pitchFamily="34" charset="0"/>
                  <a:cs typeface="Segoe UI" panose="020B0502040204020203" pitchFamily="34" charset="0"/>
                </a:rPr>
                <a:t>Highly compatible updates</a:t>
              </a:r>
            </a:p>
          </p:txBody>
        </p:sp>
      </p:grpSp>
      <p:grpSp>
        <p:nvGrpSpPr>
          <p:cNvPr id="25" name="Group 24">
            <a:extLst>
              <a:ext uri="{FF2B5EF4-FFF2-40B4-BE49-F238E27FC236}">
                <a16:creationId xmlns:a16="http://schemas.microsoft.com/office/drawing/2014/main" id="{9CCEEE13-974A-4A26-A00F-B55D58EA4C7F}"/>
              </a:ext>
            </a:extLst>
          </p:cNvPr>
          <p:cNvGrpSpPr/>
          <p:nvPr/>
        </p:nvGrpSpPr>
        <p:grpSpPr>
          <a:xfrm>
            <a:off x="5429700" y="898002"/>
            <a:ext cx="1203968" cy="1004309"/>
            <a:chOff x="8782728" y="628702"/>
            <a:chExt cx="949729" cy="821722"/>
          </a:xfrm>
          <a:solidFill>
            <a:srgbClr val="008272"/>
          </a:solidFill>
        </p:grpSpPr>
        <p:sp>
          <p:nvSpPr>
            <p:cNvPr id="69" name="Oval 68">
              <a:extLst>
                <a:ext uri="{FF2B5EF4-FFF2-40B4-BE49-F238E27FC236}">
                  <a16:creationId xmlns:a16="http://schemas.microsoft.com/office/drawing/2014/main" id="{0BF50027-5488-4544-BEB5-3601457524C8}"/>
                </a:ext>
              </a:extLst>
            </p:cNvPr>
            <p:cNvSpPr/>
            <p:nvPr/>
          </p:nvSpPr>
          <p:spPr>
            <a:xfrm>
              <a:off x="8841132" y="628702"/>
              <a:ext cx="821722" cy="821722"/>
            </a:xfrm>
            <a:prstGeom prst="ellipse">
              <a:avLst/>
            </a:prstGeom>
            <a:solidFill>
              <a:srgbClr val="002060"/>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defTabSz="914377">
                <a:defRPr/>
              </a:pPr>
              <a:endParaRPr lang="en-US">
                <a:solidFill>
                  <a:srgbClr val="505050"/>
                </a:solidFill>
                <a:latin typeface="Segoe UI"/>
              </a:endParaRPr>
            </a:p>
          </p:txBody>
        </p:sp>
        <p:sp>
          <p:nvSpPr>
            <p:cNvPr id="72" name="TextBox 71">
              <a:extLst>
                <a:ext uri="{FF2B5EF4-FFF2-40B4-BE49-F238E27FC236}">
                  <a16:creationId xmlns:a16="http://schemas.microsoft.com/office/drawing/2014/main" id="{80AD7103-47C9-4A44-A815-FC1B4DA90AED}"/>
                </a:ext>
              </a:extLst>
            </p:cNvPr>
            <p:cNvSpPr txBox="1"/>
            <p:nvPr/>
          </p:nvSpPr>
          <p:spPr>
            <a:xfrm>
              <a:off x="8782728" y="725954"/>
              <a:ext cx="949729" cy="629554"/>
            </a:xfrm>
            <a:prstGeom prst="rect">
              <a:avLst/>
            </a:prstGeom>
            <a:noFill/>
            <a:ln>
              <a:noFill/>
            </a:ln>
          </p:spPr>
          <p:txBody>
            <a:bodyPr wrap="square" rtlCol="0">
              <a:spAutoFit/>
            </a:bodyPr>
            <a:lstStyle/>
            <a:p>
              <a:pPr algn="ctr" defTabSz="914377">
                <a:defRPr/>
              </a:pPr>
              <a:r>
                <a:rPr lang="en-US" sz="1100" b="1" dirty="0">
                  <a:solidFill>
                    <a:srgbClr val="FFFFFF"/>
                  </a:solidFill>
                  <a:latin typeface="Segoe UI" panose="020B0502040204020203" pitchFamily="34" charset="0"/>
                  <a:cs typeface="Segoe UI" panose="020B0502040204020203" pitchFamily="34" charset="0"/>
                </a:rPr>
                <a:t>Install .NET Core updates per your </a:t>
              </a:r>
            </a:p>
            <a:p>
              <a:pPr algn="ctr" defTabSz="914377">
                <a:defRPr/>
              </a:pPr>
              <a:r>
                <a:rPr lang="en-US" sz="1100" b="1" dirty="0">
                  <a:solidFill>
                    <a:srgbClr val="FFFFFF"/>
                  </a:solidFill>
                  <a:latin typeface="Segoe UI" panose="020B0502040204020203" pitchFamily="34" charset="0"/>
                  <a:cs typeface="Segoe UI" panose="020B0502040204020203" pitchFamily="34" charset="0"/>
                </a:rPr>
                <a:t>needs</a:t>
              </a:r>
            </a:p>
          </p:txBody>
        </p:sp>
      </p:grpSp>
      <p:sp>
        <p:nvSpPr>
          <p:cNvPr id="21" name="TextBox 20">
            <a:extLst>
              <a:ext uri="{FF2B5EF4-FFF2-40B4-BE49-F238E27FC236}">
                <a16:creationId xmlns:a16="http://schemas.microsoft.com/office/drawing/2014/main" id="{91412900-DDDE-4AC0-BABC-7C7DA8BC507A}"/>
              </a:ext>
            </a:extLst>
          </p:cNvPr>
          <p:cNvSpPr txBox="1"/>
          <p:nvPr/>
        </p:nvSpPr>
        <p:spPr>
          <a:xfrm>
            <a:off x="4969673" y="375324"/>
            <a:ext cx="6272783" cy="400110"/>
          </a:xfrm>
          <a:prstGeom prst="rect">
            <a:avLst/>
          </a:prstGeom>
          <a:noFill/>
        </p:spPr>
        <p:txBody>
          <a:bodyPr wrap="square" rtlCol="0">
            <a:spAutoFit/>
          </a:bodyPr>
          <a:lstStyle/>
          <a:p>
            <a:pPr algn="ctr" defTabSz="914377">
              <a:defRPr/>
            </a:pPr>
            <a:r>
              <a:rPr lang="en-US" sz="2000" dirty="0">
                <a:solidFill>
                  <a:srgbClr val="7030A0">
                    <a:lumMod val="50000"/>
                  </a:srgbClr>
                </a:solidFill>
                <a:latin typeface="Segoe UI Semilight" panose="020B0402040204020203" pitchFamily="34" charset="0"/>
                <a:cs typeface="Segoe UI Semilight" panose="020B0402040204020203" pitchFamily="34" charset="0"/>
              </a:rPr>
              <a:t>Modernize Desktop Apps with .NET Core 3</a:t>
            </a:r>
          </a:p>
        </p:txBody>
      </p:sp>
      <p:sp>
        <p:nvSpPr>
          <p:cNvPr id="58" name="Rectangle 57">
            <a:extLst>
              <a:ext uri="{FF2B5EF4-FFF2-40B4-BE49-F238E27FC236}">
                <a16:creationId xmlns:a16="http://schemas.microsoft.com/office/drawing/2014/main" id="{45E11124-5C9F-47F0-AC9A-9CEE613484C3}"/>
              </a:ext>
            </a:extLst>
          </p:cNvPr>
          <p:cNvSpPr/>
          <p:nvPr/>
        </p:nvSpPr>
        <p:spPr>
          <a:xfrm>
            <a:off x="1357952" y="2468630"/>
            <a:ext cx="2108997" cy="2388959"/>
          </a:xfrm>
          <a:prstGeom prst="rect">
            <a:avLst/>
          </a:prstGeom>
          <a:noFill/>
          <a:ln w="10795"/>
        </p:spPr>
        <p:style>
          <a:lnRef idx="2">
            <a:schemeClr val="dk1"/>
          </a:lnRef>
          <a:fillRef idx="1">
            <a:schemeClr val="lt1"/>
          </a:fillRef>
          <a:effectRef idx="0">
            <a:schemeClr val="dk1"/>
          </a:effectRef>
          <a:fontRef idx="minor">
            <a:schemeClr val="dk1"/>
          </a:fontRef>
        </p:style>
        <p:txBody>
          <a:bodyPr rtlCol="0" anchor="t"/>
          <a:lstStyle/>
          <a:p>
            <a:pPr defTabSz="914377">
              <a:lnSpc>
                <a:spcPct val="150000"/>
              </a:lnSpc>
              <a:defRPr/>
            </a:pPr>
            <a:r>
              <a:rPr lang="en-US" sz="1600" dirty="0">
                <a:solidFill>
                  <a:srgbClr val="505050"/>
                </a:solidFill>
                <a:latin typeface="Segoe UI"/>
              </a:rPr>
              <a:t>    </a:t>
            </a:r>
          </a:p>
          <a:p>
            <a:pPr algn="ctr" defTabSz="914377">
              <a:defRPr/>
            </a:pPr>
            <a:r>
              <a:rPr lang="en-US" sz="1200" dirty="0">
                <a:solidFill>
                  <a:srgbClr val="505050"/>
                </a:solidFill>
                <a:latin typeface="Segoe UI"/>
              </a:rPr>
              <a:t>Windows-only</a:t>
            </a:r>
            <a:endParaRPr lang="en-US" sz="1600" dirty="0">
              <a:solidFill>
                <a:srgbClr val="505050"/>
              </a:solidFill>
              <a:latin typeface="Segoe UI"/>
            </a:endParaRPr>
          </a:p>
        </p:txBody>
      </p:sp>
      <p:pic>
        <p:nvPicPr>
          <p:cNvPr id="63" name="Picture 62" descr="A close up of a logo&#10;&#10;Description generated with very high confidence">
            <a:extLst>
              <a:ext uri="{FF2B5EF4-FFF2-40B4-BE49-F238E27FC236}">
                <a16:creationId xmlns:a16="http://schemas.microsoft.com/office/drawing/2014/main" id="{B7B0FC5D-CF80-40CD-A3A4-8B3D92569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053" y="2613646"/>
            <a:ext cx="235419" cy="250919"/>
          </a:xfrm>
          <a:prstGeom prst="rect">
            <a:avLst/>
          </a:prstGeom>
        </p:spPr>
      </p:pic>
      <p:sp>
        <p:nvSpPr>
          <p:cNvPr id="2" name="TextBox 1">
            <a:extLst>
              <a:ext uri="{FF2B5EF4-FFF2-40B4-BE49-F238E27FC236}">
                <a16:creationId xmlns:a16="http://schemas.microsoft.com/office/drawing/2014/main" id="{27E2BD24-91FC-4A0A-A7A2-3130FCAF29FD}"/>
              </a:ext>
            </a:extLst>
          </p:cNvPr>
          <p:cNvSpPr txBox="1"/>
          <p:nvPr/>
        </p:nvSpPr>
        <p:spPr>
          <a:xfrm>
            <a:off x="7079241" y="2843532"/>
            <a:ext cx="3881465" cy="261610"/>
          </a:xfrm>
          <a:prstGeom prst="rect">
            <a:avLst/>
          </a:prstGeom>
          <a:noFill/>
        </p:spPr>
        <p:txBody>
          <a:bodyPr wrap="square" rtlCol="0">
            <a:spAutoFit/>
          </a:bodyPr>
          <a:lstStyle/>
          <a:p>
            <a:pPr algn="ctr" defTabSz="914377">
              <a:defRPr/>
            </a:pPr>
            <a:r>
              <a:rPr lang="en-US" sz="1100">
                <a:solidFill>
                  <a:srgbClr val="505050"/>
                </a:solidFill>
                <a:latin typeface="Segoe UI"/>
              </a:rPr>
              <a:t>Cross-platform</a:t>
            </a:r>
          </a:p>
        </p:txBody>
      </p:sp>
      <p:sp>
        <p:nvSpPr>
          <p:cNvPr id="49" name="Rectangle: Rounded Corners 34">
            <a:extLst>
              <a:ext uri="{FF2B5EF4-FFF2-40B4-BE49-F238E27FC236}">
                <a16:creationId xmlns:a16="http://schemas.microsoft.com/office/drawing/2014/main" id="{3375C3A8-BE95-4828-870C-61770417A595}"/>
              </a:ext>
            </a:extLst>
          </p:cNvPr>
          <p:cNvSpPr/>
          <p:nvPr/>
        </p:nvSpPr>
        <p:spPr>
          <a:xfrm>
            <a:off x="5429700" y="4256195"/>
            <a:ext cx="1380944" cy="483272"/>
          </a:xfrm>
          <a:prstGeom prst="roundRect">
            <a:avLst/>
          </a:prstGeom>
          <a:solidFill>
            <a:srgbClr val="0078D7"/>
          </a:solidFill>
          <a:ln w="10795">
            <a:solidFill>
              <a:srgbClr val="005E5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377">
              <a:defRPr/>
            </a:pPr>
            <a:r>
              <a:rPr lang="en-US" sz="1600" dirty="0">
                <a:solidFill>
                  <a:srgbClr val="FFFFFF"/>
                </a:solidFill>
                <a:latin typeface="Segoe UI"/>
              </a:rPr>
              <a:t>Windows Forms</a:t>
            </a:r>
          </a:p>
        </p:txBody>
      </p:sp>
      <p:sp>
        <p:nvSpPr>
          <p:cNvPr id="47" name="TextBox 46">
            <a:extLst>
              <a:ext uri="{FF2B5EF4-FFF2-40B4-BE49-F238E27FC236}">
                <a16:creationId xmlns:a16="http://schemas.microsoft.com/office/drawing/2014/main" id="{F41EA4AA-E215-443F-8021-2362E8DABE27}"/>
              </a:ext>
            </a:extLst>
          </p:cNvPr>
          <p:cNvSpPr txBox="1"/>
          <p:nvPr/>
        </p:nvSpPr>
        <p:spPr>
          <a:xfrm>
            <a:off x="330021" y="375324"/>
            <a:ext cx="4158115" cy="400110"/>
          </a:xfrm>
          <a:prstGeom prst="rect">
            <a:avLst/>
          </a:prstGeom>
          <a:noFill/>
        </p:spPr>
        <p:txBody>
          <a:bodyPr wrap="square" rtlCol="0">
            <a:spAutoFit/>
          </a:bodyPr>
          <a:lstStyle/>
          <a:p>
            <a:pPr algn="ctr" defTabSz="914377">
              <a:defRPr/>
            </a:pPr>
            <a:r>
              <a:rPr lang="en-US" sz="2000" dirty="0">
                <a:solidFill>
                  <a:srgbClr val="7030A0">
                    <a:lumMod val="50000"/>
                  </a:srgbClr>
                </a:solidFill>
                <a:latin typeface="Segoe UI Semilight" panose="020B0402040204020203" pitchFamily="34" charset="0"/>
                <a:cs typeface="Segoe UI Semilight" panose="020B0402040204020203" pitchFamily="34" charset="0"/>
              </a:rPr>
              <a:t>Update .NET Framework Apps</a:t>
            </a:r>
          </a:p>
        </p:txBody>
      </p:sp>
      <p:cxnSp>
        <p:nvCxnSpPr>
          <p:cNvPr id="9" name="Straight Connector 8">
            <a:extLst>
              <a:ext uri="{FF2B5EF4-FFF2-40B4-BE49-F238E27FC236}">
                <a16:creationId xmlns:a16="http://schemas.microsoft.com/office/drawing/2014/main" id="{C9B98794-47E0-41A2-95B6-54677084C2F4}"/>
              </a:ext>
            </a:extLst>
          </p:cNvPr>
          <p:cNvCxnSpPr>
            <a:cxnSpLocks/>
          </p:cNvCxnSpPr>
          <p:nvPr/>
        </p:nvCxnSpPr>
        <p:spPr>
          <a:xfrm>
            <a:off x="4353772" y="937206"/>
            <a:ext cx="0" cy="529799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2679D37-0BE2-4A4A-8DED-D8C3E8EA9B48}"/>
              </a:ext>
            </a:extLst>
          </p:cNvPr>
          <p:cNvSpPr/>
          <p:nvPr/>
        </p:nvSpPr>
        <p:spPr>
          <a:xfrm>
            <a:off x="1352664" y="6235199"/>
            <a:ext cx="9597691" cy="584775"/>
          </a:xfrm>
          <a:prstGeom prst="rect">
            <a:avLst/>
          </a:prstGeom>
          <a:solidFill>
            <a:srgbClr val="7030A0"/>
          </a:solidFill>
          <a:ln w="19050">
            <a:solidFill>
              <a:srgbClr val="7030A0"/>
            </a:solidFill>
          </a:ln>
        </p:spPr>
        <p:txBody>
          <a:bodyPr wrap="square">
            <a:spAutoFit/>
          </a:bodyPr>
          <a:lstStyle/>
          <a:p>
            <a:pPr marL="285744" indent="-285744">
              <a:buFont typeface="Arial" panose="020B0604020202020204" pitchFamily="34" charset="0"/>
              <a:buChar char="•"/>
              <a:defRPr/>
            </a:pPr>
            <a:r>
              <a:rPr lang="en-US" sz="1600" dirty="0">
                <a:solidFill>
                  <a:schemeClr val="bg1"/>
                </a:solidFill>
                <a:latin typeface="Segoe UI Light" panose="020B0502040204020203" pitchFamily="34" charset="0"/>
                <a:cs typeface="Segoe UI Light" panose="020B0502040204020203" pitchFamily="34" charset="0"/>
              </a:rPr>
              <a:t>XAML Islands - WinForms &amp; WPF apps can host UWP controls</a:t>
            </a:r>
          </a:p>
          <a:p>
            <a:pPr marL="285744" indent="-285744">
              <a:buFont typeface="Arial" panose="020B0604020202020204" pitchFamily="34" charset="0"/>
              <a:buChar char="•"/>
              <a:defRPr/>
            </a:pPr>
            <a:r>
              <a:rPr lang="en-US" sz="1600" dirty="0">
                <a:solidFill>
                  <a:schemeClr val="bg1"/>
                </a:solidFill>
                <a:latin typeface="Segoe UI Light" panose="020B0502040204020203" pitchFamily="34" charset="0"/>
                <a:cs typeface="Segoe UI Light" panose="020B0502040204020203" pitchFamily="34" charset="0"/>
              </a:rPr>
              <a:t>Full access to Windows 10 APIs</a:t>
            </a:r>
          </a:p>
        </p:txBody>
      </p:sp>
      <p:sp>
        <p:nvSpPr>
          <p:cNvPr id="17" name="TextBox 16">
            <a:extLst>
              <a:ext uri="{FF2B5EF4-FFF2-40B4-BE49-F238E27FC236}">
                <a16:creationId xmlns:a16="http://schemas.microsoft.com/office/drawing/2014/main" id="{C01139E0-5001-4A1F-900D-411F498ACBD3}"/>
              </a:ext>
            </a:extLst>
          </p:cNvPr>
          <p:cNvSpPr txBox="1"/>
          <p:nvPr/>
        </p:nvSpPr>
        <p:spPr>
          <a:xfrm>
            <a:off x="8051804" y="6250818"/>
            <a:ext cx="3253789" cy="572464"/>
          </a:xfrm>
          <a:prstGeom prst="rect">
            <a:avLst/>
          </a:prstGeom>
          <a:noFill/>
        </p:spPr>
        <p:txBody>
          <a:bodyPr wrap="square" lIns="182880" tIns="146304" rIns="182880" bIns="146304" rtlCol="0">
            <a:spAutoFit/>
          </a:bodyPr>
          <a:lstStyle/>
          <a:p>
            <a:pPr>
              <a:lnSpc>
                <a:spcPct val="90000"/>
              </a:lnSpc>
              <a:spcAft>
                <a:spcPts val="600"/>
              </a:spcAft>
            </a:pPr>
            <a:r>
              <a:rPr lang="en-US" sz="2000">
                <a:solidFill>
                  <a:schemeClr val="bg1"/>
                </a:solidFill>
                <a:latin typeface="Segoe UI Light" panose="020B0502040204020203" pitchFamily="34" charset="0"/>
                <a:cs typeface="Segoe UI Light" panose="020B0502040204020203" pitchFamily="34" charset="0"/>
              </a:rPr>
              <a:t>FEATURES IN BOTH FXs</a:t>
            </a:r>
            <a:endParaRPr lang="en-US" sz="2000">
              <a:solidFill>
                <a:schemeClr val="bg1"/>
              </a:solidFill>
            </a:endParaRPr>
          </a:p>
        </p:txBody>
      </p:sp>
    </p:spTree>
    <p:extLst>
      <p:ext uri="{BB962C8B-B14F-4D97-AF65-F5344CB8AC3E}">
        <p14:creationId xmlns:p14="http://schemas.microsoft.com/office/powerpoint/2010/main" val="400237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458-9882-4557-BA08-7AEFEE9C6A40}"/>
              </a:ext>
            </a:extLst>
          </p:cNvPr>
          <p:cNvSpPr>
            <a:spLocks noGrp="1"/>
          </p:cNvSpPr>
          <p:nvPr>
            <p:ph type="title"/>
          </p:nvPr>
        </p:nvSpPr>
        <p:spPr/>
        <p:txBody>
          <a:bodyPr/>
          <a:lstStyle/>
          <a:p>
            <a:r>
              <a:rPr lang="en-US" dirty="0"/>
              <a:t>Connecting to the cloud</a:t>
            </a:r>
          </a:p>
        </p:txBody>
      </p:sp>
      <p:sp>
        <p:nvSpPr>
          <p:cNvPr id="3" name="Text Placeholder 2">
            <a:extLst>
              <a:ext uri="{FF2B5EF4-FFF2-40B4-BE49-F238E27FC236}">
                <a16:creationId xmlns:a16="http://schemas.microsoft.com/office/drawing/2014/main" id="{83FD44CA-4F17-4673-B293-2A400D88D9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494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5F5FEF06-A78F-417B-8F27-855DB07A2A3F}"/>
              </a:ext>
            </a:extLst>
          </p:cNvPr>
          <p:cNvSpPr/>
          <p:nvPr/>
        </p:nvSpPr>
        <p:spPr bwMode="auto">
          <a:xfrm>
            <a:off x="6302189" y="1482165"/>
            <a:ext cx="4715435" cy="4715435"/>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defRPr/>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TextBox 14">
            <a:extLst>
              <a:ext uri="{FF2B5EF4-FFF2-40B4-BE49-F238E27FC236}">
                <a16:creationId xmlns:a16="http://schemas.microsoft.com/office/drawing/2014/main" id="{B84C0AD5-4A3B-43A8-A8E7-6D3F19E96C33}"/>
              </a:ext>
            </a:extLst>
          </p:cNvPr>
          <p:cNvSpPr txBox="1"/>
          <p:nvPr/>
        </p:nvSpPr>
        <p:spPr>
          <a:xfrm>
            <a:off x="7031308" y="2704347"/>
            <a:ext cx="4715435" cy="1908215"/>
          </a:xfrm>
          <a:prstGeom prst="rect">
            <a:avLst/>
          </a:prstGeom>
          <a:noFill/>
        </p:spPr>
        <p:txBody>
          <a:bodyPr wrap="square" lIns="0" tIns="0" rIns="0" bIns="0" rtlCol="0">
            <a:spAutoFit/>
          </a:bodyPr>
          <a:lstStyle/>
          <a:p>
            <a:pPr defTabSz="914344">
              <a:defRPr/>
            </a:pPr>
            <a:r>
              <a:rPr lang="en-US" sz="9600" dirty="0">
                <a:solidFill>
                  <a:srgbClr val="1A1A1A"/>
                </a:solidFill>
                <a:latin typeface="Segoe UI"/>
              </a:rPr>
              <a:t>+50% </a:t>
            </a:r>
          </a:p>
          <a:p>
            <a:pPr defTabSz="914344">
              <a:defRPr/>
            </a:pPr>
            <a:r>
              <a:rPr lang="en-US" sz="2800" dirty="0">
                <a:solidFill>
                  <a:srgbClr val="1A1A1A"/>
                </a:solidFill>
                <a:latin typeface="Segoe UI"/>
              </a:rPr>
              <a:t>In the last 18 months</a:t>
            </a:r>
            <a:endParaRPr lang="en-US" sz="3600" dirty="0">
              <a:solidFill>
                <a:srgbClr val="1A1A1A"/>
              </a:solidFill>
              <a:latin typeface="Segoe UI"/>
            </a:endParaRPr>
          </a:p>
        </p:txBody>
      </p:sp>
      <p:sp>
        <p:nvSpPr>
          <p:cNvPr id="2" name="Oval 1">
            <a:extLst>
              <a:ext uri="{FF2B5EF4-FFF2-40B4-BE49-F238E27FC236}">
                <a16:creationId xmlns:a16="http://schemas.microsoft.com/office/drawing/2014/main" id="{960D21EA-5AA7-41ED-8A40-A2E1B7406158}"/>
              </a:ext>
            </a:extLst>
          </p:cNvPr>
          <p:cNvSpPr/>
          <p:nvPr/>
        </p:nvSpPr>
        <p:spPr bwMode="auto">
          <a:xfrm>
            <a:off x="1057837" y="1482165"/>
            <a:ext cx="4715435" cy="4715435"/>
          </a:xfrm>
          <a:prstGeom prst="ellipse">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defRPr/>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Title 16"/>
          <p:cNvSpPr>
            <a:spLocks noGrp="1"/>
          </p:cNvSpPr>
          <p:nvPr>
            <p:ph type="title"/>
          </p:nvPr>
        </p:nvSpPr>
        <p:spPr/>
        <p:txBody>
          <a:bodyPr>
            <a:normAutofit/>
          </a:bodyPr>
          <a:lstStyle/>
          <a:p>
            <a:r>
              <a:rPr lang="en-US" dirty="0"/>
              <a:t>Windows desktop market and opportunity</a:t>
            </a:r>
          </a:p>
        </p:txBody>
      </p:sp>
      <p:sp>
        <p:nvSpPr>
          <p:cNvPr id="3" name="TextBox 2">
            <a:extLst>
              <a:ext uri="{FF2B5EF4-FFF2-40B4-BE49-F238E27FC236}">
                <a16:creationId xmlns:a16="http://schemas.microsoft.com/office/drawing/2014/main" id="{5B050358-0BC6-45BD-9537-7EF12A092DFB}"/>
              </a:ext>
            </a:extLst>
          </p:cNvPr>
          <p:cNvSpPr txBox="1"/>
          <p:nvPr/>
        </p:nvSpPr>
        <p:spPr>
          <a:xfrm>
            <a:off x="1651383" y="2048911"/>
            <a:ext cx="4155743" cy="3139321"/>
          </a:xfrm>
          <a:prstGeom prst="rect">
            <a:avLst/>
          </a:prstGeom>
          <a:noFill/>
        </p:spPr>
        <p:txBody>
          <a:bodyPr wrap="square" lIns="0" tIns="0" rIns="0" bIns="0" rtlCol="0">
            <a:spAutoFit/>
          </a:bodyPr>
          <a:lstStyle/>
          <a:p>
            <a:pPr defTabSz="914344">
              <a:defRPr/>
            </a:pPr>
            <a:r>
              <a:rPr lang="en-US" sz="12000" dirty="0">
                <a:solidFill>
                  <a:srgbClr val="FFFFFF"/>
                </a:solidFill>
                <a:latin typeface="Segoe UI"/>
              </a:rPr>
              <a:t>2.4</a:t>
            </a:r>
            <a:r>
              <a:rPr lang="en-US" sz="4800" dirty="0">
                <a:solidFill>
                  <a:srgbClr val="FFFFFF"/>
                </a:solidFill>
                <a:latin typeface="Segoe UI"/>
              </a:rPr>
              <a:t>Million</a:t>
            </a:r>
          </a:p>
          <a:p>
            <a:pPr defTabSz="914344">
              <a:defRPr/>
            </a:pPr>
            <a:r>
              <a:rPr lang="en-US" sz="2800" dirty="0">
                <a:solidFill>
                  <a:srgbClr val="FFFFFF"/>
                </a:solidFill>
                <a:latin typeface="Segoe UI"/>
              </a:rPr>
              <a:t>Developers building desktop apps in Visual Studio every month </a:t>
            </a:r>
            <a:endParaRPr lang="en-US" sz="3600" dirty="0">
              <a:solidFill>
                <a:srgbClr val="FFFFFF"/>
              </a:solidFill>
              <a:latin typeface="Segoe UI"/>
            </a:endParaRPr>
          </a:p>
        </p:txBody>
      </p:sp>
      <p:sp>
        <p:nvSpPr>
          <p:cNvPr id="6" name="Oval 5">
            <a:extLst>
              <a:ext uri="{FF2B5EF4-FFF2-40B4-BE49-F238E27FC236}">
                <a16:creationId xmlns:a16="http://schemas.microsoft.com/office/drawing/2014/main" id="{A27DF532-A947-40F6-9F26-AC6F306F025C}"/>
              </a:ext>
            </a:extLst>
          </p:cNvPr>
          <p:cNvSpPr/>
          <p:nvPr/>
        </p:nvSpPr>
        <p:spPr bwMode="auto">
          <a:xfrm>
            <a:off x="6299200" y="1482165"/>
            <a:ext cx="4715435" cy="4715435"/>
          </a:xfrm>
          <a:prstGeom prst="ellips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49" fontAlgn="base">
              <a:spcBef>
                <a:spcPct val="0"/>
              </a:spcBef>
              <a:spcAft>
                <a:spcPct val="0"/>
              </a:spcAft>
              <a:defRPr/>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TextBox 6">
            <a:extLst>
              <a:ext uri="{FF2B5EF4-FFF2-40B4-BE49-F238E27FC236}">
                <a16:creationId xmlns:a16="http://schemas.microsoft.com/office/drawing/2014/main" id="{73B4DF04-2261-4A45-A944-1123BB40AAA2}"/>
              </a:ext>
            </a:extLst>
          </p:cNvPr>
          <p:cNvSpPr txBox="1"/>
          <p:nvPr/>
        </p:nvSpPr>
        <p:spPr>
          <a:xfrm>
            <a:off x="6858000" y="2378591"/>
            <a:ext cx="4715435" cy="1908215"/>
          </a:xfrm>
          <a:prstGeom prst="rect">
            <a:avLst/>
          </a:prstGeom>
          <a:noFill/>
        </p:spPr>
        <p:txBody>
          <a:bodyPr wrap="square" lIns="0" tIns="0" rIns="0" bIns="0" rtlCol="0">
            <a:spAutoFit/>
          </a:bodyPr>
          <a:lstStyle/>
          <a:p>
            <a:pPr defTabSz="914344">
              <a:defRPr/>
            </a:pPr>
            <a:r>
              <a:rPr lang="en-US" sz="9600" dirty="0">
                <a:solidFill>
                  <a:srgbClr val="FFFFFF"/>
                </a:solidFill>
                <a:latin typeface="Segoe UI"/>
              </a:rPr>
              <a:t>700</a:t>
            </a:r>
            <a:r>
              <a:rPr lang="en-US" sz="4800" dirty="0">
                <a:solidFill>
                  <a:srgbClr val="FFFFFF"/>
                </a:solidFill>
                <a:latin typeface="Segoe UI"/>
              </a:rPr>
              <a:t>Million</a:t>
            </a:r>
          </a:p>
          <a:p>
            <a:pPr defTabSz="914344">
              <a:defRPr/>
            </a:pPr>
            <a:r>
              <a:rPr lang="en-US" sz="2800" dirty="0">
                <a:solidFill>
                  <a:srgbClr val="FFFFFF"/>
                </a:solidFill>
                <a:latin typeface="Segoe UI"/>
              </a:rPr>
              <a:t>Windows 10 Desktops</a:t>
            </a:r>
            <a:endParaRPr lang="en-US" sz="3600" dirty="0">
              <a:solidFill>
                <a:srgbClr val="FFFFFF"/>
              </a:solidFill>
              <a:latin typeface="Segoe UI"/>
            </a:endParaRPr>
          </a:p>
        </p:txBody>
      </p:sp>
    </p:spTree>
    <p:extLst>
      <p:ext uri="{BB962C8B-B14F-4D97-AF65-F5344CB8AC3E}">
        <p14:creationId xmlns:p14="http://schemas.microsoft.com/office/powerpoint/2010/main" val="58246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18AC-6EDD-4D15-B6DA-6BCEDE7F979A}"/>
              </a:ext>
            </a:extLst>
          </p:cNvPr>
          <p:cNvSpPr>
            <a:spLocks noGrp="1"/>
          </p:cNvSpPr>
          <p:nvPr>
            <p:ph type="title"/>
          </p:nvPr>
        </p:nvSpPr>
        <p:spPr/>
        <p:txBody>
          <a:bodyPr/>
          <a:lstStyle/>
          <a:p>
            <a:r>
              <a:rPr lang="en-US" dirty="0"/>
              <a:t>What is the Microsoft Graph?</a:t>
            </a:r>
          </a:p>
        </p:txBody>
      </p:sp>
      <p:graphicFrame>
        <p:nvGraphicFramePr>
          <p:cNvPr id="4" name="Diagram 3">
            <a:extLst>
              <a:ext uri="{FF2B5EF4-FFF2-40B4-BE49-F238E27FC236}">
                <a16:creationId xmlns:a16="http://schemas.microsoft.com/office/drawing/2014/main" id="{779F28E6-4897-4C45-8FF2-11854DEA3E54}"/>
              </a:ext>
            </a:extLst>
          </p:cNvPr>
          <p:cNvGraphicFramePr/>
          <p:nvPr>
            <p:extLst/>
          </p:nvPr>
        </p:nvGraphicFramePr>
        <p:xfrm>
          <a:off x="2032000" y="1289715"/>
          <a:ext cx="8647373" cy="5182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936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95B27F-15FF-438C-9468-EACCBD26617B}"/>
              </a:ext>
            </a:extLst>
          </p:cNvPr>
          <p:cNvSpPr>
            <a:spLocks noGrp="1"/>
          </p:cNvSpPr>
          <p:nvPr>
            <p:ph type="title"/>
          </p:nvPr>
        </p:nvSpPr>
        <p:spPr/>
        <p:txBody>
          <a:bodyPr/>
          <a:lstStyle/>
          <a:p>
            <a:r>
              <a:rPr lang="en-US" dirty="0"/>
              <a:t>Graph</a:t>
            </a:r>
          </a:p>
        </p:txBody>
      </p:sp>
      <p:sp>
        <p:nvSpPr>
          <p:cNvPr id="4" name="Text Placeholder 3">
            <a:extLst>
              <a:ext uri="{FF2B5EF4-FFF2-40B4-BE49-F238E27FC236}">
                <a16:creationId xmlns:a16="http://schemas.microsoft.com/office/drawing/2014/main" id="{3B84F6B3-EE89-4063-8CEF-A1662B9B53C4}"/>
              </a:ext>
            </a:extLst>
          </p:cNvPr>
          <p:cNvSpPr>
            <a:spLocks noGrp="1"/>
          </p:cNvSpPr>
          <p:nvPr>
            <p:ph type="body" sz="quarter" idx="10"/>
          </p:nvPr>
        </p:nvSpPr>
        <p:spPr>
          <a:xfrm>
            <a:off x="584200" y="1435497"/>
            <a:ext cx="11018520" cy="4345805"/>
          </a:xfrm>
        </p:spPr>
        <p:txBody>
          <a:bodyPr/>
          <a:lstStyle/>
          <a:p>
            <a:r>
              <a:rPr lang="en-US" dirty="0"/>
              <a:t>Microsoft Graph SDK</a:t>
            </a:r>
          </a:p>
          <a:p>
            <a:endParaRPr lang="en-US" dirty="0"/>
          </a:p>
          <a:p>
            <a:r>
              <a:rPr lang="en-US" dirty="0"/>
              <a:t>Microsoft Graph controls in the Windows Community Toolkit</a:t>
            </a:r>
          </a:p>
          <a:p>
            <a:pPr lvl="1"/>
            <a:r>
              <a:rPr lang="en-US" dirty="0" err="1"/>
              <a:t>AadLogin</a:t>
            </a:r>
            <a:r>
              <a:rPr lang="en-US" dirty="0"/>
              <a:t>, </a:t>
            </a:r>
            <a:r>
              <a:rPr lang="en-US" dirty="0" err="1"/>
              <a:t>ProfileCard</a:t>
            </a:r>
            <a:r>
              <a:rPr lang="en-US" dirty="0"/>
              <a:t>, </a:t>
            </a:r>
            <a:r>
              <a:rPr lang="en-US" dirty="0" err="1"/>
              <a:t>PeoplePicker</a:t>
            </a:r>
            <a:r>
              <a:rPr lang="en-US" dirty="0"/>
              <a:t>, and </a:t>
            </a:r>
            <a:r>
              <a:rPr lang="en-US" dirty="0" err="1"/>
              <a:t>SharepointFileList</a:t>
            </a:r>
            <a:endParaRPr lang="en-US" dirty="0"/>
          </a:p>
          <a:p>
            <a:pPr lvl="1"/>
            <a:r>
              <a:rPr lang="en-US" dirty="0" err="1"/>
              <a:t>PlannerTaskList</a:t>
            </a:r>
            <a:r>
              <a:rPr lang="en-US" dirty="0"/>
              <a:t>, </a:t>
            </a:r>
            <a:r>
              <a:rPr lang="en-US" dirty="0" err="1"/>
              <a:t>PowerBIEmbedded</a:t>
            </a:r>
            <a:endParaRPr lang="en-US" dirty="0"/>
          </a:p>
          <a:p>
            <a:pPr lvl="1"/>
            <a:r>
              <a:rPr lang="en-US" dirty="0"/>
              <a:t>Wrappers for Win32/.NET coming soon via XAML Islands!</a:t>
            </a:r>
          </a:p>
          <a:p>
            <a:pPr lvl="1"/>
            <a:endParaRPr lang="en-US" dirty="0"/>
          </a:p>
          <a:p>
            <a:r>
              <a:rPr lang="en-US" dirty="0"/>
              <a:t>Participate in the Graph via </a:t>
            </a:r>
            <a:r>
              <a:rPr lang="en-US" dirty="0" err="1"/>
              <a:t>UserActivities</a:t>
            </a:r>
            <a:r>
              <a:rPr lang="en-US" dirty="0"/>
              <a:t> (Project Rome)</a:t>
            </a:r>
          </a:p>
          <a:p>
            <a:pPr lvl="1"/>
            <a:r>
              <a:rPr lang="en-US" dirty="0"/>
              <a:t>Integrate with Windows Timeline &amp; Continue activities across devices</a:t>
            </a:r>
          </a:p>
          <a:p>
            <a:endParaRPr lang="en-US" dirty="0"/>
          </a:p>
        </p:txBody>
      </p:sp>
    </p:spTree>
    <p:extLst>
      <p:ext uri="{BB962C8B-B14F-4D97-AF65-F5344CB8AC3E}">
        <p14:creationId xmlns:p14="http://schemas.microsoft.com/office/powerpoint/2010/main" val="420251280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E9C2-AFC6-4112-B066-D12E5C716E24}"/>
              </a:ext>
            </a:extLst>
          </p:cNvPr>
          <p:cNvSpPr>
            <a:spLocks noGrp="1"/>
          </p:cNvSpPr>
          <p:nvPr>
            <p:ph type="title"/>
          </p:nvPr>
        </p:nvSpPr>
        <p:spPr/>
        <p:txBody>
          <a:bodyPr/>
          <a:lstStyle/>
          <a:p>
            <a:r>
              <a:rPr lang="en-US" dirty="0"/>
              <a:t>Graph – Examples</a:t>
            </a:r>
          </a:p>
        </p:txBody>
      </p:sp>
      <p:sp>
        <p:nvSpPr>
          <p:cNvPr id="3" name="Content Placeholder 2">
            <a:extLst>
              <a:ext uri="{FF2B5EF4-FFF2-40B4-BE49-F238E27FC236}">
                <a16:creationId xmlns:a16="http://schemas.microsoft.com/office/drawing/2014/main" id="{355F7FCE-CD39-486A-82C6-F1C7B7C9E2FE}"/>
              </a:ext>
            </a:extLst>
          </p:cNvPr>
          <p:cNvSpPr>
            <a:spLocks noGrp="1"/>
          </p:cNvSpPr>
          <p:nvPr>
            <p:ph idx="1"/>
          </p:nvPr>
        </p:nvSpPr>
        <p:spPr/>
        <p:txBody>
          <a:bodyPr/>
          <a:lstStyle/>
          <a:p>
            <a:r>
              <a:rPr lang="en-US" dirty="0"/>
              <a:t>Adding “smarts” to a pick-list of users</a:t>
            </a:r>
          </a:p>
          <a:p>
            <a:r>
              <a:rPr lang="en-US" dirty="0"/>
              <a:t>Accessing files from OneDrive</a:t>
            </a:r>
          </a:p>
          <a:p>
            <a:r>
              <a:rPr lang="en-US" dirty="0"/>
              <a:t>Profile information</a:t>
            </a:r>
          </a:p>
          <a:p>
            <a:r>
              <a:rPr lang="en-US" dirty="0"/>
              <a:t>Any data from SharePoint, Outlook, Planner, </a:t>
            </a:r>
            <a:r>
              <a:rPr lang="en-US" dirty="0" err="1"/>
              <a:t>etc</a:t>
            </a:r>
            <a:endParaRPr lang="en-US" dirty="0"/>
          </a:p>
          <a:p>
            <a:r>
              <a:rPr lang="en-US" dirty="0"/>
              <a:t>Sharing activities between devices</a:t>
            </a:r>
          </a:p>
          <a:p>
            <a:r>
              <a:rPr lang="en-US" dirty="0"/>
              <a:t>Change notification (via webhooks)</a:t>
            </a:r>
          </a:p>
        </p:txBody>
      </p:sp>
    </p:spTree>
    <p:extLst>
      <p:ext uri="{BB962C8B-B14F-4D97-AF65-F5344CB8AC3E}">
        <p14:creationId xmlns:p14="http://schemas.microsoft.com/office/powerpoint/2010/main" val="24060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458-9882-4557-BA08-7AEFEE9C6A40}"/>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83FD44CA-4F17-4673-B293-2A400D88D983}"/>
              </a:ext>
            </a:extLst>
          </p:cNvPr>
          <p:cNvSpPr>
            <a:spLocks noGrp="1"/>
          </p:cNvSpPr>
          <p:nvPr>
            <p:ph type="body" idx="1"/>
          </p:nvPr>
        </p:nvSpPr>
        <p:spPr/>
        <p:txBody>
          <a:bodyPr/>
          <a:lstStyle/>
          <a:p>
            <a:r>
              <a:rPr lang="en-US" dirty="0"/>
              <a:t>Logging in with AAD</a:t>
            </a:r>
          </a:p>
        </p:txBody>
      </p:sp>
    </p:spTree>
    <p:extLst>
      <p:ext uri="{BB962C8B-B14F-4D97-AF65-F5344CB8AC3E}">
        <p14:creationId xmlns:p14="http://schemas.microsoft.com/office/powerpoint/2010/main" val="90133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458-9882-4557-BA08-7AEFEE9C6A40}"/>
              </a:ext>
            </a:extLst>
          </p:cNvPr>
          <p:cNvSpPr>
            <a:spLocks noGrp="1"/>
          </p:cNvSpPr>
          <p:nvPr>
            <p:ph type="title"/>
          </p:nvPr>
        </p:nvSpPr>
        <p:spPr/>
        <p:txBody>
          <a:bodyPr/>
          <a:lstStyle/>
          <a:p>
            <a:r>
              <a:rPr lang="en-US" dirty="0"/>
              <a:t>Touch Friendly apps</a:t>
            </a:r>
          </a:p>
        </p:txBody>
      </p:sp>
      <p:sp>
        <p:nvSpPr>
          <p:cNvPr id="3" name="Text Placeholder 2">
            <a:extLst>
              <a:ext uri="{FF2B5EF4-FFF2-40B4-BE49-F238E27FC236}">
                <a16:creationId xmlns:a16="http://schemas.microsoft.com/office/drawing/2014/main" id="{83FD44CA-4F17-4673-B293-2A400D88D98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317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BC5AA4-DEF1-46F0-A921-9790D426851D}"/>
              </a:ext>
            </a:extLst>
          </p:cNvPr>
          <p:cNvSpPr>
            <a:spLocks noGrp="1"/>
          </p:cNvSpPr>
          <p:nvPr>
            <p:ph type="title"/>
          </p:nvPr>
        </p:nvSpPr>
        <p:spPr/>
        <p:txBody>
          <a:bodyPr/>
          <a:lstStyle/>
          <a:p>
            <a:r>
              <a:rPr lang="en-US" dirty="0"/>
              <a:t>Touch screens increasing</a:t>
            </a:r>
          </a:p>
        </p:txBody>
      </p:sp>
      <p:sp>
        <p:nvSpPr>
          <p:cNvPr id="5" name="Content Placeholder 4">
            <a:extLst>
              <a:ext uri="{FF2B5EF4-FFF2-40B4-BE49-F238E27FC236}">
                <a16:creationId xmlns:a16="http://schemas.microsoft.com/office/drawing/2014/main" id="{0C3ADFFC-C400-45D0-8DAD-9A211C1B0716}"/>
              </a:ext>
            </a:extLst>
          </p:cNvPr>
          <p:cNvSpPr>
            <a:spLocks noGrp="1"/>
          </p:cNvSpPr>
          <p:nvPr>
            <p:ph idx="1"/>
          </p:nvPr>
        </p:nvSpPr>
        <p:spPr/>
        <p:txBody>
          <a:bodyPr/>
          <a:lstStyle/>
          <a:p>
            <a:r>
              <a:rPr lang="en-US" dirty="0"/>
              <a:t>Many people are using Surface and other tablets</a:t>
            </a:r>
          </a:p>
          <a:p>
            <a:r>
              <a:rPr lang="en-US" dirty="0"/>
              <a:t>Some kinds of apps are better with touch</a:t>
            </a:r>
          </a:p>
          <a:p>
            <a:pPr lvl="1"/>
            <a:r>
              <a:rPr lang="en-US" dirty="0"/>
              <a:t>Maps</a:t>
            </a:r>
          </a:p>
          <a:p>
            <a:pPr lvl="1"/>
            <a:r>
              <a:rPr lang="en-US" dirty="0"/>
              <a:t>Field service</a:t>
            </a:r>
          </a:p>
          <a:p>
            <a:r>
              <a:rPr lang="en-US" dirty="0"/>
              <a:t>Embedded screens</a:t>
            </a:r>
          </a:p>
          <a:p>
            <a:pPr lvl="1"/>
            <a:r>
              <a:rPr lang="en-US" dirty="0"/>
              <a:t>Factory control systems</a:t>
            </a:r>
          </a:p>
          <a:p>
            <a:pPr lvl="1"/>
            <a:r>
              <a:rPr lang="en-US" dirty="0"/>
              <a:t>Medical devices</a:t>
            </a:r>
          </a:p>
          <a:p>
            <a:pPr marL="457200" lvl="1" indent="0">
              <a:buNone/>
            </a:pPr>
            <a:endParaRPr lang="en-US" dirty="0"/>
          </a:p>
        </p:txBody>
      </p:sp>
    </p:spTree>
    <p:extLst>
      <p:ext uri="{BB962C8B-B14F-4D97-AF65-F5344CB8AC3E}">
        <p14:creationId xmlns:p14="http://schemas.microsoft.com/office/powerpoint/2010/main" val="388898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E257-7303-4FC2-95A5-2471AEB50B0E}"/>
              </a:ext>
            </a:extLst>
          </p:cNvPr>
          <p:cNvSpPr>
            <a:spLocks noGrp="1"/>
          </p:cNvSpPr>
          <p:nvPr>
            <p:ph type="title"/>
          </p:nvPr>
        </p:nvSpPr>
        <p:spPr/>
        <p:txBody>
          <a:bodyPr/>
          <a:lstStyle/>
          <a:p>
            <a:r>
              <a:rPr lang="en-US" dirty="0"/>
              <a:t>Creating projects is hard</a:t>
            </a:r>
          </a:p>
        </p:txBody>
      </p:sp>
      <p:sp>
        <p:nvSpPr>
          <p:cNvPr id="3" name="Content Placeholder 2">
            <a:extLst>
              <a:ext uri="{FF2B5EF4-FFF2-40B4-BE49-F238E27FC236}">
                <a16:creationId xmlns:a16="http://schemas.microsoft.com/office/drawing/2014/main" id="{1D15F11D-8A44-4B24-841D-FBE52D647474}"/>
              </a:ext>
            </a:extLst>
          </p:cNvPr>
          <p:cNvSpPr>
            <a:spLocks noGrp="1"/>
          </p:cNvSpPr>
          <p:nvPr>
            <p:ph idx="1"/>
          </p:nvPr>
        </p:nvSpPr>
        <p:spPr/>
        <p:txBody>
          <a:bodyPr/>
          <a:lstStyle/>
          <a:p>
            <a:r>
              <a:rPr lang="en-US" dirty="0"/>
              <a:t>Lots of plumbing code</a:t>
            </a:r>
          </a:p>
          <a:p>
            <a:r>
              <a:rPr lang="en-US" dirty="0"/>
              <a:t>Learning curve with new concepts</a:t>
            </a:r>
          </a:p>
          <a:p>
            <a:endParaRPr lang="en-US" dirty="0"/>
          </a:p>
        </p:txBody>
      </p:sp>
    </p:spTree>
    <p:extLst>
      <p:ext uri="{BB962C8B-B14F-4D97-AF65-F5344CB8AC3E}">
        <p14:creationId xmlns:p14="http://schemas.microsoft.com/office/powerpoint/2010/main" val="99088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5BAB-FF04-4909-8D91-2D3427A723FB}"/>
              </a:ext>
            </a:extLst>
          </p:cNvPr>
          <p:cNvSpPr>
            <a:spLocks noGrp="1"/>
          </p:cNvSpPr>
          <p:nvPr>
            <p:ph type="title"/>
          </p:nvPr>
        </p:nvSpPr>
        <p:spPr/>
        <p:txBody>
          <a:bodyPr/>
          <a:lstStyle/>
          <a:p>
            <a:r>
              <a:rPr lang="en-US" dirty="0"/>
              <a:t>Windows Template Studio</a:t>
            </a:r>
          </a:p>
        </p:txBody>
      </p:sp>
      <p:sp>
        <p:nvSpPr>
          <p:cNvPr id="3" name="Content Placeholder 2">
            <a:extLst>
              <a:ext uri="{FF2B5EF4-FFF2-40B4-BE49-F238E27FC236}">
                <a16:creationId xmlns:a16="http://schemas.microsoft.com/office/drawing/2014/main" id="{36BF0BB8-6698-4C12-A67D-74A1A57D74B4}"/>
              </a:ext>
            </a:extLst>
          </p:cNvPr>
          <p:cNvSpPr>
            <a:spLocks noGrp="1"/>
          </p:cNvSpPr>
          <p:nvPr>
            <p:ph idx="1"/>
          </p:nvPr>
        </p:nvSpPr>
        <p:spPr/>
        <p:txBody>
          <a:bodyPr/>
          <a:lstStyle/>
          <a:p>
            <a:r>
              <a:rPr lang="en-US" dirty="0"/>
              <a:t>Accelerates creation of new UWP apps</a:t>
            </a:r>
          </a:p>
          <a:p>
            <a:r>
              <a:rPr lang="en-US" dirty="0"/>
              <a:t>Wizard based</a:t>
            </a:r>
          </a:p>
          <a:p>
            <a:r>
              <a:rPr lang="en-US" dirty="0"/>
              <a:t>Uses proven patterns and best practices</a:t>
            </a:r>
          </a:p>
          <a:p>
            <a:r>
              <a:rPr lang="en-US" dirty="0"/>
              <a:t>Generated code has links to docs, SO and blogs</a:t>
            </a:r>
          </a:p>
          <a:p>
            <a:r>
              <a:rPr lang="en-US" dirty="0"/>
              <a:t>Built with the community, for the community</a:t>
            </a:r>
          </a:p>
          <a:p>
            <a:r>
              <a:rPr lang="en-US" dirty="0">
                <a:hlinkClick r:id="rId3"/>
              </a:rPr>
              <a:t>aka.ms/</a:t>
            </a:r>
            <a:r>
              <a:rPr lang="en-US" dirty="0" err="1">
                <a:hlinkClick r:id="rId3"/>
              </a:rPr>
              <a:t>wts</a:t>
            </a:r>
            <a:endParaRPr lang="en-US" dirty="0"/>
          </a:p>
          <a:p>
            <a:endParaRPr lang="en-US" dirty="0"/>
          </a:p>
        </p:txBody>
      </p:sp>
    </p:spTree>
    <p:extLst>
      <p:ext uri="{BB962C8B-B14F-4D97-AF65-F5344CB8AC3E}">
        <p14:creationId xmlns:p14="http://schemas.microsoft.com/office/powerpoint/2010/main" val="55232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796CE-7464-4EB1-9D28-6840F54D1D4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0F582A-A637-47A6-AB18-25FEE2F1A076}"/>
              </a:ext>
            </a:extLst>
          </p:cNvPr>
          <p:cNvSpPr>
            <a:spLocks noGrp="1"/>
          </p:cNvSpPr>
          <p:nvPr>
            <p:ph idx="1"/>
          </p:nvPr>
        </p:nvSpPr>
        <p:spPr/>
        <p:txBody>
          <a:bodyPr/>
          <a:lstStyle/>
          <a:p>
            <a:r>
              <a:rPr lang="en-US" dirty="0"/>
              <a:t>Field service app</a:t>
            </a:r>
          </a:p>
          <a:p>
            <a:r>
              <a:rPr lang="en-US" dirty="0"/>
              <a:t>Needs to remember settings</a:t>
            </a:r>
          </a:p>
          <a:p>
            <a:r>
              <a:rPr lang="en-US" dirty="0"/>
              <a:t>Connects to intranet for certain web content</a:t>
            </a:r>
          </a:p>
          <a:p>
            <a:r>
              <a:rPr lang="en-US" dirty="0"/>
              <a:t>Updates data in the background</a:t>
            </a:r>
          </a:p>
          <a:p>
            <a:r>
              <a:rPr lang="en-US" dirty="0"/>
              <a:t>Reports telemetry</a:t>
            </a:r>
          </a:p>
        </p:txBody>
      </p:sp>
    </p:spTree>
    <p:extLst>
      <p:ext uri="{BB962C8B-B14F-4D97-AF65-F5344CB8AC3E}">
        <p14:creationId xmlns:p14="http://schemas.microsoft.com/office/powerpoint/2010/main" val="356957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458-9882-4557-BA08-7AEFEE9C6A40}"/>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83FD44CA-4F17-4673-B293-2A400D88D983}"/>
              </a:ext>
            </a:extLst>
          </p:cNvPr>
          <p:cNvSpPr>
            <a:spLocks noGrp="1"/>
          </p:cNvSpPr>
          <p:nvPr>
            <p:ph type="body" idx="1"/>
          </p:nvPr>
        </p:nvSpPr>
        <p:spPr/>
        <p:txBody>
          <a:bodyPr/>
          <a:lstStyle/>
          <a:p>
            <a:r>
              <a:rPr lang="en-US" dirty="0"/>
              <a:t>Windows Template Studio</a:t>
            </a:r>
          </a:p>
        </p:txBody>
      </p:sp>
    </p:spTree>
    <p:extLst>
      <p:ext uri="{BB962C8B-B14F-4D97-AF65-F5344CB8AC3E}">
        <p14:creationId xmlns:p14="http://schemas.microsoft.com/office/powerpoint/2010/main" val="54346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D0C0-F766-467F-AE72-BE24B04BE1A7}"/>
              </a:ext>
            </a:extLst>
          </p:cNvPr>
          <p:cNvSpPr>
            <a:spLocks noGrp="1"/>
          </p:cNvSpPr>
          <p:nvPr>
            <p:ph type="title"/>
          </p:nvPr>
        </p:nvSpPr>
        <p:spPr/>
        <p:txBody>
          <a:bodyPr/>
          <a:lstStyle/>
          <a:p>
            <a:r>
              <a:rPr lang="en-US" dirty="0"/>
              <a:t>Windows 10</a:t>
            </a:r>
          </a:p>
        </p:txBody>
      </p:sp>
      <p:sp>
        <p:nvSpPr>
          <p:cNvPr id="3" name="Content Placeholder 2">
            <a:extLst>
              <a:ext uri="{FF2B5EF4-FFF2-40B4-BE49-F238E27FC236}">
                <a16:creationId xmlns:a16="http://schemas.microsoft.com/office/drawing/2014/main" id="{655413D1-9F75-49EF-8911-FBD3B7F7674F}"/>
              </a:ext>
            </a:extLst>
          </p:cNvPr>
          <p:cNvSpPr>
            <a:spLocks noGrp="1"/>
          </p:cNvSpPr>
          <p:nvPr>
            <p:ph idx="1"/>
          </p:nvPr>
        </p:nvSpPr>
        <p:spPr/>
        <p:txBody>
          <a:bodyPr/>
          <a:lstStyle/>
          <a:p>
            <a:r>
              <a:rPr lang="en-US" dirty="0"/>
              <a:t>How many of your companies have moved to Windows 10?</a:t>
            </a:r>
          </a:p>
          <a:p>
            <a:r>
              <a:rPr lang="en-US" dirty="0"/>
              <a:t>Remain on Windows 7?</a:t>
            </a:r>
          </a:p>
          <a:p>
            <a:r>
              <a:rPr lang="en-US" dirty="0"/>
              <a:t>Plans to move by …?</a:t>
            </a:r>
          </a:p>
          <a:p>
            <a:endParaRPr lang="en-US" dirty="0"/>
          </a:p>
        </p:txBody>
      </p:sp>
    </p:spTree>
    <p:extLst>
      <p:ext uri="{BB962C8B-B14F-4D97-AF65-F5344CB8AC3E}">
        <p14:creationId xmlns:p14="http://schemas.microsoft.com/office/powerpoint/2010/main" val="204780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458-9882-4557-BA08-7AEFEE9C6A40}"/>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3FD44CA-4F17-4673-B293-2A400D88D9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5772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2" y="457200"/>
            <a:ext cx="11550397" cy="553998"/>
          </a:xfrm>
        </p:spPr>
        <p:txBody>
          <a:bodyPr>
            <a:noAutofit/>
          </a:bodyPr>
          <a:lstStyle/>
          <a:p>
            <a:r>
              <a:rPr lang="en-US" dirty="0"/>
              <a:t>One “Windows” Platform</a:t>
            </a:r>
          </a:p>
        </p:txBody>
      </p:sp>
      <p:sp>
        <p:nvSpPr>
          <p:cNvPr id="2" name="Rectangle 1">
            <a:extLst>
              <a:ext uri="{FF2B5EF4-FFF2-40B4-BE49-F238E27FC236}">
                <a16:creationId xmlns:a16="http://schemas.microsoft.com/office/drawing/2014/main" id="{5EA2C9DE-AD13-4AEC-A9B0-65FD537D5D9F}"/>
              </a:ext>
            </a:extLst>
          </p:cNvPr>
          <p:cNvSpPr/>
          <p:nvPr/>
        </p:nvSpPr>
        <p:spPr>
          <a:xfrm>
            <a:off x="1250059" y="1475896"/>
            <a:ext cx="1235659" cy="461665"/>
          </a:xfrm>
          <a:prstGeom prst="rect">
            <a:avLst/>
          </a:prstGeom>
        </p:spPr>
        <p:txBody>
          <a:bodyPr wrap="none">
            <a:spAutoFit/>
          </a:bodyPr>
          <a:lstStyle/>
          <a:p>
            <a:r>
              <a:rPr lang="en-US" sz="2400" dirty="0">
                <a:latin typeface="Segoe UI Semilight" panose="020B0402040204020203" pitchFamily="34" charset="0"/>
                <a:cs typeface="Segoe UI Semilight" panose="020B0402040204020203" pitchFamily="34" charset="0"/>
              </a:rPr>
              <a:t>Modern</a:t>
            </a:r>
            <a:endParaRPr lang="en-US" sz="2400" dirty="0"/>
          </a:p>
        </p:txBody>
      </p:sp>
      <p:sp>
        <p:nvSpPr>
          <p:cNvPr id="18" name="Rectangle 17">
            <a:extLst>
              <a:ext uri="{FF2B5EF4-FFF2-40B4-BE49-F238E27FC236}">
                <a16:creationId xmlns:a16="http://schemas.microsoft.com/office/drawing/2014/main" id="{70F448A6-931B-40F6-AE92-A8996450B998}"/>
              </a:ext>
            </a:extLst>
          </p:cNvPr>
          <p:cNvSpPr/>
          <p:nvPr/>
        </p:nvSpPr>
        <p:spPr>
          <a:xfrm>
            <a:off x="9961155" y="1475897"/>
            <a:ext cx="1269835" cy="461665"/>
          </a:xfrm>
          <a:prstGeom prst="rect">
            <a:avLst/>
          </a:prstGeom>
        </p:spPr>
        <p:txBody>
          <a:bodyPr wrap="none">
            <a:spAutoFit/>
          </a:bodyPr>
          <a:lstStyle/>
          <a:p>
            <a:r>
              <a:rPr lang="en-US" sz="2400" dirty="0">
                <a:latin typeface="Segoe UI Semilight" panose="020B0402040204020203" pitchFamily="34" charset="0"/>
                <a:cs typeface="Segoe UI Semilight" panose="020B0402040204020203" pitchFamily="34" charset="0"/>
              </a:rPr>
              <a:t>Desktop</a:t>
            </a:r>
            <a:endParaRPr lang="en-US" sz="2400" dirty="0"/>
          </a:p>
        </p:txBody>
      </p:sp>
      <p:sp>
        <p:nvSpPr>
          <p:cNvPr id="23" name="Rectangle 22">
            <a:extLst>
              <a:ext uri="{FF2B5EF4-FFF2-40B4-BE49-F238E27FC236}">
                <a16:creationId xmlns:a16="http://schemas.microsoft.com/office/drawing/2014/main" id="{706A2A13-8422-4187-B5F4-077C06D6D8EE}"/>
              </a:ext>
            </a:extLst>
          </p:cNvPr>
          <p:cNvSpPr/>
          <p:nvPr/>
        </p:nvSpPr>
        <p:spPr>
          <a:xfrm>
            <a:off x="1250570" y="2068803"/>
            <a:ext cx="4754880" cy="4547897"/>
          </a:xfrm>
          <a:prstGeom prst="rect">
            <a:avLst/>
          </a:prstGeom>
          <a:solidFill>
            <a:schemeClr val="accent1"/>
          </a:solidFill>
          <a:ln>
            <a:noFill/>
          </a:ln>
          <a:effectLst>
            <a:outerShdw blurRad="3683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Segoe UI Semilight" panose="020B0402040204020203" pitchFamily="34" charset="0"/>
                <a:cs typeface="Segoe UI Semilight" panose="020B0402040204020203" pitchFamily="34" charset="0"/>
              </a:rPr>
              <a:t>Modern Application Platform</a:t>
            </a:r>
          </a:p>
        </p:txBody>
      </p:sp>
      <p:sp>
        <p:nvSpPr>
          <p:cNvPr id="24" name="Rectangle 23">
            <a:extLst>
              <a:ext uri="{FF2B5EF4-FFF2-40B4-BE49-F238E27FC236}">
                <a16:creationId xmlns:a16="http://schemas.microsoft.com/office/drawing/2014/main" id="{679297E4-091F-4477-880D-73D8399AE955}"/>
              </a:ext>
            </a:extLst>
          </p:cNvPr>
          <p:cNvSpPr/>
          <p:nvPr/>
        </p:nvSpPr>
        <p:spPr>
          <a:xfrm>
            <a:off x="6476621" y="2068803"/>
            <a:ext cx="4754880" cy="4547897"/>
          </a:xfrm>
          <a:prstGeom prst="rect">
            <a:avLst/>
          </a:prstGeom>
          <a:solidFill>
            <a:srgbClr val="5C005C"/>
          </a:solidFill>
          <a:ln>
            <a:noFill/>
          </a:ln>
          <a:effectLst>
            <a:outerShdw blurRad="3683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Segoe UI Semilight" panose="020B0402040204020203" pitchFamily="34" charset="0"/>
                <a:cs typeface="Segoe UI Semilight" panose="020B0402040204020203" pitchFamily="34" charset="0"/>
              </a:rPr>
              <a:t>Desktop Application</a:t>
            </a:r>
          </a:p>
          <a:p>
            <a:pPr algn="ctr"/>
            <a:r>
              <a:rPr lang="en-US" sz="3200">
                <a:latin typeface="Segoe UI Semilight" panose="020B0402040204020203" pitchFamily="34" charset="0"/>
                <a:cs typeface="Segoe UI Semilight" panose="020B0402040204020203" pitchFamily="34" charset="0"/>
              </a:rPr>
              <a:t>Platform</a:t>
            </a:r>
          </a:p>
        </p:txBody>
      </p:sp>
      <p:sp>
        <p:nvSpPr>
          <p:cNvPr id="3" name="Arrow: Right 2">
            <a:extLst>
              <a:ext uri="{FF2B5EF4-FFF2-40B4-BE49-F238E27FC236}">
                <a16:creationId xmlns:a16="http://schemas.microsoft.com/office/drawing/2014/main" id="{C1DC2EC9-A6CA-4F4D-9542-377998227A78}"/>
              </a:ext>
            </a:extLst>
          </p:cNvPr>
          <p:cNvSpPr/>
          <p:nvPr/>
        </p:nvSpPr>
        <p:spPr>
          <a:xfrm>
            <a:off x="4613616" y="4714980"/>
            <a:ext cx="3145872" cy="14044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Robust &amp; Secure</a:t>
            </a:r>
          </a:p>
        </p:txBody>
      </p:sp>
      <p:sp>
        <p:nvSpPr>
          <p:cNvPr id="4" name="Arrow: Left 3">
            <a:extLst>
              <a:ext uri="{FF2B5EF4-FFF2-40B4-BE49-F238E27FC236}">
                <a16:creationId xmlns:a16="http://schemas.microsoft.com/office/drawing/2014/main" id="{4E066B41-4A04-4741-B139-0E19CF2FAFC8}"/>
              </a:ext>
            </a:extLst>
          </p:cNvPr>
          <p:cNvSpPr/>
          <p:nvPr/>
        </p:nvSpPr>
        <p:spPr>
          <a:xfrm>
            <a:off x="4613616" y="2307752"/>
            <a:ext cx="3145872" cy="1388414"/>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Powerful</a:t>
            </a:r>
          </a:p>
        </p:txBody>
      </p:sp>
    </p:spTree>
    <p:extLst>
      <p:ext uri="{BB962C8B-B14F-4D97-AF65-F5344CB8AC3E}">
        <p14:creationId xmlns:p14="http://schemas.microsoft.com/office/powerpoint/2010/main" val="13880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37F5-A7E6-4A8D-89AD-8C13673FB38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B219A7F-E853-48ED-B8B7-4F3E7F928605}"/>
              </a:ext>
            </a:extLst>
          </p:cNvPr>
          <p:cNvSpPr>
            <a:spLocks noGrp="1"/>
          </p:cNvSpPr>
          <p:nvPr>
            <p:ph idx="1"/>
          </p:nvPr>
        </p:nvSpPr>
        <p:spPr/>
        <p:txBody>
          <a:bodyPr/>
          <a:lstStyle/>
          <a:p>
            <a:r>
              <a:rPr lang="en-US" dirty="0"/>
              <a:t>Distribution</a:t>
            </a:r>
          </a:p>
          <a:p>
            <a:r>
              <a:rPr lang="en-US" dirty="0"/>
              <a:t>Add modern controls</a:t>
            </a:r>
          </a:p>
          <a:p>
            <a:r>
              <a:rPr lang="en-US" dirty="0"/>
              <a:t>.NET Core 3: The future of WPF and Windows Forms</a:t>
            </a:r>
          </a:p>
          <a:p>
            <a:r>
              <a:rPr lang="en-US" dirty="0"/>
              <a:t>Bringing in cloud data with Graph</a:t>
            </a:r>
          </a:p>
          <a:p>
            <a:r>
              <a:rPr lang="en-US" dirty="0"/>
              <a:t>Create touch-friendly companion apps</a:t>
            </a:r>
          </a:p>
        </p:txBody>
      </p:sp>
    </p:spTree>
    <p:extLst>
      <p:ext uri="{BB962C8B-B14F-4D97-AF65-F5344CB8AC3E}">
        <p14:creationId xmlns:p14="http://schemas.microsoft.com/office/powerpoint/2010/main" val="365984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458-9882-4557-BA08-7AEFEE9C6A40}"/>
              </a:ext>
            </a:extLst>
          </p:cNvPr>
          <p:cNvSpPr>
            <a:spLocks noGrp="1"/>
          </p:cNvSpPr>
          <p:nvPr>
            <p:ph type="title"/>
          </p:nvPr>
        </p:nvSpPr>
        <p:spPr/>
        <p:txBody>
          <a:bodyPr/>
          <a:lstStyle/>
          <a:p>
            <a:r>
              <a:rPr lang="en-US" dirty="0"/>
              <a:t>Distribution</a:t>
            </a:r>
          </a:p>
        </p:txBody>
      </p:sp>
      <p:sp>
        <p:nvSpPr>
          <p:cNvPr id="3" name="Text Placeholder 2">
            <a:extLst>
              <a:ext uri="{FF2B5EF4-FFF2-40B4-BE49-F238E27FC236}">
                <a16:creationId xmlns:a16="http://schemas.microsoft.com/office/drawing/2014/main" id="{83FD44CA-4F17-4673-B293-2A400D88D9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8280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3FE1-C883-4A40-A7B0-505D0E32FB66}"/>
              </a:ext>
            </a:extLst>
          </p:cNvPr>
          <p:cNvSpPr>
            <a:spLocks noGrp="1"/>
          </p:cNvSpPr>
          <p:nvPr>
            <p:ph type="title"/>
          </p:nvPr>
        </p:nvSpPr>
        <p:spPr/>
        <p:txBody>
          <a:bodyPr/>
          <a:lstStyle/>
          <a:p>
            <a:r>
              <a:rPr lang="en-US" dirty="0"/>
              <a:t>Challenges today</a:t>
            </a:r>
          </a:p>
        </p:txBody>
      </p:sp>
      <p:sp>
        <p:nvSpPr>
          <p:cNvPr id="3" name="Content Placeholder 2">
            <a:extLst>
              <a:ext uri="{FF2B5EF4-FFF2-40B4-BE49-F238E27FC236}">
                <a16:creationId xmlns:a16="http://schemas.microsoft.com/office/drawing/2014/main" id="{C245C960-5A30-471E-8846-E92BEAE3C6E1}"/>
              </a:ext>
            </a:extLst>
          </p:cNvPr>
          <p:cNvSpPr>
            <a:spLocks noGrp="1"/>
          </p:cNvSpPr>
          <p:nvPr>
            <p:ph idx="1"/>
          </p:nvPr>
        </p:nvSpPr>
        <p:spPr/>
        <p:txBody>
          <a:bodyPr/>
          <a:lstStyle/>
          <a:p>
            <a:r>
              <a:rPr lang="en-US" dirty="0"/>
              <a:t>Installers put things everywhere</a:t>
            </a:r>
          </a:p>
          <a:p>
            <a:r>
              <a:rPr lang="en-US" dirty="0"/>
              <a:t>Machine rot</a:t>
            </a:r>
          </a:p>
          <a:p>
            <a:r>
              <a:rPr lang="en-US" dirty="0"/>
              <a:t>Clean uninstall virtually impossible</a:t>
            </a:r>
          </a:p>
          <a:p>
            <a:r>
              <a:rPr lang="en-US" dirty="0"/>
              <a:t>Auto-updating</a:t>
            </a:r>
          </a:p>
          <a:p>
            <a:r>
              <a:rPr lang="en-US" dirty="0"/>
              <a:t>Repackaging apps takes time</a:t>
            </a:r>
          </a:p>
          <a:p>
            <a:r>
              <a:rPr lang="en-US" dirty="0"/>
              <a:t>.NET SxS</a:t>
            </a:r>
          </a:p>
        </p:txBody>
      </p:sp>
    </p:spTree>
    <p:extLst>
      <p:ext uri="{BB962C8B-B14F-4D97-AF65-F5344CB8AC3E}">
        <p14:creationId xmlns:p14="http://schemas.microsoft.com/office/powerpoint/2010/main" val="64857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48</TotalTime>
  <Words>4369</Words>
  <Application>Microsoft Office PowerPoint</Application>
  <PresentationFormat>Widescreen</PresentationFormat>
  <Paragraphs>671</Paragraphs>
  <Slides>50</Slides>
  <Notes>44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Calibri</vt:lpstr>
      <vt:lpstr>Calibri Light</vt:lpstr>
      <vt:lpstr>Segoe UI</vt:lpstr>
      <vt:lpstr>Segoe UI Bold</vt:lpstr>
      <vt:lpstr>Segoe UI Light</vt:lpstr>
      <vt:lpstr>Segoe UI Semibold</vt:lpstr>
      <vt:lpstr>Segoe UI Semilight</vt:lpstr>
      <vt:lpstr>Times New Roman</vt:lpstr>
      <vt:lpstr>Wingdings</vt:lpstr>
      <vt:lpstr>Office Theme</vt:lpstr>
      <vt:lpstr>Modernizing Enterprise Apps</vt:lpstr>
      <vt:lpstr>About</vt:lpstr>
      <vt:lpstr>Survey says?</vt:lpstr>
      <vt:lpstr>Windows desktop market and opportunity</vt:lpstr>
      <vt:lpstr>Windows 10</vt:lpstr>
      <vt:lpstr>One “Windows” Platform</vt:lpstr>
      <vt:lpstr>Overview</vt:lpstr>
      <vt:lpstr>Distribution</vt:lpstr>
      <vt:lpstr>Challenges today</vt:lpstr>
      <vt:lpstr>Evolve to a modern deployment technology</vt:lpstr>
      <vt:lpstr>MSIX Benefits</vt:lpstr>
      <vt:lpstr>Automatic Updating</vt:lpstr>
      <vt:lpstr>Migrate existing projects</vt:lpstr>
      <vt:lpstr>Demo</vt:lpstr>
      <vt:lpstr>Modern UX</vt:lpstr>
      <vt:lpstr>UWP XAML is LOB ready and hostable in your current apps</vt:lpstr>
      <vt:lpstr>Density</vt:lpstr>
      <vt:lpstr>Density</vt:lpstr>
      <vt:lpstr>Density</vt:lpstr>
      <vt:lpstr>Density</vt:lpstr>
      <vt:lpstr>Density</vt:lpstr>
      <vt:lpstr>PowerPoint Presentation</vt:lpstr>
      <vt:lpstr>Mix n’ match</vt:lpstr>
      <vt:lpstr>Xaml Island components</vt:lpstr>
      <vt:lpstr>Windows 10 APIs</vt:lpstr>
      <vt:lpstr>Windows Community Toolkit wrappers</vt:lpstr>
      <vt:lpstr>Xaml Control Wrappers</vt:lpstr>
      <vt:lpstr>Web View</vt:lpstr>
      <vt:lpstr>Demos</vt:lpstr>
      <vt:lpstr>XAML Island limitations</vt:lpstr>
      <vt:lpstr>XAML Island Road Map</vt:lpstr>
      <vt:lpstr>WPF &amp; WinForms Roadmap</vt:lpstr>
      <vt:lpstr>PowerPoint Presentation</vt:lpstr>
      <vt:lpstr>Desktop Improvements</vt:lpstr>
      <vt:lpstr>Why Windows Desktop on .NET Core?</vt:lpstr>
      <vt:lpstr>Update on .NET Core 3 since Build 2018</vt:lpstr>
      <vt:lpstr>Demo</vt:lpstr>
      <vt:lpstr>PowerPoint Presentation</vt:lpstr>
      <vt:lpstr>Connecting to the cloud</vt:lpstr>
      <vt:lpstr>What is the Microsoft Graph?</vt:lpstr>
      <vt:lpstr>Graph</vt:lpstr>
      <vt:lpstr>Graph – Examples</vt:lpstr>
      <vt:lpstr>Demo</vt:lpstr>
      <vt:lpstr>Touch Friendly apps</vt:lpstr>
      <vt:lpstr>Touch screens increasing</vt:lpstr>
      <vt:lpstr>Creating projects is hard</vt:lpstr>
      <vt:lpstr>Windows Template Studio</vt:lpstr>
      <vt:lpstr>Example</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Modernizing Enterprise Apps</dc:title>
  <dc:creator>Oren Novotny</dc:creator>
  <cp:lastModifiedBy>Oren Novotny</cp:lastModifiedBy>
  <cp:revision>2</cp:revision>
  <dcterms:created xsi:type="dcterms:W3CDTF">2018-08-02T16:40:48Z</dcterms:created>
  <dcterms:modified xsi:type="dcterms:W3CDTF">2018-10-20T16:51:15Z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b-ornov@microsoft.com</vt:lpwstr>
  </property>
  <property fmtid="{D5CDD505-2E9C-101B-9397-08002B2CF9AE}" pid="5" name="MSIP_Label_f42aa342-8706-4288-bd11-ebb85995028c_SetDate">
    <vt:lpwstr>2018-08-07T17:47:28.5433413Z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