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4928" r:id="rId6"/>
    <p:sldId id="4825" r:id="rId7"/>
    <p:sldId id="4785" r:id="rId8"/>
    <p:sldId id="4907" r:id="rId9"/>
    <p:sldId id="4922" r:id="rId10"/>
    <p:sldId id="4923" r:id="rId11"/>
    <p:sldId id="4924" r:id="rId12"/>
    <p:sldId id="4925" r:id="rId13"/>
    <p:sldId id="4926" r:id="rId14"/>
    <p:sldId id="4927" r:id="rId15"/>
    <p:sldId id="4920" r:id="rId16"/>
    <p:sldId id="257" r:id="rId1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44"/>
    <a:srgbClr val="74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58" d="100"/>
          <a:sy n="58" d="100"/>
        </p:scale>
        <p:origin x="9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672966219836003E-2"/>
          <c:y val="0.11429218395341781"/>
          <c:w val="0.92632703378016401"/>
          <c:h val="0.65098019093325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8D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22-4EC1-A0A4-9E0D077521B9}"/>
              </c:ext>
            </c:extLst>
          </c:dPt>
          <c:cat>
            <c:strRef>
              <c:f>Sheet1!$A$2:$A$6</c:f>
              <c:strCache>
                <c:ptCount val="5"/>
                <c:pt idx="0">
                  <c:v>New work</c:v>
                </c:pt>
                <c:pt idx="1">
                  <c:v>Unplanned work and rework</c:v>
                </c:pt>
                <c:pt idx="2">
                  <c:v>Remediating security issues</c:v>
                </c:pt>
                <c:pt idx="3">
                  <c:v>Working on defects identified by end users</c:v>
                </c:pt>
                <c:pt idx="4">
                  <c:v>Customer support work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 formatCode="0%">
                  <c:v>0.5</c:v>
                </c:pt>
                <c:pt idx="1">
                  <c:v>0.19500000000000001</c:v>
                </c:pt>
                <c:pt idx="2" formatCode="0%">
                  <c:v>0.05</c:v>
                </c:pt>
                <c:pt idx="3" formatCode="0%">
                  <c:v>0.1</c:v>
                </c:pt>
                <c:pt idx="4" formatCode="0%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8-42D9-BE65-27DC2148D4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E6E6E6">
                <a:alpha val="8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D22-4EC1-A0A4-9E0D077521B9}"/>
              </c:ext>
            </c:extLst>
          </c:dPt>
          <c:dPt>
            <c:idx val="1"/>
            <c:invertIfNegative val="0"/>
            <c:bubble3D val="0"/>
            <c:spPr>
              <a:solidFill>
                <a:srgbClr val="D2D2D2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22-4EC1-A0A4-9E0D077521B9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22-4EC1-A0A4-9E0D077521B9}"/>
              </c:ext>
            </c:extLst>
          </c:dPt>
          <c:dPt>
            <c:idx val="3"/>
            <c:invertIfNegative val="0"/>
            <c:bubble3D val="0"/>
            <c:spPr>
              <a:solidFill>
                <a:srgbClr val="D2D2D2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22-4EC1-A0A4-9E0D077521B9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D22-4EC1-A0A4-9E0D077521B9}"/>
              </c:ext>
            </c:extLst>
          </c:dPt>
          <c:cat>
            <c:strRef>
              <c:f>Sheet1!$A$2:$A$6</c:f>
              <c:strCache>
                <c:ptCount val="5"/>
                <c:pt idx="0">
                  <c:v>New work</c:v>
                </c:pt>
                <c:pt idx="1">
                  <c:v>Unplanned work and rework</c:v>
                </c:pt>
                <c:pt idx="2">
                  <c:v>Remediating security issues</c:v>
                </c:pt>
                <c:pt idx="3">
                  <c:v>Working on defects identified by end users</c:v>
                </c:pt>
                <c:pt idx="4">
                  <c:v>Customer support work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0.3</c:v>
                </c:pt>
                <c:pt idx="1">
                  <c:v>0.2</c:v>
                </c:pt>
                <c:pt idx="2">
                  <c:v>0.1</c:v>
                </c:pt>
                <c:pt idx="3">
                  <c:v>0.2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C8-42D9-BE65-27DC2148D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04140784"/>
        <c:axId val="1825572927"/>
      </c:barChart>
      <c:catAx>
        <c:axId val="10414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lnSpc>
                <a:spcPct val="90000"/>
              </a:lnSpc>
              <a:defRPr sz="1050" b="0" i="0" u="none" strike="noStrike" kern="1200" cap="none" spc="20" normalizeH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825572927"/>
        <c:crosses val="autoZero"/>
        <c:auto val="1"/>
        <c:lblAlgn val="ctr"/>
        <c:lblOffset val="100"/>
        <c:noMultiLvlLbl val="0"/>
      </c:catAx>
      <c:valAx>
        <c:axId val="1825572927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4078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CB9DA-08CE-4B78-B936-826E99A79CB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E3DCC-AD59-41A2-A90B-7F210B33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DevOps allows us to accelerate delivery, while still delivering reliable products and services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n-US" sz="1400"/>
              <a:t>This is about bringing people together, through shared common goals, increased collaboration and a focus on improvement</a:t>
            </a:r>
          </a:p>
          <a:p>
            <a:pPr marL="752094" lvl="1" indent="-285750">
              <a:buFont typeface="Arial" panose="020B0604020202020204" pitchFamily="34" charset="0"/>
              <a:buChar char="•"/>
            </a:pPr>
            <a:r>
              <a:rPr lang="en-US" sz="1400"/>
              <a:t>Technology plays a key role in helping to execute a DevOps strategy by enabling teams to collaborate more, enhance productivity, facilitate experimentation and automate their processes from development, through to delivery and operations</a:t>
            </a:r>
          </a:p>
          <a:p>
            <a:pPr marL="752094" marR="0" lvl="1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/>
              <a:t>It’s also about delivering value faster by increasing efficiency, eliminating waste and streamlining feedback back to developers to continuously improve the product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/>
              <a:t>The result: better products, delivered faster, to happier customers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400"/>
              <a:t>https://medium.com/@DonovanBrown_41367/dissecting-the-definition-69151da0435f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72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i="1" kern="0">
                <a:solidFill>
                  <a:srgbClr val="737373"/>
                </a:solidFill>
                <a:latin typeface="Segoe UI Light"/>
              </a:rPr>
              <a:t>According the 2018 State of DevOps Report, presented by DORA, the top performing DevOps companies when compared to low performers spend:</a:t>
            </a:r>
          </a:p>
          <a:p>
            <a:pPr marL="637794" marR="0" lvl="1" indent="-1714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i="1" kern="0">
                <a:solidFill>
                  <a:srgbClr val="737373"/>
                </a:solidFill>
                <a:latin typeface="Segoe UI Light"/>
              </a:rPr>
              <a:t>66% less time on customers support issues</a:t>
            </a:r>
          </a:p>
          <a:p>
            <a:pPr marL="637794" marR="0" lvl="1" indent="-1714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i="1" kern="0">
                <a:solidFill>
                  <a:srgbClr val="737373"/>
                </a:solidFill>
                <a:latin typeface="Segoe UI Light"/>
              </a:rPr>
              <a:t>50% less time on customer identified defects and remediation of security issues</a:t>
            </a:r>
          </a:p>
          <a:p>
            <a:pPr marL="171450" marR="0" lvl="0" indent="-1714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i="1" kern="0">
                <a:solidFill>
                  <a:srgbClr val="737373"/>
                </a:solidFill>
                <a:latin typeface="Segoe UI Light"/>
              </a:rPr>
              <a:t>More importantly they spend 66% more time on new work</a:t>
            </a:r>
          </a:p>
          <a:p>
            <a:pPr marL="171450" marR="0" lvl="0" indent="-1714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i="1" kern="0">
                <a:solidFill>
                  <a:srgbClr val="737373"/>
                </a:solidFill>
                <a:latin typeface="Segoe UI Light"/>
              </a:rPr>
              <a:t>They spend more time innovating, and less time keeping the lights on – enabling them to be more adaptive in their markets and disrupt their competitors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0C2B2-062E-4486-B262-1FC3936F5F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76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56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4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60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4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66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88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23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1916" y="1023132"/>
            <a:ext cx="18643897" cy="695338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5173"/>
              </a:lnSpc>
              <a:defRPr sz="6466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197649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72" y="3341219"/>
            <a:ext cx="6861146" cy="1826397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5934" b="1" spc="-81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073" y="5830372"/>
            <a:ext cx="6861878" cy="507190"/>
          </a:xfrm>
        </p:spPr>
        <p:txBody>
          <a:bodyPr/>
          <a:lstStyle>
            <a:lvl1pPr marL="0" indent="0">
              <a:buNone/>
              <a:defRPr sz="3296">
                <a:latin typeface="+mn-lt"/>
              </a:defRPr>
            </a:lvl1pPr>
            <a:lvl2pPr marL="376803" indent="0">
              <a:buNone/>
              <a:defRPr/>
            </a:lvl2pPr>
            <a:lvl3pPr marL="753608" indent="0">
              <a:buNone/>
              <a:defRPr/>
            </a:lvl3pPr>
            <a:lvl4pPr marL="1091159" indent="0">
              <a:buNone/>
              <a:defRPr/>
            </a:lvl4pPr>
            <a:lvl5pPr marL="141039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8793255" y="0"/>
            <a:ext cx="11305610" cy="11309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638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76808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294">
          <p15:clr>
            <a:srgbClr val="FBAE40"/>
          </p15:clr>
        </p15:guide>
        <p15:guide id="6" orient="horz" pos="886">
          <p15:clr>
            <a:srgbClr val="5ACBF0"/>
          </p15:clr>
        </p15:guide>
        <p15:guide id="7" orient="horz" pos="1251">
          <p15:clr>
            <a:srgbClr val="5ACBF0"/>
          </p15:clr>
        </p15:guide>
        <p15:guide id="8" orient="horz" pos="2183">
          <p15:clr>
            <a:srgbClr val="5ACBF0"/>
          </p15:clr>
        </p15:guide>
        <p15:guide id="10" pos="3656">
          <p15:clr>
            <a:srgbClr val="C35EA4"/>
          </p15:clr>
        </p15:guide>
        <p15:guide id="11" pos="2934">
          <p15:clr>
            <a:srgbClr val="5ACBF0"/>
          </p15:clr>
        </p15:guide>
        <p15:guide id="12" pos="347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74" y="753957"/>
            <a:ext cx="9080789" cy="571823"/>
          </a:xfrm>
        </p:spPr>
        <p:txBody>
          <a:bodyPr tIns="64008"/>
          <a:lstStyle>
            <a:lvl1pPr>
              <a:defRPr sz="3296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8325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63">
          <p15:clr>
            <a:srgbClr val="A4A3A4"/>
          </p15:clr>
        </p15:guide>
        <p15:guide id="7" pos="943">
          <p15:clr>
            <a:srgbClr val="A4A3A4"/>
          </p15:clr>
        </p15:guide>
        <p15:guide id="8" pos="1346">
          <p15:clr>
            <a:srgbClr val="A4A3A4"/>
          </p15:clr>
        </p15:guide>
        <p15:guide id="9" pos="1525">
          <p15:clr>
            <a:srgbClr val="A4A3A4"/>
          </p15:clr>
        </p15:guide>
        <p15:guide id="10" pos="1929">
          <p15:clr>
            <a:srgbClr val="A4A3A4"/>
          </p15:clr>
        </p15:guide>
        <p15:guide id="11" pos="2108">
          <p15:clr>
            <a:srgbClr val="A4A3A4"/>
          </p15:clr>
        </p15:guide>
        <p15:guide id="12" pos="2511">
          <p15:clr>
            <a:srgbClr val="A4A3A4"/>
          </p15:clr>
        </p15:guide>
        <p15:guide id="13" pos="2690">
          <p15:clr>
            <a:srgbClr val="A4A3A4"/>
          </p15:clr>
        </p15:guide>
        <p15:guide id="14" pos="3093">
          <p15:clr>
            <a:srgbClr val="A4A3A4"/>
          </p15:clr>
        </p15:guide>
        <p15:guide id="15" pos="3273">
          <p15:clr>
            <a:srgbClr val="A4A3A4"/>
          </p15:clr>
        </p15:guide>
        <p15:guide id="16" pos="3675">
          <p15:clr>
            <a:srgbClr val="A4A3A4"/>
          </p15:clr>
        </p15:guide>
        <p15:guide id="17" pos="3855">
          <p15:clr>
            <a:srgbClr val="A4A3A4"/>
          </p15:clr>
        </p15:guide>
        <p15:guide id="18" pos="4258">
          <p15:clr>
            <a:srgbClr val="A4A3A4"/>
          </p15:clr>
        </p15:guide>
        <p15:guide id="19" pos="4437">
          <p15:clr>
            <a:srgbClr val="A4A3A4"/>
          </p15:clr>
        </p15:guide>
        <p15:guide id="20" pos="4840">
          <p15:clr>
            <a:srgbClr val="A4A3A4"/>
          </p15:clr>
        </p15:guide>
        <p15:guide id="21" pos="5019">
          <p15:clr>
            <a:srgbClr val="A4A3A4"/>
          </p15:clr>
        </p15:guide>
        <p15:guide id="22" pos="5420">
          <p15:clr>
            <a:srgbClr val="A4A3A4"/>
          </p15:clr>
        </p15:guide>
        <p15:guide id="23" pos="5601">
          <p15:clr>
            <a:srgbClr val="A4A3A4"/>
          </p15:clr>
        </p15:guide>
        <p15:guide id="24" pos="6003">
          <p15:clr>
            <a:srgbClr val="A4A3A4"/>
          </p15:clr>
        </p15:guide>
        <p15:guide id="25" pos="6184">
          <p15:clr>
            <a:srgbClr val="A4A3A4"/>
          </p15:clr>
        </p15:guide>
        <p15:guide id="26" pos="6585">
          <p15:clr>
            <a:srgbClr val="A4A3A4"/>
          </p15:clr>
        </p15:guide>
        <p15:guide id="27" pos="6765">
          <p15:clr>
            <a:srgbClr val="A4A3A4"/>
          </p15:clr>
        </p15:guide>
        <p15:guide id="28" orient="horz" pos="887">
          <p15:clr>
            <a:srgbClr val="5ACBF0"/>
          </p15:clr>
        </p15:guide>
        <p15:guide id="29" orient="horz" pos="1246">
          <p15:clr>
            <a:srgbClr val="5ACBF0"/>
          </p15:clr>
        </p15:guide>
        <p15:guide id="30" orient="horz" pos="28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9969" y="3414405"/>
            <a:ext cx="1500416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9969" y="3414405"/>
            <a:ext cx="1500416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Visual-Studio-Tool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4DF3E7-FB1A-524D-A496-8FE82FE2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806" cy="113089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12694" y="9854479"/>
            <a:ext cx="5153356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Tue</a:t>
            </a:r>
            <a:r>
              <a:rPr sz="2800" spc="-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,</a:t>
            </a:r>
            <a:r>
              <a:rPr sz="2800" spc="-21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</a:t>
            </a:r>
            <a:r>
              <a:rPr sz="2800" spc="-5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2</a:t>
            </a:r>
            <a:r>
              <a:rPr lang="en-US" sz="2800" spc="-5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2</a:t>
            </a:r>
            <a:r>
              <a:rPr sz="2800" spc="-21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</a:t>
            </a:r>
            <a:r>
              <a:rPr sz="2800" spc="-20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Oct</a:t>
            </a:r>
            <a:r>
              <a:rPr sz="2800" spc="-210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</a:t>
            </a:r>
            <a:r>
              <a:rPr sz="2800" spc="-10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|</a:t>
            </a:r>
            <a:r>
              <a:rPr sz="2800" spc="-220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</a:t>
            </a:r>
            <a:r>
              <a:rPr lang="en-US" sz="2800" spc="-6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 3:40 PM – 4:30 PM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75" dirty="0">
                <a:solidFill>
                  <a:srgbClr val="74A6E2"/>
                </a:solidFill>
                <a:latin typeface="Fakt Slab Pro Blond" panose="02000000000000000000" pitchFamily="2" charset="0"/>
                <a:cs typeface="Arial"/>
              </a:rPr>
              <a:t>Beta Room</a:t>
            </a:r>
            <a:endParaRPr sz="2800" dirty="0">
              <a:solidFill>
                <a:srgbClr val="74A6E2"/>
              </a:solidFill>
              <a:latin typeface="Fakt Slab Pro Blond" panose="02000000000000000000" pitchFamily="2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9968" y="4331640"/>
            <a:ext cx="9788081" cy="2923235"/>
          </a:xfrm>
          <a:prstGeom prst="rect">
            <a:avLst/>
          </a:prstGeom>
        </p:spPr>
        <p:txBody>
          <a:bodyPr vert="horz" wrap="square" lIns="0" tIns="456564" rIns="0" bIns="0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etric Semibold" panose="020B0503030202060203" pitchFamily="34" charset="77"/>
              </a:rPr>
              <a:t>Robert Green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b="0" spc="150" dirty="0">
                <a:solidFill>
                  <a:srgbClr val="74A6E2"/>
                </a:solidFill>
                <a:latin typeface="Fakt Slab Pro Normal" panose="02000000000000000000" pitchFamily="2" charset="0"/>
              </a:rPr>
              <a:t>DevOps Practices Can Make You a </a:t>
            </a:r>
            <a:br>
              <a:rPr lang="en-US" sz="4000" b="0" spc="150" dirty="0">
                <a:solidFill>
                  <a:srgbClr val="74A6E2"/>
                </a:solidFill>
                <a:latin typeface="Fakt Slab Pro Normal" panose="02000000000000000000" pitchFamily="2" charset="0"/>
              </a:rPr>
            </a:br>
            <a:r>
              <a:rPr lang="en-US" sz="4000" b="0" spc="150" dirty="0">
                <a:solidFill>
                  <a:srgbClr val="74A6E2"/>
                </a:solidFill>
                <a:latin typeface="Fakt Slab Pro Normal" panose="02000000000000000000" pitchFamily="2" charset="0"/>
              </a:rPr>
              <a:t>Better Developer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2EC63-38F8-3A4E-A99D-66E68A42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309951"/>
            <a:ext cx="3352800" cy="915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39C31F-A35E-F44B-8BEC-68A0A45D0257}"/>
              </a:ext>
            </a:extLst>
          </p:cNvPr>
          <p:cNvSpPr/>
          <p:nvPr/>
        </p:nvSpPr>
        <p:spPr>
          <a:xfrm>
            <a:off x="2612694" y="9617075"/>
            <a:ext cx="1190956" cy="31227"/>
          </a:xfrm>
          <a:prstGeom prst="rect">
            <a:avLst/>
          </a:prstGeom>
          <a:solidFill>
            <a:srgbClr val="74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6E55E6E-F84C-4E66-8D4B-C3C8B38739F7}"/>
              </a:ext>
            </a:extLst>
          </p:cNvPr>
          <p:cNvSpPr/>
          <p:nvPr/>
        </p:nvSpPr>
        <p:spPr bwMode="auto">
          <a:xfrm rot="16200000">
            <a:off x="7845989" y="7950547"/>
            <a:ext cx="1288208" cy="1129200"/>
          </a:xfrm>
          <a:prstGeom prst="triangle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>
            <a:innerShdw blurRad="127000" dist="50800" dir="16200000">
              <a:prstClr val="black">
                <a:alpha val="2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9019581" y="1200"/>
            <a:ext cx="11083095" cy="11306951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3212193" y="2948909"/>
            <a:ext cx="4667454" cy="1073584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00B294"/>
                  </a:solidFill>
                  <a:latin typeface="Segoe UI Semibold"/>
                </a:rPr>
                <a:t>Azure Boards</a:t>
              </a:r>
              <a:endParaRPr lang="en-US" sz="3298">
                <a:solidFill>
                  <a:srgbClr val="00B294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3187418" y="4718767"/>
            <a:ext cx="4692230" cy="1009020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D83B01"/>
                  </a:solidFill>
                  <a:latin typeface="Segoe UI Semibold"/>
                </a:rPr>
                <a:t>Azure </a:t>
              </a:r>
              <a:r>
                <a:rPr lang="en-US" sz="3298">
                  <a:solidFill>
                    <a:srgbClr val="D83B01"/>
                  </a:solidFill>
                  <a:latin typeface="Segoe UI Semibold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3187418" y="6364702"/>
            <a:ext cx="4692230" cy="1009020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2560E0"/>
                  </a:solidFill>
                  <a:latin typeface="Segoe UI Semibold"/>
                </a:rPr>
                <a:t>Azure Pipelines</a:t>
              </a:r>
              <a:endParaRPr lang="en-US" sz="3298">
                <a:solidFill>
                  <a:srgbClr val="2560E0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3178872" y="9656577"/>
            <a:ext cx="4700773" cy="1009020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854CC7"/>
                  </a:solidFill>
                  <a:latin typeface="Segoe UI Semibold"/>
                </a:rPr>
                <a:t>Azure Test</a:t>
              </a:r>
              <a:r>
                <a:rPr lang="en-US" sz="3298">
                  <a:solidFill>
                    <a:srgbClr val="854CC7"/>
                  </a:solidFill>
                  <a:latin typeface="Segoe UI Semibold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3173500" y="8043230"/>
            <a:ext cx="4706147" cy="943835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CB2E6D"/>
                  </a:solidFill>
                  <a:latin typeface="Segoe UI Semibold"/>
                </a:rPr>
                <a:t>Azure Artifacts</a:t>
              </a:r>
              <a:endParaRPr lang="en-US" sz="3298">
                <a:solidFill>
                  <a:srgbClr val="CB2E6D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1284499" y="1200"/>
            <a:ext cx="890583" cy="11306951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endParaRPr lang="en-US" sz="329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2801296" y="1196586"/>
            <a:ext cx="3475789" cy="8340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57" tIns="241084" rIns="301357" bIns="241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5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936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972553" y="829914"/>
            <a:ext cx="1567396" cy="1567396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57" tIns="241084" rIns="301357" bIns="2410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55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47676" tIns="73840" rIns="147676" bIns="73840" numCol="1" anchor="t" anchorCtr="0" compatLnSpc="1">
              <a:prstTxWarp prst="textNoShape">
                <a:avLst/>
              </a:prstTxWarp>
            </a:bodyPr>
            <a:lstStyle/>
            <a:p>
              <a:pPr defTabSz="1506415">
                <a:defRPr/>
              </a:pPr>
              <a:endParaRPr lang="en-US" sz="263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3BDD098-E050-46F1-B000-070121E5BA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46" y="372893"/>
            <a:ext cx="9269951" cy="5793721"/>
          </a:xfrm>
          <a:prstGeom prst="rect">
            <a:avLst/>
          </a:prstGeom>
          <a:ln>
            <a:noFill/>
          </a:ln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</p:spPr>
      </p:pic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9912958" y="6872347"/>
            <a:ext cx="9269953" cy="43472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Share code efficiently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Keep your Maven, </a:t>
            </a:r>
            <a:r>
              <a:rPr lang="en-GB" sz="3298" err="1">
                <a:solidFill>
                  <a:srgbClr val="FFFFFF"/>
                </a:solidFill>
                <a:latin typeface="Segoe UI"/>
              </a:rPr>
              <a:t>npm</a:t>
            </a:r>
            <a:r>
              <a:rPr lang="en-GB" sz="3298">
                <a:solidFill>
                  <a:srgbClr val="FFFFFF"/>
                </a:solidFill>
                <a:latin typeface="Segoe UI"/>
              </a:rPr>
              <a:t>, NuGet and Python packages and more in the same place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Aggregate from public registries and internal teams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Publish and track from any pipeline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endParaRPr lang="en-US" sz="3298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142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4907 L -3.125E-6 -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6E55E6E-F84C-4E66-8D4B-C3C8B38739F7}"/>
              </a:ext>
            </a:extLst>
          </p:cNvPr>
          <p:cNvSpPr/>
          <p:nvPr/>
        </p:nvSpPr>
        <p:spPr bwMode="auto">
          <a:xfrm rot="16200000">
            <a:off x="7840616" y="9617481"/>
            <a:ext cx="1288208" cy="1129200"/>
          </a:xfrm>
          <a:prstGeom prst="triangle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>
            <a:innerShdw blurRad="127000" dist="50800" dir="16200000">
              <a:prstClr val="black">
                <a:alpha val="2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9019581" y="1200"/>
            <a:ext cx="11083095" cy="11306951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3212193" y="2948909"/>
            <a:ext cx="4667454" cy="1073584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00B294"/>
                  </a:solidFill>
                  <a:latin typeface="Segoe UI Semibold"/>
                </a:rPr>
                <a:t>Azure Boards</a:t>
              </a:r>
              <a:endParaRPr lang="en-US" sz="3298">
                <a:solidFill>
                  <a:srgbClr val="00B294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3187418" y="4718767"/>
            <a:ext cx="4692230" cy="1009020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D83B01"/>
                  </a:solidFill>
                  <a:latin typeface="Segoe UI Semibold"/>
                </a:rPr>
                <a:t>Azure </a:t>
              </a:r>
              <a:r>
                <a:rPr lang="en-US" sz="3298">
                  <a:solidFill>
                    <a:srgbClr val="D83B01"/>
                  </a:solidFill>
                  <a:latin typeface="Segoe UI Semibold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3187418" y="6364702"/>
            <a:ext cx="4692230" cy="1009020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2560E0"/>
                  </a:solidFill>
                  <a:latin typeface="Segoe UI Semibold"/>
                </a:rPr>
                <a:t>Azure Pipelines</a:t>
              </a:r>
              <a:endParaRPr lang="en-US" sz="3298">
                <a:solidFill>
                  <a:srgbClr val="2560E0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3178872" y="9656577"/>
            <a:ext cx="4700773" cy="1009020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854CC7"/>
                  </a:solidFill>
                  <a:latin typeface="Segoe UI Semibold"/>
                </a:rPr>
                <a:t>Azure Test</a:t>
              </a:r>
              <a:r>
                <a:rPr lang="en-US" sz="3298">
                  <a:solidFill>
                    <a:srgbClr val="854CC7"/>
                  </a:solidFill>
                  <a:latin typeface="Segoe UI Semibold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3173500" y="8043230"/>
            <a:ext cx="4706147" cy="943835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CB2E6D"/>
                  </a:solidFill>
                  <a:latin typeface="Segoe UI Semibold"/>
                </a:rPr>
                <a:t>Azure Artifacts</a:t>
              </a:r>
              <a:endParaRPr lang="en-US" sz="3298">
                <a:solidFill>
                  <a:srgbClr val="CB2E6D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1284499" y="1200"/>
            <a:ext cx="890583" cy="11306951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endParaRPr lang="en-US" sz="329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2801296" y="1196586"/>
            <a:ext cx="3475789" cy="8340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57" tIns="241084" rIns="301357" bIns="241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5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936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972553" y="829914"/>
            <a:ext cx="1567396" cy="1567396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57" tIns="241084" rIns="301357" bIns="2410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55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47676" tIns="73840" rIns="147676" bIns="73840" numCol="1" anchor="t" anchorCtr="0" compatLnSpc="1">
              <a:prstTxWarp prst="textNoShape">
                <a:avLst/>
              </a:prstTxWarp>
            </a:bodyPr>
            <a:lstStyle/>
            <a:p>
              <a:pPr defTabSz="1506415">
                <a:defRPr/>
              </a:pPr>
              <a:endParaRPr lang="en-US" sz="263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3BDD098-E050-46F1-B000-070121E5BA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46" y="372895"/>
            <a:ext cx="9269951" cy="5793718"/>
          </a:xfrm>
          <a:prstGeom prst="rect">
            <a:avLst/>
          </a:prstGeom>
          <a:ln>
            <a:noFill/>
          </a:ln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</p:spPr>
      </p:pic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9912958" y="6872347"/>
            <a:ext cx="9269953" cy="43472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Run tests and log defects from your browser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Track and assess quality throughout your lifecycle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Capture rich data for reproducibility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Create tests directly from exploratory sessions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endParaRPr lang="en-US" sz="3298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371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14537 L 4.79167E-6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5654-C897-4A10-9389-886350E3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DevOps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337D4-94F8-4112-B7AD-B2EDBCA1DD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503533" y="2465814"/>
            <a:ext cx="8589279" cy="6795568"/>
          </a:xfrm>
        </p:spPr>
        <p:txBody>
          <a:bodyPr>
            <a:normAutofit/>
          </a:bodyPr>
          <a:lstStyle/>
          <a:p>
            <a:pPr marL="753832" indent="-753832">
              <a:spcBef>
                <a:spcPts val="1939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+mn-lt"/>
              </a:rPr>
              <a:t>Continued heavy investment in Azure DevOps</a:t>
            </a:r>
          </a:p>
          <a:p>
            <a:pPr marL="753832" indent="-753832">
              <a:spcBef>
                <a:spcPts val="1939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+mn-lt"/>
              </a:rPr>
              <a:t>Best in class CI/CD solution across the industry</a:t>
            </a:r>
          </a:p>
          <a:p>
            <a:pPr marL="753832" indent="-753832">
              <a:spcBef>
                <a:spcPts val="1939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+mn-lt"/>
              </a:rPr>
              <a:t>Best &amp; most loved solution for managing development teams</a:t>
            </a:r>
          </a:p>
          <a:p>
            <a:pPr marL="753832" indent="-753832">
              <a:spcBef>
                <a:spcPts val="1939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+mn-lt"/>
              </a:rPr>
              <a:t>Tight integrations with GitHub</a:t>
            </a:r>
          </a:p>
          <a:p>
            <a:pPr marL="753832" indent="-753832">
              <a:spcBef>
                <a:spcPts val="1939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+mn-lt"/>
              </a:rPr>
              <a:t>Provide enterprise scalable package management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2D7EC-82D8-4870-B1B9-4E81D0084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12" y="2851422"/>
            <a:ext cx="8629261" cy="740860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15CDDC2-D239-45F7-B94A-00FCEEF13235}"/>
              </a:ext>
            </a:extLst>
          </p:cNvPr>
          <p:cNvSpPr txBox="1">
            <a:spLocks/>
          </p:cNvSpPr>
          <p:nvPr/>
        </p:nvSpPr>
        <p:spPr>
          <a:xfrm>
            <a:off x="11636941" y="9889120"/>
            <a:ext cx="7667669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507899">
              <a:buNone/>
              <a:defRPr/>
            </a:pPr>
            <a:r>
              <a:rPr lang="en-US" sz="3298" b="1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https://azure.com/devops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2ED9C-6940-444C-B7F8-8DA0572ACC35}"/>
              </a:ext>
            </a:extLst>
          </p:cNvPr>
          <p:cNvSpPr/>
          <p:nvPr/>
        </p:nvSpPr>
        <p:spPr bwMode="auto">
          <a:xfrm>
            <a:off x="10677567" y="9786404"/>
            <a:ext cx="706416" cy="706414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5368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98" kern="0">
                <a:ln w="19050">
                  <a:noFill/>
                </a:ln>
                <a:solidFill>
                  <a:srgbClr val="0078D4"/>
                </a:solidFill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lang="en-US" sz="3298" kern="0">
              <a:ln w="19050">
                <a:noFill/>
              </a:ln>
              <a:solidFill>
                <a:srgbClr val="0078D4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68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1126FA-3C2B-1247-960D-F1AF9C50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B6551-D80F-D54C-8C58-7B19C896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309951"/>
            <a:ext cx="3352800" cy="915421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3AFCEF59-2FD7-C047-BF1E-9A0A1AB05321}"/>
              </a:ext>
            </a:extLst>
          </p:cNvPr>
          <p:cNvSpPr txBox="1">
            <a:spLocks/>
          </p:cNvSpPr>
          <p:nvPr/>
        </p:nvSpPr>
        <p:spPr>
          <a:xfrm>
            <a:off x="2549969" y="5037395"/>
            <a:ext cx="7654481" cy="2750880"/>
          </a:xfrm>
          <a:prstGeom prst="rect">
            <a:avLst/>
          </a:prstGeom>
        </p:spPr>
        <p:txBody>
          <a:bodyPr vert="horz" wrap="square" lIns="0" tIns="456564" rIns="0" bIns="0" rtlCol="0">
            <a:noAutofit/>
          </a:bodyPr>
          <a:lstStyle>
            <a:lvl1pPr>
              <a:defRPr sz="96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ic Semibold" panose="020B0503030202060203" pitchFamily="34" charset="77"/>
                <a:ea typeface="+mj-ea"/>
                <a:cs typeface="Arial"/>
              </a:rPr>
              <a:t>Session Feedback</a:t>
            </a:r>
            <a:b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4000" b="0" i="0" u="none" strike="noStrike" kern="0" cap="none" spc="150" normalizeH="0" baseline="0" noProof="0" dirty="0">
                <a:ln>
                  <a:noFill/>
                </a:ln>
                <a:solidFill>
                  <a:srgbClr val="74A6E2"/>
                </a:solidFill>
                <a:effectLst/>
                <a:uLnTx/>
                <a:uFillTx/>
                <a:latin typeface="Fakt Slab Pro Normal" panose="02000000000000000000" pitchFamily="2" charset="0"/>
                <a:ea typeface="+mj-ea"/>
                <a:cs typeface="Arial"/>
              </a:rPr>
              <a:t>Your Time &amp; Opinion is Valued</a:t>
            </a:r>
            <a:br>
              <a:rPr kumimoji="0" lang="en-US" sz="40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A945907-540E-344F-B275-1E173CC73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2115947"/>
            <a:ext cx="7653528" cy="7653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D40E47-1AFE-654E-A4B8-A71C6457F25C}"/>
              </a:ext>
            </a:extLst>
          </p:cNvPr>
          <p:cNvSpPr/>
          <p:nvPr/>
        </p:nvSpPr>
        <p:spPr>
          <a:xfrm>
            <a:off x="11520810" y="9921875"/>
            <a:ext cx="7306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150" normalizeH="0" baseline="0" noProof="0" dirty="0">
                <a:ln>
                  <a:noFill/>
                </a:ln>
                <a:solidFill>
                  <a:srgbClr val="74A6E2"/>
                </a:solidFill>
                <a:effectLst/>
                <a:uLnTx/>
                <a:uFillTx/>
                <a:latin typeface="Fakt Slab Pro Normal" panose="02000000000000000000" pitchFamily="2" charset="0"/>
                <a:ea typeface="+mn-ea"/>
                <a:cs typeface="+mn-cs"/>
              </a:rPr>
              <a:t>https://</a:t>
            </a:r>
            <a:r>
              <a:rPr kumimoji="0" lang="en-US" sz="2400" b="0" i="0" u="none" strike="noStrike" kern="0" cap="none" spc="150" normalizeH="0" baseline="0" noProof="0" dirty="0" err="1">
                <a:ln>
                  <a:noFill/>
                </a:ln>
                <a:solidFill>
                  <a:srgbClr val="74A6E2"/>
                </a:solidFill>
                <a:effectLst/>
                <a:uLnTx/>
                <a:uFillTx/>
                <a:latin typeface="Fakt Slab Pro Normal" panose="02000000000000000000" pitchFamily="2" charset="0"/>
                <a:ea typeface="+mn-ea"/>
                <a:cs typeface="+mn-cs"/>
              </a:rPr>
              <a:t>www.telerik.com</a:t>
            </a:r>
            <a:r>
              <a:rPr kumimoji="0" lang="en-US" sz="2400" b="0" i="0" u="none" strike="noStrike" kern="0" cap="none" spc="150" normalizeH="0" baseline="0" noProof="0" dirty="0">
                <a:ln>
                  <a:noFill/>
                </a:ln>
                <a:solidFill>
                  <a:srgbClr val="74A6E2"/>
                </a:solidFill>
                <a:effectLst/>
                <a:uLnTx/>
                <a:uFillTx/>
                <a:latin typeface="Fakt Slab Pro Normal" panose="02000000000000000000" pitchFamily="2" charset="0"/>
                <a:ea typeface="+mn-ea"/>
                <a:cs typeface="+mn-cs"/>
              </a:rPr>
              <a:t>/</a:t>
            </a:r>
            <a:r>
              <a:rPr kumimoji="0" lang="en-US" sz="2400" b="0" i="0" u="none" strike="noStrike" kern="0" cap="none" spc="150" normalizeH="0" baseline="0" noProof="0" dirty="0" err="1">
                <a:ln>
                  <a:noFill/>
                </a:ln>
                <a:solidFill>
                  <a:srgbClr val="74A6E2"/>
                </a:solidFill>
                <a:effectLst/>
                <a:uLnTx/>
                <a:uFillTx/>
                <a:latin typeface="Fakt Slab Pro Normal" panose="02000000000000000000" pitchFamily="2" charset="0"/>
                <a:ea typeface="+mn-ea"/>
                <a:cs typeface="+mn-cs"/>
              </a:rPr>
              <a:t>devreach</a:t>
            </a:r>
            <a:r>
              <a:rPr kumimoji="0" lang="en-US" sz="2400" b="0" i="0" u="none" strike="noStrike" kern="0" cap="none" spc="150" normalizeH="0" baseline="0" noProof="0" dirty="0">
                <a:ln>
                  <a:noFill/>
                </a:ln>
                <a:solidFill>
                  <a:srgbClr val="74A6E2"/>
                </a:solidFill>
                <a:effectLst/>
                <a:uLnTx/>
                <a:uFillTx/>
                <a:latin typeface="Fakt Slab Pro Normal" panose="02000000000000000000" pitchFamily="2" charset="0"/>
                <a:ea typeface="+mn-ea"/>
                <a:cs typeface="+mn-cs"/>
              </a:rPr>
              <a:t>/day1feedback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8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9D765-EA53-4A0E-9C85-7F65860A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701674"/>
            <a:ext cx="18973800" cy="7146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193DE-5DF1-416B-A6A2-597BD047DA91}"/>
              </a:ext>
            </a:extLst>
          </p:cNvPr>
          <p:cNvSpPr txBox="1"/>
          <p:nvPr/>
        </p:nvSpPr>
        <p:spPr>
          <a:xfrm>
            <a:off x="908050" y="8169275"/>
            <a:ext cx="99245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@</a:t>
            </a:r>
            <a:r>
              <a:rPr lang="en-US" sz="3200" dirty="0" err="1">
                <a:solidFill>
                  <a:schemeClr val="bg1"/>
                </a:solidFill>
              </a:rPr>
              <a:t>rogreen_ms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rgreen2005@msn.com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https://channel9.msdn.com/Shows/Visual-Studio-Toolbox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67CBC8-322E-4A69-9B7E-B240DAA9D8D7}"/>
              </a:ext>
            </a:extLst>
          </p:cNvPr>
          <p:cNvCxnSpPr/>
          <p:nvPr/>
        </p:nvCxnSpPr>
        <p:spPr>
          <a:xfrm>
            <a:off x="1136650" y="7559675"/>
            <a:ext cx="381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11815E-6AD3-4786-8398-6F478DEE4EBD}"/>
              </a:ext>
            </a:extLst>
          </p:cNvPr>
          <p:cNvSpPr txBox="1"/>
          <p:nvPr/>
        </p:nvSpPr>
        <p:spPr>
          <a:xfrm>
            <a:off x="8524997" y="4651562"/>
            <a:ext cx="66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3DE37A-79E0-4935-86C0-0C63EB525416}"/>
              </a:ext>
            </a:extLst>
          </p:cNvPr>
          <p:cNvCxnSpPr/>
          <p:nvPr/>
        </p:nvCxnSpPr>
        <p:spPr>
          <a:xfrm>
            <a:off x="8692126" y="5273675"/>
            <a:ext cx="3342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7FCE9F-0622-42F4-B824-6317A969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Accelerating Delivery with DevOps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415806-6919-414E-A166-5214B9F6C0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49554" y="4270982"/>
            <a:ext cx="8404510" cy="3451009"/>
          </a:xfrm>
        </p:spPr>
        <p:txBody>
          <a:bodyPr/>
          <a:lstStyle/>
          <a:p>
            <a:r>
              <a:rPr lang="en-US" sz="4617" dirty="0"/>
              <a:t>DevOps is the union of </a:t>
            </a:r>
            <a:r>
              <a:rPr lang="en-US" sz="4617" b="1" dirty="0">
                <a:solidFill>
                  <a:srgbClr val="0078D7"/>
                </a:solidFill>
              </a:rPr>
              <a:t>people</a:t>
            </a:r>
            <a:r>
              <a:rPr lang="en-US" sz="4617" dirty="0"/>
              <a:t>, </a:t>
            </a:r>
            <a:r>
              <a:rPr lang="en-US" sz="4617" b="1" dirty="0">
                <a:solidFill>
                  <a:srgbClr val="0078D7"/>
                </a:solidFill>
              </a:rPr>
              <a:t>process</a:t>
            </a:r>
            <a:r>
              <a:rPr lang="en-US" sz="4617" dirty="0"/>
              <a:t>, and </a:t>
            </a:r>
            <a:r>
              <a:rPr lang="en-US" sz="4617" b="1" dirty="0">
                <a:solidFill>
                  <a:srgbClr val="0078D7"/>
                </a:solidFill>
              </a:rPr>
              <a:t>products</a:t>
            </a:r>
            <a:r>
              <a:rPr lang="en-US" sz="4617" dirty="0"/>
              <a:t> to enable continuous delivery of value to your end users.</a:t>
            </a:r>
          </a:p>
          <a:p>
            <a:endParaRPr lang="en-US" sz="3957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B152DD-7C4A-4652-B1D9-B48C3C458178}"/>
              </a:ext>
            </a:extLst>
          </p:cNvPr>
          <p:cNvSpPr/>
          <p:nvPr/>
        </p:nvSpPr>
        <p:spPr bwMode="auto">
          <a:xfrm>
            <a:off x="10883260" y="2745852"/>
            <a:ext cx="7707612" cy="7707612"/>
          </a:xfrm>
          <a:prstGeom prst="ellipse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6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4E9AA2F-4980-4842-BEB3-1CFAC2EA7BE7}"/>
              </a:ext>
            </a:extLst>
          </p:cNvPr>
          <p:cNvSpPr/>
          <p:nvPr/>
        </p:nvSpPr>
        <p:spPr bwMode="auto">
          <a:xfrm>
            <a:off x="11346345" y="3208939"/>
            <a:ext cx="6781442" cy="6781442"/>
          </a:xfrm>
          <a:prstGeom prst="ellipse">
            <a:avLst/>
          </a:prstGeom>
          <a:noFill/>
          <a:ln w="19050" cap="flat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6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E1F692-0B92-47E3-B649-8618E192AF7A}"/>
              </a:ext>
            </a:extLst>
          </p:cNvPr>
          <p:cNvGrpSpPr/>
          <p:nvPr/>
        </p:nvGrpSpPr>
        <p:grpSpPr>
          <a:xfrm rot="13765054">
            <a:off x="17388737" y="4543644"/>
            <a:ext cx="364985" cy="305721"/>
            <a:chOff x="5899816" y="2353437"/>
            <a:chExt cx="250241" cy="209609"/>
          </a:xfrm>
          <a:solidFill>
            <a:srgbClr val="D2D2D2"/>
          </a:solidFill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868036F-7325-439B-8041-078D5885141F}"/>
                </a:ext>
              </a:extLst>
            </p:cNvPr>
            <p:cNvSpPr/>
            <p:nvPr/>
          </p:nvSpPr>
          <p:spPr bwMode="auto">
            <a:xfrm>
              <a:off x="5899816" y="2353437"/>
              <a:ext cx="217357" cy="2096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85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Rectangle 13">
              <a:extLst>
                <a:ext uri="{FF2B5EF4-FFF2-40B4-BE49-F238E27FC236}">
                  <a16:creationId xmlns:a16="http://schemas.microsoft.com/office/drawing/2014/main" id="{7D344DED-B357-4851-B716-D02B72F49B3C}"/>
                </a:ext>
              </a:extLst>
            </p:cNvPr>
            <p:cNvSpPr/>
            <p:nvPr/>
          </p:nvSpPr>
          <p:spPr bwMode="auto">
            <a:xfrm rot="18900000">
              <a:off x="6001842" y="2384134"/>
              <a:ext cx="148215" cy="148215"/>
            </a:xfrm>
            <a:custGeom>
              <a:avLst/>
              <a:gdLst>
                <a:gd name="connsiteX0" fmla="*/ 0 w 508000"/>
                <a:gd name="connsiteY0" fmla="*/ 0 h 508000"/>
                <a:gd name="connsiteX1" fmla="*/ 508000 w 508000"/>
                <a:gd name="connsiteY1" fmla="*/ 0 h 508000"/>
                <a:gd name="connsiteX2" fmla="*/ 508000 w 508000"/>
                <a:gd name="connsiteY2" fmla="*/ 508000 h 508000"/>
                <a:gd name="connsiteX3" fmla="*/ 0 w 508000"/>
                <a:gd name="connsiteY3" fmla="*/ 508000 h 508000"/>
                <a:gd name="connsiteX4" fmla="*/ 0 w 508000"/>
                <a:gd name="connsiteY4" fmla="*/ 0 h 508000"/>
                <a:gd name="connsiteX0" fmla="*/ 508000 w 599440"/>
                <a:gd name="connsiteY0" fmla="*/ 508000 h 599440"/>
                <a:gd name="connsiteX1" fmla="*/ 0 w 599440"/>
                <a:gd name="connsiteY1" fmla="*/ 508000 h 599440"/>
                <a:gd name="connsiteX2" fmla="*/ 0 w 599440"/>
                <a:gd name="connsiteY2" fmla="*/ 0 h 599440"/>
                <a:gd name="connsiteX3" fmla="*/ 508000 w 599440"/>
                <a:gd name="connsiteY3" fmla="*/ 0 h 599440"/>
                <a:gd name="connsiteX4" fmla="*/ 599440 w 599440"/>
                <a:gd name="connsiteY4" fmla="*/ 599440 h 599440"/>
                <a:gd name="connsiteX0" fmla="*/ 508000 w 508000"/>
                <a:gd name="connsiteY0" fmla="*/ 508000 h 508000"/>
                <a:gd name="connsiteX1" fmla="*/ 0 w 508000"/>
                <a:gd name="connsiteY1" fmla="*/ 508000 h 508000"/>
                <a:gd name="connsiteX2" fmla="*/ 0 w 508000"/>
                <a:gd name="connsiteY2" fmla="*/ 0 h 508000"/>
                <a:gd name="connsiteX3" fmla="*/ 508000 w 508000"/>
                <a:gd name="connsiteY3" fmla="*/ 0 h 508000"/>
                <a:gd name="connsiteX0" fmla="*/ 0 w 508000"/>
                <a:gd name="connsiteY0" fmla="*/ 508000 h 508000"/>
                <a:gd name="connsiteX1" fmla="*/ 0 w 508000"/>
                <a:gd name="connsiteY1" fmla="*/ 0 h 508000"/>
                <a:gd name="connsiteX2" fmla="*/ 508000 w 5080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508000">
                  <a:moveTo>
                    <a:pt x="0" y="508000"/>
                  </a:moveTo>
                  <a:lnTo>
                    <a:pt x="0" y="0"/>
                  </a:lnTo>
                  <a:lnTo>
                    <a:pt x="50800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85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E3440B1-BAEA-47B4-9921-1FB259A06B97}"/>
              </a:ext>
            </a:extLst>
          </p:cNvPr>
          <p:cNvGrpSpPr/>
          <p:nvPr/>
        </p:nvGrpSpPr>
        <p:grpSpPr>
          <a:xfrm rot="7370490">
            <a:off x="11723600" y="4577255"/>
            <a:ext cx="364985" cy="305721"/>
            <a:chOff x="5899816" y="2353437"/>
            <a:chExt cx="250241" cy="209609"/>
          </a:xfrm>
          <a:solidFill>
            <a:srgbClr val="D2D2D2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E591F42-CE49-4DE1-B8F7-160DAD5D408C}"/>
                </a:ext>
              </a:extLst>
            </p:cNvPr>
            <p:cNvSpPr/>
            <p:nvPr/>
          </p:nvSpPr>
          <p:spPr bwMode="auto">
            <a:xfrm>
              <a:off x="5899816" y="2353437"/>
              <a:ext cx="217357" cy="2096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85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Rectangle 13">
              <a:extLst>
                <a:ext uri="{FF2B5EF4-FFF2-40B4-BE49-F238E27FC236}">
                  <a16:creationId xmlns:a16="http://schemas.microsoft.com/office/drawing/2014/main" id="{44DE08B2-9D54-4639-B340-37812F441EC8}"/>
                </a:ext>
              </a:extLst>
            </p:cNvPr>
            <p:cNvSpPr/>
            <p:nvPr/>
          </p:nvSpPr>
          <p:spPr bwMode="auto">
            <a:xfrm rot="18900000">
              <a:off x="6001842" y="2384134"/>
              <a:ext cx="148215" cy="148215"/>
            </a:xfrm>
            <a:custGeom>
              <a:avLst/>
              <a:gdLst>
                <a:gd name="connsiteX0" fmla="*/ 0 w 508000"/>
                <a:gd name="connsiteY0" fmla="*/ 0 h 508000"/>
                <a:gd name="connsiteX1" fmla="*/ 508000 w 508000"/>
                <a:gd name="connsiteY1" fmla="*/ 0 h 508000"/>
                <a:gd name="connsiteX2" fmla="*/ 508000 w 508000"/>
                <a:gd name="connsiteY2" fmla="*/ 508000 h 508000"/>
                <a:gd name="connsiteX3" fmla="*/ 0 w 508000"/>
                <a:gd name="connsiteY3" fmla="*/ 508000 h 508000"/>
                <a:gd name="connsiteX4" fmla="*/ 0 w 508000"/>
                <a:gd name="connsiteY4" fmla="*/ 0 h 508000"/>
                <a:gd name="connsiteX0" fmla="*/ 508000 w 599440"/>
                <a:gd name="connsiteY0" fmla="*/ 508000 h 599440"/>
                <a:gd name="connsiteX1" fmla="*/ 0 w 599440"/>
                <a:gd name="connsiteY1" fmla="*/ 508000 h 599440"/>
                <a:gd name="connsiteX2" fmla="*/ 0 w 599440"/>
                <a:gd name="connsiteY2" fmla="*/ 0 h 599440"/>
                <a:gd name="connsiteX3" fmla="*/ 508000 w 599440"/>
                <a:gd name="connsiteY3" fmla="*/ 0 h 599440"/>
                <a:gd name="connsiteX4" fmla="*/ 599440 w 599440"/>
                <a:gd name="connsiteY4" fmla="*/ 599440 h 599440"/>
                <a:gd name="connsiteX0" fmla="*/ 508000 w 508000"/>
                <a:gd name="connsiteY0" fmla="*/ 508000 h 508000"/>
                <a:gd name="connsiteX1" fmla="*/ 0 w 508000"/>
                <a:gd name="connsiteY1" fmla="*/ 508000 h 508000"/>
                <a:gd name="connsiteX2" fmla="*/ 0 w 508000"/>
                <a:gd name="connsiteY2" fmla="*/ 0 h 508000"/>
                <a:gd name="connsiteX3" fmla="*/ 508000 w 508000"/>
                <a:gd name="connsiteY3" fmla="*/ 0 h 508000"/>
                <a:gd name="connsiteX0" fmla="*/ 0 w 508000"/>
                <a:gd name="connsiteY0" fmla="*/ 508000 h 508000"/>
                <a:gd name="connsiteX1" fmla="*/ 0 w 508000"/>
                <a:gd name="connsiteY1" fmla="*/ 0 h 508000"/>
                <a:gd name="connsiteX2" fmla="*/ 508000 w 5080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508000">
                  <a:moveTo>
                    <a:pt x="0" y="508000"/>
                  </a:moveTo>
                  <a:lnTo>
                    <a:pt x="0" y="0"/>
                  </a:lnTo>
                  <a:lnTo>
                    <a:pt x="50800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85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451DE0A-9F40-4844-9F9B-410EDF62DF6B}"/>
              </a:ext>
            </a:extLst>
          </p:cNvPr>
          <p:cNvGrpSpPr/>
          <p:nvPr/>
        </p:nvGrpSpPr>
        <p:grpSpPr>
          <a:xfrm>
            <a:off x="14612432" y="9854585"/>
            <a:ext cx="364985" cy="305721"/>
            <a:chOff x="5899816" y="2353437"/>
            <a:chExt cx="250241" cy="209609"/>
          </a:xfrm>
          <a:solidFill>
            <a:srgbClr val="D2D2D2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2BA634B-6236-4254-81AD-7AD7836B339F}"/>
                </a:ext>
              </a:extLst>
            </p:cNvPr>
            <p:cNvSpPr/>
            <p:nvPr/>
          </p:nvSpPr>
          <p:spPr bwMode="auto">
            <a:xfrm>
              <a:off x="5899816" y="2353437"/>
              <a:ext cx="217357" cy="2096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85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Rectangle 13">
              <a:extLst>
                <a:ext uri="{FF2B5EF4-FFF2-40B4-BE49-F238E27FC236}">
                  <a16:creationId xmlns:a16="http://schemas.microsoft.com/office/drawing/2014/main" id="{5C677AB1-CCC0-4F8C-9EE2-5C8FF36428B2}"/>
                </a:ext>
              </a:extLst>
            </p:cNvPr>
            <p:cNvSpPr/>
            <p:nvPr/>
          </p:nvSpPr>
          <p:spPr bwMode="auto">
            <a:xfrm rot="18900000">
              <a:off x="6001842" y="2384134"/>
              <a:ext cx="148215" cy="148215"/>
            </a:xfrm>
            <a:custGeom>
              <a:avLst/>
              <a:gdLst>
                <a:gd name="connsiteX0" fmla="*/ 0 w 508000"/>
                <a:gd name="connsiteY0" fmla="*/ 0 h 508000"/>
                <a:gd name="connsiteX1" fmla="*/ 508000 w 508000"/>
                <a:gd name="connsiteY1" fmla="*/ 0 h 508000"/>
                <a:gd name="connsiteX2" fmla="*/ 508000 w 508000"/>
                <a:gd name="connsiteY2" fmla="*/ 508000 h 508000"/>
                <a:gd name="connsiteX3" fmla="*/ 0 w 508000"/>
                <a:gd name="connsiteY3" fmla="*/ 508000 h 508000"/>
                <a:gd name="connsiteX4" fmla="*/ 0 w 508000"/>
                <a:gd name="connsiteY4" fmla="*/ 0 h 508000"/>
                <a:gd name="connsiteX0" fmla="*/ 508000 w 599440"/>
                <a:gd name="connsiteY0" fmla="*/ 508000 h 599440"/>
                <a:gd name="connsiteX1" fmla="*/ 0 w 599440"/>
                <a:gd name="connsiteY1" fmla="*/ 508000 h 599440"/>
                <a:gd name="connsiteX2" fmla="*/ 0 w 599440"/>
                <a:gd name="connsiteY2" fmla="*/ 0 h 599440"/>
                <a:gd name="connsiteX3" fmla="*/ 508000 w 599440"/>
                <a:gd name="connsiteY3" fmla="*/ 0 h 599440"/>
                <a:gd name="connsiteX4" fmla="*/ 599440 w 599440"/>
                <a:gd name="connsiteY4" fmla="*/ 599440 h 599440"/>
                <a:gd name="connsiteX0" fmla="*/ 508000 w 508000"/>
                <a:gd name="connsiteY0" fmla="*/ 508000 h 508000"/>
                <a:gd name="connsiteX1" fmla="*/ 0 w 508000"/>
                <a:gd name="connsiteY1" fmla="*/ 508000 h 508000"/>
                <a:gd name="connsiteX2" fmla="*/ 0 w 508000"/>
                <a:gd name="connsiteY2" fmla="*/ 0 h 508000"/>
                <a:gd name="connsiteX3" fmla="*/ 508000 w 508000"/>
                <a:gd name="connsiteY3" fmla="*/ 0 h 508000"/>
                <a:gd name="connsiteX0" fmla="*/ 0 w 508000"/>
                <a:gd name="connsiteY0" fmla="*/ 508000 h 508000"/>
                <a:gd name="connsiteX1" fmla="*/ 0 w 508000"/>
                <a:gd name="connsiteY1" fmla="*/ 0 h 508000"/>
                <a:gd name="connsiteX2" fmla="*/ 508000 w 5080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508000">
                  <a:moveTo>
                    <a:pt x="0" y="508000"/>
                  </a:moveTo>
                  <a:lnTo>
                    <a:pt x="0" y="0"/>
                  </a:lnTo>
                  <a:lnTo>
                    <a:pt x="50800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85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015DF5C-5F8A-4C77-8994-24C4FAFAEA10}"/>
              </a:ext>
            </a:extLst>
          </p:cNvPr>
          <p:cNvSpPr/>
          <p:nvPr/>
        </p:nvSpPr>
        <p:spPr bwMode="auto">
          <a:xfrm>
            <a:off x="13659534" y="1688187"/>
            <a:ext cx="2155065" cy="45039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99" tIns="241119" rIns="301399" bIns="2411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536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9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Develop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D854FAC-C21C-48A2-B61D-D7F75E73E641}"/>
              </a:ext>
            </a:extLst>
          </p:cNvPr>
          <p:cNvSpPr/>
          <p:nvPr/>
        </p:nvSpPr>
        <p:spPr bwMode="auto">
          <a:xfrm>
            <a:off x="11733318" y="3595910"/>
            <a:ext cx="6007496" cy="6007496"/>
          </a:xfrm>
          <a:prstGeom prst="ellipse">
            <a:avLst/>
          </a:prstGeom>
          <a:solidFill>
            <a:srgbClr val="FFFFFF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19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6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B0387A-C6E1-4B46-9C98-E3F896CFA7AF}"/>
              </a:ext>
            </a:extLst>
          </p:cNvPr>
          <p:cNvGrpSpPr/>
          <p:nvPr/>
        </p:nvGrpSpPr>
        <p:grpSpPr>
          <a:xfrm>
            <a:off x="13953258" y="2275998"/>
            <a:ext cx="1567621" cy="1567621"/>
            <a:chOff x="7709560" y="946149"/>
            <a:chExt cx="950808" cy="9508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BD8022-D9F6-4BB4-92C0-41B14DCB0748}"/>
                </a:ext>
              </a:extLst>
            </p:cNvPr>
            <p:cNvSpPr/>
            <p:nvPr/>
          </p:nvSpPr>
          <p:spPr bwMode="auto">
            <a:xfrm>
              <a:off x="7709560" y="946149"/>
              <a:ext cx="950808" cy="950808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85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44" name="tool">
              <a:extLst>
                <a:ext uri="{FF2B5EF4-FFF2-40B4-BE49-F238E27FC236}">
                  <a16:creationId xmlns:a16="http://schemas.microsoft.com/office/drawing/2014/main" id="{194C6F66-76BD-4EF7-ADF4-4B8B51327CA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41158" y="1218988"/>
              <a:ext cx="287612" cy="405131"/>
            </a:xfrm>
            <a:custGeom>
              <a:avLst/>
              <a:gdLst>
                <a:gd name="T0" fmla="*/ 196 w 256"/>
                <a:gd name="T1" fmla="*/ 0 h 360"/>
                <a:gd name="T2" fmla="*/ 256 w 256"/>
                <a:gd name="T3" fmla="*/ 60 h 360"/>
                <a:gd name="T4" fmla="*/ 230 w 256"/>
                <a:gd name="T5" fmla="*/ 110 h 360"/>
                <a:gd name="T6" fmla="*/ 222 w 256"/>
                <a:gd name="T7" fmla="*/ 114 h 360"/>
                <a:gd name="T8" fmla="*/ 222 w 256"/>
                <a:gd name="T9" fmla="*/ 334 h 360"/>
                <a:gd name="T10" fmla="*/ 196 w 256"/>
                <a:gd name="T11" fmla="*/ 360 h 360"/>
                <a:gd name="T12" fmla="*/ 170 w 256"/>
                <a:gd name="T13" fmla="*/ 334 h 360"/>
                <a:gd name="T14" fmla="*/ 170 w 256"/>
                <a:gd name="T15" fmla="*/ 114 h 360"/>
                <a:gd name="T16" fmla="*/ 162 w 256"/>
                <a:gd name="T17" fmla="*/ 110 h 360"/>
                <a:gd name="T18" fmla="*/ 136 w 256"/>
                <a:gd name="T19" fmla="*/ 60 h 360"/>
                <a:gd name="T20" fmla="*/ 196 w 256"/>
                <a:gd name="T21" fmla="*/ 0 h 360"/>
                <a:gd name="T22" fmla="*/ 0 w 256"/>
                <a:gd name="T23" fmla="*/ 193 h 360"/>
                <a:gd name="T24" fmla="*/ 0 w 256"/>
                <a:gd name="T25" fmla="*/ 219 h 360"/>
                <a:gd name="T26" fmla="*/ 0 w 256"/>
                <a:gd name="T27" fmla="*/ 287 h 360"/>
                <a:gd name="T28" fmla="*/ 0 w 256"/>
                <a:gd name="T29" fmla="*/ 334 h 360"/>
                <a:gd name="T30" fmla="*/ 26 w 256"/>
                <a:gd name="T31" fmla="*/ 360 h 360"/>
                <a:gd name="T32" fmla="*/ 53 w 256"/>
                <a:gd name="T33" fmla="*/ 334 h 360"/>
                <a:gd name="T34" fmla="*/ 53 w 256"/>
                <a:gd name="T35" fmla="*/ 287 h 360"/>
                <a:gd name="T36" fmla="*/ 53 w 256"/>
                <a:gd name="T37" fmla="*/ 219 h 360"/>
                <a:gd name="T38" fmla="*/ 53 w 256"/>
                <a:gd name="T39" fmla="*/ 193 h 360"/>
                <a:gd name="T40" fmla="*/ 26 w 256"/>
                <a:gd name="T41" fmla="*/ 193 h 360"/>
                <a:gd name="T42" fmla="*/ 0 w 256"/>
                <a:gd name="T43" fmla="*/ 193 h 360"/>
                <a:gd name="T44" fmla="*/ 53 w 256"/>
                <a:gd name="T45" fmla="*/ 0 h 360"/>
                <a:gd name="T46" fmla="*/ 0 w 256"/>
                <a:gd name="T47" fmla="*/ 0 h 360"/>
                <a:gd name="T48" fmla="*/ 0 w 256"/>
                <a:gd name="T49" fmla="*/ 42 h 360"/>
                <a:gd name="T50" fmla="*/ 26 w 256"/>
                <a:gd name="T51" fmla="*/ 68 h 360"/>
                <a:gd name="T52" fmla="*/ 53 w 256"/>
                <a:gd name="T53" fmla="*/ 42 h 360"/>
                <a:gd name="T54" fmla="*/ 53 w 256"/>
                <a:gd name="T55" fmla="*/ 0 h 360"/>
                <a:gd name="T56" fmla="*/ 26 w 256"/>
                <a:gd name="T57" fmla="*/ 68 h 360"/>
                <a:gd name="T58" fmla="*/ 26 w 256"/>
                <a:gd name="T59" fmla="*/ 193 h 360"/>
                <a:gd name="T60" fmla="*/ 193 w 256"/>
                <a:gd name="T61" fmla="*/ 0 h 360"/>
                <a:gd name="T62" fmla="*/ 193 w 256"/>
                <a:gd name="T63" fmla="*/ 5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6" h="360">
                  <a:moveTo>
                    <a:pt x="196" y="0"/>
                  </a:moveTo>
                  <a:cubicBezTo>
                    <a:pt x="229" y="0"/>
                    <a:pt x="256" y="27"/>
                    <a:pt x="256" y="60"/>
                  </a:cubicBezTo>
                  <a:cubicBezTo>
                    <a:pt x="256" y="81"/>
                    <a:pt x="246" y="99"/>
                    <a:pt x="230" y="110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334"/>
                    <a:pt x="222" y="334"/>
                    <a:pt x="222" y="334"/>
                  </a:cubicBezTo>
                  <a:cubicBezTo>
                    <a:pt x="222" y="348"/>
                    <a:pt x="210" y="360"/>
                    <a:pt x="196" y="360"/>
                  </a:cubicBezTo>
                  <a:cubicBezTo>
                    <a:pt x="182" y="360"/>
                    <a:pt x="170" y="348"/>
                    <a:pt x="170" y="334"/>
                  </a:cubicBezTo>
                  <a:cubicBezTo>
                    <a:pt x="170" y="114"/>
                    <a:pt x="170" y="114"/>
                    <a:pt x="170" y="114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47" y="99"/>
                    <a:pt x="136" y="81"/>
                    <a:pt x="136" y="60"/>
                  </a:cubicBezTo>
                  <a:cubicBezTo>
                    <a:pt x="136" y="27"/>
                    <a:pt x="163" y="0"/>
                    <a:pt x="196" y="0"/>
                  </a:cubicBezTo>
                  <a:close/>
                  <a:moveTo>
                    <a:pt x="0" y="193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41" y="360"/>
                    <a:pt x="53" y="348"/>
                    <a:pt x="53" y="334"/>
                  </a:cubicBezTo>
                  <a:cubicBezTo>
                    <a:pt x="53" y="287"/>
                    <a:pt x="53" y="287"/>
                    <a:pt x="53" y="287"/>
                  </a:cubicBezTo>
                  <a:cubicBezTo>
                    <a:pt x="53" y="219"/>
                    <a:pt x="53" y="219"/>
                    <a:pt x="53" y="219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0" y="193"/>
                    <a:pt x="0" y="193"/>
                    <a:pt x="0" y="193"/>
                  </a:cubicBezTo>
                  <a:close/>
                  <a:moveTo>
                    <a:pt x="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26" y="68"/>
                  </a:moveTo>
                  <a:cubicBezTo>
                    <a:pt x="26" y="193"/>
                    <a:pt x="26" y="193"/>
                    <a:pt x="26" y="193"/>
                  </a:cubicBezTo>
                  <a:moveTo>
                    <a:pt x="193" y="0"/>
                  </a:moveTo>
                  <a:cubicBezTo>
                    <a:pt x="193" y="57"/>
                    <a:pt x="193" y="57"/>
                    <a:pt x="193" y="57"/>
                  </a:cubicBezTo>
                </a:path>
              </a:pathLst>
            </a:custGeom>
            <a:noFill/>
            <a:ln w="15875" cap="flat">
              <a:solidFill>
                <a:srgbClr val="3C3C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47696" tIns="73849" rIns="147696" bIns="73849" numCol="1" anchor="t" anchorCtr="0" compatLnSpc="1">
              <a:prstTxWarp prst="textNoShape">
                <a:avLst/>
              </a:prstTxWarp>
            </a:bodyPr>
            <a:lstStyle/>
            <a:p>
              <a:pPr defTabSz="1506705">
                <a:defRPr/>
              </a:pPr>
              <a:endParaRPr lang="en-US" sz="263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sp>
        <p:nvSpPr>
          <p:cNvPr id="48" name="people_12">
            <a:extLst>
              <a:ext uri="{FF2B5EF4-FFF2-40B4-BE49-F238E27FC236}">
                <a16:creationId xmlns:a16="http://schemas.microsoft.com/office/drawing/2014/main" id="{45F93FE6-8515-49E0-B34A-053DA833B4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125300" y="5660906"/>
            <a:ext cx="1223527" cy="1043883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7758" tIns="73880" rIns="147758" bIns="73880" numCol="1" anchor="t" anchorCtr="0" compatLnSpc="1">
            <a:prstTxWarp prst="textNoShape">
              <a:avLst/>
            </a:prstTxWarp>
          </a:bodyPr>
          <a:lstStyle/>
          <a:p>
            <a:pPr defTabSz="1507369">
              <a:defRPr/>
            </a:pPr>
            <a:endParaRPr lang="en-US" sz="29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F04181-1063-46F1-865F-54272F05DB3C}"/>
              </a:ext>
            </a:extLst>
          </p:cNvPr>
          <p:cNvSpPr/>
          <p:nvPr/>
        </p:nvSpPr>
        <p:spPr bwMode="auto">
          <a:xfrm>
            <a:off x="13659534" y="7088016"/>
            <a:ext cx="2155065" cy="45039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99" tIns="241119" rIns="301399" bIns="2411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536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617" kern="0">
                <a:gradFill>
                  <a:gsLst>
                    <a:gs pos="9735">
                      <a:srgbClr val="3C3C41"/>
                    </a:gs>
                    <a:gs pos="41204">
                      <a:srgbClr val="3C3C41"/>
                    </a:gs>
                  </a:gsLst>
                  <a:lin ang="5400000" scaled="1"/>
                </a:gradFill>
                <a:latin typeface="Segoe UI Semibold"/>
              </a:rPr>
              <a:t>DevOps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2C4D6-206F-4ECD-8E03-F1BAB02CE71F}"/>
              </a:ext>
            </a:extLst>
          </p:cNvPr>
          <p:cNvSpPr/>
          <p:nvPr/>
        </p:nvSpPr>
        <p:spPr bwMode="auto">
          <a:xfrm>
            <a:off x="9141480" y="8216092"/>
            <a:ext cx="1832578" cy="45039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99" tIns="241119" rIns="301399" bIns="2411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1536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9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Operate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F32FAF-4E7B-409C-876E-9CAD49741B82}"/>
              </a:ext>
            </a:extLst>
          </p:cNvPr>
          <p:cNvSpPr/>
          <p:nvPr/>
        </p:nvSpPr>
        <p:spPr bwMode="auto">
          <a:xfrm>
            <a:off x="10959134" y="7657477"/>
            <a:ext cx="1567621" cy="1567621"/>
          </a:xfrm>
          <a:prstGeom prst="ellipse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6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1A2D89-5519-4FF4-9736-9F62D2CA60FC}"/>
              </a:ext>
            </a:extLst>
          </p:cNvPr>
          <p:cNvSpPr/>
          <p:nvPr/>
        </p:nvSpPr>
        <p:spPr bwMode="auto">
          <a:xfrm>
            <a:off x="18480501" y="8167136"/>
            <a:ext cx="2155065" cy="45039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99" tIns="241119" rIns="301399" bIns="2411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8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9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C6D5D34-910E-444F-B196-DF0C8078F4DA}"/>
              </a:ext>
            </a:extLst>
          </p:cNvPr>
          <p:cNvSpPr/>
          <p:nvPr/>
        </p:nvSpPr>
        <p:spPr bwMode="auto">
          <a:xfrm>
            <a:off x="16910163" y="7608518"/>
            <a:ext cx="1567621" cy="1567621"/>
          </a:xfrm>
          <a:prstGeom prst="ellipse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399" tIns="241119" rIns="301399" bIns="2411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685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0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47" name="algorithm">
            <a:extLst>
              <a:ext uri="{FF2B5EF4-FFF2-40B4-BE49-F238E27FC236}">
                <a16:creationId xmlns:a16="http://schemas.microsoft.com/office/drawing/2014/main" id="{F6771125-D44E-44A2-84CF-875156D7DD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55226" y="8143145"/>
            <a:ext cx="689287" cy="596285"/>
          </a:xfrm>
          <a:custGeom>
            <a:avLst/>
            <a:gdLst>
              <a:gd name="T0" fmla="*/ 0 w 349"/>
              <a:gd name="T1" fmla="*/ 148 h 302"/>
              <a:gd name="T2" fmla="*/ 78 w 349"/>
              <a:gd name="T3" fmla="*/ 148 h 302"/>
              <a:gd name="T4" fmla="*/ 127 w 349"/>
              <a:gd name="T5" fmla="*/ 0 h 302"/>
              <a:gd name="T6" fmla="*/ 204 w 349"/>
              <a:gd name="T7" fmla="*/ 302 h 302"/>
              <a:gd name="T8" fmla="*/ 265 w 349"/>
              <a:gd name="T9" fmla="*/ 50 h 302"/>
              <a:gd name="T10" fmla="*/ 288 w 349"/>
              <a:gd name="T11" fmla="*/ 148 h 302"/>
              <a:gd name="T12" fmla="*/ 335 w 349"/>
              <a:gd name="T13" fmla="*/ 148 h 302"/>
              <a:gd name="T14" fmla="*/ 335 w 349"/>
              <a:gd name="T15" fmla="*/ 148 h 302"/>
              <a:gd name="T16" fmla="*/ 342 w 349"/>
              <a:gd name="T17" fmla="*/ 155 h 302"/>
              <a:gd name="T18" fmla="*/ 349 w 349"/>
              <a:gd name="T19" fmla="*/ 148 h 302"/>
              <a:gd name="T20" fmla="*/ 342 w 349"/>
              <a:gd name="T21" fmla="*/ 140 h 302"/>
              <a:gd name="T22" fmla="*/ 335 w 349"/>
              <a:gd name="T23" fmla="*/ 1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02">
                <a:moveTo>
                  <a:pt x="0" y="148"/>
                </a:moveTo>
                <a:cubicBezTo>
                  <a:pt x="78" y="148"/>
                  <a:pt x="78" y="148"/>
                  <a:pt x="78" y="148"/>
                </a:cubicBezTo>
                <a:cubicBezTo>
                  <a:pt x="127" y="0"/>
                  <a:pt x="127" y="0"/>
                  <a:pt x="127" y="0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335" y="148"/>
                  <a:pt x="335" y="148"/>
                  <a:pt x="335" y="148"/>
                </a:cubicBezTo>
                <a:moveTo>
                  <a:pt x="335" y="148"/>
                </a:moveTo>
                <a:cubicBezTo>
                  <a:pt x="335" y="152"/>
                  <a:pt x="338" y="155"/>
                  <a:pt x="342" y="155"/>
                </a:cubicBezTo>
                <a:cubicBezTo>
                  <a:pt x="346" y="155"/>
                  <a:pt x="349" y="152"/>
                  <a:pt x="349" y="148"/>
                </a:cubicBezTo>
                <a:cubicBezTo>
                  <a:pt x="349" y="144"/>
                  <a:pt x="346" y="140"/>
                  <a:pt x="342" y="140"/>
                </a:cubicBezTo>
                <a:cubicBezTo>
                  <a:pt x="338" y="140"/>
                  <a:pt x="335" y="144"/>
                  <a:pt x="335" y="148"/>
                </a:cubicBezTo>
                <a:close/>
              </a:path>
            </a:pathLst>
          </a:custGeom>
          <a:noFill/>
          <a:ln w="15875" cap="flat">
            <a:solidFill>
              <a:srgbClr val="3C3C4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4814" tIns="72409" rIns="144814" bIns="72409" numCol="1" anchor="t" anchorCtr="0" compatLnSpc="1">
            <a:prstTxWarp prst="textNoShape">
              <a:avLst/>
            </a:prstTxWarp>
          </a:bodyPr>
          <a:lstStyle/>
          <a:p>
            <a:pPr defTabSz="1477305">
              <a:defRPr/>
            </a:pPr>
            <a:endParaRPr lang="en-US" sz="284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41" name="rocket">
            <a:extLst>
              <a:ext uri="{FF2B5EF4-FFF2-40B4-BE49-F238E27FC236}">
                <a16:creationId xmlns:a16="http://schemas.microsoft.com/office/drawing/2014/main" id="{683A83C7-A095-4324-93E1-C9F15FB895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99145" y="8103286"/>
            <a:ext cx="589654" cy="578090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rgbClr val="3C3C4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7696" tIns="73849" rIns="147696" bIns="73849" numCol="1" anchor="t" anchorCtr="0" compatLnSpc="1">
            <a:prstTxWarp prst="textNoShape">
              <a:avLst/>
            </a:prstTxWarp>
          </a:bodyPr>
          <a:lstStyle/>
          <a:p>
            <a:pPr defTabSz="1506705">
              <a:defRPr/>
            </a:pPr>
            <a:endParaRPr lang="en-US" sz="2638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D39C8C-60D9-44DC-8B73-869AB7358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7087" y="3251293"/>
            <a:ext cx="1155766" cy="1715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507899">
              <a:defRPr/>
            </a:pPr>
            <a:r>
              <a:rPr lang="en-US" sz="10551" kern="0" spc="-15">
                <a:ln w="3175">
                  <a:noFill/>
                </a:ln>
                <a:solidFill>
                  <a:srgbClr val="0078D7"/>
                </a:solidFill>
                <a:latin typeface="Rockwell Extra Bold" panose="02060903040505020403" pitchFamily="18" charset="0"/>
                <a:cs typeface="Segoe UI" pitchFamily="34" charset="0"/>
              </a:rPr>
              <a:t>“</a:t>
            </a:r>
            <a:endParaRPr lang="en-US" sz="10551" kern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6D126-C61D-4012-A63F-0C50262CA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9428" y="6481323"/>
            <a:ext cx="1155766" cy="1715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507899">
              <a:defRPr/>
            </a:pPr>
            <a:r>
              <a:rPr lang="en-US" sz="10551" kern="0" spc="-15">
                <a:ln w="3175">
                  <a:noFill/>
                </a:ln>
                <a:solidFill>
                  <a:srgbClr val="0078D7"/>
                </a:solidFill>
                <a:latin typeface="Rockwell Extra Bold" panose="02060903040505020403" pitchFamily="18" charset="0"/>
                <a:cs typeface="Segoe UI" pitchFamily="34" charset="0"/>
              </a:rPr>
              <a:t>”</a:t>
            </a:r>
            <a:endParaRPr lang="en-US" sz="10551" kern="0">
              <a:solidFill>
                <a:srgbClr val="0078D7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544723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ghlight">
            <a:extLst>
              <a:ext uri="{FF2B5EF4-FFF2-40B4-BE49-F238E27FC236}">
                <a16:creationId xmlns:a16="http://schemas.microsoft.com/office/drawing/2014/main" id="{E118E120-468C-4A28-A94A-4637C356D8D6}"/>
              </a:ext>
            </a:extLst>
          </p:cNvPr>
          <p:cNvSpPr/>
          <p:nvPr/>
        </p:nvSpPr>
        <p:spPr bwMode="auto">
          <a:xfrm>
            <a:off x="9950081" y="1900200"/>
            <a:ext cx="1629105" cy="6752531"/>
          </a:xfrm>
          <a:prstGeom prst="rect">
            <a:avLst/>
          </a:prstGeom>
          <a:solidFill>
            <a:srgbClr val="F5F5F5"/>
          </a:solidFill>
          <a:ln>
            <a:solidFill>
              <a:srgbClr val="E8E8E8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87971B-382A-4ED7-B999-400266C1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59" y="961662"/>
            <a:ext cx="6860172" cy="1990032"/>
          </a:xfrm>
        </p:spPr>
        <p:txBody>
          <a:bodyPr/>
          <a:lstStyle/>
          <a:p>
            <a:r>
              <a:rPr lang="en-US" sz="6466"/>
              <a:t>Innovation</a:t>
            </a:r>
            <a:br>
              <a:rPr lang="en-US" sz="6466"/>
            </a:br>
            <a:r>
              <a:rPr lang="en-US" sz="6466"/>
              <a:t>with oversight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9A3629-BE19-49E8-B47C-5C6A0810B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8693" y="3410418"/>
            <a:ext cx="6979436" cy="3483902"/>
          </a:xfrm>
        </p:spPr>
        <p:txBody>
          <a:bodyPr/>
          <a:lstStyle/>
          <a:p>
            <a:r>
              <a:rPr lang="en-US" sz="3234"/>
              <a:t>Top performing DevOps companies spend more time innovating and less time “keeping the lights on”.</a:t>
            </a:r>
          </a:p>
          <a:p>
            <a:endParaRPr lang="en-GB" sz="3234"/>
          </a:p>
          <a:p>
            <a:r>
              <a:rPr lang="en-US" sz="3234"/>
              <a:t>The result: better products, delivered faster, to happier customers by more engaged teams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F2F4F3-C752-4D70-86D9-C30FC76F5453}"/>
              </a:ext>
            </a:extLst>
          </p:cNvPr>
          <p:cNvGraphicFramePr/>
          <p:nvPr/>
        </p:nvGraphicFramePr>
        <p:xfrm>
          <a:off x="9070798" y="1466069"/>
          <a:ext cx="10068946" cy="9414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F366917-C6D2-4232-ACA7-D1A9069EBE42}"/>
              </a:ext>
            </a:extLst>
          </p:cNvPr>
          <p:cNvGrpSpPr/>
          <p:nvPr/>
        </p:nvGrpSpPr>
        <p:grpSpPr>
          <a:xfrm>
            <a:off x="10091192" y="2113774"/>
            <a:ext cx="8688124" cy="5929162"/>
            <a:chOff x="6132287" y="689950"/>
            <a:chExt cx="5269604" cy="39566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6C638-BB0A-4ACD-B4A8-B04F156495AE}"/>
                </a:ext>
              </a:extLst>
            </p:cNvPr>
            <p:cNvSpPr/>
            <p:nvPr/>
          </p:nvSpPr>
          <p:spPr bwMode="auto">
            <a:xfrm>
              <a:off x="6132287" y="689950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solidFill>
                    <a:srgbClr val="0878D4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50%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CC469-496A-4191-9BED-8BA655593DD9}"/>
                </a:ext>
              </a:extLst>
            </p:cNvPr>
            <p:cNvSpPr/>
            <p:nvPr/>
          </p:nvSpPr>
          <p:spPr bwMode="auto">
            <a:xfrm>
              <a:off x="6529442" y="2334327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gradFill>
                    <a:gsLst>
                      <a:gs pos="0">
                        <a:srgbClr val="3C3C41"/>
                      </a:gs>
                      <a:gs pos="100000">
                        <a:srgbClr val="3C3C41"/>
                      </a:gs>
                    </a:gsLst>
                    <a:lin ang="5400000" scaled="1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30%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6EF9A9-6B19-4F5F-AEFB-8BDFBA035B91}"/>
                </a:ext>
              </a:extLst>
            </p:cNvPr>
            <p:cNvSpPr/>
            <p:nvPr/>
          </p:nvSpPr>
          <p:spPr bwMode="auto">
            <a:xfrm>
              <a:off x="7253406" y="3194888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solidFill>
                    <a:srgbClr val="0878D4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19.5%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5722C5-2C60-4A9F-BF17-260E09301FE9}"/>
                </a:ext>
              </a:extLst>
            </p:cNvPr>
            <p:cNvSpPr/>
            <p:nvPr/>
          </p:nvSpPr>
          <p:spPr bwMode="auto">
            <a:xfrm>
              <a:off x="7653148" y="3163762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gradFill>
                    <a:gsLst>
                      <a:gs pos="0">
                        <a:srgbClr val="3C3C41"/>
                      </a:gs>
                      <a:gs pos="100000">
                        <a:srgbClr val="3C3C41"/>
                      </a:gs>
                    </a:gsLst>
                    <a:lin ang="5400000" scaled="1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20%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AE1F2A-040B-42EE-B785-26BACB67ABFC}"/>
                </a:ext>
              </a:extLst>
            </p:cNvPr>
            <p:cNvSpPr/>
            <p:nvPr/>
          </p:nvSpPr>
          <p:spPr bwMode="auto">
            <a:xfrm>
              <a:off x="8395792" y="4393767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solidFill>
                    <a:srgbClr val="0878D4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5%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DA7219-88D9-4E59-9C12-3CAF77903F1C}"/>
                </a:ext>
              </a:extLst>
            </p:cNvPr>
            <p:cNvSpPr/>
            <p:nvPr/>
          </p:nvSpPr>
          <p:spPr bwMode="auto">
            <a:xfrm>
              <a:off x="8816707" y="3975419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gradFill>
                    <a:gsLst>
                      <a:gs pos="0">
                        <a:srgbClr val="3C3C41"/>
                      </a:gs>
                      <a:gs pos="100000">
                        <a:srgbClr val="3C3C41"/>
                      </a:gs>
                    </a:gsLst>
                    <a:lin ang="5400000" scaled="1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10%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A33020-F87A-4C49-9D9E-345F203B6F27}"/>
                </a:ext>
              </a:extLst>
            </p:cNvPr>
            <p:cNvSpPr/>
            <p:nvPr/>
          </p:nvSpPr>
          <p:spPr bwMode="auto">
            <a:xfrm>
              <a:off x="9534801" y="3967512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solidFill>
                    <a:srgbClr val="0878D4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10%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598824-7E86-40AF-B862-96C1E7529F47}"/>
                </a:ext>
              </a:extLst>
            </p:cNvPr>
            <p:cNvSpPr/>
            <p:nvPr/>
          </p:nvSpPr>
          <p:spPr bwMode="auto">
            <a:xfrm>
              <a:off x="9868946" y="3099622"/>
              <a:ext cx="391886" cy="29557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gradFill>
                    <a:gsLst>
                      <a:gs pos="0">
                        <a:srgbClr val="3C3C41"/>
                      </a:gs>
                      <a:gs pos="100000">
                        <a:srgbClr val="3C3C41"/>
                      </a:gs>
                    </a:gsLst>
                    <a:lin ang="5400000" scaled="1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20%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61E364-B20B-4555-BCD1-E2A1AD4212F4}"/>
                </a:ext>
              </a:extLst>
            </p:cNvPr>
            <p:cNvSpPr/>
            <p:nvPr/>
          </p:nvSpPr>
          <p:spPr bwMode="auto">
            <a:xfrm>
              <a:off x="10651312" y="4374238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solidFill>
                    <a:srgbClr val="0878D4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5%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CDA99C-66BF-4E7B-A623-7D33E54D14C6}"/>
                </a:ext>
              </a:extLst>
            </p:cNvPr>
            <p:cNvSpPr/>
            <p:nvPr/>
          </p:nvSpPr>
          <p:spPr bwMode="auto">
            <a:xfrm>
              <a:off x="11010005" y="3568680"/>
              <a:ext cx="391886" cy="25279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01520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b="1">
                  <a:gradFill>
                    <a:gsLst>
                      <a:gs pos="0">
                        <a:srgbClr val="3C3C41"/>
                      </a:gs>
                      <a:gs pos="100000">
                        <a:srgbClr val="3C3C41"/>
                      </a:gs>
                    </a:gsLst>
                    <a:lin ang="5400000" scaled="1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15%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21C791-0C62-499F-8C37-CC31538FA261}"/>
              </a:ext>
            </a:extLst>
          </p:cNvPr>
          <p:cNvGrpSpPr/>
          <p:nvPr/>
        </p:nvGrpSpPr>
        <p:grpSpPr>
          <a:xfrm>
            <a:off x="11180017" y="10528033"/>
            <a:ext cx="3680787" cy="239301"/>
            <a:chOff x="6923314" y="1005115"/>
            <a:chExt cx="2232506" cy="1451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D5304D-5429-4596-B6FD-E9074E91DD32}"/>
                </a:ext>
              </a:extLst>
            </p:cNvPr>
            <p:cNvSpPr/>
            <p:nvPr/>
          </p:nvSpPr>
          <p:spPr bwMode="auto">
            <a:xfrm>
              <a:off x="6923314" y="1005115"/>
              <a:ext cx="145143" cy="145143"/>
            </a:xfrm>
            <a:prstGeom prst="rect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53798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>
                  <a:gradFill>
                    <a:gsLst>
                      <a:gs pos="0">
                        <a:srgbClr val="3C3C41"/>
                      </a:gs>
                      <a:gs pos="100000">
                        <a:srgbClr val="3C3C41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Top DevOps Performers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565409-46E7-49DC-B75F-953C7AEAE1A1}"/>
                </a:ext>
              </a:extLst>
            </p:cNvPr>
            <p:cNvSpPr/>
            <p:nvPr/>
          </p:nvSpPr>
          <p:spPr bwMode="auto">
            <a:xfrm>
              <a:off x="9010677" y="1005115"/>
              <a:ext cx="145143" cy="145143"/>
            </a:xfrm>
            <a:prstGeom prst="rect">
              <a:avLst/>
            </a:pr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53798" tIns="241216" rIns="301520" bIns="2412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>
                  <a:gradFill>
                    <a:gsLst>
                      <a:gs pos="0">
                        <a:srgbClr val="3C3C41"/>
                      </a:gs>
                      <a:gs pos="100000">
                        <a:srgbClr val="3C3C41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Low DevOps Performers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94DC6D4-70A5-41C3-9EE2-6CFA4CF738CD}"/>
              </a:ext>
            </a:extLst>
          </p:cNvPr>
          <p:cNvSpPr/>
          <p:nvPr/>
        </p:nvSpPr>
        <p:spPr bwMode="auto">
          <a:xfrm>
            <a:off x="9416660" y="1122473"/>
            <a:ext cx="4264004" cy="7777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r>
              <a:rPr lang="en-US" sz="3298" b="1" spc="-81">
                <a:ln w="3175">
                  <a:noFill/>
                </a:ln>
                <a:gradFill>
                  <a:gsLst>
                    <a:gs pos="1250">
                      <a:srgbClr val="3C3C41"/>
                    </a:gs>
                    <a:gs pos="100000">
                      <a:srgbClr val="3C3C41"/>
                    </a:gs>
                  </a:gsLst>
                  <a:lin ang="5400000" scaled="0"/>
                </a:gradFill>
                <a:latin typeface="Segoe UI Semibold"/>
                <a:cs typeface="Segoe UI Semilight" panose="020B0402040204020203" pitchFamily="34" charset="0"/>
              </a:rPr>
              <a:t>Time spent</a:t>
            </a:r>
          </a:p>
        </p:txBody>
      </p: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732D03F-AF5F-449E-8448-8A3FD81319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734" y="10258221"/>
            <a:ext cx="7185428" cy="6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648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3212193" y="2948909"/>
            <a:ext cx="4667454" cy="1073584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00B294"/>
                  </a:solidFill>
                  <a:latin typeface="Segoe UI Semibold"/>
                </a:rPr>
                <a:t>Azure Boards</a:t>
              </a:r>
              <a:endParaRPr lang="en-US" sz="3298">
                <a:solidFill>
                  <a:srgbClr val="00B294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3187418" y="4718767"/>
            <a:ext cx="4692230" cy="1009020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D83B01"/>
                  </a:solidFill>
                  <a:latin typeface="Segoe UI Semibold"/>
                </a:rPr>
                <a:t>Azure </a:t>
              </a:r>
              <a:r>
                <a:rPr lang="en-US" sz="3298">
                  <a:solidFill>
                    <a:srgbClr val="D83B01"/>
                  </a:solidFill>
                  <a:latin typeface="Segoe UI Semibold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3187418" y="6364702"/>
            <a:ext cx="4692230" cy="1009020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2560E0"/>
                  </a:solidFill>
                  <a:latin typeface="Segoe UI Semibold"/>
                </a:rPr>
                <a:t>Azure Pipelines</a:t>
              </a:r>
              <a:endParaRPr lang="en-US" sz="3298">
                <a:solidFill>
                  <a:srgbClr val="2560E0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3178872" y="9656577"/>
            <a:ext cx="4700773" cy="1009020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854CC7"/>
                  </a:solidFill>
                  <a:latin typeface="Segoe UI Semibold"/>
                </a:rPr>
                <a:t>Azure Test</a:t>
              </a:r>
              <a:r>
                <a:rPr lang="en-US" sz="3298">
                  <a:solidFill>
                    <a:srgbClr val="854CC7"/>
                  </a:solidFill>
                  <a:latin typeface="Segoe UI Semibold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3173500" y="8043230"/>
            <a:ext cx="4706147" cy="943835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CB2E6D"/>
                  </a:solidFill>
                  <a:latin typeface="Segoe UI Semibold"/>
                </a:rPr>
                <a:t>Azure Artifacts</a:t>
              </a:r>
              <a:endParaRPr lang="en-US" sz="3298">
                <a:solidFill>
                  <a:srgbClr val="CB2E6D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1284499" y="1200"/>
            <a:ext cx="890583" cy="11306951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endParaRPr lang="en-US" sz="329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2801296" y="1196586"/>
            <a:ext cx="3475789" cy="8340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57" tIns="241084" rIns="301357" bIns="241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5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936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972553" y="829914"/>
            <a:ext cx="1567396" cy="1567396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57" tIns="241084" rIns="301357" bIns="2410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55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47676" tIns="73840" rIns="147676" bIns="73840" numCol="1" anchor="t" anchorCtr="0" compatLnSpc="1">
              <a:prstTxWarp prst="textNoShape">
                <a:avLst/>
              </a:prstTxWarp>
            </a:bodyPr>
            <a:lstStyle/>
            <a:p>
              <a:pPr defTabSz="1506415">
                <a:defRPr/>
              </a:pPr>
              <a:endParaRPr lang="en-US" sz="263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0B0EC26-139F-4071-B3D5-C7E481D8E39A}"/>
              </a:ext>
            </a:extLst>
          </p:cNvPr>
          <p:cNvSpPr/>
          <p:nvPr/>
        </p:nvSpPr>
        <p:spPr bwMode="auto">
          <a:xfrm>
            <a:off x="5460145" y="1196586"/>
            <a:ext cx="3475789" cy="8340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57" tIns="241084" rIns="301357" bIns="241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5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936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with Azure DevOps</a:t>
            </a:r>
          </a:p>
        </p:txBody>
      </p:sp>
    </p:spTree>
    <p:extLst>
      <p:ext uri="{BB962C8B-B14F-4D97-AF65-F5344CB8AC3E}">
        <p14:creationId xmlns:p14="http://schemas.microsoft.com/office/powerpoint/2010/main" val="19886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4D5356B-BD8C-44C1-83AF-D97C1ABA67BC}"/>
              </a:ext>
            </a:extLst>
          </p:cNvPr>
          <p:cNvSpPr/>
          <p:nvPr/>
        </p:nvSpPr>
        <p:spPr bwMode="auto">
          <a:xfrm rot="16200000">
            <a:off x="7896269" y="2888815"/>
            <a:ext cx="1288208" cy="1129200"/>
          </a:xfrm>
          <a:prstGeom prst="triangle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>
            <a:innerShdw blurRad="127000" dist="50800" dir="16200000">
              <a:prstClr val="black">
                <a:alpha val="2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9019581" y="1200"/>
            <a:ext cx="11083095" cy="11306951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3212193" y="2948909"/>
            <a:ext cx="4667454" cy="1073584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00B294"/>
                  </a:solidFill>
                  <a:latin typeface="Segoe UI Semibold"/>
                </a:rPr>
                <a:t>Azure Boards</a:t>
              </a:r>
              <a:endParaRPr lang="en-US" sz="3298">
                <a:solidFill>
                  <a:srgbClr val="00B294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3187418" y="4718767"/>
            <a:ext cx="4692230" cy="1009020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D83B01"/>
                  </a:solidFill>
                  <a:latin typeface="Segoe UI Semibold"/>
                </a:rPr>
                <a:t>Azure </a:t>
              </a:r>
              <a:r>
                <a:rPr lang="en-US" sz="3298">
                  <a:solidFill>
                    <a:srgbClr val="D83B01"/>
                  </a:solidFill>
                  <a:latin typeface="Segoe UI Semibold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3187418" y="6364702"/>
            <a:ext cx="4692230" cy="1009020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2560E0"/>
                  </a:solidFill>
                  <a:latin typeface="Segoe UI Semibold"/>
                </a:rPr>
                <a:t>Azure Pipelines</a:t>
              </a:r>
              <a:endParaRPr lang="en-US" sz="3298">
                <a:solidFill>
                  <a:srgbClr val="2560E0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3178872" y="9656577"/>
            <a:ext cx="4700773" cy="1009020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854CC7"/>
                  </a:solidFill>
                  <a:latin typeface="Segoe UI Semibold"/>
                </a:rPr>
                <a:t>Azure Test</a:t>
              </a:r>
              <a:r>
                <a:rPr lang="en-US" sz="3298">
                  <a:solidFill>
                    <a:srgbClr val="854CC7"/>
                  </a:solidFill>
                  <a:latin typeface="Segoe UI Semibold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3173500" y="8043230"/>
            <a:ext cx="4706147" cy="943835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CB2E6D"/>
                  </a:solidFill>
                  <a:latin typeface="Segoe UI Semibold"/>
                </a:rPr>
                <a:t>Azure Artifacts</a:t>
              </a:r>
              <a:endParaRPr lang="en-US" sz="3298">
                <a:solidFill>
                  <a:srgbClr val="CB2E6D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1284499" y="1200"/>
            <a:ext cx="890583" cy="11306951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endParaRPr lang="en-US" sz="329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2801296" y="1196586"/>
            <a:ext cx="3475789" cy="8340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57" tIns="241084" rIns="301357" bIns="241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5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936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972553" y="829914"/>
            <a:ext cx="1567396" cy="1567396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57" tIns="241084" rIns="301357" bIns="2410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55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47676" tIns="73840" rIns="147676" bIns="73840" numCol="1" anchor="t" anchorCtr="0" compatLnSpc="1">
              <a:prstTxWarp prst="textNoShape">
                <a:avLst/>
              </a:prstTxWarp>
            </a:bodyPr>
            <a:lstStyle/>
            <a:p>
              <a:pPr defTabSz="1506415">
                <a:defRPr/>
              </a:pPr>
              <a:endParaRPr lang="en-US" sz="263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pic>
        <p:nvPicPr>
          <p:cNvPr id="35" name="Picture 34" descr="A screenshot of Azure Boards showing a KanBan board">
            <a:extLst>
              <a:ext uri="{FF2B5EF4-FFF2-40B4-BE49-F238E27FC236}">
                <a16:creationId xmlns:a16="http://schemas.microsoft.com/office/drawing/2014/main" id="{C3BDD098-E050-46F1-B000-070121E5BA3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" b="-126"/>
          <a:stretch/>
        </p:blipFill>
        <p:spPr>
          <a:xfrm>
            <a:off x="9968849" y="364192"/>
            <a:ext cx="9269953" cy="5811118"/>
          </a:xfrm>
          <a:prstGeom prst="rect">
            <a:avLst/>
          </a:prstGeom>
          <a:ln>
            <a:solidFill>
              <a:srgbClr val="D2D2D2"/>
            </a:solidFill>
          </a:ln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</p:spPr>
      </p:pic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9912958" y="6872347"/>
            <a:ext cx="9269953" cy="43472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US" sz="3298">
                <a:solidFill>
                  <a:srgbClr val="FFFFFF"/>
                </a:solidFill>
                <a:latin typeface="Segoe UI"/>
              </a:rPr>
              <a:t>Connecting ideas to releases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US" sz="3298">
                <a:solidFill>
                  <a:srgbClr val="FFFFFF"/>
                </a:solidFill>
                <a:latin typeface="Segoe UI"/>
              </a:rPr>
              <a:t>Scrum ready to help your teams run sprints, stand-ups, and plan work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Integrated with GitHub commits and pull requests</a:t>
            </a:r>
            <a:endParaRPr lang="en-US" sz="3298">
              <a:solidFill>
                <a:srgbClr val="FFFFFF"/>
              </a:solidFill>
              <a:latin typeface="Segoe UI"/>
            </a:endParaRP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US" sz="3298">
                <a:solidFill>
                  <a:srgbClr val="FFFFFF"/>
                </a:solidFill>
                <a:latin typeface="Segoe UI"/>
              </a:rPr>
              <a:t>Insights into project status and health</a:t>
            </a:r>
          </a:p>
        </p:txBody>
      </p:sp>
    </p:spTree>
    <p:extLst>
      <p:ext uri="{BB962C8B-B14F-4D97-AF65-F5344CB8AC3E}">
        <p14:creationId xmlns:p14="http://schemas.microsoft.com/office/powerpoint/2010/main" val="35972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6E55E6E-F84C-4E66-8D4B-C3C8B38739F7}"/>
              </a:ext>
            </a:extLst>
          </p:cNvPr>
          <p:cNvSpPr/>
          <p:nvPr/>
        </p:nvSpPr>
        <p:spPr bwMode="auto">
          <a:xfrm rot="16200000">
            <a:off x="7896267" y="4658672"/>
            <a:ext cx="1288208" cy="1129200"/>
          </a:xfrm>
          <a:prstGeom prst="triangle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>
            <a:innerShdw blurRad="127000" dist="50800" dir="16200000">
              <a:prstClr val="black">
                <a:alpha val="2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9019581" y="1200"/>
            <a:ext cx="11083095" cy="11306951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3212193" y="2948909"/>
            <a:ext cx="4667454" cy="1073584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00B294"/>
                  </a:solidFill>
                  <a:latin typeface="Segoe UI Semibold"/>
                </a:rPr>
                <a:t>Azure Boards</a:t>
              </a:r>
              <a:endParaRPr lang="en-US" sz="3298">
                <a:solidFill>
                  <a:srgbClr val="00B294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3187418" y="4718767"/>
            <a:ext cx="4692230" cy="1009020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D83B01"/>
                  </a:solidFill>
                  <a:latin typeface="Segoe UI Semibold"/>
                </a:rPr>
                <a:t>Azure </a:t>
              </a:r>
              <a:r>
                <a:rPr lang="en-US" sz="3298">
                  <a:solidFill>
                    <a:srgbClr val="D83B01"/>
                  </a:solidFill>
                  <a:latin typeface="Segoe UI Semibold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3187418" y="6364702"/>
            <a:ext cx="4692230" cy="1009020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2560E0"/>
                  </a:solidFill>
                  <a:latin typeface="Segoe UI Semibold"/>
                </a:rPr>
                <a:t>Azure Pipelines</a:t>
              </a:r>
              <a:endParaRPr lang="en-US" sz="3298">
                <a:solidFill>
                  <a:srgbClr val="2560E0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3178872" y="9656577"/>
            <a:ext cx="4700773" cy="1009020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854CC7"/>
                  </a:solidFill>
                  <a:latin typeface="Segoe UI Semibold"/>
                </a:rPr>
                <a:t>Azure Test</a:t>
              </a:r>
              <a:r>
                <a:rPr lang="en-US" sz="3298">
                  <a:solidFill>
                    <a:srgbClr val="854CC7"/>
                  </a:solidFill>
                  <a:latin typeface="Segoe UI Semibold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3173500" y="8043230"/>
            <a:ext cx="4706147" cy="943835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CB2E6D"/>
                  </a:solidFill>
                  <a:latin typeface="Segoe UI Semibold"/>
                </a:rPr>
                <a:t>Azure Artifacts</a:t>
              </a:r>
              <a:endParaRPr lang="en-US" sz="3298">
                <a:solidFill>
                  <a:srgbClr val="CB2E6D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1284499" y="1200"/>
            <a:ext cx="890583" cy="11306951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endParaRPr lang="en-US" sz="329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2801296" y="1196586"/>
            <a:ext cx="3475789" cy="8340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57" tIns="241084" rIns="301357" bIns="241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5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936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972553" y="829914"/>
            <a:ext cx="1567396" cy="1567396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57" tIns="241084" rIns="301357" bIns="2410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55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47676" tIns="73840" rIns="147676" bIns="73840" numCol="1" anchor="t" anchorCtr="0" compatLnSpc="1">
              <a:prstTxWarp prst="textNoShape">
                <a:avLst/>
              </a:prstTxWarp>
            </a:bodyPr>
            <a:lstStyle/>
            <a:p>
              <a:pPr defTabSz="1506415">
                <a:defRPr/>
              </a:pPr>
              <a:endParaRPr lang="en-US" sz="263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3BDD098-E050-46F1-B000-070121E5BA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49" y="372893"/>
            <a:ext cx="9269953" cy="5793721"/>
          </a:xfrm>
          <a:prstGeom prst="rect">
            <a:avLst/>
          </a:prstGeom>
          <a:ln>
            <a:noFill/>
          </a:ln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</p:spPr>
      </p:pic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9912958" y="6872347"/>
            <a:ext cx="9269953" cy="43472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Private Git and TFVC repos for your teams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Code review via branch pull requests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Branch policies and build validation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Easy migration path to / from GitHub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endParaRPr lang="en-US" sz="3298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61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1544 L -2.29167E-6 -2.22222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0C5A2F8-B1FD-4886-9436-A60AD35C1454}"/>
              </a:ext>
            </a:extLst>
          </p:cNvPr>
          <p:cNvSpPr/>
          <p:nvPr/>
        </p:nvSpPr>
        <p:spPr bwMode="auto">
          <a:xfrm rot="16200000">
            <a:off x="7897610" y="6304610"/>
            <a:ext cx="1288208" cy="1129200"/>
          </a:xfrm>
          <a:prstGeom prst="triangle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>
            <a:innerShdw blurRad="127000" dist="50800" dir="16200000">
              <a:prstClr val="black">
                <a:alpha val="2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9019581" y="1200"/>
            <a:ext cx="11083095" cy="11306951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3212193" y="2948909"/>
            <a:ext cx="4667454" cy="1073584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00B294"/>
                  </a:solidFill>
                  <a:latin typeface="Segoe UI Semibold"/>
                </a:rPr>
                <a:t>Azure Boards</a:t>
              </a:r>
              <a:endParaRPr lang="en-US" sz="3298">
                <a:solidFill>
                  <a:srgbClr val="00B294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3187418" y="4718767"/>
            <a:ext cx="4692230" cy="1009020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D83B01"/>
                  </a:solidFill>
                  <a:latin typeface="Segoe UI Semibold"/>
                </a:rPr>
                <a:t>Azure </a:t>
              </a:r>
              <a:r>
                <a:rPr lang="en-US" sz="3298">
                  <a:solidFill>
                    <a:srgbClr val="D83B01"/>
                  </a:solidFill>
                  <a:latin typeface="Segoe UI Semibold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3187418" y="6364702"/>
            <a:ext cx="4692230" cy="1009020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2560E0"/>
                  </a:solidFill>
                  <a:latin typeface="Segoe UI Semibold"/>
                </a:rPr>
                <a:t>Azure Pipelines</a:t>
              </a:r>
              <a:endParaRPr lang="en-US" sz="3298">
                <a:solidFill>
                  <a:srgbClr val="2560E0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3178872" y="9656577"/>
            <a:ext cx="4700773" cy="1009020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854CC7"/>
                  </a:solidFill>
                  <a:latin typeface="Segoe UI Semibold"/>
                </a:rPr>
                <a:t>Azure Test</a:t>
              </a:r>
              <a:r>
                <a:rPr lang="en-US" sz="3298">
                  <a:solidFill>
                    <a:srgbClr val="854CC7"/>
                  </a:solidFill>
                  <a:latin typeface="Segoe UI Semibold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3173500" y="8043230"/>
            <a:ext cx="4706147" cy="943835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CB2E6D"/>
                  </a:solidFill>
                  <a:latin typeface="Segoe UI Semibold"/>
                </a:rPr>
                <a:t>Azure Artifacts</a:t>
              </a:r>
              <a:endParaRPr lang="en-US" sz="3298">
                <a:solidFill>
                  <a:srgbClr val="CB2E6D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1284499" y="1200"/>
            <a:ext cx="890583" cy="11306951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endParaRPr lang="en-US" sz="329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2801296" y="1196586"/>
            <a:ext cx="3475789" cy="8340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57" tIns="241084" rIns="301357" bIns="241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5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936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972553" y="829914"/>
            <a:ext cx="1567396" cy="1567396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57" tIns="241084" rIns="301357" bIns="2410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55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47676" tIns="73840" rIns="147676" bIns="73840" numCol="1" anchor="t" anchorCtr="0" compatLnSpc="1">
              <a:prstTxWarp prst="textNoShape">
                <a:avLst/>
              </a:prstTxWarp>
            </a:bodyPr>
            <a:lstStyle/>
            <a:p>
              <a:pPr defTabSz="1506415">
                <a:defRPr/>
              </a:pPr>
              <a:endParaRPr lang="en-US" sz="263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9912957" y="6872347"/>
            <a:ext cx="8906644" cy="43472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Cloud-hosted pipelines for Linux, macOS and Windows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Any language, any platform, any cloud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Native support for containers and Kubernetes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Best-in-class for open source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endParaRPr lang="en-US" sz="3298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C75C011-726B-4E8D-922C-6A4EE4334E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46" y="372893"/>
            <a:ext cx="9269951" cy="5793721"/>
          </a:xfrm>
          <a:prstGeom prst="rect">
            <a:avLst/>
          </a:prstGeom>
          <a:ln>
            <a:noFill/>
          </a:ln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363FC768-8135-48ED-AC7F-91C7F5E0A8B8}"/>
              </a:ext>
            </a:extLst>
          </p:cNvPr>
          <p:cNvSpPr/>
          <p:nvPr/>
        </p:nvSpPr>
        <p:spPr bwMode="auto">
          <a:xfrm>
            <a:off x="19371257" y="10665596"/>
            <a:ext cx="341721" cy="341721"/>
          </a:xfrm>
          <a:prstGeom prst="ellipse">
            <a:avLst/>
          </a:prstGeom>
          <a:noFill/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79EB55-C5C3-495D-A197-833AD7392540}"/>
              </a:ext>
            </a:extLst>
          </p:cNvPr>
          <p:cNvSpPr/>
          <p:nvPr/>
        </p:nvSpPr>
        <p:spPr bwMode="auto">
          <a:xfrm>
            <a:off x="18876018" y="10665596"/>
            <a:ext cx="341721" cy="3417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14537 L -4.79167E-6 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C164B19-17CA-46AC-BC00-2E101FCBCD6B}"/>
              </a:ext>
            </a:extLst>
          </p:cNvPr>
          <p:cNvSpPr/>
          <p:nvPr/>
        </p:nvSpPr>
        <p:spPr bwMode="auto">
          <a:xfrm rot="16200000">
            <a:off x="7890214" y="6304610"/>
            <a:ext cx="1288208" cy="1129200"/>
          </a:xfrm>
          <a:prstGeom prst="triangle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>
            <a:innerShdw blurRad="127000" dist="50800" dir="16200000">
              <a:prstClr val="black">
                <a:alpha val="2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9019581" y="1200"/>
            <a:ext cx="11083095" cy="11306951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3212193" y="2948909"/>
            <a:ext cx="4667454" cy="1073584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00B294"/>
                  </a:solidFill>
                  <a:latin typeface="Segoe UI Semibold"/>
                </a:rPr>
                <a:t>Azure Boards</a:t>
              </a:r>
              <a:endParaRPr lang="en-US" sz="3298">
                <a:solidFill>
                  <a:srgbClr val="00B294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3187418" y="4718767"/>
            <a:ext cx="4692230" cy="1009020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D83B01"/>
                  </a:solidFill>
                  <a:latin typeface="Segoe UI Semibold"/>
                </a:rPr>
                <a:t>Azure </a:t>
              </a:r>
              <a:r>
                <a:rPr lang="en-US" sz="3298">
                  <a:solidFill>
                    <a:srgbClr val="D83B01"/>
                  </a:solidFill>
                  <a:latin typeface="Segoe UI Semibold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3187418" y="6364702"/>
            <a:ext cx="4692230" cy="1009020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2560E0"/>
                  </a:solidFill>
                  <a:latin typeface="Segoe UI Semibold"/>
                </a:rPr>
                <a:t>Azure Pipelines</a:t>
              </a:r>
              <a:endParaRPr lang="en-US" sz="3298">
                <a:solidFill>
                  <a:srgbClr val="2560E0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3178872" y="9656577"/>
            <a:ext cx="4700773" cy="1009020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854CC7"/>
                  </a:solidFill>
                  <a:latin typeface="Segoe UI Semibold"/>
                </a:rPr>
                <a:t>Azure Test</a:t>
              </a:r>
              <a:r>
                <a:rPr lang="en-US" sz="3298">
                  <a:solidFill>
                    <a:srgbClr val="854CC7"/>
                  </a:solidFill>
                  <a:latin typeface="Segoe UI Semibold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3173500" y="8043230"/>
            <a:ext cx="4706147" cy="943835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241216" rIns="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07899"/>
              <a:r>
                <a:rPr lang="en-US" sz="3298">
                  <a:solidFill>
                    <a:srgbClr val="CB2E6D"/>
                  </a:solidFill>
                  <a:latin typeface="Segoe UI Semibold"/>
                </a:rPr>
                <a:t>Azure Artifacts</a:t>
              </a:r>
              <a:endParaRPr lang="en-US" sz="3298">
                <a:solidFill>
                  <a:srgbClr val="CB2E6D"/>
                </a:solidFill>
                <a:latin typeface="Segoe UI Semibold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1284499" y="1200"/>
            <a:ext cx="890583" cy="11306951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7461" fontAlgn="base">
                <a:spcBef>
                  <a:spcPct val="0"/>
                </a:spcBef>
                <a:spcAft>
                  <a:spcPct val="0"/>
                </a:spcAft>
              </a:pPr>
              <a:endParaRPr lang="en-US" sz="329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2801296" y="1196586"/>
            <a:ext cx="3475789" cy="83405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01357" tIns="241084" rIns="301357" bIns="241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5365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936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972553" y="829914"/>
            <a:ext cx="1567396" cy="1567396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1357" tIns="241084" rIns="301357" bIns="2410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53655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0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47676" tIns="73840" rIns="147676" bIns="73840" numCol="1" anchor="t" anchorCtr="0" compatLnSpc="1">
              <a:prstTxWarp prst="textNoShape">
                <a:avLst/>
              </a:prstTxWarp>
            </a:bodyPr>
            <a:lstStyle/>
            <a:p>
              <a:pPr defTabSz="1506415">
                <a:defRPr/>
              </a:pPr>
              <a:endParaRPr lang="en-US" sz="2638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3BDD098-E050-46F1-B000-070121E5BA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49" y="662580"/>
            <a:ext cx="9269953" cy="5214347"/>
          </a:xfrm>
          <a:prstGeom prst="rect">
            <a:avLst/>
          </a:prstGeom>
          <a:ln>
            <a:noFill/>
          </a:ln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</p:spPr>
      </p:pic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9912957" y="6872347"/>
            <a:ext cx="8906644" cy="43472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Deploy to on-premises, ANY cloud or a hybrid of cloud and on-prem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Staged environment releases</a:t>
            </a:r>
          </a:p>
          <a:p>
            <a:pPr defTabSz="1478194">
              <a:lnSpc>
                <a:spcPct val="100000"/>
              </a:lnSpc>
              <a:spcAft>
                <a:spcPts val="2968"/>
              </a:spcAft>
            </a:pPr>
            <a:r>
              <a:rPr lang="en-GB" sz="3298">
                <a:solidFill>
                  <a:srgbClr val="FFFFFF"/>
                </a:solidFill>
                <a:latin typeface="Segoe UI"/>
              </a:rPr>
              <a:t>Pre and post deployment approvals with gates to automate approval based on conditions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C61E31-53A1-4BD0-B422-53944F8AA4D8}"/>
              </a:ext>
            </a:extLst>
          </p:cNvPr>
          <p:cNvSpPr/>
          <p:nvPr/>
        </p:nvSpPr>
        <p:spPr bwMode="auto">
          <a:xfrm>
            <a:off x="19371257" y="10665596"/>
            <a:ext cx="341721" cy="3417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181263-6328-4C3F-B849-3D59364C151C}"/>
              </a:ext>
            </a:extLst>
          </p:cNvPr>
          <p:cNvSpPr/>
          <p:nvPr/>
        </p:nvSpPr>
        <p:spPr bwMode="auto">
          <a:xfrm>
            <a:off x="18876018" y="10665596"/>
            <a:ext cx="341721" cy="341721"/>
          </a:xfrm>
          <a:prstGeom prst="ellipse">
            <a:avLst/>
          </a:prstGeom>
          <a:noFill/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1520" tIns="241216" rIns="301520" bIns="2412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537461" fontAlgn="base">
              <a:spcBef>
                <a:spcPct val="0"/>
              </a:spcBef>
              <a:spcAft>
                <a:spcPct val="0"/>
              </a:spcAft>
            </a:pPr>
            <a:endParaRPr lang="en-US" sz="329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8950C474DEC6438AC0EC370D94D865" ma:contentTypeVersion="13" ma:contentTypeDescription="Create a new document." ma:contentTypeScope="" ma:versionID="716acdd3e00c8039de4e66c53e1aaf08">
  <xsd:schema xmlns:xsd="http://www.w3.org/2001/XMLSchema" xmlns:xs="http://www.w3.org/2001/XMLSchema" xmlns:p="http://schemas.microsoft.com/office/2006/metadata/properties" xmlns:ns2="9af84b6c-24d3-4f04-8f53-4f93d4b1ebfd" xmlns:ns3="0c393b57-9982-4559-a03d-ccf1063eb35b" targetNamespace="http://schemas.microsoft.com/office/2006/metadata/properties" ma:root="true" ma:fieldsID="4320c857616cb3d924f7554dac562607" ns2:_="" ns3:_="">
    <xsd:import namespace="9af84b6c-24d3-4f04-8f53-4f93d4b1ebfd"/>
    <xsd:import namespace="0c393b57-9982-4559-a03d-ccf1063eb35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84b6c-24d3-4f04-8f53-4f93d4b1eb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93b57-9982-4559-a03d-ccf1063eb3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26A233-2ABC-4C1F-8A8C-407F3665F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84b6c-24d3-4f04-8f53-4f93d4b1ebfd"/>
    <ds:schemaRef ds:uri="0c393b57-9982-4559-a03d-ccf1063eb3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095A94-091F-4841-A7AA-A337FAFB96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8C41BD-64B7-497C-A0F2-DBABCB45E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651</Words>
  <Application>Microsoft Office PowerPoint</Application>
  <PresentationFormat>Custom</PresentationFormat>
  <Paragraphs>133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Fakt Slab Pro Blond</vt:lpstr>
      <vt:lpstr>Fakt Slab Pro Normal</vt:lpstr>
      <vt:lpstr>Metric Semibold</vt:lpstr>
      <vt:lpstr>Rockwell Extra Bold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Robert Green DevOps Practices Can Make You a  Better Developer</vt:lpstr>
      <vt:lpstr>PowerPoint Presentation</vt:lpstr>
      <vt:lpstr>Accelerating Delivery with DevOps</vt:lpstr>
      <vt:lpstr>Innovation with oversight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DevOps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Bozhidar Ivanchev Build your First Full-stack Blazor App</dc:title>
  <dc:creator>Robert Green</dc:creator>
  <cp:lastModifiedBy>Robert Green</cp:lastModifiedBy>
  <cp:revision>25</cp:revision>
  <dcterms:created xsi:type="dcterms:W3CDTF">2019-10-02T14:10:33Z</dcterms:created>
  <dcterms:modified xsi:type="dcterms:W3CDTF">2019-10-22T11:59:49Z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Creator">
    <vt:lpwstr>Adobe Photoshop CC 2019 (Macintosh)</vt:lpwstr>
  </property>
  <property fmtid="{D5CDD505-2E9C-101B-9397-08002B2CF9AE}" pid="4" name="LastSaved">
    <vt:filetime>2019-10-02T00:00:00Z</vt:filetime>
  </property>
  <property fmtid="{D5CDD505-2E9C-101B-9397-08002B2CF9AE}" pid="5" name="ContentTypeId">
    <vt:lpwstr>0x010100438950C474DEC6438AC0EC370D94D865</vt:lpwstr>
  </property>
</Properties>
</file>