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4.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15.xml" ContentType="application/vnd.openxmlformats-officedocument.presentationml.notesSlide+xml"/>
  <Override PartName="/ppt/notesSlides/notesSlide18.xml" ContentType="application/vnd.openxmlformats-officedocument.presentationml.notesSlide+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notesSlides/notesSlide2.xml" ContentType="application/vnd.openxmlformats-officedocument.presentationml.notesSlide+xml"/>
  <Override PartName="/ppt/notesSlides/_rels/notesSlide16.xml.rels" ContentType="application/vnd.openxmlformats-package.relationships+xml"/>
  <Override PartName="/ppt/notesSlides/_rels/notesSlide17.xml.rels" ContentType="application/vnd.openxmlformats-package.relationships+xml"/>
  <Override PartName="/ppt/notesSlides/_rels/notesSlide15.xml.rels" ContentType="application/vnd.openxmlformats-package.relationships+xml"/>
  <Override PartName="/ppt/notesSlides/_rels/notesSlide13.xml.rels" ContentType="application/vnd.openxmlformats-package.relationships+xml"/>
  <Override PartName="/ppt/notesSlides/_rels/notesSlide12.xml.rels" ContentType="application/vnd.openxmlformats-package.relationships+xml"/>
  <Override PartName="/ppt/notesSlides/_rels/notesSlide14.xml.rels" ContentType="application/vnd.openxmlformats-package.relationships+xml"/>
  <Override PartName="/ppt/notesSlides/_rels/notesSlide11.xml.rels" ContentType="application/vnd.openxmlformats-package.relationships+xml"/>
  <Override PartName="/ppt/notesSlides/_rels/notesSlide10.xml.rels" ContentType="application/vnd.openxmlformats-package.relationships+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9.xml.rels" ContentType="application/vnd.openxmlformats-package.relationships+xml"/>
  <Override PartName="/ppt/notesSlides/_rels/notesSlide18.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_rels/notesSlide8.xml.rels" ContentType="application/vnd.openxmlformats-package.relationships+xml"/>
  <Override PartName="/ppt/notesSlides/notesSlide6.xml" ContentType="application/vnd.openxmlformats-officedocument.presentationml.notesSlide+xml"/>
  <Override PartName="/ppt/notesSlides/notesSlide13.xml" ContentType="application/vnd.openxmlformats-officedocument.presentationml.notesSlide+xml"/>
  <Override PartName="/ppt/notesSlides/notesSlide1.xml" ContentType="application/vnd.openxmlformats-officedocument.presentationml.notesSlide+xml"/>
  <Override PartName="/ppt/slides/_rels/slide18.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9.png" ContentType="image/png"/>
  <Override PartName="/ppt/media/image8.jpeg" ContentType="image/jpeg"/>
  <Override PartName="/ppt/media/image7.jpeg" ContentType="image/jpeg"/>
  <Override PartName="/ppt/media/image6.png" ContentType="image/png"/>
  <Override PartName="/ppt/media/image10.jpeg" ContentType="image/jpeg"/>
  <Override PartName="/ppt/media/image5.png" ContentType="image/png"/>
  <Override PartName="/ppt/media/image4.png" ContentType="image/png"/>
  <Override PartName="/ppt/media/image3.png" ContentType="image/png"/>
  <Override PartName="/ppt/media/image2.png" ContentType="image/png"/>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Click to edit the notes format</a:t>
            </a:r>
            <a:endParaRPr/>
          </a:p>
        </p:txBody>
      </p:sp>
      <p:sp>
        <p:nvSpPr>
          <p:cNvPr id="80" name="PlaceHolder 2"/>
          <p:cNvSpPr>
            <a:spLocks noGrp="1"/>
          </p:cNvSpPr>
          <p:nvPr>
            <p:ph type="hdr"/>
          </p:nvPr>
        </p:nvSpPr>
        <p:spPr>
          <a:xfrm>
            <a:off x="0" y="0"/>
            <a:ext cx="3372840" cy="502560"/>
          </a:xfrm>
          <a:prstGeom prst="rect">
            <a:avLst/>
          </a:prstGeom>
        </p:spPr>
        <p:txBody>
          <a:bodyPr lIns="0" rIns="0" tIns="0" bIns="0"/>
          <a:p>
            <a:r>
              <a:rPr lang="en-US" sz="1400">
                <a:latin typeface="Times New Roman"/>
              </a:rPr>
              <a:t>&lt;header&gt;</a:t>
            </a:r>
            <a:endParaRPr/>
          </a:p>
        </p:txBody>
      </p:sp>
      <p:sp>
        <p:nvSpPr>
          <p:cNvPr id="81" name="PlaceHolder 3"/>
          <p:cNvSpPr>
            <a:spLocks noGrp="1"/>
          </p:cNvSpPr>
          <p:nvPr>
            <p:ph type="dt"/>
          </p:nvPr>
        </p:nvSpPr>
        <p:spPr>
          <a:xfrm>
            <a:off x="4399200" y="0"/>
            <a:ext cx="3372840" cy="502560"/>
          </a:xfrm>
          <a:prstGeom prst="rect">
            <a:avLst/>
          </a:prstGeom>
        </p:spPr>
        <p:txBody>
          <a:bodyPr lIns="0" rIns="0" tIns="0" bIns="0"/>
          <a:p>
            <a:pPr algn="r"/>
            <a:r>
              <a:rPr lang="en-US" sz="1400">
                <a:latin typeface="Times New Roman"/>
              </a:rPr>
              <a:t>&lt;date/time&gt;</a:t>
            </a:r>
            <a:endParaRPr/>
          </a:p>
        </p:txBody>
      </p:sp>
      <p:sp>
        <p:nvSpPr>
          <p:cNvPr id="82" name="PlaceHolder 4"/>
          <p:cNvSpPr>
            <a:spLocks noGrp="1"/>
          </p:cNvSpPr>
          <p:nvPr>
            <p:ph type="ftr"/>
          </p:nvPr>
        </p:nvSpPr>
        <p:spPr>
          <a:xfrm>
            <a:off x="0" y="9555480"/>
            <a:ext cx="3372840" cy="502560"/>
          </a:xfrm>
          <a:prstGeom prst="rect">
            <a:avLst/>
          </a:prstGeom>
        </p:spPr>
        <p:txBody>
          <a:bodyPr lIns="0" rIns="0" tIns="0" bIns="0" anchor="b"/>
          <a:p>
            <a:r>
              <a:rPr lang="en-US" sz="1400">
                <a:latin typeface="Times New Roman"/>
              </a:rPr>
              <a:t>&lt;footer&gt;</a:t>
            </a:r>
            <a:endParaRPr/>
          </a:p>
        </p:txBody>
      </p:sp>
      <p:sp>
        <p:nvSpPr>
          <p:cNvPr id="83" name="PlaceHolder 5"/>
          <p:cNvSpPr>
            <a:spLocks noGrp="1"/>
          </p:cNvSpPr>
          <p:nvPr>
            <p:ph type="sldNum"/>
          </p:nvPr>
        </p:nvSpPr>
        <p:spPr>
          <a:xfrm>
            <a:off x="4399200" y="9555480"/>
            <a:ext cx="3372840" cy="502560"/>
          </a:xfrm>
          <a:prstGeom prst="rect">
            <a:avLst/>
          </a:prstGeom>
        </p:spPr>
        <p:txBody>
          <a:bodyPr lIns="0" rIns="0" tIns="0" bIns="0" anchor="b"/>
          <a:p>
            <a:pPr algn="r"/>
            <a:fld id="{BFF40245-418C-42C7-99EE-9DDA117CB9EA}"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9" name="PlaceHolder 1"/>
          <p:cNvSpPr>
            <a:spLocks noGrp="1"/>
          </p:cNvSpPr>
          <p:nvPr>
            <p:ph type="body"/>
          </p:nvPr>
        </p:nvSpPr>
        <p:spPr>
          <a:xfrm>
            <a:off x="685800" y="4343400"/>
            <a:ext cx="5486040" cy="4114440"/>
          </a:xfrm>
          <a:prstGeom prst="rect">
            <a:avLst/>
          </a:prstGeom>
        </p:spPr>
        <p:txBody>
          <a:bodyPr/>
          <a:p>
            <a:endParaRPr/>
          </a:p>
        </p:txBody>
      </p:sp>
      <p:sp>
        <p:nvSpPr>
          <p:cNvPr id="130" name="TextShape 2"/>
          <p:cNvSpPr txBox="1"/>
          <p:nvPr/>
        </p:nvSpPr>
        <p:spPr>
          <a:xfrm>
            <a:off x="3884760" y="8685360"/>
            <a:ext cx="2971440" cy="456840"/>
          </a:xfrm>
          <a:prstGeom prst="rect">
            <a:avLst/>
          </a:prstGeom>
        </p:spPr>
        <p:txBody>
          <a:bodyPr anchor="b"/>
          <a:p>
            <a:pPr algn="r">
              <a:lnSpc>
                <a:spcPct val="100000"/>
              </a:lnSpc>
            </a:pPr>
            <a:fld id="{71EF9AC1-FA52-462D-9CB9-0740EB221B06}" type="slidenum">
              <a:rPr lang="en-US" sz="1200">
                <a:solidFill>
                  <a:srgbClr val="000000"/>
                </a:solidFill>
                <a:latin typeface="+mn-lt"/>
                <a:ea typeface="+mn-ea"/>
              </a:rPr>
              <a:t>&lt;number&gt;</a:t>
            </a:fld>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7" name="PlaceHolder 1"/>
          <p:cNvSpPr>
            <a:spLocks noGrp="1"/>
          </p:cNvSpPr>
          <p:nvPr>
            <p:ph type="body"/>
          </p:nvPr>
        </p:nvSpPr>
        <p:spPr>
          <a:xfrm>
            <a:off x="685800" y="4343400"/>
            <a:ext cx="5486040" cy="4114440"/>
          </a:xfrm>
          <a:prstGeom prst="rect">
            <a:avLst/>
          </a:prstGeom>
        </p:spPr>
        <p:txBody>
          <a:bodyPr/>
          <a:p>
            <a:endParaRPr/>
          </a:p>
        </p:txBody>
      </p:sp>
      <p:sp>
        <p:nvSpPr>
          <p:cNvPr id="148" name="TextShape 2"/>
          <p:cNvSpPr txBox="1"/>
          <p:nvPr/>
        </p:nvSpPr>
        <p:spPr>
          <a:xfrm>
            <a:off x="3884760" y="8685360"/>
            <a:ext cx="2971440" cy="456840"/>
          </a:xfrm>
          <a:prstGeom prst="rect">
            <a:avLst/>
          </a:prstGeom>
        </p:spPr>
        <p:txBody>
          <a:bodyPr anchor="b"/>
          <a:p>
            <a:pPr algn="r">
              <a:lnSpc>
                <a:spcPct val="100000"/>
              </a:lnSpc>
            </a:pPr>
            <a:fld id="{D234818A-B74A-472B-A747-D449EF5F0143}" type="slidenum">
              <a:rPr lang="en-US" sz="1200">
                <a:solidFill>
                  <a:srgbClr val="000000"/>
                </a:solidFill>
                <a:latin typeface="+mn-lt"/>
                <a:ea typeface="+mn-ea"/>
              </a:rPr>
              <a:t>&lt;number&gt;</a:t>
            </a:fld>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9" name="PlaceHolder 1"/>
          <p:cNvSpPr>
            <a:spLocks noGrp="1"/>
          </p:cNvSpPr>
          <p:nvPr>
            <p:ph type="body"/>
          </p:nvPr>
        </p:nvSpPr>
        <p:spPr>
          <a:xfrm>
            <a:off x="685800" y="4343400"/>
            <a:ext cx="5486040" cy="4114440"/>
          </a:xfrm>
          <a:prstGeom prst="rect">
            <a:avLst/>
          </a:prstGeom>
        </p:spPr>
        <p:txBody>
          <a:bodyPr/>
          <a:p>
            <a:pPr>
              <a:lnSpc>
                <a:spcPct val="100000"/>
              </a:lnSpc>
            </a:pPr>
            <a:r>
              <a:rPr lang="en-US" sz="2400">
                <a:solidFill>
                  <a:srgbClr val="000000"/>
                </a:solidFill>
                <a:latin typeface="Arial"/>
              </a:rPr>
              <a:t>(Daniel)</a:t>
            </a:r>
            <a:endParaRPr/>
          </a:p>
          <a:p>
            <a:pPr>
              <a:lnSpc>
                <a:spcPct val="100000"/>
              </a:lnSpc>
              <a:buFont typeface="Arial"/>
              <a:buChar char="•"/>
            </a:pPr>
            <a:r>
              <a:rPr lang="en-US" sz="2400">
                <a:solidFill>
                  <a:srgbClr val="000000"/>
                </a:solidFill>
                <a:latin typeface="Arial"/>
              </a:rPr>
              <a:t>ATDD</a:t>
            </a:r>
            <a:endParaRPr/>
          </a:p>
          <a:p>
            <a:pPr lvl="1">
              <a:lnSpc>
                <a:spcPct val="100000"/>
              </a:lnSpc>
              <a:buFont typeface="Arial"/>
              <a:buChar char="•"/>
            </a:pPr>
            <a:r>
              <a:rPr lang="en-US" sz="2400">
                <a:solidFill>
                  <a:srgbClr val="000000"/>
                </a:solidFill>
                <a:latin typeface="Arial"/>
              </a:rPr>
              <a:t>Gherkin - Start with the “three amigos” – PO, Dev, Tester</a:t>
            </a:r>
            <a:endParaRPr/>
          </a:p>
          <a:p>
            <a:pPr lvl="2">
              <a:lnSpc>
                <a:spcPct val="100000"/>
              </a:lnSpc>
              <a:buFont typeface="Arial"/>
              <a:buChar char="•"/>
            </a:pPr>
            <a:r>
              <a:rPr lang="en-US" sz="2400">
                <a:solidFill>
                  <a:srgbClr val="000000"/>
                </a:solidFill>
                <a:latin typeface="Arial"/>
              </a:rPr>
              <a:t>“</a:t>
            </a:r>
            <a:r>
              <a:rPr lang="en-US" sz="2400">
                <a:solidFill>
                  <a:srgbClr val="000000"/>
                </a:solidFill>
                <a:latin typeface="Arial"/>
              </a:rPr>
              <a:t>You can achieve at least half of the benefit of Cucumber just by having the discipline to sit down with your business stakeholders and write scenarios collaboratively.  The conversations sparked by that process will uncover so many potential bugs or schedule overruns that you’ll already have made a huge win, even if you choose never to automate your features.” – </a:t>
            </a:r>
            <a:r>
              <a:rPr lang="en-US" sz="2400" u="sng">
                <a:solidFill>
                  <a:srgbClr val="000000"/>
                </a:solidFill>
                <a:latin typeface="Arial"/>
              </a:rPr>
              <a:t>The Cucumber Book</a:t>
            </a:r>
            <a:r>
              <a:rPr lang="en-US" sz="2400">
                <a:solidFill>
                  <a:srgbClr val="000000"/>
                </a:solidFill>
                <a:latin typeface="Arial"/>
              </a:rPr>
              <a:t>.</a:t>
            </a:r>
            <a:endParaRPr/>
          </a:p>
          <a:p>
            <a:pPr lvl="2">
              <a:lnSpc>
                <a:spcPct val="100000"/>
              </a:lnSpc>
              <a:buFont typeface="Arial"/>
              <a:buChar char="•"/>
            </a:pPr>
            <a:r>
              <a:rPr lang="en-US" sz="2400">
                <a:solidFill>
                  <a:srgbClr val="000000"/>
                </a:solidFill>
                <a:latin typeface="Arial"/>
              </a:rPr>
              <a:t>“</a:t>
            </a:r>
            <a:r>
              <a:rPr lang="en-US" sz="2400">
                <a:solidFill>
                  <a:srgbClr val="000000"/>
                </a:solidFill>
                <a:latin typeface="Arial"/>
              </a:rPr>
              <a:t>When the team write their acceptance tests collaboratively, they can develop their own ubiquitous language for talking about their problem domain.  This helps them avoid misunderstandings.” – </a:t>
            </a:r>
            <a:r>
              <a:rPr lang="en-US" sz="2400" u="sng">
                <a:solidFill>
                  <a:srgbClr val="000000"/>
                </a:solidFill>
                <a:latin typeface="Arial"/>
              </a:rPr>
              <a:t>The Cucumber Book</a:t>
            </a:r>
            <a:r>
              <a:rPr lang="en-US" sz="2400">
                <a:solidFill>
                  <a:srgbClr val="000000"/>
                </a:solidFill>
                <a:latin typeface="Arial"/>
              </a:rPr>
              <a:t>.</a:t>
            </a:r>
            <a:endParaRPr/>
          </a:p>
          <a:p>
            <a:pPr lvl="2">
              <a:lnSpc>
                <a:spcPct val="100000"/>
              </a:lnSpc>
              <a:buFont typeface="Arial"/>
              <a:buChar char="•"/>
            </a:pPr>
            <a:r>
              <a:rPr lang="en-US" sz="2400">
                <a:solidFill>
                  <a:srgbClr val="000000"/>
                </a:solidFill>
                <a:latin typeface="Arial"/>
              </a:rPr>
              <a:t>“</a:t>
            </a:r>
            <a:r>
              <a:rPr lang="en-US" sz="2400">
                <a:solidFill>
                  <a:srgbClr val="000000"/>
                </a:solidFill>
                <a:latin typeface="Arial"/>
              </a:rPr>
              <a:t>Try to avoid being guided by existing step definitions when you write your scenarios, and just write down exactly what you want to happen, in plain English.  </a:t>
            </a:r>
            <a:r>
              <a:rPr b="1" lang="en-US" sz="2400">
                <a:solidFill>
                  <a:srgbClr val="000000"/>
                </a:solidFill>
                <a:latin typeface="Arial"/>
              </a:rPr>
              <a:t>In fact, try to avoid programmers or testers writing scenarios on their own.</a:t>
            </a:r>
            <a:r>
              <a:rPr lang="en-US" sz="2400">
                <a:solidFill>
                  <a:srgbClr val="000000"/>
                </a:solidFill>
                <a:latin typeface="Arial"/>
              </a:rPr>
              <a:t>  Instead, get nontechnical stakeholders or analysts to write the first draft of each scenario from a purely business-focused perspective or ideally in a pair with a programmer to help them share their mental model.  With a well-engineered support layer, you can confidently and quickly write new step definitions to match the way the scenario has been expressed.” – </a:t>
            </a:r>
            <a:r>
              <a:rPr lang="en-US" sz="2400" u="sng">
                <a:solidFill>
                  <a:srgbClr val="000000"/>
                </a:solidFill>
                <a:latin typeface="Arial"/>
              </a:rPr>
              <a:t>The Cucumber Book</a:t>
            </a:r>
            <a:r>
              <a:rPr lang="en-US" sz="2400">
                <a:solidFill>
                  <a:srgbClr val="000000"/>
                </a:solidFill>
                <a:latin typeface="Arial"/>
              </a:rPr>
              <a:t>.</a:t>
            </a:r>
            <a:endParaRPr/>
          </a:p>
          <a:p>
            <a:pPr lvl="2">
              <a:lnSpc>
                <a:spcPct val="100000"/>
              </a:lnSpc>
              <a:buFont typeface="Arial"/>
              <a:buChar char="•"/>
            </a:pPr>
            <a:r>
              <a:rPr lang="en-US" sz="2400">
                <a:solidFill>
                  <a:srgbClr val="000000"/>
                </a:solidFill>
                <a:latin typeface="Arial"/>
              </a:rPr>
              <a:t>“</a:t>
            </a:r>
            <a:r>
              <a:rPr lang="en-US" sz="2400">
                <a:solidFill>
                  <a:srgbClr val="000000"/>
                </a:solidFill>
                <a:latin typeface="Arial"/>
              </a:rPr>
              <a:t>Cucumber might just seem like a testing tool, but at its heart it’s really a collaboration tool.  If you make a genuine effort to write features that work as documentation for the nontechnical stakeholders on your team, you’ll find you are forced to talk with them about details that you might never have otherwise made the time to talk about.  Those conversations reveal insights about their understanding of the problem, insights that will help you build a much better solution than you would have otherwise.  </a:t>
            </a:r>
            <a:r>
              <a:rPr b="1" lang="en-US" sz="2400">
                <a:solidFill>
                  <a:srgbClr val="000000"/>
                </a:solidFill>
                <a:latin typeface="Arial"/>
              </a:rPr>
              <a:t>This is Cucumber’s big secret:  the tests and documentation are just a happy side effect; the real value lies in the knowledge you discover during those conversations.</a:t>
            </a:r>
            <a:r>
              <a:rPr lang="en-US" sz="2400">
                <a:solidFill>
                  <a:srgbClr val="000000"/>
                </a:solidFill>
                <a:latin typeface="Arial"/>
              </a:rPr>
              <a:t>” – </a:t>
            </a:r>
            <a:r>
              <a:rPr lang="en-US" sz="2400" u="sng">
                <a:solidFill>
                  <a:srgbClr val="000000"/>
                </a:solidFill>
                <a:latin typeface="Arial"/>
              </a:rPr>
              <a:t>The Cucumber Book</a:t>
            </a:r>
            <a:r>
              <a:rPr lang="en-US" sz="2400">
                <a:solidFill>
                  <a:srgbClr val="000000"/>
                </a:solidFill>
                <a:latin typeface="Arial"/>
              </a:rPr>
              <a:t>.</a:t>
            </a:r>
            <a:endParaRPr/>
          </a:p>
          <a:p>
            <a:pPr>
              <a:lnSpc>
                <a:spcPct val="100000"/>
              </a:lnSpc>
              <a:buFont typeface="Arial"/>
              <a:buChar char="•"/>
            </a:pPr>
            <a:r>
              <a:rPr lang="en-US" sz="2400">
                <a:solidFill>
                  <a:srgbClr val="000000"/>
                </a:solidFill>
                <a:latin typeface="+mn-lt"/>
              </a:rPr>
              <a:t>Unit TDD</a:t>
            </a:r>
            <a:endParaRPr/>
          </a:p>
          <a:p>
            <a:pPr lvl="1">
              <a:lnSpc>
                <a:spcPct val="100000"/>
              </a:lnSpc>
              <a:buFont typeface="Arial"/>
              <a:buChar char="•"/>
            </a:pPr>
            <a:r>
              <a:rPr lang="en-US" sz="2400">
                <a:solidFill>
                  <a:srgbClr val="000000"/>
                </a:solidFill>
                <a:latin typeface="+mn-lt"/>
              </a:rPr>
              <a:t>Overheard at my most recent client:  “It takes 2 hrs to write the code, and 2 DAYS to write the tests.”</a:t>
            </a:r>
            <a:endParaRPr/>
          </a:p>
          <a:p>
            <a:pPr lvl="1">
              <a:lnSpc>
                <a:spcPct val="100000"/>
              </a:lnSpc>
              <a:buFont typeface="Arial"/>
              <a:buChar char="•"/>
            </a:pPr>
            <a:r>
              <a:rPr lang="en-US" sz="2400">
                <a:solidFill>
                  <a:srgbClr val="000000"/>
                </a:solidFill>
                <a:latin typeface="+mn-lt"/>
              </a:rPr>
              <a:t>If you find yourself in that position, you’re doing it wrong – you’re writing brand new legacy code.</a:t>
            </a:r>
            <a:endParaRPr/>
          </a:p>
          <a:p>
            <a:pPr>
              <a:lnSpc>
                <a:spcPct val="100000"/>
              </a:lnSpc>
            </a:pPr>
            <a:endParaRPr/>
          </a:p>
        </p:txBody>
      </p:sp>
      <p:sp>
        <p:nvSpPr>
          <p:cNvPr id="150" name="TextShape 2"/>
          <p:cNvSpPr txBox="1"/>
          <p:nvPr/>
        </p:nvSpPr>
        <p:spPr>
          <a:xfrm>
            <a:off x="3884760" y="8685360"/>
            <a:ext cx="2971440" cy="456840"/>
          </a:xfrm>
          <a:prstGeom prst="rect">
            <a:avLst/>
          </a:prstGeom>
        </p:spPr>
        <p:txBody>
          <a:bodyPr anchor="b"/>
          <a:p>
            <a:pPr algn="r">
              <a:lnSpc>
                <a:spcPct val="100000"/>
              </a:lnSpc>
            </a:pPr>
            <a:fld id="{28417C46-B2E7-45C9-953D-7099380338E5}" type="slidenum">
              <a:rPr lang="en-US" sz="1200">
                <a:solidFill>
                  <a:srgbClr val="000000"/>
                </a:solidFill>
                <a:latin typeface="+mn-lt"/>
                <a:ea typeface="+mn-ea"/>
              </a:rPr>
              <a:t>&lt;number&gt;</a:t>
            </a:fld>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1" name="PlaceHolder 1"/>
          <p:cNvSpPr>
            <a:spLocks noGrp="1"/>
          </p:cNvSpPr>
          <p:nvPr>
            <p:ph type="body"/>
          </p:nvPr>
        </p:nvSpPr>
        <p:spPr>
          <a:xfrm>
            <a:off x="685800" y="4343400"/>
            <a:ext cx="5486040" cy="4114440"/>
          </a:xfrm>
          <a:prstGeom prst="rect">
            <a:avLst/>
          </a:prstGeom>
        </p:spPr>
        <p:txBody>
          <a:bodyPr/>
          <a:p>
            <a:pPr>
              <a:lnSpc>
                <a:spcPct val="100000"/>
              </a:lnSpc>
            </a:pPr>
            <a:r>
              <a:rPr lang="en-US" sz="2400">
                <a:solidFill>
                  <a:srgbClr val="000000"/>
                </a:solidFill>
                <a:latin typeface="Arial"/>
              </a:rPr>
              <a:t>(Daniel)</a:t>
            </a:r>
            <a:endParaRPr/>
          </a:p>
          <a:p>
            <a:pPr>
              <a:lnSpc>
                <a:spcPct val="100000"/>
              </a:lnSpc>
              <a:buFont typeface="Arial"/>
              <a:buChar char="•"/>
            </a:pPr>
            <a:r>
              <a:rPr lang="en-US" sz="2400">
                <a:solidFill>
                  <a:srgbClr val="000000"/>
                </a:solidFill>
                <a:latin typeface="Arial"/>
              </a:rPr>
              <a:t>ATDD</a:t>
            </a:r>
            <a:endParaRPr/>
          </a:p>
          <a:p>
            <a:pPr lvl="1">
              <a:lnSpc>
                <a:spcPct val="100000"/>
              </a:lnSpc>
              <a:buFont typeface="Arial"/>
              <a:buChar char="•"/>
            </a:pPr>
            <a:r>
              <a:rPr lang="en-US" sz="2400">
                <a:solidFill>
                  <a:srgbClr val="000000"/>
                </a:solidFill>
                <a:latin typeface="Arial"/>
              </a:rPr>
              <a:t>Gherkin - Start with the “three amigos” – PO, Dev, Tester</a:t>
            </a:r>
            <a:endParaRPr/>
          </a:p>
          <a:p>
            <a:pPr lvl="2">
              <a:lnSpc>
                <a:spcPct val="100000"/>
              </a:lnSpc>
              <a:buFont typeface="Arial"/>
              <a:buChar char="•"/>
            </a:pPr>
            <a:r>
              <a:rPr lang="en-US" sz="2400">
                <a:solidFill>
                  <a:srgbClr val="000000"/>
                </a:solidFill>
                <a:latin typeface="Arial"/>
              </a:rPr>
              <a:t>“</a:t>
            </a:r>
            <a:r>
              <a:rPr lang="en-US" sz="2400">
                <a:solidFill>
                  <a:srgbClr val="000000"/>
                </a:solidFill>
                <a:latin typeface="Arial"/>
              </a:rPr>
              <a:t>When the team write their acceptance tests collaboratively, they can develop their own ubiquitous language for talking about their problem domain.  This helps them avoid misunderstandings.” – </a:t>
            </a:r>
            <a:r>
              <a:rPr lang="en-US" sz="2400" u="sng">
                <a:solidFill>
                  <a:srgbClr val="000000"/>
                </a:solidFill>
                <a:latin typeface="Arial"/>
              </a:rPr>
              <a:t>The Cucumber Book</a:t>
            </a:r>
            <a:r>
              <a:rPr lang="en-US" sz="2400">
                <a:solidFill>
                  <a:srgbClr val="000000"/>
                </a:solidFill>
                <a:latin typeface="Arial"/>
              </a:rPr>
              <a:t>.</a:t>
            </a:r>
            <a:endParaRPr/>
          </a:p>
          <a:p>
            <a:pPr lvl="2">
              <a:lnSpc>
                <a:spcPct val="100000"/>
              </a:lnSpc>
              <a:buFont typeface="Arial"/>
              <a:buChar char="•"/>
            </a:pPr>
            <a:r>
              <a:rPr lang="en-US" sz="2400">
                <a:solidFill>
                  <a:srgbClr val="000000"/>
                </a:solidFill>
                <a:latin typeface="Arial"/>
              </a:rPr>
              <a:t>“</a:t>
            </a:r>
            <a:r>
              <a:rPr lang="en-US" sz="2400">
                <a:solidFill>
                  <a:srgbClr val="000000"/>
                </a:solidFill>
                <a:latin typeface="Arial"/>
              </a:rPr>
              <a:t>Try to avoid being guided by existing step definitions when you write your scenarios, and just write down exactly what you want to happen, in plain English.  </a:t>
            </a:r>
            <a:r>
              <a:rPr b="1" lang="en-US" sz="2400">
                <a:solidFill>
                  <a:srgbClr val="000000"/>
                </a:solidFill>
                <a:latin typeface="Arial"/>
              </a:rPr>
              <a:t>In fact, try to avoid programmers or testers writing scenarios on their own.</a:t>
            </a:r>
            <a:r>
              <a:rPr lang="en-US" sz="2400">
                <a:solidFill>
                  <a:srgbClr val="000000"/>
                </a:solidFill>
                <a:latin typeface="Arial"/>
              </a:rPr>
              <a:t>  Instead, get nontechnical stakeholders or analysts to write the first draft of each scenario from a purely business-focused perspective or ideally in a pair with a programmer to help them share their mental model.  With a well-engineered support layer, you can confidently and quickly write new step definitions to match the way the scenario has been expressed.” – </a:t>
            </a:r>
            <a:r>
              <a:rPr lang="en-US" sz="2400" u="sng">
                <a:solidFill>
                  <a:srgbClr val="000000"/>
                </a:solidFill>
                <a:latin typeface="Arial"/>
              </a:rPr>
              <a:t>The Cucumber Book</a:t>
            </a:r>
            <a:r>
              <a:rPr lang="en-US" sz="2400">
                <a:solidFill>
                  <a:srgbClr val="000000"/>
                </a:solidFill>
                <a:latin typeface="Arial"/>
              </a:rPr>
              <a:t>.</a:t>
            </a:r>
            <a:endParaRPr/>
          </a:p>
          <a:p>
            <a:pPr lvl="2">
              <a:lnSpc>
                <a:spcPct val="100000"/>
              </a:lnSpc>
              <a:buFont typeface="Arial"/>
              <a:buChar char="•"/>
            </a:pPr>
            <a:r>
              <a:rPr lang="en-US" sz="2400">
                <a:solidFill>
                  <a:srgbClr val="000000"/>
                </a:solidFill>
                <a:latin typeface="Arial"/>
              </a:rPr>
              <a:t>“</a:t>
            </a:r>
            <a:r>
              <a:rPr lang="en-US" sz="2400">
                <a:solidFill>
                  <a:srgbClr val="000000"/>
                </a:solidFill>
                <a:latin typeface="Arial"/>
              </a:rPr>
              <a:t>You can achieve at least half of the benefit of Cucumber just by having the discipline to sit down with your business stakeholders and write scenarios collaboratively.  The conversations sparked by that process will uncover so many potential bugs or schedule overruns that you’ll already have made a huge win, even if you choose never to automate your features.” – </a:t>
            </a:r>
            <a:r>
              <a:rPr lang="en-US" sz="2400" u="sng">
                <a:solidFill>
                  <a:srgbClr val="000000"/>
                </a:solidFill>
                <a:latin typeface="Arial"/>
              </a:rPr>
              <a:t>The Cucumber Book</a:t>
            </a:r>
            <a:r>
              <a:rPr lang="en-US" sz="2400">
                <a:solidFill>
                  <a:srgbClr val="000000"/>
                </a:solidFill>
                <a:latin typeface="Arial"/>
              </a:rPr>
              <a:t>.</a:t>
            </a:r>
            <a:endParaRPr/>
          </a:p>
          <a:p>
            <a:pPr lvl="2">
              <a:lnSpc>
                <a:spcPct val="100000"/>
              </a:lnSpc>
              <a:buFont typeface="Arial"/>
              <a:buChar char="•"/>
            </a:pPr>
            <a:r>
              <a:rPr lang="en-US" sz="2400">
                <a:solidFill>
                  <a:srgbClr val="000000"/>
                </a:solidFill>
                <a:latin typeface="Arial"/>
              </a:rPr>
              <a:t>“</a:t>
            </a:r>
            <a:r>
              <a:rPr lang="en-US" sz="2400">
                <a:solidFill>
                  <a:srgbClr val="000000"/>
                </a:solidFill>
                <a:latin typeface="Arial"/>
              </a:rPr>
              <a:t>Cucumber might just seem like a testing tool, but at its heart it’s really a collaboration tool.  If you make a genuine effort to write features that work as documentation for the nontechnical stakeholders on your team, you’ll find you are forced to talk with them about details that you might never have otherwise made the time to talk about.  Those conversations reveal insights about their understanding of the problem, insights that will help you build a much better solution than you would have otherwise.  </a:t>
            </a:r>
            <a:r>
              <a:rPr b="1" lang="en-US" sz="2400">
                <a:solidFill>
                  <a:srgbClr val="000000"/>
                </a:solidFill>
                <a:latin typeface="Arial"/>
              </a:rPr>
              <a:t>This is Cucumber’s big secret:  the tests and documentation are just a happy side effect; the real value lies in the knowledge you discover during those conversations.</a:t>
            </a:r>
            <a:r>
              <a:rPr lang="en-US" sz="2400">
                <a:solidFill>
                  <a:srgbClr val="000000"/>
                </a:solidFill>
                <a:latin typeface="Arial"/>
              </a:rPr>
              <a:t>” – </a:t>
            </a:r>
            <a:r>
              <a:rPr lang="en-US" sz="2400" u="sng">
                <a:solidFill>
                  <a:srgbClr val="000000"/>
                </a:solidFill>
                <a:latin typeface="Arial"/>
              </a:rPr>
              <a:t>The Cucumber Book</a:t>
            </a:r>
            <a:r>
              <a:rPr lang="en-US" sz="2400">
                <a:solidFill>
                  <a:srgbClr val="000000"/>
                </a:solidFill>
                <a:latin typeface="Arial"/>
              </a:rPr>
              <a:t>.</a:t>
            </a:r>
            <a:endParaRPr/>
          </a:p>
          <a:p>
            <a:pPr>
              <a:lnSpc>
                <a:spcPct val="100000"/>
              </a:lnSpc>
              <a:buFont typeface="Arial"/>
              <a:buChar char="•"/>
            </a:pPr>
            <a:r>
              <a:rPr lang="en-US" sz="2400">
                <a:solidFill>
                  <a:srgbClr val="000000"/>
                </a:solidFill>
                <a:latin typeface="+mn-lt"/>
              </a:rPr>
              <a:t>Unit TDD</a:t>
            </a:r>
            <a:endParaRPr/>
          </a:p>
          <a:p>
            <a:pPr lvl="1">
              <a:lnSpc>
                <a:spcPct val="100000"/>
              </a:lnSpc>
              <a:buFont typeface="Arial"/>
              <a:buChar char="•"/>
            </a:pPr>
            <a:r>
              <a:rPr lang="en-US" sz="2400">
                <a:solidFill>
                  <a:srgbClr val="000000"/>
                </a:solidFill>
                <a:latin typeface="+mn-lt"/>
              </a:rPr>
              <a:t>Overheard at my most recent client:  “It takes 2 hrs to write the code, and 2 DAYS to write the tests.”</a:t>
            </a:r>
            <a:endParaRPr/>
          </a:p>
          <a:p>
            <a:pPr lvl="1">
              <a:lnSpc>
                <a:spcPct val="100000"/>
              </a:lnSpc>
              <a:buFont typeface="Arial"/>
              <a:buChar char="•"/>
            </a:pPr>
            <a:r>
              <a:rPr lang="en-US" sz="2400">
                <a:solidFill>
                  <a:srgbClr val="000000"/>
                </a:solidFill>
                <a:latin typeface="+mn-lt"/>
              </a:rPr>
              <a:t>If you find yourself in that position, you’re doing it wrong – you’re writing brand new legacy code.</a:t>
            </a:r>
            <a:endParaRPr/>
          </a:p>
          <a:p>
            <a:pPr>
              <a:lnSpc>
                <a:spcPct val="100000"/>
              </a:lnSpc>
            </a:pPr>
            <a:endParaRPr/>
          </a:p>
        </p:txBody>
      </p:sp>
      <p:sp>
        <p:nvSpPr>
          <p:cNvPr id="152" name="TextShape 2"/>
          <p:cNvSpPr txBox="1"/>
          <p:nvPr/>
        </p:nvSpPr>
        <p:spPr>
          <a:xfrm>
            <a:off x="3884760" y="8685360"/>
            <a:ext cx="2971440" cy="456840"/>
          </a:xfrm>
          <a:prstGeom prst="rect">
            <a:avLst/>
          </a:prstGeom>
        </p:spPr>
        <p:txBody>
          <a:bodyPr anchor="b"/>
          <a:p>
            <a:pPr algn="r">
              <a:lnSpc>
                <a:spcPct val="100000"/>
              </a:lnSpc>
            </a:pPr>
            <a:fld id="{3A68B63A-8E7F-48B8-8A81-F92C2626855A}" type="slidenum">
              <a:rPr lang="en-US" sz="1200">
                <a:solidFill>
                  <a:srgbClr val="000000"/>
                </a:solidFill>
                <a:latin typeface="+mn-lt"/>
                <a:ea typeface="+mn-ea"/>
              </a:rPr>
              <a:t>&lt;number&gt;</a:t>
            </a:fld>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3" name="PlaceHolder 1"/>
          <p:cNvSpPr>
            <a:spLocks noGrp="1"/>
          </p:cNvSpPr>
          <p:nvPr>
            <p:ph type="body"/>
          </p:nvPr>
        </p:nvSpPr>
        <p:spPr>
          <a:xfrm>
            <a:off x="685800" y="4343400"/>
            <a:ext cx="5486040" cy="4114440"/>
          </a:xfrm>
          <a:prstGeom prst="rect">
            <a:avLst/>
          </a:prstGeom>
        </p:spPr>
        <p:txBody>
          <a:bodyPr/>
          <a:p>
            <a:r>
              <a:rPr lang="en-US" sz="1200">
                <a:latin typeface="Arial"/>
              </a:rPr>
              <a:t>Cover this one from the bottom up.  The steps also make a natural implementation progression</a:t>
            </a:r>
            <a:r>
              <a:rPr lang="en-US" sz="1200">
                <a:latin typeface="Arial"/>
              </a:rPr>
              <a:t>	</a:t>
            </a:r>
            <a:endParaRPr/>
          </a:p>
          <a:p>
            <a:pPr>
              <a:lnSpc>
                <a:spcPct val="100000"/>
              </a:lnSpc>
              <a:buFont typeface="Arial"/>
              <a:buChar char="•"/>
            </a:pPr>
            <a:r>
              <a:rPr lang="en-US" sz="1200">
                <a:latin typeface="Arial"/>
              </a:rPr>
              <a:t>At least half the value comes from the COLLABORATION of GETTING TO Gherkin specs.</a:t>
            </a:r>
            <a:endParaRPr/>
          </a:p>
          <a:p>
            <a:pPr lvl="1">
              <a:lnSpc>
                <a:spcPct val="100000"/>
              </a:lnSpc>
              <a:buFont typeface="Arial"/>
              <a:buChar char="•"/>
            </a:pPr>
            <a:r>
              <a:rPr lang="en-US" sz="1200">
                <a:latin typeface="Arial"/>
              </a:rPr>
              <a:t>UBIQUITOUS LANGUAGE provides clarity around WHAT you need to build</a:t>
            </a:r>
            <a:endParaRPr/>
          </a:p>
          <a:p>
            <a:pPr lvl="1">
              <a:lnSpc>
                <a:spcPct val="100000"/>
              </a:lnSpc>
              <a:buFont typeface="Arial"/>
              <a:buChar char="•"/>
            </a:pPr>
            <a:r>
              <a:rPr lang="en-US" sz="1200">
                <a:latin typeface="Arial"/>
              </a:rPr>
              <a:t>Identify corner cases early</a:t>
            </a:r>
            <a:endParaRPr/>
          </a:p>
          <a:p>
            <a:pPr lvl="2">
              <a:lnSpc>
                <a:spcPct val="100000"/>
              </a:lnSpc>
              <a:buFont typeface="Arial"/>
              <a:buChar char="•"/>
            </a:pPr>
            <a:r>
              <a:rPr lang="en-US" sz="1200">
                <a:latin typeface="Arial"/>
              </a:rPr>
              <a:t>Replace assumptions with answers.</a:t>
            </a:r>
            <a:endParaRPr/>
          </a:p>
          <a:p>
            <a:pPr lvl="2">
              <a:lnSpc>
                <a:spcPct val="100000"/>
              </a:lnSpc>
              <a:buFont typeface="Arial"/>
              <a:buChar char="•"/>
            </a:pPr>
            <a:r>
              <a:rPr lang="en-US" sz="1200">
                <a:latin typeface="Arial"/>
              </a:rPr>
              <a:t>Make intentional scope &amp; priority decisions</a:t>
            </a:r>
            <a:endParaRPr/>
          </a:p>
          <a:p>
            <a:pPr lvl="1">
              <a:lnSpc>
                <a:spcPct val="100000"/>
              </a:lnSpc>
              <a:buFont typeface="Arial"/>
              <a:buChar char="•"/>
            </a:pPr>
            <a:r>
              <a:rPr lang="en-US" sz="1200">
                <a:latin typeface="Arial"/>
              </a:rPr>
              <a:t>When a feature too big, we have a ready alternative to layer-based splitting.</a:t>
            </a:r>
            <a:endParaRPr/>
          </a:p>
          <a:p>
            <a:pPr lvl="1">
              <a:lnSpc>
                <a:spcPct val="100000"/>
              </a:lnSpc>
              <a:buFont typeface="Arial"/>
              <a:buChar char="•"/>
            </a:pPr>
            <a:r>
              <a:rPr lang="en-US" sz="1200">
                <a:latin typeface="Arial"/>
              </a:rPr>
              <a:t>Consistently sized “chunks” facilitate consistent development flow/velocity.</a:t>
            </a:r>
            <a:endParaRPr/>
          </a:p>
          <a:p>
            <a:pPr>
              <a:lnSpc>
                <a:spcPct val="100000"/>
              </a:lnSpc>
              <a:buFont typeface="Arial"/>
              <a:buChar char="•"/>
            </a:pPr>
            <a:r>
              <a:rPr lang="en-US" sz="1200">
                <a:latin typeface="Arial"/>
              </a:rPr>
              <a:t>Half the rest comes from the focus it brings to development.</a:t>
            </a:r>
            <a:endParaRPr/>
          </a:p>
          <a:p>
            <a:pPr lvl="1">
              <a:lnSpc>
                <a:spcPct val="100000"/>
              </a:lnSpc>
              <a:buFont typeface="Arial"/>
              <a:buChar char="•"/>
            </a:pPr>
            <a:r>
              <a:rPr lang="en-US" sz="1200">
                <a:latin typeface="Arial"/>
              </a:rPr>
              <a:t>“</a:t>
            </a:r>
            <a:r>
              <a:rPr lang="en-US" sz="1200">
                <a:latin typeface="Arial"/>
              </a:rPr>
              <a:t>Need” something not in a scenario?  ASK THE PO!  You’re either missing a scenario or off-scope.</a:t>
            </a:r>
            <a:endParaRPr/>
          </a:p>
          <a:p>
            <a:pPr lvl="1">
              <a:lnSpc>
                <a:spcPct val="100000"/>
              </a:lnSpc>
              <a:buFont typeface="Arial"/>
              <a:buChar char="•"/>
            </a:pPr>
            <a:r>
              <a:rPr lang="en-US" sz="1200">
                <a:latin typeface="Arial"/>
              </a:rPr>
              <a:t>Building to the tests greatly reduce “failure demand”</a:t>
            </a:r>
            <a:endParaRPr/>
          </a:p>
          <a:p>
            <a:pPr>
              <a:lnSpc>
                <a:spcPct val="100000"/>
              </a:lnSpc>
              <a:buFont typeface="Arial"/>
              <a:buChar char="•"/>
            </a:pPr>
            <a:r>
              <a:rPr lang="en-US" sz="1200">
                <a:latin typeface="Arial"/>
              </a:rPr>
              <a:t>We have the scenarios, so why not share them with QA?</a:t>
            </a:r>
            <a:endParaRPr/>
          </a:p>
          <a:p>
            <a:pPr lvl="1">
              <a:lnSpc>
                <a:spcPct val="100000"/>
              </a:lnSpc>
              <a:buFont typeface="Arial"/>
              <a:buChar char="•"/>
            </a:pPr>
            <a:r>
              <a:rPr lang="en-US" sz="1200">
                <a:latin typeface="Arial"/>
              </a:rPr>
              <a:t>Let them get started while development proceeds.</a:t>
            </a:r>
            <a:endParaRPr/>
          </a:p>
          <a:p>
            <a:pPr lvl="1">
              <a:lnSpc>
                <a:spcPct val="100000"/>
              </a:lnSpc>
              <a:buFont typeface="Arial"/>
              <a:buChar char="•"/>
            </a:pPr>
            <a:r>
              <a:rPr lang="en-US" sz="1200">
                <a:latin typeface="Arial"/>
              </a:rPr>
              <a:t>Provoke QA questions and feedback while there’s still time to address them.</a:t>
            </a:r>
            <a:endParaRPr/>
          </a:p>
          <a:p>
            <a:pPr>
              <a:lnSpc>
                <a:spcPct val="100000"/>
              </a:lnSpc>
              <a:buFont typeface="Arial"/>
              <a:buChar char="•"/>
            </a:pPr>
            <a:r>
              <a:rPr lang="en-US" sz="1200">
                <a:latin typeface="Arial"/>
              </a:rPr>
              <a:t>The LAST 10% comes from actually automating test execution. Like the Iceberg…</a:t>
            </a:r>
            <a:endParaRPr/>
          </a:p>
          <a:p>
            <a:pPr lvl="1">
              <a:lnSpc>
                <a:spcPct val="100000"/>
              </a:lnSpc>
              <a:buFont typeface="Arial"/>
              <a:buChar char="•"/>
            </a:pPr>
            <a:r>
              <a:rPr lang="en-US" sz="1200">
                <a:latin typeface="Arial"/>
              </a:rPr>
              <a:t>Rally experience:  Dropping “Bug Bash”</a:t>
            </a:r>
            <a:endParaRPr/>
          </a:p>
          <a:p>
            <a:pPr lvl="1">
              <a:lnSpc>
                <a:spcPct val="100000"/>
              </a:lnSpc>
              <a:buFont typeface="Arial"/>
              <a:buChar char="•"/>
            </a:pPr>
            <a:r>
              <a:rPr lang="en-US" sz="1200">
                <a:latin typeface="Arial"/>
              </a:rPr>
              <a:t>Only this small tip is usually visible.</a:t>
            </a:r>
            <a:endParaRPr/>
          </a:p>
          <a:p>
            <a:pPr lvl="1">
              <a:lnSpc>
                <a:spcPct val="100000"/>
              </a:lnSpc>
              <a:buFont typeface="Arial"/>
              <a:buChar char="•"/>
            </a:pPr>
            <a:r>
              <a:rPr lang="en-US" sz="1200">
                <a:latin typeface="Arial"/>
              </a:rPr>
              <a:t>But it’s only visible BECAUSE it’s riding on what’s below.  That’s what’s actually floating.</a:t>
            </a:r>
            <a:endParaRPr/>
          </a:p>
          <a:p>
            <a:pPr>
              <a:lnSpc>
                <a:spcPct val="100000"/>
              </a:lnSpc>
            </a:pPr>
            <a:endParaRPr/>
          </a:p>
        </p:txBody>
      </p:sp>
      <p:sp>
        <p:nvSpPr>
          <p:cNvPr id="154" name="TextShape 2"/>
          <p:cNvSpPr txBox="1"/>
          <p:nvPr/>
        </p:nvSpPr>
        <p:spPr>
          <a:xfrm>
            <a:off x="3884760" y="8685360"/>
            <a:ext cx="2971440" cy="456840"/>
          </a:xfrm>
          <a:prstGeom prst="rect">
            <a:avLst/>
          </a:prstGeom>
        </p:spPr>
        <p:txBody>
          <a:bodyPr anchor="b"/>
          <a:p>
            <a:pPr algn="r">
              <a:lnSpc>
                <a:spcPct val="100000"/>
              </a:lnSpc>
            </a:pPr>
            <a:fld id="{5AD87D2B-0EC7-4FD2-B274-1E9F4E66113F}" type="slidenum">
              <a:rPr lang="en-US" sz="1200">
                <a:solidFill>
                  <a:srgbClr val="000000"/>
                </a:solidFill>
                <a:latin typeface="+mn-lt"/>
                <a:ea typeface="+mn-ea"/>
              </a:rPr>
              <a:t>&lt;number&gt;</a:t>
            </a:fld>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5" name="PlaceHolder 1"/>
          <p:cNvSpPr>
            <a:spLocks noGrp="1"/>
          </p:cNvSpPr>
          <p:nvPr>
            <p:ph type="body"/>
          </p:nvPr>
        </p:nvSpPr>
        <p:spPr>
          <a:xfrm>
            <a:off x="685800" y="4343400"/>
            <a:ext cx="5486040" cy="4114440"/>
          </a:xfrm>
          <a:prstGeom prst="rect">
            <a:avLst/>
          </a:prstGeom>
        </p:spPr>
        <p:txBody>
          <a:bodyPr/>
          <a:p>
            <a:pPr>
              <a:lnSpc>
                <a:spcPct val="100000"/>
              </a:lnSpc>
            </a:pPr>
            <a:r>
              <a:rPr lang="en-US" sz="1200">
                <a:solidFill>
                  <a:srgbClr val="000000"/>
                </a:solidFill>
                <a:latin typeface="Arial"/>
              </a:rPr>
              <a:t>(Daniel)</a:t>
            </a:r>
            <a:endParaRPr/>
          </a:p>
          <a:p>
            <a:pPr>
              <a:lnSpc>
                <a:spcPct val="100000"/>
              </a:lnSpc>
              <a:buFont typeface="Arial"/>
              <a:buChar char="•"/>
            </a:pPr>
            <a:r>
              <a:rPr lang="en-US" sz="1200">
                <a:solidFill>
                  <a:srgbClr val="000000"/>
                </a:solidFill>
                <a:latin typeface="Arial"/>
              </a:rPr>
              <a:t>Working around scalability</a:t>
            </a:r>
            <a:endParaRPr/>
          </a:p>
          <a:p>
            <a:pPr lvl="1">
              <a:lnSpc>
                <a:spcPct val="100000"/>
              </a:lnSpc>
              <a:buFont typeface="Arial"/>
              <a:buChar char="•"/>
            </a:pPr>
            <a:r>
              <a:rPr lang="en-US" sz="1200">
                <a:solidFill>
                  <a:srgbClr val="000000"/>
                </a:solidFill>
                <a:latin typeface="Arial"/>
              </a:rPr>
              <a:t>T</a:t>
            </a:r>
            <a:r>
              <a:rPr lang="en-US" sz="1200" u="sng">
                <a:solidFill>
                  <a:srgbClr val="000000"/>
                </a:solidFill>
                <a:latin typeface="Arial"/>
              </a:rPr>
              <a:t>D</a:t>
            </a:r>
            <a:r>
              <a:rPr lang="en-US" sz="1200">
                <a:solidFill>
                  <a:srgbClr val="000000"/>
                </a:solidFill>
                <a:latin typeface="Arial"/>
              </a:rPr>
              <a:t>D – tests should be written first, not stuffed in the solution and made to pass</a:t>
            </a:r>
            <a:endParaRPr/>
          </a:p>
          <a:p>
            <a:pPr lvl="2">
              <a:lnSpc>
                <a:spcPct val="100000"/>
              </a:lnSpc>
              <a:buFont typeface="Arial"/>
              <a:buChar char="•"/>
            </a:pPr>
            <a:r>
              <a:rPr lang="en-US" sz="1200">
                <a:solidFill>
                  <a:srgbClr val="000000"/>
                </a:solidFill>
                <a:latin typeface="Arial"/>
              </a:rPr>
              <a:t>But we need to start somewhere – see Feathers.</a:t>
            </a:r>
            <a:endParaRPr/>
          </a:p>
          <a:p>
            <a:pPr lvl="1">
              <a:lnSpc>
                <a:spcPct val="100000"/>
              </a:lnSpc>
              <a:buFont typeface="Arial"/>
              <a:buChar char="•"/>
            </a:pPr>
            <a:r>
              <a:rPr lang="en-US" sz="1200">
                <a:solidFill>
                  <a:srgbClr val="000000"/>
                </a:solidFill>
                <a:latin typeface="Arial"/>
              </a:rPr>
              <a:t>Testing suite can be modular, split by features or new features and old features</a:t>
            </a:r>
            <a:endParaRPr/>
          </a:p>
          <a:p>
            <a:pPr lvl="2">
              <a:lnSpc>
                <a:spcPct val="100000"/>
              </a:lnSpc>
              <a:buFont typeface="Arial"/>
              <a:buChar char="•"/>
            </a:pPr>
            <a:r>
              <a:rPr lang="en-US" sz="1200">
                <a:solidFill>
                  <a:srgbClr val="000000"/>
                </a:solidFill>
                <a:latin typeface="Arial"/>
              </a:rPr>
              <a:t>New features suite takes the stage, old features suite tested all the time, but to the side</a:t>
            </a:r>
            <a:endParaRPr/>
          </a:p>
          <a:p>
            <a:pPr>
              <a:lnSpc>
                <a:spcPct val="100000"/>
              </a:lnSpc>
              <a:buFont typeface="Arial"/>
              <a:buChar char="•"/>
            </a:pPr>
            <a:r>
              <a:rPr lang="en-US" sz="1200">
                <a:solidFill>
                  <a:srgbClr val="000000"/>
                </a:solidFill>
                <a:latin typeface="Arial"/>
              </a:rPr>
              <a:t>Full test coverage is a nice goal, but is not required.</a:t>
            </a:r>
            <a:endParaRPr/>
          </a:p>
          <a:p>
            <a:pPr lvl="1">
              <a:lnSpc>
                <a:spcPct val="100000"/>
              </a:lnSpc>
              <a:buFont typeface="Arial"/>
              <a:buChar char="•"/>
            </a:pPr>
            <a:r>
              <a:rPr lang="en-US" sz="1200">
                <a:solidFill>
                  <a:srgbClr val="000000"/>
                </a:solidFill>
                <a:latin typeface="Arial"/>
              </a:rPr>
              <a:t>Accept that:</a:t>
            </a:r>
            <a:endParaRPr/>
          </a:p>
          <a:p>
            <a:pPr lvl="2">
              <a:lnSpc>
                <a:spcPct val="100000"/>
              </a:lnSpc>
              <a:buFont typeface="Arial"/>
              <a:buChar char="•"/>
            </a:pPr>
            <a:r>
              <a:rPr lang="en-US" sz="1200">
                <a:solidFill>
                  <a:srgbClr val="000000"/>
                </a:solidFill>
                <a:latin typeface="Arial"/>
              </a:rPr>
              <a:t>External libraries don’t have comprehensive tests</a:t>
            </a:r>
            <a:endParaRPr/>
          </a:p>
          <a:p>
            <a:pPr lvl="2">
              <a:lnSpc>
                <a:spcPct val="100000"/>
              </a:lnSpc>
              <a:buFont typeface="Arial"/>
              <a:buChar char="•"/>
            </a:pPr>
            <a:r>
              <a:rPr lang="en-US" sz="1200">
                <a:solidFill>
                  <a:srgbClr val="000000"/>
                </a:solidFill>
                <a:latin typeface="Arial"/>
              </a:rPr>
              <a:t>Testing isn’t always easy (UI)</a:t>
            </a:r>
            <a:endParaRPr/>
          </a:p>
          <a:p>
            <a:pPr lvl="2">
              <a:lnSpc>
                <a:spcPct val="100000"/>
              </a:lnSpc>
              <a:buFont typeface="Arial"/>
              <a:buChar char="•"/>
            </a:pPr>
            <a:r>
              <a:rPr lang="en-US" sz="1200">
                <a:solidFill>
                  <a:srgbClr val="000000"/>
                </a:solidFill>
                <a:latin typeface="Arial"/>
              </a:rPr>
              <a:t>Legacy systems require time for tests to be written</a:t>
            </a:r>
            <a:endParaRPr/>
          </a:p>
          <a:p>
            <a:pPr lvl="1">
              <a:lnSpc>
                <a:spcPct val="100000"/>
              </a:lnSpc>
              <a:buFont typeface="Arial"/>
              <a:buChar char="•"/>
            </a:pPr>
            <a:r>
              <a:rPr lang="en-US" sz="1200">
                <a:solidFill>
                  <a:srgbClr val="000000"/>
                </a:solidFill>
                <a:latin typeface="Arial"/>
              </a:rPr>
              <a:t>Coverage is mostly applicable to UNIT tests.</a:t>
            </a:r>
            <a:endParaRPr/>
          </a:p>
          <a:p>
            <a:pPr lvl="2">
              <a:lnSpc>
                <a:spcPct val="100000"/>
              </a:lnSpc>
              <a:buFont typeface="Arial"/>
              <a:buChar char="•"/>
            </a:pPr>
            <a:r>
              <a:rPr lang="en-US" sz="1200">
                <a:solidFill>
                  <a:srgbClr val="000000"/>
                </a:solidFill>
                <a:latin typeface="Arial"/>
              </a:rPr>
              <a:t>Without solid unit tests, coverage at the system level is intractable.</a:t>
            </a:r>
            <a:endParaRPr/>
          </a:p>
          <a:p>
            <a:pPr lvl="2">
              <a:lnSpc>
                <a:spcPct val="100000"/>
              </a:lnSpc>
              <a:buFont typeface="Arial"/>
              <a:buChar char="•"/>
            </a:pPr>
            <a:r>
              <a:rPr lang="en-US" sz="1200">
                <a:solidFill>
                  <a:srgbClr val="000000"/>
                </a:solidFill>
                <a:latin typeface="Arial"/>
              </a:rPr>
              <a:t>Solid unit tests, releive business-facing tests of trivial clutter and attendant brittleness.</a:t>
            </a:r>
            <a:endParaRPr/>
          </a:p>
          <a:p>
            <a:pPr>
              <a:lnSpc>
                <a:spcPct val="100000"/>
              </a:lnSpc>
              <a:buFont typeface="Arial"/>
              <a:buChar char="•"/>
            </a:pPr>
            <a:r>
              <a:rPr lang="en-US" sz="1200">
                <a:solidFill>
                  <a:srgbClr val="000000"/>
                </a:solidFill>
                <a:latin typeface="Arial"/>
              </a:rPr>
              <a:t>Make a decision: team should not pursue TDD or everyone must agree on using TDD.</a:t>
            </a:r>
            <a:endParaRPr/>
          </a:p>
          <a:p>
            <a:pPr lvl="1">
              <a:lnSpc>
                <a:spcPct val="100000"/>
              </a:lnSpc>
              <a:buFont typeface="Arial"/>
              <a:buChar char="•"/>
            </a:pPr>
            <a:r>
              <a:rPr lang="en-US" sz="1200">
                <a:solidFill>
                  <a:srgbClr val="000000"/>
                </a:solidFill>
                <a:latin typeface="Arial"/>
              </a:rPr>
              <a:t>Don’t have TDD be implemented by half the team.</a:t>
            </a:r>
            <a:endParaRPr/>
          </a:p>
          <a:p>
            <a:pPr>
              <a:lnSpc>
                <a:spcPct val="100000"/>
              </a:lnSpc>
            </a:pPr>
            <a:endParaRPr/>
          </a:p>
          <a:p>
            <a:pPr>
              <a:lnSpc>
                <a:spcPct val="100000"/>
              </a:lnSpc>
            </a:pPr>
            <a:endParaRPr/>
          </a:p>
        </p:txBody>
      </p:sp>
      <p:sp>
        <p:nvSpPr>
          <p:cNvPr id="156" name="TextShape 2"/>
          <p:cNvSpPr txBox="1"/>
          <p:nvPr/>
        </p:nvSpPr>
        <p:spPr>
          <a:xfrm>
            <a:off x="3884760" y="8685360"/>
            <a:ext cx="2971440" cy="456840"/>
          </a:xfrm>
          <a:prstGeom prst="rect">
            <a:avLst/>
          </a:prstGeom>
        </p:spPr>
        <p:txBody>
          <a:bodyPr anchor="b"/>
          <a:p>
            <a:pPr algn="r">
              <a:lnSpc>
                <a:spcPct val="100000"/>
              </a:lnSpc>
            </a:pPr>
            <a:fld id="{42484F1F-FCFE-48C4-8847-E23DFFAD11E6}" type="slidenum">
              <a:rPr lang="en-US" sz="1200">
                <a:solidFill>
                  <a:srgbClr val="000000"/>
                </a:solidFill>
                <a:latin typeface="+mn-lt"/>
                <a:ea typeface="+mn-ea"/>
              </a:rPr>
              <a:t>&lt;number&gt;</a:t>
            </a:fld>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7" name="PlaceHolder 1"/>
          <p:cNvSpPr>
            <a:spLocks noGrp="1"/>
          </p:cNvSpPr>
          <p:nvPr>
            <p:ph type="body"/>
          </p:nvPr>
        </p:nvSpPr>
        <p:spPr>
          <a:xfrm>
            <a:off x="685800" y="4343400"/>
            <a:ext cx="5486040" cy="4114440"/>
          </a:xfrm>
          <a:prstGeom prst="rect">
            <a:avLst/>
          </a:prstGeom>
        </p:spPr>
        <p:txBody>
          <a:bodyPr/>
          <a:p>
            <a:pPr>
              <a:lnSpc>
                <a:spcPct val="100000"/>
              </a:lnSpc>
            </a:pPr>
            <a:r>
              <a:rPr lang="en-US" sz="2000">
                <a:latin typeface="Arial"/>
              </a:rPr>
              <a:t>(Lance)</a:t>
            </a:r>
            <a:endParaRPr/>
          </a:p>
          <a:p>
            <a:pPr>
              <a:lnSpc>
                <a:spcPct val="100000"/>
              </a:lnSpc>
              <a:buFont typeface="Arial"/>
              <a:buChar char="•"/>
            </a:pPr>
            <a:r>
              <a:rPr lang="en-US" sz="2000">
                <a:latin typeface="Arial"/>
              </a:rPr>
              <a:t>When we taught the program to learn a new word, we started with it’s “Ok, got it.”</a:t>
            </a:r>
            <a:endParaRPr/>
          </a:p>
          <a:p>
            <a:pPr lvl="1">
              <a:lnSpc>
                <a:spcPct val="100000"/>
              </a:lnSpc>
              <a:buFont typeface="Arial"/>
              <a:buChar char="•"/>
            </a:pPr>
            <a:r>
              <a:rPr lang="en-US" sz="2000">
                <a:latin typeface="Arial"/>
              </a:rPr>
              <a:t>The first “implementation” simply returned the, “Ok, got it.”</a:t>
            </a:r>
            <a:endParaRPr/>
          </a:p>
          <a:p>
            <a:pPr lvl="1">
              <a:lnSpc>
                <a:spcPct val="100000"/>
              </a:lnSpc>
              <a:buFont typeface="Arial"/>
              <a:buChar char="•"/>
            </a:pPr>
            <a:r>
              <a:rPr lang="en-US" sz="2000">
                <a:latin typeface="Arial"/>
              </a:rPr>
              <a:t>We KNEW we hadn’t implemented the solve/recall piece, but we made the first step pass “for real.” and got that feedback right away.</a:t>
            </a:r>
            <a:endParaRPr/>
          </a:p>
          <a:p>
            <a:pPr lvl="1">
              <a:lnSpc>
                <a:spcPct val="100000"/>
              </a:lnSpc>
              <a:buFont typeface="Arial"/>
              <a:buChar char="•"/>
            </a:pPr>
            <a:r>
              <a:rPr lang="en-US" sz="2000">
                <a:latin typeface="Arial"/>
              </a:rPr>
              <a:t>Only then did we add the solve/recall step</a:t>
            </a:r>
            <a:endParaRPr/>
          </a:p>
          <a:p>
            <a:pPr lvl="1">
              <a:lnSpc>
                <a:spcPct val="100000"/>
              </a:lnSpc>
              <a:buFont typeface="Arial"/>
              <a:buChar char="•"/>
            </a:pPr>
            <a:r>
              <a:rPr lang="en-US" sz="2000">
                <a:latin typeface="Arial"/>
              </a:rPr>
              <a:t>AT BOTH STAGES, WE FOCUSED ON ONE THING AT A TIME.</a:t>
            </a:r>
            <a:endParaRPr/>
          </a:p>
          <a:p>
            <a:pPr>
              <a:lnSpc>
                <a:spcPct val="100000"/>
              </a:lnSpc>
              <a:buFont typeface="Arial"/>
              <a:buChar char="•"/>
            </a:pPr>
            <a:r>
              <a:rPr lang="en-US" sz="2000">
                <a:latin typeface="Arial"/>
              </a:rPr>
              <a:t>In contrast, when we started the solver with solving “beljum” as “JUMBLE” we did NOT simply implement ‘return “JUMBLE” ‘</a:t>
            </a:r>
            <a:endParaRPr/>
          </a:p>
          <a:p>
            <a:pPr lvl="1">
              <a:lnSpc>
                <a:spcPct val="100000"/>
              </a:lnSpc>
              <a:buFont typeface="Arial"/>
              <a:buChar char="•"/>
            </a:pPr>
            <a:r>
              <a:rPr lang="en-US" sz="2000">
                <a:latin typeface="Arial"/>
              </a:rPr>
              <a:t>That would have passed the scenario, but without making any useful progress</a:t>
            </a:r>
            <a:endParaRPr/>
          </a:p>
          <a:p>
            <a:pPr lvl="1">
              <a:lnSpc>
                <a:spcPct val="100000"/>
              </a:lnSpc>
              <a:buFont typeface="Arial"/>
              <a:buChar char="•"/>
            </a:pPr>
            <a:r>
              <a:rPr lang="en-US" sz="2000">
                <a:latin typeface="Arial"/>
              </a:rPr>
              <a:t>Instead, we took “When I enter “beljum” as far as passing the input to a stub solve( ) method that just returned its input.</a:t>
            </a:r>
            <a:endParaRPr/>
          </a:p>
          <a:p>
            <a:pPr lvl="2">
              <a:lnSpc>
                <a:spcPct val="100000"/>
              </a:lnSpc>
              <a:buFont typeface="Arial"/>
              <a:buChar char="•"/>
            </a:pPr>
            <a:r>
              <a:rPr lang="en-US" sz="2000">
                <a:latin typeface="Arial"/>
              </a:rPr>
              <a:t>This confirmed the input was received and dispatched without damage.</a:t>
            </a:r>
            <a:endParaRPr/>
          </a:p>
          <a:p>
            <a:pPr lvl="1">
              <a:lnSpc>
                <a:spcPct val="100000"/>
              </a:lnSpc>
              <a:buFont typeface="Arial"/>
              <a:buChar char="•"/>
            </a:pPr>
            <a:r>
              <a:rPr lang="en-US" sz="2000">
                <a:latin typeface="Arial"/>
              </a:rPr>
              <a:t>Then, we started on the “Then the output should be “JUMBLE”</a:t>
            </a:r>
            <a:endParaRPr/>
          </a:p>
          <a:p>
            <a:pPr lvl="2">
              <a:lnSpc>
                <a:spcPct val="100000"/>
              </a:lnSpc>
              <a:buFont typeface="Arial"/>
              <a:buChar char="•"/>
            </a:pPr>
            <a:r>
              <a:rPr lang="en-US" sz="2000">
                <a:latin typeface="Arial"/>
              </a:rPr>
              <a:t>This was where we dropped into our UNIT tests, to drive out the makeKey( ) and solve( ) methods.</a:t>
            </a:r>
            <a:endParaRPr/>
          </a:p>
          <a:p>
            <a:pPr lvl="1">
              <a:lnSpc>
                <a:spcPct val="100000"/>
              </a:lnSpc>
              <a:buFont typeface="Arial"/>
              <a:buChar char="•"/>
            </a:pPr>
            <a:r>
              <a:rPr lang="en-US" sz="2000">
                <a:latin typeface="Arial"/>
              </a:rPr>
              <a:t>Once those unit tests passed, so did our Acceptance Test</a:t>
            </a:r>
            <a:endParaRPr/>
          </a:p>
        </p:txBody>
      </p:sp>
      <p:sp>
        <p:nvSpPr>
          <p:cNvPr id="158" name="TextShape 2"/>
          <p:cNvSpPr txBox="1"/>
          <p:nvPr/>
        </p:nvSpPr>
        <p:spPr>
          <a:xfrm>
            <a:off x="3884760" y="8685360"/>
            <a:ext cx="2971440" cy="456840"/>
          </a:xfrm>
          <a:prstGeom prst="rect">
            <a:avLst/>
          </a:prstGeom>
        </p:spPr>
        <p:txBody>
          <a:bodyPr anchor="b"/>
          <a:p>
            <a:pPr algn="r">
              <a:lnSpc>
                <a:spcPct val="100000"/>
              </a:lnSpc>
            </a:pPr>
            <a:fld id="{DC9A98FA-07AD-44B0-9349-4F90BE4337E0}" type="slidenum">
              <a:rPr lang="en-US" sz="1200">
                <a:solidFill>
                  <a:srgbClr val="000000"/>
                </a:solidFill>
                <a:latin typeface="+mn-lt"/>
                <a:ea typeface="+mn-ea"/>
              </a:rPr>
              <a:t>&lt;number&gt;</a:t>
            </a:fld>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9" name="PlaceHolder 1"/>
          <p:cNvSpPr>
            <a:spLocks noGrp="1"/>
          </p:cNvSpPr>
          <p:nvPr>
            <p:ph type="body"/>
          </p:nvPr>
        </p:nvSpPr>
        <p:spPr>
          <a:xfrm>
            <a:off x="685800" y="4343400"/>
            <a:ext cx="5486040" cy="4114440"/>
          </a:xfrm>
          <a:prstGeom prst="rect">
            <a:avLst/>
          </a:prstGeom>
        </p:spPr>
        <p:txBody>
          <a:bodyPr/>
          <a:p>
            <a:pPr>
              <a:lnSpc>
                <a:spcPct val="100000"/>
              </a:lnSpc>
              <a:buFont typeface="Arial"/>
              <a:buChar char="•"/>
            </a:pPr>
            <a:r>
              <a:rPr lang="en-US" sz="1200">
                <a:latin typeface="Arial"/>
              </a:rPr>
              <a:t>Growing OO S/W Guided by Tests:</a:t>
            </a:r>
            <a:endParaRPr/>
          </a:p>
          <a:p>
            <a:pPr lvl="1">
              <a:lnSpc>
                <a:spcPct val="100000"/>
              </a:lnSpc>
              <a:buFont typeface="Arial"/>
              <a:buChar char="•"/>
            </a:pPr>
            <a:r>
              <a:rPr lang="en-US" sz="1200">
                <a:latin typeface="Arial"/>
              </a:rPr>
              <a:t>Tool agnostic, but uses JUnit for the examples.</a:t>
            </a:r>
            <a:endParaRPr/>
          </a:p>
          <a:p>
            <a:pPr lvl="1">
              <a:lnSpc>
                <a:spcPct val="100000"/>
              </a:lnSpc>
              <a:buFont typeface="Arial"/>
              <a:buChar char="•"/>
            </a:pPr>
            <a:r>
              <a:rPr lang="en-US" sz="1200">
                <a:latin typeface="Arial"/>
              </a:rPr>
              <a:t>Excellent deep-dive into actually doing it in a way that reaps the benefits</a:t>
            </a:r>
            <a:endParaRPr/>
          </a:p>
          <a:p>
            <a:pPr>
              <a:lnSpc>
                <a:spcPct val="100000"/>
              </a:lnSpc>
              <a:buFont typeface="Arial"/>
              <a:buChar char="•"/>
            </a:pPr>
            <a:r>
              <a:rPr lang="en-US" sz="1200">
                <a:latin typeface="Arial"/>
              </a:rPr>
              <a:t>The Cucumber Book</a:t>
            </a:r>
            <a:endParaRPr/>
          </a:p>
          <a:p>
            <a:pPr lvl="1">
              <a:lnSpc>
                <a:spcPct val="100000"/>
              </a:lnSpc>
              <a:buFont typeface="Arial"/>
              <a:buChar char="•"/>
            </a:pPr>
            <a:r>
              <a:rPr lang="en-US" sz="1200">
                <a:latin typeface="Arial"/>
              </a:rPr>
              <a:t>Examples in Ruby – much cleaner than Java, and you learn Ruby for free!</a:t>
            </a:r>
            <a:endParaRPr/>
          </a:p>
          <a:p>
            <a:pPr>
              <a:lnSpc>
                <a:spcPct val="100000"/>
              </a:lnSpc>
              <a:buFont typeface="Arial"/>
              <a:buChar char="•"/>
            </a:pPr>
            <a:r>
              <a:rPr lang="en-US" sz="1200">
                <a:latin typeface="Arial"/>
              </a:rPr>
              <a:t>The Cucumber </a:t>
            </a:r>
            <a:r>
              <a:rPr b="1" lang="en-US" sz="1200">
                <a:latin typeface="Arial"/>
              </a:rPr>
              <a:t>For Java </a:t>
            </a:r>
            <a:r>
              <a:rPr lang="en-US" sz="1200">
                <a:latin typeface="Arial"/>
              </a:rPr>
              <a:t>Book</a:t>
            </a:r>
            <a:endParaRPr/>
          </a:p>
          <a:p>
            <a:pPr lvl="1">
              <a:lnSpc>
                <a:spcPct val="100000"/>
              </a:lnSpc>
              <a:buFont typeface="Arial"/>
              <a:buChar char="•"/>
            </a:pPr>
            <a:r>
              <a:rPr lang="en-US" sz="1200">
                <a:latin typeface="Arial"/>
              </a:rPr>
              <a:t>Full substitute for the Ruby version, may be more accessible to Java/C# folks.</a:t>
            </a:r>
            <a:endParaRPr/>
          </a:p>
          <a:p>
            <a:pPr lvl="1">
              <a:lnSpc>
                <a:spcPct val="100000"/>
              </a:lnSpc>
              <a:buFont typeface="Arial"/>
              <a:buChar char="•"/>
            </a:pPr>
            <a:r>
              <a:rPr lang="en-US" sz="1200">
                <a:latin typeface="Arial"/>
              </a:rPr>
              <a:t>No matter your role or language preference, AT LEAST CHECK OUT “UNCLE BOB” MARTIN’S FORWARD</a:t>
            </a:r>
            <a:endParaRPr/>
          </a:p>
          <a:p>
            <a:pPr>
              <a:lnSpc>
                <a:spcPct val="100000"/>
              </a:lnSpc>
              <a:buFont typeface="Arial"/>
              <a:buChar char="•"/>
            </a:pPr>
            <a:r>
              <a:rPr lang="en-US" sz="1200" u="sng">
                <a:latin typeface="Arial"/>
              </a:rPr>
              <a:t>Cucumber Recipes</a:t>
            </a:r>
            <a:endParaRPr/>
          </a:p>
          <a:p>
            <a:pPr lvl="1">
              <a:lnSpc>
                <a:spcPct val="100000"/>
              </a:lnSpc>
              <a:buFont typeface="Arial"/>
              <a:buChar char="•"/>
            </a:pPr>
            <a:r>
              <a:rPr lang="en-US" sz="1200">
                <a:latin typeface="Arial"/>
              </a:rPr>
              <a:t>“</a:t>
            </a:r>
            <a:r>
              <a:rPr lang="en-US" sz="1200">
                <a:latin typeface="Arial"/>
              </a:rPr>
              <a:t>Canned” solutions (at least, starter solutions) to many real-world needs that might bog down without a helping hand.</a:t>
            </a:r>
            <a:endParaRPr/>
          </a:p>
          <a:p>
            <a:pPr lvl="1">
              <a:lnSpc>
                <a:spcPct val="100000"/>
              </a:lnSpc>
              <a:buFont typeface="Arial"/>
              <a:buChar char="•"/>
            </a:pPr>
            <a:r>
              <a:rPr lang="en-US" sz="1200">
                <a:latin typeface="Arial"/>
              </a:rPr>
              <a:t>43 Recipes of many types</a:t>
            </a:r>
            <a:endParaRPr/>
          </a:p>
          <a:p>
            <a:pPr lvl="2">
              <a:lnSpc>
                <a:spcPct val="100000"/>
              </a:lnSpc>
              <a:buFont typeface="Arial"/>
              <a:buChar char="•"/>
            </a:pPr>
            <a:r>
              <a:rPr lang="en-US" sz="1200">
                <a:latin typeface="Arial"/>
              </a:rPr>
              <a:t>CI (reports/docs, parallel testing, even wire protocol)</a:t>
            </a:r>
            <a:endParaRPr/>
          </a:p>
          <a:p>
            <a:pPr lvl="2">
              <a:lnSpc>
                <a:spcPct val="100000"/>
              </a:lnSpc>
              <a:buFont typeface="Arial"/>
              <a:buChar char="•"/>
            </a:pPr>
            <a:r>
              <a:rPr lang="en-US" sz="1200">
                <a:latin typeface="Arial"/>
              </a:rPr>
              <a:t>Platforms (Android, iOS, PHP, Flash, .NET, Web, Windows, Mac, even Arduino)</a:t>
            </a:r>
            <a:endParaRPr/>
          </a:p>
          <a:p>
            <a:pPr lvl="2">
              <a:lnSpc>
                <a:spcPct val="100000"/>
              </a:lnSpc>
              <a:buFont typeface="Arial"/>
              <a:buChar char="•"/>
            </a:pPr>
            <a:r>
              <a:rPr lang="en-US" sz="1200">
                <a:latin typeface="Arial"/>
              </a:rPr>
              <a:t>Frameworks (Hibernate, Spring, Swing</a:t>
            </a:r>
            <a:endParaRPr/>
          </a:p>
          <a:p>
            <a:pPr lvl="2">
              <a:lnSpc>
                <a:spcPct val="100000"/>
              </a:lnSpc>
              <a:buFont typeface="Arial"/>
              <a:buChar char="•"/>
            </a:pPr>
            <a:r>
              <a:rPr lang="en-US" sz="1200">
                <a:latin typeface="Arial"/>
              </a:rPr>
              <a:t>Languages (JavaScript, Erlang, Lua, Clojure, Scala, HTML)</a:t>
            </a:r>
            <a:endParaRPr/>
          </a:p>
          <a:p>
            <a:pPr>
              <a:lnSpc>
                <a:spcPct val="100000"/>
              </a:lnSpc>
            </a:pPr>
            <a:endParaRPr/>
          </a:p>
          <a:p>
            <a:pPr>
              <a:lnSpc>
                <a:spcPct val="100000"/>
              </a:lnSpc>
            </a:pPr>
            <a:endParaRPr/>
          </a:p>
        </p:txBody>
      </p:sp>
      <p:sp>
        <p:nvSpPr>
          <p:cNvPr id="160" name="TextShape 2"/>
          <p:cNvSpPr txBox="1"/>
          <p:nvPr/>
        </p:nvSpPr>
        <p:spPr>
          <a:xfrm>
            <a:off x="3884760" y="8685360"/>
            <a:ext cx="2971440" cy="456840"/>
          </a:xfrm>
          <a:prstGeom prst="rect">
            <a:avLst/>
          </a:prstGeom>
        </p:spPr>
        <p:txBody>
          <a:bodyPr anchor="b"/>
          <a:p>
            <a:pPr algn="r">
              <a:lnSpc>
                <a:spcPct val="100000"/>
              </a:lnSpc>
            </a:pPr>
            <a:fld id="{4C91A60D-317D-4F06-BCEE-C738DD38946C}" type="slidenum">
              <a:rPr lang="en-US" sz="1200">
                <a:solidFill>
                  <a:srgbClr val="000000"/>
                </a:solidFill>
                <a:latin typeface="+mn-lt"/>
                <a:ea typeface="+mn-ea"/>
              </a:rPr>
              <a:t>&lt;number&gt;</a:t>
            </a:fld>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1" name="PlaceHolder 1"/>
          <p:cNvSpPr>
            <a:spLocks noGrp="1"/>
          </p:cNvSpPr>
          <p:nvPr>
            <p:ph type="body"/>
          </p:nvPr>
        </p:nvSpPr>
        <p:spPr>
          <a:xfrm>
            <a:off x="685800" y="4343400"/>
            <a:ext cx="5486040" cy="4114440"/>
          </a:xfrm>
          <a:prstGeom prst="rect">
            <a:avLst/>
          </a:prstGeom>
        </p:spPr>
        <p:txBody>
          <a:bodyPr/>
          <a:p>
            <a:endParaRPr/>
          </a:p>
        </p:txBody>
      </p:sp>
      <p:sp>
        <p:nvSpPr>
          <p:cNvPr id="162" name="TextShape 2"/>
          <p:cNvSpPr txBox="1"/>
          <p:nvPr/>
        </p:nvSpPr>
        <p:spPr>
          <a:xfrm>
            <a:off x="3884760" y="8685360"/>
            <a:ext cx="2971440" cy="456840"/>
          </a:xfrm>
          <a:prstGeom prst="rect">
            <a:avLst/>
          </a:prstGeom>
        </p:spPr>
        <p:txBody>
          <a:bodyPr anchor="b"/>
          <a:p>
            <a:pPr algn="r">
              <a:lnSpc>
                <a:spcPct val="100000"/>
              </a:lnSpc>
            </a:pPr>
            <a:fld id="{29FC6B80-DB38-47C3-B7E6-01707F9F8104}" type="slidenum">
              <a:rPr lang="en-US" sz="1200">
                <a:solidFill>
                  <a:srgbClr val="000000"/>
                </a:solidFill>
                <a:latin typeface="+mn-lt"/>
                <a:ea typeface="+mn-ea"/>
              </a:rPr>
              <a:t>&lt;number&gt;</a:t>
            </a:fld>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3" name="PlaceHolder 1"/>
          <p:cNvSpPr>
            <a:spLocks noGrp="1"/>
          </p:cNvSpPr>
          <p:nvPr>
            <p:ph type="body"/>
          </p:nvPr>
        </p:nvSpPr>
        <p:spPr>
          <a:xfrm>
            <a:off x="685800" y="4343400"/>
            <a:ext cx="5486040" cy="4114440"/>
          </a:xfrm>
          <a:prstGeom prst="rect">
            <a:avLst/>
          </a:prstGeom>
        </p:spPr>
        <p:txBody>
          <a:bodyPr/>
          <a:p>
            <a:endParaRPr/>
          </a:p>
        </p:txBody>
      </p:sp>
      <p:sp>
        <p:nvSpPr>
          <p:cNvPr id="164" name="TextShape 2"/>
          <p:cNvSpPr txBox="1"/>
          <p:nvPr/>
        </p:nvSpPr>
        <p:spPr>
          <a:xfrm>
            <a:off x="3884760" y="8685360"/>
            <a:ext cx="2971440" cy="456840"/>
          </a:xfrm>
          <a:prstGeom prst="rect">
            <a:avLst/>
          </a:prstGeom>
        </p:spPr>
        <p:txBody>
          <a:bodyPr anchor="b"/>
          <a:p>
            <a:pPr algn="r">
              <a:lnSpc>
                <a:spcPct val="100000"/>
              </a:lnSpc>
            </a:pPr>
            <a:fld id="{4D92A308-65FB-47D8-A7AD-16A37A2F50E8}" type="slidenum">
              <a:rPr lang="en-US" sz="1200">
                <a:solidFill>
                  <a:srgbClr val="000000"/>
                </a:solidFill>
                <a:latin typeface="+mn-lt"/>
                <a:ea typeface="+mn-ea"/>
              </a:rPr>
              <a:t>&lt;number&gt;</a:t>
            </a:fld>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1" name="PlaceHolder 1"/>
          <p:cNvSpPr>
            <a:spLocks noGrp="1"/>
          </p:cNvSpPr>
          <p:nvPr>
            <p:ph type="body"/>
          </p:nvPr>
        </p:nvSpPr>
        <p:spPr>
          <a:xfrm>
            <a:off x="685800" y="4343400"/>
            <a:ext cx="5486040" cy="4114440"/>
          </a:xfrm>
          <a:prstGeom prst="rect">
            <a:avLst/>
          </a:prstGeom>
        </p:spPr>
        <p:txBody>
          <a:bodyPr/>
          <a:p>
            <a:endParaRPr/>
          </a:p>
        </p:txBody>
      </p:sp>
      <p:sp>
        <p:nvSpPr>
          <p:cNvPr id="132" name="TextShape 2"/>
          <p:cNvSpPr txBox="1"/>
          <p:nvPr/>
        </p:nvSpPr>
        <p:spPr>
          <a:xfrm>
            <a:off x="3884760" y="8685360"/>
            <a:ext cx="2971440" cy="456840"/>
          </a:xfrm>
          <a:prstGeom prst="rect">
            <a:avLst/>
          </a:prstGeom>
        </p:spPr>
        <p:txBody>
          <a:bodyPr anchor="b"/>
          <a:p>
            <a:pPr algn="r">
              <a:lnSpc>
                <a:spcPct val="100000"/>
              </a:lnSpc>
            </a:pPr>
            <a:fld id="{3F51FDAF-E82F-44D0-8422-7A0F7907B6A0}" type="slidenum">
              <a:rPr lang="en-US" sz="1200">
                <a:solidFill>
                  <a:srgbClr val="000000"/>
                </a:solidFill>
                <a:latin typeface="+mn-lt"/>
                <a:ea typeface="+mn-ea"/>
              </a:rPr>
              <a:t>&lt;number&gt;</a:t>
            </a:fld>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3" name="PlaceHolder 1"/>
          <p:cNvSpPr>
            <a:spLocks noGrp="1"/>
          </p:cNvSpPr>
          <p:nvPr>
            <p:ph type="body"/>
          </p:nvPr>
        </p:nvSpPr>
        <p:spPr>
          <a:xfrm>
            <a:off x="685800" y="4343400"/>
            <a:ext cx="5486040" cy="4114440"/>
          </a:xfrm>
          <a:prstGeom prst="rect">
            <a:avLst/>
          </a:prstGeom>
        </p:spPr>
        <p:txBody>
          <a:bodyPr/>
          <a:p>
            <a:pPr>
              <a:lnSpc>
                <a:spcPct val="100000"/>
              </a:lnSpc>
              <a:buFont typeface="Arial"/>
              <a:buChar char="•"/>
            </a:pPr>
            <a:r>
              <a:rPr lang="en-US" sz="1200">
                <a:solidFill>
                  <a:srgbClr val="000000"/>
                </a:solidFill>
                <a:latin typeface="+mn-lt"/>
                <a:ea typeface="+mn-ea"/>
              </a:rPr>
              <a:t>Gall’s Law:  </a:t>
            </a:r>
            <a:r>
              <a:rPr i="1" lang="en-US" sz="1200">
                <a:solidFill>
                  <a:srgbClr val="000000"/>
                </a:solidFill>
                <a:latin typeface="+mn-lt"/>
                <a:ea typeface="+mn-ea"/>
              </a:rPr>
              <a:t>A complex system that works is invariably found to have evolved from a simple system that worked. A complex system designed from scratch never works and cannot be patched up to make it work. You have to start over with a working simple system.</a:t>
            </a:r>
            <a:r>
              <a:rPr lang="en-US" sz="1200">
                <a:solidFill>
                  <a:srgbClr val="000000"/>
                </a:solidFill>
                <a:latin typeface="+mn-lt"/>
                <a:ea typeface="+mn-ea"/>
              </a:rPr>
              <a:t> – John Gall (1975, p.71)</a:t>
            </a:r>
            <a:endParaRPr/>
          </a:p>
          <a:p>
            <a:pPr lvl="1">
              <a:lnSpc>
                <a:spcPct val="100000"/>
              </a:lnSpc>
              <a:buFont typeface="Arial"/>
              <a:buChar char="•"/>
            </a:pPr>
            <a:r>
              <a:rPr lang="en-US" sz="2400">
                <a:solidFill>
                  <a:srgbClr val="000000"/>
                </a:solidFill>
                <a:latin typeface="+mn-lt"/>
                <a:ea typeface="+mn-ea"/>
              </a:rPr>
              <a:t>Incremental development is how to do that.</a:t>
            </a:r>
            <a:endParaRPr/>
          </a:p>
          <a:p>
            <a:pPr lvl="1">
              <a:lnSpc>
                <a:spcPct val="100000"/>
              </a:lnSpc>
              <a:buFont typeface="Arial"/>
              <a:buChar char="•"/>
            </a:pPr>
            <a:r>
              <a:rPr lang="en-US" sz="2400">
                <a:solidFill>
                  <a:srgbClr val="000000"/>
                </a:solidFill>
                <a:latin typeface="+mn-lt"/>
                <a:ea typeface="+mn-ea"/>
              </a:rPr>
              <a:t>TDD is about how to optimize incremental development.</a:t>
            </a:r>
            <a:endParaRPr/>
          </a:p>
          <a:p>
            <a:pPr>
              <a:lnSpc>
                <a:spcPct val="100000"/>
              </a:lnSpc>
            </a:pPr>
            <a:endParaRPr/>
          </a:p>
        </p:txBody>
      </p:sp>
      <p:sp>
        <p:nvSpPr>
          <p:cNvPr id="134" name="TextShape 2"/>
          <p:cNvSpPr txBox="1"/>
          <p:nvPr/>
        </p:nvSpPr>
        <p:spPr>
          <a:xfrm>
            <a:off x="3884760" y="8685360"/>
            <a:ext cx="2971440" cy="456840"/>
          </a:xfrm>
          <a:prstGeom prst="rect">
            <a:avLst/>
          </a:prstGeom>
        </p:spPr>
        <p:txBody>
          <a:bodyPr anchor="b"/>
          <a:p>
            <a:pPr algn="r">
              <a:lnSpc>
                <a:spcPct val="100000"/>
              </a:lnSpc>
            </a:pPr>
            <a:fld id="{9C62646A-538B-4138-A130-248D83BC579B}" type="slidenum">
              <a:rPr lang="en-US" sz="1200">
                <a:solidFill>
                  <a:srgbClr val="000000"/>
                </a:solidFill>
                <a:latin typeface="+mn-lt"/>
                <a:ea typeface="+mn-ea"/>
              </a:rPr>
              <a:t>&lt;number&gt;</a:t>
            </a:fld>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5" name="PlaceHolder 1"/>
          <p:cNvSpPr>
            <a:spLocks noGrp="1"/>
          </p:cNvSpPr>
          <p:nvPr>
            <p:ph type="body"/>
          </p:nvPr>
        </p:nvSpPr>
        <p:spPr>
          <a:xfrm>
            <a:off x="685800" y="4343400"/>
            <a:ext cx="5486040" cy="4114440"/>
          </a:xfrm>
          <a:prstGeom prst="rect">
            <a:avLst/>
          </a:prstGeom>
        </p:spPr>
        <p:txBody>
          <a:bodyPr/>
          <a:p>
            <a:pPr>
              <a:lnSpc>
                <a:spcPct val="100000"/>
              </a:lnSpc>
              <a:buFont typeface="Arial"/>
              <a:buChar char="•"/>
            </a:pPr>
            <a:r>
              <a:rPr lang="en-US" sz="1600">
                <a:solidFill>
                  <a:srgbClr val="000000"/>
                </a:solidFill>
                <a:latin typeface="Arial"/>
              </a:rPr>
              <a:t>ATDD:  Building the Right Thing</a:t>
            </a:r>
            <a:endParaRPr/>
          </a:p>
          <a:p>
            <a:pPr lvl="1">
              <a:lnSpc>
                <a:spcPct val="100000"/>
              </a:lnSpc>
              <a:buFont typeface="Arial"/>
              <a:buChar char="•"/>
            </a:pPr>
            <a:r>
              <a:rPr lang="en-US" sz="1600">
                <a:solidFill>
                  <a:srgbClr val="000000"/>
                </a:solidFill>
                <a:latin typeface="Arial"/>
              </a:rPr>
              <a:t>NOTE:  This is more about LEARNING than BUILDING</a:t>
            </a:r>
            <a:endParaRPr/>
          </a:p>
          <a:p>
            <a:pPr>
              <a:lnSpc>
                <a:spcPct val="100000"/>
              </a:lnSpc>
              <a:buFont typeface="Arial"/>
              <a:buChar char="•"/>
            </a:pPr>
            <a:r>
              <a:rPr lang="en-US" sz="1600">
                <a:solidFill>
                  <a:srgbClr val="000000"/>
                </a:solidFill>
                <a:latin typeface="Arial"/>
              </a:rPr>
              <a:t>Unit TDD:  </a:t>
            </a:r>
            <a:endParaRPr/>
          </a:p>
          <a:p>
            <a:pPr lvl="1">
              <a:lnSpc>
                <a:spcPct val="100000"/>
              </a:lnSpc>
              <a:buFont typeface="Arial"/>
              <a:buChar char="•"/>
            </a:pPr>
            <a:r>
              <a:rPr lang="en-US" sz="1600">
                <a:solidFill>
                  <a:srgbClr val="000000"/>
                </a:solidFill>
                <a:latin typeface="Arial"/>
              </a:rPr>
              <a:t>Define better interfaces</a:t>
            </a:r>
            <a:endParaRPr/>
          </a:p>
          <a:p>
            <a:pPr lvl="2">
              <a:lnSpc>
                <a:spcPct val="100000"/>
              </a:lnSpc>
              <a:buFont typeface="Arial"/>
              <a:buChar char="•"/>
            </a:pPr>
            <a:r>
              <a:rPr lang="en-US" sz="1600">
                <a:solidFill>
                  <a:srgbClr val="000000"/>
                </a:solidFill>
                <a:latin typeface="Arial"/>
              </a:rPr>
              <a:t>Write a test to call the method you wish you had</a:t>
            </a:r>
            <a:endParaRPr/>
          </a:p>
          <a:p>
            <a:pPr lvl="2">
              <a:lnSpc>
                <a:spcPct val="100000"/>
              </a:lnSpc>
              <a:buFont typeface="Arial"/>
              <a:buChar char="•"/>
            </a:pPr>
            <a:r>
              <a:rPr lang="en-US" sz="1600">
                <a:solidFill>
                  <a:srgbClr val="000000"/>
                </a:solidFill>
                <a:latin typeface="Arial"/>
              </a:rPr>
              <a:t>Write the code to implement that interface</a:t>
            </a:r>
            <a:endParaRPr/>
          </a:p>
          <a:p>
            <a:pPr lvl="2">
              <a:lnSpc>
                <a:spcPct val="100000"/>
              </a:lnSpc>
              <a:buFont typeface="Arial"/>
              <a:buChar char="•"/>
            </a:pPr>
            <a:r>
              <a:rPr lang="en-US" sz="1600">
                <a:solidFill>
                  <a:srgbClr val="000000"/>
                </a:solidFill>
                <a:latin typeface="Arial"/>
              </a:rPr>
              <a:t>NOTE:  This is more about DESIGN than TESTING</a:t>
            </a:r>
            <a:endParaRPr/>
          </a:p>
          <a:p>
            <a:pPr lvl="1">
              <a:lnSpc>
                <a:spcPct val="100000"/>
              </a:lnSpc>
              <a:buFont typeface="Arial"/>
              <a:buChar char="•"/>
            </a:pPr>
            <a:r>
              <a:rPr lang="en-US" sz="1600">
                <a:solidFill>
                  <a:srgbClr val="000000"/>
                </a:solidFill>
                <a:latin typeface="Arial"/>
              </a:rPr>
              <a:t>“</a:t>
            </a:r>
            <a:r>
              <a:rPr lang="en-US" sz="1600">
                <a:solidFill>
                  <a:srgbClr val="000000"/>
                </a:solidFill>
                <a:latin typeface="Arial"/>
              </a:rPr>
              <a:t>Arrange, Act, Assert” is not just a vain insistence on being different.</a:t>
            </a:r>
            <a:endParaRPr/>
          </a:p>
          <a:p>
            <a:pPr lvl="2">
              <a:lnSpc>
                <a:spcPct val="100000"/>
              </a:lnSpc>
              <a:buFont typeface="Arial"/>
              <a:buChar char="•"/>
            </a:pPr>
            <a:r>
              <a:rPr lang="en-US" sz="1600">
                <a:solidFill>
                  <a:srgbClr val="000000"/>
                </a:solidFill>
                <a:latin typeface="Arial"/>
              </a:rPr>
              <a:t>Unit TDD relies heavily on mock objects</a:t>
            </a:r>
            <a:endParaRPr/>
          </a:p>
          <a:p>
            <a:pPr lvl="2">
              <a:lnSpc>
                <a:spcPct val="100000"/>
              </a:lnSpc>
              <a:buFont typeface="Arial"/>
              <a:buChar char="•"/>
            </a:pPr>
            <a:r>
              <a:rPr lang="en-US" sz="1600">
                <a:solidFill>
                  <a:srgbClr val="000000"/>
                </a:solidFill>
                <a:latin typeface="Arial"/>
              </a:rPr>
              <a:t>Leading mocking tools (i.e. Mockito) use the word “when” in their own DSLs.</a:t>
            </a:r>
            <a:endParaRPr/>
          </a:p>
          <a:p>
            <a:pPr>
              <a:lnSpc>
                <a:spcPct val="100000"/>
              </a:lnSpc>
            </a:pPr>
            <a:endParaRPr/>
          </a:p>
        </p:txBody>
      </p:sp>
      <p:sp>
        <p:nvSpPr>
          <p:cNvPr id="136" name="TextShape 2"/>
          <p:cNvSpPr txBox="1"/>
          <p:nvPr/>
        </p:nvSpPr>
        <p:spPr>
          <a:xfrm>
            <a:off x="3884760" y="8685360"/>
            <a:ext cx="2971440" cy="456840"/>
          </a:xfrm>
          <a:prstGeom prst="rect">
            <a:avLst/>
          </a:prstGeom>
        </p:spPr>
        <p:txBody>
          <a:bodyPr anchor="b"/>
          <a:p>
            <a:pPr algn="r">
              <a:lnSpc>
                <a:spcPct val="100000"/>
              </a:lnSpc>
            </a:pPr>
            <a:fld id="{C6AE8115-77DD-4C78-BC1D-5EF00B7DD84F}" type="slidenum">
              <a:rPr lang="en-US" sz="1200">
                <a:solidFill>
                  <a:srgbClr val="000000"/>
                </a:solidFill>
                <a:latin typeface="+mn-lt"/>
                <a:ea typeface="+mn-ea"/>
              </a:rPr>
              <a:t>&lt;number&gt;</a:t>
            </a:fld>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7" name="PlaceHolder 1"/>
          <p:cNvSpPr>
            <a:spLocks noGrp="1"/>
          </p:cNvSpPr>
          <p:nvPr>
            <p:ph type="body"/>
          </p:nvPr>
        </p:nvSpPr>
        <p:spPr>
          <a:xfrm>
            <a:off x="685800" y="4343400"/>
            <a:ext cx="5486040" cy="4114440"/>
          </a:xfrm>
          <a:prstGeom prst="rect">
            <a:avLst/>
          </a:prstGeom>
        </p:spPr>
        <p:txBody>
          <a:bodyPr/>
          <a:p>
            <a:pPr>
              <a:lnSpc>
                <a:spcPct val="100000"/>
              </a:lnSpc>
              <a:buFont typeface="Arial"/>
              <a:buChar char="•"/>
            </a:pPr>
            <a:r>
              <a:rPr lang="en-US" sz="2400">
                <a:solidFill>
                  <a:srgbClr val="000000"/>
                </a:solidFill>
                <a:latin typeface="Arial"/>
              </a:rPr>
              <a:t>What are we building?</a:t>
            </a:r>
            <a:endParaRPr/>
          </a:p>
          <a:p>
            <a:pPr lvl="1">
              <a:lnSpc>
                <a:spcPct val="100000"/>
              </a:lnSpc>
              <a:buFont typeface="Arial"/>
              <a:buChar char="•"/>
            </a:pPr>
            <a:r>
              <a:rPr lang="en-US" sz="2400">
                <a:solidFill>
                  <a:srgbClr val="000000"/>
                </a:solidFill>
                <a:latin typeface="Arial"/>
              </a:rPr>
              <a:t>Problem:  We can agree to the same document, only later to discover we’re reading it differently</a:t>
            </a:r>
            <a:endParaRPr/>
          </a:p>
          <a:p>
            <a:pPr lvl="2">
              <a:lnSpc>
                <a:spcPct val="100000"/>
              </a:lnSpc>
              <a:buFont typeface="Arial"/>
              <a:buChar char="•"/>
            </a:pPr>
            <a:r>
              <a:rPr lang="en-US" sz="2400">
                <a:solidFill>
                  <a:srgbClr val="000000"/>
                </a:solidFill>
                <a:latin typeface="Arial"/>
              </a:rPr>
              <a:t>Fred Brooks:  </a:t>
            </a:r>
            <a:r>
              <a:rPr i="1" lang="en-US" sz="1200">
                <a:solidFill>
                  <a:srgbClr val="000000"/>
                </a:solidFill>
                <a:latin typeface="+mn-lt"/>
                <a:ea typeface="+mn-ea"/>
              </a:rPr>
              <a:t>The hardest part of the software task is arriving at a complete and consistent specification, and much of the essence of building a program is in fact the debugging of the specification.</a:t>
            </a:r>
            <a:endParaRPr/>
          </a:p>
          <a:p>
            <a:pPr lvl="1">
              <a:lnSpc>
                <a:spcPct val="100000"/>
              </a:lnSpc>
              <a:buFont typeface="Arial"/>
              <a:buChar char="•"/>
            </a:pPr>
            <a:r>
              <a:rPr lang="en-US" sz="2400">
                <a:solidFill>
                  <a:srgbClr val="000000"/>
                </a:solidFill>
                <a:latin typeface="Arial"/>
                <a:ea typeface="+mn-ea"/>
              </a:rPr>
              <a:t>Solution:  Gherkin.</a:t>
            </a:r>
            <a:endParaRPr/>
          </a:p>
          <a:p>
            <a:pPr>
              <a:lnSpc>
                <a:spcPct val="100000"/>
              </a:lnSpc>
              <a:buFont typeface="Arial"/>
              <a:buChar char="•"/>
            </a:pPr>
            <a:r>
              <a:rPr lang="en-US" sz="2400">
                <a:solidFill>
                  <a:srgbClr val="000000"/>
                </a:solidFill>
                <a:latin typeface="Arial"/>
                <a:ea typeface="+mn-ea"/>
              </a:rPr>
              <a:t>How will we know we’re done?</a:t>
            </a:r>
            <a:endParaRPr/>
          </a:p>
          <a:p>
            <a:pPr lvl="1">
              <a:lnSpc>
                <a:spcPct val="100000"/>
              </a:lnSpc>
              <a:buFont typeface="Arial"/>
              <a:buChar char="•"/>
            </a:pPr>
            <a:r>
              <a:rPr lang="en-US" sz="2400">
                <a:solidFill>
                  <a:srgbClr val="000000"/>
                </a:solidFill>
                <a:latin typeface="Arial"/>
                <a:ea typeface="+mn-ea"/>
              </a:rPr>
              <a:t>Problem:  “Now that I see this, I realize we really need X instead or in addition.”</a:t>
            </a:r>
            <a:endParaRPr/>
          </a:p>
          <a:p>
            <a:pPr lvl="2">
              <a:lnSpc>
                <a:spcPct val="100000"/>
              </a:lnSpc>
              <a:buFont typeface="Arial"/>
              <a:buChar char="•"/>
            </a:pPr>
            <a:r>
              <a:rPr lang="en-US" sz="2400">
                <a:solidFill>
                  <a:srgbClr val="000000"/>
                </a:solidFill>
                <a:latin typeface="Arial"/>
                <a:ea typeface="+mn-ea"/>
              </a:rPr>
              <a:t>Note:  This is LEARNING, which is good.  Only learning LATE is bad.</a:t>
            </a:r>
            <a:endParaRPr/>
          </a:p>
          <a:p>
            <a:pPr lvl="1">
              <a:lnSpc>
                <a:spcPct val="100000"/>
              </a:lnSpc>
              <a:buFont typeface="Arial"/>
              <a:buChar char="•"/>
            </a:pPr>
            <a:r>
              <a:rPr lang="en-US" sz="2400">
                <a:solidFill>
                  <a:srgbClr val="000000"/>
                </a:solidFill>
                <a:latin typeface="Arial"/>
                <a:ea typeface="+mn-ea"/>
              </a:rPr>
              <a:t>Solution:  Gherkin.  When all tests pass, we’re done.</a:t>
            </a:r>
            <a:endParaRPr/>
          </a:p>
          <a:p>
            <a:pPr lvl="2">
              <a:lnSpc>
                <a:spcPct val="100000"/>
              </a:lnSpc>
              <a:buFont typeface="Arial"/>
              <a:buChar char="•"/>
            </a:pPr>
            <a:r>
              <a:rPr lang="en-US" sz="2400">
                <a:solidFill>
                  <a:srgbClr val="000000"/>
                </a:solidFill>
                <a:latin typeface="Arial"/>
                <a:ea typeface="+mn-ea"/>
              </a:rPr>
              <a:t>Most likely pulls that realization forward from late in the sprint to backlog refinement or sprint planning</a:t>
            </a:r>
            <a:endParaRPr/>
          </a:p>
          <a:p>
            <a:pPr lvl="2">
              <a:lnSpc>
                <a:spcPct val="100000"/>
              </a:lnSpc>
              <a:buFont typeface="Arial"/>
              <a:buChar char="•"/>
            </a:pPr>
            <a:r>
              <a:rPr lang="en-US" sz="2400">
                <a:solidFill>
                  <a:srgbClr val="000000"/>
                </a:solidFill>
                <a:latin typeface="Arial"/>
                <a:ea typeface="+mn-ea"/>
              </a:rPr>
              <a:t>When learning occurs, even late, just add tests that capture it.</a:t>
            </a:r>
            <a:endParaRPr/>
          </a:p>
          <a:p>
            <a:pPr lvl="3">
              <a:lnSpc>
                <a:spcPct val="100000"/>
              </a:lnSpc>
              <a:buFont typeface="Arial"/>
              <a:buChar char="•"/>
            </a:pPr>
            <a:r>
              <a:rPr lang="en-US" sz="2400">
                <a:solidFill>
                  <a:srgbClr val="000000"/>
                </a:solidFill>
                <a:latin typeface="Arial"/>
                <a:ea typeface="+mn-ea"/>
              </a:rPr>
              <a:t>Having the other tests helps assess change impact on both code and effort</a:t>
            </a:r>
            <a:endParaRPr/>
          </a:p>
          <a:p>
            <a:pPr lvl="3">
              <a:lnSpc>
                <a:spcPct val="100000"/>
              </a:lnSpc>
              <a:buFont typeface="Arial"/>
              <a:buChar char="•"/>
            </a:pPr>
            <a:r>
              <a:rPr lang="en-US" sz="2400">
                <a:solidFill>
                  <a:srgbClr val="000000"/>
                </a:solidFill>
                <a:latin typeface="Arial"/>
                <a:ea typeface="+mn-ea"/>
              </a:rPr>
              <a:t>Seeing the change alongside other tests often reveals that it can be split out to avoid blocking the rest.</a:t>
            </a:r>
            <a:endParaRPr/>
          </a:p>
          <a:p>
            <a:pPr>
              <a:lnSpc>
                <a:spcPct val="100000"/>
              </a:lnSpc>
              <a:buFont typeface="Arial"/>
              <a:buChar char="•"/>
            </a:pPr>
            <a:r>
              <a:rPr lang="en-US" sz="2400">
                <a:solidFill>
                  <a:srgbClr val="000000"/>
                </a:solidFill>
                <a:latin typeface="Arial"/>
                <a:ea typeface="+mn-ea"/>
              </a:rPr>
              <a:t>When will we be done?</a:t>
            </a:r>
            <a:endParaRPr/>
          </a:p>
          <a:p>
            <a:pPr lvl="1">
              <a:lnSpc>
                <a:spcPct val="100000"/>
              </a:lnSpc>
              <a:buFont typeface="Arial"/>
              <a:buChar char="•"/>
            </a:pPr>
            <a:r>
              <a:rPr lang="en-US" sz="2400">
                <a:solidFill>
                  <a:srgbClr val="000000"/>
                </a:solidFill>
                <a:latin typeface="Arial"/>
                <a:ea typeface="+mn-ea"/>
              </a:rPr>
              <a:t>Having the tests lets you “burn them down” to project completion.</a:t>
            </a:r>
            <a:endParaRPr/>
          </a:p>
          <a:p>
            <a:pPr lvl="1">
              <a:lnSpc>
                <a:spcPct val="100000"/>
              </a:lnSpc>
              <a:buFont typeface="Arial"/>
              <a:buChar char="•"/>
            </a:pPr>
            <a:r>
              <a:rPr lang="en-US" sz="2400">
                <a:solidFill>
                  <a:srgbClr val="000000"/>
                </a:solidFill>
                <a:latin typeface="Arial"/>
                <a:ea typeface="+mn-ea"/>
              </a:rPr>
              <a:t>Look too long?  Consider regrouping scenarios into smaller separate stories.</a:t>
            </a:r>
            <a:endParaRPr/>
          </a:p>
        </p:txBody>
      </p:sp>
      <p:sp>
        <p:nvSpPr>
          <p:cNvPr id="138" name="TextShape 2"/>
          <p:cNvSpPr txBox="1"/>
          <p:nvPr/>
        </p:nvSpPr>
        <p:spPr>
          <a:xfrm>
            <a:off x="3884760" y="8685360"/>
            <a:ext cx="2971440" cy="456840"/>
          </a:xfrm>
          <a:prstGeom prst="rect">
            <a:avLst/>
          </a:prstGeom>
        </p:spPr>
        <p:txBody>
          <a:bodyPr anchor="b"/>
          <a:p>
            <a:pPr algn="r">
              <a:lnSpc>
                <a:spcPct val="100000"/>
              </a:lnSpc>
            </a:pPr>
            <a:fld id="{87C6B835-8D66-419B-9642-88284A98D3F4}" type="slidenum">
              <a:rPr lang="en-US" sz="1200">
                <a:solidFill>
                  <a:srgbClr val="000000"/>
                </a:solidFill>
                <a:latin typeface="+mn-lt"/>
                <a:ea typeface="+mn-ea"/>
              </a:rPr>
              <a:t>&lt;number&gt;</a:t>
            </a:fld>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9" name="PlaceHolder 1"/>
          <p:cNvSpPr>
            <a:spLocks noGrp="1"/>
          </p:cNvSpPr>
          <p:nvPr>
            <p:ph type="body"/>
          </p:nvPr>
        </p:nvSpPr>
        <p:spPr>
          <a:xfrm>
            <a:off x="685800" y="4343400"/>
            <a:ext cx="5486040" cy="4114440"/>
          </a:xfrm>
          <a:prstGeom prst="rect">
            <a:avLst/>
          </a:prstGeom>
        </p:spPr>
        <p:txBody>
          <a:bodyPr/>
          <a:p>
            <a:pPr>
              <a:lnSpc>
                <a:spcPct val="100000"/>
              </a:lnSpc>
              <a:buFont typeface="Arial"/>
              <a:buChar char="•"/>
            </a:pPr>
            <a:r>
              <a:rPr lang="en-US" sz="2000">
                <a:latin typeface="Arial"/>
              </a:rPr>
              <a:t>Focus:  Make the tests pass – clear, simple, &amp; obvious whether you’re on track.</a:t>
            </a:r>
            <a:endParaRPr/>
          </a:p>
          <a:p>
            <a:pPr>
              <a:lnSpc>
                <a:spcPct val="100000"/>
              </a:lnSpc>
              <a:buFont typeface="Arial"/>
              <a:buChar char="•"/>
            </a:pPr>
            <a:r>
              <a:rPr lang="en-US" sz="2000">
                <a:latin typeface="Arial"/>
              </a:rPr>
              <a:t>QA Head Start – It’s NOT BUSY-WORK; IT’S REAL VALUE</a:t>
            </a:r>
            <a:endParaRPr/>
          </a:p>
          <a:p>
            <a:pPr lvl="1">
              <a:lnSpc>
                <a:spcPct val="100000"/>
              </a:lnSpc>
              <a:buFont typeface="Arial"/>
              <a:buChar char="•"/>
            </a:pPr>
            <a:r>
              <a:rPr lang="en-US" sz="2000">
                <a:latin typeface="Arial"/>
              </a:rPr>
              <a:t>QA will have questions – THAT’S LEARNING</a:t>
            </a:r>
            <a:endParaRPr/>
          </a:p>
          <a:p>
            <a:pPr lvl="1">
              <a:lnSpc>
                <a:spcPct val="100000"/>
              </a:lnSpc>
              <a:buFont typeface="Arial"/>
              <a:buChar char="•"/>
            </a:pPr>
            <a:r>
              <a:rPr lang="en-US" sz="2000">
                <a:latin typeface="Arial"/>
              </a:rPr>
              <a:t>QA will learn what data, etc. they need, and can start getting it.</a:t>
            </a:r>
            <a:endParaRPr/>
          </a:p>
          <a:p>
            <a:pPr lvl="1">
              <a:lnSpc>
                <a:spcPct val="100000"/>
              </a:lnSpc>
              <a:buFont typeface="Arial"/>
              <a:buChar char="•"/>
            </a:pPr>
            <a:r>
              <a:rPr lang="en-US" sz="2000">
                <a:latin typeface="Arial"/>
              </a:rPr>
              <a:t>NOTE:  As this matures, the team absorbs QA work &amp; people, becoming more cross-functionally capable.</a:t>
            </a:r>
            <a:endParaRPr/>
          </a:p>
          <a:p>
            <a:pPr>
              <a:lnSpc>
                <a:spcPct val="100000"/>
              </a:lnSpc>
              <a:buFont typeface="Arial"/>
              <a:buChar char="•"/>
            </a:pPr>
            <a:r>
              <a:rPr lang="en-US" sz="2000">
                <a:latin typeface="Arial"/>
              </a:rPr>
              <a:t>Splitting Stories</a:t>
            </a:r>
            <a:endParaRPr/>
          </a:p>
          <a:p>
            <a:pPr lvl="1">
              <a:lnSpc>
                <a:spcPct val="100000"/>
              </a:lnSpc>
              <a:buFont typeface="Arial"/>
              <a:buChar char="•"/>
            </a:pPr>
            <a:r>
              <a:rPr lang="en-US" sz="2000">
                <a:latin typeface="Arial"/>
              </a:rPr>
              <a:t>Layer-based stories </a:t>
            </a:r>
            <a:endParaRPr/>
          </a:p>
          <a:p>
            <a:pPr lvl="2">
              <a:lnSpc>
                <a:spcPct val="100000"/>
              </a:lnSpc>
              <a:buFont typeface="Arial"/>
              <a:buChar char="•"/>
            </a:pPr>
            <a:r>
              <a:rPr lang="en-US" sz="2000">
                <a:latin typeface="Arial"/>
              </a:rPr>
              <a:t>Can’t be independently DONE.</a:t>
            </a:r>
            <a:endParaRPr/>
          </a:p>
          <a:p>
            <a:pPr lvl="2">
              <a:lnSpc>
                <a:spcPct val="100000"/>
              </a:lnSpc>
              <a:buFont typeface="Arial"/>
              <a:buChar char="•"/>
            </a:pPr>
            <a:r>
              <a:rPr lang="en-US" sz="2000">
                <a:latin typeface="Arial"/>
              </a:rPr>
              <a:t>No meaningful relative priority.</a:t>
            </a:r>
            <a:endParaRPr/>
          </a:p>
          <a:p>
            <a:pPr lvl="1">
              <a:lnSpc>
                <a:spcPct val="100000"/>
              </a:lnSpc>
              <a:buFont typeface="Arial"/>
              <a:buChar char="•"/>
            </a:pPr>
            <a:r>
              <a:rPr lang="en-US" sz="2000">
                <a:latin typeface="Arial"/>
              </a:rPr>
              <a:t>Test-set stories</a:t>
            </a:r>
            <a:endParaRPr/>
          </a:p>
          <a:p>
            <a:pPr lvl="2">
              <a:lnSpc>
                <a:spcPct val="100000"/>
              </a:lnSpc>
              <a:buFont typeface="Arial"/>
              <a:buChar char="•"/>
            </a:pPr>
            <a:r>
              <a:rPr lang="en-US" sz="2000">
                <a:latin typeface="Arial"/>
              </a:rPr>
              <a:t>CAN be DONE independently of each other.</a:t>
            </a:r>
            <a:endParaRPr/>
          </a:p>
          <a:p>
            <a:pPr lvl="2">
              <a:lnSpc>
                <a:spcPct val="100000"/>
              </a:lnSpc>
              <a:buFont typeface="Arial"/>
              <a:buChar char="•"/>
            </a:pPr>
            <a:r>
              <a:rPr lang="en-US" sz="2000">
                <a:latin typeface="Arial"/>
              </a:rPr>
              <a:t>CAN be prioritized, and often reveal 80-20 opportunities.</a:t>
            </a:r>
            <a:endParaRPr/>
          </a:p>
        </p:txBody>
      </p:sp>
      <p:sp>
        <p:nvSpPr>
          <p:cNvPr id="140" name="TextShape 2"/>
          <p:cNvSpPr txBox="1"/>
          <p:nvPr/>
        </p:nvSpPr>
        <p:spPr>
          <a:xfrm>
            <a:off x="3884760" y="8685360"/>
            <a:ext cx="2971440" cy="456840"/>
          </a:xfrm>
          <a:prstGeom prst="rect">
            <a:avLst/>
          </a:prstGeom>
        </p:spPr>
        <p:txBody>
          <a:bodyPr anchor="b"/>
          <a:p>
            <a:pPr algn="r">
              <a:lnSpc>
                <a:spcPct val="100000"/>
              </a:lnSpc>
            </a:pPr>
            <a:fld id="{1E1CADD2-1B08-4492-8482-0891DE7497FB}" type="slidenum">
              <a:rPr lang="en-US" sz="1200">
                <a:solidFill>
                  <a:srgbClr val="000000"/>
                </a:solidFill>
                <a:latin typeface="+mn-lt"/>
                <a:ea typeface="+mn-ea"/>
              </a:rPr>
              <a:t>&lt;number&gt;</a:t>
            </a:fld>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1" name="PlaceHolder 1"/>
          <p:cNvSpPr>
            <a:spLocks noGrp="1"/>
          </p:cNvSpPr>
          <p:nvPr>
            <p:ph type="body"/>
          </p:nvPr>
        </p:nvSpPr>
        <p:spPr>
          <a:xfrm>
            <a:off x="685800" y="4343400"/>
            <a:ext cx="5486040" cy="4114440"/>
          </a:xfrm>
          <a:prstGeom prst="rect">
            <a:avLst/>
          </a:prstGeom>
        </p:spPr>
        <p:txBody>
          <a:bodyPr/>
          <a:p>
            <a:pPr>
              <a:lnSpc>
                <a:spcPct val="100000"/>
              </a:lnSpc>
              <a:buFont typeface="Arial"/>
              <a:buChar char="•"/>
            </a:pPr>
            <a:r>
              <a:rPr lang="en-US" sz="2000">
                <a:latin typeface="Arial"/>
              </a:rPr>
              <a:t>Everyone knows the goal and priorities</a:t>
            </a:r>
            <a:endParaRPr/>
          </a:p>
          <a:p>
            <a:pPr>
              <a:lnSpc>
                <a:spcPct val="100000"/>
              </a:lnSpc>
            </a:pPr>
            <a:endParaRPr/>
          </a:p>
          <a:p>
            <a:pPr>
              <a:lnSpc>
                <a:spcPct val="100000"/>
              </a:lnSpc>
              <a:buFont typeface="Arial"/>
              <a:buChar char="•"/>
            </a:pPr>
            <a:r>
              <a:rPr lang="en-US" sz="2000">
                <a:latin typeface="Arial"/>
              </a:rPr>
              <a:t>Manage scope</a:t>
            </a:r>
            <a:endParaRPr/>
          </a:p>
          <a:p>
            <a:pPr lvl="1">
              <a:lnSpc>
                <a:spcPct val="100000"/>
              </a:lnSpc>
              <a:buFont typeface="Arial"/>
              <a:buChar char="•"/>
            </a:pPr>
            <a:r>
              <a:rPr lang="en-US" sz="2000">
                <a:latin typeface="Arial"/>
              </a:rPr>
              <a:t>Recognize and fill specification gaps</a:t>
            </a:r>
            <a:endParaRPr/>
          </a:p>
          <a:p>
            <a:pPr lvl="1">
              <a:lnSpc>
                <a:spcPct val="100000"/>
              </a:lnSpc>
              <a:buFont typeface="Arial"/>
              <a:buChar char="•"/>
            </a:pPr>
            <a:r>
              <a:rPr lang="en-US" sz="2000">
                <a:latin typeface="Arial"/>
              </a:rPr>
              <a:t>But prevent UNINTENTIONAL scope creep</a:t>
            </a:r>
            <a:endParaRPr/>
          </a:p>
          <a:p>
            <a:pPr>
              <a:lnSpc>
                <a:spcPct val="100000"/>
              </a:lnSpc>
              <a:buFont typeface="Arial"/>
              <a:buChar char="•"/>
            </a:pPr>
            <a:r>
              <a:rPr lang="en-US" sz="2000">
                <a:latin typeface="Arial"/>
              </a:rPr>
              <a:t>The whole team the whole time</a:t>
            </a:r>
            <a:endParaRPr/>
          </a:p>
          <a:p>
            <a:pPr lvl="1">
              <a:lnSpc>
                <a:spcPct val="100000"/>
              </a:lnSpc>
              <a:buFont typeface="Arial"/>
              <a:buChar char="•"/>
            </a:pPr>
            <a:r>
              <a:rPr lang="en-US" sz="2000">
                <a:latin typeface="Arial"/>
              </a:rPr>
              <a:t>Helps resolve Blockers (e.g. QA early on)  </a:t>
            </a:r>
            <a:endParaRPr/>
          </a:p>
          <a:p>
            <a:pPr lvl="1">
              <a:lnSpc>
                <a:spcPct val="100000"/>
              </a:lnSpc>
              <a:buFont typeface="Arial"/>
              <a:buChar char="•"/>
            </a:pPr>
            <a:r>
              <a:rPr lang="en-US" sz="2000">
                <a:latin typeface="Arial"/>
              </a:rPr>
              <a:t>Discourages “Fire &amp; Forget” disengagement by stakeholders</a:t>
            </a:r>
            <a:endParaRPr/>
          </a:p>
          <a:p>
            <a:pPr>
              <a:lnSpc>
                <a:spcPct val="100000"/>
              </a:lnSpc>
            </a:pPr>
            <a:endParaRPr/>
          </a:p>
        </p:txBody>
      </p:sp>
      <p:sp>
        <p:nvSpPr>
          <p:cNvPr id="142" name="TextShape 2"/>
          <p:cNvSpPr txBox="1"/>
          <p:nvPr/>
        </p:nvSpPr>
        <p:spPr>
          <a:xfrm>
            <a:off x="3884760" y="8685360"/>
            <a:ext cx="2971440" cy="456840"/>
          </a:xfrm>
          <a:prstGeom prst="rect">
            <a:avLst/>
          </a:prstGeom>
        </p:spPr>
        <p:txBody>
          <a:bodyPr anchor="b"/>
          <a:p>
            <a:pPr algn="r">
              <a:lnSpc>
                <a:spcPct val="100000"/>
              </a:lnSpc>
            </a:pPr>
            <a:fld id="{56C6605E-A5C7-44E7-BE7F-5E99E5A6006A}" type="slidenum">
              <a:rPr lang="en-US" sz="1200">
                <a:solidFill>
                  <a:srgbClr val="000000"/>
                </a:solidFill>
                <a:latin typeface="+mn-lt"/>
                <a:ea typeface="+mn-ea"/>
              </a:rPr>
              <a:t>&lt;number&gt;</a:t>
            </a:fld>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3" name="PlaceHolder 1"/>
          <p:cNvSpPr>
            <a:spLocks noGrp="1"/>
          </p:cNvSpPr>
          <p:nvPr>
            <p:ph type="body"/>
          </p:nvPr>
        </p:nvSpPr>
        <p:spPr>
          <a:xfrm>
            <a:off x="685800" y="4343400"/>
            <a:ext cx="5486040" cy="4114440"/>
          </a:xfrm>
          <a:prstGeom prst="rect">
            <a:avLst/>
          </a:prstGeom>
        </p:spPr>
        <p:txBody>
          <a:bodyPr/>
          <a:p>
            <a:r>
              <a:rPr lang="en-US" sz="2000">
                <a:latin typeface="Arial"/>
              </a:rPr>
              <a:t>Next, we’ll taste-test TDD with a live demo.</a:t>
            </a:r>
            <a:endParaRPr/>
          </a:p>
          <a:p>
            <a:r>
              <a:rPr lang="en-US" sz="2000">
                <a:latin typeface="Arial"/>
              </a:rPr>
              <a:t>After that, we’ll go into practicalities of fitting into Scrum &amp; Legacy contexts.</a:t>
            </a:r>
            <a:endParaRPr/>
          </a:p>
          <a:p>
            <a:endParaRPr/>
          </a:p>
          <a:p>
            <a:r>
              <a:rPr lang="en-US" sz="2000">
                <a:latin typeface="Arial"/>
              </a:rPr>
              <a:t>Before we move on, are there any questions about what we’ve covered so far?</a:t>
            </a:r>
            <a:endParaRPr/>
          </a:p>
          <a:p>
            <a:endParaRPr/>
          </a:p>
          <a:p>
            <a:r>
              <a:rPr lang="en-US" sz="2000">
                <a:latin typeface="Arial"/>
              </a:rPr>
              <a:t>Learned in the Air Force:</a:t>
            </a:r>
            <a:endParaRPr/>
          </a:p>
          <a:p>
            <a:r>
              <a:rPr lang="en-US" sz="2000">
                <a:latin typeface="Arial"/>
              </a:rPr>
              <a:t>	</a:t>
            </a:r>
            <a:r>
              <a:rPr lang="en-US" sz="2000">
                <a:latin typeface="Arial"/>
              </a:rPr>
              <a:t>There’s only ONE STUPID QUESTION…</a:t>
            </a:r>
            <a:endParaRPr/>
          </a:p>
          <a:p>
            <a:r>
              <a:rPr lang="en-US" sz="2000">
                <a:latin typeface="Arial"/>
              </a:rPr>
              <a:t>	</a:t>
            </a:r>
            <a:r>
              <a:rPr lang="en-US" sz="2000">
                <a:latin typeface="Arial"/>
              </a:rPr>
              <a:t>… </a:t>
            </a:r>
            <a:r>
              <a:rPr lang="en-US" sz="2000">
                <a:latin typeface="Arial"/>
              </a:rPr>
              <a:t>The one that’s NOT ASKED.</a:t>
            </a:r>
            <a:endParaRPr/>
          </a:p>
        </p:txBody>
      </p:sp>
      <p:sp>
        <p:nvSpPr>
          <p:cNvPr id="144" name="TextShape 2"/>
          <p:cNvSpPr txBox="1"/>
          <p:nvPr/>
        </p:nvSpPr>
        <p:spPr>
          <a:xfrm>
            <a:off x="3884760" y="8685360"/>
            <a:ext cx="2971440" cy="456840"/>
          </a:xfrm>
          <a:prstGeom prst="rect">
            <a:avLst/>
          </a:prstGeom>
        </p:spPr>
        <p:txBody>
          <a:bodyPr anchor="b"/>
          <a:p>
            <a:pPr algn="r">
              <a:lnSpc>
                <a:spcPct val="100000"/>
              </a:lnSpc>
            </a:pPr>
            <a:fld id="{9836B37A-F523-4A9F-B809-71C8FC5B6773}" type="slidenum">
              <a:rPr lang="en-US" sz="1200">
                <a:solidFill>
                  <a:srgbClr val="000000"/>
                </a:solidFill>
                <a:latin typeface="+mn-lt"/>
                <a:ea typeface="+mn-ea"/>
              </a:rPr>
              <a:t>&lt;number&gt;</a:t>
            </a:fld>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5" name="PlaceHolder 1"/>
          <p:cNvSpPr>
            <a:spLocks noGrp="1"/>
          </p:cNvSpPr>
          <p:nvPr>
            <p:ph type="body"/>
          </p:nvPr>
        </p:nvSpPr>
        <p:spPr>
          <a:xfrm>
            <a:off x="685800" y="4343400"/>
            <a:ext cx="5486040" cy="4114440"/>
          </a:xfrm>
          <a:prstGeom prst="rect">
            <a:avLst/>
          </a:prstGeom>
        </p:spPr>
        <p:txBody>
          <a:bodyPr/>
          <a:p>
            <a:r>
              <a:rPr lang="en-US" sz="2000">
                <a:latin typeface="Arial"/>
              </a:rPr>
              <a:t>If you’d like to explore what BDD looks like at slightly larger scale, I’ll have an opportunity for you at the end.</a:t>
            </a:r>
            <a:endParaRPr/>
          </a:p>
        </p:txBody>
      </p:sp>
      <p:sp>
        <p:nvSpPr>
          <p:cNvPr id="146" name="TextShape 2"/>
          <p:cNvSpPr txBox="1"/>
          <p:nvPr/>
        </p:nvSpPr>
        <p:spPr>
          <a:xfrm>
            <a:off x="3884760" y="8685360"/>
            <a:ext cx="2971440" cy="456840"/>
          </a:xfrm>
          <a:prstGeom prst="rect">
            <a:avLst/>
          </a:prstGeom>
        </p:spPr>
        <p:txBody>
          <a:bodyPr anchor="b"/>
          <a:p>
            <a:pPr algn="r">
              <a:lnSpc>
                <a:spcPct val="100000"/>
              </a:lnSpc>
            </a:pPr>
            <a:fld id="{3431B562-17FE-44C2-8CA2-30A33556FCF1}" type="slidenum">
              <a:rPr lang="en-US" sz="1200">
                <a:solidFill>
                  <a:srgbClr val="000000"/>
                </a:solidFill>
                <a:latin typeface="+mn-lt"/>
                <a:ea typeface="+mn-ea"/>
              </a:rPr>
              <a:t>&lt;number&gt;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0" y="302040"/>
            <a:ext cx="9143640" cy="623880"/>
          </a:xfrm>
          <a:prstGeom prst="rect">
            <a:avLst/>
          </a:prstGeom>
        </p:spPr>
        <p:txBody>
          <a:bodyPr lIns="0" rIns="0" tIns="0" bIns="0" anchor="ctr"/>
          <a:p>
            <a:endParaRPr/>
          </a:p>
        </p:txBody>
      </p:sp>
      <p:sp>
        <p:nvSpPr>
          <p:cNvPr id="27"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28"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0" y="302040"/>
            <a:ext cx="9143640" cy="623880"/>
          </a:xfrm>
          <a:prstGeom prst="rect">
            <a:avLst/>
          </a:prstGeom>
        </p:spPr>
        <p:txBody>
          <a:bodyPr lIns="0" rIns="0" tIns="0" bIns="0" anchor="ctr"/>
          <a:p>
            <a:endParaRPr/>
          </a:p>
        </p:txBody>
      </p:sp>
      <p:sp>
        <p:nvSpPr>
          <p:cNvPr id="30"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31"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32"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33"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0" y="302040"/>
            <a:ext cx="9143640" cy="623880"/>
          </a:xfrm>
          <a:prstGeom prst="rect">
            <a:avLst/>
          </a:prstGeom>
        </p:spPr>
        <p:txBody>
          <a:bodyPr lIns="0" rIns="0" tIns="0" bIns="0" anchor="ctr"/>
          <a:p>
            <a:endParaRPr/>
          </a:p>
        </p:txBody>
      </p:sp>
      <p:sp>
        <p:nvSpPr>
          <p:cNvPr id="35"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36"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37" name="" descr=""/>
          <p:cNvPicPr/>
          <p:nvPr/>
        </p:nvPicPr>
        <p:blipFill>
          <a:blip r:embed="rId2"/>
          <a:stretch>
            <a:fillRect/>
          </a:stretch>
        </p:blipFill>
        <p:spPr>
          <a:xfrm>
            <a:off x="2079000" y="1604520"/>
            <a:ext cx="4984920" cy="3977280"/>
          </a:xfrm>
          <a:prstGeom prst="rect">
            <a:avLst/>
          </a:prstGeom>
          <a:ln>
            <a:noFill/>
          </a:ln>
        </p:spPr>
      </p:pic>
      <p:pic>
        <p:nvPicPr>
          <p:cNvPr id="38"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0" y="302040"/>
            <a:ext cx="9143640" cy="623880"/>
          </a:xfrm>
          <a:prstGeom prst="rect">
            <a:avLst/>
          </a:prstGeom>
        </p:spPr>
        <p:txBody>
          <a:bodyPr lIns="0" rIns="0" tIns="0" bIns="0" anchor="ctr"/>
          <a:p>
            <a:endParaRPr/>
          </a:p>
        </p:txBody>
      </p:sp>
      <p:sp>
        <p:nvSpPr>
          <p:cNvPr id="46"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0" y="302040"/>
            <a:ext cx="9143640" cy="623880"/>
          </a:xfrm>
          <a:prstGeom prst="rect">
            <a:avLst/>
          </a:prstGeom>
        </p:spPr>
        <p:txBody>
          <a:bodyPr lIns="0" rIns="0" tIns="0" bIns="0" anchor="ctr"/>
          <a:p>
            <a:endParaRPr/>
          </a:p>
        </p:txBody>
      </p:sp>
      <p:sp>
        <p:nvSpPr>
          <p:cNvPr id="48"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0" y="302040"/>
            <a:ext cx="9143640" cy="623880"/>
          </a:xfrm>
          <a:prstGeom prst="rect">
            <a:avLst/>
          </a:prstGeom>
        </p:spPr>
        <p:txBody>
          <a:bodyPr lIns="0" rIns="0" tIns="0" bIns="0" anchor="ctr"/>
          <a:p>
            <a:endParaRPr/>
          </a:p>
        </p:txBody>
      </p:sp>
      <p:sp>
        <p:nvSpPr>
          <p:cNvPr id="50"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51"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0" y="302040"/>
            <a:ext cx="9143640" cy="62388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0" y="302040"/>
            <a:ext cx="9143640" cy="289188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0" y="302040"/>
            <a:ext cx="9143640" cy="623880"/>
          </a:xfrm>
          <a:prstGeom prst="rect">
            <a:avLst/>
          </a:prstGeom>
        </p:spPr>
        <p:txBody>
          <a:bodyPr lIns="0" rIns="0" tIns="0" bIns="0" anchor="ctr"/>
          <a:p>
            <a:endParaRPr/>
          </a:p>
        </p:txBody>
      </p:sp>
      <p:sp>
        <p:nvSpPr>
          <p:cNvPr id="55"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56"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57"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0" y="302040"/>
            <a:ext cx="9143640" cy="623880"/>
          </a:xfrm>
          <a:prstGeom prst="rect">
            <a:avLst/>
          </a:prstGeom>
        </p:spPr>
        <p:txBody>
          <a:bodyPr lIns="0" rIns="0" tIns="0" bIns="0" anchor="ctr"/>
          <a:p>
            <a:endParaRPr/>
          </a:p>
        </p:txBody>
      </p:sp>
      <p:sp>
        <p:nvSpPr>
          <p:cNvPr id="6"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0" y="302040"/>
            <a:ext cx="9143640" cy="623880"/>
          </a:xfrm>
          <a:prstGeom prst="rect">
            <a:avLst/>
          </a:prstGeom>
        </p:spPr>
        <p:txBody>
          <a:bodyPr lIns="0" rIns="0" tIns="0" bIns="0" anchor="ctr"/>
          <a:p>
            <a:endParaRPr/>
          </a:p>
        </p:txBody>
      </p:sp>
      <p:sp>
        <p:nvSpPr>
          <p:cNvPr id="59"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60"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61"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0" y="302040"/>
            <a:ext cx="9143640" cy="623880"/>
          </a:xfrm>
          <a:prstGeom prst="rect">
            <a:avLst/>
          </a:prstGeom>
        </p:spPr>
        <p:txBody>
          <a:bodyPr lIns="0" rIns="0" tIns="0" bIns="0" anchor="ctr"/>
          <a:p>
            <a:endParaRPr/>
          </a:p>
        </p:txBody>
      </p:sp>
      <p:sp>
        <p:nvSpPr>
          <p:cNvPr id="63"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64"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65"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0" y="302040"/>
            <a:ext cx="9143640" cy="623880"/>
          </a:xfrm>
          <a:prstGeom prst="rect">
            <a:avLst/>
          </a:prstGeom>
        </p:spPr>
        <p:txBody>
          <a:bodyPr lIns="0" rIns="0" tIns="0" bIns="0" anchor="ctr"/>
          <a:p>
            <a:endParaRPr/>
          </a:p>
        </p:txBody>
      </p:sp>
      <p:sp>
        <p:nvSpPr>
          <p:cNvPr id="67"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68"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0" y="302040"/>
            <a:ext cx="9143640" cy="623880"/>
          </a:xfrm>
          <a:prstGeom prst="rect">
            <a:avLst/>
          </a:prstGeom>
        </p:spPr>
        <p:txBody>
          <a:bodyPr lIns="0" rIns="0" tIns="0" bIns="0" anchor="ctr"/>
          <a:p>
            <a:endParaRPr/>
          </a:p>
        </p:txBody>
      </p:sp>
      <p:sp>
        <p:nvSpPr>
          <p:cNvPr id="70"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71"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72"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73"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0" y="302040"/>
            <a:ext cx="9143640" cy="623880"/>
          </a:xfrm>
          <a:prstGeom prst="rect">
            <a:avLst/>
          </a:prstGeom>
        </p:spPr>
        <p:txBody>
          <a:bodyPr lIns="0" rIns="0" tIns="0" bIns="0" anchor="ctr"/>
          <a:p>
            <a:endParaRPr/>
          </a:p>
        </p:txBody>
      </p:sp>
      <p:sp>
        <p:nvSpPr>
          <p:cNvPr id="75"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76"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77" name="" descr=""/>
          <p:cNvPicPr/>
          <p:nvPr/>
        </p:nvPicPr>
        <p:blipFill>
          <a:blip r:embed="rId2"/>
          <a:stretch>
            <a:fillRect/>
          </a:stretch>
        </p:blipFill>
        <p:spPr>
          <a:xfrm>
            <a:off x="2079000" y="1604520"/>
            <a:ext cx="4984920" cy="3977280"/>
          </a:xfrm>
          <a:prstGeom prst="rect">
            <a:avLst/>
          </a:prstGeom>
          <a:ln>
            <a:noFill/>
          </a:ln>
        </p:spPr>
      </p:pic>
      <p:pic>
        <p:nvPicPr>
          <p:cNvPr id="78"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0" y="302040"/>
            <a:ext cx="9143640" cy="623880"/>
          </a:xfrm>
          <a:prstGeom prst="rect">
            <a:avLst/>
          </a:prstGeom>
        </p:spPr>
        <p:txBody>
          <a:bodyPr lIns="0" rIns="0" tIns="0" bIns="0" anchor="ctr"/>
          <a:p>
            <a:endParaRPr/>
          </a:p>
        </p:txBody>
      </p:sp>
      <p:sp>
        <p:nvSpPr>
          <p:cNvPr id="8"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0" y="302040"/>
            <a:ext cx="9143640" cy="623880"/>
          </a:xfrm>
          <a:prstGeom prst="rect">
            <a:avLst/>
          </a:prstGeom>
        </p:spPr>
        <p:txBody>
          <a:bodyPr lIns="0" rIns="0" tIns="0" bIns="0" anchor="ctr"/>
          <a:p>
            <a:endParaRPr/>
          </a:p>
        </p:txBody>
      </p:sp>
      <p:sp>
        <p:nvSpPr>
          <p:cNvPr id="10"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1"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0" y="302040"/>
            <a:ext cx="9143640" cy="62388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0" y="302040"/>
            <a:ext cx="9143640" cy="289188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0" y="302040"/>
            <a:ext cx="9143640" cy="623880"/>
          </a:xfrm>
          <a:prstGeom prst="rect">
            <a:avLst/>
          </a:prstGeom>
        </p:spPr>
        <p:txBody>
          <a:bodyPr lIns="0" rIns="0" tIns="0" bIns="0" anchor="ctr"/>
          <a:p>
            <a:endParaRPr/>
          </a:p>
        </p:txBody>
      </p:sp>
      <p:sp>
        <p:nvSpPr>
          <p:cNvPr id="15"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6"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17"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0" y="302040"/>
            <a:ext cx="9143640" cy="623880"/>
          </a:xfrm>
          <a:prstGeom prst="rect">
            <a:avLst/>
          </a:prstGeom>
        </p:spPr>
        <p:txBody>
          <a:bodyPr lIns="0" rIns="0" tIns="0" bIns="0" anchor="ctr"/>
          <a:p>
            <a:endParaRPr/>
          </a:p>
        </p:txBody>
      </p:sp>
      <p:sp>
        <p:nvSpPr>
          <p:cNvPr id="19"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20"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1"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0" y="302040"/>
            <a:ext cx="9143640" cy="623880"/>
          </a:xfrm>
          <a:prstGeom prst="rect">
            <a:avLst/>
          </a:prstGeom>
        </p:spPr>
        <p:txBody>
          <a:bodyPr lIns="0" rIns="0" tIns="0" bIns="0" anchor="ctr"/>
          <a:p>
            <a:endParaRPr/>
          </a:p>
        </p:txBody>
      </p:sp>
      <p:sp>
        <p:nvSpPr>
          <p:cNvPr id="23"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4"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5"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622800" y="3545640"/>
            <a:ext cx="7835760" cy="0"/>
          </a:xfrm>
          <a:prstGeom prst="line">
            <a:avLst/>
          </a:prstGeom>
          <a:ln w="28440">
            <a:solidFill>
              <a:srgbClr val="d9d9d9"/>
            </a:solidFill>
            <a:round/>
          </a:ln>
        </p:spPr>
      </p:sp>
      <p:pic>
        <p:nvPicPr>
          <p:cNvPr id="1" name="Picture 6" descr=""/>
          <p:cNvPicPr/>
          <p:nvPr/>
        </p:nvPicPr>
        <p:blipFill>
          <a:blip r:embed="rId2"/>
          <a:stretch>
            <a:fillRect/>
          </a:stretch>
        </p:blipFill>
        <p:spPr>
          <a:xfrm>
            <a:off x="3133800" y="822600"/>
            <a:ext cx="2881440" cy="2265480"/>
          </a:xfrm>
          <a:prstGeom prst="rect">
            <a:avLst/>
          </a:prstGeom>
          <a:ln>
            <a:noFill/>
          </a:ln>
        </p:spPr>
      </p:pic>
      <p:sp>
        <p:nvSpPr>
          <p:cNvPr id="2" name="Line 2"/>
          <p:cNvSpPr/>
          <p:nvPr/>
        </p:nvSpPr>
        <p:spPr>
          <a:xfrm>
            <a:off x="600840" y="3606120"/>
            <a:ext cx="7835760" cy="0"/>
          </a:xfrm>
          <a:prstGeom prst="line">
            <a:avLst/>
          </a:prstGeom>
          <a:ln w="9360">
            <a:solidFill>
              <a:srgbClr val="ffffff"/>
            </a:solidFill>
            <a:round/>
          </a:ln>
        </p:spPr>
      </p:sp>
      <p:sp>
        <p:nvSpPr>
          <p:cNvPr id="3" name="PlaceHolder 3"/>
          <p:cNvSpPr>
            <a:spLocks noGrp="1"/>
          </p:cNvSpPr>
          <p:nvPr>
            <p:ph type="body"/>
          </p:nvPr>
        </p:nvSpPr>
        <p:spPr>
          <a:xfrm>
            <a:off x="0" y="4172400"/>
            <a:ext cx="9143640" cy="2108520"/>
          </a:xfrm>
          <a:prstGeom prst="rect">
            <a:avLst/>
          </a:prstGeom>
        </p:spPr>
        <p:txBody>
          <a:bodyPr lIns="90000" rIns="90000" tIns="45000" bIns="45000"/>
          <a:p>
            <a:pPr>
              <a:buSzPct val="45000"/>
              <a:buFont typeface="StarSymbol"/>
              <a:buChar char=""/>
            </a:pPr>
            <a:r>
              <a:rPr b="1" lang="en-US" sz="4400">
                <a:solidFill>
                  <a:srgbClr val="a8101f"/>
                </a:solidFill>
                <a:latin typeface="Arial Narrow"/>
              </a:rPr>
              <a:t>Click to edit the outline text format</a:t>
            </a:r>
            <a:endParaRPr/>
          </a:p>
          <a:p>
            <a:pPr lvl="1">
              <a:buSzPct val="75000"/>
              <a:buFont typeface="StarSymbol"/>
              <a:buChar char=""/>
            </a:pPr>
            <a:r>
              <a:rPr b="1" lang="en-US" sz="4400">
                <a:solidFill>
                  <a:srgbClr val="a8101f"/>
                </a:solidFill>
                <a:latin typeface="Arial Narrow"/>
              </a:rPr>
              <a:t>Second Outline Level</a:t>
            </a:r>
            <a:endParaRPr/>
          </a:p>
          <a:p>
            <a:pPr lvl="2">
              <a:buSzPct val="45000"/>
              <a:buFont typeface="StarSymbol"/>
              <a:buChar char=""/>
            </a:pPr>
            <a:r>
              <a:rPr b="1" lang="en-US" sz="4400">
                <a:solidFill>
                  <a:srgbClr val="a8101f"/>
                </a:solidFill>
                <a:latin typeface="Arial Narrow"/>
              </a:rPr>
              <a:t>Third Outline Level</a:t>
            </a:r>
            <a:endParaRPr/>
          </a:p>
          <a:p>
            <a:pPr lvl="3">
              <a:buSzPct val="75000"/>
              <a:buFont typeface="StarSymbol"/>
              <a:buChar char=""/>
            </a:pPr>
            <a:r>
              <a:rPr b="1" lang="en-US" sz="4400">
                <a:solidFill>
                  <a:srgbClr val="a8101f"/>
                </a:solidFill>
                <a:latin typeface="Arial Narrow"/>
              </a:rPr>
              <a:t>Fourth Outline Level</a:t>
            </a:r>
            <a:endParaRPr/>
          </a:p>
          <a:p>
            <a:pPr lvl="4">
              <a:buSzPct val="45000"/>
              <a:buFont typeface="StarSymbol"/>
              <a:buChar char=""/>
            </a:pPr>
            <a:r>
              <a:rPr b="1" lang="en-US" sz="4400">
                <a:solidFill>
                  <a:srgbClr val="a8101f"/>
                </a:solidFill>
                <a:latin typeface="Arial Narrow"/>
              </a:rPr>
              <a:t>Fifth Outline Level</a:t>
            </a:r>
            <a:endParaRPr/>
          </a:p>
          <a:p>
            <a:pPr lvl="5">
              <a:buSzPct val="45000"/>
              <a:buFont typeface="StarSymbol"/>
              <a:buChar char=""/>
            </a:pPr>
            <a:r>
              <a:rPr b="1" lang="en-US" sz="4400">
                <a:solidFill>
                  <a:srgbClr val="a8101f"/>
                </a:solidFill>
                <a:latin typeface="Arial Narrow"/>
              </a:rPr>
              <a:t>Sixth Outline Level</a:t>
            </a:r>
            <a:endParaRPr/>
          </a:p>
          <a:p>
            <a:pPr>
              <a:lnSpc>
                <a:spcPct val="100000"/>
              </a:lnSpc>
            </a:pPr>
            <a:r>
              <a:rPr b="1" lang="en-US" sz="4400">
                <a:solidFill>
                  <a:srgbClr val="a8101f"/>
                </a:solidFill>
                <a:latin typeface="Arial Narrow"/>
              </a:rPr>
              <a:t>Seventh Outline LevelYOUR TITLE HERE</a:t>
            </a:r>
            <a:endParaRPr/>
          </a:p>
        </p:txBody>
      </p:sp>
      <p:sp>
        <p:nvSpPr>
          <p:cNvPr id="4" name="PlaceHolder 4"/>
          <p:cNvSpPr>
            <a:spLocks noGrp="1"/>
          </p:cNvSpPr>
          <p:nvPr>
            <p:ph type="title"/>
          </p:nvPr>
        </p:nvSpPr>
        <p:spPr>
          <a:xfrm>
            <a:off x="457200" y="273600"/>
            <a:ext cx="8229240" cy="1144800"/>
          </a:xfrm>
          <a:prstGeom prst="rect">
            <a:avLst/>
          </a:prstGeom>
        </p:spPr>
        <p:txBody>
          <a:bodyPr lIns="0" rIns="0" tIns="0" bIns="0" anchor="ctr"/>
          <a:p>
            <a:r>
              <a:rPr lang="en-US">
                <a:latin typeface="Calibri"/>
              </a:rPr>
              <a:t>Click to edit the title text format</a:t>
            </a:r>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9" name="CustomShape 1"/>
          <p:cNvSpPr/>
          <p:nvPr/>
        </p:nvSpPr>
        <p:spPr>
          <a:xfrm>
            <a:off x="0" y="6356520"/>
            <a:ext cx="9143640" cy="501120"/>
          </a:xfrm>
          <a:prstGeom prst="rect">
            <a:avLst/>
          </a:prstGeom>
          <a:solidFill>
            <a:srgbClr val="ececea"/>
          </a:solidFill>
          <a:ln w="9360">
            <a:noFill/>
          </a:ln>
        </p:spPr>
      </p:sp>
      <p:sp>
        <p:nvSpPr>
          <p:cNvPr id="40" name="CustomShape 2"/>
          <p:cNvSpPr/>
          <p:nvPr/>
        </p:nvSpPr>
        <p:spPr>
          <a:xfrm>
            <a:off x="8539200" y="6483960"/>
            <a:ext cx="1762200" cy="242640"/>
          </a:xfrm>
          <a:prstGeom prst="rect">
            <a:avLst/>
          </a:prstGeom>
          <a:noFill/>
          <a:ln>
            <a:noFill/>
          </a:ln>
        </p:spPr>
        <p:txBody>
          <a:bodyPr lIns="90000" rIns="90000" tIns="45000" bIns="45000"/>
          <a:p>
            <a:pPr>
              <a:lnSpc>
                <a:spcPct val="100000"/>
              </a:lnSpc>
            </a:pPr>
            <a:fld id="{62C043CC-B2E0-43A3-B693-00EE07FBBCF2}" type="slidenum">
              <a:rPr lang="en-US" sz="1000">
                <a:solidFill>
                  <a:srgbClr val="000000"/>
                </a:solidFill>
                <a:latin typeface="Arial"/>
              </a:rPr>
              <a:t>&lt;number&gt;</a:t>
            </a:fld>
            <a:endParaRPr/>
          </a:p>
        </p:txBody>
      </p:sp>
      <p:pic>
        <p:nvPicPr>
          <p:cNvPr id="41" name="Picture 3" descr=""/>
          <p:cNvPicPr/>
          <p:nvPr/>
        </p:nvPicPr>
        <p:blipFill>
          <a:blip r:embed="rId2"/>
          <a:stretch>
            <a:fillRect/>
          </a:stretch>
        </p:blipFill>
        <p:spPr>
          <a:xfrm>
            <a:off x="165960" y="6436080"/>
            <a:ext cx="3575160" cy="344160"/>
          </a:xfrm>
          <a:prstGeom prst="rect">
            <a:avLst/>
          </a:prstGeom>
          <a:ln>
            <a:noFill/>
          </a:ln>
        </p:spPr>
      </p:pic>
      <p:sp>
        <p:nvSpPr>
          <p:cNvPr id="42" name="PlaceHolder 3"/>
          <p:cNvSpPr>
            <a:spLocks noGrp="1"/>
          </p:cNvSpPr>
          <p:nvPr>
            <p:ph type="title"/>
          </p:nvPr>
        </p:nvSpPr>
        <p:spPr>
          <a:xfrm>
            <a:off x="0" y="302040"/>
            <a:ext cx="9143640" cy="623520"/>
          </a:xfrm>
          <a:prstGeom prst="rect">
            <a:avLst/>
          </a:prstGeom>
        </p:spPr>
        <p:txBody>
          <a:bodyPr lIns="90000" rIns="90000" tIns="45000" bIns="45000"/>
          <a:p>
            <a:pPr>
              <a:lnSpc>
                <a:spcPct val="100000"/>
              </a:lnSpc>
            </a:pPr>
            <a:r>
              <a:rPr b="1" lang="en-US" sz="3200">
                <a:solidFill>
                  <a:srgbClr val="a91120"/>
                </a:solidFill>
                <a:latin typeface="Arial Narrow"/>
              </a:rPr>
              <a:t>Click to edit the title text formatCLICK TO EDIT MASTER TITLE STYLE</a:t>
            </a:r>
            <a:endParaRPr/>
          </a:p>
        </p:txBody>
      </p:sp>
      <p:sp>
        <p:nvSpPr>
          <p:cNvPr id="43" name="Line 4"/>
          <p:cNvSpPr/>
          <p:nvPr/>
        </p:nvSpPr>
        <p:spPr>
          <a:xfrm>
            <a:off x="350280" y="925560"/>
            <a:ext cx="8443080" cy="0"/>
          </a:xfrm>
          <a:prstGeom prst="line">
            <a:avLst/>
          </a:prstGeom>
          <a:ln w="12600">
            <a:solidFill>
              <a:srgbClr val="d9d9d9"/>
            </a:solidFill>
            <a:round/>
          </a:ln>
        </p:spPr>
      </p:sp>
      <p:sp>
        <p:nvSpPr>
          <p:cNvPr id="44" name="PlaceHolder 5"/>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400">
                <a:latin typeface="Arial"/>
              </a:rPr>
              <a:t>Second Outline Level</a:t>
            </a:r>
            <a:endParaRPr/>
          </a:p>
          <a:p>
            <a:pPr lvl="2">
              <a:buSzPct val="45000"/>
              <a:buFont typeface="StarSymbol"/>
              <a:buChar char=""/>
            </a:pPr>
            <a:r>
              <a:rPr lang="en-US" sz="20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Relationship Id="rId3" Type="http://schemas.openxmlformats.org/officeDocument/2006/relationships/notesSlide" Target="../notesSlides/notesSlide18.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4" name="TextShape 1"/>
          <p:cNvSpPr txBox="1"/>
          <p:nvPr/>
        </p:nvSpPr>
        <p:spPr>
          <a:xfrm>
            <a:off x="0" y="3809880"/>
            <a:ext cx="9143640" cy="2471400"/>
          </a:xfrm>
          <a:prstGeom prst="rect">
            <a:avLst/>
          </a:prstGeom>
        </p:spPr>
        <p:txBody>
          <a:bodyPr lIns="90000" rIns="90000" tIns="45000" bIns="45000"/>
          <a:p>
            <a:pPr algn="ctr">
              <a:lnSpc>
                <a:spcPct val="100000"/>
              </a:lnSpc>
            </a:pPr>
            <a:r>
              <a:rPr b="1" lang="en-US" sz="4400">
                <a:solidFill>
                  <a:srgbClr val="a8101f"/>
                </a:solidFill>
                <a:latin typeface="Arial Narrow"/>
              </a:rPr>
              <a:t>Test-Driven Development</a:t>
            </a:r>
            <a:endParaRPr/>
          </a:p>
          <a:p>
            <a:pPr algn="ctr">
              <a:lnSpc>
                <a:spcPct val="100000"/>
              </a:lnSpc>
            </a:pPr>
            <a:r>
              <a:rPr b="1" lang="en-US" sz="3200">
                <a:solidFill>
                  <a:srgbClr val="a8101f"/>
                </a:solidFill>
                <a:latin typeface="Arial Narrow"/>
              </a:rPr>
              <a:t>(It’s NOT about Testing)</a:t>
            </a:r>
            <a:endParaRPr/>
          </a:p>
          <a:p>
            <a:pPr algn="ctr">
              <a:lnSpc>
                <a:spcPct val="100000"/>
              </a:lnSpc>
            </a:pPr>
            <a:r>
              <a:rPr b="1" lang="en-US" sz="4400">
                <a:solidFill>
                  <a:srgbClr val="a8101f"/>
                </a:solidFill>
                <a:latin typeface="Arial Narrow"/>
              </a:rPr>
              <a:t>
</a:t>
            </a:r>
            <a:r>
              <a:rPr lang="en-US" sz="2400">
                <a:solidFill>
                  <a:srgbClr val="000000"/>
                </a:solidFill>
                <a:latin typeface="Arial"/>
              </a:rPr>
              <a:t>Lance Zant &amp; Daniel Yang, June 2016</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2" name="TextShape 1"/>
          <p:cNvSpPr txBox="1"/>
          <p:nvPr/>
        </p:nvSpPr>
        <p:spPr>
          <a:xfrm>
            <a:off x="-142200" y="241200"/>
            <a:ext cx="9143640" cy="623520"/>
          </a:xfrm>
          <a:prstGeom prst="rect">
            <a:avLst/>
          </a:prstGeom>
        </p:spPr>
        <p:txBody>
          <a:bodyPr lIns="90000" rIns="90000" tIns="45000" bIns="45000"/>
          <a:p>
            <a:pPr>
              <a:lnSpc>
                <a:spcPct val="100000"/>
              </a:lnSpc>
            </a:pPr>
            <a:r>
              <a:rPr b="1" lang="en-US" sz="3200">
                <a:solidFill>
                  <a:srgbClr val="a91120"/>
                </a:solidFill>
                <a:latin typeface="Arial Narrow"/>
              </a:rPr>
              <a:t>Questions so far?</a:t>
            </a:r>
            <a:endParaRPr/>
          </a:p>
        </p:txBody>
      </p:sp>
      <p:pic>
        <p:nvPicPr>
          <p:cNvPr id="103" name="Picture 5" descr=""/>
          <p:cNvPicPr/>
          <p:nvPr/>
        </p:nvPicPr>
        <p:blipFill>
          <a:blip r:embed="rId1"/>
          <a:stretch>
            <a:fillRect/>
          </a:stretch>
        </p:blipFill>
        <p:spPr>
          <a:xfrm>
            <a:off x="2323800" y="2322000"/>
            <a:ext cx="4698720" cy="2997000"/>
          </a:xfrm>
          <a:prstGeom prst="rect">
            <a:avLst/>
          </a:prstGeom>
          <a:ln>
            <a:noFill/>
          </a:ln>
        </p:spPr>
      </p:pic>
      <p:sp>
        <p:nvSpPr>
          <p:cNvPr id="104" name="CustomShape 2"/>
          <p:cNvSpPr/>
          <p:nvPr/>
        </p:nvSpPr>
        <p:spPr>
          <a:xfrm>
            <a:off x="1148760" y="1041120"/>
            <a:ext cx="6561720" cy="761040"/>
          </a:xfrm>
          <a:prstGeom prst="rect">
            <a:avLst/>
          </a:prstGeom>
          <a:noFill/>
          <a:ln>
            <a:noFill/>
          </a:ln>
        </p:spPr>
        <p:txBody>
          <a:bodyPr lIns="90000" rIns="90000" tIns="45000" bIns="45000"/>
          <a:p>
            <a:pPr>
              <a:lnSpc>
                <a:spcPct val="100000"/>
              </a:lnSpc>
            </a:pPr>
            <a:r>
              <a:rPr lang="en-US" sz="2400">
                <a:solidFill>
                  <a:srgbClr val="000000"/>
                </a:solidFill>
                <a:latin typeface="Arial"/>
              </a:rPr>
              <a:t>Code is available on github at:</a:t>
            </a:r>
            <a:r>
              <a:rPr lang="en-US" sz="2400">
                <a:solidFill>
                  <a:srgbClr val="000000"/>
                </a:solidFill>
                <a:latin typeface="Arial"/>
              </a:rPr>
              <a:t>
</a:t>
            </a:r>
            <a:r>
              <a:rPr lang="en-US" sz="2000" u="sng">
                <a:solidFill>
                  <a:srgbClr val="0000ff"/>
                </a:solidFill>
                <a:latin typeface="Arial"/>
              </a:rPr>
              <a:t>https://github.com/LanceZant/atdd-cucumber-jvm.git</a:t>
            </a: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5" name="TextShape 1"/>
          <p:cNvSpPr txBox="1"/>
          <p:nvPr/>
        </p:nvSpPr>
        <p:spPr>
          <a:xfrm>
            <a:off x="0" y="302040"/>
            <a:ext cx="9143640" cy="623520"/>
          </a:xfrm>
          <a:prstGeom prst="rect">
            <a:avLst/>
          </a:prstGeom>
        </p:spPr>
        <p:txBody>
          <a:bodyPr lIns="90000" rIns="90000" tIns="45000" bIns="45000"/>
          <a:p>
            <a:pPr>
              <a:lnSpc>
                <a:spcPct val="100000"/>
              </a:lnSpc>
            </a:pPr>
            <a:r>
              <a:rPr b="1" lang="en-US" sz="3200">
                <a:solidFill>
                  <a:srgbClr val="a91120"/>
                </a:solidFill>
                <a:latin typeface="Arial Narrow"/>
              </a:rPr>
              <a:t>Context:  TDD &amp; Scrum</a:t>
            </a:r>
            <a:endParaRPr/>
          </a:p>
        </p:txBody>
      </p:sp>
      <p:sp>
        <p:nvSpPr>
          <p:cNvPr id="106" name="CustomShape 2"/>
          <p:cNvSpPr/>
          <p:nvPr/>
        </p:nvSpPr>
        <p:spPr>
          <a:xfrm>
            <a:off x="882360" y="1078200"/>
            <a:ext cx="7726680" cy="2162520"/>
          </a:xfrm>
          <a:prstGeom prst="rect">
            <a:avLst/>
          </a:prstGeom>
          <a:noFill/>
          <a:ln>
            <a:noFill/>
          </a:ln>
        </p:spPr>
        <p:txBody>
          <a:bodyPr lIns="90000" rIns="90000" tIns="45000" bIns="45000"/>
          <a:p>
            <a:pPr>
              <a:lnSpc>
                <a:spcPct val="100000"/>
              </a:lnSpc>
            </a:pPr>
            <a:r>
              <a:rPr lang="en-US" sz="2400">
                <a:solidFill>
                  <a:srgbClr val="000000"/>
                </a:solidFill>
                <a:latin typeface="Arial"/>
              </a:rPr>
              <a:t>The BIG CHANGE:  It’s about COLLABORATION</a:t>
            </a:r>
            <a:endParaRPr/>
          </a:p>
          <a:p>
            <a:pPr lvl="1">
              <a:lnSpc>
                <a:spcPct val="100000"/>
              </a:lnSpc>
              <a:buFont typeface="Arial"/>
              <a:buChar char="•"/>
            </a:pPr>
            <a:r>
              <a:rPr lang="en-US" sz="2400">
                <a:solidFill>
                  <a:srgbClr val="000000"/>
                </a:solidFill>
                <a:latin typeface="Arial"/>
              </a:rPr>
              <a:t>“</a:t>
            </a:r>
            <a:r>
              <a:rPr lang="en-US" sz="2400">
                <a:solidFill>
                  <a:srgbClr val="000000"/>
                </a:solidFill>
                <a:latin typeface="Arial"/>
              </a:rPr>
              <a:t>Three Amigos” – P.O., Developer, Tester</a:t>
            </a:r>
            <a:endParaRPr/>
          </a:p>
          <a:p>
            <a:pPr lvl="1">
              <a:lnSpc>
                <a:spcPct val="100000"/>
              </a:lnSpc>
              <a:buFont typeface="Arial"/>
              <a:buChar char="•"/>
            </a:pPr>
            <a:r>
              <a:rPr lang="en-US" sz="2400">
                <a:solidFill>
                  <a:srgbClr val="000000"/>
                </a:solidFill>
                <a:latin typeface="Arial"/>
              </a:rPr>
              <a:t>Collaborating on Scenarios </a:t>
            </a:r>
            <a:endParaRPr/>
          </a:p>
          <a:p>
            <a:pPr lvl="2">
              <a:lnSpc>
                <a:spcPct val="100000"/>
              </a:lnSpc>
              <a:buFont typeface="Wingdings" charset="2"/>
              <a:buChar char=""/>
            </a:pPr>
            <a:r>
              <a:rPr lang="en-US" sz="2400">
                <a:solidFill>
                  <a:srgbClr val="000000"/>
                </a:solidFill>
                <a:latin typeface="Arial"/>
              </a:rPr>
              <a:t>Ubiquitous Language</a:t>
            </a:r>
            <a:endParaRPr/>
          </a:p>
          <a:p>
            <a:pPr lvl="2">
              <a:lnSpc>
                <a:spcPct val="100000"/>
              </a:lnSpc>
              <a:buFont typeface="Wingdings" charset="2"/>
              <a:buChar char=""/>
            </a:pPr>
            <a:r>
              <a:rPr lang="en-US" sz="2400">
                <a:solidFill>
                  <a:srgbClr val="000000"/>
                </a:solidFill>
                <a:latin typeface="Arial"/>
              </a:rPr>
              <a:t>Collaboration yields &gt; half the value </a:t>
            </a: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7" name="TextShape 1"/>
          <p:cNvSpPr txBox="1"/>
          <p:nvPr/>
        </p:nvSpPr>
        <p:spPr>
          <a:xfrm>
            <a:off x="0" y="302040"/>
            <a:ext cx="9143640" cy="623520"/>
          </a:xfrm>
          <a:prstGeom prst="rect">
            <a:avLst/>
          </a:prstGeom>
        </p:spPr>
        <p:txBody>
          <a:bodyPr lIns="90000" rIns="90000" tIns="45000" bIns="45000"/>
          <a:p>
            <a:pPr>
              <a:lnSpc>
                <a:spcPct val="100000"/>
              </a:lnSpc>
            </a:pPr>
            <a:r>
              <a:rPr b="1" lang="en-US" sz="3200">
                <a:solidFill>
                  <a:srgbClr val="a91120"/>
                </a:solidFill>
                <a:latin typeface="Arial Narrow"/>
              </a:rPr>
              <a:t>Context:  TDD &amp; Scrum</a:t>
            </a:r>
            <a:endParaRPr/>
          </a:p>
        </p:txBody>
      </p:sp>
      <p:sp>
        <p:nvSpPr>
          <p:cNvPr id="108" name="CustomShape 2"/>
          <p:cNvSpPr/>
          <p:nvPr/>
        </p:nvSpPr>
        <p:spPr>
          <a:xfrm>
            <a:off x="882360" y="1078200"/>
            <a:ext cx="7726680" cy="5087880"/>
          </a:xfrm>
          <a:prstGeom prst="rect">
            <a:avLst/>
          </a:prstGeom>
          <a:noFill/>
          <a:ln>
            <a:noFill/>
          </a:ln>
        </p:spPr>
        <p:txBody>
          <a:bodyPr lIns="90000" rIns="90000" tIns="45000" bIns="45000"/>
          <a:p>
            <a:pPr>
              <a:lnSpc>
                <a:spcPct val="100000"/>
              </a:lnSpc>
            </a:pPr>
            <a:r>
              <a:rPr lang="en-US" sz="2400">
                <a:solidFill>
                  <a:srgbClr val="000000"/>
                </a:solidFill>
                <a:latin typeface="Arial"/>
              </a:rPr>
              <a:t>ATDD – When do we do what?</a:t>
            </a:r>
            <a:endParaRPr/>
          </a:p>
          <a:p>
            <a:pPr lvl="1">
              <a:lnSpc>
                <a:spcPct val="100000"/>
              </a:lnSpc>
              <a:buFont typeface="Arial"/>
              <a:buChar char="•"/>
            </a:pPr>
            <a:r>
              <a:rPr lang="en-US" sz="2400">
                <a:solidFill>
                  <a:srgbClr val="000000"/>
                </a:solidFill>
                <a:latin typeface="Arial"/>
              </a:rPr>
              <a:t>Backlog refinement – Main Scenarios</a:t>
            </a:r>
            <a:endParaRPr/>
          </a:p>
          <a:p>
            <a:pPr lvl="1">
              <a:lnSpc>
                <a:spcPct val="100000"/>
              </a:lnSpc>
              <a:buFont typeface="Arial"/>
              <a:buChar char="•"/>
            </a:pPr>
            <a:r>
              <a:rPr lang="en-US" sz="2400">
                <a:solidFill>
                  <a:srgbClr val="000000"/>
                </a:solidFill>
                <a:latin typeface="Arial"/>
              </a:rPr>
              <a:t>Sprint Planning – Acceptance Scenarios</a:t>
            </a:r>
            <a:endParaRPr/>
          </a:p>
          <a:p>
            <a:pPr lvl="1">
              <a:lnSpc>
                <a:spcPct val="100000"/>
              </a:lnSpc>
              <a:buFont typeface="Arial"/>
              <a:buChar char="•"/>
            </a:pPr>
            <a:r>
              <a:rPr lang="en-US" sz="2400">
                <a:solidFill>
                  <a:srgbClr val="000000"/>
                </a:solidFill>
                <a:latin typeface="Arial"/>
              </a:rPr>
              <a:t>During the Sprint – Questions &amp; Feedback</a:t>
            </a:r>
            <a:endParaRPr/>
          </a:p>
          <a:p>
            <a:pPr lvl="2">
              <a:lnSpc>
                <a:spcPct val="100000"/>
              </a:lnSpc>
              <a:buFont typeface="Arial"/>
              <a:buChar char="•"/>
            </a:pPr>
            <a:r>
              <a:rPr lang="en-US" sz="2400">
                <a:solidFill>
                  <a:srgbClr val="000000"/>
                </a:solidFill>
                <a:latin typeface="Arial"/>
              </a:rPr>
              <a:t>Daily Scrum – Which Tests Now Pass?</a:t>
            </a:r>
            <a:endParaRPr/>
          </a:p>
          <a:p>
            <a:pPr lvl="2">
              <a:lnSpc>
                <a:spcPct val="100000"/>
              </a:lnSpc>
              <a:buFont typeface="Arial"/>
              <a:buChar char="•"/>
            </a:pPr>
            <a:r>
              <a:rPr lang="en-US" sz="2400">
                <a:solidFill>
                  <a:srgbClr val="000000"/>
                </a:solidFill>
                <a:latin typeface="Arial"/>
              </a:rPr>
              <a:t>Ad Hoc – Questions &amp; Feedback</a:t>
            </a:r>
            <a:endParaRPr/>
          </a:p>
          <a:p>
            <a:pPr lvl="1">
              <a:lnSpc>
                <a:spcPct val="100000"/>
              </a:lnSpc>
              <a:buFont typeface="Arial"/>
              <a:buChar char="•"/>
            </a:pPr>
            <a:r>
              <a:rPr lang="en-US" sz="2400">
                <a:solidFill>
                  <a:srgbClr val="000000"/>
                </a:solidFill>
                <a:latin typeface="Arial"/>
              </a:rPr>
              <a:t>Sprint Demo – Watch ‘em Run!</a:t>
            </a:r>
            <a:endParaRPr/>
          </a:p>
          <a:p>
            <a:pPr lvl="1">
              <a:lnSpc>
                <a:spcPct val="100000"/>
              </a:lnSpc>
              <a:buFont typeface="Arial"/>
              <a:buChar char="•"/>
            </a:pPr>
            <a:r>
              <a:rPr lang="en-US" sz="2400">
                <a:solidFill>
                  <a:srgbClr val="000000"/>
                </a:solidFill>
                <a:latin typeface="Arial"/>
              </a:rPr>
              <a:t>Retrospective – </a:t>
            </a:r>
            <a:endParaRPr/>
          </a:p>
          <a:p>
            <a:pPr lvl="2">
              <a:lnSpc>
                <a:spcPct val="100000"/>
              </a:lnSpc>
              <a:buFont typeface="Arial"/>
              <a:buChar char="•"/>
            </a:pPr>
            <a:r>
              <a:rPr lang="en-US" sz="2400">
                <a:solidFill>
                  <a:srgbClr val="000000"/>
                </a:solidFill>
                <a:latin typeface="Arial"/>
              </a:rPr>
              <a:t>Definitions of Done &amp; Ready</a:t>
            </a:r>
            <a:endParaRPr/>
          </a:p>
          <a:p>
            <a:pPr lvl="2">
              <a:lnSpc>
                <a:spcPct val="100000"/>
              </a:lnSpc>
              <a:buFont typeface="Arial"/>
              <a:buChar char="•"/>
            </a:pPr>
            <a:r>
              <a:rPr lang="en-US" sz="2400">
                <a:solidFill>
                  <a:srgbClr val="000000"/>
                </a:solidFill>
                <a:latin typeface="Arial"/>
              </a:rPr>
              <a:t>Impediment patterns</a:t>
            </a:r>
            <a:endParaRPr/>
          </a:p>
          <a:p>
            <a:pPr>
              <a:lnSpc>
                <a:spcPct val="100000"/>
              </a:lnSpc>
            </a:pPr>
            <a:r>
              <a:rPr lang="en-US" sz="2400">
                <a:solidFill>
                  <a:srgbClr val="000000"/>
                </a:solidFill>
                <a:latin typeface="Arial"/>
              </a:rPr>
              <a:t>Unit TDD – Development Rhythm</a:t>
            </a:r>
            <a:r>
              <a:rPr lang="en-US" sz="2400">
                <a:solidFill>
                  <a:srgbClr val="000000"/>
                </a:solidFill>
                <a:latin typeface="Arial"/>
              </a:rPr>
              <a:t>
</a:t>
            </a:r>
            <a:r>
              <a:rPr lang="en-US" sz="2400">
                <a:solidFill>
                  <a:srgbClr val="000000"/>
                </a:solidFill>
                <a:latin typeface="Arial"/>
              </a:rPr>
              <a:t>(Red, Green, Refactor)</a:t>
            </a: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9" name="TextShape 1"/>
          <p:cNvSpPr txBox="1"/>
          <p:nvPr/>
        </p:nvSpPr>
        <p:spPr>
          <a:xfrm>
            <a:off x="-3240" y="241200"/>
            <a:ext cx="9143640" cy="623520"/>
          </a:xfrm>
          <a:prstGeom prst="rect">
            <a:avLst/>
          </a:prstGeom>
        </p:spPr>
        <p:txBody>
          <a:bodyPr lIns="90000" rIns="90000" tIns="45000" bIns="45000"/>
          <a:p>
            <a:pPr>
              <a:lnSpc>
                <a:spcPct val="100000"/>
              </a:lnSpc>
            </a:pPr>
            <a:r>
              <a:rPr b="1" lang="en-US" sz="3200">
                <a:solidFill>
                  <a:srgbClr val="a91120"/>
                </a:solidFill>
                <a:latin typeface="Arial Narrow"/>
              </a:rPr>
              <a:t>Let’s Go!  Show Me the Money!</a:t>
            </a:r>
            <a:endParaRPr/>
          </a:p>
        </p:txBody>
      </p:sp>
      <p:pic>
        <p:nvPicPr>
          <p:cNvPr id="110" name="Picture 2" descr=""/>
          <p:cNvPicPr/>
          <p:nvPr/>
        </p:nvPicPr>
        <p:blipFill>
          <a:blip r:embed="rId1"/>
          <a:stretch>
            <a:fillRect/>
          </a:stretch>
        </p:blipFill>
        <p:spPr>
          <a:xfrm>
            <a:off x="0" y="865080"/>
            <a:ext cx="9140400" cy="5331960"/>
          </a:xfrm>
          <a:prstGeom prst="rect">
            <a:avLst/>
          </a:prstGeom>
          <a:ln>
            <a:noFill/>
          </a:ln>
        </p:spPr>
      </p:pic>
      <p:sp>
        <p:nvSpPr>
          <p:cNvPr id="111" name="CustomShape 2"/>
          <p:cNvSpPr/>
          <p:nvPr/>
        </p:nvSpPr>
        <p:spPr>
          <a:xfrm>
            <a:off x="5557320" y="1891800"/>
            <a:ext cx="397800" cy="546120"/>
          </a:xfrm>
          <a:prstGeom prst="rightBrace">
            <a:avLst>
              <a:gd name="adj1" fmla="val 8333"/>
              <a:gd name="adj2" fmla="val 50000"/>
            </a:avLst>
          </a:prstGeom>
          <a:noFill/>
          <a:ln w="25560">
            <a:solidFill>
              <a:srgbClr val="ffff00"/>
            </a:solidFill>
            <a:round/>
          </a:ln>
        </p:spPr>
      </p:sp>
      <p:sp>
        <p:nvSpPr>
          <p:cNvPr id="112" name="CustomShape 3"/>
          <p:cNvSpPr/>
          <p:nvPr/>
        </p:nvSpPr>
        <p:spPr>
          <a:xfrm>
            <a:off x="5569560" y="3991320"/>
            <a:ext cx="385560" cy="1804680"/>
          </a:xfrm>
          <a:prstGeom prst="rightBrace">
            <a:avLst>
              <a:gd name="adj1" fmla="val 8333"/>
              <a:gd name="adj2" fmla="val 50000"/>
            </a:avLst>
          </a:prstGeom>
          <a:noFill/>
          <a:ln w="25560">
            <a:solidFill>
              <a:srgbClr val="ffff00"/>
            </a:solidFill>
            <a:round/>
          </a:ln>
        </p:spPr>
      </p:sp>
      <p:sp>
        <p:nvSpPr>
          <p:cNvPr id="113" name="CustomShape 4"/>
          <p:cNvSpPr/>
          <p:nvPr/>
        </p:nvSpPr>
        <p:spPr>
          <a:xfrm>
            <a:off x="5569560" y="3125520"/>
            <a:ext cx="385560" cy="836640"/>
          </a:xfrm>
          <a:prstGeom prst="rightBrace">
            <a:avLst>
              <a:gd name="adj1" fmla="val 8333"/>
              <a:gd name="adj2" fmla="val 50000"/>
            </a:avLst>
          </a:prstGeom>
          <a:noFill/>
          <a:ln w="25560">
            <a:solidFill>
              <a:srgbClr val="ffff00"/>
            </a:solidFill>
            <a:round/>
          </a:ln>
        </p:spPr>
      </p:sp>
      <p:sp>
        <p:nvSpPr>
          <p:cNvPr id="114" name="CustomShape 5"/>
          <p:cNvSpPr/>
          <p:nvPr/>
        </p:nvSpPr>
        <p:spPr>
          <a:xfrm>
            <a:off x="6148440" y="4418640"/>
            <a:ext cx="2995200" cy="1187640"/>
          </a:xfrm>
          <a:prstGeom prst="rect">
            <a:avLst/>
          </a:prstGeom>
          <a:noFill/>
          <a:ln>
            <a:noFill/>
          </a:ln>
        </p:spPr>
        <p:txBody>
          <a:bodyPr lIns="90000" rIns="90000" tIns="45000" bIns="45000"/>
          <a:p>
            <a:pPr>
              <a:lnSpc>
                <a:spcPct val="100000"/>
              </a:lnSpc>
            </a:pPr>
            <a:r>
              <a:rPr lang="en-US">
                <a:solidFill>
                  <a:srgbClr val="ffff00"/>
                </a:solidFill>
                <a:latin typeface="Arial"/>
              </a:rPr>
              <a:t>50% Collaborative Gherkin:</a:t>
            </a:r>
            <a:endParaRPr/>
          </a:p>
          <a:p>
            <a:pPr>
              <a:lnSpc>
                <a:spcPct val="100000"/>
              </a:lnSpc>
              <a:buFont typeface="Arial"/>
              <a:buChar char="•"/>
            </a:pPr>
            <a:r>
              <a:rPr lang="en-US">
                <a:solidFill>
                  <a:srgbClr val="ffff00"/>
                </a:solidFill>
                <a:latin typeface="Arial"/>
              </a:rPr>
              <a:t>Ubiquitous Language</a:t>
            </a:r>
            <a:endParaRPr/>
          </a:p>
          <a:p>
            <a:pPr>
              <a:lnSpc>
                <a:spcPct val="100000"/>
              </a:lnSpc>
              <a:buFont typeface="Arial"/>
              <a:buChar char="•"/>
            </a:pPr>
            <a:r>
              <a:rPr lang="en-US">
                <a:solidFill>
                  <a:srgbClr val="ffff00"/>
                </a:solidFill>
                <a:latin typeface="Arial"/>
              </a:rPr>
              <a:t>Corner Cases</a:t>
            </a:r>
            <a:endParaRPr/>
          </a:p>
          <a:p>
            <a:pPr>
              <a:lnSpc>
                <a:spcPct val="100000"/>
              </a:lnSpc>
              <a:buFont typeface="Arial"/>
              <a:buChar char="•"/>
            </a:pPr>
            <a:r>
              <a:rPr lang="en-US">
                <a:solidFill>
                  <a:srgbClr val="ffff00"/>
                </a:solidFill>
                <a:latin typeface="Arial"/>
              </a:rPr>
              <a:t>Consistent Size (Flow)</a:t>
            </a:r>
            <a:endParaRPr/>
          </a:p>
        </p:txBody>
      </p:sp>
      <p:sp>
        <p:nvSpPr>
          <p:cNvPr id="115" name="CustomShape 6"/>
          <p:cNvSpPr/>
          <p:nvPr/>
        </p:nvSpPr>
        <p:spPr>
          <a:xfrm>
            <a:off x="6111360" y="3207240"/>
            <a:ext cx="2873160" cy="913320"/>
          </a:xfrm>
          <a:prstGeom prst="rect">
            <a:avLst/>
          </a:prstGeom>
          <a:noFill/>
          <a:ln>
            <a:noFill/>
          </a:ln>
        </p:spPr>
        <p:txBody>
          <a:bodyPr lIns="90000" rIns="90000" tIns="45000" bIns="45000"/>
          <a:p>
            <a:pPr>
              <a:lnSpc>
                <a:spcPct val="100000"/>
              </a:lnSpc>
            </a:pPr>
            <a:r>
              <a:rPr lang="en-US">
                <a:solidFill>
                  <a:srgbClr val="ffff00"/>
                </a:solidFill>
                <a:latin typeface="Arial"/>
              </a:rPr>
              <a:t>25% Drive Development:</a:t>
            </a:r>
            <a:endParaRPr/>
          </a:p>
          <a:p>
            <a:pPr>
              <a:lnSpc>
                <a:spcPct val="100000"/>
              </a:lnSpc>
              <a:buFont typeface="Arial"/>
              <a:buChar char="•"/>
            </a:pPr>
            <a:r>
              <a:rPr lang="en-US">
                <a:solidFill>
                  <a:srgbClr val="ffff00"/>
                </a:solidFill>
                <a:latin typeface="Arial"/>
              </a:rPr>
              <a:t>P.O Questions</a:t>
            </a:r>
            <a:endParaRPr/>
          </a:p>
          <a:p>
            <a:pPr>
              <a:lnSpc>
                <a:spcPct val="100000"/>
              </a:lnSpc>
              <a:buFont typeface="Arial"/>
              <a:buChar char="•"/>
            </a:pPr>
            <a:r>
              <a:rPr lang="en-US">
                <a:solidFill>
                  <a:srgbClr val="ffff00"/>
                </a:solidFill>
                <a:latin typeface="Arial"/>
              </a:rPr>
              <a:t>Fight Feature Creep</a:t>
            </a:r>
            <a:endParaRPr/>
          </a:p>
        </p:txBody>
      </p:sp>
      <p:sp>
        <p:nvSpPr>
          <p:cNvPr id="116" name="CustomShape 7"/>
          <p:cNvSpPr/>
          <p:nvPr/>
        </p:nvSpPr>
        <p:spPr>
          <a:xfrm>
            <a:off x="6111360" y="2424600"/>
            <a:ext cx="2873160" cy="729720"/>
          </a:xfrm>
          <a:prstGeom prst="rect">
            <a:avLst/>
          </a:prstGeom>
          <a:noFill/>
          <a:ln>
            <a:noFill/>
          </a:ln>
        </p:spPr>
        <p:txBody>
          <a:bodyPr lIns="90000" rIns="90000" tIns="45000" bIns="45000"/>
          <a:p>
            <a:pPr>
              <a:lnSpc>
                <a:spcPct val="100000"/>
              </a:lnSpc>
            </a:pPr>
            <a:r>
              <a:rPr lang="en-US" sz="1400">
                <a:solidFill>
                  <a:srgbClr val="ffff00"/>
                </a:solidFill>
                <a:latin typeface="Arial"/>
              </a:rPr>
              <a:t>15% Help QA:</a:t>
            </a:r>
            <a:endParaRPr/>
          </a:p>
          <a:p>
            <a:pPr>
              <a:lnSpc>
                <a:spcPct val="100000"/>
              </a:lnSpc>
              <a:buFont typeface="Arial"/>
              <a:buChar char="•"/>
            </a:pPr>
            <a:r>
              <a:rPr lang="en-US" sz="1400">
                <a:solidFill>
                  <a:srgbClr val="ffff00"/>
                </a:solidFill>
                <a:latin typeface="Arial"/>
              </a:rPr>
              <a:t>Big Head Start</a:t>
            </a:r>
            <a:endParaRPr/>
          </a:p>
          <a:p>
            <a:pPr>
              <a:lnSpc>
                <a:spcPct val="100000"/>
              </a:lnSpc>
              <a:buFont typeface="Arial"/>
              <a:buChar char="•"/>
            </a:pPr>
            <a:r>
              <a:rPr lang="en-US" sz="1400">
                <a:solidFill>
                  <a:srgbClr val="ffff00"/>
                </a:solidFill>
                <a:latin typeface="Arial"/>
              </a:rPr>
              <a:t>Early Q&amp;A, Feedback</a:t>
            </a:r>
            <a:endParaRPr/>
          </a:p>
        </p:txBody>
      </p:sp>
      <p:sp>
        <p:nvSpPr>
          <p:cNvPr id="117" name="CustomShape 8"/>
          <p:cNvSpPr/>
          <p:nvPr/>
        </p:nvSpPr>
        <p:spPr>
          <a:xfrm>
            <a:off x="5569560" y="2522520"/>
            <a:ext cx="385560" cy="573480"/>
          </a:xfrm>
          <a:prstGeom prst="rightBrace">
            <a:avLst>
              <a:gd name="adj1" fmla="val 8333"/>
              <a:gd name="adj2" fmla="val 50000"/>
            </a:avLst>
          </a:prstGeom>
          <a:noFill/>
          <a:ln w="25560">
            <a:solidFill>
              <a:srgbClr val="ffff00"/>
            </a:solidFill>
            <a:round/>
          </a:ln>
        </p:spPr>
      </p:sp>
      <p:sp>
        <p:nvSpPr>
          <p:cNvPr id="118" name="CustomShape 9"/>
          <p:cNvSpPr/>
          <p:nvPr/>
        </p:nvSpPr>
        <p:spPr>
          <a:xfrm>
            <a:off x="6111360" y="1743120"/>
            <a:ext cx="2873160" cy="729720"/>
          </a:xfrm>
          <a:prstGeom prst="rect">
            <a:avLst/>
          </a:prstGeom>
          <a:noFill/>
          <a:ln>
            <a:noFill/>
          </a:ln>
        </p:spPr>
        <p:txBody>
          <a:bodyPr lIns="90000" rIns="90000" tIns="45000" bIns="45000"/>
          <a:p>
            <a:pPr>
              <a:lnSpc>
                <a:spcPct val="100000"/>
              </a:lnSpc>
            </a:pPr>
            <a:r>
              <a:rPr lang="en-US" sz="1400">
                <a:solidFill>
                  <a:srgbClr val="ffff00"/>
                </a:solidFill>
                <a:latin typeface="Arial"/>
              </a:rPr>
              <a:t>10% Automation:</a:t>
            </a:r>
            <a:endParaRPr/>
          </a:p>
          <a:p>
            <a:pPr>
              <a:lnSpc>
                <a:spcPct val="100000"/>
              </a:lnSpc>
              <a:buFont typeface="Arial"/>
              <a:buChar char="•"/>
            </a:pPr>
            <a:r>
              <a:rPr lang="en-US" sz="1400">
                <a:solidFill>
                  <a:srgbClr val="ffff00"/>
                </a:solidFill>
                <a:latin typeface="Arial"/>
              </a:rPr>
              <a:t>Regression in CI</a:t>
            </a:r>
            <a:endParaRPr/>
          </a:p>
          <a:p>
            <a:pPr>
              <a:lnSpc>
                <a:spcPct val="100000"/>
              </a:lnSpc>
              <a:buFont typeface="Arial"/>
              <a:buChar char="•"/>
            </a:pPr>
            <a:r>
              <a:rPr lang="en-US" sz="1400">
                <a:solidFill>
                  <a:srgbClr val="ffff00"/>
                </a:solidFill>
                <a:latin typeface="Arial"/>
              </a:rPr>
              <a:t>Push-On-Green</a:t>
            </a: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9" name="TextShape 1"/>
          <p:cNvSpPr txBox="1"/>
          <p:nvPr/>
        </p:nvSpPr>
        <p:spPr>
          <a:xfrm>
            <a:off x="-3240" y="241200"/>
            <a:ext cx="9143640" cy="623520"/>
          </a:xfrm>
          <a:prstGeom prst="rect">
            <a:avLst/>
          </a:prstGeom>
        </p:spPr>
        <p:txBody>
          <a:bodyPr lIns="90000" rIns="90000" tIns="45000" bIns="45000"/>
          <a:p>
            <a:pPr>
              <a:lnSpc>
                <a:spcPct val="100000"/>
              </a:lnSpc>
            </a:pPr>
            <a:r>
              <a:rPr b="1" lang="en-US" sz="3200">
                <a:solidFill>
                  <a:srgbClr val="a91120"/>
                </a:solidFill>
                <a:latin typeface="Arial Narrow"/>
              </a:rPr>
              <a:t>Common Concerns with TDD</a:t>
            </a:r>
            <a:endParaRPr/>
          </a:p>
        </p:txBody>
      </p:sp>
      <p:sp>
        <p:nvSpPr>
          <p:cNvPr id="120" name="CustomShape 2"/>
          <p:cNvSpPr/>
          <p:nvPr/>
        </p:nvSpPr>
        <p:spPr>
          <a:xfrm>
            <a:off x="457200" y="1184040"/>
            <a:ext cx="8381520" cy="5636160"/>
          </a:xfrm>
          <a:prstGeom prst="rect">
            <a:avLst/>
          </a:prstGeom>
          <a:noFill/>
          <a:ln>
            <a:noFill/>
          </a:ln>
        </p:spPr>
        <p:txBody>
          <a:bodyPr lIns="90000" rIns="90000" tIns="45000" bIns="45000"/>
          <a:p>
            <a:pPr>
              <a:lnSpc>
                <a:spcPct val="100000"/>
              </a:lnSpc>
              <a:buFont typeface="Arial"/>
              <a:buChar char="•"/>
            </a:pPr>
            <a:r>
              <a:rPr lang="en-US" sz="2800">
                <a:solidFill>
                  <a:srgbClr val="000000"/>
                </a:solidFill>
                <a:latin typeface="Arial"/>
              </a:rPr>
              <a:t>“</a:t>
            </a:r>
            <a:r>
              <a:rPr lang="en-US" sz="2800">
                <a:solidFill>
                  <a:srgbClr val="000000"/>
                </a:solidFill>
                <a:latin typeface="Arial"/>
              </a:rPr>
              <a:t>It’s not scalable”</a:t>
            </a:r>
            <a:endParaRPr/>
          </a:p>
          <a:p>
            <a:pPr lvl="1">
              <a:lnSpc>
                <a:spcPct val="100000"/>
              </a:lnSpc>
              <a:buFont typeface="Arial"/>
              <a:buChar char="•"/>
            </a:pPr>
            <a:r>
              <a:rPr lang="en-US" sz="2800">
                <a:solidFill>
                  <a:srgbClr val="000000"/>
                </a:solidFill>
                <a:latin typeface="Arial"/>
              </a:rPr>
              <a:t>Tests take too long to write and/or run</a:t>
            </a:r>
            <a:endParaRPr/>
          </a:p>
          <a:p>
            <a:pPr lvl="1">
              <a:lnSpc>
                <a:spcPct val="100000"/>
              </a:lnSpc>
              <a:buFont typeface="Wingdings" charset="2"/>
              <a:buChar char=""/>
            </a:pPr>
            <a:r>
              <a:rPr lang="en-US" sz="2800">
                <a:solidFill>
                  <a:srgbClr val="000000"/>
                </a:solidFill>
                <a:latin typeface="Arial"/>
              </a:rPr>
              <a:t>Work around and through scalability</a:t>
            </a:r>
            <a:endParaRPr/>
          </a:p>
          <a:p>
            <a:pPr>
              <a:lnSpc>
                <a:spcPct val="100000"/>
              </a:lnSpc>
              <a:buFont typeface="Arial"/>
              <a:buChar char="•"/>
            </a:pPr>
            <a:r>
              <a:rPr lang="en-US" sz="2800">
                <a:solidFill>
                  <a:srgbClr val="000000"/>
                </a:solidFill>
                <a:latin typeface="Arial"/>
              </a:rPr>
              <a:t>“</a:t>
            </a:r>
            <a:r>
              <a:rPr lang="en-US" sz="2800">
                <a:solidFill>
                  <a:srgbClr val="000000"/>
                </a:solidFill>
                <a:latin typeface="Arial"/>
              </a:rPr>
              <a:t>We need 100% test coverage”</a:t>
            </a:r>
            <a:endParaRPr/>
          </a:p>
          <a:p>
            <a:pPr lvl="1">
              <a:lnSpc>
                <a:spcPct val="100000"/>
              </a:lnSpc>
              <a:buFont typeface="Wingdings" charset="2"/>
              <a:buChar char=""/>
            </a:pPr>
            <a:r>
              <a:rPr lang="en-US" sz="2800">
                <a:solidFill>
                  <a:srgbClr val="000000"/>
                </a:solidFill>
                <a:latin typeface="Arial"/>
              </a:rPr>
              <a:t>Well, then more is better, so let’s start.</a:t>
            </a:r>
            <a:endParaRPr/>
          </a:p>
          <a:p>
            <a:pPr lvl="1">
              <a:lnSpc>
                <a:spcPct val="100000"/>
              </a:lnSpc>
              <a:buFont typeface="Wingdings" charset="2"/>
              <a:buChar char=""/>
            </a:pPr>
            <a:r>
              <a:rPr lang="en-US" sz="2800">
                <a:solidFill>
                  <a:srgbClr val="000000"/>
                </a:solidFill>
                <a:latin typeface="Arial"/>
              </a:rPr>
              <a:t>What you need is to guide current work and protect it from regressions.  (See Feathers)</a:t>
            </a:r>
            <a:endParaRPr/>
          </a:p>
          <a:p>
            <a:pPr>
              <a:lnSpc>
                <a:spcPct val="100000"/>
              </a:lnSpc>
              <a:buFont typeface="Arial"/>
              <a:buChar char="•"/>
            </a:pPr>
            <a:r>
              <a:rPr lang="en-US" sz="2800">
                <a:solidFill>
                  <a:srgbClr val="000000"/>
                </a:solidFill>
                <a:latin typeface="Arial"/>
              </a:rPr>
              <a:t>Everyone’s not utilizing TDD</a:t>
            </a:r>
            <a:endParaRPr/>
          </a:p>
          <a:p>
            <a:pPr lvl="1">
              <a:lnSpc>
                <a:spcPct val="100000"/>
              </a:lnSpc>
              <a:buFont typeface="Wingdings" charset="2"/>
              <a:buChar char=""/>
            </a:pPr>
            <a:r>
              <a:rPr lang="en-US" sz="2800">
                <a:solidFill>
                  <a:srgbClr val="000000"/>
                </a:solidFill>
                <a:latin typeface="Arial"/>
              </a:rPr>
              <a:t>Team needs consensus, not unanimity.</a:t>
            </a:r>
            <a:endParaRPr/>
          </a:p>
          <a:p>
            <a:pPr lvl="1">
              <a:lnSpc>
                <a:spcPct val="100000"/>
              </a:lnSpc>
              <a:buFont typeface="Wingdings" charset="2"/>
              <a:buChar char=""/>
            </a:pPr>
            <a:r>
              <a:rPr lang="en-US" sz="2800">
                <a:solidFill>
                  <a:srgbClr val="000000"/>
                </a:solidFill>
                <a:latin typeface="Arial"/>
              </a:rPr>
              <a:t>Try building consensus, if it is lacking.  </a:t>
            </a:r>
            <a:endParaRPr/>
          </a:p>
          <a:p>
            <a:pPr lvl="2">
              <a:lnSpc>
                <a:spcPct val="100000"/>
              </a:lnSpc>
              <a:buFont typeface="Wingdings" charset="2"/>
              <a:buChar char=""/>
            </a:pPr>
            <a:r>
              <a:rPr lang="en-US" sz="2800">
                <a:solidFill>
                  <a:srgbClr val="000000"/>
                </a:solidFill>
                <a:latin typeface="Arial"/>
              </a:rPr>
              <a:t>Lunch &amp; Learns.  </a:t>
            </a:r>
            <a:r>
              <a:rPr lang="en-US" sz="2800">
                <a:solidFill>
                  <a:srgbClr val="000000"/>
                </a:solidFill>
                <a:latin typeface="Wingdings"/>
              </a:rPr>
              <a:t></a:t>
            </a:r>
            <a:endParaRPr/>
          </a:p>
          <a:p>
            <a:pPr lvl="2">
              <a:lnSpc>
                <a:spcPct val="100000"/>
              </a:lnSpc>
              <a:buFont typeface="Wingdings" charset="2"/>
              <a:buChar char=""/>
            </a:pPr>
            <a:r>
              <a:rPr lang="en-US" sz="2800">
                <a:solidFill>
                  <a:srgbClr val="000000"/>
                </a:solidFill>
                <a:latin typeface="Arial"/>
              </a:rPr>
              <a:t>“</a:t>
            </a:r>
            <a:r>
              <a:rPr lang="en-US" sz="2800">
                <a:solidFill>
                  <a:srgbClr val="000000"/>
                </a:solidFill>
                <a:latin typeface="Arial"/>
              </a:rPr>
              <a:t>Spike &amp; demo” for one app or component</a:t>
            </a:r>
            <a:endParaRPr/>
          </a:p>
          <a:p>
            <a:pPr>
              <a:lnSpc>
                <a:spcPct val="100000"/>
              </a:lnSpc>
            </a:pPr>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1" name="TextShape 1"/>
          <p:cNvSpPr txBox="1"/>
          <p:nvPr/>
        </p:nvSpPr>
        <p:spPr>
          <a:xfrm>
            <a:off x="-3240" y="241200"/>
            <a:ext cx="9143640" cy="623520"/>
          </a:xfrm>
          <a:prstGeom prst="rect">
            <a:avLst/>
          </a:prstGeom>
        </p:spPr>
        <p:txBody>
          <a:bodyPr lIns="90000" rIns="90000" tIns="45000" bIns="45000"/>
          <a:p>
            <a:pPr>
              <a:lnSpc>
                <a:spcPct val="100000"/>
              </a:lnSpc>
            </a:pPr>
            <a:r>
              <a:rPr b="1" lang="en-US" sz="3200">
                <a:solidFill>
                  <a:srgbClr val="a91120"/>
                </a:solidFill>
                <a:latin typeface="Arial Narrow"/>
              </a:rPr>
              <a:t>Odds &amp; Ends</a:t>
            </a:r>
            <a:endParaRPr/>
          </a:p>
        </p:txBody>
      </p:sp>
      <p:sp>
        <p:nvSpPr>
          <p:cNvPr id="122" name="CustomShape 2"/>
          <p:cNvSpPr/>
          <p:nvPr/>
        </p:nvSpPr>
        <p:spPr>
          <a:xfrm>
            <a:off x="457200" y="1711440"/>
            <a:ext cx="8381520" cy="3503160"/>
          </a:xfrm>
          <a:prstGeom prst="rect">
            <a:avLst/>
          </a:prstGeom>
          <a:noFill/>
          <a:ln>
            <a:noFill/>
          </a:ln>
        </p:spPr>
        <p:txBody>
          <a:bodyPr lIns="90000" rIns="90000" tIns="45000" bIns="45000"/>
          <a:p>
            <a:pPr>
              <a:lnSpc>
                <a:spcPct val="100000"/>
              </a:lnSpc>
              <a:buFont typeface="Arial"/>
              <a:buChar char="•"/>
            </a:pPr>
            <a:r>
              <a:rPr lang="en-US" sz="2800">
                <a:solidFill>
                  <a:srgbClr val="000000"/>
                </a:solidFill>
                <a:latin typeface="Arial"/>
              </a:rPr>
              <a:t>Footnote:  </a:t>
            </a:r>
            <a:r>
              <a:rPr i="1" lang="en-US" sz="2800">
                <a:solidFill>
                  <a:srgbClr val="000000"/>
                </a:solidFill>
                <a:latin typeface="Arial"/>
              </a:rPr>
              <a:t>TDD proceeds in tiny steps.  </a:t>
            </a:r>
            <a:endParaRPr/>
          </a:p>
          <a:p>
            <a:pPr lvl="1">
              <a:lnSpc>
                <a:spcPct val="100000"/>
              </a:lnSpc>
              <a:buFont typeface="Arial"/>
              <a:buChar char="•"/>
            </a:pPr>
            <a:r>
              <a:rPr i="1" lang="en-US" sz="2800">
                <a:solidFill>
                  <a:srgbClr val="000000"/>
                </a:solidFill>
                <a:latin typeface="Arial"/>
              </a:rPr>
              <a:t>How tiny is up to you, but take care.  </a:t>
            </a:r>
            <a:endParaRPr/>
          </a:p>
          <a:p>
            <a:pPr lvl="1">
              <a:lnSpc>
                <a:spcPct val="100000"/>
              </a:lnSpc>
              <a:buFont typeface="Arial"/>
              <a:buChar char="•"/>
            </a:pPr>
            <a:r>
              <a:rPr i="1" lang="en-US" sz="2800">
                <a:solidFill>
                  <a:srgbClr val="000000"/>
                </a:solidFill>
                <a:latin typeface="Arial"/>
              </a:rPr>
              <a:t>The common problem is to bite off too much.  </a:t>
            </a:r>
            <a:endParaRPr/>
          </a:p>
          <a:p>
            <a:pPr lvl="1">
              <a:lnSpc>
                <a:spcPct val="100000"/>
              </a:lnSpc>
              <a:buFont typeface="Arial"/>
              <a:buChar char="•"/>
            </a:pPr>
            <a:r>
              <a:rPr i="1" lang="en-US" sz="2800">
                <a:solidFill>
                  <a:srgbClr val="000000"/>
                </a:solidFill>
                <a:latin typeface="Arial"/>
              </a:rPr>
              <a:t>Resist that, but don’t cheat</a:t>
            </a:r>
            <a:endParaRPr/>
          </a:p>
          <a:p>
            <a:pPr lvl="2">
              <a:lnSpc>
                <a:spcPct val="100000"/>
              </a:lnSpc>
              <a:buFont typeface="Arial"/>
              <a:buChar char="•"/>
            </a:pPr>
            <a:r>
              <a:rPr i="1" lang="en-US" sz="2800">
                <a:solidFill>
                  <a:srgbClr val="000000"/>
                </a:solidFill>
                <a:latin typeface="Arial"/>
              </a:rPr>
              <a:t>Doing the minimum isn’t lazy, it’s discipline</a:t>
            </a:r>
            <a:endParaRPr/>
          </a:p>
          <a:p>
            <a:pPr lvl="2">
              <a:lnSpc>
                <a:spcPct val="100000"/>
              </a:lnSpc>
              <a:buFont typeface="Arial"/>
              <a:buChar char="•"/>
            </a:pPr>
            <a:r>
              <a:rPr i="1" lang="en-US" sz="2800">
                <a:solidFill>
                  <a:srgbClr val="000000"/>
                </a:solidFill>
                <a:latin typeface="Arial"/>
              </a:rPr>
              <a:t>But always do </a:t>
            </a:r>
            <a:r>
              <a:rPr b="1" i="1" lang="en-US" sz="2800">
                <a:solidFill>
                  <a:srgbClr val="000000"/>
                </a:solidFill>
                <a:latin typeface="Arial"/>
              </a:rPr>
              <a:t>some</a:t>
            </a:r>
            <a:r>
              <a:rPr i="1" lang="en-US" sz="2800">
                <a:solidFill>
                  <a:srgbClr val="000000"/>
                </a:solidFill>
                <a:latin typeface="Arial"/>
              </a:rPr>
              <a:t> useful work.</a:t>
            </a:r>
            <a:endParaRPr/>
          </a:p>
          <a:p>
            <a:pPr lvl="2">
              <a:lnSpc>
                <a:spcPct val="100000"/>
              </a:lnSpc>
              <a:buFont typeface="Arial"/>
              <a:buChar char="•"/>
            </a:pPr>
            <a:r>
              <a:rPr i="1" lang="en-US" sz="2800">
                <a:solidFill>
                  <a:srgbClr val="000000"/>
                </a:solidFill>
                <a:latin typeface="Arial"/>
              </a:rPr>
              <a:t>Never trust a test you haven’t seen fail.</a:t>
            </a:r>
            <a:endParaRPr/>
          </a:p>
          <a:p>
            <a:pPr>
              <a:lnSpc>
                <a:spcPct val="100000"/>
              </a:lnSpc>
            </a:pPr>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3" name="TextShape 1"/>
          <p:cNvSpPr txBox="1"/>
          <p:nvPr/>
        </p:nvSpPr>
        <p:spPr>
          <a:xfrm>
            <a:off x="0" y="302040"/>
            <a:ext cx="9143640" cy="623520"/>
          </a:xfrm>
          <a:prstGeom prst="rect">
            <a:avLst/>
          </a:prstGeom>
        </p:spPr>
        <p:txBody>
          <a:bodyPr lIns="90000" rIns="90000" tIns="45000" bIns="45000"/>
          <a:p>
            <a:pPr>
              <a:lnSpc>
                <a:spcPct val="100000"/>
              </a:lnSpc>
            </a:pPr>
            <a:r>
              <a:rPr b="1" lang="en-US" sz="3200">
                <a:solidFill>
                  <a:srgbClr val="a91120"/>
                </a:solidFill>
                <a:latin typeface="Arial Narrow"/>
              </a:rPr>
              <a:t>More Information</a:t>
            </a:r>
            <a:endParaRPr/>
          </a:p>
        </p:txBody>
      </p:sp>
      <p:sp>
        <p:nvSpPr>
          <p:cNvPr id="124" name="CustomShape 2"/>
          <p:cNvSpPr/>
          <p:nvPr/>
        </p:nvSpPr>
        <p:spPr>
          <a:xfrm>
            <a:off x="751680" y="1234080"/>
            <a:ext cx="7619760" cy="5203080"/>
          </a:xfrm>
          <a:prstGeom prst="rect">
            <a:avLst/>
          </a:prstGeom>
          <a:noFill/>
          <a:ln>
            <a:noFill/>
          </a:ln>
        </p:spPr>
        <p:txBody>
          <a:bodyPr lIns="90000" rIns="90000" tIns="45000" bIns="45000"/>
          <a:p>
            <a:pPr>
              <a:lnSpc>
                <a:spcPct val="100000"/>
              </a:lnSpc>
              <a:buFont typeface="Arial"/>
              <a:buChar char="•"/>
            </a:pPr>
            <a:r>
              <a:rPr lang="en-US" sz="2000">
                <a:solidFill>
                  <a:srgbClr val="000000"/>
                </a:solidFill>
                <a:latin typeface="Arial"/>
              </a:rPr>
              <a:t>ATDD/TDD Tools</a:t>
            </a:r>
            <a:endParaRPr/>
          </a:p>
          <a:p>
            <a:pPr lvl="1">
              <a:lnSpc>
                <a:spcPct val="100000"/>
              </a:lnSpc>
              <a:buFont typeface="Courier New"/>
              <a:buChar char="o"/>
            </a:pPr>
            <a:r>
              <a:rPr lang="en-US" sz="1600" u="sng">
                <a:solidFill>
                  <a:srgbClr val="0000ff"/>
                </a:solidFill>
                <a:latin typeface="Arial"/>
              </a:rPr>
              <a:t>https://cucumber.io</a:t>
            </a:r>
            <a:r>
              <a:rPr lang="en-US" sz="1600" u="sng">
                <a:solidFill>
                  <a:srgbClr val="0000ff"/>
                </a:solidFill>
                <a:latin typeface="Arial"/>
              </a:rPr>
              <a:t>/</a:t>
            </a:r>
            <a:endParaRPr/>
          </a:p>
          <a:p>
            <a:pPr lvl="1">
              <a:lnSpc>
                <a:spcPct val="100000"/>
              </a:lnSpc>
              <a:buFont typeface="Courier New"/>
              <a:buChar char="o"/>
            </a:pPr>
            <a:r>
              <a:rPr lang="en-US" sz="1600" u="sng">
                <a:solidFill>
                  <a:srgbClr val="0000ff"/>
                </a:solidFill>
                <a:latin typeface="Arial"/>
              </a:rPr>
              <a:t>http://</a:t>
            </a:r>
            <a:r>
              <a:rPr lang="en-US" sz="1600" u="sng">
                <a:solidFill>
                  <a:srgbClr val="0000ff"/>
                </a:solidFill>
                <a:latin typeface="Arial"/>
              </a:rPr>
              <a:t>spockframework.github.io/spock/docs/1.0/index.html</a:t>
            </a:r>
            <a:endParaRPr/>
          </a:p>
          <a:p>
            <a:pPr lvl="1">
              <a:lnSpc>
                <a:spcPct val="100000"/>
              </a:lnSpc>
              <a:buFont typeface="Courier New"/>
              <a:buChar char="o"/>
            </a:pPr>
            <a:r>
              <a:rPr lang="en-US" sz="1600" u="sng">
                <a:solidFill>
                  <a:srgbClr val="0000ff"/>
                </a:solidFill>
                <a:latin typeface="Arial"/>
              </a:rPr>
              <a:t>http://</a:t>
            </a:r>
            <a:r>
              <a:rPr lang="en-US" sz="1600" u="sng">
                <a:solidFill>
                  <a:srgbClr val="0000ff"/>
                </a:solidFill>
                <a:latin typeface="Arial"/>
              </a:rPr>
              <a:t>www.fitnesse.org/FrontPage</a:t>
            </a:r>
            <a:r>
              <a:rPr lang="en-US" sz="2000" u="sng">
                <a:solidFill>
                  <a:srgbClr val="000000"/>
                </a:solidFill>
                <a:latin typeface="Arial"/>
              </a:rPr>
              <a:t> </a:t>
            </a:r>
            <a:endParaRPr/>
          </a:p>
          <a:p>
            <a:pPr>
              <a:lnSpc>
                <a:spcPct val="100000"/>
              </a:lnSpc>
            </a:pPr>
            <a:endParaRPr/>
          </a:p>
          <a:p>
            <a:pPr>
              <a:lnSpc>
                <a:spcPct val="100000"/>
              </a:lnSpc>
              <a:buFont typeface="Arial"/>
              <a:buChar char="•"/>
            </a:pPr>
            <a:r>
              <a:rPr lang="en-US" sz="2000">
                <a:solidFill>
                  <a:srgbClr val="000000"/>
                </a:solidFill>
                <a:latin typeface="Arial"/>
              </a:rPr>
              <a:t>ATDD/TDD How-to</a:t>
            </a:r>
            <a:endParaRPr/>
          </a:p>
          <a:p>
            <a:pPr lvl="1">
              <a:lnSpc>
                <a:spcPct val="100000"/>
              </a:lnSpc>
              <a:buFont typeface="Courier New"/>
              <a:buChar char="o"/>
            </a:pPr>
            <a:r>
              <a:rPr lang="en-US" sz="1600" u="sng">
                <a:solidFill>
                  <a:srgbClr val="0000ff"/>
                </a:solidFill>
                <a:latin typeface="Arial"/>
              </a:rPr>
              <a:t>Growing Object Oriented Software Guided by Tests</a:t>
            </a:r>
            <a:r>
              <a:rPr lang="en-US" sz="1600">
                <a:solidFill>
                  <a:srgbClr val="000000"/>
                </a:solidFill>
                <a:latin typeface="Arial"/>
              </a:rPr>
              <a:t>, by Steve Freeman &amp; Nat Pryce</a:t>
            </a:r>
            <a:endParaRPr/>
          </a:p>
          <a:p>
            <a:pPr lvl="1">
              <a:lnSpc>
                <a:spcPct val="100000"/>
              </a:lnSpc>
              <a:buFont typeface="Courier New"/>
              <a:buChar char="o"/>
            </a:pPr>
            <a:r>
              <a:rPr lang="en-US" sz="1600" u="sng">
                <a:solidFill>
                  <a:srgbClr val="0000ff"/>
                </a:solidFill>
                <a:latin typeface="Arial"/>
              </a:rPr>
              <a:t>The Cucumber </a:t>
            </a:r>
            <a:r>
              <a:rPr lang="en-US" sz="1600" u="sng">
                <a:solidFill>
                  <a:srgbClr val="0000ff"/>
                </a:solidFill>
                <a:latin typeface="Arial"/>
              </a:rPr>
              <a:t>Book</a:t>
            </a:r>
            <a:r>
              <a:rPr lang="en-US" sz="1600" u="sng">
                <a:solidFill>
                  <a:srgbClr val="0000ff"/>
                </a:solidFill>
                <a:latin typeface="Arial"/>
              </a:rPr>
              <a:t>: Behavior-Driven Development for Testers and Developers</a:t>
            </a:r>
            <a:r>
              <a:rPr lang="en-US" sz="1600">
                <a:solidFill>
                  <a:srgbClr val="000000"/>
                </a:solidFill>
                <a:latin typeface="Arial"/>
              </a:rPr>
              <a:t>, by Matt Wynne, Aslak Hellesǿy </a:t>
            </a:r>
            <a:endParaRPr/>
          </a:p>
          <a:p>
            <a:pPr lvl="1">
              <a:lnSpc>
                <a:spcPct val="100000"/>
              </a:lnSpc>
              <a:buFont typeface="Courier New"/>
              <a:buChar char="o"/>
            </a:pPr>
            <a:r>
              <a:rPr lang="en-US" sz="1600" u="sng">
                <a:solidFill>
                  <a:srgbClr val="0000ff"/>
                </a:solidFill>
                <a:latin typeface="Arial"/>
              </a:rPr>
              <a:t>The Cucumber </a:t>
            </a:r>
            <a:r>
              <a:rPr b="1" lang="en-US" sz="1600" u="sng">
                <a:solidFill>
                  <a:srgbClr val="0000ff"/>
                </a:solidFill>
                <a:latin typeface="Arial"/>
              </a:rPr>
              <a:t>For Java </a:t>
            </a:r>
            <a:r>
              <a:rPr lang="en-US" sz="1600" u="sng">
                <a:solidFill>
                  <a:srgbClr val="0000ff"/>
                </a:solidFill>
                <a:latin typeface="Arial"/>
              </a:rPr>
              <a:t>Book: </a:t>
            </a:r>
            <a:r>
              <a:rPr lang="en-US" sz="1600" u="sng">
                <a:solidFill>
                  <a:srgbClr val="0000ff"/>
                </a:solidFill>
                <a:latin typeface="Arial"/>
              </a:rPr>
              <a:t>Behavior-Driven Development for Testers and Developers</a:t>
            </a:r>
            <a:r>
              <a:rPr lang="en-US" sz="1600">
                <a:solidFill>
                  <a:srgbClr val="000000"/>
                </a:solidFill>
                <a:latin typeface="Arial"/>
              </a:rPr>
              <a:t>, by Seb Rose, Matt Wynne, and Aslak Hellesǿy</a:t>
            </a:r>
            <a:endParaRPr/>
          </a:p>
          <a:p>
            <a:pPr lvl="1">
              <a:lnSpc>
                <a:spcPct val="100000"/>
              </a:lnSpc>
              <a:buFont typeface="Courier New"/>
              <a:buChar char="o"/>
            </a:pPr>
            <a:r>
              <a:rPr lang="en-US" sz="1600" u="sng">
                <a:solidFill>
                  <a:srgbClr val="0000ff"/>
                </a:solidFill>
                <a:latin typeface="Arial"/>
              </a:rPr>
              <a:t>Cucumber </a:t>
            </a:r>
            <a:r>
              <a:rPr lang="en-US" sz="1600" u="sng">
                <a:solidFill>
                  <a:srgbClr val="0000ff"/>
                </a:solidFill>
                <a:latin typeface="Arial"/>
              </a:rPr>
              <a:t>Recipies</a:t>
            </a:r>
            <a:r>
              <a:rPr lang="en-US" sz="1600" u="sng">
                <a:solidFill>
                  <a:srgbClr val="0000ff"/>
                </a:solidFill>
                <a:latin typeface="Arial"/>
              </a:rPr>
              <a:t>:  Automate Anything with BDD Tools and Techniques</a:t>
            </a:r>
            <a:r>
              <a:rPr lang="en-US" sz="1600">
                <a:solidFill>
                  <a:srgbClr val="000000"/>
                </a:solidFill>
                <a:latin typeface="Arial"/>
              </a:rPr>
              <a:t>, by Ian Dees, Matt Wynne, and Aslak Hellesǿy</a:t>
            </a:r>
            <a:endParaRPr/>
          </a:p>
          <a:p>
            <a:pPr lvl="1">
              <a:lnSpc>
                <a:spcPct val="100000"/>
              </a:lnSpc>
              <a:buFont typeface="Courier New"/>
              <a:buChar char="o"/>
            </a:pPr>
            <a:r>
              <a:rPr lang="en-US" sz="1600">
                <a:solidFill>
                  <a:srgbClr val="000000"/>
                </a:solidFill>
                <a:latin typeface="Arial"/>
              </a:rPr>
              <a:t>Ward Cunningham’s C2 wiki: </a:t>
            </a:r>
            <a:r>
              <a:rPr lang="en-US" sz="1600" u="sng">
                <a:solidFill>
                  <a:srgbClr val="0000ff"/>
                </a:solidFill>
                <a:latin typeface="Arial"/>
              </a:rPr>
              <a:t>http://</a:t>
            </a:r>
            <a:r>
              <a:rPr lang="en-US" sz="1600" u="sng">
                <a:solidFill>
                  <a:srgbClr val="0000ff"/>
                </a:solidFill>
                <a:latin typeface="Arial"/>
              </a:rPr>
              <a:t>c2.com/cgi/wiki?TestDrivenDevelopment</a:t>
            </a:r>
            <a:r>
              <a:rPr lang="en-US" sz="1600">
                <a:solidFill>
                  <a:srgbClr val="000000"/>
                </a:solidFill>
                <a:latin typeface="Arial"/>
              </a:rPr>
              <a:t> </a:t>
            </a:r>
            <a:endParaRPr/>
          </a:p>
          <a:p>
            <a:pPr lvl="1">
              <a:lnSpc>
                <a:spcPct val="100000"/>
              </a:lnSpc>
              <a:buFont typeface="Courier New"/>
              <a:buChar char="o"/>
            </a:pPr>
            <a:r>
              <a:rPr lang="en-US" sz="1600" u="sng">
                <a:solidFill>
                  <a:srgbClr val="0000ff"/>
                </a:solidFill>
                <a:latin typeface="Arial"/>
              </a:rPr>
              <a:t>Test Driven Development By Example</a:t>
            </a:r>
            <a:r>
              <a:rPr lang="en-US" sz="1600">
                <a:solidFill>
                  <a:srgbClr val="000000"/>
                </a:solidFill>
                <a:latin typeface="Arial"/>
              </a:rPr>
              <a:t>, by Kent Beck</a:t>
            </a:r>
            <a:endParaRPr/>
          </a:p>
          <a:p>
            <a:pPr lvl="1">
              <a:lnSpc>
                <a:spcPct val="100000"/>
              </a:lnSpc>
              <a:buFont typeface="Courier New"/>
              <a:buChar char="o"/>
            </a:pPr>
            <a:r>
              <a:rPr lang="en-US" sz="1600" u="sng">
                <a:solidFill>
                  <a:srgbClr val="0000ff"/>
                </a:solidFill>
                <a:latin typeface="Arial"/>
              </a:rPr>
              <a:t>Working Effectively with Legacy Code</a:t>
            </a:r>
            <a:r>
              <a:rPr lang="en-US" sz="1600">
                <a:solidFill>
                  <a:srgbClr val="000000"/>
                </a:solidFill>
                <a:latin typeface="Arial"/>
              </a:rPr>
              <a:t>, by Michael Feathers</a:t>
            </a:r>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5" name="TextShape 1"/>
          <p:cNvSpPr txBox="1"/>
          <p:nvPr/>
        </p:nvSpPr>
        <p:spPr>
          <a:xfrm>
            <a:off x="-3240" y="241200"/>
            <a:ext cx="9143640" cy="623520"/>
          </a:xfrm>
          <a:prstGeom prst="rect">
            <a:avLst/>
          </a:prstGeom>
        </p:spPr>
        <p:txBody>
          <a:bodyPr lIns="90000" rIns="90000" tIns="45000" bIns="45000"/>
          <a:p>
            <a:pPr>
              <a:lnSpc>
                <a:spcPct val="100000"/>
              </a:lnSpc>
            </a:pPr>
            <a:r>
              <a:rPr b="1" lang="en-US" sz="3200">
                <a:solidFill>
                  <a:srgbClr val="a91120"/>
                </a:solidFill>
                <a:latin typeface="Arial Narrow"/>
              </a:rPr>
              <a:t>Questions &amp; Discussion</a:t>
            </a:r>
            <a:endParaRPr/>
          </a:p>
        </p:txBody>
      </p:sp>
      <p:sp>
        <p:nvSpPr>
          <p:cNvPr id="126" name="CustomShape 2"/>
          <p:cNvSpPr/>
          <p:nvPr/>
        </p:nvSpPr>
        <p:spPr>
          <a:xfrm>
            <a:off x="524520" y="1711440"/>
            <a:ext cx="8027640" cy="3929760"/>
          </a:xfrm>
          <a:prstGeom prst="rect">
            <a:avLst/>
          </a:prstGeom>
          <a:noFill/>
          <a:ln>
            <a:noFill/>
          </a:ln>
        </p:spPr>
        <p:txBody>
          <a:bodyPr lIns="90000" rIns="90000" tIns="45000" bIns="45000"/>
          <a:p>
            <a:pPr>
              <a:lnSpc>
                <a:spcPct val="100000"/>
              </a:lnSpc>
              <a:buFont typeface="Arial"/>
              <a:buChar char="•"/>
            </a:pPr>
            <a:r>
              <a:rPr lang="en-US" sz="2800">
                <a:solidFill>
                  <a:srgbClr val="000000"/>
                </a:solidFill>
                <a:latin typeface="Arial"/>
              </a:rPr>
              <a:t>Your Questions?</a:t>
            </a:r>
            <a:endParaRPr/>
          </a:p>
          <a:p>
            <a:pPr>
              <a:lnSpc>
                <a:spcPct val="100000"/>
              </a:lnSpc>
            </a:pPr>
            <a:endParaRPr/>
          </a:p>
          <a:p>
            <a:pPr>
              <a:lnSpc>
                <a:spcPct val="100000"/>
              </a:lnSpc>
              <a:buFont typeface="Arial"/>
              <a:buChar char="•"/>
            </a:pPr>
            <a:r>
              <a:rPr lang="en-US" sz="2800">
                <a:solidFill>
                  <a:srgbClr val="000000"/>
                </a:solidFill>
                <a:latin typeface="Arial"/>
              </a:rPr>
              <a:t>Our Question – Next steps?</a:t>
            </a:r>
            <a:endParaRPr/>
          </a:p>
          <a:p>
            <a:pPr lvl="1">
              <a:lnSpc>
                <a:spcPct val="100000"/>
              </a:lnSpc>
              <a:buFont typeface="Arial"/>
              <a:buChar char="•"/>
            </a:pPr>
            <a:r>
              <a:rPr lang="en-US" sz="2800">
                <a:solidFill>
                  <a:srgbClr val="000000"/>
                </a:solidFill>
                <a:latin typeface="Arial"/>
              </a:rPr>
              <a:t>Future topics?</a:t>
            </a:r>
            <a:endParaRPr/>
          </a:p>
          <a:p>
            <a:pPr lvl="2">
              <a:lnSpc>
                <a:spcPct val="100000"/>
              </a:lnSpc>
              <a:buFont typeface="Arial"/>
              <a:buChar char="•"/>
            </a:pPr>
            <a:r>
              <a:rPr lang="en-US" sz="2800">
                <a:solidFill>
                  <a:srgbClr val="000000"/>
                </a:solidFill>
                <a:latin typeface="Arial"/>
              </a:rPr>
              <a:t>Unit TDD?</a:t>
            </a:r>
            <a:endParaRPr/>
          </a:p>
          <a:p>
            <a:pPr lvl="2">
              <a:lnSpc>
                <a:spcPct val="100000"/>
              </a:lnSpc>
              <a:buFont typeface="Arial"/>
              <a:buChar char="•"/>
            </a:pPr>
            <a:r>
              <a:rPr lang="en-US" sz="2800">
                <a:solidFill>
                  <a:srgbClr val="000000"/>
                </a:solidFill>
                <a:latin typeface="Arial"/>
              </a:rPr>
              <a:t>Working with Legacy Code?</a:t>
            </a:r>
            <a:endParaRPr/>
          </a:p>
          <a:p>
            <a:pPr lvl="2">
              <a:lnSpc>
                <a:spcPct val="100000"/>
              </a:lnSpc>
              <a:buFont typeface="Arial"/>
              <a:buChar char="•"/>
            </a:pPr>
            <a:r>
              <a:rPr lang="en-US" sz="2800">
                <a:solidFill>
                  <a:srgbClr val="000000"/>
                </a:solidFill>
                <a:latin typeface="Arial"/>
              </a:rPr>
              <a:t>Real-world technology?</a:t>
            </a:r>
            <a:r>
              <a:rPr lang="en-US" sz="2800">
                <a:solidFill>
                  <a:srgbClr val="000000"/>
                </a:solidFill>
                <a:latin typeface="Arial"/>
              </a:rPr>
              <a:t>
</a:t>
            </a:r>
            <a:r>
              <a:rPr lang="en-US" sz="2800">
                <a:solidFill>
                  <a:srgbClr val="000000"/>
                </a:solidFill>
                <a:latin typeface="Arial"/>
              </a:rPr>
              <a:t>(Mocks, Web, DB, asynch., etc.)</a:t>
            </a:r>
            <a:endParaRPr/>
          </a:p>
          <a:p>
            <a:pPr lvl="1">
              <a:lnSpc>
                <a:spcPct val="100000"/>
              </a:lnSpc>
              <a:buFont typeface="Arial"/>
              <a:buChar char="•"/>
            </a:pPr>
            <a:r>
              <a:rPr lang="en-US" sz="2800">
                <a:solidFill>
                  <a:srgbClr val="000000"/>
                </a:solidFill>
                <a:latin typeface="Arial"/>
              </a:rPr>
              <a:t>Open Source Project?</a:t>
            </a:r>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7" name="TextShape 1"/>
          <p:cNvSpPr txBox="1"/>
          <p:nvPr/>
        </p:nvSpPr>
        <p:spPr>
          <a:xfrm>
            <a:off x="-3240" y="241200"/>
            <a:ext cx="9143640" cy="623520"/>
          </a:xfrm>
          <a:prstGeom prst="rect">
            <a:avLst/>
          </a:prstGeom>
        </p:spPr>
        <p:txBody>
          <a:bodyPr lIns="90000" rIns="90000" tIns="45000" bIns="45000"/>
          <a:p>
            <a:pPr>
              <a:lnSpc>
                <a:spcPct val="100000"/>
              </a:lnSpc>
            </a:pPr>
            <a:r>
              <a:rPr b="1" lang="en-US" sz="3200">
                <a:solidFill>
                  <a:srgbClr val="a91120"/>
                </a:solidFill>
                <a:latin typeface="Arial Narrow"/>
              </a:rPr>
              <a:t>60</a:t>
            </a:r>
            <a:r>
              <a:rPr b="1" lang="en-US" sz="3200" baseline="30000">
                <a:solidFill>
                  <a:srgbClr val="a91120"/>
                </a:solidFill>
                <a:latin typeface="Arial Narrow"/>
              </a:rPr>
              <a:t>th</a:t>
            </a:r>
            <a:r>
              <a:rPr b="1" lang="en-US" sz="3200">
                <a:solidFill>
                  <a:srgbClr val="a91120"/>
                </a:solidFill>
                <a:latin typeface="Arial Narrow"/>
              </a:rPr>
              <a:t> Minute: feedback</a:t>
            </a:r>
            <a:endParaRPr/>
          </a:p>
        </p:txBody>
      </p:sp>
      <p:pic>
        <p:nvPicPr>
          <p:cNvPr id="128" name="Picture 5" descr=""/>
          <p:cNvPicPr/>
          <p:nvPr/>
        </p:nvPicPr>
        <p:blipFill>
          <a:blip r:embed="rId1"/>
          <a:stretch>
            <a:fillRect/>
          </a:stretch>
        </p:blipFill>
        <p:spPr>
          <a:xfrm>
            <a:off x="2323800" y="1864800"/>
            <a:ext cx="4698720" cy="2997000"/>
          </a:xfrm>
          <a:prstGeom prst="rect">
            <a:avLst/>
          </a:prstGeom>
          <a:ln>
            <a:noFill/>
          </a:ln>
        </p:spPr>
      </p:pic>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5" name="TextShape 1"/>
          <p:cNvSpPr txBox="1"/>
          <p:nvPr/>
        </p:nvSpPr>
        <p:spPr>
          <a:xfrm>
            <a:off x="0" y="302040"/>
            <a:ext cx="9143640" cy="623520"/>
          </a:xfrm>
          <a:prstGeom prst="rect">
            <a:avLst/>
          </a:prstGeom>
        </p:spPr>
        <p:txBody>
          <a:bodyPr lIns="90000" rIns="90000" tIns="45000" bIns="45000"/>
          <a:p>
            <a:pPr>
              <a:lnSpc>
                <a:spcPct val="100000"/>
              </a:lnSpc>
            </a:pPr>
            <a:r>
              <a:rPr b="1" lang="en-US" sz="3200">
                <a:solidFill>
                  <a:srgbClr val="a91120"/>
                </a:solidFill>
                <a:latin typeface="Arial Narrow"/>
              </a:rPr>
              <a:t>Agenda</a:t>
            </a:r>
            <a:endParaRPr/>
          </a:p>
        </p:txBody>
      </p:sp>
      <p:sp>
        <p:nvSpPr>
          <p:cNvPr id="86" name="CustomShape 2"/>
          <p:cNvSpPr/>
          <p:nvPr/>
        </p:nvSpPr>
        <p:spPr>
          <a:xfrm>
            <a:off x="1083600" y="1046520"/>
            <a:ext cx="7726680" cy="5495760"/>
          </a:xfrm>
          <a:prstGeom prst="rect">
            <a:avLst/>
          </a:prstGeom>
          <a:noFill/>
          <a:ln>
            <a:noFill/>
          </a:ln>
        </p:spPr>
        <p:txBody>
          <a:bodyPr lIns="90000" rIns="90000" tIns="45000" bIns="45000"/>
          <a:p>
            <a:pPr>
              <a:lnSpc>
                <a:spcPct val="100000"/>
              </a:lnSpc>
              <a:buFont typeface="Arial"/>
              <a:buChar char="•"/>
            </a:pPr>
            <a:r>
              <a:rPr lang="en-US" sz="2000">
                <a:solidFill>
                  <a:srgbClr val="000000"/>
                </a:solidFill>
                <a:latin typeface="Arial"/>
              </a:rPr>
              <a:t>Wait, what?!?  Then what IS it?</a:t>
            </a:r>
            <a:endParaRPr/>
          </a:p>
          <a:p>
            <a:pPr lvl="1">
              <a:lnSpc>
                <a:spcPct val="100000"/>
              </a:lnSpc>
              <a:buFont typeface="Arial"/>
              <a:buChar char="•"/>
            </a:pPr>
            <a:r>
              <a:rPr lang="en-US" sz="2000">
                <a:solidFill>
                  <a:srgbClr val="000000"/>
                </a:solidFill>
                <a:latin typeface="Arial"/>
              </a:rPr>
              <a:t>Mechanics:  Players, positions, &amp; techniques</a:t>
            </a:r>
            <a:endParaRPr/>
          </a:p>
          <a:p>
            <a:pPr lvl="1">
              <a:lnSpc>
                <a:spcPct val="100000"/>
              </a:lnSpc>
              <a:buFont typeface="Arial"/>
              <a:buChar char="•"/>
            </a:pPr>
            <a:r>
              <a:rPr lang="en-US" sz="2000">
                <a:solidFill>
                  <a:srgbClr val="000000"/>
                </a:solidFill>
                <a:latin typeface="Arial"/>
              </a:rPr>
              <a:t>Focus:  What value are we after?</a:t>
            </a:r>
            <a:endParaRPr/>
          </a:p>
          <a:p>
            <a:pPr>
              <a:lnSpc>
                <a:spcPct val="100000"/>
              </a:lnSpc>
            </a:pPr>
            <a:endParaRPr/>
          </a:p>
          <a:p>
            <a:pPr>
              <a:lnSpc>
                <a:spcPct val="100000"/>
              </a:lnSpc>
              <a:buFont typeface="Arial"/>
              <a:buChar char="•"/>
            </a:pPr>
            <a:r>
              <a:rPr lang="en-US" sz="2000">
                <a:solidFill>
                  <a:srgbClr val="000000"/>
                </a:solidFill>
                <a:latin typeface="Arial"/>
              </a:rPr>
              <a:t>Live Demo:  Enhancing Jumble Solver</a:t>
            </a:r>
            <a:endParaRPr/>
          </a:p>
          <a:p>
            <a:pPr>
              <a:lnSpc>
                <a:spcPct val="100000"/>
              </a:lnSpc>
            </a:pPr>
            <a:endParaRPr/>
          </a:p>
          <a:p>
            <a:pPr>
              <a:lnSpc>
                <a:spcPct val="100000"/>
              </a:lnSpc>
              <a:buFont typeface="Arial"/>
              <a:buChar char="•"/>
            </a:pPr>
            <a:r>
              <a:rPr lang="en-US" sz="2000">
                <a:solidFill>
                  <a:srgbClr val="000000"/>
                </a:solidFill>
                <a:latin typeface="Arial"/>
              </a:rPr>
              <a:t>Conclusion:  Making it So</a:t>
            </a:r>
            <a:endParaRPr/>
          </a:p>
          <a:p>
            <a:pPr lvl="1">
              <a:lnSpc>
                <a:spcPct val="100000"/>
              </a:lnSpc>
              <a:buFont typeface="Arial"/>
              <a:buChar char="•"/>
            </a:pPr>
            <a:r>
              <a:rPr lang="en-US" sz="2000">
                <a:solidFill>
                  <a:srgbClr val="000000"/>
                </a:solidFill>
                <a:latin typeface="Arial"/>
              </a:rPr>
              <a:t>Context:  Where does it fit in Scrum, etc.</a:t>
            </a:r>
            <a:endParaRPr/>
          </a:p>
          <a:p>
            <a:pPr lvl="1">
              <a:lnSpc>
                <a:spcPct val="100000"/>
              </a:lnSpc>
              <a:buFont typeface="Arial"/>
              <a:buChar char="•"/>
            </a:pPr>
            <a:r>
              <a:rPr lang="en-US" sz="2000">
                <a:solidFill>
                  <a:srgbClr val="000000"/>
                </a:solidFill>
                <a:latin typeface="Arial"/>
              </a:rPr>
              <a:t>Getting Started:  Incremental Adoption for Legacy applications </a:t>
            </a:r>
            <a:endParaRPr/>
          </a:p>
          <a:p>
            <a:pPr>
              <a:lnSpc>
                <a:spcPct val="100000"/>
              </a:lnSpc>
            </a:pPr>
            <a:endParaRPr/>
          </a:p>
          <a:p>
            <a:pPr>
              <a:lnSpc>
                <a:spcPct val="100000"/>
              </a:lnSpc>
              <a:buFont typeface="Arial"/>
              <a:buChar char="•"/>
            </a:pPr>
            <a:r>
              <a:rPr lang="en-US" sz="2000">
                <a:solidFill>
                  <a:srgbClr val="000000"/>
                </a:solidFill>
                <a:latin typeface="Arial"/>
              </a:rPr>
              <a:t>Questions, Yours &amp; Ours</a:t>
            </a:r>
            <a:endParaRPr/>
          </a:p>
          <a:p>
            <a:pPr>
              <a:lnSpc>
                <a:spcPct val="100000"/>
              </a:lnSpc>
            </a:pPr>
            <a:endParaRPr/>
          </a:p>
          <a:p>
            <a:pPr>
              <a:lnSpc>
                <a:spcPct val="100000"/>
              </a:lnSpc>
            </a:pPr>
            <a:r>
              <a:rPr i="1" lang="en-US" sz="1600">
                <a:solidFill>
                  <a:srgbClr val="000000"/>
                </a:solidFill>
                <a:latin typeface="Arial"/>
              </a:rPr>
              <a:t>Perfection is attained not when there is nothing more to add, but when there is nothing more to remove. - </a:t>
            </a:r>
            <a:r>
              <a:rPr lang="en-US" sz="1600">
                <a:solidFill>
                  <a:srgbClr val="000000"/>
                </a:solidFill>
                <a:latin typeface="Arial"/>
              </a:rPr>
              <a:t>Antoine de Saint Exupéry</a:t>
            </a:r>
            <a:endParaRPr/>
          </a:p>
          <a:p>
            <a:pPr>
              <a:lnSpc>
                <a:spcPct val="100000"/>
              </a:lnSpc>
            </a:pP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7" name="TextShape 1"/>
          <p:cNvSpPr txBox="1"/>
          <p:nvPr/>
        </p:nvSpPr>
        <p:spPr>
          <a:xfrm>
            <a:off x="0" y="302040"/>
            <a:ext cx="9143640" cy="623520"/>
          </a:xfrm>
          <a:prstGeom prst="rect">
            <a:avLst/>
          </a:prstGeom>
        </p:spPr>
        <p:txBody>
          <a:bodyPr lIns="90000" rIns="90000" tIns="45000" bIns="45000"/>
          <a:p>
            <a:pPr>
              <a:lnSpc>
                <a:spcPct val="100000"/>
              </a:lnSpc>
            </a:pPr>
            <a:r>
              <a:rPr b="1" lang="en-US" sz="3200">
                <a:solidFill>
                  <a:srgbClr val="a91120"/>
                </a:solidFill>
                <a:latin typeface="Arial Narrow"/>
              </a:rPr>
              <a:t>So, If TDD Isn’t About Testing, What IS It?</a:t>
            </a:r>
            <a:endParaRPr/>
          </a:p>
        </p:txBody>
      </p:sp>
      <p:sp>
        <p:nvSpPr>
          <p:cNvPr id="88" name="CustomShape 2"/>
          <p:cNvSpPr/>
          <p:nvPr/>
        </p:nvSpPr>
        <p:spPr>
          <a:xfrm>
            <a:off x="339840" y="925920"/>
            <a:ext cx="8475480" cy="5331960"/>
          </a:xfrm>
          <a:prstGeom prst="rect">
            <a:avLst/>
          </a:prstGeom>
          <a:noFill/>
          <a:ln>
            <a:noFill/>
          </a:ln>
        </p:spPr>
        <p:txBody>
          <a:bodyPr lIns="90000" rIns="90000" tIns="45000" bIns="45000"/>
          <a:p>
            <a:pPr>
              <a:lnSpc>
                <a:spcPct val="100000"/>
              </a:lnSpc>
            </a:pPr>
            <a:r>
              <a:rPr lang="en-US" sz="2400">
                <a:solidFill>
                  <a:srgbClr val="000000"/>
                </a:solidFill>
                <a:latin typeface="Arial"/>
              </a:rPr>
              <a:t>It’s about DRIVING DEVELOPMENT</a:t>
            </a:r>
            <a:endParaRPr/>
          </a:p>
          <a:p>
            <a:pPr>
              <a:lnSpc>
                <a:spcPct val="100000"/>
              </a:lnSpc>
            </a:pPr>
            <a:endParaRPr/>
          </a:p>
          <a:p>
            <a:pPr lvl="1">
              <a:lnSpc>
                <a:spcPct val="100000"/>
              </a:lnSpc>
              <a:buFont typeface="Arial"/>
              <a:buChar char="•"/>
            </a:pPr>
            <a:r>
              <a:rPr lang="en-US" sz="2400">
                <a:solidFill>
                  <a:srgbClr val="000000"/>
                </a:solidFill>
                <a:latin typeface="Arial"/>
              </a:rPr>
              <a:t>Using CONCRETE EXAMPLES</a:t>
            </a:r>
            <a:endParaRPr/>
          </a:p>
          <a:p>
            <a:pPr>
              <a:lnSpc>
                <a:spcPct val="100000"/>
              </a:lnSpc>
            </a:pPr>
            <a:endParaRPr/>
          </a:p>
          <a:p>
            <a:pPr lvl="1">
              <a:lnSpc>
                <a:spcPct val="100000"/>
              </a:lnSpc>
              <a:buFont typeface="Arial"/>
              <a:buChar char="•"/>
            </a:pPr>
            <a:r>
              <a:rPr lang="en-US" sz="2400">
                <a:solidFill>
                  <a:srgbClr val="000000"/>
                </a:solidFill>
                <a:latin typeface="Arial"/>
              </a:rPr>
              <a:t>To achieve BETTER COLLABORATION</a:t>
            </a:r>
            <a:endParaRPr/>
          </a:p>
          <a:p>
            <a:pPr lvl="2">
              <a:lnSpc>
                <a:spcPct val="100000"/>
              </a:lnSpc>
              <a:buFont typeface="Arial"/>
              <a:buChar char="•"/>
            </a:pPr>
            <a:r>
              <a:rPr lang="en-US" sz="2400">
                <a:solidFill>
                  <a:srgbClr val="000000"/>
                </a:solidFill>
                <a:latin typeface="Arial"/>
              </a:rPr>
              <a:t>Increase clarity with Ubiquitous Language</a:t>
            </a:r>
            <a:endParaRPr/>
          </a:p>
          <a:p>
            <a:pPr lvl="2">
              <a:lnSpc>
                <a:spcPct val="100000"/>
              </a:lnSpc>
              <a:buFont typeface="Arial"/>
              <a:buChar char="•"/>
            </a:pPr>
            <a:r>
              <a:rPr lang="en-US" sz="2400">
                <a:solidFill>
                  <a:srgbClr val="000000"/>
                </a:solidFill>
                <a:latin typeface="Arial"/>
              </a:rPr>
              <a:t>Better questions raised &amp; answered</a:t>
            </a:r>
            <a:endParaRPr/>
          </a:p>
          <a:p>
            <a:pPr lvl="2">
              <a:lnSpc>
                <a:spcPct val="100000"/>
              </a:lnSpc>
              <a:buFont typeface="Arial"/>
              <a:buChar char="•"/>
            </a:pPr>
            <a:r>
              <a:rPr lang="en-US" sz="2400">
                <a:solidFill>
                  <a:srgbClr val="000000"/>
                </a:solidFill>
                <a:latin typeface="Arial"/>
              </a:rPr>
              <a:t>Software better aligned w/ business</a:t>
            </a:r>
            <a:endParaRPr/>
          </a:p>
          <a:p>
            <a:pPr>
              <a:lnSpc>
                <a:spcPct val="100000"/>
              </a:lnSpc>
            </a:pPr>
            <a:endParaRPr/>
          </a:p>
          <a:p>
            <a:pPr lvl="1">
              <a:lnSpc>
                <a:spcPct val="100000"/>
              </a:lnSpc>
              <a:buFont typeface="Arial"/>
              <a:buChar char="•"/>
            </a:pPr>
            <a:r>
              <a:rPr lang="en-US" sz="2400">
                <a:solidFill>
                  <a:srgbClr val="000000"/>
                </a:solidFill>
                <a:latin typeface="Arial"/>
              </a:rPr>
              <a:t>And BETTER SOFTWARE DESIGN.</a:t>
            </a:r>
            <a:endParaRPr/>
          </a:p>
          <a:p>
            <a:pPr lvl="2">
              <a:lnSpc>
                <a:spcPct val="100000"/>
              </a:lnSpc>
              <a:buFont typeface="Arial"/>
              <a:buChar char="•"/>
            </a:pPr>
            <a:r>
              <a:rPr lang="en-US" sz="2400">
                <a:solidFill>
                  <a:srgbClr val="000000"/>
                </a:solidFill>
                <a:latin typeface="Arial"/>
              </a:rPr>
              <a:t>Cleaner interface: easier test &amp; change</a:t>
            </a:r>
            <a:endParaRPr/>
          </a:p>
          <a:p>
            <a:pPr lvl="2">
              <a:lnSpc>
                <a:spcPct val="100000"/>
              </a:lnSpc>
              <a:buFont typeface="Arial"/>
              <a:buChar char="•"/>
            </a:pPr>
            <a:r>
              <a:rPr lang="en-US" sz="2400">
                <a:solidFill>
                  <a:srgbClr val="000000"/>
                </a:solidFill>
                <a:latin typeface="Arial"/>
              </a:rPr>
              <a:t>“</a:t>
            </a:r>
            <a:r>
              <a:rPr lang="en-US" sz="2400">
                <a:solidFill>
                  <a:srgbClr val="000000"/>
                </a:solidFill>
                <a:latin typeface="Arial"/>
              </a:rPr>
              <a:t>Early Warning” regression tests.</a:t>
            </a:r>
            <a:r>
              <a:rPr lang="en-US" sz="2400">
                <a:solidFill>
                  <a:srgbClr val="000000"/>
                </a:solidFill>
                <a:latin typeface="Arial"/>
              </a:rPr>
              <a:t>
</a:t>
            </a:r>
            <a:endParaRPr/>
          </a:p>
          <a:p>
            <a:pPr>
              <a:lnSpc>
                <a:spcPct val="100000"/>
              </a:lnSpc>
            </a:pPr>
            <a:r>
              <a:rPr lang="en-US" sz="1600">
                <a:solidFill>
                  <a:srgbClr val="000000"/>
                </a:solidFill>
                <a:latin typeface="Arial"/>
              </a:rPr>
              <a:t>Gall’s Law:  </a:t>
            </a:r>
            <a:r>
              <a:rPr i="1" lang="en-US" sz="1600">
                <a:solidFill>
                  <a:srgbClr val="000000"/>
                </a:solidFill>
                <a:latin typeface="Arial"/>
              </a:rPr>
              <a:t>A complex system that works is invariably found to have evolved from a simple system that worked. </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9" name="TextShape 1"/>
          <p:cNvSpPr txBox="1"/>
          <p:nvPr/>
        </p:nvSpPr>
        <p:spPr>
          <a:xfrm>
            <a:off x="0" y="302040"/>
            <a:ext cx="9143640" cy="623520"/>
          </a:xfrm>
          <a:prstGeom prst="rect">
            <a:avLst/>
          </a:prstGeom>
        </p:spPr>
        <p:txBody>
          <a:bodyPr lIns="90000" rIns="90000" tIns="45000" bIns="45000"/>
          <a:p>
            <a:pPr>
              <a:lnSpc>
                <a:spcPct val="100000"/>
              </a:lnSpc>
            </a:pPr>
            <a:r>
              <a:rPr b="1" lang="en-US" sz="3200">
                <a:solidFill>
                  <a:srgbClr val="a91120"/>
                </a:solidFill>
                <a:latin typeface="Arial Narrow"/>
              </a:rPr>
              <a:t>Well, It’s ABOUT that, but What IS it?</a:t>
            </a:r>
            <a:endParaRPr/>
          </a:p>
        </p:txBody>
      </p:sp>
      <p:sp>
        <p:nvSpPr>
          <p:cNvPr id="90" name="CustomShape 2"/>
          <p:cNvSpPr/>
          <p:nvPr/>
        </p:nvSpPr>
        <p:spPr>
          <a:xfrm>
            <a:off x="751680" y="1097280"/>
            <a:ext cx="7619760" cy="4969080"/>
          </a:xfrm>
          <a:prstGeom prst="rect">
            <a:avLst/>
          </a:prstGeom>
          <a:noFill/>
          <a:ln>
            <a:noFill/>
          </a:ln>
        </p:spPr>
        <p:txBody>
          <a:bodyPr lIns="90000" rIns="90000" tIns="45000" bIns="45000"/>
          <a:p>
            <a:pPr>
              <a:lnSpc>
                <a:spcPct val="100000"/>
              </a:lnSpc>
              <a:buFont typeface="Arial"/>
              <a:buChar char="•"/>
            </a:pPr>
            <a:r>
              <a:rPr lang="en-US" sz="2000">
                <a:solidFill>
                  <a:srgbClr val="000000"/>
                </a:solidFill>
                <a:latin typeface="Arial"/>
              </a:rPr>
              <a:t>Acceptance &amp; Unit Tests:  Nested Loops</a:t>
            </a:r>
            <a:endParaRPr/>
          </a:p>
          <a:p>
            <a:pPr>
              <a:lnSpc>
                <a:spcPct val="100000"/>
              </a:lnSpc>
            </a:pPr>
            <a:endParaRPr/>
          </a:p>
          <a:p>
            <a:pPr lvl="1">
              <a:lnSpc>
                <a:spcPct val="100000"/>
              </a:lnSpc>
              <a:buFont typeface="Arial"/>
              <a:buChar char="•"/>
            </a:pPr>
            <a:r>
              <a:rPr lang="en-US" sz="2000">
                <a:solidFill>
                  <a:srgbClr val="000000"/>
                </a:solidFill>
                <a:latin typeface="Arial"/>
              </a:rPr>
              <a:t>ATDD (a.k.a. BDD):  Collaborate to Build the Right Thing</a:t>
            </a:r>
            <a:endParaRPr/>
          </a:p>
          <a:p>
            <a:pPr lvl="2">
              <a:lnSpc>
                <a:spcPct val="100000"/>
              </a:lnSpc>
              <a:buFont typeface="Arial"/>
              <a:buChar char="•"/>
            </a:pPr>
            <a:r>
              <a:rPr lang="en-US" sz="2000">
                <a:solidFill>
                  <a:srgbClr val="000000"/>
                </a:solidFill>
                <a:latin typeface="Arial"/>
              </a:rPr>
              <a:t>Three Amigos:  P.O., Developer, Tester</a:t>
            </a:r>
            <a:endParaRPr/>
          </a:p>
          <a:p>
            <a:pPr lvl="2">
              <a:lnSpc>
                <a:spcPct val="100000"/>
              </a:lnSpc>
              <a:buFont typeface="Arial"/>
              <a:buChar char="•"/>
            </a:pPr>
            <a:r>
              <a:rPr lang="en-US" sz="2000">
                <a:solidFill>
                  <a:srgbClr val="000000"/>
                </a:solidFill>
                <a:latin typeface="Arial"/>
              </a:rPr>
              <a:t>Gherkin (Given…, When…, Then…)</a:t>
            </a:r>
            <a:endParaRPr/>
          </a:p>
          <a:p>
            <a:pPr lvl="2">
              <a:lnSpc>
                <a:spcPct val="100000"/>
              </a:lnSpc>
              <a:buFont typeface="Arial"/>
              <a:buChar char="•"/>
            </a:pPr>
            <a:r>
              <a:rPr lang="en-US" sz="2000">
                <a:solidFill>
                  <a:srgbClr val="000000"/>
                </a:solidFill>
                <a:latin typeface="Arial"/>
              </a:rPr>
              <a:t>Ubiquitous Language for the domain</a:t>
            </a:r>
            <a:endParaRPr/>
          </a:p>
          <a:p>
            <a:pPr lvl="2">
              <a:lnSpc>
                <a:spcPct val="100000"/>
              </a:lnSpc>
              <a:buFont typeface="Arial"/>
              <a:buChar char="•"/>
            </a:pPr>
            <a:r>
              <a:rPr lang="en-US" sz="2000">
                <a:solidFill>
                  <a:srgbClr val="000000"/>
                </a:solidFill>
                <a:latin typeface="Arial"/>
              </a:rPr>
              <a:t>Tools:  Cucumber, Spock, Fitnesse, etc.</a:t>
            </a:r>
            <a:endParaRPr/>
          </a:p>
          <a:p>
            <a:pPr>
              <a:lnSpc>
                <a:spcPct val="100000"/>
              </a:lnSpc>
            </a:pPr>
            <a:endParaRPr/>
          </a:p>
          <a:p>
            <a:pPr lvl="1">
              <a:lnSpc>
                <a:spcPct val="100000"/>
              </a:lnSpc>
              <a:buFont typeface="Arial"/>
              <a:buChar char="•"/>
            </a:pPr>
            <a:r>
              <a:rPr lang="en-US" sz="2000">
                <a:solidFill>
                  <a:srgbClr val="000000"/>
                </a:solidFill>
                <a:latin typeface="Arial"/>
              </a:rPr>
              <a:t>Unit TDD:  Test First to Build the Thing Right</a:t>
            </a:r>
            <a:endParaRPr/>
          </a:p>
          <a:p>
            <a:pPr lvl="2">
              <a:lnSpc>
                <a:spcPct val="100000"/>
              </a:lnSpc>
              <a:buFont typeface="Arial"/>
              <a:buChar char="•"/>
            </a:pPr>
            <a:r>
              <a:rPr lang="en-US" sz="2000">
                <a:solidFill>
                  <a:srgbClr val="000000"/>
                </a:solidFill>
                <a:latin typeface="Arial"/>
              </a:rPr>
              <a:t>Similar structure (Arrange…, Act…, Assert…)</a:t>
            </a:r>
            <a:endParaRPr/>
          </a:p>
          <a:p>
            <a:pPr lvl="2">
              <a:lnSpc>
                <a:spcPct val="100000"/>
              </a:lnSpc>
              <a:buFont typeface="Arial"/>
              <a:buChar char="•"/>
            </a:pPr>
            <a:r>
              <a:rPr lang="en-US" sz="2000">
                <a:solidFill>
                  <a:srgbClr val="000000"/>
                </a:solidFill>
                <a:latin typeface="Arial"/>
              </a:rPr>
              <a:t>Tools:  JUnit, TestNG, NUnit, ut_plsql, etc. </a:t>
            </a:r>
            <a:r>
              <a:rPr lang="en-US" sz="2000">
                <a:solidFill>
                  <a:srgbClr val="000000"/>
                </a:solidFill>
                <a:latin typeface="Arial"/>
              </a:rPr>
              <a:t>
</a:t>
            </a:r>
            <a:endParaRPr/>
          </a:p>
          <a:p>
            <a:pPr>
              <a:lnSpc>
                <a:spcPct val="100000"/>
              </a:lnSpc>
              <a:buFont typeface="Arial"/>
              <a:buChar char="•"/>
            </a:pPr>
            <a:r>
              <a:rPr lang="en-US" sz="2000">
                <a:solidFill>
                  <a:srgbClr val="000000"/>
                </a:solidFill>
                <a:latin typeface="Arial"/>
              </a:rPr>
              <a:t>The TDD Rhythm:  Red, Green, Refactor</a:t>
            </a:r>
            <a:endParaRPr/>
          </a:p>
          <a:p>
            <a:pPr lvl="1">
              <a:lnSpc>
                <a:spcPct val="100000"/>
              </a:lnSpc>
              <a:buFont typeface="Arial"/>
              <a:buChar char="•"/>
            </a:pPr>
            <a:r>
              <a:rPr lang="en-US" sz="2000">
                <a:solidFill>
                  <a:srgbClr val="000000"/>
                </a:solidFill>
                <a:latin typeface="Arial"/>
              </a:rPr>
              <a:t>Write the test, and watch it fail</a:t>
            </a:r>
            <a:endParaRPr/>
          </a:p>
          <a:p>
            <a:pPr lvl="1">
              <a:lnSpc>
                <a:spcPct val="100000"/>
              </a:lnSpc>
              <a:buFont typeface="Arial"/>
              <a:buChar char="•"/>
            </a:pPr>
            <a:r>
              <a:rPr lang="en-US" sz="2000">
                <a:solidFill>
                  <a:srgbClr val="000000"/>
                </a:solidFill>
                <a:latin typeface="Arial"/>
              </a:rPr>
              <a:t>Implement functionality to make it pass</a:t>
            </a:r>
            <a:endParaRPr/>
          </a:p>
          <a:p>
            <a:pPr lvl="1">
              <a:lnSpc>
                <a:spcPct val="100000"/>
              </a:lnSpc>
              <a:buFont typeface="Arial"/>
              <a:buChar char="•"/>
            </a:pPr>
            <a:r>
              <a:rPr lang="en-US" sz="2000">
                <a:solidFill>
                  <a:srgbClr val="000000"/>
                </a:solidFill>
                <a:latin typeface="Arial"/>
              </a:rPr>
              <a:t>Tidy up.  (Boy Scouts’ campsite rule)</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1" name="TextShape 1"/>
          <p:cNvSpPr txBox="1"/>
          <p:nvPr/>
        </p:nvSpPr>
        <p:spPr>
          <a:xfrm>
            <a:off x="0" y="302040"/>
            <a:ext cx="9143640" cy="623520"/>
          </a:xfrm>
          <a:prstGeom prst="rect">
            <a:avLst/>
          </a:prstGeom>
        </p:spPr>
        <p:txBody>
          <a:bodyPr lIns="90000" rIns="90000" tIns="45000" bIns="45000"/>
          <a:p>
            <a:pPr>
              <a:lnSpc>
                <a:spcPct val="100000"/>
              </a:lnSpc>
            </a:pPr>
            <a:r>
              <a:rPr b="1" lang="en-US" sz="3200">
                <a:solidFill>
                  <a:srgbClr val="a91120"/>
                </a:solidFill>
                <a:latin typeface="Arial Narrow"/>
              </a:rPr>
              <a:t>And just WHY would we want to do that?</a:t>
            </a:r>
            <a:endParaRPr/>
          </a:p>
        </p:txBody>
      </p:sp>
      <p:sp>
        <p:nvSpPr>
          <p:cNvPr id="92" name="CustomShape 2"/>
          <p:cNvSpPr/>
          <p:nvPr/>
        </p:nvSpPr>
        <p:spPr>
          <a:xfrm>
            <a:off x="762120" y="1091520"/>
            <a:ext cx="7619760" cy="5211000"/>
          </a:xfrm>
          <a:prstGeom prst="rect">
            <a:avLst/>
          </a:prstGeom>
          <a:noFill/>
          <a:ln>
            <a:noFill/>
          </a:ln>
        </p:spPr>
        <p:txBody>
          <a:bodyPr lIns="90000" rIns="90000" tIns="45000" bIns="45000"/>
          <a:p>
            <a:pPr>
              <a:lnSpc>
                <a:spcPct val="100000"/>
              </a:lnSpc>
            </a:pPr>
            <a:r>
              <a:rPr lang="en-US" sz="2400">
                <a:solidFill>
                  <a:srgbClr val="000000"/>
                </a:solidFill>
                <a:latin typeface="Arial"/>
              </a:rPr>
              <a:t>To answer the BIG questions:</a:t>
            </a:r>
            <a:endParaRPr/>
          </a:p>
          <a:p>
            <a:pPr lvl="1">
              <a:lnSpc>
                <a:spcPct val="100000"/>
              </a:lnSpc>
              <a:buFont typeface="Arial"/>
              <a:buChar char="•"/>
            </a:pPr>
            <a:r>
              <a:rPr lang="en-US" sz="2400">
                <a:solidFill>
                  <a:srgbClr val="000000"/>
                </a:solidFill>
                <a:latin typeface="Arial"/>
              </a:rPr>
              <a:t>“</a:t>
            </a:r>
            <a:r>
              <a:rPr lang="en-US" sz="2400">
                <a:solidFill>
                  <a:srgbClr val="000000"/>
                </a:solidFill>
                <a:latin typeface="Arial"/>
              </a:rPr>
              <a:t>What, exactly, are we building?”</a:t>
            </a:r>
            <a:endParaRPr/>
          </a:p>
          <a:p>
            <a:pPr lvl="2">
              <a:lnSpc>
                <a:spcPct val="100000"/>
              </a:lnSpc>
              <a:buFont typeface="Arial"/>
              <a:buChar char="•"/>
            </a:pPr>
            <a:r>
              <a:rPr lang="en-US" sz="2400">
                <a:solidFill>
                  <a:srgbClr val="000000"/>
                </a:solidFill>
                <a:latin typeface="Arial"/>
              </a:rPr>
              <a:t>Most docs “obviously” mean different things to different people.</a:t>
            </a:r>
            <a:endParaRPr/>
          </a:p>
          <a:p>
            <a:pPr lvl="2">
              <a:lnSpc>
                <a:spcPct val="100000"/>
              </a:lnSpc>
              <a:buFont typeface="Wingdings" charset="2"/>
              <a:buChar char=""/>
            </a:pPr>
            <a:r>
              <a:rPr lang="en-US" sz="2400">
                <a:solidFill>
                  <a:srgbClr val="000000"/>
                </a:solidFill>
                <a:latin typeface="Arial"/>
              </a:rPr>
              <a:t>Gherkin helps Reveal and Answer “hidden” questions earlier</a:t>
            </a:r>
            <a:r>
              <a:rPr lang="en-US" sz="2400">
                <a:solidFill>
                  <a:srgbClr val="000000"/>
                </a:solidFill>
                <a:latin typeface="Arial"/>
              </a:rPr>
              <a:t>
</a:t>
            </a:r>
            <a:endParaRPr/>
          </a:p>
          <a:p>
            <a:pPr lvl="1">
              <a:lnSpc>
                <a:spcPct val="100000"/>
              </a:lnSpc>
              <a:buFont typeface="Arial"/>
              <a:buChar char="•"/>
            </a:pPr>
            <a:r>
              <a:rPr lang="en-US" sz="2400">
                <a:solidFill>
                  <a:srgbClr val="000000"/>
                </a:solidFill>
                <a:latin typeface="Arial"/>
              </a:rPr>
              <a:t>“</a:t>
            </a:r>
            <a:r>
              <a:rPr lang="en-US" sz="2400">
                <a:solidFill>
                  <a:srgbClr val="000000"/>
                </a:solidFill>
                <a:latin typeface="Arial"/>
              </a:rPr>
              <a:t>How will we know we’re done?”</a:t>
            </a:r>
            <a:endParaRPr/>
          </a:p>
          <a:p>
            <a:pPr lvl="2">
              <a:lnSpc>
                <a:spcPct val="100000"/>
              </a:lnSpc>
              <a:buFont typeface="Arial"/>
              <a:buChar char="•"/>
            </a:pPr>
            <a:r>
              <a:rPr lang="en-US" sz="2400">
                <a:solidFill>
                  <a:srgbClr val="000000"/>
                </a:solidFill>
                <a:latin typeface="Arial"/>
              </a:rPr>
              <a:t>PO:  “I know it when I see it”</a:t>
            </a:r>
            <a:endParaRPr/>
          </a:p>
          <a:p>
            <a:pPr lvl="2">
              <a:lnSpc>
                <a:spcPct val="100000"/>
              </a:lnSpc>
              <a:buFont typeface="Wingdings" charset="2"/>
              <a:buChar char=""/>
            </a:pPr>
            <a:r>
              <a:rPr lang="en-US" sz="2400">
                <a:solidFill>
                  <a:srgbClr val="000000"/>
                </a:solidFill>
                <a:latin typeface="Arial"/>
              </a:rPr>
              <a:t>The tests all pass.  Simple &amp; clear.</a:t>
            </a:r>
            <a:r>
              <a:rPr lang="en-US" sz="2400">
                <a:solidFill>
                  <a:srgbClr val="000000"/>
                </a:solidFill>
                <a:latin typeface="Arial"/>
              </a:rPr>
              <a:t>
</a:t>
            </a:r>
            <a:endParaRPr/>
          </a:p>
          <a:p>
            <a:pPr lvl="1">
              <a:lnSpc>
                <a:spcPct val="100000"/>
              </a:lnSpc>
              <a:buFont typeface="Arial"/>
              <a:buChar char="•"/>
            </a:pPr>
            <a:r>
              <a:rPr lang="en-US" sz="2400">
                <a:solidFill>
                  <a:srgbClr val="000000"/>
                </a:solidFill>
                <a:latin typeface="Arial"/>
              </a:rPr>
              <a:t>“</a:t>
            </a:r>
            <a:r>
              <a:rPr lang="en-US" sz="2400">
                <a:solidFill>
                  <a:srgbClr val="000000"/>
                </a:solidFill>
                <a:latin typeface="Arial"/>
              </a:rPr>
              <a:t>When will that be?”</a:t>
            </a:r>
            <a:endParaRPr/>
          </a:p>
          <a:p>
            <a:pPr lvl="2">
              <a:lnSpc>
                <a:spcPct val="100000"/>
              </a:lnSpc>
              <a:buFont typeface="Arial"/>
              <a:buChar char="•"/>
            </a:pPr>
            <a:r>
              <a:rPr lang="en-US" sz="2400">
                <a:solidFill>
                  <a:srgbClr val="000000"/>
                </a:solidFill>
                <a:latin typeface="Arial"/>
              </a:rPr>
              <a:t>The 90-90 Law of Project Completion?</a:t>
            </a:r>
            <a:endParaRPr/>
          </a:p>
          <a:p>
            <a:pPr lvl="2">
              <a:lnSpc>
                <a:spcPct val="100000"/>
              </a:lnSpc>
              <a:buFont typeface="Wingdings" charset="2"/>
              <a:buChar char=""/>
            </a:pPr>
            <a:r>
              <a:rPr lang="en-US" sz="2400">
                <a:solidFill>
                  <a:srgbClr val="000000"/>
                </a:solidFill>
                <a:latin typeface="Arial"/>
              </a:rPr>
              <a:t>“</a:t>
            </a:r>
            <a:r>
              <a:rPr lang="en-US" sz="2400">
                <a:solidFill>
                  <a:srgbClr val="000000"/>
                </a:solidFill>
                <a:latin typeface="Arial"/>
              </a:rPr>
              <a:t>Burn down” the tests and see.</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3" name="TextShape 1"/>
          <p:cNvSpPr txBox="1"/>
          <p:nvPr/>
        </p:nvSpPr>
        <p:spPr>
          <a:xfrm>
            <a:off x="0" y="302040"/>
            <a:ext cx="9143640" cy="623520"/>
          </a:xfrm>
          <a:prstGeom prst="rect">
            <a:avLst/>
          </a:prstGeom>
        </p:spPr>
        <p:txBody>
          <a:bodyPr lIns="90000" rIns="90000" tIns="45000" bIns="45000"/>
          <a:p>
            <a:pPr>
              <a:lnSpc>
                <a:spcPct val="100000"/>
              </a:lnSpc>
            </a:pPr>
            <a:r>
              <a:rPr b="1" lang="en-US" sz="3200">
                <a:solidFill>
                  <a:srgbClr val="a91120"/>
                </a:solidFill>
                <a:latin typeface="Arial Narrow"/>
              </a:rPr>
              <a:t>…</a:t>
            </a:r>
            <a:r>
              <a:rPr b="1" lang="en-US" sz="3200">
                <a:solidFill>
                  <a:srgbClr val="a91120"/>
                </a:solidFill>
                <a:latin typeface="Arial Narrow"/>
              </a:rPr>
              <a:t>But Wait!  There’s More!</a:t>
            </a:r>
            <a:endParaRPr/>
          </a:p>
        </p:txBody>
      </p:sp>
      <p:sp>
        <p:nvSpPr>
          <p:cNvPr id="94" name="CustomShape 2"/>
          <p:cNvSpPr/>
          <p:nvPr/>
        </p:nvSpPr>
        <p:spPr>
          <a:xfrm>
            <a:off x="879840" y="1108440"/>
            <a:ext cx="7823880" cy="4663440"/>
          </a:xfrm>
          <a:prstGeom prst="rect">
            <a:avLst/>
          </a:prstGeom>
          <a:noFill/>
          <a:ln>
            <a:noFill/>
          </a:ln>
        </p:spPr>
        <p:txBody>
          <a:bodyPr lIns="90000" rIns="90000" tIns="45000" bIns="45000"/>
          <a:p>
            <a:pPr>
              <a:lnSpc>
                <a:spcPct val="100000"/>
              </a:lnSpc>
              <a:buFont typeface="Arial"/>
              <a:buChar char="•"/>
            </a:pPr>
            <a:r>
              <a:rPr lang="en-US" sz="2000">
                <a:solidFill>
                  <a:srgbClr val="000000"/>
                </a:solidFill>
                <a:latin typeface="Arial"/>
              </a:rPr>
              <a:t>Sharper focus for development</a:t>
            </a:r>
            <a:endParaRPr/>
          </a:p>
          <a:p>
            <a:pPr lvl="1">
              <a:lnSpc>
                <a:spcPct val="100000"/>
              </a:lnSpc>
              <a:buFont typeface="Arial"/>
              <a:buChar char="•"/>
            </a:pPr>
            <a:r>
              <a:rPr lang="en-US" sz="2000">
                <a:solidFill>
                  <a:srgbClr val="000000"/>
                </a:solidFill>
                <a:latin typeface="Arial"/>
              </a:rPr>
              <a:t>Dev realizes, “Clearly, it should…”</a:t>
            </a:r>
            <a:endParaRPr/>
          </a:p>
          <a:p>
            <a:pPr lvl="1">
              <a:lnSpc>
                <a:spcPct val="100000"/>
              </a:lnSpc>
              <a:buFont typeface="Wingdings" charset="2"/>
              <a:buChar char=""/>
            </a:pPr>
            <a:r>
              <a:rPr lang="en-US" sz="2000">
                <a:solidFill>
                  <a:srgbClr val="000000"/>
                </a:solidFill>
                <a:latin typeface="Arial"/>
              </a:rPr>
              <a:t>Need that to pass a test?  No?</a:t>
            </a:r>
            <a:endParaRPr/>
          </a:p>
          <a:p>
            <a:pPr lvl="2">
              <a:lnSpc>
                <a:spcPct val="100000"/>
              </a:lnSpc>
              <a:buFont typeface="Wingdings" charset="2"/>
              <a:buChar char=""/>
            </a:pPr>
            <a:r>
              <a:rPr lang="en-US" sz="2000">
                <a:solidFill>
                  <a:srgbClr val="000000"/>
                </a:solidFill>
                <a:latin typeface="Arial"/>
              </a:rPr>
              <a:t>Ok, either we’re missing a test, or we don’t really need it.  </a:t>
            </a:r>
            <a:endParaRPr/>
          </a:p>
          <a:p>
            <a:pPr lvl="2">
              <a:lnSpc>
                <a:spcPct val="100000"/>
              </a:lnSpc>
              <a:buFont typeface="Wingdings" charset="2"/>
              <a:buChar char=""/>
            </a:pPr>
            <a:r>
              <a:rPr lang="en-US" sz="2000">
                <a:solidFill>
                  <a:srgbClr val="000000"/>
                </a:solidFill>
                <a:latin typeface="Arial"/>
              </a:rPr>
              <a:t>Which is it? Ask the P.O. – don’t guess!</a:t>
            </a:r>
            <a:r>
              <a:rPr lang="en-US" sz="2000">
                <a:solidFill>
                  <a:srgbClr val="000000"/>
                </a:solidFill>
                <a:latin typeface="Arial"/>
              </a:rPr>
              <a:t>
</a:t>
            </a:r>
            <a:endParaRPr/>
          </a:p>
          <a:p>
            <a:pPr>
              <a:lnSpc>
                <a:spcPct val="100000"/>
              </a:lnSpc>
              <a:buFont typeface="Arial"/>
              <a:buChar char="•"/>
            </a:pPr>
            <a:r>
              <a:rPr lang="en-US" sz="2000">
                <a:solidFill>
                  <a:srgbClr val="000000"/>
                </a:solidFill>
                <a:latin typeface="Arial"/>
              </a:rPr>
              <a:t>Give QA a head start</a:t>
            </a:r>
            <a:endParaRPr/>
          </a:p>
          <a:p>
            <a:pPr lvl="1">
              <a:lnSpc>
                <a:spcPct val="100000"/>
              </a:lnSpc>
              <a:buFont typeface="Arial"/>
              <a:buChar char="•"/>
            </a:pPr>
            <a:r>
              <a:rPr lang="en-US" sz="2000">
                <a:solidFill>
                  <a:srgbClr val="000000"/>
                </a:solidFill>
                <a:latin typeface="Arial"/>
              </a:rPr>
              <a:t>Testers often blocked early, then slammed later</a:t>
            </a:r>
            <a:endParaRPr/>
          </a:p>
          <a:p>
            <a:pPr lvl="1">
              <a:lnSpc>
                <a:spcPct val="100000"/>
              </a:lnSpc>
              <a:buFont typeface="Wingdings" charset="2"/>
              <a:buChar char=""/>
            </a:pPr>
            <a:r>
              <a:rPr lang="en-US" sz="2000">
                <a:solidFill>
                  <a:srgbClr val="000000"/>
                </a:solidFill>
                <a:latin typeface="Arial"/>
              </a:rPr>
              <a:t>With Gherkin criteria, they can plan &amp; build</a:t>
            </a:r>
            <a:endParaRPr/>
          </a:p>
          <a:p>
            <a:pPr lvl="1">
              <a:lnSpc>
                <a:spcPct val="100000"/>
              </a:lnSpc>
              <a:buFont typeface="Wingdings" charset="2"/>
              <a:buChar char=""/>
            </a:pPr>
            <a:r>
              <a:rPr lang="en-US" sz="2000">
                <a:solidFill>
                  <a:srgbClr val="000000"/>
                </a:solidFill>
                <a:latin typeface="Arial"/>
              </a:rPr>
              <a:t>Automation frees testers for exploratory &amp; UI tests</a:t>
            </a:r>
            <a:r>
              <a:rPr lang="en-US" sz="2000">
                <a:solidFill>
                  <a:srgbClr val="000000"/>
                </a:solidFill>
                <a:latin typeface="Arial"/>
              </a:rPr>
              <a:t>
</a:t>
            </a:r>
            <a:endParaRPr/>
          </a:p>
          <a:p>
            <a:pPr>
              <a:lnSpc>
                <a:spcPct val="100000"/>
              </a:lnSpc>
              <a:buFont typeface="Arial"/>
              <a:buChar char="•"/>
            </a:pPr>
            <a:r>
              <a:rPr lang="en-US" sz="2000">
                <a:solidFill>
                  <a:srgbClr val="000000"/>
                </a:solidFill>
                <a:latin typeface="Arial"/>
              </a:rPr>
              <a:t>Handy dimension for making stories smaller</a:t>
            </a:r>
            <a:endParaRPr/>
          </a:p>
          <a:p>
            <a:pPr lvl="1">
              <a:lnSpc>
                <a:spcPct val="100000"/>
              </a:lnSpc>
              <a:buFont typeface="Arial"/>
              <a:buChar char="•"/>
            </a:pPr>
            <a:r>
              <a:rPr lang="en-US" sz="2000">
                <a:solidFill>
                  <a:srgbClr val="000000"/>
                </a:solidFill>
                <a:latin typeface="Arial"/>
              </a:rPr>
              <a:t>Anti-pattern:  Split stories by layer</a:t>
            </a:r>
            <a:endParaRPr/>
          </a:p>
          <a:p>
            <a:pPr lvl="1">
              <a:lnSpc>
                <a:spcPct val="100000"/>
              </a:lnSpc>
              <a:buFont typeface="Wingdings" charset="2"/>
              <a:buChar char=""/>
            </a:pPr>
            <a:r>
              <a:rPr lang="en-US" sz="2000">
                <a:solidFill>
                  <a:srgbClr val="000000"/>
                </a:solidFill>
                <a:latin typeface="Arial"/>
              </a:rPr>
              <a:t>Better:  Split test scenarios into cohesive subgroups</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5" name="TextShape 1"/>
          <p:cNvSpPr txBox="1"/>
          <p:nvPr/>
        </p:nvSpPr>
        <p:spPr>
          <a:xfrm>
            <a:off x="0" y="302040"/>
            <a:ext cx="9143640" cy="623520"/>
          </a:xfrm>
          <a:prstGeom prst="rect">
            <a:avLst/>
          </a:prstGeom>
        </p:spPr>
        <p:txBody>
          <a:bodyPr lIns="90000" rIns="90000" tIns="45000" bIns="45000"/>
          <a:p>
            <a:pPr>
              <a:lnSpc>
                <a:spcPct val="100000"/>
              </a:lnSpc>
            </a:pPr>
            <a:r>
              <a:rPr b="1" lang="en-US" sz="3200">
                <a:solidFill>
                  <a:srgbClr val="a91120"/>
                </a:solidFill>
                <a:latin typeface="Arial Narrow"/>
              </a:rPr>
              <a:t>In Short:</a:t>
            </a:r>
            <a:endParaRPr/>
          </a:p>
        </p:txBody>
      </p:sp>
      <p:sp>
        <p:nvSpPr>
          <p:cNvPr id="96" name="CustomShape 2"/>
          <p:cNvSpPr/>
          <p:nvPr/>
        </p:nvSpPr>
        <p:spPr>
          <a:xfrm>
            <a:off x="751680" y="1206360"/>
            <a:ext cx="7823880" cy="3868200"/>
          </a:xfrm>
          <a:prstGeom prst="rect">
            <a:avLst/>
          </a:prstGeom>
          <a:noFill/>
          <a:ln>
            <a:noFill/>
          </a:ln>
        </p:spPr>
        <p:txBody>
          <a:bodyPr lIns="90000" rIns="90000" tIns="45000" bIns="45000"/>
          <a:p>
            <a:pPr>
              <a:lnSpc>
                <a:spcPct val="100000"/>
              </a:lnSpc>
            </a:pPr>
            <a:endParaRPr/>
          </a:p>
          <a:p>
            <a:pPr>
              <a:lnSpc>
                <a:spcPct val="100000"/>
              </a:lnSpc>
            </a:pPr>
            <a:r>
              <a:rPr lang="en-US" sz="3200">
                <a:solidFill>
                  <a:srgbClr val="000000"/>
                </a:solidFill>
                <a:latin typeface="Arial"/>
              </a:rPr>
              <a:t>TDD helps…</a:t>
            </a:r>
            <a:endParaRPr/>
          </a:p>
          <a:p>
            <a:pPr>
              <a:lnSpc>
                <a:spcPct val="100000"/>
              </a:lnSpc>
            </a:pPr>
            <a:endParaRPr/>
          </a:p>
          <a:p>
            <a:pPr>
              <a:lnSpc>
                <a:spcPct val="100000"/>
              </a:lnSpc>
              <a:buFont typeface="Arial"/>
              <a:buChar char="•"/>
            </a:pPr>
            <a:r>
              <a:rPr lang="en-US" sz="3200">
                <a:solidFill>
                  <a:srgbClr val="000000"/>
                </a:solidFill>
                <a:latin typeface="Arial"/>
              </a:rPr>
              <a:t>Know you’re solving the right problem.</a:t>
            </a:r>
            <a:r>
              <a:rPr lang="en-US" sz="3200">
                <a:solidFill>
                  <a:srgbClr val="000000"/>
                </a:solidFill>
                <a:latin typeface="Arial"/>
              </a:rPr>
              <a:t>
</a:t>
            </a:r>
            <a:endParaRPr/>
          </a:p>
          <a:p>
            <a:pPr>
              <a:lnSpc>
                <a:spcPct val="100000"/>
              </a:lnSpc>
              <a:buFont typeface="Arial"/>
              <a:buChar char="•"/>
            </a:pPr>
            <a:r>
              <a:rPr lang="en-US" sz="3200">
                <a:solidFill>
                  <a:srgbClr val="000000"/>
                </a:solidFill>
                <a:latin typeface="Arial"/>
              </a:rPr>
              <a:t>Manage scope intentionally.</a:t>
            </a:r>
            <a:r>
              <a:rPr lang="en-US" sz="3200">
                <a:solidFill>
                  <a:srgbClr val="000000"/>
                </a:solidFill>
                <a:latin typeface="Arial"/>
              </a:rPr>
              <a:t>
</a:t>
            </a:r>
            <a:endParaRPr/>
          </a:p>
          <a:p>
            <a:pPr>
              <a:lnSpc>
                <a:spcPct val="100000"/>
              </a:lnSpc>
              <a:buFont typeface="Arial"/>
              <a:buChar char="•"/>
            </a:pPr>
            <a:r>
              <a:rPr lang="en-US" sz="3200">
                <a:solidFill>
                  <a:srgbClr val="000000"/>
                </a:solidFill>
                <a:latin typeface="Arial"/>
              </a:rPr>
              <a:t>Use the whole team the whole time.</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7" name="TextShape 1"/>
          <p:cNvSpPr txBox="1"/>
          <p:nvPr/>
        </p:nvSpPr>
        <p:spPr>
          <a:xfrm>
            <a:off x="-142200" y="241200"/>
            <a:ext cx="9143640" cy="623520"/>
          </a:xfrm>
          <a:prstGeom prst="rect">
            <a:avLst/>
          </a:prstGeom>
        </p:spPr>
        <p:txBody>
          <a:bodyPr lIns="90000" rIns="90000" tIns="45000" bIns="45000"/>
          <a:p>
            <a:pPr>
              <a:lnSpc>
                <a:spcPct val="100000"/>
              </a:lnSpc>
            </a:pPr>
            <a:r>
              <a:rPr b="1" lang="en-US" sz="3200">
                <a:solidFill>
                  <a:srgbClr val="a91120"/>
                </a:solidFill>
                <a:latin typeface="Arial Narrow"/>
              </a:rPr>
              <a:t>Questions so far?</a:t>
            </a:r>
            <a:endParaRPr/>
          </a:p>
        </p:txBody>
      </p:sp>
      <p:pic>
        <p:nvPicPr>
          <p:cNvPr id="98" name="Picture 5" descr=""/>
          <p:cNvPicPr/>
          <p:nvPr/>
        </p:nvPicPr>
        <p:blipFill>
          <a:blip r:embed="rId1"/>
          <a:stretch>
            <a:fillRect/>
          </a:stretch>
        </p:blipFill>
        <p:spPr>
          <a:xfrm>
            <a:off x="2323800" y="1864800"/>
            <a:ext cx="4698720" cy="299700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9" name="TextShape 1"/>
          <p:cNvSpPr txBox="1"/>
          <p:nvPr/>
        </p:nvSpPr>
        <p:spPr>
          <a:xfrm>
            <a:off x="0" y="302040"/>
            <a:ext cx="9143640" cy="623520"/>
          </a:xfrm>
          <a:prstGeom prst="rect">
            <a:avLst/>
          </a:prstGeom>
        </p:spPr>
        <p:txBody>
          <a:bodyPr lIns="90000" rIns="90000" tIns="45000" bIns="45000"/>
          <a:p>
            <a:pPr>
              <a:lnSpc>
                <a:spcPct val="100000"/>
              </a:lnSpc>
            </a:pPr>
            <a:r>
              <a:rPr b="1" lang="en-US" sz="3200">
                <a:solidFill>
                  <a:srgbClr val="a91120"/>
                </a:solidFill>
                <a:latin typeface="Arial Narrow"/>
              </a:rPr>
              <a:t>Live Demo</a:t>
            </a:r>
            <a:endParaRPr/>
          </a:p>
        </p:txBody>
      </p:sp>
      <p:sp>
        <p:nvSpPr>
          <p:cNvPr id="100" name="CustomShape 2"/>
          <p:cNvSpPr/>
          <p:nvPr/>
        </p:nvSpPr>
        <p:spPr>
          <a:xfrm>
            <a:off x="751680" y="1539000"/>
            <a:ext cx="7274160" cy="882720"/>
          </a:xfrm>
          <a:prstGeom prst="rect">
            <a:avLst/>
          </a:prstGeom>
          <a:noFill/>
          <a:ln>
            <a:noFill/>
          </a:ln>
        </p:spPr>
        <p:txBody>
          <a:bodyPr lIns="90000" rIns="90000" tIns="45000" bIns="45000"/>
          <a:p>
            <a:pPr>
              <a:lnSpc>
                <a:spcPct val="100000"/>
              </a:lnSpc>
            </a:pPr>
            <a:endParaRPr/>
          </a:p>
          <a:p>
            <a:pPr>
              <a:lnSpc>
                <a:spcPct val="100000"/>
              </a:lnSpc>
            </a:pPr>
            <a:endParaRPr/>
          </a:p>
        </p:txBody>
      </p:sp>
      <p:sp>
        <p:nvSpPr>
          <p:cNvPr id="101" name="CustomShape 3"/>
          <p:cNvSpPr/>
          <p:nvPr/>
        </p:nvSpPr>
        <p:spPr>
          <a:xfrm>
            <a:off x="751680" y="1539000"/>
            <a:ext cx="7853760" cy="3016440"/>
          </a:xfrm>
          <a:prstGeom prst="rect">
            <a:avLst/>
          </a:prstGeom>
          <a:noFill/>
          <a:ln>
            <a:noFill/>
          </a:ln>
        </p:spPr>
        <p:txBody>
          <a:bodyPr lIns="90000" rIns="90000" tIns="45000" bIns="45000"/>
          <a:p>
            <a:pPr>
              <a:lnSpc>
                <a:spcPct val="100000"/>
              </a:lnSpc>
              <a:buFont typeface="Arial"/>
              <a:buChar char="•"/>
            </a:pPr>
            <a:r>
              <a:rPr lang="en-US" sz="2400">
                <a:solidFill>
                  <a:srgbClr val="000000"/>
                </a:solidFill>
                <a:latin typeface="Arial"/>
              </a:rPr>
              <a:t>Jumble Solver</a:t>
            </a:r>
            <a:endParaRPr/>
          </a:p>
          <a:p>
            <a:pPr lvl="1">
              <a:lnSpc>
                <a:spcPct val="100000"/>
              </a:lnSpc>
              <a:buFont typeface="Arial"/>
              <a:buChar char="•"/>
            </a:pPr>
            <a:r>
              <a:rPr lang="en-US" sz="2400">
                <a:solidFill>
                  <a:srgbClr val="000000"/>
                </a:solidFill>
                <a:latin typeface="Arial"/>
              </a:rPr>
              <a:t>Quick demo of the current program</a:t>
            </a:r>
            <a:endParaRPr/>
          </a:p>
          <a:p>
            <a:pPr lvl="1">
              <a:lnSpc>
                <a:spcPct val="100000"/>
              </a:lnSpc>
              <a:buFont typeface="Arial"/>
              <a:buChar char="•"/>
            </a:pPr>
            <a:r>
              <a:rPr lang="en-US" sz="2400">
                <a:solidFill>
                  <a:srgbClr val="000000"/>
                </a:solidFill>
                <a:latin typeface="Arial"/>
              </a:rPr>
              <a:t>Look at existing Cucumber tests</a:t>
            </a:r>
            <a:endParaRPr/>
          </a:p>
          <a:p>
            <a:pPr lvl="1">
              <a:lnSpc>
                <a:spcPct val="100000"/>
              </a:lnSpc>
              <a:buFont typeface="Arial"/>
              <a:buChar char="•"/>
            </a:pPr>
            <a:r>
              <a:rPr lang="en-US" sz="2400">
                <a:solidFill>
                  <a:srgbClr val="000000"/>
                </a:solidFill>
                <a:latin typeface="Arial"/>
              </a:rPr>
              <a:t>Goal:  Add feature to learn new words on the fly</a:t>
            </a:r>
            <a:endParaRPr/>
          </a:p>
          <a:p>
            <a:pPr>
              <a:lnSpc>
                <a:spcPct val="100000"/>
              </a:lnSpc>
            </a:pPr>
            <a:endParaRPr/>
          </a:p>
          <a:p>
            <a:pPr>
              <a:lnSpc>
                <a:spcPct val="100000"/>
              </a:lnSpc>
              <a:buFont typeface="Arial"/>
              <a:buChar char="•"/>
            </a:pPr>
            <a:r>
              <a:rPr i="1" lang="en-US" sz="2400">
                <a:solidFill>
                  <a:srgbClr val="000000"/>
                </a:solidFill>
                <a:latin typeface="Arial"/>
              </a:rPr>
              <a:t>Caveat:  Time is short, so the example is simple.</a:t>
            </a:r>
            <a:endParaRPr/>
          </a:p>
          <a:p>
            <a:pPr>
              <a:lnSpc>
                <a:spcPct val="100000"/>
              </a:lnSpc>
            </a:pPr>
            <a:endParaRPr/>
          </a:p>
          <a:p>
            <a:pPr>
              <a:lnSpc>
                <a:spcPct val="100000"/>
              </a:lnSpc>
            </a:pP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