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8"/>
  </p:notesMasterIdLst>
  <p:handoutMasterIdLst>
    <p:handoutMasterId r:id="rId29"/>
  </p:handoutMasterIdLst>
  <p:sldIdLst>
    <p:sldId id="292" r:id="rId10"/>
    <p:sldId id="294" r:id="rId11"/>
    <p:sldId id="295" r:id="rId12"/>
    <p:sldId id="350" r:id="rId13"/>
    <p:sldId id="341" r:id="rId14"/>
    <p:sldId id="342" r:id="rId15"/>
    <p:sldId id="343" r:id="rId16"/>
    <p:sldId id="312" r:id="rId17"/>
    <p:sldId id="321" r:id="rId18"/>
    <p:sldId id="347" r:id="rId19"/>
    <p:sldId id="345" r:id="rId20"/>
    <p:sldId id="349" r:id="rId21"/>
    <p:sldId id="338" r:id="rId22"/>
    <p:sldId id="344" r:id="rId23"/>
    <p:sldId id="346" r:id="rId24"/>
    <p:sldId id="340" r:id="rId25"/>
    <p:sldId id="313" r:id="rId26"/>
    <p:sldId id="31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8101F"/>
    <a:srgbClr val="ECECEA"/>
    <a:srgbClr val="E6E6E6"/>
    <a:srgbClr val="DB202C"/>
    <a:srgbClr val="BD1D27"/>
    <a:srgbClr val="691B1E"/>
    <a:srgbClr val="8D2327"/>
    <a:srgbClr val="7B191E"/>
    <a:srgbClr val="A911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63836" autoAdjust="0"/>
  </p:normalViewPr>
  <p:slideViewPr>
    <p:cSldViewPr snapToGrid="0" snapToObjects="1">
      <p:cViewPr varScale="1">
        <p:scale>
          <a:sx n="65" d="100"/>
          <a:sy n="65" d="100"/>
        </p:scale>
        <p:origin x="20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6/13/2016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6/13/2016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a:p>
        </p:txBody>
      </p:sp>
    </p:spTree>
    <p:extLst>
      <p:ext uri="{BB962C8B-B14F-4D97-AF65-F5344CB8AC3E}">
        <p14:creationId xmlns:p14="http://schemas.microsoft.com/office/powerpoint/2010/main" val="396548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a:p>
        </p:txBody>
      </p:sp>
    </p:spTree>
    <p:extLst>
      <p:ext uri="{BB962C8B-B14F-4D97-AF65-F5344CB8AC3E}">
        <p14:creationId xmlns:p14="http://schemas.microsoft.com/office/powerpoint/2010/main" val="194512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a:p>
        </p:txBody>
      </p:sp>
    </p:spTree>
    <p:extLst>
      <p:ext uri="{BB962C8B-B14F-4D97-AF65-F5344CB8AC3E}">
        <p14:creationId xmlns:p14="http://schemas.microsoft.com/office/powerpoint/2010/main" val="3867270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Working around scalability</a:t>
            </a:r>
          </a:p>
          <a:p>
            <a:pPr marL="628650" lvl="1" indent="-171450">
              <a:buFont typeface="Arial" panose="020B0604020202020204" pitchFamily="34" charset="0"/>
              <a:buChar char="•"/>
            </a:pPr>
            <a:r>
              <a:rPr lang="en-US" baseline="0" dirty="0" smtClean="0"/>
              <a:t>T</a:t>
            </a:r>
            <a:r>
              <a:rPr lang="en-US" u="sng" baseline="0" dirty="0" smtClean="0"/>
              <a:t>D</a:t>
            </a:r>
            <a:r>
              <a:rPr lang="en-US" u="none" baseline="0" dirty="0" smtClean="0"/>
              <a:t>D – tests should be written first, not stuffed in the solution and made to </a:t>
            </a:r>
            <a:r>
              <a:rPr lang="en-US" u="none" baseline="0" dirty="0" smtClean="0"/>
              <a:t>pass</a:t>
            </a:r>
          </a:p>
          <a:p>
            <a:pPr marL="1085850" lvl="2" indent="-171450">
              <a:buFont typeface="Arial" panose="020B0604020202020204" pitchFamily="34" charset="0"/>
              <a:buChar char="•"/>
            </a:pPr>
            <a:r>
              <a:rPr lang="en-US" u="none" baseline="0" dirty="0" smtClean="0"/>
              <a:t>But we need to start somewhere – see Feathers.</a:t>
            </a:r>
            <a:endParaRPr lang="en-US" u="none" baseline="0" dirty="0" smtClean="0"/>
          </a:p>
          <a:p>
            <a:pPr marL="628650" lvl="1" indent="-171450">
              <a:buFont typeface="Arial" panose="020B0604020202020204" pitchFamily="34" charset="0"/>
              <a:buChar char="•"/>
            </a:pPr>
            <a:r>
              <a:rPr lang="en-US" u="none" baseline="0" dirty="0" smtClean="0"/>
              <a:t>Testing suite can be modular, split by features or new features and old features</a:t>
            </a:r>
          </a:p>
          <a:p>
            <a:pPr marL="1085850" lvl="2" indent="-171450">
              <a:buFont typeface="Arial" panose="020B0604020202020204" pitchFamily="34" charset="0"/>
              <a:buChar char="•"/>
            </a:pPr>
            <a:r>
              <a:rPr lang="en-US" u="none" baseline="0" dirty="0" smtClean="0"/>
              <a:t>New features suite takes the stage, old features suite tested all the time, but to the side</a:t>
            </a:r>
          </a:p>
          <a:p>
            <a:pPr marL="171450" lvl="0" indent="-171450">
              <a:buFont typeface="Arial" panose="020B0604020202020204" pitchFamily="34" charset="0"/>
              <a:buChar char="•"/>
            </a:pPr>
            <a:r>
              <a:rPr lang="en-US" u="none" baseline="0" dirty="0" smtClean="0"/>
              <a:t>Full test coverage is a nice goal, but is not required.</a:t>
            </a:r>
          </a:p>
          <a:p>
            <a:pPr marL="628650" lvl="1" indent="-171450">
              <a:buFont typeface="Arial" panose="020B0604020202020204" pitchFamily="34" charset="0"/>
              <a:buChar char="•"/>
            </a:pPr>
            <a:r>
              <a:rPr lang="en-US" u="none" baseline="0" dirty="0" smtClean="0"/>
              <a:t>Accept that:</a:t>
            </a:r>
          </a:p>
          <a:p>
            <a:pPr marL="1085850" lvl="2" indent="-171450">
              <a:buFont typeface="Arial" panose="020B0604020202020204" pitchFamily="34" charset="0"/>
              <a:buChar char="•"/>
            </a:pPr>
            <a:r>
              <a:rPr lang="en-US" u="none" baseline="0" dirty="0" smtClean="0"/>
              <a:t>External libraries don’t have comprehensive tests</a:t>
            </a:r>
          </a:p>
          <a:p>
            <a:pPr marL="1085850" lvl="2" indent="-171450">
              <a:buFont typeface="Arial" panose="020B0604020202020204" pitchFamily="34" charset="0"/>
              <a:buChar char="•"/>
            </a:pPr>
            <a:r>
              <a:rPr lang="en-US" u="none" baseline="0" dirty="0" smtClean="0"/>
              <a:t>Testing isn’t always easy (UI)</a:t>
            </a:r>
          </a:p>
          <a:p>
            <a:pPr marL="1085850" lvl="2" indent="-171450">
              <a:buFont typeface="Arial" panose="020B0604020202020204" pitchFamily="34" charset="0"/>
              <a:buChar char="•"/>
            </a:pPr>
            <a:r>
              <a:rPr lang="en-US" u="none" baseline="0" dirty="0" smtClean="0"/>
              <a:t>Legacy systems require time for tests to be </a:t>
            </a:r>
            <a:r>
              <a:rPr lang="en-US" u="none" baseline="0" dirty="0" smtClean="0"/>
              <a:t>written</a:t>
            </a:r>
          </a:p>
          <a:p>
            <a:pPr marL="628650" lvl="1" indent="-171450">
              <a:buFont typeface="Arial" panose="020B0604020202020204" pitchFamily="34" charset="0"/>
              <a:buChar char="•"/>
            </a:pPr>
            <a:r>
              <a:rPr lang="en-US" u="none" baseline="0" dirty="0" smtClean="0"/>
              <a:t>Coverage is mostly applicable to UNIT tests.</a:t>
            </a:r>
          </a:p>
          <a:p>
            <a:pPr marL="1085850" lvl="2" indent="-171450">
              <a:buFont typeface="Arial" panose="020B0604020202020204" pitchFamily="34" charset="0"/>
              <a:buChar char="•"/>
            </a:pPr>
            <a:r>
              <a:rPr lang="en-US" u="none" baseline="0" dirty="0" smtClean="0"/>
              <a:t>Without solid unit tests, coverage at the system level is intractable.</a:t>
            </a:r>
          </a:p>
          <a:p>
            <a:pPr marL="1085850" lvl="2" indent="-171450">
              <a:buFont typeface="Arial" panose="020B0604020202020204" pitchFamily="34" charset="0"/>
              <a:buChar char="•"/>
            </a:pPr>
            <a:r>
              <a:rPr lang="en-US" u="none" baseline="0" dirty="0" smtClean="0"/>
              <a:t>Solid unit tests, relive business-facing tests of trivial clutter and attendant brittleness.</a:t>
            </a:r>
            <a:endParaRPr lang="en-US" u="none" baseline="0" dirty="0" smtClean="0"/>
          </a:p>
          <a:p>
            <a:pPr marL="171450" lvl="0" indent="-171450">
              <a:buFont typeface="Arial" panose="020B0604020202020204" pitchFamily="34" charset="0"/>
              <a:buChar char="•"/>
            </a:pPr>
            <a:r>
              <a:rPr lang="en-US" baseline="0" dirty="0" smtClean="0"/>
              <a:t>Make a decision: team should not pursue TDD or everyone must agree on using TDD.</a:t>
            </a:r>
          </a:p>
          <a:p>
            <a:pPr marL="628650" lvl="1" indent="-171450">
              <a:buFont typeface="Arial" panose="020B0604020202020204" pitchFamily="34" charset="0"/>
              <a:buChar char="•"/>
            </a:pPr>
            <a:r>
              <a:rPr lang="en-US" baseline="0" dirty="0" smtClean="0"/>
              <a:t>Don’t have TDD be implemented by half the team.</a:t>
            </a:r>
          </a:p>
          <a:p>
            <a:pPr marL="171450" lvl="0"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a:p>
        </p:txBody>
      </p:sp>
    </p:spTree>
    <p:extLst>
      <p:ext uri="{BB962C8B-B14F-4D97-AF65-F5344CB8AC3E}">
        <p14:creationId xmlns:p14="http://schemas.microsoft.com/office/powerpoint/2010/main" val="437793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this one from the bottom up.  </a:t>
            </a:r>
            <a:r>
              <a:rPr lang="en-US" baseline="0" dirty="0" smtClean="0"/>
              <a:t>The steps also make a natural implementation progression	</a:t>
            </a:r>
            <a:endParaRPr lang="en-US" dirty="0" smtClean="0"/>
          </a:p>
          <a:p>
            <a:pPr marL="171450" indent="-171450">
              <a:buFont typeface="Arial" panose="020B0604020202020204" pitchFamily="34" charset="0"/>
              <a:buChar char="•"/>
            </a:pPr>
            <a:r>
              <a:rPr lang="en-US" dirty="0" smtClean="0"/>
              <a:t>At least half the value comes from the COLLABORATION</a:t>
            </a:r>
            <a:r>
              <a:rPr lang="en-US" baseline="0" dirty="0" smtClean="0"/>
              <a:t> of GETTING TO Gherkin specs.</a:t>
            </a:r>
          </a:p>
          <a:p>
            <a:pPr marL="628650" lvl="1" indent="-171450">
              <a:buFont typeface="Arial" panose="020B0604020202020204" pitchFamily="34" charset="0"/>
              <a:buChar char="•"/>
            </a:pPr>
            <a:r>
              <a:rPr lang="en-US" baseline="0" dirty="0" smtClean="0"/>
              <a:t>UBIQUITOUS LANGUAGE provides clarity around WHAT you need to build</a:t>
            </a:r>
          </a:p>
          <a:p>
            <a:pPr marL="628650" lvl="1" indent="-171450">
              <a:buFont typeface="Arial" panose="020B0604020202020204" pitchFamily="34" charset="0"/>
              <a:buChar char="•"/>
            </a:pPr>
            <a:r>
              <a:rPr lang="en-US" baseline="0" dirty="0" smtClean="0"/>
              <a:t>Identify corner cases early</a:t>
            </a:r>
          </a:p>
          <a:p>
            <a:pPr marL="1085850" lvl="2" indent="-171450">
              <a:buFont typeface="Arial" panose="020B0604020202020204" pitchFamily="34" charset="0"/>
              <a:buChar char="•"/>
            </a:pPr>
            <a:r>
              <a:rPr lang="en-US" baseline="0" dirty="0" smtClean="0"/>
              <a:t>Replace assumptions with answers.</a:t>
            </a:r>
          </a:p>
          <a:p>
            <a:pPr marL="1085850" lvl="2" indent="-171450">
              <a:buFont typeface="Arial" panose="020B0604020202020204" pitchFamily="34" charset="0"/>
              <a:buChar char="•"/>
            </a:pPr>
            <a:r>
              <a:rPr lang="en-US" baseline="0" dirty="0" smtClean="0"/>
              <a:t>Make intentional scope &amp; priority decisions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a feature too big, we have a ready alternative to layer-based splitting.</a:t>
            </a:r>
          </a:p>
          <a:p>
            <a:pPr marL="628650" lvl="1" indent="-171450">
              <a:buFont typeface="Arial" panose="020B0604020202020204" pitchFamily="34" charset="0"/>
              <a:buChar char="•"/>
            </a:pPr>
            <a:r>
              <a:rPr lang="en-US" baseline="0" dirty="0" smtClean="0"/>
              <a:t>Consistently sized “chunks” facilitate consistent development flow/velocity.</a:t>
            </a:r>
          </a:p>
          <a:p>
            <a:pPr marL="171450" lvl="0" indent="-171450">
              <a:buFont typeface="Arial" panose="020B0604020202020204" pitchFamily="34" charset="0"/>
              <a:buChar char="•"/>
            </a:pPr>
            <a:r>
              <a:rPr lang="en-US" baseline="0" dirty="0" smtClean="0"/>
              <a:t>Half the rest comes from the focus it brings to development.</a:t>
            </a:r>
          </a:p>
          <a:p>
            <a:pPr marL="628650" lvl="1" indent="-171450">
              <a:buFont typeface="Arial" panose="020B0604020202020204" pitchFamily="34" charset="0"/>
              <a:buChar char="•"/>
            </a:pPr>
            <a:r>
              <a:rPr lang="en-US" baseline="0" dirty="0" smtClean="0"/>
              <a:t>“Need” something not in a scenario?  ASK THE PO!  You’re either missing a scenario or off-scope.</a:t>
            </a:r>
          </a:p>
          <a:p>
            <a:pPr marL="628650" lvl="1" indent="-171450">
              <a:buFont typeface="Arial" panose="020B0604020202020204" pitchFamily="34" charset="0"/>
              <a:buChar char="•"/>
            </a:pPr>
            <a:r>
              <a:rPr lang="en-US" baseline="0" dirty="0" smtClean="0"/>
              <a:t>Building to the tests greatly reduce “failure demand”</a:t>
            </a:r>
          </a:p>
          <a:p>
            <a:pPr marL="171450" lvl="0" indent="-171450">
              <a:buFont typeface="Arial" panose="020B0604020202020204" pitchFamily="34" charset="0"/>
              <a:buChar char="•"/>
            </a:pPr>
            <a:r>
              <a:rPr lang="en-US" baseline="0" dirty="0" smtClean="0"/>
              <a:t>We have the scenarios, so why not share them with QA?</a:t>
            </a:r>
          </a:p>
          <a:p>
            <a:pPr marL="628650" lvl="1" indent="-171450">
              <a:buFont typeface="Arial" panose="020B0604020202020204" pitchFamily="34" charset="0"/>
              <a:buChar char="•"/>
            </a:pPr>
            <a:r>
              <a:rPr lang="en-US" baseline="0" dirty="0" smtClean="0"/>
              <a:t>Let them get started while development proceeds.</a:t>
            </a:r>
          </a:p>
          <a:p>
            <a:pPr marL="628650" lvl="1" indent="-171450">
              <a:buFont typeface="Arial" panose="020B0604020202020204" pitchFamily="34" charset="0"/>
              <a:buChar char="•"/>
            </a:pPr>
            <a:r>
              <a:rPr lang="en-US" baseline="0" dirty="0" smtClean="0"/>
              <a:t>Provoke QA questions and feedback while there’s still time to address them.</a:t>
            </a:r>
          </a:p>
          <a:p>
            <a:pPr marL="171450" lvl="0" indent="-171450">
              <a:buFont typeface="Arial" panose="020B0604020202020204" pitchFamily="34" charset="0"/>
              <a:buChar char="•"/>
            </a:pPr>
            <a:r>
              <a:rPr lang="en-US" baseline="0" dirty="0" smtClean="0"/>
              <a:t>The LAST 10% comes from actually automating test execution. Like the Iceberg…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Rally experience:  Dropping “Bug Bash”</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a:t>
            </a:r>
            <a:r>
              <a:rPr lang="en-US" baseline="0" dirty="0" smtClean="0"/>
              <a:t>this small tip is usually visible.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it’s only visible BECAUSE it’s riding on what’s below.  That’s what’s actually floating.</a:t>
            </a:r>
          </a:p>
          <a:p>
            <a:pPr marL="171450" lvl="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 taught the program to learn a new word, we started with it’s</a:t>
            </a:r>
            <a:r>
              <a:rPr lang="en-US" baseline="0" dirty="0" smtClean="0"/>
              <a:t> “Ok, got it.”</a:t>
            </a:r>
            <a:endParaRPr lang="en-US" dirty="0" smtClean="0"/>
          </a:p>
          <a:p>
            <a:pPr marL="628650" lvl="1" indent="-171450">
              <a:buFont typeface="Arial" panose="020B0604020202020204" pitchFamily="34" charset="0"/>
              <a:buChar char="•"/>
            </a:pPr>
            <a:r>
              <a:rPr lang="en-US" dirty="0" smtClean="0"/>
              <a:t>The first “implementation” simply returned</a:t>
            </a:r>
            <a:r>
              <a:rPr lang="en-US" baseline="0" dirty="0" smtClean="0"/>
              <a:t> the, “Ok, got it.”</a:t>
            </a:r>
          </a:p>
          <a:p>
            <a:pPr marL="628650" lvl="1" indent="-171450">
              <a:buFont typeface="Arial" panose="020B0604020202020204" pitchFamily="34" charset="0"/>
              <a:buChar char="•"/>
            </a:pPr>
            <a:r>
              <a:rPr lang="en-US" baseline="0" dirty="0" smtClean="0"/>
              <a:t>We KNEW we hadn’t implemented the solve/recall piece, but we made the first step pass “for real.” and got that feedback right away.</a:t>
            </a:r>
          </a:p>
          <a:p>
            <a:pPr marL="628650" lvl="1" indent="-171450">
              <a:buFont typeface="Arial" panose="020B0604020202020204" pitchFamily="34" charset="0"/>
              <a:buChar char="•"/>
            </a:pPr>
            <a:r>
              <a:rPr lang="en-US" baseline="0" dirty="0" smtClean="0"/>
              <a:t>Only then did we add the solve/recall step</a:t>
            </a:r>
          </a:p>
          <a:p>
            <a:pPr marL="628650" lvl="1" indent="-171450">
              <a:buFont typeface="Arial" panose="020B0604020202020204" pitchFamily="34" charset="0"/>
              <a:buChar char="•"/>
            </a:pPr>
            <a:r>
              <a:rPr lang="en-US" baseline="0" dirty="0" smtClean="0"/>
              <a:t>AT BOTH STAGES, WE FOCUSED ON ONE THING AT A TIME.</a:t>
            </a:r>
          </a:p>
          <a:p>
            <a:pPr marL="171450" lvl="0" indent="-171450">
              <a:buFont typeface="Arial" panose="020B0604020202020204" pitchFamily="34" charset="0"/>
              <a:buChar char="•"/>
            </a:pPr>
            <a:r>
              <a:rPr lang="en-US" baseline="0" dirty="0" smtClean="0"/>
              <a:t>In contrast, when we started the solver with solving “</a:t>
            </a:r>
            <a:r>
              <a:rPr lang="en-US" baseline="0" dirty="0" err="1" smtClean="0"/>
              <a:t>beljum</a:t>
            </a:r>
            <a:r>
              <a:rPr lang="en-US" baseline="0" dirty="0" smtClean="0"/>
              <a:t>” as “JUMBLE” we did NOT simply implement ‘return “JUMBLE” ‘</a:t>
            </a:r>
          </a:p>
          <a:p>
            <a:pPr marL="628650" lvl="1" indent="-171450">
              <a:buFont typeface="Arial" panose="020B0604020202020204" pitchFamily="34" charset="0"/>
              <a:buChar char="•"/>
            </a:pPr>
            <a:r>
              <a:rPr lang="en-US" baseline="0" dirty="0" smtClean="0"/>
              <a:t>That would have passed the scenario, but without making any useful progress</a:t>
            </a:r>
          </a:p>
          <a:p>
            <a:pPr marL="628650" lvl="1" indent="-171450">
              <a:buFont typeface="Arial" panose="020B0604020202020204" pitchFamily="34" charset="0"/>
              <a:buChar char="•"/>
            </a:pPr>
            <a:r>
              <a:rPr lang="en-US" baseline="0" dirty="0" smtClean="0"/>
              <a:t>Instead, we took “When I enter “</a:t>
            </a:r>
            <a:r>
              <a:rPr lang="en-US" baseline="0" dirty="0" err="1" smtClean="0"/>
              <a:t>beljum</a:t>
            </a:r>
            <a:r>
              <a:rPr lang="en-US" baseline="0" dirty="0" smtClean="0"/>
              <a:t>” as far as passing the input to a stub solve( ) method that just returned its input.</a:t>
            </a:r>
          </a:p>
          <a:p>
            <a:pPr marL="1085850" lvl="2" indent="-171450">
              <a:buFont typeface="Arial" panose="020B0604020202020204" pitchFamily="34" charset="0"/>
              <a:buChar char="•"/>
            </a:pPr>
            <a:r>
              <a:rPr lang="en-US" baseline="0" dirty="0" smtClean="0"/>
              <a:t>This confirmed the input was received and dispatched without damage.</a:t>
            </a:r>
          </a:p>
          <a:p>
            <a:pPr marL="628650" lvl="1" indent="-171450">
              <a:buFont typeface="Arial" panose="020B0604020202020204" pitchFamily="34" charset="0"/>
              <a:buChar char="•"/>
            </a:pPr>
            <a:r>
              <a:rPr lang="en-US" baseline="0" dirty="0" smtClean="0"/>
              <a:t>Then, we started on the “Then the output should be “JUMBLE”</a:t>
            </a:r>
          </a:p>
          <a:p>
            <a:pPr marL="1085850" lvl="2" indent="-171450">
              <a:buFont typeface="Arial" panose="020B0604020202020204" pitchFamily="34" charset="0"/>
              <a:buChar char="•"/>
            </a:pPr>
            <a:r>
              <a:rPr lang="en-US" baseline="0" dirty="0" smtClean="0"/>
              <a:t>This was where we dropped into our UNIT tests, to drive out the </a:t>
            </a:r>
            <a:r>
              <a:rPr lang="en-US" baseline="0" dirty="0" err="1" smtClean="0"/>
              <a:t>makeKey</a:t>
            </a:r>
            <a:r>
              <a:rPr lang="en-US" baseline="0" dirty="0" smtClean="0"/>
              <a:t>( ) and </a:t>
            </a:r>
            <a:r>
              <a:rPr lang="en-US" baseline="0" dirty="0" err="1" smtClean="0"/>
              <a:t>lookupKey</a:t>
            </a:r>
            <a:r>
              <a:rPr lang="en-US" baseline="0" dirty="0" smtClean="0"/>
              <a:t>( ) methods.</a:t>
            </a:r>
          </a:p>
          <a:p>
            <a:pPr marL="628650" lvl="1" indent="-171450">
              <a:buFont typeface="Arial" panose="020B0604020202020204" pitchFamily="34" charset="0"/>
              <a:buChar char="•"/>
            </a:pPr>
            <a:r>
              <a:rPr lang="en-US" baseline="0" dirty="0" smtClean="0"/>
              <a:t>Once those unit tests passed, so did our Acceptance Test</a:t>
            </a: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a:p>
        </p:txBody>
      </p:sp>
    </p:spTree>
    <p:extLst>
      <p:ext uri="{BB962C8B-B14F-4D97-AF65-F5344CB8AC3E}">
        <p14:creationId xmlns:p14="http://schemas.microsoft.com/office/powerpoint/2010/main" val="2372302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a:p>
        </p:txBody>
      </p:sp>
    </p:spTree>
    <p:extLst>
      <p:ext uri="{BB962C8B-B14F-4D97-AF65-F5344CB8AC3E}">
        <p14:creationId xmlns:p14="http://schemas.microsoft.com/office/powerpoint/2010/main" val="2200448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Alyse</a:t>
            </a:r>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Growing</a:t>
            </a:r>
            <a:r>
              <a:rPr lang="en-US" baseline="0" dirty="0" smtClean="0"/>
              <a:t> OO S/W Guided by Tests:</a:t>
            </a:r>
          </a:p>
          <a:p>
            <a:pPr marL="628650" lvl="1" indent="-171450">
              <a:buFont typeface="Arial" panose="020B0604020202020204" pitchFamily="34" charset="0"/>
              <a:buChar char="•"/>
            </a:pPr>
            <a:r>
              <a:rPr lang="en-US" baseline="0" dirty="0" smtClean="0"/>
              <a:t>Tool agnostic, but uses JUnit for the examples.</a:t>
            </a:r>
          </a:p>
          <a:p>
            <a:pPr marL="628650" lvl="1" indent="-171450">
              <a:buFont typeface="Arial" panose="020B0604020202020204" pitchFamily="34" charset="0"/>
              <a:buChar char="•"/>
            </a:pPr>
            <a:r>
              <a:rPr lang="en-US" baseline="0" dirty="0" smtClean="0"/>
              <a:t>Excellent deep-dive into actually doing it in a way that reaps the benefits</a:t>
            </a:r>
          </a:p>
          <a:p>
            <a:pPr marL="171450" lvl="0" indent="-171450">
              <a:buFont typeface="Arial" panose="020B0604020202020204" pitchFamily="34" charset="0"/>
              <a:buChar char="•"/>
            </a:pPr>
            <a:r>
              <a:rPr lang="en-US" baseline="0" dirty="0" smtClean="0"/>
              <a:t>The Cucumber Book</a:t>
            </a:r>
          </a:p>
          <a:p>
            <a:pPr marL="628650" lvl="1" indent="-171450">
              <a:buFont typeface="Arial" panose="020B0604020202020204" pitchFamily="34" charset="0"/>
              <a:buChar char="•"/>
            </a:pPr>
            <a:r>
              <a:rPr lang="en-US" baseline="0" dirty="0" smtClean="0"/>
              <a:t>Examples in Ruby – much cleaner than Java, and you learn Ruby for free!</a:t>
            </a:r>
          </a:p>
          <a:p>
            <a:pPr marL="171450" lvl="0" indent="-171450">
              <a:buFont typeface="Arial" panose="020B0604020202020204" pitchFamily="34" charset="0"/>
              <a:buChar char="•"/>
            </a:pPr>
            <a:r>
              <a:rPr lang="en-US" baseline="0" dirty="0" smtClean="0"/>
              <a:t>The Cucumber </a:t>
            </a:r>
            <a:r>
              <a:rPr lang="en-US" b="1" baseline="0" dirty="0" smtClean="0"/>
              <a:t>For Java </a:t>
            </a:r>
            <a:r>
              <a:rPr lang="en-US" baseline="0" dirty="0" smtClean="0"/>
              <a:t>Book</a:t>
            </a:r>
          </a:p>
          <a:p>
            <a:pPr marL="628650" lvl="1" indent="-171450">
              <a:buFont typeface="Arial" panose="020B0604020202020204" pitchFamily="34" charset="0"/>
              <a:buChar char="•"/>
            </a:pPr>
            <a:r>
              <a:rPr lang="en-US" baseline="0" dirty="0" smtClean="0"/>
              <a:t>Full substitute for the Ruby version, may be more accessible to Java/C# folks.</a:t>
            </a:r>
          </a:p>
          <a:p>
            <a:pPr marL="628650" lvl="1" indent="-171450">
              <a:buFont typeface="Arial" panose="020B0604020202020204" pitchFamily="34" charset="0"/>
              <a:buChar char="•"/>
            </a:pPr>
            <a:r>
              <a:rPr lang="en-US" baseline="0" dirty="0" smtClean="0"/>
              <a:t>No matter your role or language preference, AT LEAST CHECK OUT “UNCLE BOB” MARTIN’S FORWARD</a:t>
            </a:r>
          </a:p>
          <a:p>
            <a:pPr marL="171450" lvl="0" indent="-171450">
              <a:buFont typeface="Arial" panose="020B0604020202020204" pitchFamily="34" charset="0"/>
              <a:buChar char="•"/>
            </a:pPr>
            <a:r>
              <a:rPr lang="en-US" u="sng" baseline="0" dirty="0" smtClean="0"/>
              <a:t>Cucumber </a:t>
            </a:r>
            <a:r>
              <a:rPr lang="en-US" u="sng" baseline="0" dirty="0" err="1" smtClean="0"/>
              <a:t>Recipies</a:t>
            </a:r>
            <a:endParaRPr lang="en-US" u="none" baseline="0" dirty="0" smtClean="0"/>
          </a:p>
          <a:p>
            <a:pPr marL="628650" lvl="1" indent="-171450">
              <a:buFont typeface="Arial" panose="020B0604020202020204" pitchFamily="34" charset="0"/>
              <a:buChar char="•"/>
            </a:pPr>
            <a:r>
              <a:rPr lang="en-US" u="none" baseline="0" dirty="0" smtClean="0"/>
              <a:t>“Canned” solutions (at least, starter solutions) to many real-world needs that might bog down without a helping hand.</a:t>
            </a:r>
          </a:p>
          <a:p>
            <a:pPr marL="628650" lvl="1" indent="-171450">
              <a:buFont typeface="Arial" panose="020B0604020202020204" pitchFamily="34" charset="0"/>
              <a:buChar char="•"/>
            </a:pPr>
            <a:r>
              <a:rPr lang="en-US" u="none" baseline="0" dirty="0" smtClean="0"/>
              <a:t>43 </a:t>
            </a:r>
            <a:r>
              <a:rPr lang="en-US" u="none" baseline="0" dirty="0" err="1" smtClean="0"/>
              <a:t>Recipies</a:t>
            </a:r>
            <a:r>
              <a:rPr lang="en-US" u="none" baseline="0" dirty="0" smtClean="0"/>
              <a:t> of many types</a:t>
            </a:r>
          </a:p>
          <a:p>
            <a:pPr marL="1085850" lvl="2" indent="-171450">
              <a:buFont typeface="Arial" panose="020B0604020202020204" pitchFamily="34" charset="0"/>
              <a:buChar char="•"/>
            </a:pPr>
            <a:r>
              <a:rPr lang="en-US" u="none" baseline="0" dirty="0" smtClean="0"/>
              <a:t>CI (reports/docs, parallel testing, even wire protocol)</a:t>
            </a:r>
          </a:p>
          <a:p>
            <a:pPr marL="1085850" lvl="2" indent="-171450">
              <a:buFont typeface="Arial" panose="020B0604020202020204" pitchFamily="34" charset="0"/>
              <a:buChar char="•"/>
            </a:pPr>
            <a:r>
              <a:rPr lang="en-US" u="none" baseline="0" dirty="0" smtClean="0"/>
              <a:t>Platforms (Android, iOS, PHP, Flash, .NET, Web, Windows, Mac, even Arduino)</a:t>
            </a:r>
          </a:p>
          <a:p>
            <a:pPr marL="1085850" lvl="2" indent="-171450">
              <a:buFont typeface="Arial" panose="020B0604020202020204" pitchFamily="34" charset="0"/>
              <a:buChar char="•"/>
            </a:pPr>
            <a:r>
              <a:rPr lang="en-US" u="none" baseline="0" dirty="0" smtClean="0"/>
              <a:t>Frameworks (Hibernate, Spring, Swing</a:t>
            </a:r>
          </a:p>
          <a:p>
            <a:pPr marL="1085850" lvl="2" indent="-171450">
              <a:buFont typeface="Arial" panose="020B0604020202020204" pitchFamily="34" charset="0"/>
              <a:buChar char="•"/>
            </a:pPr>
            <a:r>
              <a:rPr lang="en-US" u="none" baseline="0" dirty="0" smtClean="0"/>
              <a:t>Languages (JavaScript, </a:t>
            </a:r>
            <a:r>
              <a:rPr lang="en-US" u="none" baseline="0" dirty="0" err="1" smtClean="0"/>
              <a:t>Erlang</a:t>
            </a:r>
            <a:r>
              <a:rPr lang="en-US" u="none" baseline="0" dirty="0" smtClean="0"/>
              <a:t>, </a:t>
            </a:r>
            <a:r>
              <a:rPr lang="en-US" u="none" baseline="0" dirty="0" err="1" smtClean="0"/>
              <a:t>Lua</a:t>
            </a:r>
            <a:r>
              <a:rPr lang="en-US" u="none" baseline="0" dirty="0" smtClean="0"/>
              <a:t>, </a:t>
            </a:r>
            <a:r>
              <a:rPr lang="en-US" u="none" baseline="0" dirty="0" err="1" smtClean="0"/>
              <a:t>Clojure</a:t>
            </a:r>
            <a:r>
              <a:rPr lang="en-US" u="none" baseline="0" dirty="0" smtClean="0"/>
              <a:t>, Scala, HTML)</a:t>
            </a:r>
          </a:p>
          <a:p>
            <a:pPr marL="1085850" lvl="2" indent="-171450">
              <a:buFont typeface="Arial" panose="020B0604020202020204" pitchFamily="34" charset="0"/>
              <a:buChar char="•"/>
            </a:pPr>
            <a:endParaRPr lang="en-US" u="none" baseline="0" dirty="0" smtClean="0"/>
          </a:p>
          <a:p>
            <a:pPr marL="628650" lvl="1" indent="-171450">
              <a:buFont typeface="Arial" panose="020B0604020202020204" pitchFamily="34" charset="0"/>
              <a:buChar char="•"/>
            </a:pPr>
            <a:endParaRPr lang="en-US" u="sng"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a:p>
        </p:txBody>
      </p:sp>
    </p:spTree>
    <p:extLst>
      <p:ext uri="{BB962C8B-B14F-4D97-AF65-F5344CB8AC3E}">
        <p14:creationId xmlns:p14="http://schemas.microsoft.com/office/powerpoint/2010/main" val="42460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1200" b="0" i="0" kern="1200" dirty="0" smtClean="0">
                <a:solidFill>
                  <a:schemeClr val="tx1"/>
                </a:solidFill>
                <a:effectLst/>
                <a:latin typeface="+mn-lt"/>
                <a:ea typeface="+mn-ea"/>
                <a:cs typeface="+mn-cs"/>
              </a:rPr>
              <a:t>Gall’s Law:  </a:t>
            </a:r>
            <a:r>
              <a:rPr lang="en-US" sz="1200" b="0" i="1" kern="1200" dirty="0" smtClean="0">
                <a:solidFill>
                  <a:schemeClr val="tx1"/>
                </a:solidFill>
                <a:effectLst/>
                <a:latin typeface="+mn-lt"/>
                <a:ea typeface="+mn-ea"/>
                <a:cs typeface="+mn-cs"/>
              </a:rPr>
              <a:t>A complex system that works is invariably found to have evolved from a simple system that worked. A complex system designed from scratch never works and cannot be patched up to make it work. You have to start over with a working simple system.</a:t>
            </a:r>
            <a:r>
              <a:rPr lang="en-US" sz="1200" b="0" i="0" kern="1200" dirty="0" smtClean="0">
                <a:solidFill>
                  <a:schemeClr val="tx1"/>
                </a:solidFill>
                <a:effectLst/>
                <a:latin typeface="+mn-lt"/>
                <a:ea typeface="+mn-ea"/>
                <a:cs typeface="+mn-cs"/>
              </a:rPr>
              <a:t> – John Gall (1975, p.71)</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Incremental development is how to do that.</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TDD is about how to optimize incremental development.</a:t>
            </a:r>
            <a:endParaRPr lang="en-US" sz="2400" baseline="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r>
              <a:rPr lang="en-US" sz="2400" baseline="0" dirty="0" smtClean="0">
                <a:solidFill>
                  <a:prstClr val="black"/>
                </a:solidFill>
                <a:latin typeface="Arial" panose="020B0604020202020204" pitchFamily="34" charset="0"/>
                <a:cs typeface="Arial" panose="020B0604020202020204" pitchFamily="34" charset="0"/>
              </a:rPr>
              <a:t>:  Building the Right Thing</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more about LEARNING than BUILDING</a:t>
            </a: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Unit TDD:  </a:t>
            </a:r>
            <a:endParaRPr lang="en-US" sz="240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Define better</a:t>
            </a:r>
            <a:r>
              <a:rPr lang="en-US" sz="2400" baseline="0" dirty="0" smtClean="0">
                <a:solidFill>
                  <a:prstClr val="black"/>
                </a:solidFill>
                <a:latin typeface="Arial" panose="020B0604020202020204" pitchFamily="34" charset="0"/>
                <a:cs typeface="Arial" panose="020B0604020202020204" pitchFamily="34" charset="0"/>
              </a:rPr>
              <a:t> interfaces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a test to call the method you wish you had</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the code to implement that interface</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NOTE:  This is more about DESIGN than TESTING</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t>
            </a:r>
            <a:r>
              <a:rPr lang="en-US" sz="2400" dirty="0" smtClean="0">
                <a:solidFill>
                  <a:prstClr val="black"/>
                </a:solidFill>
                <a:latin typeface="Arial" panose="020B0604020202020204" pitchFamily="34" charset="0"/>
                <a:cs typeface="Arial" panose="020B0604020202020204" pitchFamily="34" charset="0"/>
              </a:rPr>
              <a:t>Arrange, Act, Assert” is not just a vain</a:t>
            </a:r>
            <a:r>
              <a:rPr lang="en-US" sz="2400" baseline="0" dirty="0" smtClean="0">
                <a:solidFill>
                  <a:prstClr val="black"/>
                </a:solidFill>
                <a:latin typeface="Arial" panose="020B0604020202020204" pitchFamily="34" charset="0"/>
                <a:cs typeface="Arial" panose="020B0604020202020204" pitchFamily="34" charset="0"/>
              </a:rPr>
              <a:t> insistence on being different.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Unit TDD relies heavily on mock objects</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Leading mocking tools (i.e. </a:t>
            </a:r>
            <a:r>
              <a:rPr lang="en-US" sz="2400" baseline="0" dirty="0" err="1" smtClean="0">
                <a:solidFill>
                  <a:prstClr val="black"/>
                </a:solidFill>
                <a:latin typeface="Arial" panose="020B0604020202020204" pitchFamily="34" charset="0"/>
                <a:cs typeface="Arial" panose="020B0604020202020204" pitchFamily="34" charset="0"/>
              </a:rPr>
              <a:t>Mockito</a:t>
            </a:r>
            <a:r>
              <a:rPr lang="en-US" sz="2400" baseline="0" dirty="0" smtClean="0">
                <a:solidFill>
                  <a:prstClr val="black"/>
                </a:solidFill>
                <a:latin typeface="Arial" panose="020B0604020202020204" pitchFamily="34" charset="0"/>
                <a:cs typeface="Arial" panose="020B0604020202020204" pitchFamily="34" charset="0"/>
              </a:rPr>
              <a:t>) use the word “when” in their own DSLs.</a:t>
            </a:r>
            <a:endParaRPr lang="en-US" sz="24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a:p>
        </p:txBody>
      </p:sp>
    </p:spTree>
    <p:extLst>
      <p:ext uri="{BB962C8B-B14F-4D97-AF65-F5344CB8AC3E}">
        <p14:creationId xmlns:p14="http://schemas.microsoft.com/office/powerpoint/2010/main" val="6533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What </a:t>
            </a:r>
            <a:r>
              <a:rPr lang="en-US" sz="2400" baseline="0" dirty="0" smtClean="0">
                <a:solidFill>
                  <a:prstClr val="black"/>
                </a:solidFill>
                <a:latin typeface="Arial" panose="020B0604020202020204" pitchFamily="34" charset="0"/>
                <a:cs typeface="Arial" panose="020B0604020202020204" pitchFamily="34" charset="0"/>
              </a:rPr>
              <a:t>are we building?</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aseline="0" dirty="0" smtClean="0">
                <a:solidFill>
                  <a:prstClr val="black"/>
                </a:solidFill>
                <a:latin typeface="Arial" panose="020B0604020202020204" pitchFamily="34" charset="0"/>
                <a:cs typeface="Arial" panose="020B0604020202020204" pitchFamily="34" charset="0"/>
              </a:rPr>
              <a:t>Problem:  We can agree to the same document, only later to discover we’re reading it differently</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Fred Brooks:  </a:t>
            </a:r>
            <a:r>
              <a:rPr lang="en-US" sz="1200" b="0" i="1" kern="1200" baseline="0" dirty="0" smtClean="0">
                <a:solidFill>
                  <a:schemeClr val="tx1"/>
                </a:solidFill>
                <a:effectLst/>
                <a:latin typeface="+mn-lt"/>
                <a:ea typeface="+mn-ea"/>
                <a:cs typeface="+mn-cs"/>
              </a:rPr>
              <a:t>The hardest part of the software task is arriving at a complete and consistent specification, and much of the essence of building a program is in fact the debugging of the specification.</a:t>
            </a:r>
            <a:endParaRPr lang="en-US" sz="2400" i="1"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How will we know we’re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Problem:  “Now that I see this, I realize we really need X instead or in addition.”</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LEARNING, which is good.  Only learning LATE is bad.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  When all tests pass, we’re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Most likely pulls that realization forward from late in the sprint to backlog refinement or sprint planning</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learning occurs, even late, just add tests that capture it.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other tests helps assess change impact on both code and effort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Seeing the change alongside other tests often reveals that it can be split out to avoid blocking the rest.</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will we be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tests lets you “burn them down” to project completion.</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Look too long?  Consider regrouping scenarios into smaller separate stories</a:t>
            </a:r>
            <a:r>
              <a:rPr lang="en-US" sz="2400" baseline="0" dirty="0" smtClean="0">
                <a:solidFill>
                  <a:prstClr val="black"/>
                </a:solidFill>
                <a:latin typeface="Arial" panose="020B0604020202020204" pitchFamily="34" charset="0"/>
                <a:cs typeface="Arial" panose="020B0604020202020204" pitchFamily="34" charset="0"/>
              </a:rPr>
              <a:t>.</a:t>
            </a:r>
            <a:endParaRPr lang="en-US" sz="2400"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a:p>
        </p:txBody>
      </p:sp>
    </p:spTree>
    <p:extLst>
      <p:ext uri="{BB962C8B-B14F-4D97-AF65-F5344CB8AC3E}">
        <p14:creationId xmlns:p14="http://schemas.microsoft.com/office/powerpoint/2010/main" val="24780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Focus:</a:t>
            </a:r>
            <a:r>
              <a:rPr lang="en-US" baseline="0" dirty="0" smtClean="0"/>
              <a:t>  Make the tests pass – clear, simple, &amp; obvious whether you’re on track.</a:t>
            </a:r>
          </a:p>
          <a:p>
            <a:pPr marL="171450" indent="-171450">
              <a:buFont typeface="Arial" panose="020B0604020202020204" pitchFamily="34" charset="0"/>
              <a:buChar char="•"/>
            </a:pPr>
            <a:r>
              <a:rPr lang="en-US" baseline="0" dirty="0" smtClean="0"/>
              <a:t>QA Head Start – It’s NOT BUSY-WORK; IT’S REAL VALUE</a:t>
            </a:r>
          </a:p>
          <a:p>
            <a:pPr marL="628650" lvl="1" indent="-171450">
              <a:buFont typeface="Arial" panose="020B0604020202020204" pitchFamily="34" charset="0"/>
              <a:buChar char="•"/>
            </a:pPr>
            <a:r>
              <a:rPr lang="en-US" baseline="0" dirty="0" smtClean="0"/>
              <a:t>QA will have questions – THAT’S LEARNING</a:t>
            </a:r>
          </a:p>
          <a:p>
            <a:pPr marL="628650" lvl="1" indent="-171450">
              <a:buFont typeface="Arial" panose="020B0604020202020204" pitchFamily="34" charset="0"/>
              <a:buChar char="•"/>
            </a:pPr>
            <a:r>
              <a:rPr lang="en-US" baseline="0" dirty="0" smtClean="0"/>
              <a:t>QA will learn what data, etc. they need, and can start getting it.</a:t>
            </a:r>
          </a:p>
          <a:p>
            <a:pPr marL="628650" lvl="1" indent="-171450">
              <a:buFont typeface="Arial" panose="020B0604020202020204" pitchFamily="34" charset="0"/>
              <a:buChar char="•"/>
            </a:pPr>
            <a:r>
              <a:rPr lang="en-US" baseline="0" dirty="0" smtClean="0"/>
              <a:t>NOTE:  As this matures, the team absorbs QA work &amp; people, becoming more cross-functionally capable.</a:t>
            </a:r>
            <a:endParaRPr lang="en-US" dirty="0" smtClean="0"/>
          </a:p>
          <a:p>
            <a:pPr marL="171450" indent="-171450">
              <a:buFont typeface="Arial" panose="020B0604020202020204" pitchFamily="34" charset="0"/>
              <a:buChar char="•"/>
            </a:pPr>
            <a:r>
              <a:rPr lang="en-US" dirty="0" smtClean="0"/>
              <a:t>Splitting Stories</a:t>
            </a:r>
          </a:p>
          <a:p>
            <a:pPr marL="628650" lvl="1" indent="-171450">
              <a:buFont typeface="Arial" panose="020B0604020202020204" pitchFamily="34" charset="0"/>
              <a:buChar char="•"/>
            </a:pPr>
            <a:r>
              <a:rPr lang="en-US" dirty="0" smtClean="0"/>
              <a:t>Layer-based</a:t>
            </a:r>
            <a:r>
              <a:rPr lang="en-US" baseline="0" dirty="0" smtClean="0"/>
              <a:t> stories </a:t>
            </a:r>
          </a:p>
          <a:p>
            <a:pPr marL="1085850" lvl="2" indent="-171450">
              <a:buFont typeface="Arial" panose="020B0604020202020204" pitchFamily="34" charset="0"/>
              <a:buChar char="•"/>
            </a:pPr>
            <a:r>
              <a:rPr lang="en-US" baseline="0" dirty="0" smtClean="0"/>
              <a:t>Can’t be independently DONE.</a:t>
            </a:r>
          </a:p>
          <a:p>
            <a:pPr marL="1085850" lvl="2" indent="-171450">
              <a:buFont typeface="Arial" panose="020B0604020202020204" pitchFamily="34" charset="0"/>
              <a:buChar char="•"/>
            </a:pPr>
            <a:r>
              <a:rPr lang="en-US" baseline="0" dirty="0" smtClean="0"/>
              <a:t>No meaningful relative priority.</a:t>
            </a:r>
          </a:p>
          <a:p>
            <a:pPr marL="628650" lvl="1" indent="-171450">
              <a:buFont typeface="Arial" panose="020B0604020202020204" pitchFamily="34" charset="0"/>
              <a:buChar char="•"/>
            </a:pPr>
            <a:r>
              <a:rPr lang="en-US" baseline="0" dirty="0" smtClean="0"/>
              <a:t>Test-set stories</a:t>
            </a:r>
          </a:p>
          <a:p>
            <a:pPr marL="1085850" lvl="2" indent="-171450">
              <a:buFont typeface="Arial" panose="020B0604020202020204" pitchFamily="34" charset="0"/>
              <a:buChar char="•"/>
            </a:pPr>
            <a:r>
              <a:rPr lang="en-US" baseline="0" dirty="0" smtClean="0"/>
              <a:t>CAN be DONE independently of each other.</a:t>
            </a:r>
          </a:p>
          <a:p>
            <a:pPr marL="1085850" lvl="2" indent="-171450">
              <a:buFont typeface="Arial" panose="020B0604020202020204" pitchFamily="34" charset="0"/>
              <a:buChar char="•"/>
            </a:pPr>
            <a:r>
              <a:rPr lang="en-US" baseline="0" dirty="0" smtClean="0"/>
              <a:t>CAN be prioritized, and often reveal 80-20 opportunities.</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a:p>
        </p:txBody>
      </p:sp>
    </p:spTree>
    <p:extLst>
      <p:ext uri="{BB962C8B-B14F-4D97-AF65-F5344CB8AC3E}">
        <p14:creationId xmlns:p14="http://schemas.microsoft.com/office/powerpoint/2010/main" val="36974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Everyone</a:t>
            </a:r>
            <a:r>
              <a:rPr lang="en-US" baseline="0" dirty="0" smtClean="0"/>
              <a:t> knows the goal and priorities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Manage scope</a:t>
            </a:r>
          </a:p>
          <a:p>
            <a:pPr marL="628650" lvl="1" indent="-171450">
              <a:buFont typeface="Arial" panose="020B0604020202020204" pitchFamily="34" charset="0"/>
              <a:buChar char="•"/>
            </a:pPr>
            <a:r>
              <a:rPr lang="en-US" baseline="0" dirty="0" smtClean="0"/>
              <a:t>Recognize and fill specification gaps</a:t>
            </a:r>
          </a:p>
          <a:p>
            <a:pPr marL="628650" lvl="1" indent="-171450">
              <a:buFont typeface="Arial" panose="020B0604020202020204" pitchFamily="34" charset="0"/>
              <a:buChar char="•"/>
            </a:pPr>
            <a:r>
              <a:rPr lang="en-US" baseline="0" dirty="0" smtClean="0"/>
              <a:t>But prevent UNINTENTIONAL scope creep</a:t>
            </a:r>
          </a:p>
          <a:p>
            <a:pPr marL="171450" lvl="0" indent="-171450">
              <a:buFont typeface="Arial" panose="020B0604020202020204" pitchFamily="34" charset="0"/>
              <a:buChar char="•"/>
            </a:pPr>
            <a:r>
              <a:rPr lang="en-US" baseline="0" dirty="0" smtClean="0"/>
              <a:t>The whole team the whole time</a:t>
            </a:r>
          </a:p>
          <a:p>
            <a:pPr marL="628650" lvl="1" indent="-171450">
              <a:buFont typeface="Arial" panose="020B0604020202020204" pitchFamily="34" charset="0"/>
              <a:buChar char="•"/>
            </a:pPr>
            <a:r>
              <a:rPr lang="en-US" baseline="0" dirty="0" smtClean="0"/>
              <a:t>Helps resolve </a:t>
            </a:r>
            <a:r>
              <a:rPr lang="en-US" baseline="0" dirty="0" smtClean="0"/>
              <a:t>Blockers (e.g. QA early on)  </a:t>
            </a:r>
            <a:endParaRPr lang="en-US" baseline="0" dirty="0" smtClean="0"/>
          </a:p>
          <a:p>
            <a:pPr marL="628650" lvl="1" indent="-171450">
              <a:buFont typeface="Arial" panose="020B0604020202020204" pitchFamily="34" charset="0"/>
              <a:buChar char="•"/>
            </a:pPr>
            <a:r>
              <a:rPr lang="en-US" baseline="0" dirty="0" smtClean="0"/>
              <a:t>Discourages “Fire </a:t>
            </a:r>
            <a:r>
              <a:rPr lang="en-US" baseline="0" dirty="0" smtClean="0"/>
              <a:t>&amp; Forget” disengagement by stakeholders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a:p>
        </p:txBody>
      </p:sp>
    </p:spTree>
    <p:extLst>
      <p:ext uri="{BB962C8B-B14F-4D97-AF65-F5344CB8AC3E}">
        <p14:creationId xmlns:p14="http://schemas.microsoft.com/office/powerpoint/2010/main" val="35558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taste-test TDD with a live demo.</a:t>
            </a:r>
          </a:p>
          <a:p>
            <a:r>
              <a:rPr lang="en-US" dirty="0" smtClean="0"/>
              <a:t>After that, we’ll go into practicalities of fitting into Scrum &amp; Legacy contexts.</a:t>
            </a:r>
          </a:p>
          <a:p>
            <a:endParaRPr lang="en-US" dirty="0" smtClean="0"/>
          </a:p>
          <a:p>
            <a:r>
              <a:rPr lang="en-US" dirty="0" smtClean="0"/>
              <a:t>Before we move on, are there any</a:t>
            </a:r>
            <a:r>
              <a:rPr lang="en-US" baseline="0" dirty="0" smtClean="0"/>
              <a:t> questions about what we’ve covered so far?</a:t>
            </a:r>
          </a:p>
          <a:p>
            <a:endParaRPr lang="en-US" baseline="0" dirty="0" smtClean="0"/>
          </a:p>
          <a:p>
            <a:r>
              <a:rPr lang="en-US" dirty="0" smtClean="0"/>
              <a:t>Learned </a:t>
            </a:r>
            <a:r>
              <a:rPr lang="en-US" dirty="0" smtClean="0"/>
              <a:t>in the Air Force:</a:t>
            </a:r>
          </a:p>
          <a:p>
            <a:r>
              <a:rPr lang="en-US" dirty="0" smtClean="0"/>
              <a:t>	There’s only ONE STUPID QUESTION…</a:t>
            </a:r>
          </a:p>
          <a:p>
            <a:r>
              <a:rPr lang="en-US" dirty="0" smtClean="0"/>
              <a:t>	… The one that’s NOT ASKED.</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you’d like to explore what BDD</a:t>
            </a:r>
            <a:r>
              <a:rPr lang="en-US" baseline="0" dirty="0" smtClean="0"/>
              <a:t> looks like at slightly larger scale, I’ll have an opportunity for you at the end.</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a:p>
        </p:txBody>
      </p:sp>
    </p:spTree>
    <p:extLst>
      <p:ext uri="{BB962C8B-B14F-4D97-AF65-F5344CB8AC3E}">
        <p14:creationId xmlns:p14="http://schemas.microsoft.com/office/powerpoint/2010/main" val="225173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ucumber.i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c2.com/cgi/wiki?TestDrivenDevelopment" TargetMode="External"/><Relationship Id="rId5" Type="http://schemas.openxmlformats.org/officeDocument/2006/relationships/hyperlink" Target="http://www.fitnesse.org/FrontPage" TargetMode="External"/><Relationship Id="rId4" Type="http://schemas.openxmlformats.org/officeDocument/2006/relationships/hyperlink" Target="http://spockframework.github.io/spock/docs/1.0/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810001"/>
            <a:ext cx="9144000" cy="2471614"/>
          </a:xfrm>
        </p:spPr>
        <p:txBody>
          <a:bodyPr/>
          <a:lstStyle/>
          <a:p>
            <a:r>
              <a:rPr lang="en-US" dirty="0" smtClean="0"/>
              <a:t>Test-Driven Development</a:t>
            </a:r>
          </a:p>
          <a:p>
            <a:r>
              <a:rPr lang="en-US" sz="3200" dirty="0" smtClean="0"/>
              <a:t>(It’s NOT about Testing)</a:t>
            </a:r>
          </a:p>
          <a:p>
            <a:r>
              <a:rPr lang="en-US" dirty="0" smtClean="0"/>
              <a:t/>
            </a:r>
            <a:br>
              <a:rPr lang="en-US" dirty="0" smtClean="0"/>
            </a:br>
            <a:r>
              <a:rPr lang="en-US" sz="2400" b="0" dirty="0" smtClean="0">
                <a:solidFill>
                  <a:schemeClr val="tx1"/>
                </a:solidFill>
                <a:latin typeface="Arial"/>
                <a:cs typeface="Arial"/>
              </a:rPr>
              <a:t>Lance Zant &amp; Daniel Yang, June 2016</a:t>
            </a:r>
            <a:endParaRPr lang="en-US" sz="2400" b="0" dirty="0">
              <a:solidFill>
                <a:schemeClr val="tx1"/>
              </a:solidFill>
              <a:latin typeface="Arial"/>
              <a:cs typeface="Aria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5262979"/>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ATDD – When do we do what?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Backlog refinement – Main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Planning – Acceptance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During the Sprint – Questions &amp; Feedback</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Daily Scrum – Which Tests Now Pass?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Ad Hoc – Questions &amp; Feedback</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Demo – Watch ‘</a:t>
            </a:r>
            <a:r>
              <a:rPr lang="en-US" sz="2400" dirty="0" err="1" smtClean="0">
                <a:solidFill>
                  <a:prstClr val="black"/>
                </a:solidFill>
                <a:latin typeface="Arial" panose="020B0604020202020204" pitchFamily="34" charset="0"/>
                <a:cs typeface="Arial" panose="020B0604020202020204" pitchFamily="34" charset="0"/>
              </a:rPr>
              <a:t>em</a:t>
            </a:r>
            <a:r>
              <a:rPr lang="en-US" sz="2400" dirty="0" smtClean="0">
                <a:solidFill>
                  <a:prstClr val="black"/>
                </a:solidFill>
                <a:latin typeface="Arial" panose="020B0604020202020204" pitchFamily="34" charset="0"/>
                <a:cs typeface="Arial" panose="020B0604020202020204" pitchFamily="34" charset="0"/>
              </a:rPr>
              <a:t> Run!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Retrospective – </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Definitions of Done &amp; Ready</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Impediment patterns</a:t>
            </a:r>
          </a:p>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Unit TDD – Development Rhythm</a:t>
            </a:r>
            <a:br>
              <a:rPr lang="en-US" sz="2400" dirty="0" smtClean="0">
                <a:solidFill>
                  <a:prstClr val="black"/>
                </a:solidFill>
                <a:latin typeface="Arial" panose="020B0604020202020204" pitchFamily="34" charset="0"/>
                <a:cs typeface="Arial" panose="020B0604020202020204" pitchFamily="34" charset="0"/>
              </a:rPr>
            </a:br>
            <a:r>
              <a:rPr lang="en-US" sz="2400" dirty="0" smtClean="0">
                <a:solidFill>
                  <a:prstClr val="black"/>
                </a:solidFill>
                <a:latin typeface="Arial" panose="020B0604020202020204" pitchFamily="34" charset="0"/>
                <a:cs typeface="Arial" panose="020B0604020202020204" pitchFamily="34" charset="0"/>
              </a:rPr>
              <a:t>(Red, Green, Refactor)</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6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2234458"/>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The BIG CHANGE:  It’s about COLLABORATION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“Three Amigos” – P.O., Developer, Tester</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Collaborating on Scenarios </a:t>
            </a: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sym typeface="Wingdings" panose="05000000000000000000" pitchFamily="2" charset="2"/>
              </a:rPr>
              <a:t>Ubiquitous Language</a:t>
            </a:r>
            <a:endParaRPr lang="en-US" sz="240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Collaboration yields &gt; half the value </a:t>
            </a:r>
          </a:p>
        </p:txBody>
      </p:sp>
    </p:spTree>
    <p:extLst>
      <p:ext uri="{BB962C8B-B14F-4D97-AF65-F5344CB8AC3E}">
        <p14:creationId xmlns:p14="http://schemas.microsoft.com/office/powerpoint/2010/main" val="2086784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Common Concerns with </a:t>
            </a:r>
            <a:r>
              <a:rPr lang="en-US" dirty="0" smtClean="0"/>
              <a:t>TDD</a:t>
            </a:r>
            <a:endParaRPr lang="en-US" dirty="0"/>
          </a:p>
        </p:txBody>
      </p:sp>
      <p:sp>
        <p:nvSpPr>
          <p:cNvPr id="3" name="TextBox 2"/>
          <p:cNvSpPr txBox="1"/>
          <p:nvPr/>
        </p:nvSpPr>
        <p:spPr>
          <a:xfrm>
            <a:off x="457200" y="1184032"/>
            <a:ext cx="8381999"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“It’s not scalable”</a:t>
            </a:r>
          </a:p>
          <a:p>
            <a:pPr marL="914400" lvl="1"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Tests take too long to write and/or run</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Work around and through scalability</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“We need 100% test coverage”</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Well, then more is better, so let’s start.</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What you need is to guide current work and protect it from regressions.  (See Feathers)</a:t>
            </a:r>
            <a:endParaRPr lang="en-US" sz="2800" dirty="0" smtClean="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Everyone’s not utilizing TDD</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Team needs </a:t>
            </a:r>
            <a:r>
              <a:rPr lang="en-US" sz="2800" dirty="0" smtClean="0">
                <a:solidFill>
                  <a:prstClr val="black"/>
                </a:solidFill>
                <a:latin typeface="Arial" panose="020B0604020202020204" pitchFamily="34" charset="0"/>
                <a:cs typeface="Arial" panose="020B0604020202020204" pitchFamily="34" charset="0"/>
              </a:rPr>
              <a:t>consensus, not unanimity.</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Try building consensus, if it is lacking.  </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Lunch &amp; Learns.  </a:t>
            </a: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“Spike &amp; demo” for one app or component</a:t>
            </a:r>
            <a:endParaRPr lang="en-US" sz="2800" dirty="0">
              <a:solidFill>
                <a:prstClr val="black"/>
              </a:solidFill>
              <a:latin typeface="Arial" panose="020B0604020202020204" pitchFamily="34" charset="0"/>
              <a:cs typeface="Arial" panose="020B0604020202020204" pitchFamily="34" charset="0"/>
            </a:endParaRPr>
          </a:p>
          <a:p>
            <a:pPr lvl="1"/>
            <a:endParaRPr lang="en-US" sz="2800" dirty="0" smtClean="0"/>
          </a:p>
        </p:txBody>
      </p:sp>
    </p:spTree>
    <p:extLst>
      <p:ext uri="{BB962C8B-B14F-4D97-AF65-F5344CB8AC3E}">
        <p14:creationId xmlns:p14="http://schemas.microsoft.com/office/powerpoint/2010/main" val="49021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a:t>L</a:t>
            </a:r>
            <a:r>
              <a:rPr lang="en-US" dirty="0" smtClean="0"/>
              <a:t>et’s Go!  Show Me the Money!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951"/>
            <a:ext cx="9140659" cy="5332162"/>
          </a:xfrm>
          <a:prstGeom prst="rect">
            <a:avLst/>
          </a:prstGeom>
        </p:spPr>
      </p:pic>
      <p:sp>
        <p:nvSpPr>
          <p:cNvPr id="4" name="Right Brace 3"/>
          <p:cNvSpPr/>
          <p:nvPr/>
        </p:nvSpPr>
        <p:spPr>
          <a:xfrm>
            <a:off x="5557256" y="1891862"/>
            <a:ext cx="398035" cy="546538"/>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6" name="Right Brace 5"/>
          <p:cNvSpPr/>
          <p:nvPr/>
        </p:nvSpPr>
        <p:spPr>
          <a:xfrm>
            <a:off x="5569462" y="3991460"/>
            <a:ext cx="385830" cy="1804995"/>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7" name="Right Brace 6"/>
          <p:cNvSpPr/>
          <p:nvPr/>
        </p:nvSpPr>
        <p:spPr>
          <a:xfrm>
            <a:off x="5569462" y="3125503"/>
            <a:ext cx="385830" cy="836897"/>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5" name="TextBox 4"/>
          <p:cNvSpPr txBox="1"/>
          <p:nvPr/>
        </p:nvSpPr>
        <p:spPr>
          <a:xfrm>
            <a:off x="6148553" y="4418627"/>
            <a:ext cx="2995447" cy="1200329"/>
          </a:xfrm>
          <a:prstGeom prst="rect">
            <a:avLst/>
          </a:prstGeom>
          <a:noFill/>
        </p:spPr>
        <p:txBody>
          <a:bodyPr wrap="square" rtlCol="0">
            <a:spAutoFit/>
          </a:bodyPr>
          <a:lstStyle/>
          <a:p>
            <a:r>
              <a:rPr lang="en-US" dirty="0" smtClean="0">
                <a:solidFill>
                  <a:srgbClr val="FFFF00"/>
                </a:solidFill>
              </a:rPr>
              <a:t>50% Collaborative Gherkin:</a:t>
            </a:r>
          </a:p>
          <a:p>
            <a:pPr marL="285750" indent="-285750">
              <a:buFont typeface="Arial" panose="020B0604020202020204" pitchFamily="34" charset="0"/>
              <a:buChar char="•"/>
            </a:pPr>
            <a:r>
              <a:rPr lang="en-US" dirty="0" smtClean="0">
                <a:solidFill>
                  <a:srgbClr val="FFFF00"/>
                </a:solidFill>
              </a:rPr>
              <a:t>Ubiquitous Language</a:t>
            </a:r>
          </a:p>
          <a:p>
            <a:pPr marL="285750" indent="-285750">
              <a:buFont typeface="Arial" panose="020B0604020202020204" pitchFamily="34" charset="0"/>
              <a:buChar char="•"/>
            </a:pPr>
            <a:r>
              <a:rPr lang="en-US" dirty="0" smtClean="0">
                <a:solidFill>
                  <a:srgbClr val="FFFF00"/>
                </a:solidFill>
              </a:rPr>
              <a:t>Corner Cases</a:t>
            </a:r>
          </a:p>
          <a:p>
            <a:pPr marL="285750" indent="-285750">
              <a:buFont typeface="Arial" panose="020B0604020202020204" pitchFamily="34" charset="0"/>
              <a:buChar char="•"/>
            </a:pPr>
            <a:r>
              <a:rPr lang="en-US" dirty="0" smtClean="0">
                <a:solidFill>
                  <a:srgbClr val="FFFF00"/>
                </a:solidFill>
              </a:rPr>
              <a:t>Consistent Size (Flow)</a:t>
            </a:r>
            <a:endParaRPr lang="en-US" dirty="0">
              <a:solidFill>
                <a:srgbClr val="FFFF00"/>
              </a:solidFill>
            </a:endParaRPr>
          </a:p>
        </p:txBody>
      </p:sp>
      <p:sp>
        <p:nvSpPr>
          <p:cNvPr id="9" name="TextBox 8"/>
          <p:cNvSpPr txBox="1"/>
          <p:nvPr/>
        </p:nvSpPr>
        <p:spPr>
          <a:xfrm>
            <a:off x="6111275" y="3207236"/>
            <a:ext cx="2873398" cy="923330"/>
          </a:xfrm>
          <a:prstGeom prst="rect">
            <a:avLst/>
          </a:prstGeom>
          <a:noFill/>
        </p:spPr>
        <p:txBody>
          <a:bodyPr wrap="square" rtlCol="0">
            <a:spAutoFit/>
          </a:bodyPr>
          <a:lstStyle/>
          <a:p>
            <a:r>
              <a:rPr lang="en-US" dirty="0" smtClean="0">
                <a:solidFill>
                  <a:srgbClr val="FFFF00"/>
                </a:solidFill>
              </a:rPr>
              <a:t>25% Drive Development:</a:t>
            </a:r>
          </a:p>
          <a:p>
            <a:pPr marL="285750" indent="-285750">
              <a:buFont typeface="Arial" panose="020B0604020202020204" pitchFamily="34" charset="0"/>
              <a:buChar char="•"/>
            </a:pPr>
            <a:r>
              <a:rPr lang="en-US" dirty="0" smtClean="0">
                <a:solidFill>
                  <a:srgbClr val="FFFF00"/>
                </a:solidFill>
              </a:rPr>
              <a:t>P.O Questions</a:t>
            </a:r>
          </a:p>
          <a:p>
            <a:pPr marL="285750" indent="-285750">
              <a:buFont typeface="Arial" panose="020B0604020202020204" pitchFamily="34" charset="0"/>
              <a:buChar char="•"/>
            </a:pPr>
            <a:r>
              <a:rPr lang="en-US" dirty="0" smtClean="0">
                <a:solidFill>
                  <a:srgbClr val="FFFF00"/>
                </a:solidFill>
              </a:rPr>
              <a:t>Fight Feature Creep</a:t>
            </a:r>
            <a:endParaRPr lang="en-US" dirty="0">
              <a:solidFill>
                <a:srgbClr val="FFFF00"/>
              </a:solidFill>
            </a:endParaRPr>
          </a:p>
        </p:txBody>
      </p:sp>
      <p:sp>
        <p:nvSpPr>
          <p:cNvPr id="10" name="TextBox 9"/>
          <p:cNvSpPr txBox="1"/>
          <p:nvPr/>
        </p:nvSpPr>
        <p:spPr>
          <a:xfrm>
            <a:off x="6111275" y="2424557"/>
            <a:ext cx="2873398" cy="738664"/>
          </a:xfrm>
          <a:prstGeom prst="rect">
            <a:avLst/>
          </a:prstGeom>
          <a:noFill/>
        </p:spPr>
        <p:txBody>
          <a:bodyPr wrap="square" rtlCol="0">
            <a:spAutoFit/>
          </a:bodyPr>
          <a:lstStyle/>
          <a:p>
            <a:r>
              <a:rPr lang="en-US" sz="1400" dirty="0" smtClean="0">
                <a:solidFill>
                  <a:srgbClr val="FFFF00"/>
                </a:solidFill>
              </a:rPr>
              <a:t>15% Help QA:</a:t>
            </a:r>
          </a:p>
          <a:p>
            <a:pPr marL="285750" indent="-285750">
              <a:buFont typeface="Arial" panose="020B0604020202020204" pitchFamily="34" charset="0"/>
              <a:buChar char="•"/>
            </a:pPr>
            <a:r>
              <a:rPr lang="en-US" sz="1400" dirty="0" smtClean="0">
                <a:solidFill>
                  <a:srgbClr val="FFFF00"/>
                </a:solidFill>
              </a:rPr>
              <a:t>Big Head Start</a:t>
            </a:r>
          </a:p>
          <a:p>
            <a:pPr marL="285750" indent="-285750">
              <a:buFont typeface="Arial" panose="020B0604020202020204" pitchFamily="34" charset="0"/>
              <a:buChar char="•"/>
            </a:pPr>
            <a:r>
              <a:rPr lang="en-US" sz="1400" dirty="0" smtClean="0">
                <a:solidFill>
                  <a:srgbClr val="FFFF00"/>
                </a:solidFill>
              </a:rPr>
              <a:t>Early Q&amp;A, Feedback</a:t>
            </a:r>
            <a:endParaRPr lang="en-US" sz="1400" dirty="0">
              <a:solidFill>
                <a:srgbClr val="FFFF00"/>
              </a:solidFill>
            </a:endParaRPr>
          </a:p>
        </p:txBody>
      </p:sp>
      <p:sp>
        <p:nvSpPr>
          <p:cNvPr id="11" name="Right Brace 10"/>
          <p:cNvSpPr/>
          <p:nvPr/>
        </p:nvSpPr>
        <p:spPr>
          <a:xfrm>
            <a:off x="5569462" y="2522482"/>
            <a:ext cx="385830" cy="573961"/>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13" name="TextBox 12"/>
          <p:cNvSpPr txBox="1"/>
          <p:nvPr/>
        </p:nvSpPr>
        <p:spPr>
          <a:xfrm>
            <a:off x="6111276" y="1743267"/>
            <a:ext cx="2873398" cy="738664"/>
          </a:xfrm>
          <a:prstGeom prst="rect">
            <a:avLst/>
          </a:prstGeom>
          <a:noFill/>
        </p:spPr>
        <p:txBody>
          <a:bodyPr wrap="square" rtlCol="0">
            <a:spAutoFit/>
          </a:bodyPr>
          <a:lstStyle/>
          <a:p>
            <a:r>
              <a:rPr lang="en-US" sz="1400" dirty="0" smtClean="0">
                <a:solidFill>
                  <a:srgbClr val="FFFF00"/>
                </a:solidFill>
              </a:rPr>
              <a:t>10% Automation:</a:t>
            </a:r>
          </a:p>
          <a:p>
            <a:pPr marL="285750" indent="-285750">
              <a:buFont typeface="Arial" panose="020B0604020202020204" pitchFamily="34" charset="0"/>
              <a:buChar char="•"/>
            </a:pPr>
            <a:r>
              <a:rPr lang="en-US" sz="1400" dirty="0" smtClean="0">
                <a:solidFill>
                  <a:srgbClr val="FFFF00"/>
                </a:solidFill>
              </a:rPr>
              <a:t>Regression in CI</a:t>
            </a:r>
          </a:p>
          <a:p>
            <a:pPr marL="285750" indent="-285750">
              <a:buFont typeface="Arial" panose="020B0604020202020204" pitchFamily="34" charset="0"/>
              <a:buChar char="•"/>
            </a:pPr>
            <a:r>
              <a:rPr lang="en-US" sz="1400" dirty="0" smtClean="0">
                <a:solidFill>
                  <a:srgbClr val="FFFF00"/>
                </a:solidFill>
              </a:rPr>
              <a:t>Push-On-Green</a:t>
            </a:r>
            <a:endParaRPr lang="en-US" sz="1400" dirty="0">
              <a:solidFill>
                <a:srgbClr val="FFFF00"/>
              </a:solidFill>
            </a:endParaRPr>
          </a:p>
        </p:txBody>
      </p:sp>
    </p:spTree>
    <p:extLst>
      <p:ext uri="{BB962C8B-B14F-4D97-AF65-F5344CB8AC3E}">
        <p14:creationId xmlns:p14="http://schemas.microsoft.com/office/powerpoint/2010/main" val="326736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Odds &amp; Ends</a:t>
            </a:r>
            <a:endParaRPr lang="en-US" dirty="0"/>
          </a:p>
        </p:txBody>
      </p:sp>
      <p:sp>
        <p:nvSpPr>
          <p:cNvPr id="3" name="TextBox 2"/>
          <p:cNvSpPr txBox="1"/>
          <p:nvPr/>
        </p:nvSpPr>
        <p:spPr>
          <a:xfrm>
            <a:off x="457200" y="1711570"/>
            <a:ext cx="838199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Footnote:  </a:t>
            </a:r>
            <a:r>
              <a:rPr lang="en-US" sz="2800" i="1" dirty="0" smtClean="0">
                <a:solidFill>
                  <a:prstClr val="black"/>
                </a:solidFill>
                <a:latin typeface="Arial" panose="020B0604020202020204" pitchFamily="34" charset="0"/>
                <a:cs typeface="Arial" panose="020B0604020202020204" pitchFamily="34" charset="0"/>
              </a:rPr>
              <a:t>TDD </a:t>
            </a:r>
            <a:r>
              <a:rPr lang="en-US" sz="2800" i="1" dirty="0">
                <a:solidFill>
                  <a:prstClr val="black"/>
                </a:solidFill>
                <a:latin typeface="Arial" panose="020B0604020202020204" pitchFamily="34" charset="0"/>
                <a:cs typeface="Arial" panose="020B0604020202020204" pitchFamily="34" charset="0"/>
              </a:rPr>
              <a:t>proceeds in tiny steps.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How </a:t>
            </a:r>
            <a:r>
              <a:rPr lang="en-US" sz="2800" i="1" dirty="0">
                <a:solidFill>
                  <a:prstClr val="black"/>
                </a:solidFill>
                <a:latin typeface="Arial" panose="020B0604020202020204" pitchFamily="34" charset="0"/>
                <a:cs typeface="Arial" panose="020B0604020202020204" pitchFamily="34" charset="0"/>
              </a:rPr>
              <a:t>tiny is up to </a:t>
            </a:r>
            <a:r>
              <a:rPr lang="en-US" sz="2800" i="1" dirty="0" smtClean="0">
                <a:solidFill>
                  <a:prstClr val="black"/>
                </a:solidFill>
                <a:latin typeface="Arial" panose="020B0604020202020204" pitchFamily="34" charset="0"/>
                <a:cs typeface="Arial" panose="020B0604020202020204" pitchFamily="34" charset="0"/>
              </a:rPr>
              <a:t>you, but take care.  </a:t>
            </a: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The </a:t>
            </a:r>
            <a:r>
              <a:rPr lang="en-US" sz="2800" i="1" dirty="0">
                <a:solidFill>
                  <a:prstClr val="black"/>
                </a:solidFill>
                <a:latin typeface="Arial" panose="020B0604020202020204" pitchFamily="34" charset="0"/>
                <a:cs typeface="Arial" panose="020B0604020202020204" pitchFamily="34" charset="0"/>
              </a:rPr>
              <a:t>common problem is to bite off too much.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Resist that</a:t>
            </a:r>
            <a:r>
              <a:rPr lang="en-US" sz="2800" i="1" dirty="0">
                <a:solidFill>
                  <a:prstClr val="black"/>
                </a:solidFill>
                <a:latin typeface="Arial" panose="020B0604020202020204" pitchFamily="34" charset="0"/>
                <a:cs typeface="Arial" panose="020B0604020202020204" pitchFamily="34" charset="0"/>
              </a:rPr>
              <a:t>, but don’t </a:t>
            </a:r>
            <a:r>
              <a:rPr lang="en-US" sz="2800" i="1" dirty="0" smtClean="0">
                <a:solidFill>
                  <a:prstClr val="black"/>
                </a:solidFill>
                <a:latin typeface="Arial" panose="020B0604020202020204" pitchFamily="34" charset="0"/>
                <a:cs typeface="Arial" panose="020B0604020202020204" pitchFamily="34" charset="0"/>
              </a:rPr>
              <a:t>cheat</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Doing the minimum isn’t lazy, it’s discipline</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Never trust a test you haven’t seen fail.</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But </a:t>
            </a:r>
            <a:r>
              <a:rPr lang="en-US" sz="2800" i="1" dirty="0">
                <a:solidFill>
                  <a:prstClr val="black"/>
                </a:solidFill>
                <a:latin typeface="Arial" panose="020B0604020202020204" pitchFamily="34" charset="0"/>
                <a:cs typeface="Arial" panose="020B0604020202020204" pitchFamily="34" charset="0"/>
              </a:rPr>
              <a:t>always do </a:t>
            </a:r>
            <a:r>
              <a:rPr lang="en-US" sz="2800" b="1" i="1" dirty="0">
                <a:solidFill>
                  <a:prstClr val="black"/>
                </a:solidFill>
                <a:latin typeface="Arial" panose="020B0604020202020204" pitchFamily="34" charset="0"/>
                <a:cs typeface="Arial" panose="020B0604020202020204" pitchFamily="34" charset="0"/>
              </a:rPr>
              <a:t>some</a:t>
            </a:r>
            <a:r>
              <a:rPr lang="en-US" sz="2800" i="1" dirty="0">
                <a:solidFill>
                  <a:prstClr val="black"/>
                </a:solidFill>
                <a:latin typeface="Arial" panose="020B0604020202020204" pitchFamily="34" charset="0"/>
                <a:cs typeface="Arial" panose="020B0604020202020204" pitchFamily="34" charset="0"/>
              </a:rPr>
              <a:t> useful work.</a:t>
            </a:r>
          </a:p>
          <a:p>
            <a:pPr lvl="1"/>
            <a:endParaRPr lang="en-US" sz="2800" dirty="0" smtClean="0"/>
          </a:p>
        </p:txBody>
      </p:sp>
    </p:spTree>
    <p:extLst>
      <p:ext uri="{BB962C8B-B14F-4D97-AF65-F5344CB8AC3E}">
        <p14:creationId xmlns:p14="http://schemas.microsoft.com/office/powerpoint/2010/main" val="3587906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Questions &amp; Discussion</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9" y="2645946"/>
            <a:ext cx="2619283" cy="16706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93476" y="1711570"/>
            <a:ext cx="534572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Your Questions?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Our Question – Next steps?</a:t>
            </a:r>
          </a:p>
          <a:p>
            <a:pPr marL="914400" lvl="1" indent="-457200">
              <a:buFont typeface="Arial" panose="020B0604020202020204" pitchFamily="34" charset="0"/>
              <a:buChar char="•"/>
            </a:pPr>
            <a:r>
              <a:rPr lang="en-US" sz="2800" dirty="0" smtClean="0"/>
              <a:t>Further sessions?</a:t>
            </a:r>
          </a:p>
          <a:p>
            <a:pPr marL="1371600" lvl="2" indent="-457200">
              <a:buFont typeface="Arial" panose="020B0604020202020204" pitchFamily="34" charset="0"/>
              <a:buChar char="•"/>
            </a:pPr>
            <a:r>
              <a:rPr lang="en-US" sz="2800" dirty="0" smtClean="0"/>
              <a:t>Unit TDD?</a:t>
            </a:r>
          </a:p>
          <a:p>
            <a:pPr marL="1371600" lvl="2" indent="-457200">
              <a:buFont typeface="Arial" panose="020B0604020202020204" pitchFamily="34" charset="0"/>
              <a:buChar char="•"/>
            </a:pPr>
            <a:r>
              <a:rPr lang="en-US" sz="2800" dirty="0" smtClean="0"/>
              <a:t>Working with Legacy Code?</a:t>
            </a:r>
          </a:p>
          <a:p>
            <a:pPr marL="914400" lvl="1" indent="-457200">
              <a:buFont typeface="Arial" panose="020B0604020202020204" pitchFamily="34" charset="0"/>
              <a:buChar char="•"/>
            </a:pPr>
            <a:r>
              <a:rPr lang="en-US" sz="2800" dirty="0" smtClean="0"/>
              <a:t>Open Source Project?</a:t>
            </a:r>
          </a:p>
        </p:txBody>
      </p:sp>
    </p:spTree>
    <p:extLst>
      <p:ext uri="{BB962C8B-B14F-4D97-AF65-F5344CB8AC3E}">
        <p14:creationId xmlns:p14="http://schemas.microsoft.com/office/powerpoint/2010/main" val="2282141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60</a:t>
            </a:r>
            <a:r>
              <a:rPr lang="en-US" baseline="30000" dirty="0" smtClean="0"/>
              <a:t>th</a:t>
            </a:r>
            <a:r>
              <a:rPr lang="en-US" dirty="0" smtClean="0"/>
              <a:t> Minute: feedback</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25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674"/>
            <a:ext cx="9144000" cy="623917"/>
          </a:xfrm>
        </p:spPr>
        <p:txBody>
          <a:bodyPr/>
          <a:lstStyle/>
          <a:p>
            <a:r>
              <a:rPr lang="en-US" dirty="0" smtClean="0"/>
              <a:t>Appendix</a:t>
            </a:r>
            <a:endParaRPr lang="en-US" dirty="0"/>
          </a:p>
        </p:txBody>
      </p:sp>
    </p:spTree>
    <p:extLst>
      <p:ext uri="{BB962C8B-B14F-4D97-AF65-F5344CB8AC3E}">
        <p14:creationId xmlns:p14="http://schemas.microsoft.com/office/powerpoint/2010/main" val="36540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Information</a:t>
            </a:r>
            <a:endParaRPr lang="en-US" dirty="0"/>
          </a:p>
        </p:txBody>
      </p:sp>
      <p:sp>
        <p:nvSpPr>
          <p:cNvPr id="6" name="Rectangle 5"/>
          <p:cNvSpPr/>
          <p:nvPr/>
        </p:nvSpPr>
        <p:spPr>
          <a:xfrm>
            <a:off x="751840" y="1234216"/>
            <a:ext cx="7620000" cy="4770537"/>
          </a:xfrm>
          <a:prstGeom prst="rect">
            <a:avLst/>
          </a:prstGeom>
        </p:spPr>
        <p:txBody>
          <a:bodyPr wrap="square">
            <a:spAutoFit/>
          </a:bodyPr>
          <a:lstStyle/>
          <a:p>
            <a:pPr marL="342900" indent="-342900">
              <a:buFont typeface="Arial" panose="020B0604020202020204" pitchFamily="34" charset="0"/>
              <a:buChar char="•"/>
            </a:pPr>
            <a:r>
              <a:rPr lang="en-US" sz="2000" dirty="0" smtClean="0"/>
              <a:t>ATDD (tools)</a:t>
            </a:r>
          </a:p>
          <a:p>
            <a:pPr marL="800100" lvl="1" indent="-342900">
              <a:buFont typeface="Courier New" panose="02070309020205020404" pitchFamily="49" charset="0"/>
              <a:buChar char="o"/>
            </a:pPr>
            <a:r>
              <a:rPr lang="en-US" sz="1600" u="sng" dirty="0">
                <a:hlinkClick r:id="rId3"/>
              </a:rPr>
              <a:t>https://cucumber.io</a:t>
            </a:r>
            <a:r>
              <a:rPr lang="en-US" sz="1600" u="sng" dirty="0" smtClean="0">
                <a:hlinkClick r:id="rId3"/>
              </a:rPr>
              <a:t>/</a:t>
            </a:r>
            <a:endParaRPr lang="en-US" sz="1600" u="sng" dirty="0" smtClean="0"/>
          </a:p>
          <a:p>
            <a:pPr marL="800100" lvl="1" indent="-342900">
              <a:buFont typeface="Courier New" panose="02070309020205020404" pitchFamily="49" charset="0"/>
              <a:buChar char="o"/>
            </a:pPr>
            <a:r>
              <a:rPr lang="en-US" sz="1600" u="sng" dirty="0">
                <a:hlinkClick r:id="rId4"/>
              </a:rPr>
              <a:t>http://</a:t>
            </a:r>
            <a:r>
              <a:rPr lang="en-US" sz="1600" u="sng" dirty="0" smtClean="0">
                <a:hlinkClick r:id="rId4"/>
              </a:rPr>
              <a:t>spockframework.github.io/spock/docs/1.0/index.html</a:t>
            </a:r>
            <a:endParaRPr lang="en-US" sz="1600" u="sng" dirty="0" smtClean="0"/>
          </a:p>
          <a:p>
            <a:pPr marL="800100" lvl="1" indent="-342900">
              <a:buFont typeface="Courier New" panose="02070309020205020404" pitchFamily="49" charset="0"/>
              <a:buChar char="o"/>
            </a:pPr>
            <a:r>
              <a:rPr lang="en-US" sz="1600" u="sng" dirty="0">
                <a:hlinkClick r:id="rId5"/>
              </a:rPr>
              <a:t>http://</a:t>
            </a:r>
            <a:r>
              <a:rPr lang="en-US" sz="1600" u="sng" dirty="0" smtClean="0">
                <a:hlinkClick r:id="rId5"/>
              </a:rPr>
              <a:t>www.fitnesse.org/FrontPage</a:t>
            </a:r>
            <a:r>
              <a:rPr lang="en-US" sz="2000" u="sng" dirty="0" smtClean="0"/>
              <a:t> </a:t>
            </a:r>
          </a:p>
          <a:p>
            <a:pPr marL="800100" lvl="1" indent="-342900">
              <a:buFont typeface="Courier New" panose="02070309020205020404" pitchFamily="49" charset="0"/>
              <a:buChar char="o"/>
            </a:pPr>
            <a:endParaRPr lang="en-US" sz="2000" u="sng" dirty="0"/>
          </a:p>
          <a:p>
            <a:pPr marL="342900" indent="-342900">
              <a:buFont typeface="Arial" panose="020B0604020202020204" pitchFamily="34" charset="0"/>
              <a:buChar char="•"/>
            </a:pPr>
            <a:r>
              <a:rPr lang="en-US" sz="2000" dirty="0" smtClean="0"/>
              <a:t>ATDD/TDD (How-to)</a:t>
            </a:r>
            <a:endParaRPr lang="en-US" sz="2000" dirty="0"/>
          </a:p>
          <a:p>
            <a:pPr marL="800100" lvl="1" indent="-342900">
              <a:buFont typeface="Courier New" panose="02070309020205020404" pitchFamily="49" charset="0"/>
              <a:buChar char="o"/>
            </a:pPr>
            <a:r>
              <a:rPr lang="en-US" sz="1600" u="sng" dirty="0"/>
              <a:t>Growing Object Oriented Software Guided by Tests</a:t>
            </a:r>
            <a:r>
              <a:rPr lang="en-US" sz="1600" dirty="0"/>
              <a:t>, by Steve Freeman &amp; Nat Pryce</a:t>
            </a:r>
          </a:p>
          <a:p>
            <a:pPr marL="800100" lvl="1" indent="-342900">
              <a:buFont typeface="Courier New" panose="02070309020205020404" pitchFamily="49" charset="0"/>
              <a:buChar char="o"/>
            </a:pPr>
            <a:r>
              <a:rPr lang="en-US" sz="1600" u="sng" dirty="0"/>
              <a:t>The Cucumber </a:t>
            </a:r>
            <a:r>
              <a:rPr lang="en-US" sz="1600" u="sng" dirty="0" smtClean="0"/>
              <a:t>Book</a:t>
            </a:r>
            <a:r>
              <a:rPr lang="en-US" sz="1600" u="sng" dirty="0"/>
              <a:t>: Behavior-Driven Development for Testers and Developers</a:t>
            </a:r>
            <a:r>
              <a:rPr lang="en-US" sz="1600" dirty="0"/>
              <a:t>, by Matt Wynne, </a:t>
            </a:r>
            <a:r>
              <a:rPr lang="en-US" sz="1600" dirty="0" err="1"/>
              <a:t>Aslak</a:t>
            </a:r>
            <a:r>
              <a:rPr lang="en-US" sz="1600" dirty="0"/>
              <a:t> </a:t>
            </a:r>
            <a:r>
              <a:rPr lang="en-US" sz="1600" dirty="0" err="1"/>
              <a:t>Hellesǿy</a:t>
            </a:r>
            <a:r>
              <a:rPr lang="en-US" sz="1600" dirty="0"/>
              <a:t> </a:t>
            </a:r>
            <a:endParaRPr lang="en-US" sz="1600" dirty="0" smtClean="0"/>
          </a:p>
          <a:p>
            <a:pPr marL="800100" lvl="1" indent="-342900">
              <a:buFont typeface="Courier New" panose="02070309020205020404" pitchFamily="49" charset="0"/>
              <a:buChar char="o"/>
            </a:pPr>
            <a:r>
              <a:rPr lang="en-US" sz="1600" u="sng" dirty="0" smtClean="0"/>
              <a:t>The Cucumber </a:t>
            </a:r>
            <a:r>
              <a:rPr lang="en-US" sz="1600" b="1" u="sng" dirty="0" smtClean="0"/>
              <a:t>For Java </a:t>
            </a:r>
            <a:r>
              <a:rPr lang="en-US" sz="1600" u="sng" dirty="0" smtClean="0"/>
              <a:t>Book: </a:t>
            </a:r>
            <a:r>
              <a:rPr lang="en-US" sz="1600" u="sng" dirty="0"/>
              <a:t>Behavior-Driven Development for Testers and Developers</a:t>
            </a:r>
            <a:r>
              <a:rPr lang="en-US" sz="1600" dirty="0"/>
              <a:t>, by </a:t>
            </a:r>
            <a:r>
              <a:rPr lang="en-US" sz="1600" dirty="0" err="1"/>
              <a:t>Seb</a:t>
            </a:r>
            <a:r>
              <a:rPr lang="en-US" sz="1600" dirty="0"/>
              <a:t> </a:t>
            </a:r>
            <a:r>
              <a:rPr lang="en-US" sz="1600" dirty="0" smtClean="0"/>
              <a:t>Rose, Matt </a:t>
            </a:r>
            <a:r>
              <a:rPr lang="en-US" sz="1600" dirty="0"/>
              <a:t>Wynne, and </a:t>
            </a:r>
            <a:r>
              <a:rPr lang="en-US" sz="1600" dirty="0" err="1" smtClean="0"/>
              <a:t>Aslak</a:t>
            </a:r>
            <a:r>
              <a:rPr lang="en-US" sz="1600" dirty="0" smtClean="0"/>
              <a:t> </a:t>
            </a:r>
            <a:r>
              <a:rPr lang="en-US" sz="1600" dirty="0" err="1" smtClean="0"/>
              <a:t>Hellesǿy</a:t>
            </a:r>
            <a:endParaRPr lang="en-US" sz="1600" dirty="0" smtClean="0"/>
          </a:p>
          <a:p>
            <a:pPr marL="800100" lvl="1" indent="-342900">
              <a:buFont typeface="Courier New" panose="02070309020205020404" pitchFamily="49" charset="0"/>
              <a:buChar char="o"/>
            </a:pPr>
            <a:r>
              <a:rPr lang="en-US" sz="1600" u="sng" dirty="0" smtClean="0"/>
              <a:t>Cucumber </a:t>
            </a:r>
            <a:r>
              <a:rPr lang="en-US" sz="1600" u="sng" dirty="0" err="1" smtClean="0"/>
              <a:t>Recipies</a:t>
            </a:r>
            <a:r>
              <a:rPr lang="en-US" sz="1600" u="sng" dirty="0" smtClean="0"/>
              <a:t>:  Automate </a:t>
            </a:r>
            <a:r>
              <a:rPr lang="en-US" sz="1600" u="sng" dirty="0" err="1" smtClean="0"/>
              <a:t>Anyting</a:t>
            </a:r>
            <a:r>
              <a:rPr lang="en-US" sz="1600" u="sng" dirty="0" smtClean="0"/>
              <a:t> with BDD Tools and Techniques</a:t>
            </a:r>
            <a:r>
              <a:rPr lang="en-US" sz="1600" dirty="0" smtClean="0"/>
              <a:t>, by Ian Dees, Matt Wynne, and </a:t>
            </a:r>
            <a:r>
              <a:rPr lang="en-US" sz="1600" dirty="0" err="1" smtClean="0"/>
              <a:t>Aslak</a:t>
            </a:r>
            <a:r>
              <a:rPr lang="en-US" sz="1600" dirty="0" smtClean="0"/>
              <a:t> </a:t>
            </a:r>
            <a:r>
              <a:rPr lang="en-US" sz="1600" dirty="0" err="1" smtClean="0"/>
              <a:t>Hellesǿy</a:t>
            </a:r>
            <a:endParaRPr lang="en-US" sz="1600" u="sng" dirty="0" smtClean="0"/>
          </a:p>
          <a:p>
            <a:pPr marL="800100" lvl="1" indent="-342900">
              <a:buFont typeface="Courier New" panose="02070309020205020404" pitchFamily="49" charset="0"/>
              <a:buChar char="o"/>
            </a:pPr>
            <a:r>
              <a:rPr lang="en-US" sz="1600" dirty="0" smtClean="0"/>
              <a:t>Ward Cunningham’s </a:t>
            </a:r>
            <a:r>
              <a:rPr lang="en-US" sz="1600" dirty="0"/>
              <a:t>C2 wiki: </a:t>
            </a:r>
            <a:r>
              <a:rPr lang="en-US" sz="1600" dirty="0">
                <a:hlinkClick r:id="rId6"/>
              </a:rPr>
              <a:t>http://</a:t>
            </a:r>
            <a:r>
              <a:rPr lang="en-US" sz="1600" dirty="0" smtClean="0">
                <a:hlinkClick r:id="rId6"/>
              </a:rPr>
              <a:t>c2.com/cgi/wiki?TestDrivenDevelopment</a:t>
            </a:r>
            <a:r>
              <a:rPr lang="en-US" sz="1600" dirty="0" smtClean="0"/>
              <a:t> </a:t>
            </a:r>
          </a:p>
          <a:p>
            <a:pPr marL="800100" lvl="1" indent="-342900">
              <a:buFont typeface="Courier New" panose="02070309020205020404" pitchFamily="49" charset="0"/>
              <a:buChar char="o"/>
            </a:pPr>
            <a:r>
              <a:rPr lang="en-US" sz="1600" u="sng" dirty="0" smtClean="0"/>
              <a:t>Test Driven Development</a:t>
            </a:r>
            <a:r>
              <a:rPr lang="en-US" sz="1600" dirty="0" smtClean="0"/>
              <a:t>, by Kent </a:t>
            </a:r>
            <a:r>
              <a:rPr lang="en-US" sz="1600" dirty="0" smtClean="0"/>
              <a:t>Beck</a:t>
            </a:r>
          </a:p>
          <a:p>
            <a:pPr marL="800100" lvl="1" indent="-342900">
              <a:buFont typeface="Courier New" panose="02070309020205020404" pitchFamily="49" charset="0"/>
              <a:buChar char="o"/>
            </a:pPr>
            <a:r>
              <a:rPr lang="en-US" sz="1600" u="sng" dirty="0" smtClean="0"/>
              <a:t>Working Effectively with Legacy Code</a:t>
            </a:r>
            <a:r>
              <a:rPr lang="en-US" sz="1600" dirty="0" smtClean="0"/>
              <a:t>, by Michael Feathers</a:t>
            </a:r>
            <a:endParaRPr lang="en-US" sz="1600" u="sng" dirty="0" smtClean="0"/>
          </a:p>
        </p:txBody>
      </p:sp>
    </p:spTree>
    <p:extLst>
      <p:ext uri="{BB962C8B-B14F-4D97-AF65-F5344CB8AC3E}">
        <p14:creationId xmlns:p14="http://schemas.microsoft.com/office/powerpoint/2010/main" val="13415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Agenda</a:t>
            </a:r>
            <a:endParaRPr lang="en-US" dirty="0"/>
          </a:p>
        </p:txBody>
      </p:sp>
      <p:sp>
        <p:nvSpPr>
          <p:cNvPr id="3" name="Rectangle 2"/>
          <p:cNvSpPr/>
          <p:nvPr/>
        </p:nvSpPr>
        <p:spPr>
          <a:xfrm>
            <a:off x="1083567" y="1046435"/>
            <a:ext cx="7727142" cy="5693866"/>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Wait, what?!?  Then what IS it?</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Mechanics:  Players, positions, &amp; techniques</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Focus:  What value are we after?</a:t>
            </a: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Live Demo:  Enhancing Jumble Solver</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Conclusion:  Making it So</a:t>
            </a:r>
            <a:endParaRPr lang="en-US" sz="200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Context:  Where does it fit in Scrum, etc</a:t>
            </a:r>
            <a:r>
              <a:rPr lang="en-US" sz="2000" dirty="0" smtClean="0">
                <a:solidFill>
                  <a:prstClr val="black"/>
                </a:solidFill>
                <a:latin typeface="Arial" panose="020B0604020202020204" pitchFamily="34" charset="0"/>
                <a:cs typeface="Arial" panose="020B0604020202020204" pitchFamily="34" charset="0"/>
              </a:rPr>
              <a:t>.</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Getting Started:  Incremental </a:t>
            </a:r>
            <a:r>
              <a:rPr lang="en-US" sz="2000" dirty="0" smtClean="0">
                <a:solidFill>
                  <a:prstClr val="black"/>
                </a:solidFill>
                <a:latin typeface="Arial" panose="020B0604020202020204" pitchFamily="34" charset="0"/>
                <a:cs typeface="Arial" panose="020B0604020202020204" pitchFamily="34" charset="0"/>
              </a:rPr>
              <a:t>Adoption for Legacy applications </a:t>
            </a: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Questions, Yours &amp; </a:t>
            </a:r>
            <a:r>
              <a:rPr lang="en-US" sz="2000" dirty="0" smtClean="0">
                <a:solidFill>
                  <a:prstClr val="black"/>
                </a:solidFill>
                <a:latin typeface="Arial" panose="020B0604020202020204" pitchFamily="34" charset="0"/>
                <a:cs typeface="Arial" panose="020B0604020202020204" pitchFamily="34" charset="0"/>
              </a:rPr>
              <a:t>Ours</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defTabSz="914400">
              <a:spcBef>
                <a:spcPct val="20000"/>
              </a:spcBef>
            </a:pPr>
            <a:r>
              <a:rPr lang="en-US" sz="1600" i="1" dirty="0" smtClean="0"/>
              <a:t>Perfection </a:t>
            </a:r>
            <a:r>
              <a:rPr lang="en-US" sz="1600" i="1" dirty="0"/>
              <a:t>is attained not when there is nothing more to add, but when there is nothing more to remove</a:t>
            </a:r>
            <a:r>
              <a:rPr lang="en-US" sz="1600" i="1" dirty="0" smtClean="0"/>
              <a:t>. - </a:t>
            </a:r>
            <a:r>
              <a:rPr lang="en-US" sz="1600" dirty="0"/>
              <a:t>Antoine de Saint </a:t>
            </a:r>
            <a:r>
              <a:rPr lang="en-US" sz="1600" dirty="0" err="1"/>
              <a:t>Exupéry</a:t>
            </a:r>
            <a:endParaRPr lang="en-US" sz="1600" dirty="0"/>
          </a:p>
          <a:p>
            <a:pPr lvl="0" defTabSz="914400">
              <a:spcBef>
                <a:spcPct val="20000"/>
              </a:spcBef>
            </a:pPr>
            <a:endParaRPr lang="en-US" sz="2000"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83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 If TDD Isn’t </a:t>
            </a:r>
            <a:r>
              <a:rPr lang="en-US" dirty="0" smtClean="0"/>
              <a:t>About </a:t>
            </a:r>
            <a:r>
              <a:rPr lang="en-US" dirty="0" smtClean="0"/>
              <a:t>Testing, What IS </a:t>
            </a:r>
            <a:r>
              <a:rPr lang="en-US" dirty="0" smtClean="0"/>
              <a:t>It?</a:t>
            </a:r>
            <a:endParaRPr lang="en-US" dirty="0"/>
          </a:p>
        </p:txBody>
      </p:sp>
      <p:sp>
        <p:nvSpPr>
          <p:cNvPr id="3" name="Rectangle 2"/>
          <p:cNvSpPr/>
          <p:nvPr/>
        </p:nvSpPr>
        <p:spPr>
          <a:xfrm>
            <a:off x="339969" y="925911"/>
            <a:ext cx="8475785" cy="5386090"/>
          </a:xfrm>
          <a:prstGeom prst="rect">
            <a:avLst/>
          </a:prstGeom>
        </p:spPr>
        <p:txBody>
          <a:bodyPr wrap="square">
            <a:spAutoFit/>
          </a:bodyPr>
          <a:lstStyle/>
          <a:p>
            <a:r>
              <a:rPr lang="en-US" sz="2400" dirty="0" smtClean="0"/>
              <a:t>It’s about DRIVING </a:t>
            </a:r>
            <a:r>
              <a:rPr lang="en-US" sz="2400" dirty="0" smtClean="0"/>
              <a:t>DEVELOPMENT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Using CONCRETE </a:t>
            </a:r>
            <a:r>
              <a:rPr lang="en-US" sz="2400" dirty="0" smtClean="0"/>
              <a:t>EXAMPLES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To achieve </a:t>
            </a:r>
            <a:r>
              <a:rPr lang="en-US" sz="2400" dirty="0" smtClean="0"/>
              <a:t>BETTER COLLABORATION</a:t>
            </a:r>
          </a:p>
          <a:p>
            <a:pPr marL="1257300" lvl="2" indent="-342900">
              <a:buFont typeface="Arial" panose="020B0604020202020204" pitchFamily="34" charset="0"/>
              <a:buChar char="•"/>
            </a:pPr>
            <a:r>
              <a:rPr lang="en-US" sz="2400" dirty="0" smtClean="0"/>
              <a:t>Increase clarity with Ubiquitous Language</a:t>
            </a:r>
          </a:p>
          <a:p>
            <a:pPr marL="1257300" lvl="2" indent="-342900">
              <a:buFont typeface="Arial" panose="020B0604020202020204" pitchFamily="34" charset="0"/>
              <a:buChar char="•"/>
            </a:pPr>
            <a:r>
              <a:rPr lang="en-US" sz="2400" dirty="0" smtClean="0"/>
              <a:t>Better questions raised &amp; answered</a:t>
            </a:r>
          </a:p>
          <a:p>
            <a:pPr marL="1257300" lvl="2" indent="-342900">
              <a:buFont typeface="Arial" panose="020B0604020202020204" pitchFamily="34" charset="0"/>
              <a:buChar char="•"/>
            </a:pPr>
            <a:r>
              <a:rPr lang="en-US" sz="2400" dirty="0" smtClean="0"/>
              <a:t>Software </a:t>
            </a:r>
            <a:r>
              <a:rPr lang="en-US" sz="2400" dirty="0" smtClean="0"/>
              <a:t>better aligned w/ business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And BETTER SOFTWARE DESIGN</a:t>
            </a:r>
            <a:r>
              <a:rPr lang="en-US" sz="2400" dirty="0" smtClean="0"/>
              <a:t>.</a:t>
            </a:r>
          </a:p>
          <a:p>
            <a:pPr marL="1257300" lvl="2" indent="-342900">
              <a:buFont typeface="Arial" panose="020B0604020202020204" pitchFamily="34" charset="0"/>
              <a:buChar char="•"/>
            </a:pPr>
            <a:r>
              <a:rPr lang="en-US" sz="2400" dirty="0" smtClean="0"/>
              <a:t>Cleaner interface: easier test &amp; change</a:t>
            </a:r>
          </a:p>
          <a:p>
            <a:pPr marL="1257300" lvl="2" indent="-342900">
              <a:buFont typeface="Arial" panose="020B0604020202020204" pitchFamily="34" charset="0"/>
              <a:buChar char="•"/>
            </a:pPr>
            <a:r>
              <a:rPr lang="en-US" sz="2400" dirty="0" smtClean="0"/>
              <a:t>“Early Warning” regression tests.</a:t>
            </a:r>
            <a:r>
              <a:rPr lang="en-US" sz="2400" dirty="0" smtClean="0"/>
              <a:t/>
            </a:r>
            <a:br>
              <a:rPr lang="en-US" sz="2400" dirty="0" smtClean="0"/>
            </a:br>
            <a:endParaRPr lang="en-US" sz="2400" dirty="0" smtClean="0"/>
          </a:p>
          <a:p>
            <a:pPr marL="1087438" indent="-1087438"/>
            <a:r>
              <a:rPr lang="en-US" sz="1600" dirty="0" smtClean="0"/>
              <a:t>Gall’s Law:  </a:t>
            </a:r>
            <a:r>
              <a:rPr lang="en-US" sz="1600" i="1" dirty="0"/>
              <a:t>A complex system that works is invariably found to have evolved from a simple system that worked. </a:t>
            </a:r>
            <a:endParaRPr lang="en-US" sz="1600" dirty="0" smtClean="0"/>
          </a:p>
        </p:txBody>
      </p:sp>
    </p:spTree>
    <p:extLst>
      <p:ext uri="{BB962C8B-B14F-4D97-AF65-F5344CB8AC3E}">
        <p14:creationId xmlns:p14="http://schemas.microsoft.com/office/powerpoint/2010/main" val="173520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Well, It’s ABOUT that, but </a:t>
            </a:r>
            <a:r>
              <a:rPr lang="en-US" dirty="0" smtClean="0"/>
              <a:t>What IS it?</a:t>
            </a:r>
            <a:endParaRPr lang="en-US" dirty="0"/>
          </a:p>
        </p:txBody>
      </p:sp>
      <p:sp>
        <p:nvSpPr>
          <p:cNvPr id="3" name="Rectangle 2"/>
          <p:cNvSpPr/>
          <p:nvPr/>
        </p:nvSpPr>
        <p:spPr>
          <a:xfrm>
            <a:off x="751840" y="1097307"/>
            <a:ext cx="762000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t>Acceptance </a:t>
            </a:r>
            <a:r>
              <a:rPr lang="en-US" sz="2000" dirty="0" smtClean="0"/>
              <a:t>&amp; Unit Tests:  Nested </a:t>
            </a:r>
            <a:r>
              <a:rPr lang="en-US" sz="2000" dirty="0" smtClean="0"/>
              <a:t>Loops</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ATDD (a.k.a. BDD):  </a:t>
            </a:r>
            <a:r>
              <a:rPr lang="en-US" sz="2000" dirty="0" smtClean="0"/>
              <a:t>Collaborate to Build </a:t>
            </a:r>
            <a:r>
              <a:rPr lang="en-US" sz="2000" dirty="0" smtClean="0"/>
              <a:t>the </a:t>
            </a:r>
            <a:r>
              <a:rPr lang="en-US" sz="2000" dirty="0" smtClean="0"/>
              <a:t>Right Thing</a:t>
            </a:r>
            <a:endParaRPr lang="en-US" sz="2000" dirty="0" smtClean="0"/>
          </a:p>
          <a:p>
            <a:pPr marL="1257300" lvl="2" indent="-342900">
              <a:buFont typeface="Arial" panose="020B0604020202020204" pitchFamily="34" charset="0"/>
              <a:buChar char="•"/>
            </a:pPr>
            <a:r>
              <a:rPr lang="en-US" sz="2000" dirty="0" smtClean="0"/>
              <a:t>Three Amigos:  P.O., Developer, Tester</a:t>
            </a:r>
          </a:p>
          <a:p>
            <a:pPr marL="1257300" lvl="2" indent="-342900">
              <a:buFont typeface="Arial" panose="020B0604020202020204" pitchFamily="34" charset="0"/>
              <a:buChar char="•"/>
            </a:pPr>
            <a:r>
              <a:rPr lang="en-US" sz="2000" dirty="0" smtClean="0"/>
              <a:t>Gherkin (Given…, When…, Then…)</a:t>
            </a:r>
          </a:p>
          <a:p>
            <a:pPr marL="1257300" lvl="2" indent="-342900">
              <a:buFont typeface="Arial" panose="020B0604020202020204" pitchFamily="34" charset="0"/>
              <a:buChar char="•"/>
            </a:pPr>
            <a:r>
              <a:rPr lang="en-US" sz="2000" dirty="0" smtClean="0"/>
              <a:t>Ubiquitous </a:t>
            </a:r>
            <a:r>
              <a:rPr lang="en-US" sz="2000" dirty="0" smtClean="0"/>
              <a:t>Language for the domain</a:t>
            </a:r>
            <a:endParaRPr lang="en-US" sz="2000" dirty="0" smtClean="0"/>
          </a:p>
          <a:p>
            <a:pPr marL="1257300" lvl="2" indent="-342900">
              <a:buFont typeface="Arial" panose="020B0604020202020204" pitchFamily="34" charset="0"/>
              <a:buChar char="•"/>
            </a:pPr>
            <a:r>
              <a:rPr lang="en-US" sz="2000" dirty="0" smtClean="0"/>
              <a:t>Tools:  Cucumber</a:t>
            </a:r>
            <a:r>
              <a:rPr lang="en-US" sz="2000" dirty="0" smtClean="0"/>
              <a:t>, Spock, </a:t>
            </a:r>
            <a:r>
              <a:rPr lang="en-US" sz="2000" dirty="0" err="1" smtClean="0"/>
              <a:t>Fitnesse</a:t>
            </a:r>
            <a:r>
              <a:rPr lang="en-US" sz="2000" dirty="0" smtClean="0"/>
              <a:t>, etc</a:t>
            </a:r>
            <a:r>
              <a:rPr lang="en-US" sz="2000" dirty="0" smtClean="0"/>
              <a:t>.</a:t>
            </a:r>
          </a:p>
          <a:p>
            <a:pPr marL="1257300" lvl="2"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Unit TDD:  </a:t>
            </a:r>
            <a:r>
              <a:rPr lang="en-US" sz="2000" dirty="0" smtClean="0"/>
              <a:t>Test First to Build </a:t>
            </a:r>
            <a:r>
              <a:rPr lang="en-US" sz="2000" dirty="0" smtClean="0"/>
              <a:t>the </a:t>
            </a:r>
            <a:r>
              <a:rPr lang="en-US" sz="2000" dirty="0" smtClean="0"/>
              <a:t>Thing Right</a:t>
            </a:r>
            <a:endParaRPr lang="en-US" sz="2000" dirty="0" smtClean="0"/>
          </a:p>
          <a:p>
            <a:pPr marL="1257300" lvl="2" indent="-342900">
              <a:buFont typeface="Arial" panose="020B0604020202020204" pitchFamily="34" charset="0"/>
              <a:buChar char="•"/>
            </a:pPr>
            <a:r>
              <a:rPr lang="en-US" sz="2000" dirty="0" smtClean="0"/>
              <a:t>Similar structure (Arrange…, Act…, Assert…)</a:t>
            </a:r>
          </a:p>
          <a:p>
            <a:pPr marL="1257300" lvl="2" indent="-342900">
              <a:buFont typeface="Arial" panose="020B0604020202020204" pitchFamily="34" charset="0"/>
              <a:buChar char="•"/>
            </a:pPr>
            <a:r>
              <a:rPr lang="en-US" sz="2000" dirty="0" smtClean="0"/>
              <a:t>Tools:  JUnit</a:t>
            </a:r>
            <a:r>
              <a:rPr lang="en-US" sz="2000" dirty="0"/>
              <a:t>, </a:t>
            </a:r>
            <a:r>
              <a:rPr lang="en-US" sz="2000" dirty="0" err="1" smtClean="0"/>
              <a:t>TestNG</a:t>
            </a:r>
            <a:r>
              <a:rPr lang="en-US" sz="2000" dirty="0" smtClean="0"/>
              <a:t>, </a:t>
            </a:r>
            <a:r>
              <a:rPr lang="en-US" sz="2000" dirty="0" err="1" smtClean="0"/>
              <a:t>NUnit</a:t>
            </a:r>
            <a:r>
              <a:rPr lang="en-US" sz="2000" dirty="0"/>
              <a:t>, </a:t>
            </a:r>
            <a:r>
              <a:rPr lang="en-US" sz="2000" dirty="0" err="1"/>
              <a:t>ut_plsql</a:t>
            </a:r>
            <a:r>
              <a:rPr lang="en-US" sz="2000" dirty="0"/>
              <a:t>, etc. </a:t>
            </a:r>
            <a:br>
              <a:rPr lang="en-US" sz="2000" dirty="0"/>
            </a:br>
            <a:endParaRPr lang="en-US" sz="2000" dirty="0"/>
          </a:p>
          <a:p>
            <a:pPr marL="342900" indent="-342900">
              <a:buFont typeface="Arial" panose="020B0604020202020204" pitchFamily="34" charset="0"/>
              <a:buChar char="•"/>
            </a:pPr>
            <a:r>
              <a:rPr lang="en-US" sz="2000" dirty="0"/>
              <a:t>The TDD Rhythm:  Red, Green, </a:t>
            </a:r>
            <a:r>
              <a:rPr lang="en-US" sz="2000" dirty="0" smtClean="0"/>
              <a:t>Refactor</a:t>
            </a:r>
          </a:p>
          <a:p>
            <a:pPr marL="800100" lvl="1" indent="-342900">
              <a:buFont typeface="Arial" panose="020B0604020202020204" pitchFamily="34" charset="0"/>
              <a:buChar char="•"/>
            </a:pPr>
            <a:r>
              <a:rPr lang="en-US" sz="2000" dirty="0" smtClean="0"/>
              <a:t>Write the test, and watch it fail</a:t>
            </a:r>
          </a:p>
          <a:p>
            <a:pPr marL="800100" lvl="1" indent="-342900">
              <a:buFont typeface="Arial" panose="020B0604020202020204" pitchFamily="34" charset="0"/>
              <a:buChar char="•"/>
            </a:pPr>
            <a:r>
              <a:rPr lang="en-US" sz="2000" dirty="0" smtClean="0"/>
              <a:t>Implement functionality to make it pass</a:t>
            </a:r>
          </a:p>
          <a:p>
            <a:pPr marL="800100" lvl="1" indent="-342900">
              <a:buFont typeface="Arial" panose="020B0604020202020204" pitchFamily="34" charset="0"/>
              <a:buChar char="•"/>
            </a:pPr>
            <a:r>
              <a:rPr lang="en-US" sz="2000" dirty="0" smtClean="0"/>
              <a:t>Tidy up.  (Boy Scouts’ campsite rule)</a:t>
            </a:r>
            <a:endParaRPr lang="en-US" sz="2000" dirty="0" smtClean="0"/>
          </a:p>
        </p:txBody>
      </p:sp>
    </p:spTree>
    <p:extLst>
      <p:ext uri="{BB962C8B-B14F-4D97-AF65-F5344CB8AC3E}">
        <p14:creationId xmlns:p14="http://schemas.microsoft.com/office/powerpoint/2010/main" val="375255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just WHY would we want to do that?</a:t>
            </a:r>
            <a:endParaRPr lang="en-US" dirty="0"/>
          </a:p>
        </p:txBody>
      </p:sp>
      <p:sp>
        <p:nvSpPr>
          <p:cNvPr id="3" name="Rectangle 2"/>
          <p:cNvSpPr/>
          <p:nvPr/>
        </p:nvSpPr>
        <p:spPr>
          <a:xfrm>
            <a:off x="762000" y="1091408"/>
            <a:ext cx="7620000" cy="5262979"/>
          </a:xfrm>
          <a:prstGeom prst="rect">
            <a:avLst/>
          </a:prstGeom>
        </p:spPr>
        <p:txBody>
          <a:bodyPr wrap="square">
            <a:spAutoFit/>
          </a:bodyPr>
          <a:lstStyle/>
          <a:p>
            <a:r>
              <a:rPr lang="en-US" sz="2400" dirty="0" smtClean="0"/>
              <a:t>To answer the BIG questions:</a:t>
            </a:r>
          </a:p>
          <a:p>
            <a:pPr marL="800100" lvl="1" indent="-342900">
              <a:buFont typeface="Arial" panose="020B0604020202020204" pitchFamily="34" charset="0"/>
              <a:buChar char="•"/>
            </a:pPr>
            <a:r>
              <a:rPr lang="en-US" sz="2400" dirty="0"/>
              <a:t>“</a:t>
            </a:r>
            <a:r>
              <a:rPr lang="en-US" sz="2400" dirty="0" smtClean="0"/>
              <a:t>What, exactly, </a:t>
            </a:r>
            <a:r>
              <a:rPr lang="en-US" sz="2400" dirty="0"/>
              <a:t>are we building</a:t>
            </a:r>
            <a:r>
              <a:rPr lang="en-US" sz="2400" dirty="0" smtClean="0"/>
              <a:t>?”</a:t>
            </a:r>
          </a:p>
          <a:p>
            <a:pPr marL="1257300" lvl="2" indent="-342900">
              <a:buFont typeface="Arial" panose="020B0604020202020204" pitchFamily="34" charset="0"/>
              <a:buChar char="•"/>
            </a:pPr>
            <a:r>
              <a:rPr lang="en-US" sz="2400" dirty="0" smtClean="0"/>
              <a:t>Most docs “obviously” mean different things to different people.</a:t>
            </a:r>
          </a:p>
          <a:p>
            <a:pPr marL="1257300" lvl="2" indent="-342900">
              <a:buFont typeface="Wingdings" panose="05000000000000000000" pitchFamily="2" charset="2"/>
              <a:buChar char="ü"/>
            </a:pPr>
            <a:r>
              <a:rPr lang="en-US" sz="2400" dirty="0" smtClean="0"/>
              <a:t>Gherkin </a:t>
            </a:r>
            <a:r>
              <a:rPr lang="en-US" sz="2400" dirty="0"/>
              <a:t>helps Reveal and Answer “hidden” questions earlier</a:t>
            </a:r>
            <a:br>
              <a:rPr lang="en-US" sz="2400" dirty="0"/>
            </a:br>
            <a:endParaRPr lang="en-US" sz="2400" dirty="0"/>
          </a:p>
          <a:p>
            <a:pPr marL="800100" lvl="1" indent="-342900">
              <a:buFont typeface="Arial" panose="020B0604020202020204" pitchFamily="34" charset="0"/>
              <a:buChar char="•"/>
            </a:pPr>
            <a:r>
              <a:rPr lang="en-US" sz="2400" dirty="0" smtClean="0"/>
              <a:t>“How will we know we’re done?”</a:t>
            </a:r>
          </a:p>
          <a:p>
            <a:pPr marL="1257300" lvl="2" indent="-342900">
              <a:buFont typeface="Arial" panose="020B0604020202020204" pitchFamily="34" charset="0"/>
              <a:buChar char="•"/>
            </a:pPr>
            <a:r>
              <a:rPr lang="en-US" sz="2400" dirty="0" smtClean="0"/>
              <a:t>PO:  “I know it when I see </a:t>
            </a:r>
            <a:r>
              <a:rPr lang="en-US" sz="2400" dirty="0" smtClean="0"/>
              <a:t>it”</a:t>
            </a:r>
            <a:endParaRPr lang="en-US" sz="2400" dirty="0" smtClean="0"/>
          </a:p>
          <a:p>
            <a:pPr marL="1257300" lvl="2" indent="-342900">
              <a:buFont typeface="Wingdings" panose="05000000000000000000" pitchFamily="2" charset="2"/>
              <a:buChar char="ü"/>
            </a:pPr>
            <a:r>
              <a:rPr lang="en-US" sz="2400" dirty="0" smtClean="0"/>
              <a:t>The tests all pass.  Simple &amp; clear.</a:t>
            </a:r>
            <a:br>
              <a:rPr lang="en-US" sz="2400" dirty="0" smtClean="0"/>
            </a:br>
            <a:endParaRPr lang="en-US" sz="2400" dirty="0" smtClean="0"/>
          </a:p>
          <a:p>
            <a:pPr marL="800100" lvl="1" indent="-342900">
              <a:buFont typeface="Arial" panose="020B0604020202020204" pitchFamily="34" charset="0"/>
              <a:buChar char="•"/>
            </a:pPr>
            <a:r>
              <a:rPr lang="en-US" sz="2400" dirty="0" smtClean="0"/>
              <a:t>“When will that be?”</a:t>
            </a:r>
          </a:p>
          <a:p>
            <a:pPr marL="1257300" lvl="2" indent="-342900">
              <a:buFont typeface="Arial" panose="020B0604020202020204" pitchFamily="34" charset="0"/>
              <a:buChar char="•"/>
            </a:pPr>
            <a:r>
              <a:rPr lang="en-US" sz="2400" dirty="0" smtClean="0"/>
              <a:t>The 90-90 Law of Project Completion?</a:t>
            </a:r>
          </a:p>
          <a:p>
            <a:pPr marL="1257300" lvl="2" indent="-342900">
              <a:buFont typeface="Wingdings" panose="05000000000000000000" pitchFamily="2" charset="2"/>
              <a:buChar char="ü"/>
            </a:pPr>
            <a:r>
              <a:rPr lang="en-US" sz="2400" dirty="0" smtClean="0"/>
              <a:t>“Burn down” the tests and see.</a:t>
            </a:r>
          </a:p>
        </p:txBody>
      </p:sp>
    </p:spTree>
    <p:extLst>
      <p:ext uri="{BB962C8B-B14F-4D97-AF65-F5344CB8AC3E}">
        <p14:creationId xmlns:p14="http://schemas.microsoft.com/office/powerpoint/2010/main" val="32941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…But Wait!  There’s More!</a:t>
            </a:r>
            <a:endParaRPr lang="en-US" dirty="0"/>
          </a:p>
        </p:txBody>
      </p:sp>
      <p:sp>
        <p:nvSpPr>
          <p:cNvPr id="3" name="Rectangle 2"/>
          <p:cNvSpPr/>
          <p:nvPr/>
        </p:nvSpPr>
        <p:spPr>
          <a:xfrm>
            <a:off x="879856" y="1108290"/>
            <a:ext cx="7824124" cy="4401205"/>
          </a:xfrm>
          <a:prstGeom prst="rect">
            <a:avLst/>
          </a:prstGeom>
        </p:spPr>
        <p:txBody>
          <a:bodyPr wrap="square">
            <a:spAutoFit/>
          </a:bodyPr>
          <a:lstStyle/>
          <a:p>
            <a:pPr marL="342900" indent="-342900">
              <a:buFont typeface="Arial" panose="020B0604020202020204" pitchFamily="34" charset="0"/>
              <a:buChar char="•"/>
            </a:pPr>
            <a:r>
              <a:rPr lang="en-US" sz="2000" dirty="0" smtClean="0"/>
              <a:t>Sharper focus for development</a:t>
            </a:r>
          </a:p>
          <a:p>
            <a:pPr marL="800100" lvl="1" indent="-342900">
              <a:buFont typeface="Arial" panose="020B0604020202020204" pitchFamily="34" charset="0"/>
              <a:buChar char="•"/>
            </a:pPr>
            <a:r>
              <a:rPr lang="en-US" sz="2000" dirty="0" smtClean="0"/>
              <a:t>Dev realizes, “Clearly</a:t>
            </a:r>
            <a:r>
              <a:rPr lang="en-US" sz="2000" dirty="0" smtClean="0"/>
              <a:t>, it should…”</a:t>
            </a:r>
          </a:p>
          <a:p>
            <a:pPr marL="800100" lvl="1" indent="-342900">
              <a:buFont typeface="Wingdings" panose="05000000000000000000" pitchFamily="2" charset="2"/>
              <a:buChar char="ü"/>
            </a:pPr>
            <a:r>
              <a:rPr lang="en-US" sz="2000" dirty="0" smtClean="0"/>
              <a:t>Need that to pass a test?  No?</a:t>
            </a:r>
          </a:p>
          <a:p>
            <a:pPr marL="1257300" lvl="2" indent="-342900">
              <a:buFont typeface="Wingdings" panose="05000000000000000000" pitchFamily="2" charset="2"/>
              <a:buChar char="ü"/>
            </a:pPr>
            <a:r>
              <a:rPr lang="en-US" sz="2000" dirty="0" smtClean="0"/>
              <a:t>Ok, either we’re missing a test, or we don’t really need it.  </a:t>
            </a:r>
          </a:p>
          <a:p>
            <a:pPr marL="1257300" lvl="2" indent="-342900">
              <a:buFont typeface="Wingdings" panose="05000000000000000000" pitchFamily="2" charset="2"/>
              <a:buChar char="ü"/>
            </a:pPr>
            <a:r>
              <a:rPr lang="en-US" sz="2000" dirty="0" smtClean="0"/>
              <a:t>Which is it? </a:t>
            </a:r>
            <a:r>
              <a:rPr lang="en-US" sz="2000" dirty="0"/>
              <a:t>Ask the P.O. – </a:t>
            </a:r>
            <a:r>
              <a:rPr lang="en-US" sz="2000" dirty="0" smtClean="0"/>
              <a:t>don’t guess!</a:t>
            </a:r>
            <a:br>
              <a:rPr lang="en-US" sz="2000" dirty="0" smtClean="0"/>
            </a:br>
            <a:endParaRPr lang="en-US" sz="2000" dirty="0" smtClean="0"/>
          </a:p>
          <a:p>
            <a:pPr marL="342900" indent="-342900">
              <a:buFont typeface="Arial" panose="020B0604020202020204" pitchFamily="34" charset="0"/>
              <a:buChar char="•"/>
            </a:pPr>
            <a:r>
              <a:rPr lang="en-US" sz="2000" dirty="0" smtClean="0"/>
              <a:t>Give QA a head start</a:t>
            </a:r>
          </a:p>
          <a:p>
            <a:pPr marL="800100" lvl="1" indent="-342900">
              <a:buFont typeface="Arial" panose="020B0604020202020204" pitchFamily="34" charset="0"/>
              <a:buChar char="•"/>
            </a:pPr>
            <a:r>
              <a:rPr lang="en-US" sz="2000" dirty="0" smtClean="0"/>
              <a:t>Testers often blocked early, then slammed later</a:t>
            </a:r>
          </a:p>
          <a:p>
            <a:pPr marL="800100" lvl="1" indent="-342900">
              <a:buFont typeface="Wingdings" panose="05000000000000000000" pitchFamily="2" charset="2"/>
              <a:buChar char="ü"/>
            </a:pPr>
            <a:r>
              <a:rPr lang="en-US" sz="2000" dirty="0" smtClean="0"/>
              <a:t>With Gherkin criteria, they can plan &amp; build</a:t>
            </a:r>
          </a:p>
          <a:p>
            <a:pPr marL="800100" lvl="1" indent="-342900">
              <a:buFont typeface="Wingdings" panose="05000000000000000000" pitchFamily="2" charset="2"/>
              <a:buChar char="ü"/>
            </a:pPr>
            <a:r>
              <a:rPr lang="en-US" sz="2000" dirty="0" smtClean="0"/>
              <a:t>Automation frees testers for exploratory &amp; UI tests</a:t>
            </a:r>
            <a:br>
              <a:rPr lang="en-US" sz="2000" dirty="0" smtClean="0"/>
            </a:br>
            <a:endParaRPr lang="en-US" sz="2000" dirty="0" smtClean="0"/>
          </a:p>
          <a:p>
            <a:pPr marL="342900" indent="-342900">
              <a:buFont typeface="Arial" panose="020B0604020202020204" pitchFamily="34" charset="0"/>
              <a:buChar char="•"/>
            </a:pPr>
            <a:r>
              <a:rPr lang="en-US" sz="2000" dirty="0" smtClean="0"/>
              <a:t>Handy </a:t>
            </a:r>
            <a:r>
              <a:rPr lang="en-US" sz="2000" dirty="0"/>
              <a:t>dimension for making stories </a:t>
            </a:r>
            <a:r>
              <a:rPr lang="en-US" sz="2000" dirty="0" smtClean="0"/>
              <a:t>smaller</a:t>
            </a:r>
          </a:p>
          <a:p>
            <a:pPr marL="800100" lvl="1" indent="-342900">
              <a:buFont typeface="Arial" panose="020B0604020202020204" pitchFamily="34" charset="0"/>
              <a:buChar char="•"/>
            </a:pPr>
            <a:r>
              <a:rPr lang="en-US" sz="2000" dirty="0" smtClean="0"/>
              <a:t>Anti-pattern:  Split stories by layer</a:t>
            </a:r>
          </a:p>
          <a:p>
            <a:pPr marL="800100" lvl="1" indent="-342900">
              <a:buFont typeface="Wingdings" panose="05000000000000000000" pitchFamily="2" charset="2"/>
              <a:buChar char="ü"/>
            </a:pPr>
            <a:r>
              <a:rPr lang="en-US" sz="2000" dirty="0" smtClean="0"/>
              <a:t>Better:  Split </a:t>
            </a:r>
            <a:r>
              <a:rPr lang="en-US" sz="2000" dirty="0" smtClean="0"/>
              <a:t>test scenarios into cohesive subgroups</a:t>
            </a:r>
            <a:endParaRPr lang="en-US" sz="2000" dirty="0" smtClean="0"/>
          </a:p>
        </p:txBody>
      </p:sp>
    </p:spTree>
    <p:extLst>
      <p:ext uri="{BB962C8B-B14F-4D97-AF65-F5344CB8AC3E}">
        <p14:creationId xmlns:p14="http://schemas.microsoft.com/office/powerpoint/2010/main" val="84101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 Short:</a:t>
            </a:r>
            <a:endParaRPr lang="en-US" dirty="0"/>
          </a:p>
        </p:txBody>
      </p:sp>
      <p:sp>
        <p:nvSpPr>
          <p:cNvPr id="3" name="Rectangle 2"/>
          <p:cNvSpPr/>
          <p:nvPr/>
        </p:nvSpPr>
        <p:spPr>
          <a:xfrm>
            <a:off x="751840" y="1206507"/>
            <a:ext cx="7824124" cy="3908762"/>
          </a:xfrm>
          <a:prstGeom prst="rect">
            <a:avLst/>
          </a:prstGeom>
        </p:spPr>
        <p:txBody>
          <a:bodyPr wrap="square">
            <a:spAutoFit/>
          </a:bodyPr>
          <a:lstStyle/>
          <a:p>
            <a:pPr marL="800100" lvl="1" indent="-342900">
              <a:buFont typeface="Wingdings" panose="05000000000000000000" pitchFamily="2" charset="2"/>
              <a:buChar char="ü"/>
            </a:pPr>
            <a:endParaRPr lang="en-US" sz="2400" dirty="0"/>
          </a:p>
          <a:p>
            <a:r>
              <a:rPr lang="en-US" sz="3200" dirty="0" smtClean="0"/>
              <a:t>TDD helps…</a:t>
            </a:r>
          </a:p>
          <a:p>
            <a:endParaRPr lang="en-US" sz="3200" dirty="0" smtClean="0"/>
          </a:p>
          <a:p>
            <a:pPr marL="342900" indent="-342900">
              <a:buFont typeface="Arial" panose="020B0604020202020204" pitchFamily="34" charset="0"/>
              <a:buChar char="•"/>
            </a:pPr>
            <a:r>
              <a:rPr lang="en-US" sz="3200" dirty="0" smtClean="0"/>
              <a:t>Know you’re solving the </a:t>
            </a:r>
            <a:r>
              <a:rPr lang="en-US" sz="3200" dirty="0"/>
              <a:t>right problem</a:t>
            </a:r>
            <a:r>
              <a:rPr lang="en-US" sz="3200" dirty="0" smtClean="0"/>
              <a:t>.</a:t>
            </a:r>
            <a:br>
              <a:rPr lang="en-US" sz="3200" dirty="0" smtClean="0"/>
            </a:br>
            <a:endParaRPr lang="en-US" sz="3200" dirty="0" smtClean="0"/>
          </a:p>
          <a:p>
            <a:pPr marL="342900" indent="-342900">
              <a:buFont typeface="Arial" panose="020B0604020202020204" pitchFamily="34" charset="0"/>
              <a:buChar char="•"/>
            </a:pPr>
            <a:r>
              <a:rPr lang="en-US" sz="3200" dirty="0" smtClean="0"/>
              <a:t>Manage scope intentionally.</a:t>
            </a:r>
            <a:br>
              <a:rPr lang="en-US" sz="3200" dirty="0" smtClean="0"/>
            </a:br>
            <a:endParaRPr lang="en-US" sz="3200" dirty="0" smtClean="0"/>
          </a:p>
          <a:p>
            <a:pPr marL="342900" indent="-342900">
              <a:buFont typeface="Arial" panose="020B0604020202020204" pitchFamily="34" charset="0"/>
              <a:buChar char="•"/>
            </a:pPr>
            <a:r>
              <a:rPr lang="en-US" sz="3200" dirty="0" smtClean="0"/>
              <a:t>Use the whole team the whole time.</a:t>
            </a:r>
          </a:p>
        </p:txBody>
      </p:sp>
    </p:spTree>
    <p:extLst>
      <p:ext uri="{BB962C8B-B14F-4D97-AF65-F5344CB8AC3E}">
        <p14:creationId xmlns:p14="http://schemas.microsoft.com/office/powerpoint/2010/main" val="283077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Live Demo</a:t>
            </a:r>
            <a:endParaRPr lang="en-US" dirty="0"/>
          </a:p>
        </p:txBody>
      </p:sp>
      <p:sp>
        <p:nvSpPr>
          <p:cNvPr id="3" name="Rectangle 2"/>
          <p:cNvSpPr/>
          <p:nvPr/>
        </p:nvSpPr>
        <p:spPr>
          <a:xfrm>
            <a:off x="751840" y="1539016"/>
            <a:ext cx="7274560" cy="904863"/>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p:cNvSpPr/>
          <p:nvPr/>
        </p:nvSpPr>
        <p:spPr>
          <a:xfrm>
            <a:off x="751840" y="1539016"/>
            <a:ext cx="7620000"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Jumble Solver</a:t>
            </a:r>
          </a:p>
          <a:p>
            <a:pPr marL="800100" lvl="1" indent="-342900">
              <a:buFont typeface="Arial" panose="020B0604020202020204" pitchFamily="34" charset="0"/>
              <a:buChar char="•"/>
            </a:pPr>
            <a:r>
              <a:rPr lang="en-US" sz="2400" dirty="0" smtClean="0"/>
              <a:t>Quick demo of the current program</a:t>
            </a:r>
          </a:p>
          <a:p>
            <a:pPr marL="800100" lvl="1" indent="-342900">
              <a:buFont typeface="Arial" panose="020B0604020202020204" pitchFamily="34" charset="0"/>
              <a:buChar char="•"/>
            </a:pPr>
            <a:r>
              <a:rPr lang="en-US" sz="2400" dirty="0" smtClean="0"/>
              <a:t>Look at existing Cucumber tests</a:t>
            </a:r>
          </a:p>
          <a:p>
            <a:pPr marL="800100" lvl="1" indent="-342900">
              <a:buFont typeface="Arial" panose="020B0604020202020204" pitchFamily="34" charset="0"/>
              <a:buChar char="•"/>
            </a:pPr>
            <a:r>
              <a:rPr lang="en-US" sz="2400" dirty="0" smtClean="0"/>
              <a:t>Goal:  Add feature to learn new words on the fly</a:t>
            </a:r>
          </a:p>
          <a:p>
            <a:pPr marL="342900" lvl="0" indent="-342900">
              <a:buFont typeface="Arial" panose="020B0604020202020204" pitchFamily="34" charset="0"/>
              <a:buChar char="•"/>
            </a:pPr>
            <a:endParaRPr lang="en-US" sz="2400" i="1" dirty="0" smtClean="0">
              <a:solidFill>
                <a:prstClr val="black"/>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i="1" dirty="0" smtClean="0">
                <a:solidFill>
                  <a:prstClr val="black"/>
                </a:solidFill>
                <a:latin typeface="Arial" panose="020B0604020202020204" pitchFamily="34" charset="0"/>
                <a:cs typeface="Arial" panose="020B0604020202020204" pitchFamily="34" charset="0"/>
              </a:rPr>
              <a:t>Caveat:  Time </a:t>
            </a:r>
            <a:r>
              <a:rPr lang="en-US" sz="2400" i="1" dirty="0">
                <a:solidFill>
                  <a:prstClr val="black"/>
                </a:solidFill>
                <a:latin typeface="Arial" panose="020B0604020202020204" pitchFamily="34" charset="0"/>
                <a:cs typeface="Arial" panose="020B0604020202020204" pitchFamily="34" charset="0"/>
              </a:rPr>
              <a:t>is short, so the example is simple</a:t>
            </a:r>
            <a:r>
              <a:rPr lang="en-US" sz="2400" i="1" dirty="0" smtClean="0">
                <a:solidFill>
                  <a:prstClr val="black"/>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57370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FD9A7D6-067B-4743-A0EF-B168F7D01ADB}">
  <ds:schemaRefs>
    <ds:schemaRef ds:uri="http://schemas.microsoft.com/sharepoint/v3/contenttype/forms"/>
  </ds:schemaRefs>
</ds:datastoreItem>
</file>

<file path=customXml/itemProps2.xml><?xml version="1.0" encoding="utf-8"?>
<ds:datastoreItem xmlns:ds="http://schemas.openxmlformats.org/officeDocument/2006/customXml" ds:itemID="{A06689F3-4B38-45F6-AEEA-96699B64EAA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s>
</ds:datastoreItem>
</file>

<file path=customXml/itemProps3.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14517</TotalTime>
  <Words>2834</Words>
  <Application>Microsoft Office PowerPoint</Application>
  <PresentationFormat>On-screen Show (4:3)</PresentationFormat>
  <Paragraphs>316</Paragraphs>
  <Slides>18</Slides>
  <Notes>18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18</vt:i4>
      </vt:variant>
    </vt:vector>
  </HeadingPairs>
  <TitlesOfParts>
    <vt:vector size="29" baseType="lpstr">
      <vt:lpstr>Arial</vt:lpstr>
      <vt:lpstr>Arial Narrow</vt:lpstr>
      <vt:lpstr>Calibri</vt:lpstr>
      <vt:lpstr>Courier New</vt:lpstr>
      <vt:lpstr>Wingdings</vt:lpstr>
      <vt:lpstr>1 Cover</vt:lpstr>
      <vt:lpstr>2 Blank - use for charts</vt:lpstr>
      <vt:lpstr>3 Two Column </vt:lpstr>
      <vt:lpstr>4 Quote</vt:lpstr>
      <vt:lpstr>5 Three column</vt:lpstr>
      <vt:lpstr>6 Image and text</vt:lpstr>
      <vt:lpstr>PowerPoint Presentation</vt:lpstr>
      <vt:lpstr>Agenda</vt:lpstr>
      <vt:lpstr>So, If TDD Isn’t About Testing, What IS It?</vt:lpstr>
      <vt:lpstr>Well, It’s ABOUT that, but What IS it?</vt:lpstr>
      <vt:lpstr>And just WHY would we want to do that?</vt:lpstr>
      <vt:lpstr>…But Wait!  There’s More!</vt:lpstr>
      <vt:lpstr>In Short:</vt:lpstr>
      <vt:lpstr>Questions so far?</vt:lpstr>
      <vt:lpstr>Live Demo</vt:lpstr>
      <vt:lpstr>Context:  TDD &amp; Scrum</vt:lpstr>
      <vt:lpstr>Context:  TDD &amp; Scrum</vt:lpstr>
      <vt:lpstr>Common Concerns with TDD</vt:lpstr>
      <vt:lpstr>Let’s Go!  Show Me the Money!</vt:lpstr>
      <vt:lpstr>Odds &amp; Ends</vt:lpstr>
      <vt:lpstr>Questions &amp; Discussion</vt:lpstr>
      <vt:lpstr>60th Minute: feedback</vt:lpstr>
      <vt:lpstr>Appendix</vt:lpstr>
      <vt:lpstr>More Information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Lance Zant</cp:lastModifiedBy>
  <cp:revision>283</cp:revision>
  <dcterms:created xsi:type="dcterms:W3CDTF">2014-10-20T14:45:52Z</dcterms:created>
  <dcterms:modified xsi:type="dcterms:W3CDTF">2016-06-13T21:01:12Z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