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 id="2147483664" r:id="rId5"/>
    <p:sldMasterId id="2147483670" r:id="rId6"/>
    <p:sldMasterId id="2147483672" r:id="rId7"/>
    <p:sldMasterId id="2147483678" r:id="rId8"/>
    <p:sldMasterId id="2147483680" r:id="rId9"/>
  </p:sldMasterIdLst>
  <p:notesMasterIdLst>
    <p:notesMasterId r:id="rId26"/>
  </p:notesMasterIdLst>
  <p:handoutMasterIdLst>
    <p:handoutMasterId r:id="rId27"/>
  </p:handoutMasterIdLst>
  <p:sldIdLst>
    <p:sldId id="292" r:id="rId10"/>
    <p:sldId id="294" r:id="rId11"/>
    <p:sldId id="295" r:id="rId12"/>
    <p:sldId id="341" r:id="rId13"/>
    <p:sldId id="342" r:id="rId14"/>
    <p:sldId id="343" r:id="rId15"/>
    <p:sldId id="312" r:id="rId16"/>
    <p:sldId id="321" r:id="rId17"/>
    <p:sldId id="347" r:id="rId18"/>
    <p:sldId id="345" r:id="rId19"/>
    <p:sldId id="338" r:id="rId20"/>
    <p:sldId id="344" r:id="rId21"/>
    <p:sldId id="346" r:id="rId22"/>
    <p:sldId id="340" r:id="rId23"/>
    <p:sldId id="313" r:id="rId24"/>
    <p:sldId id="316"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8101F"/>
    <a:srgbClr val="ECECEA"/>
    <a:srgbClr val="E6E6E6"/>
    <a:srgbClr val="DB202C"/>
    <a:srgbClr val="BD1D27"/>
    <a:srgbClr val="691B1E"/>
    <a:srgbClr val="8D2327"/>
    <a:srgbClr val="7B191E"/>
    <a:srgbClr val="A911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5" autoAdjust="0"/>
    <p:restoredTop sz="95597" autoAdjust="0"/>
  </p:normalViewPr>
  <p:slideViewPr>
    <p:cSldViewPr snapToGrid="0" snapToObjects="1">
      <p:cViewPr varScale="1">
        <p:scale>
          <a:sx n="89" d="100"/>
          <a:sy n="89" d="100"/>
        </p:scale>
        <p:origin x="133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EC2291-6B67-6F43-B658-89BCABFCDE35}" type="datetime1">
              <a:rPr lang="en-US" smtClean="0"/>
              <a:t>6/11/2016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194B4D-4CA1-0244-B5BF-30CC2800542C}" type="slidenum">
              <a:rPr lang="en-US" smtClean="0"/>
              <a:t>‹#›</a:t>
            </a:fld>
            <a:endParaRPr lang="en-US"/>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D06C8-12BB-8D46-9F94-179D66834F58}" type="datetime1">
              <a:rPr lang="en-US" smtClean="0"/>
              <a:t>6/11/2016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DFC0F-C2D6-4D4F-833C-833AEE8F6822}" type="slidenum">
              <a:rPr lang="en-US" smtClean="0"/>
              <a:t>‹#›</a:t>
            </a:fld>
            <a:endParaRPr lang="en-US"/>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1</a:t>
            </a:fld>
            <a:endParaRPr lang="en-US"/>
          </a:p>
        </p:txBody>
      </p:sp>
    </p:spTree>
    <p:extLst>
      <p:ext uri="{BB962C8B-B14F-4D97-AF65-F5344CB8AC3E}">
        <p14:creationId xmlns:p14="http://schemas.microsoft.com/office/powerpoint/2010/main" val="396548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Gherkin - Start with the “three amigos” – PO, Dev, Tester</a:t>
            </a:r>
          </a:p>
          <a:p>
            <a:pPr marL="1257300" marR="0" lvl="2"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u="none" baseline="0" dirty="0" smtClean="0">
                <a:solidFill>
                  <a:prstClr val="black"/>
                </a:solidFill>
                <a:latin typeface="Arial" panose="020B0604020202020204" pitchFamily="34" charset="0"/>
                <a:cs typeface="Arial" panose="020B0604020202020204" pitchFamily="34" charset="0"/>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the team write their acceptance tests collaboratively, they can develop their own ubiquitous language for talking about their problem domain.  This helps them avoid misunderstandings.”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“Try to avoid being guided by existing step definitions when you write your scenarios, and just write down exactly what you want to happen, in plain English.  </a:t>
            </a:r>
            <a:r>
              <a:rPr lang="en-US" sz="2400" b="1" u="none" baseline="0" dirty="0" smtClean="0">
                <a:solidFill>
                  <a:prstClr val="black"/>
                </a:solidFill>
                <a:latin typeface="Arial" panose="020B0604020202020204" pitchFamily="34" charset="0"/>
                <a:cs typeface="Arial" panose="020B0604020202020204" pitchFamily="34" charset="0"/>
              </a:rPr>
              <a:t>In fact, try to avoid programmers or testers writing scenarios on their own.</a:t>
            </a:r>
            <a:r>
              <a:rPr lang="en-US" sz="2400" u="none" baseline="0" dirty="0" smtClean="0">
                <a:solidFill>
                  <a:prstClr val="black"/>
                </a:solidFill>
                <a:latin typeface="Arial" panose="020B0604020202020204" pitchFamily="34" charset="0"/>
                <a:cs typeface="Arial" panose="020B0604020202020204" pitchFamily="34" charset="0"/>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lang="en-US" sz="2400" b="1" u="none" baseline="0" dirty="0" smtClean="0">
                <a:solidFill>
                  <a:prstClr val="black"/>
                </a:solidFill>
                <a:latin typeface="Arial" panose="020B0604020202020204" pitchFamily="34" charset="0"/>
                <a:cs typeface="Arial" panose="020B0604020202020204" pitchFamily="34" charset="0"/>
              </a:rPr>
              <a:t>This is Cucumber’s big secret:  the tests and documentation are just a happy side effect; the real value lies in the knowledge you discover during those conversations.</a:t>
            </a:r>
            <a:r>
              <a:rPr lang="en-US" sz="2400" u="none" baseline="0" dirty="0" smtClean="0">
                <a:solidFill>
                  <a:prstClr val="black"/>
                </a:solidFill>
                <a:latin typeface="Arial" panose="020B0604020202020204" pitchFamily="34" charset="0"/>
                <a:cs typeface="Arial" panose="020B0604020202020204" pitchFamily="34" charset="0"/>
              </a:rPr>
              <a:t>”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endParaRPr lang="en-US" sz="1200" u="none" baseline="0" dirty="0">
              <a:solidFill>
                <a:schemeClr val="tx1"/>
              </a:solidFill>
              <a:latin typeface="+mn-lt"/>
              <a:cs typeface="+mn-cs"/>
            </a:endParaRPr>
          </a:p>
          <a:p>
            <a:pPr marL="342900" lvl="0"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Unit TDD</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Overheard at my most recent client:  “It takes 2 </a:t>
            </a:r>
            <a:r>
              <a:rPr lang="en-US" sz="2400" u="none" baseline="0" dirty="0" err="1" smtClean="0">
                <a:solidFill>
                  <a:schemeClr val="tx1"/>
                </a:solidFill>
                <a:latin typeface="+mn-lt"/>
                <a:cs typeface="+mn-cs"/>
              </a:rPr>
              <a:t>hrs</a:t>
            </a:r>
            <a:r>
              <a:rPr lang="en-US" sz="2400" u="none" baseline="0" dirty="0" smtClean="0">
                <a:solidFill>
                  <a:schemeClr val="tx1"/>
                </a:solidFill>
                <a:latin typeface="+mn-lt"/>
                <a:cs typeface="+mn-cs"/>
              </a:rPr>
              <a:t> to write the code, and 2 DAYS to write the tests.”</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If you find yourself in that position, you’re doing it wrong – you’re writing brand new legacy code.</a:t>
            </a:r>
          </a:p>
          <a:p>
            <a:pPr marL="800100" lvl="1" indent="-342900" defTabSz="914400">
              <a:spcBef>
                <a:spcPct val="20000"/>
              </a:spcBef>
              <a:buFont typeface="Arial" panose="020B0604020202020204" pitchFamily="34" charset="0"/>
              <a:buChar char="•"/>
            </a:pPr>
            <a:endParaRPr lang="en-US" sz="2400" baseline="0" dirty="0"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1DFC0F-C2D6-4D4F-833C-833AEE8F6822}" type="slidenum">
              <a:rPr lang="en-US" smtClean="0"/>
              <a:t>10</a:t>
            </a:fld>
            <a:endParaRPr lang="en-US"/>
          </a:p>
        </p:txBody>
      </p:sp>
    </p:spTree>
    <p:extLst>
      <p:ext uri="{BB962C8B-B14F-4D97-AF65-F5344CB8AC3E}">
        <p14:creationId xmlns:p14="http://schemas.microsoft.com/office/powerpoint/2010/main" val="3867270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 this one from the bottom up.  </a:t>
            </a:r>
            <a:r>
              <a:rPr lang="en-US" baseline="0" dirty="0" smtClean="0"/>
              <a:t>The steps also make a natural implementation progression	</a:t>
            </a:r>
            <a:endParaRPr lang="en-US" dirty="0" smtClean="0"/>
          </a:p>
          <a:p>
            <a:pPr marL="171450" indent="-171450">
              <a:buFont typeface="Arial" panose="020B0604020202020204" pitchFamily="34" charset="0"/>
              <a:buChar char="•"/>
            </a:pPr>
            <a:r>
              <a:rPr lang="en-US" dirty="0" smtClean="0"/>
              <a:t>At least half the value comes from the COLLABORATION</a:t>
            </a:r>
            <a:r>
              <a:rPr lang="en-US" baseline="0" dirty="0" smtClean="0"/>
              <a:t> of GETTING TO Gherkin specs.</a:t>
            </a:r>
          </a:p>
          <a:p>
            <a:pPr marL="628650" lvl="1" indent="-171450">
              <a:buFont typeface="Arial" panose="020B0604020202020204" pitchFamily="34" charset="0"/>
              <a:buChar char="•"/>
            </a:pPr>
            <a:r>
              <a:rPr lang="en-US" baseline="0" dirty="0" smtClean="0"/>
              <a:t>UBIQUITOUS LANGUAGE provides clarity around WHAT you need to build</a:t>
            </a:r>
          </a:p>
          <a:p>
            <a:pPr marL="628650" lvl="1" indent="-171450">
              <a:buFont typeface="Arial" panose="020B0604020202020204" pitchFamily="34" charset="0"/>
              <a:buChar char="•"/>
            </a:pPr>
            <a:r>
              <a:rPr lang="en-US" baseline="0" dirty="0" smtClean="0"/>
              <a:t>Identify corner cases early</a:t>
            </a:r>
          </a:p>
          <a:p>
            <a:pPr marL="1085850" lvl="2" indent="-171450">
              <a:buFont typeface="Arial" panose="020B0604020202020204" pitchFamily="34" charset="0"/>
              <a:buChar char="•"/>
            </a:pPr>
            <a:r>
              <a:rPr lang="en-US" baseline="0" dirty="0" smtClean="0"/>
              <a:t>Replace assumptions with answers.</a:t>
            </a:r>
          </a:p>
          <a:p>
            <a:pPr marL="1085850" lvl="2" indent="-171450">
              <a:buFont typeface="Arial" panose="020B0604020202020204" pitchFamily="34" charset="0"/>
              <a:buChar char="•"/>
            </a:pPr>
            <a:r>
              <a:rPr lang="en-US" baseline="0" dirty="0" smtClean="0"/>
              <a:t>Make intentional scope &amp; priority decisions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When a feature too big, we have a ready alternative to layer-based splitting.</a:t>
            </a:r>
          </a:p>
          <a:p>
            <a:pPr marL="628650" lvl="1" indent="-171450">
              <a:buFont typeface="Arial" panose="020B0604020202020204" pitchFamily="34" charset="0"/>
              <a:buChar char="•"/>
            </a:pPr>
            <a:r>
              <a:rPr lang="en-US" baseline="0" dirty="0" smtClean="0"/>
              <a:t>Consistently sized “chunks” facilitate consistent development flow/velocity.</a:t>
            </a:r>
          </a:p>
          <a:p>
            <a:pPr marL="171450" lvl="0" indent="-171450">
              <a:buFont typeface="Arial" panose="020B0604020202020204" pitchFamily="34" charset="0"/>
              <a:buChar char="•"/>
            </a:pPr>
            <a:r>
              <a:rPr lang="en-US" baseline="0" dirty="0" smtClean="0"/>
              <a:t>Half the rest comes from the focus it brings to development.</a:t>
            </a:r>
          </a:p>
          <a:p>
            <a:pPr marL="628650" lvl="1" indent="-171450">
              <a:buFont typeface="Arial" panose="020B0604020202020204" pitchFamily="34" charset="0"/>
              <a:buChar char="•"/>
            </a:pPr>
            <a:r>
              <a:rPr lang="en-US" baseline="0" dirty="0" smtClean="0"/>
              <a:t>“Need” something not in a scenario?  ASK THE PO!  You’re either missing a scenario or off-scope.</a:t>
            </a:r>
          </a:p>
          <a:p>
            <a:pPr marL="628650" lvl="1" indent="-171450">
              <a:buFont typeface="Arial" panose="020B0604020202020204" pitchFamily="34" charset="0"/>
              <a:buChar char="•"/>
            </a:pPr>
            <a:r>
              <a:rPr lang="en-US" baseline="0" dirty="0" smtClean="0"/>
              <a:t>Building to the tests greatly reduce “failure demand”</a:t>
            </a:r>
          </a:p>
          <a:p>
            <a:pPr marL="171450" lvl="0" indent="-171450">
              <a:buFont typeface="Arial" panose="020B0604020202020204" pitchFamily="34" charset="0"/>
              <a:buChar char="•"/>
            </a:pPr>
            <a:r>
              <a:rPr lang="en-US" baseline="0" dirty="0" smtClean="0"/>
              <a:t>We have the scenarios, so why not share them with QA?</a:t>
            </a:r>
          </a:p>
          <a:p>
            <a:pPr marL="628650" lvl="1" indent="-171450">
              <a:buFont typeface="Arial" panose="020B0604020202020204" pitchFamily="34" charset="0"/>
              <a:buChar char="•"/>
            </a:pPr>
            <a:r>
              <a:rPr lang="en-US" baseline="0" dirty="0" smtClean="0"/>
              <a:t>Let them get started while development proceeds.</a:t>
            </a:r>
          </a:p>
          <a:p>
            <a:pPr marL="628650" lvl="1" indent="-171450">
              <a:buFont typeface="Arial" panose="020B0604020202020204" pitchFamily="34" charset="0"/>
              <a:buChar char="•"/>
            </a:pPr>
            <a:r>
              <a:rPr lang="en-US" baseline="0" dirty="0" smtClean="0"/>
              <a:t>Provoke QA questions and feedback while there’s still time to address them.</a:t>
            </a:r>
          </a:p>
          <a:p>
            <a:pPr marL="171450" lvl="0" indent="-171450">
              <a:buFont typeface="Arial" panose="020B0604020202020204" pitchFamily="34" charset="0"/>
              <a:buChar char="•"/>
            </a:pPr>
            <a:r>
              <a:rPr lang="en-US" baseline="0" dirty="0" smtClean="0"/>
              <a:t>The LAST 10% comes from actually automating test execution. Like the Iceberg…</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Only this small tip is usually visible.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But it’s only visible BECAUSE it’s riding on what’s below.  That’s what’s actually floating.</a:t>
            </a:r>
          </a:p>
          <a:p>
            <a:pPr marL="171450" lvl="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11</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we taught the program to learn a new word, we started with it’s</a:t>
            </a:r>
            <a:r>
              <a:rPr lang="en-US" baseline="0" dirty="0" smtClean="0"/>
              <a:t> “Ok, got it.”</a:t>
            </a:r>
            <a:endParaRPr lang="en-US" dirty="0" smtClean="0"/>
          </a:p>
          <a:p>
            <a:pPr marL="628650" lvl="1" indent="-171450">
              <a:buFont typeface="Arial" panose="020B0604020202020204" pitchFamily="34" charset="0"/>
              <a:buChar char="•"/>
            </a:pPr>
            <a:r>
              <a:rPr lang="en-US" dirty="0" smtClean="0"/>
              <a:t>The first “implementation” simply returned</a:t>
            </a:r>
            <a:r>
              <a:rPr lang="en-US" baseline="0" dirty="0" smtClean="0"/>
              <a:t> the, “Ok, got it.”</a:t>
            </a:r>
          </a:p>
          <a:p>
            <a:pPr marL="628650" lvl="1" indent="-171450">
              <a:buFont typeface="Arial" panose="020B0604020202020204" pitchFamily="34" charset="0"/>
              <a:buChar char="•"/>
            </a:pPr>
            <a:r>
              <a:rPr lang="en-US" baseline="0" dirty="0" smtClean="0"/>
              <a:t>We KNEW we hadn’t implemented the solve/recall piece, but we made the first step pass “for real.” and got that feedback right away.</a:t>
            </a:r>
          </a:p>
          <a:p>
            <a:pPr marL="628650" lvl="1" indent="-171450">
              <a:buFont typeface="Arial" panose="020B0604020202020204" pitchFamily="34" charset="0"/>
              <a:buChar char="•"/>
            </a:pPr>
            <a:r>
              <a:rPr lang="en-US" baseline="0" dirty="0" smtClean="0"/>
              <a:t>Only then did we add the solve/recall step</a:t>
            </a:r>
          </a:p>
          <a:p>
            <a:pPr marL="628650" lvl="1" indent="-171450">
              <a:buFont typeface="Arial" panose="020B0604020202020204" pitchFamily="34" charset="0"/>
              <a:buChar char="•"/>
            </a:pPr>
            <a:r>
              <a:rPr lang="en-US" baseline="0" dirty="0" smtClean="0"/>
              <a:t>AT BOTH STAGES, WE FOCUSED ON ONE THING AT A TIME.</a:t>
            </a:r>
          </a:p>
          <a:p>
            <a:pPr marL="171450" lvl="0" indent="-171450">
              <a:buFont typeface="Arial" panose="020B0604020202020204" pitchFamily="34" charset="0"/>
              <a:buChar char="•"/>
            </a:pPr>
            <a:r>
              <a:rPr lang="en-US" baseline="0" dirty="0" smtClean="0"/>
              <a:t>In contrast, when we started the solver with solving “</a:t>
            </a:r>
            <a:r>
              <a:rPr lang="en-US" baseline="0" dirty="0" err="1" smtClean="0"/>
              <a:t>beljum</a:t>
            </a:r>
            <a:r>
              <a:rPr lang="en-US" baseline="0" dirty="0" smtClean="0"/>
              <a:t>” as “JUMBLE” we did NOT simply implement ‘return “JUMBLE” ‘</a:t>
            </a:r>
          </a:p>
          <a:p>
            <a:pPr marL="628650" lvl="1" indent="-171450">
              <a:buFont typeface="Arial" panose="020B0604020202020204" pitchFamily="34" charset="0"/>
              <a:buChar char="•"/>
            </a:pPr>
            <a:r>
              <a:rPr lang="en-US" baseline="0" dirty="0" smtClean="0"/>
              <a:t>That would have passed the scenario, but without making any useful progress</a:t>
            </a:r>
          </a:p>
          <a:p>
            <a:pPr marL="628650" lvl="1" indent="-171450">
              <a:buFont typeface="Arial" panose="020B0604020202020204" pitchFamily="34" charset="0"/>
              <a:buChar char="•"/>
            </a:pPr>
            <a:r>
              <a:rPr lang="en-US" baseline="0" dirty="0" smtClean="0"/>
              <a:t>Instead, we took “When I enter “</a:t>
            </a:r>
            <a:r>
              <a:rPr lang="en-US" baseline="0" dirty="0" err="1" smtClean="0"/>
              <a:t>beljum</a:t>
            </a:r>
            <a:r>
              <a:rPr lang="en-US" baseline="0" dirty="0" smtClean="0"/>
              <a:t>” as far as passing the input to a stub solve( ) method that just returned its input.</a:t>
            </a:r>
          </a:p>
          <a:p>
            <a:pPr marL="1085850" lvl="2" indent="-171450">
              <a:buFont typeface="Arial" panose="020B0604020202020204" pitchFamily="34" charset="0"/>
              <a:buChar char="•"/>
            </a:pPr>
            <a:r>
              <a:rPr lang="en-US" baseline="0" dirty="0" smtClean="0"/>
              <a:t>This confirmed the input was received and dispatched without damage.</a:t>
            </a:r>
          </a:p>
          <a:p>
            <a:pPr marL="628650" lvl="1" indent="-171450">
              <a:buFont typeface="Arial" panose="020B0604020202020204" pitchFamily="34" charset="0"/>
              <a:buChar char="•"/>
            </a:pPr>
            <a:r>
              <a:rPr lang="en-US" baseline="0" dirty="0" smtClean="0"/>
              <a:t>Then, we started on the “Then the output should be “JUMBLE”</a:t>
            </a:r>
          </a:p>
          <a:p>
            <a:pPr marL="1085850" lvl="2" indent="-171450">
              <a:buFont typeface="Arial" panose="020B0604020202020204" pitchFamily="34" charset="0"/>
              <a:buChar char="•"/>
            </a:pPr>
            <a:r>
              <a:rPr lang="en-US" baseline="0" dirty="0" smtClean="0"/>
              <a:t>This was where we dropped into our UNIT tests, to drive out the </a:t>
            </a:r>
            <a:r>
              <a:rPr lang="en-US" baseline="0" dirty="0" err="1" smtClean="0"/>
              <a:t>makeKey</a:t>
            </a:r>
            <a:r>
              <a:rPr lang="en-US" baseline="0" dirty="0" smtClean="0"/>
              <a:t>( ) and </a:t>
            </a:r>
            <a:r>
              <a:rPr lang="en-US" baseline="0" dirty="0" err="1" smtClean="0"/>
              <a:t>lookupKey</a:t>
            </a:r>
            <a:r>
              <a:rPr lang="en-US" baseline="0" dirty="0" smtClean="0"/>
              <a:t>( ) methods.</a:t>
            </a:r>
          </a:p>
          <a:p>
            <a:pPr marL="628650" lvl="1" indent="-171450">
              <a:buFont typeface="Arial" panose="020B0604020202020204" pitchFamily="34" charset="0"/>
              <a:buChar char="•"/>
            </a:pPr>
            <a:r>
              <a:rPr lang="en-US" baseline="0" dirty="0" smtClean="0"/>
              <a:t>Once those unit tests passed, so did our Acceptance Test</a:t>
            </a: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12</a:t>
            </a:fld>
            <a:endParaRPr lang="en-US"/>
          </a:p>
        </p:txBody>
      </p:sp>
    </p:spTree>
    <p:extLst>
      <p:ext uri="{BB962C8B-B14F-4D97-AF65-F5344CB8AC3E}">
        <p14:creationId xmlns:p14="http://schemas.microsoft.com/office/powerpoint/2010/main" val="2372302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13</a:t>
            </a:fld>
            <a:endParaRPr lang="en-US"/>
          </a:p>
        </p:txBody>
      </p:sp>
    </p:spTree>
    <p:extLst>
      <p:ext uri="{BB962C8B-B14F-4D97-AF65-F5344CB8AC3E}">
        <p14:creationId xmlns:p14="http://schemas.microsoft.com/office/powerpoint/2010/main" val="2200448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14</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Alyse</a:t>
            </a:r>
          </a:p>
        </p:txBody>
      </p:sp>
      <p:sp>
        <p:nvSpPr>
          <p:cNvPr id="4" name="Slide Number Placeholder 3"/>
          <p:cNvSpPr>
            <a:spLocks noGrp="1"/>
          </p:cNvSpPr>
          <p:nvPr>
            <p:ph type="sldNum" sz="quarter" idx="10"/>
          </p:nvPr>
        </p:nvSpPr>
        <p:spPr/>
        <p:txBody>
          <a:bodyPr/>
          <a:lstStyle/>
          <a:p>
            <a:fld id="{E21DFC0F-C2D6-4D4F-833C-833AEE8F6822}" type="slidenum">
              <a:rPr lang="en-US" smtClean="0"/>
              <a:t>15</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Growing</a:t>
            </a:r>
            <a:r>
              <a:rPr lang="en-US" baseline="0" dirty="0" smtClean="0"/>
              <a:t> OO S/W Guided by Tests:</a:t>
            </a:r>
          </a:p>
          <a:p>
            <a:pPr marL="628650" lvl="1" indent="-171450">
              <a:buFont typeface="Arial" panose="020B0604020202020204" pitchFamily="34" charset="0"/>
              <a:buChar char="•"/>
            </a:pPr>
            <a:r>
              <a:rPr lang="en-US" baseline="0" dirty="0" smtClean="0"/>
              <a:t>Tool agnostic, but uses JUnit for the examples.</a:t>
            </a:r>
          </a:p>
          <a:p>
            <a:pPr marL="628650" lvl="1" indent="-171450">
              <a:buFont typeface="Arial" panose="020B0604020202020204" pitchFamily="34" charset="0"/>
              <a:buChar char="•"/>
            </a:pPr>
            <a:r>
              <a:rPr lang="en-US" baseline="0" dirty="0" smtClean="0"/>
              <a:t>Excellent deep-dive into actually doing it in a way that reaps the benefits</a:t>
            </a:r>
          </a:p>
          <a:p>
            <a:pPr marL="171450" lvl="0" indent="-171450">
              <a:buFont typeface="Arial" panose="020B0604020202020204" pitchFamily="34" charset="0"/>
              <a:buChar char="•"/>
            </a:pPr>
            <a:r>
              <a:rPr lang="en-US" baseline="0" dirty="0" smtClean="0"/>
              <a:t>The Cucumber Book</a:t>
            </a:r>
          </a:p>
          <a:p>
            <a:pPr marL="628650" lvl="1" indent="-171450">
              <a:buFont typeface="Arial" panose="020B0604020202020204" pitchFamily="34" charset="0"/>
              <a:buChar char="•"/>
            </a:pPr>
            <a:r>
              <a:rPr lang="en-US" baseline="0" dirty="0" smtClean="0"/>
              <a:t>Examples in Ruby – much cleaner than Java, and you learn Ruby for free!</a:t>
            </a:r>
          </a:p>
          <a:p>
            <a:pPr marL="171450" lvl="0" indent="-171450">
              <a:buFont typeface="Arial" panose="020B0604020202020204" pitchFamily="34" charset="0"/>
              <a:buChar char="•"/>
            </a:pPr>
            <a:r>
              <a:rPr lang="en-US" baseline="0" dirty="0" smtClean="0"/>
              <a:t>The Cucumber </a:t>
            </a:r>
            <a:r>
              <a:rPr lang="en-US" b="1" baseline="0" dirty="0" smtClean="0"/>
              <a:t>For Java </a:t>
            </a:r>
            <a:r>
              <a:rPr lang="en-US" baseline="0" dirty="0" smtClean="0"/>
              <a:t>Book</a:t>
            </a:r>
          </a:p>
          <a:p>
            <a:pPr marL="628650" lvl="1" indent="-171450">
              <a:buFont typeface="Arial" panose="020B0604020202020204" pitchFamily="34" charset="0"/>
              <a:buChar char="•"/>
            </a:pPr>
            <a:r>
              <a:rPr lang="en-US" baseline="0" dirty="0" smtClean="0"/>
              <a:t>Full substitute for the Ruby version, may be more accessible to Java/C# folks.</a:t>
            </a:r>
          </a:p>
          <a:p>
            <a:pPr marL="628650" lvl="1" indent="-171450">
              <a:buFont typeface="Arial" panose="020B0604020202020204" pitchFamily="34" charset="0"/>
              <a:buChar char="•"/>
            </a:pPr>
            <a:r>
              <a:rPr lang="en-US" baseline="0" dirty="0" smtClean="0"/>
              <a:t>No matter your role or language preference, AT LEAST CHECK OUT “UNCLE BOB” MARTIN’S FORWARD</a:t>
            </a:r>
          </a:p>
          <a:p>
            <a:pPr marL="171450" lvl="0" indent="-171450">
              <a:buFont typeface="Arial" panose="020B0604020202020204" pitchFamily="34" charset="0"/>
              <a:buChar char="•"/>
            </a:pPr>
            <a:r>
              <a:rPr lang="en-US" u="sng" baseline="0" dirty="0" smtClean="0"/>
              <a:t>Cucumber </a:t>
            </a:r>
            <a:r>
              <a:rPr lang="en-US" u="sng" baseline="0" dirty="0" err="1" smtClean="0"/>
              <a:t>Recipies</a:t>
            </a:r>
            <a:endParaRPr lang="en-US" u="none" baseline="0" dirty="0" smtClean="0"/>
          </a:p>
          <a:p>
            <a:pPr marL="628650" lvl="1" indent="-171450">
              <a:buFont typeface="Arial" panose="020B0604020202020204" pitchFamily="34" charset="0"/>
              <a:buChar char="•"/>
            </a:pPr>
            <a:r>
              <a:rPr lang="en-US" u="none" baseline="0" dirty="0" smtClean="0"/>
              <a:t>“Canned” solutions (at least, starter solutions) to many real-world needs that might bog down without a helping hand.</a:t>
            </a:r>
          </a:p>
          <a:p>
            <a:pPr marL="628650" lvl="1" indent="-171450">
              <a:buFont typeface="Arial" panose="020B0604020202020204" pitchFamily="34" charset="0"/>
              <a:buChar char="•"/>
            </a:pPr>
            <a:r>
              <a:rPr lang="en-US" u="none" baseline="0" dirty="0" smtClean="0"/>
              <a:t>43 </a:t>
            </a:r>
            <a:r>
              <a:rPr lang="en-US" u="none" baseline="0" dirty="0" err="1" smtClean="0"/>
              <a:t>Recipies</a:t>
            </a:r>
            <a:r>
              <a:rPr lang="en-US" u="none" baseline="0" dirty="0" smtClean="0"/>
              <a:t> of many types</a:t>
            </a:r>
          </a:p>
          <a:p>
            <a:pPr marL="1085850" lvl="2" indent="-171450">
              <a:buFont typeface="Arial" panose="020B0604020202020204" pitchFamily="34" charset="0"/>
              <a:buChar char="•"/>
            </a:pPr>
            <a:r>
              <a:rPr lang="en-US" u="none" baseline="0" dirty="0" smtClean="0"/>
              <a:t>CI (reports/docs, parallel testing, even wire protocol)</a:t>
            </a:r>
          </a:p>
          <a:p>
            <a:pPr marL="1085850" lvl="2" indent="-171450">
              <a:buFont typeface="Arial" panose="020B0604020202020204" pitchFamily="34" charset="0"/>
              <a:buChar char="•"/>
            </a:pPr>
            <a:r>
              <a:rPr lang="en-US" u="none" baseline="0" dirty="0" smtClean="0"/>
              <a:t>Platforms (Android, iOS, PHP, Flash, .NET, Web, Windows, Mac, even Arduino)</a:t>
            </a:r>
          </a:p>
          <a:p>
            <a:pPr marL="1085850" lvl="2" indent="-171450">
              <a:buFont typeface="Arial" panose="020B0604020202020204" pitchFamily="34" charset="0"/>
              <a:buChar char="•"/>
            </a:pPr>
            <a:r>
              <a:rPr lang="en-US" u="none" baseline="0" dirty="0" smtClean="0"/>
              <a:t>Frameworks (Hibernate, Spring, Swing</a:t>
            </a:r>
          </a:p>
          <a:p>
            <a:pPr marL="1085850" lvl="2" indent="-171450">
              <a:buFont typeface="Arial" panose="020B0604020202020204" pitchFamily="34" charset="0"/>
              <a:buChar char="•"/>
            </a:pPr>
            <a:r>
              <a:rPr lang="en-US" u="none" baseline="0" dirty="0" smtClean="0"/>
              <a:t>Languages (JavaScript, </a:t>
            </a:r>
            <a:r>
              <a:rPr lang="en-US" u="none" baseline="0" dirty="0" err="1" smtClean="0"/>
              <a:t>Erlang</a:t>
            </a:r>
            <a:r>
              <a:rPr lang="en-US" u="none" baseline="0" dirty="0" smtClean="0"/>
              <a:t>, </a:t>
            </a:r>
            <a:r>
              <a:rPr lang="en-US" u="none" baseline="0" dirty="0" err="1" smtClean="0"/>
              <a:t>Lua</a:t>
            </a:r>
            <a:r>
              <a:rPr lang="en-US" u="none" baseline="0" dirty="0" smtClean="0"/>
              <a:t>, </a:t>
            </a:r>
            <a:r>
              <a:rPr lang="en-US" u="none" baseline="0" dirty="0" err="1" smtClean="0"/>
              <a:t>Clojure</a:t>
            </a:r>
            <a:r>
              <a:rPr lang="en-US" u="none" baseline="0" dirty="0" smtClean="0"/>
              <a:t>, Scala, HTML)</a:t>
            </a:r>
          </a:p>
          <a:p>
            <a:pPr marL="1085850" lvl="2" indent="-171450">
              <a:buFont typeface="Arial" panose="020B0604020202020204" pitchFamily="34" charset="0"/>
              <a:buChar char="•"/>
            </a:pPr>
            <a:endParaRPr lang="en-US" u="none" baseline="0" dirty="0" smtClean="0"/>
          </a:p>
          <a:p>
            <a:pPr marL="628650" lvl="1" indent="-171450">
              <a:buFont typeface="Arial" panose="020B0604020202020204" pitchFamily="34" charset="0"/>
              <a:buChar char="•"/>
            </a:pPr>
            <a:endParaRPr lang="en-US" u="sng"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16</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2</a:t>
            </a:fld>
            <a:endParaRPr lang="en-US"/>
          </a:p>
        </p:txBody>
      </p:sp>
    </p:spTree>
    <p:extLst>
      <p:ext uri="{BB962C8B-B14F-4D97-AF65-F5344CB8AC3E}">
        <p14:creationId xmlns:p14="http://schemas.microsoft.com/office/powerpoint/2010/main" val="424603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1200" b="0" i="0" kern="1200" dirty="0" smtClean="0">
                <a:solidFill>
                  <a:schemeClr val="tx1"/>
                </a:solidFill>
                <a:effectLst/>
                <a:latin typeface="+mn-lt"/>
                <a:ea typeface="+mn-ea"/>
                <a:cs typeface="+mn-cs"/>
              </a:rPr>
              <a:t>Gall’s Law:  </a:t>
            </a:r>
            <a:r>
              <a:rPr lang="en-US" sz="1200" b="0" i="1" kern="1200" dirty="0" smtClean="0">
                <a:solidFill>
                  <a:schemeClr val="tx1"/>
                </a:solidFill>
                <a:effectLst/>
                <a:latin typeface="+mn-lt"/>
                <a:ea typeface="+mn-ea"/>
                <a:cs typeface="+mn-cs"/>
              </a:rPr>
              <a:t>A complex system that works is invariably found to have evolved from a simple system that worked. A complex system designed from scratch never works and cannot be patched up to make it work. You have to start over with a working simple system.</a:t>
            </a:r>
            <a:r>
              <a:rPr lang="en-US" sz="1200" b="0" i="0" kern="1200" dirty="0" smtClean="0">
                <a:solidFill>
                  <a:schemeClr val="tx1"/>
                </a:solidFill>
                <a:effectLst/>
                <a:latin typeface="+mn-lt"/>
                <a:ea typeface="+mn-ea"/>
                <a:cs typeface="+mn-cs"/>
              </a:rPr>
              <a:t> – John Gall (1975, p.71)</a:t>
            </a:r>
          </a:p>
          <a:p>
            <a:pPr marL="800100" lvl="1" indent="-342900" defTabSz="914400">
              <a:spcBef>
                <a:spcPct val="20000"/>
              </a:spcBef>
              <a:buFont typeface="Arial" panose="020B0604020202020204" pitchFamily="34" charset="0"/>
              <a:buChar char="•"/>
            </a:pPr>
            <a:r>
              <a:rPr lang="en-US" sz="2400" b="0" i="0" kern="1200" baseline="0" dirty="0" smtClean="0">
                <a:solidFill>
                  <a:schemeClr val="tx1"/>
                </a:solidFill>
                <a:effectLst/>
                <a:latin typeface="+mn-lt"/>
                <a:ea typeface="+mn-ea"/>
                <a:cs typeface="+mn-cs"/>
              </a:rPr>
              <a:t>Incremental development is how to do that.</a:t>
            </a:r>
          </a:p>
          <a:p>
            <a:pPr marL="800100" lvl="1" indent="-342900" defTabSz="914400">
              <a:spcBef>
                <a:spcPct val="20000"/>
              </a:spcBef>
              <a:buFont typeface="Arial" panose="020B0604020202020204" pitchFamily="34" charset="0"/>
              <a:buChar char="•"/>
            </a:pPr>
            <a:r>
              <a:rPr lang="en-US" sz="2400" b="0" i="0" kern="1200" baseline="0" dirty="0" smtClean="0">
                <a:solidFill>
                  <a:schemeClr val="tx1"/>
                </a:solidFill>
                <a:effectLst/>
                <a:latin typeface="+mn-lt"/>
                <a:ea typeface="+mn-ea"/>
                <a:cs typeface="+mn-cs"/>
              </a:rPr>
              <a:t>TDD is about how to optimize incremental development.</a:t>
            </a:r>
            <a:endParaRPr lang="en-US" sz="2400" baseline="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  Building the Right Thing</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NOTE:  This is more about LEARNING than BUILDING</a:t>
            </a:r>
          </a:p>
          <a:p>
            <a:pPr marL="342900" lvl="0"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Unit TDD:  “Arrange, Act, Assert” is not just a vain</a:t>
            </a:r>
            <a:r>
              <a:rPr lang="en-US" sz="2400" baseline="0" dirty="0" smtClean="0">
                <a:solidFill>
                  <a:prstClr val="black"/>
                </a:solidFill>
                <a:latin typeface="Arial" panose="020B0604020202020204" pitchFamily="34" charset="0"/>
                <a:cs typeface="Arial" panose="020B0604020202020204" pitchFamily="34" charset="0"/>
              </a:rPr>
              <a:t> insistence on being different.</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Unit TDD relies heavily on mock objects</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Leading mocking tools (i.e. </a:t>
            </a:r>
            <a:r>
              <a:rPr lang="en-US" sz="2400" baseline="0" dirty="0" err="1" smtClean="0">
                <a:solidFill>
                  <a:prstClr val="black"/>
                </a:solidFill>
                <a:latin typeface="Arial" panose="020B0604020202020204" pitchFamily="34" charset="0"/>
                <a:cs typeface="Arial" panose="020B0604020202020204" pitchFamily="34" charset="0"/>
              </a:rPr>
              <a:t>Mockito</a:t>
            </a:r>
            <a:r>
              <a:rPr lang="en-US" sz="2400" baseline="0" dirty="0" smtClean="0">
                <a:solidFill>
                  <a:prstClr val="black"/>
                </a:solidFill>
                <a:latin typeface="Arial" panose="020B0604020202020204" pitchFamily="34" charset="0"/>
                <a:cs typeface="Arial" panose="020B0604020202020204" pitchFamily="34" charset="0"/>
              </a:rPr>
              <a:t>) use the word “when” in their own DSLs.</a:t>
            </a:r>
            <a:endParaRPr lang="en-US" sz="2400" dirty="0" smtClean="0">
              <a:solidFill>
                <a:prstClr val="black"/>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3</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On reason, to answer the 3 Big</a:t>
            </a:r>
            <a:r>
              <a:rPr lang="en-US" sz="2400" baseline="0" dirty="0" smtClean="0">
                <a:solidFill>
                  <a:prstClr val="black"/>
                </a:solidFill>
                <a:latin typeface="Arial" panose="020B0604020202020204" pitchFamily="34" charset="0"/>
                <a:cs typeface="Arial" panose="020B0604020202020204" pitchFamily="34" charset="0"/>
              </a:rPr>
              <a:t> questions:</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What are we building?</a:t>
            </a:r>
          </a:p>
          <a:p>
            <a:pPr marL="1257300" marR="0" lvl="2"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baseline="0" dirty="0" smtClean="0">
                <a:solidFill>
                  <a:prstClr val="black"/>
                </a:solidFill>
                <a:latin typeface="Arial" panose="020B0604020202020204" pitchFamily="34" charset="0"/>
                <a:cs typeface="Arial" panose="020B0604020202020204" pitchFamily="34" charset="0"/>
              </a:rPr>
              <a:t>Problem:  We can agree to the same document, only later to discover we’re reading it differently</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Fred Brooks:  </a:t>
            </a:r>
            <a:r>
              <a:rPr lang="en-US" sz="1200" b="0" i="1" kern="1200" baseline="0" dirty="0" smtClean="0">
                <a:solidFill>
                  <a:schemeClr val="tx1"/>
                </a:solidFill>
                <a:effectLst/>
                <a:latin typeface="+mn-lt"/>
                <a:ea typeface="+mn-ea"/>
                <a:cs typeface="+mn-cs"/>
              </a:rPr>
              <a:t>The hardest part of the software task is arriving at a complete and consistent specification, and much of the essence of building a program is in fact the debugging of the specification.</a:t>
            </a:r>
            <a:endParaRPr lang="en-US" sz="2400" i="1" baseline="0" dirty="0" smtClean="0">
              <a:solidFill>
                <a:prstClr val="black"/>
              </a:solidFill>
              <a:latin typeface="Arial" panose="020B0604020202020204" pitchFamily="34" charset="0"/>
              <a:cs typeface="Arial" panose="020B0604020202020204" pitchFamily="34" charset="0"/>
            </a:endParaRP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Solution:  Gherkin.</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How will we know we’re done?</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Problem:  “Now that I see this, I realize we really need X instead or in addition.”</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Note:  This is LEARNING, which is good.  Only learning LATE is bad.</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Solution:  Gherkin.  When all tests pass, we’re done.</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Most likely pulls that realization forward from late in the sprint to backlog refinement or sprint planning</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learning occurs, even late, just add tests that capture it.</a:t>
            </a:r>
          </a:p>
          <a:p>
            <a:pPr marL="2171700" lvl="4"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Having the other tests helps assess change impact on both code and effort</a:t>
            </a:r>
          </a:p>
          <a:p>
            <a:pPr marL="2171700" lvl="4"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Seeing the change alongside other tests often reveals that it can be split out to avoid blocking the rest.</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will we be done?</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Having the tests lets you “burn them down” to project completion.</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Look too long?  Consider regrouping scenarios into smaller separate stories.</a:t>
            </a:r>
            <a:endParaRPr lang="en-US" sz="2400" dirty="0" smtClean="0"/>
          </a:p>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4</a:t>
            </a:fld>
            <a:endParaRPr lang="en-US"/>
          </a:p>
        </p:txBody>
      </p:sp>
    </p:spTree>
    <p:extLst>
      <p:ext uri="{BB962C8B-B14F-4D97-AF65-F5344CB8AC3E}">
        <p14:creationId xmlns:p14="http://schemas.microsoft.com/office/powerpoint/2010/main" val="2478005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Focus:</a:t>
            </a:r>
            <a:r>
              <a:rPr lang="en-US" baseline="0" dirty="0" smtClean="0"/>
              <a:t>  Make the tests pass – clear, simple, &amp; obvious whether you’re on track.</a:t>
            </a:r>
          </a:p>
          <a:p>
            <a:pPr marL="171450" indent="-171450">
              <a:buFont typeface="Arial" panose="020B0604020202020204" pitchFamily="34" charset="0"/>
              <a:buChar char="•"/>
            </a:pPr>
            <a:r>
              <a:rPr lang="en-US" baseline="0" dirty="0" smtClean="0"/>
              <a:t>QA Head Start – It’s NOT BUSY-WORK; IT’S REAL VALUE</a:t>
            </a:r>
          </a:p>
          <a:p>
            <a:pPr marL="628650" lvl="1" indent="-171450">
              <a:buFont typeface="Arial" panose="020B0604020202020204" pitchFamily="34" charset="0"/>
              <a:buChar char="•"/>
            </a:pPr>
            <a:r>
              <a:rPr lang="en-US" baseline="0" dirty="0" smtClean="0"/>
              <a:t>QA will have questions – THAT’S LEARNING</a:t>
            </a:r>
          </a:p>
          <a:p>
            <a:pPr marL="628650" lvl="1" indent="-171450">
              <a:buFont typeface="Arial" panose="020B0604020202020204" pitchFamily="34" charset="0"/>
              <a:buChar char="•"/>
            </a:pPr>
            <a:r>
              <a:rPr lang="en-US" baseline="0" dirty="0" smtClean="0"/>
              <a:t>QA will learn what data, etc. they need, and can start getting it.</a:t>
            </a:r>
          </a:p>
          <a:p>
            <a:pPr marL="628650" lvl="1" indent="-171450">
              <a:buFont typeface="Arial" panose="020B0604020202020204" pitchFamily="34" charset="0"/>
              <a:buChar char="•"/>
            </a:pPr>
            <a:r>
              <a:rPr lang="en-US" baseline="0" dirty="0" smtClean="0"/>
              <a:t>NOTE:  As this matures, the team absorbs QA work &amp; people, becoming more cross-functionally capable.</a:t>
            </a:r>
            <a:endParaRPr lang="en-US" dirty="0" smtClean="0"/>
          </a:p>
          <a:p>
            <a:pPr marL="171450" indent="-171450">
              <a:buFont typeface="Arial" panose="020B0604020202020204" pitchFamily="34" charset="0"/>
              <a:buChar char="•"/>
            </a:pPr>
            <a:r>
              <a:rPr lang="en-US" dirty="0" smtClean="0"/>
              <a:t>Splitting Stories</a:t>
            </a:r>
          </a:p>
          <a:p>
            <a:pPr marL="628650" lvl="1" indent="-171450">
              <a:buFont typeface="Arial" panose="020B0604020202020204" pitchFamily="34" charset="0"/>
              <a:buChar char="•"/>
            </a:pPr>
            <a:r>
              <a:rPr lang="en-US" dirty="0" smtClean="0"/>
              <a:t>Layer-based</a:t>
            </a:r>
            <a:r>
              <a:rPr lang="en-US" baseline="0" dirty="0" smtClean="0"/>
              <a:t> stories </a:t>
            </a:r>
          </a:p>
          <a:p>
            <a:pPr marL="1085850" lvl="2" indent="-171450">
              <a:buFont typeface="Arial" panose="020B0604020202020204" pitchFamily="34" charset="0"/>
              <a:buChar char="•"/>
            </a:pPr>
            <a:r>
              <a:rPr lang="en-US" baseline="0" dirty="0" smtClean="0"/>
              <a:t>Can’t be independently DONE.</a:t>
            </a:r>
          </a:p>
          <a:p>
            <a:pPr marL="1085850" lvl="2" indent="-171450">
              <a:buFont typeface="Arial" panose="020B0604020202020204" pitchFamily="34" charset="0"/>
              <a:buChar char="•"/>
            </a:pPr>
            <a:r>
              <a:rPr lang="en-US" baseline="0" dirty="0" smtClean="0"/>
              <a:t>No meaningful relative priority.</a:t>
            </a:r>
          </a:p>
          <a:p>
            <a:pPr marL="628650" lvl="1" indent="-171450">
              <a:buFont typeface="Arial" panose="020B0604020202020204" pitchFamily="34" charset="0"/>
              <a:buChar char="•"/>
            </a:pPr>
            <a:r>
              <a:rPr lang="en-US" baseline="0" dirty="0" smtClean="0"/>
              <a:t>Test-set stories</a:t>
            </a:r>
          </a:p>
          <a:p>
            <a:pPr marL="1085850" lvl="2" indent="-171450">
              <a:buFont typeface="Arial" panose="020B0604020202020204" pitchFamily="34" charset="0"/>
              <a:buChar char="•"/>
            </a:pPr>
            <a:r>
              <a:rPr lang="en-US" baseline="0" dirty="0" smtClean="0"/>
              <a:t>CAN be DONE independently of each other.</a:t>
            </a:r>
          </a:p>
          <a:p>
            <a:pPr marL="1085850" lvl="2" indent="-171450">
              <a:buFont typeface="Arial" panose="020B0604020202020204" pitchFamily="34" charset="0"/>
              <a:buChar char="•"/>
            </a:pPr>
            <a:r>
              <a:rPr lang="en-US" baseline="0" dirty="0" smtClean="0"/>
              <a:t>CAN be prioritized, and often reveal 80-20 opportunities.</a:t>
            </a: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5</a:t>
            </a:fld>
            <a:endParaRPr lang="en-US"/>
          </a:p>
        </p:txBody>
      </p:sp>
    </p:spTree>
    <p:extLst>
      <p:ext uri="{BB962C8B-B14F-4D97-AF65-F5344CB8AC3E}">
        <p14:creationId xmlns:p14="http://schemas.microsoft.com/office/powerpoint/2010/main" val="3697435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Everyone</a:t>
            </a:r>
            <a:r>
              <a:rPr lang="en-US" baseline="0" dirty="0" smtClean="0"/>
              <a:t> knows the goal and priorities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Manage scope</a:t>
            </a:r>
          </a:p>
          <a:p>
            <a:pPr marL="628650" lvl="1" indent="-171450">
              <a:buFont typeface="Arial" panose="020B0604020202020204" pitchFamily="34" charset="0"/>
              <a:buChar char="•"/>
            </a:pPr>
            <a:r>
              <a:rPr lang="en-US" baseline="0" dirty="0" smtClean="0"/>
              <a:t>Recognize and fill specification gaps</a:t>
            </a:r>
          </a:p>
          <a:p>
            <a:pPr marL="628650" lvl="1" indent="-171450">
              <a:buFont typeface="Arial" panose="020B0604020202020204" pitchFamily="34" charset="0"/>
              <a:buChar char="•"/>
            </a:pPr>
            <a:r>
              <a:rPr lang="en-US" baseline="0" dirty="0" smtClean="0"/>
              <a:t>But prevent UNINTENTIONAL scope creep</a:t>
            </a:r>
          </a:p>
          <a:p>
            <a:pPr marL="171450" lvl="0" indent="-171450">
              <a:buFont typeface="Arial" panose="020B0604020202020204" pitchFamily="34" charset="0"/>
              <a:buChar char="•"/>
            </a:pPr>
            <a:r>
              <a:rPr lang="en-US" baseline="0" dirty="0" smtClean="0"/>
              <a:t>Avoid both Blockers (e.g. QA early on)  and “Fire &amp; Forget” disengagement by stakeholders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6</a:t>
            </a:fld>
            <a:endParaRPr lang="en-US"/>
          </a:p>
        </p:txBody>
      </p:sp>
    </p:spTree>
    <p:extLst>
      <p:ext uri="{BB962C8B-B14F-4D97-AF65-F5344CB8AC3E}">
        <p14:creationId xmlns:p14="http://schemas.microsoft.com/office/powerpoint/2010/main" val="355587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Learned in the Air Force:</a:t>
            </a:r>
          </a:p>
          <a:p>
            <a:r>
              <a:rPr lang="en-US" dirty="0" smtClean="0"/>
              <a:t>	There’s only ONE STUPID QUESTION…</a:t>
            </a:r>
          </a:p>
          <a:p>
            <a:r>
              <a:rPr lang="en-US" dirty="0" smtClean="0"/>
              <a:t>	… The one that’s NOT ASKED.</a:t>
            </a:r>
          </a:p>
        </p:txBody>
      </p:sp>
      <p:sp>
        <p:nvSpPr>
          <p:cNvPr id="4" name="Slide Number Placeholder 3"/>
          <p:cNvSpPr>
            <a:spLocks noGrp="1"/>
          </p:cNvSpPr>
          <p:nvPr>
            <p:ph type="sldNum" sz="quarter" idx="10"/>
          </p:nvPr>
        </p:nvSpPr>
        <p:spPr/>
        <p:txBody>
          <a:bodyPr/>
          <a:lstStyle/>
          <a:p>
            <a:fld id="{E21DFC0F-C2D6-4D4F-833C-833AEE8F6822}" type="slidenum">
              <a:rPr lang="en-US" smtClean="0"/>
              <a:t>7</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you’d like to explore what BDD</a:t>
            </a:r>
            <a:r>
              <a:rPr lang="en-US" baseline="0" dirty="0" smtClean="0"/>
              <a:t> looks like at slightly larger scale, I’ll have an opportunity for you at the end.</a:t>
            </a: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8</a:t>
            </a:fld>
            <a:endParaRPr lang="en-US"/>
          </a:p>
        </p:txBody>
      </p:sp>
    </p:spTree>
    <p:extLst>
      <p:ext uri="{BB962C8B-B14F-4D97-AF65-F5344CB8AC3E}">
        <p14:creationId xmlns:p14="http://schemas.microsoft.com/office/powerpoint/2010/main" val="2251734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Gherkin - Start with the “three amigos” – PO, Dev, Tester</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the team write their acceptance tests collaboratively, they can develop their own ubiquitous language for talking about their problem domain.  This helps them avoid misunderstandings.”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“Try to avoid being guided by existing step definitions when you write your scenarios, and just write down exactly what you want to happen, in plain English.  </a:t>
            </a:r>
            <a:r>
              <a:rPr lang="en-US" sz="2400" b="1" u="none" baseline="0" dirty="0" smtClean="0">
                <a:solidFill>
                  <a:prstClr val="black"/>
                </a:solidFill>
                <a:latin typeface="Arial" panose="020B0604020202020204" pitchFamily="34" charset="0"/>
                <a:cs typeface="Arial" panose="020B0604020202020204" pitchFamily="34" charset="0"/>
              </a:rPr>
              <a:t>In fact, try to avoid programmers or testers writing scenarios on their own.</a:t>
            </a:r>
            <a:r>
              <a:rPr lang="en-US" sz="2400" u="none" baseline="0" dirty="0" smtClean="0">
                <a:solidFill>
                  <a:prstClr val="black"/>
                </a:solidFill>
                <a:latin typeface="Arial" panose="020B0604020202020204" pitchFamily="34" charset="0"/>
                <a:cs typeface="Arial" panose="020B0604020202020204" pitchFamily="34" charset="0"/>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lang="en-US" sz="2400" b="1" u="none" baseline="0" dirty="0" smtClean="0">
                <a:solidFill>
                  <a:prstClr val="black"/>
                </a:solidFill>
                <a:latin typeface="Arial" panose="020B0604020202020204" pitchFamily="34" charset="0"/>
                <a:cs typeface="Arial" panose="020B0604020202020204" pitchFamily="34" charset="0"/>
              </a:rPr>
              <a:t>This is Cucumber’s big secret:  the tests and documentation are just a happy side effect; the real value lies in the knowledge you discover during those conversations.</a:t>
            </a:r>
            <a:r>
              <a:rPr lang="en-US" sz="2400" u="none" baseline="0" dirty="0" smtClean="0">
                <a:solidFill>
                  <a:prstClr val="black"/>
                </a:solidFill>
                <a:latin typeface="Arial" panose="020B0604020202020204" pitchFamily="34" charset="0"/>
                <a:cs typeface="Arial" panose="020B0604020202020204" pitchFamily="34" charset="0"/>
              </a:rPr>
              <a:t>”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endParaRPr lang="en-US" sz="1200" u="none" baseline="0" dirty="0">
              <a:solidFill>
                <a:schemeClr val="tx1"/>
              </a:solidFill>
              <a:latin typeface="+mn-lt"/>
              <a:cs typeface="+mn-cs"/>
            </a:endParaRPr>
          </a:p>
          <a:p>
            <a:pPr marL="342900" lvl="0"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Unit TDD</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Overheard at my most recent client:  “It takes 2 </a:t>
            </a:r>
            <a:r>
              <a:rPr lang="en-US" sz="2400" u="none" baseline="0" dirty="0" err="1" smtClean="0">
                <a:solidFill>
                  <a:schemeClr val="tx1"/>
                </a:solidFill>
                <a:latin typeface="+mn-lt"/>
                <a:cs typeface="+mn-cs"/>
              </a:rPr>
              <a:t>hrs</a:t>
            </a:r>
            <a:r>
              <a:rPr lang="en-US" sz="2400" u="none" baseline="0" dirty="0" smtClean="0">
                <a:solidFill>
                  <a:schemeClr val="tx1"/>
                </a:solidFill>
                <a:latin typeface="+mn-lt"/>
                <a:cs typeface="+mn-cs"/>
              </a:rPr>
              <a:t> to write the code, and 2 DAYS to write the tests.”</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If you find yourself in that position, you’re doing it wrong – you’re writing brand new legacy code.</a:t>
            </a:r>
          </a:p>
          <a:p>
            <a:pPr marL="800100" lvl="1" indent="-342900" defTabSz="914400">
              <a:spcBef>
                <a:spcPct val="20000"/>
              </a:spcBef>
              <a:buFont typeface="Arial" panose="020B0604020202020204" pitchFamily="34" charset="0"/>
              <a:buChar char="•"/>
            </a:pPr>
            <a:endParaRPr lang="en-US" sz="2400" baseline="0" dirty="0"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1DFC0F-C2D6-4D4F-833C-833AEE8F6822}" type="slidenum">
              <a:rPr lang="en-US" smtClean="0"/>
              <a:t>9</a:t>
            </a:fld>
            <a:endParaRPr lang="en-US"/>
          </a:p>
        </p:txBody>
      </p:sp>
    </p:spTree>
    <p:extLst>
      <p:ext uri="{BB962C8B-B14F-4D97-AF65-F5344CB8AC3E}">
        <p14:creationId xmlns:p14="http://schemas.microsoft.com/office/powerpoint/2010/main" val="1945123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a:off x="601001" y="3606191"/>
            <a:ext cx="7835689" cy="0"/>
          </a:xfrm>
          <a:prstGeom prst="line">
            <a:avLst/>
          </a:prstGeom>
          <a:ln w="9525" cap="rnd"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hasCustomPrompt="1"/>
          </p:nvPr>
        </p:nvSpPr>
        <p:spPr>
          <a:xfrm>
            <a:off x="0" y="4172567"/>
            <a:ext cx="9144000" cy="2109047"/>
          </a:xfrm>
          <a:prstGeom prst="rect">
            <a:avLst/>
          </a:prstGeom>
        </p:spPr>
        <p:txBody>
          <a:bodyPr vert="horz"/>
          <a:lstStyle>
            <a:lvl1pPr marL="0" indent="0" algn="ctr">
              <a:buNone/>
              <a:defRPr sz="4400" b="1">
                <a:solidFill>
                  <a:srgbClr val="A8101F"/>
                </a:solidFill>
                <a:latin typeface="Arial Narrow"/>
                <a:cs typeface="Arial Narrow"/>
              </a:defRPr>
            </a:lvl1pPr>
          </a:lstStyle>
          <a:p>
            <a:pPr lvl="0"/>
            <a:r>
              <a:rPr lang="en-US" dirty="0" smtClean="0"/>
              <a:t>YOUR TITLE HERE</a:t>
            </a:r>
          </a:p>
        </p:txBody>
      </p:sp>
    </p:spTree>
    <p:extLst>
      <p:ext uri="{BB962C8B-B14F-4D97-AF65-F5344CB8AC3E}">
        <p14:creationId xmlns:p14="http://schemas.microsoft.com/office/powerpoint/2010/main" val="2347794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301994"/>
            <a:ext cx="9144000" cy="623917"/>
          </a:xfrm>
          <a:prstGeom prst="rect">
            <a:avLst/>
          </a:prstGeom>
        </p:spPr>
        <p:txBody>
          <a:bodyPr/>
          <a:lstStyle>
            <a:lvl1pPr>
              <a:defRPr sz="3200" b="1" i="0">
                <a:solidFill>
                  <a:srgbClr val="A91120"/>
                </a:solidFill>
                <a:latin typeface="Arial Narrow"/>
                <a:cs typeface="Arial Narrow"/>
              </a:defRPr>
            </a:lvl1pPr>
          </a:lstStyle>
          <a:p>
            <a:r>
              <a:rPr lang="en-US" dirty="0" smtClean="0"/>
              <a:t>CLICK TO EDIT MASTER TITLE STYLE</a:t>
            </a:r>
            <a:endParaRPr lang="en-US" dirty="0"/>
          </a:p>
        </p:txBody>
      </p:sp>
      <p:cxnSp>
        <p:nvCxnSpPr>
          <p:cNvPr id="5" name="Straight Connector 4"/>
          <p:cNvCxnSpPr/>
          <p:nvPr userDrawn="1"/>
        </p:nvCxnSpPr>
        <p:spPr>
          <a:xfrm>
            <a:off x="350634" y="925911"/>
            <a:ext cx="8442732" cy="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286684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flipV="1">
            <a:off x="693641" y="3524348"/>
            <a:ext cx="7757921" cy="1"/>
          </a:xfrm>
          <a:prstGeom prst="line">
            <a:avLst/>
          </a:prstGeom>
          <a:noFill/>
          <a:ln w="12700" cmpd="sng">
            <a:solidFill>
              <a:schemeClr val="bg1">
                <a:lumMod val="85000"/>
              </a:schemeClr>
            </a:solidFill>
            <a:round/>
            <a:headEnd/>
            <a:tailEnd/>
          </a:ln>
        </p:spPr>
      </p:cxnSp>
      <p:sp>
        <p:nvSpPr>
          <p:cNvPr id="10" name="Text Placeholder 12"/>
          <p:cNvSpPr>
            <a:spLocks noGrp="1"/>
          </p:cNvSpPr>
          <p:nvPr>
            <p:ph type="body" sz="quarter" idx="10" hasCustomPrompt="1"/>
          </p:nvPr>
        </p:nvSpPr>
        <p:spPr>
          <a:xfrm>
            <a:off x="-1" y="2912171"/>
            <a:ext cx="9144000" cy="658732"/>
          </a:xfrm>
          <a:prstGeom prst="rect">
            <a:avLst/>
          </a:prstGeom>
        </p:spPr>
        <p:txBody>
          <a:bodyPr vert="horz"/>
          <a:lstStyle>
            <a:lvl1pPr marL="0" indent="0" algn="ctr">
              <a:buNone/>
              <a:defRPr sz="3200" b="1">
                <a:solidFill>
                  <a:srgbClr val="A91120"/>
                </a:solidFill>
                <a:latin typeface="Arial Narrow"/>
                <a:cs typeface="Arial Narrow"/>
              </a:defRPr>
            </a:lvl1pPr>
          </a:lstStyle>
          <a:p>
            <a:pPr lvl="0"/>
            <a:r>
              <a:rPr lang="en-US" dirty="0" smtClean="0"/>
              <a:t>YOUR TITLE HERE</a:t>
            </a:r>
          </a:p>
        </p:txBody>
      </p:sp>
      <p:sp>
        <p:nvSpPr>
          <p:cNvPr id="11" name="Text Placeholder 12"/>
          <p:cNvSpPr>
            <a:spLocks noGrp="1"/>
          </p:cNvSpPr>
          <p:nvPr>
            <p:ph type="body" sz="quarter" idx="11" hasCustomPrompt="1"/>
          </p:nvPr>
        </p:nvSpPr>
        <p:spPr>
          <a:xfrm>
            <a:off x="703410"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12" name="Text Placeholder 12"/>
          <p:cNvSpPr>
            <a:spLocks noGrp="1"/>
          </p:cNvSpPr>
          <p:nvPr>
            <p:ph type="body" sz="quarter" idx="12" hasCustomPrompt="1"/>
          </p:nvPr>
        </p:nvSpPr>
        <p:spPr>
          <a:xfrm>
            <a:off x="4865108"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3" name="Picture Placeholder 2"/>
          <p:cNvSpPr>
            <a:spLocks noGrp="1"/>
          </p:cNvSpPr>
          <p:nvPr>
            <p:ph type="pic" sz="quarter" idx="13"/>
          </p:nvPr>
        </p:nvSpPr>
        <p:spPr>
          <a:xfrm>
            <a:off x="0" y="0"/>
            <a:ext cx="9144000" cy="2754313"/>
          </a:xfrm>
          <a:prstGeom prst="rect">
            <a:avLst/>
          </a:prstGeom>
        </p:spPr>
        <p:txBody>
          <a:bodyPr vert="horz"/>
          <a:lstStyle/>
          <a:p>
            <a:endParaRPr lang="en-US"/>
          </a:p>
        </p:txBody>
      </p:sp>
    </p:spTree>
    <p:extLst>
      <p:ext uri="{BB962C8B-B14F-4D97-AF65-F5344CB8AC3E}">
        <p14:creationId xmlns:p14="http://schemas.microsoft.com/office/powerpoint/2010/main" val="31023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369050"/>
          </a:xfrm>
          <a:prstGeom prst="rect">
            <a:avLst/>
          </a:prstGeom>
        </p:spPr>
        <p:txBody>
          <a:bodyPr vert="horz"/>
          <a:lstStyle/>
          <a:p>
            <a:endParaRPr lang="en-US"/>
          </a:p>
        </p:txBody>
      </p:sp>
      <p:sp>
        <p:nvSpPr>
          <p:cNvPr id="7" name="Text Placeholder 12"/>
          <p:cNvSpPr>
            <a:spLocks noGrp="1"/>
          </p:cNvSpPr>
          <p:nvPr>
            <p:ph type="body" sz="quarter" idx="10" hasCustomPrompt="1"/>
          </p:nvPr>
        </p:nvSpPr>
        <p:spPr>
          <a:xfrm>
            <a:off x="1729152" y="1729162"/>
            <a:ext cx="5685694" cy="3341077"/>
          </a:xfrm>
          <a:prstGeom prst="rect">
            <a:avLst/>
          </a:prstGeom>
        </p:spPr>
        <p:txBody>
          <a:bodyPr vert="horz"/>
          <a:lstStyle>
            <a:lvl1pPr marL="0" indent="0" algn="ctr">
              <a:buNone/>
              <a:defRPr sz="4000" b="1">
                <a:solidFill>
                  <a:srgbClr val="A91120"/>
                </a:solidFill>
                <a:latin typeface="Arial Narrow"/>
                <a:cs typeface="Arial Narrow"/>
              </a:defRPr>
            </a:lvl1pPr>
          </a:lstStyle>
          <a:p>
            <a:pPr lvl="0"/>
            <a:r>
              <a:rPr lang="en-US" dirty="0" smtClean="0"/>
              <a:t>“YOUR QUOTE HERE”</a:t>
            </a:r>
          </a:p>
        </p:txBody>
      </p:sp>
    </p:spTree>
    <p:extLst>
      <p:ext uri="{BB962C8B-B14F-4D97-AF65-F5344CB8AC3E}">
        <p14:creationId xmlns:p14="http://schemas.microsoft.com/office/powerpoint/2010/main" val="397430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8" name="Straight Connector 27"/>
          <p:cNvCxnSpPr/>
          <p:nvPr userDrawn="1"/>
        </p:nvCxnSpPr>
        <p:spPr>
          <a:xfrm>
            <a:off x="622897" y="3545766"/>
            <a:ext cx="7835689" cy="0"/>
          </a:xfrm>
          <a:prstGeom prst="line">
            <a:avLst/>
          </a:prstGeom>
          <a:ln w="28575"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descr="2015-Logo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33872" y="822457"/>
            <a:ext cx="2881760" cy="2265714"/>
          </a:xfrm>
          <a:prstGeom prst="rect">
            <a:avLst/>
          </a:prstGeom>
        </p:spPr>
      </p:pic>
    </p:spTree>
    <p:extLst>
      <p:ext uri="{BB962C8B-B14F-4D97-AF65-F5344CB8AC3E}">
        <p14:creationId xmlns:p14="http://schemas.microsoft.com/office/powerpoint/2010/main" val="478927184"/>
      </p:ext>
    </p:extLst>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4" name="Picture 3"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8" name="Picture 7" descr="shutterstock_17534007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9144000" cy="2759076"/>
          </a:xfrm>
          <a:prstGeom prst="rect">
            <a:avLst/>
          </a:prstGeom>
        </p:spPr>
      </p:pic>
      <p:pic>
        <p:nvPicPr>
          <p:cNvPr id="11" name="Picture 10"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11" name="Picture 10" descr="shutterstock_1335327502.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4852"/>
            <a:ext cx="9153770" cy="6361202"/>
          </a:xfrm>
          <a:prstGeom prst="rect">
            <a:avLst/>
          </a:prstGeom>
        </p:spPr>
      </p:pic>
      <p:pic>
        <p:nvPicPr>
          <p:cNvPr id="8" name="Picture 7"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cxnSp>
        <p:nvCxnSpPr>
          <p:cNvPr id="11" name="Straight Connector 10"/>
          <p:cNvCxnSpPr/>
          <p:nvPr userDrawn="1"/>
        </p:nvCxnSpPr>
        <p:spPr>
          <a:xfrm>
            <a:off x="350634" y="3307996"/>
            <a:ext cx="8442732" cy="0"/>
          </a:xfrm>
          <a:prstGeom prst="line">
            <a:avLst/>
          </a:prstGeom>
          <a:noFill/>
          <a:ln w="12700" cmpd="sng">
            <a:solidFill>
              <a:schemeClr val="bg1">
                <a:lumMod val="85000"/>
              </a:schemeClr>
            </a:solidFill>
            <a:round/>
            <a:headEnd/>
            <a:tailEnd/>
          </a:ln>
        </p:spPr>
      </p:cxnSp>
      <p:cxnSp>
        <p:nvCxnSpPr>
          <p:cNvPr id="16" name="Straight Connector 15"/>
          <p:cNvCxnSpPr/>
          <p:nvPr userDrawn="1"/>
        </p:nvCxnSpPr>
        <p:spPr>
          <a:xfrm>
            <a:off x="3076593" y="3589339"/>
            <a:ext cx="0" cy="2385333"/>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114121" y="3589339"/>
            <a:ext cx="0" cy="2385333"/>
          </a:xfrm>
          <a:prstGeom prst="line">
            <a:avLst/>
          </a:prstGeom>
          <a:noFill/>
          <a:ln w="12700" cmpd="sng">
            <a:solidFill>
              <a:schemeClr val="bg1">
                <a:lumMod val="85000"/>
              </a:schemeClr>
            </a:solidFill>
            <a:round/>
            <a:headEnd/>
            <a:tailEnd/>
          </a:ln>
        </p:spPr>
      </p:cxnSp>
      <p:pic>
        <p:nvPicPr>
          <p:cNvPr id="3" name="Picture 2" descr="top 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078"/>
            <a:ext cx="9144000" cy="2456153"/>
          </a:xfrm>
          <a:prstGeom prst="rect">
            <a:avLst/>
          </a:prstGeom>
        </p:spPr>
      </p:pic>
      <p:pic>
        <p:nvPicPr>
          <p:cNvPr id="12" name="Picture 11"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3" name="Picture 2" descr="shutterstock_199090850.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0" y="0"/>
            <a:ext cx="4547194" cy="6356350"/>
          </a:xfrm>
          <a:prstGeom prst="rect">
            <a:avLst/>
          </a:prstGeom>
        </p:spPr>
      </p:pic>
      <p:pic>
        <p:nvPicPr>
          <p:cNvPr id="8" name="Picture 7"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2932965166"/>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ucumber.io/"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c2.com/cgi/wiki?TestDrivenDevelopment" TargetMode="External"/><Relationship Id="rId5" Type="http://schemas.openxmlformats.org/officeDocument/2006/relationships/hyperlink" Target="http://www.fitnesse.org/FrontPage" TargetMode="External"/><Relationship Id="rId4" Type="http://schemas.openxmlformats.org/officeDocument/2006/relationships/hyperlink" Target="http://spockframework.github.io/spock/docs/1.0/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810001"/>
            <a:ext cx="9144000" cy="2471614"/>
          </a:xfrm>
        </p:spPr>
        <p:txBody>
          <a:bodyPr/>
          <a:lstStyle/>
          <a:p>
            <a:r>
              <a:rPr lang="en-US" dirty="0" smtClean="0"/>
              <a:t>Test-Driven Development</a:t>
            </a:r>
          </a:p>
          <a:p>
            <a:r>
              <a:rPr lang="en-US" sz="3200" dirty="0" smtClean="0"/>
              <a:t>(It’s NOT about Testing)</a:t>
            </a:r>
          </a:p>
          <a:p>
            <a:r>
              <a:rPr lang="en-US" dirty="0" smtClean="0"/>
              <a:t/>
            </a:r>
            <a:br>
              <a:rPr lang="en-US" dirty="0" smtClean="0"/>
            </a:br>
            <a:r>
              <a:rPr lang="en-US" sz="2400" b="0" dirty="0" smtClean="0">
                <a:solidFill>
                  <a:schemeClr val="tx1"/>
                </a:solidFill>
                <a:latin typeface="Arial"/>
                <a:cs typeface="Arial"/>
              </a:rPr>
              <a:t>Lance Zant &amp; Daniel Yang, June 2016</a:t>
            </a:r>
            <a:endParaRPr lang="en-US" sz="2400" b="0" dirty="0">
              <a:solidFill>
                <a:schemeClr val="tx1"/>
              </a:solidFill>
              <a:latin typeface="Arial"/>
              <a:cs typeface="Arial"/>
            </a:endParaRPr>
          </a:p>
        </p:txBody>
      </p:sp>
    </p:spTree>
    <p:extLst>
      <p:ext uri="{BB962C8B-B14F-4D97-AF65-F5344CB8AC3E}">
        <p14:creationId xmlns:p14="http://schemas.microsoft.com/office/powerpoint/2010/main" val="290979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Context:  TDD &amp; Scrum</a:t>
            </a:r>
            <a:endParaRPr lang="en-US" dirty="0"/>
          </a:p>
        </p:txBody>
      </p:sp>
      <p:sp>
        <p:nvSpPr>
          <p:cNvPr id="3" name="Rectangle 2"/>
          <p:cNvSpPr/>
          <p:nvPr/>
        </p:nvSpPr>
        <p:spPr>
          <a:xfrm>
            <a:off x="882399" y="1078322"/>
            <a:ext cx="7727142" cy="2234458"/>
          </a:xfrm>
          <a:prstGeom prst="rect">
            <a:avLst/>
          </a:prstGeom>
        </p:spPr>
        <p:txBody>
          <a:bodyPr wrap="square">
            <a:spAutoFit/>
          </a:bodyPr>
          <a:lstStyle/>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The BIG CHANGE:  It’s about COLLABORATION</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“Three Amigos” – P.O., Developer, Tester</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Collaborating on Scenarios </a:t>
            </a:r>
          </a:p>
          <a:p>
            <a:pPr marL="1257300" lvl="2" indent="-342900" defTabSz="914400">
              <a:spcBef>
                <a:spcPct val="20000"/>
              </a:spcBef>
              <a:buFont typeface="Wingdings" panose="05000000000000000000" pitchFamily="2" charset="2"/>
              <a:buChar char="Ø"/>
            </a:pPr>
            <a:r>
              <a:rPr lang="en-US" sz="2400" dirty="0" smtClean="0">
                <a:solidFill>
                  <a:prstClr val="black"/>
                </a:solidFill>
                <a:latin typeface="Arial" panose="020B0604020202020204" pitchFamily="34" charset="0"/>
                <a:cs typeface="Arial" panose="020B0604020202020204" pitchFamily="34" charset="0"/>
                <a:sym typeface="Wingdings" panose="05000000000000000000" pitchFamily="2" charset="2"/>
              </a:rPr>
              <a:t>Ubiquitous Language</a:t>
            </a:r>
            <a:endParaRPr lang="en-US" sz="2400" dirty="0" smtClean="0">
              <a:solidFill>
                <a:prstClr val="black"/>
              </a:solidFill>
              <a:latin typeface="Arial" panose="020B0604020202020204" pitchFamily="34" charset="0"/>
              <a:cs typeface="Arial" panose="020B0604020202020204" pitchFamily="34" charset="0"/>
            </a:endParaRPr>
          </a:p>
          <a:p>
            <a:pPr marL="1257300" lvl="2" indent="-342900" defTabSz="914400">
              <a:spcBef>
                <a:spcPct val="20000"/>
              </a:spcBef>
              <a:buFont typeface="Wingdings" panose="05000000000000000000" pitchFamily="2" charset="2"/>
              <a:buChar char="Ø"/>
            </a:pPr>
            <a:r>
              <a:rPr lang="en-US" sz="2400" dirty="0" smtClean="0">
                <a:solidFill>
                  <a:prstClr val="black"/>
                </a:solidFill>
                <a:latin typeface="Arial" panose="020B0604020202020204" pitchFamily="34" charset="0"/>
                <a:cs typeface="Arial" panose="020B0604020202020204" pitchFamily="34" charset="0"/>
              </a:rPr>
              <a:t>Collaboration yields &gt; half the value </a:t>
            </a:r>
          </a:p>
        </p:txBody>
      </p:sp>
    </p:spTree>
    <p:extLst>
      <p:ext uri="{BB962C8B-B14F-4D97-AF65-F5344CB8AC3E}">
        <p14:creationId xmlns:p14="http://schemas.microsoft.com/office/powerpoint/2010/main" val="2086784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a:t>L</a:t>
            </a:r>
            <a:r>
              <a:rPr lang="en-US" dirty="0" smtClean="0"/>
              <a:t>et’s Go!  Show Me the Money!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4951"/>
            <a:ext cx="9140659" cy="5332162"/>
          </a:xfrm>
          <a:prstGeom prst="rect">
            <a:avLst/>
          </a:prstGeom>
        </p:spPr>
      </p:pic>
      <p:sp>
        <p:nvSpPr>
          <p:cNvPr id="4" name="Right Brace 3"/>
          <p:cNvSpPr/>
          <p:nvPr/>
        </p:nvSpPr>
        <p:spPr>
          <a:xfrm>
            <a:off x="5557256" y="1891862"/>
            <a:ext cx="398035" cy="546538"/>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6" name="Right Brace 5"/>
          <p:cNvSpPr/>
          <p:nvPr/>
        </p:nvSpPr>
        <p:spPr>
          <a:xfrm>
            <a:off x="5569462" y="3991460"/>
            <a:ext cx="385830" cy="1804995"/>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7" name="Right Brace 6"/>
          <p:cNvSpPr/>
          <p:nvPr/>
        </p:nvSpPr>
        <p:spPr>
          <a:xfrm>
            <a:off x="5569462" y="3125503"/>
            <a:ext cx="385830" cy="836897"/>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5" name="TextBox 4"/>
          <p:cNvSpPr txBox="1"/>
          <p:nvPr/>
        </p:nvSpPr>
        <p:spPr>
          <a:xfrm>
            <a:off x="6148553" y="4418627"/>
            <a:ext cx="2995447" cy="1200329"/>
          </a:xfrm>
          <a:prstGeom prst="rect">
            <a:avLst/>
          </a:prstGeom>
          <a:noFill/>
        </p:spPr>
        <p:txBody>
          <a:bodyPr wrap="square" rtlCol="0">
            <a:spAutoFit/>
          </a:bodyPr>
          <a:lstStyle/>
          <a:p>
            <a:r>
              <a:rPr lang="en-US" dirty="0" smtClean="0">
                <a:solidFill>
                  <a:srgbClr val="FFFF00"/>
                </a:solidFill>
              </a:rPr>
              <a:t>50% Collaborative Gherkin:</a:t>
            </a:r>
          </a:p>
          <a:p>
            <a:pPr marL="285750" indent="-285750">
              <a:buFont typeface="Arial" panose="020B0604020202020204" pitchFamily="34" charset="0"/>
              <a:buChar char="•"/>
            </a:pPr>
            <a:r>
              <a:rPr lang="en-US" dirty="0" smtClean="0">
                <a:solidFill>
                  <a:srgbClr val="FFFF00"/>
                </a:solidFill>
              </a:rPr>
              <a:t>Ubiquitous Language</a:t>
            </a:r>
          </a:p>
          <a:p>
            <a:pPr marL="285750" indent="-285750">
              <a:buFont typeface="Arial" panose="020B0604020202020204" pitchFamily="34" charset="0"/>
              <a:buChar char="•"/>
            </a:pPr>
            <a:r>
              <a:rPr lang="en-US" dirty="0" smtClean="0">
                <a:solidFill>
                  <a:srgbClr val="FFFF00"/>
                </a:solidFill>
              </a:rPr>
              <a:t>Corner Cases</a:t>
            </a:r>
          </a:p>
          <a:p>
            <a:pPr marL="285750" indent="-285750">
              <a:buFont typeface="Arial" panose="020B0604020202020204" pitchFamily="34" charset="0"/>
              <a:buChar char="•"/>
            </a:pPr>
            <a:r>
              <a:rPr lang="en-US" dirty="0" smtClean="0">
                <a:solidFill>
                  <a:srgbClr val="FFFF00"/>
                </a:solidFill>
              </a:rPr>
              <a:t>Consistent Size (Flow)</a:t>
            </a:r>
            <a:endParaRPr lang="en-US" dirty="0">
              <a:solidFill>
                <a:srgbClr val="FFFF00"/>
              </a:solidFill>
            </a:endParaRPr>
          </a:p>
        </p:txBody>
      </p:sp>
      <p:sp>
        <p:nvSpPr>
          <p:cNvPr id="9" name="TextBox 8"/>
          <p:cNvSpPr txBox="1"/>
          <p:nvPr/>
        </p:nvSpPr>
        <p:spPr>
          <a:xfrm>
            <a:off x="6111275" y="3207236"/>
            <a:ext cx="2873398" cy="923330"/>
          </a:xfrm>
          <a:prstGeom prst="rect">
            <a:avLst/>
          </a:prstGeom>
          <a:noFill/>
        </p:spPr>
        <p:txBody>
          <a:bodyPr wrap="square" rtlCol="0">
            <a:spAutoFit/>
          </a:bodyPr>
          <a:lstStyle/>
          <a:p>
            <a:r>
              <a:rPr lang="en-US" dirty="0" smtClean="0">
                <a:solidFill>
                  <a:srgbClr val="FFFF00"/>
                </a:solidFill>
              </a:rPr>
              <a:t>25% Drive Development:</a:t>
            </a:r>
          </a:p>
          <a:p>
            <a:pPr marL="285750" indent="-285750">
              <a:buFont typeface="Arial" panose="020B0604020202020204" pitchFamily="34" charset="0"/>
              <a:buChar char="•"/>
            </a:pPr>
            <a:r>
              <a:rPr lang="en-US" dirty="0" smtClean="0">
                <a:solidFill>
                  <a:srgbClr val="FFFF00"/>
                </a:solidFill>
              </a:rPr>
              <a:t>P.O Questions</a:t>
            </a:r>
          </a:p>
          <a:p>
            <a:pPr marL="285750" indent="-285750">
              <a:buFont typeface="Arial" panose="020B0604020202020204" pitchFamily="34" charset="0"/>
              <a:buChar char="•"/>
            </a:pPr>
            <a:r>
              <a:rPr lang="en-US" dirty="0" smtClean="0">
                <a:solidFill>
                  <a:srgbClr val="FFFF00"/>
                </a:solidFill>
              </a:rPr>
              <a:t>Fight Feature Creep</a:t>
            </a:r>
            <a:endParaRPr lang="en-US" dirty="0">
              <a:solidFill>
                <a:srgbClr val="FFFF00"/>
              </a:solidFill>
            </a:endParaRPr>
          </a:p>
        </p:txBody>
      </p:sp>
      <p:sp>
        <p:nvSpPr>
          <p:cNvPr id="10" name="TextBox 9"/>
          <p:cNvSpPr txBox="1"/>
          <p:nvPr/>
        </p:nvSpPr>
        <p:spPr>
          <a:xfrm>
            <a:off x="6111275" y="2424557"/>
            <a:ext cx="2873398" cy="738664"/>
          </a:xfrm>
          <a:prstGeom prst="rect">
            <a:avLst/>
          </a:prstGeom>
          <a:noFill/>
        </p:spPr>
        <p:txBody>
          <a:bodyPr wrap="square" rtlCol="0">
            <a:spAutoFit/>
          </a:bodyPr>
          <a:lstStyle/>
          <a:p>
            <a:r>
              <a:rPr lang="en-US" sz="1400" dirty="0" smtClean="0">
                <a:solidFill>
                  <a:srgbClr val="FFFF00"/>
                </a:solidFill>
              </a:rPr>
              <a:t>15% Help QA:</a:t>
            </a:r>
          </a:p>
          <a:p>
            <a:pPr marL="285750" indent="-285750">
              <a:buFont typeface="Arial" panose="020B0604020202020204" pitchFamily="34" charset="0"/>
              <a:buChar char="•"/>
            </a:pPr>
            <a:r>
              <a:rPr lang="en-US" sz="1400" dirty="0" smtClean="0">
                <a:solidFill>
                  <a:srgbClr val="FFFF00"/>
                </a:solidFill>
              </a:rPr>
              <a:t>Big Head Start</a:t>
            </a:r>
          </a:p>
          <a:p>
            <a:pPr marL="285750" indent="-285750">
              <a:buFont typeface="Arial" panose="020B0604020202020204" pitchFamily="34" charset="0"/>
              <a:buChar char="•"/>
            </a:pPr>
            <a:r>
              <a:rPr lang="en-US" sz="1400" dirty="0" smtClean="0">
                <a:solidFill>
                  <a:srgbClr val="FFFF00"/>
                </a:solidFill>
              </a:rPr>
              <a:t>Early Q&amp;A, Feedback</a:t>
            </a:r>
            <a:endParaRPr lang="en-US" sz="1400" dirty="0">
              <a:solidFill>
                <a:srgbClr val="FFFF00"/>
              </a:solidFill>
            </a:endParaRPr>
          </a:p>
        </p:txBody>
      </p:sp>
      <p:sp>
        <p:nvSpPr>
          <p:cNvPr id="11" name="Right Brace 10"/>
          <p:cNvSpPr/>
          <p:nvPr/>
        </p:nvSpPr>
        <p:spPr>
          <a:xfrm>
            <a:off x="5569462" y="2522482"/>
            <a:ext cx="385830" cy="573961"/>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13" name="TextBox 12"/>
          <p:cNvSpPr txBox="1"/>
          <p:nvPr/>
        </p:nvSpPr>
        <p:spPr>
          <a:xfrm>
            <a:off x="6111276" y="1743267"/>
            <a:ext cx="2873398" cy="738664"/>
          </a:xfrm>
          <a:prstGeom prst="rect">
            <a:avLst/>
          </a:prstGeom>
          <a:noFill/>
        </p:spPr>
        <p:txBody>
          <a:bodyPr wrap="square" rtlCol="0">
            <a:spAutoFit/>
          </a:bodyPr>
          <a:lstStyle/>
          <a:p>
            <a:r>
              <a:rPr lang="en-US" sz="1400" dirty="0" smtClean="0">
                <a:solidFill>
                  <a:srgbClr val="FFFF00"/>
                </a:solidFill>
              </a:rPr>
              <a:t>10% Automation:</a:t>
            </a:r>
          </a:p>
          <a:p>
            <a:pPr marL="285750" indent="-285750">
              <a:buFont typeface="Arial" panose="020B0604020202020204" pitchFamily="34" charset="0"/>
              <a:buChar char="•"/>
            </a:pPr>
            <a:r>
              <a:rPr lang="en-US" sz="1400" dirty="0" smtClean="0">
                <a:solidFill>
                  <a:srgbClr val="FFFF00"/>
                </a:solidFill>
              </a:rPr>
              <a:t>Regression in CI</a:t>
            </a:r>
          </a:p>
          <a:p>
            <a:pPr marL="285750" indent="-285750">
              <a:buFont typeface="Arial" panose="020B0604020202020204" pitchFamily="34" charset="0"/>
              <a:buChar char="•"/>
            </a:pPr>
            <a:r>
              <a:rPr lang="en-US" sz="1400" dirty="0" smtClean="0">
                <a:solidFill>
                  <a:srgbClr val="FFFF00"/>
                </a:solidFill>
              </a:rPr>
              <a:t>Push-On-Green</a:t>
            </a:r>
            <a:endParaRPr lang="en-US" sz="1400" dirty="0">
              <a:solidFill>
                <a:srgbClr val="FFFF00"/>
              </a:solidFill>
            </a:endParaRPr>
          </a:p>
        </p:txBody>
      </p:sp>
    </p:spTree>
    <p:extLst>
      <p:ext uri="{BB962C8B-B14F-4D97-AF65-F5344CB8AC3E}">
        <p14:creationId xmlns:p14="http://schemas.microsoft.com/office/powerpoint/2010/main" val="3267360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Odds &amp; Ends</a:t>
            </a:r>
            <a:endParaRPr lang="en-US" dirty="0"/>
          </a:p>
        </p:txBody>
      </p:sp>
      <p:sp>
        <p:nvSpPr>
          <p:cNvPr id="3" name="TextBox 2"/>
          <p:cNvSpPr txBox="1"/>
          <p:nvPr/>
        </p:nvSpPr>
        <p:spPr>
          <a:xfrm>
            <a:off x="457200" y="1711570"/>
            <a:ext cx="8381999"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Footnote:  </a:t>
            </a:r>
            <a:r>
              <a:rPr lang="en-US" sz="2800" i="1" dirty="0" smtClean="0">
                <a:solidFill>
                  <a:prstClr val="black"/>
                </a:solidFill>
                <a:latin typeface="Arial" panose="020B0604020202020204" pitchFamily="34" charset="0"/>
                <a:cs typeface="Arial" panose="020B0604020202020204" pitchFamily="34" charset="0"/>
              </a:rPr>
              <a:t>TDD </a:t>
            </a:r>
            <a:r>
              <a:rPr lang="en-US" sz="2800" i="1" dirty="0">
                <a:solidFill>
                  <a:prstClr val="black"/>
                </a:solidFill>
                <a:latin typeface="Arial" panose="020B0604020202020204" pitchFamily="34" charset="0"/>
                <a:cs typeface="Arial" panose="020B0604020202020204" pitchFamily="34" charset="0"/>
              </a:rPr>
              <a:t>proceeds in tiny steps.  </a:t>
            </a:r>
            <a:endParaRPr lang="en-US" sz="2800" i="1" dirty="0" smtClean="0">
              <a:solidFill>
                <a:prstClr val="black"/>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How </a:t>
            </a:r>
            <a:r>
              <a:rPr lang="en-US" sz="2800" i="1" dirty="0">
                <a:solidFill>
                  <a:prstClr val="black"/>
                </a:solidFill>
                <a:latin typeface="Arial" panose="020B0604020202020204" pitchFamily="34" charset="0"/>
                <a:cs typeface="Arial" panose="020B0604020202020204" pitchFamily="34" charset="0"/>
              </a:rPr>
              <a:t>tiny is up to </a:t>
            </a:r>
            <a:r>
              <a:rPr lang="en-US" sz="2800" i="1" dirty="0" smtClean="0">
                <a:solidFill>
                  <a:prstClr val="black"/>
                </a:solidFill>
                <a:latin typeface="Arial" panose="020B0604020202020204" pitchFamily="34" charset="0"/>
                <a:cs typeface="Arial" panose="020B0604020202020204" pitchFamily="34" charset="0"/>
              </a:rPr>
              <a:t>you, but take care.  </a:t>
            </a: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The </a:t>
            </a:r>
            <a:r>
              <a:rPr lang="en-US" sz="2800" i="1" dirty="0">
                <a:solidFill>
                  <a:prstClr val="black"/>
                </a:solidFill>
                <a:latin typeface="Arial" panose="020B0604020202020204" pitchFamily="34" charset="0"/>
                <a:cs typeface="Arial" panose="020B0604020202020204" pitchFamily="34" charset="0"/>
              </a:rPr>
              <a:t>common problem is to bite off too much.  </a:t>
            </a:r>
            <a:endParaRPr lang="en-US" sz="2800" i="1" dirty="0" smtClean="0">
              <a:solidFill>
                <a:prstClr val="black"/>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Resist that</a:t>
            </a:r>
            <a:r>
              <a:rPr lang="en-US" sz="2800" i="1" dirty="0">
                <a:solidFill>
                  <a:prstClr val="black"/>
                </a:solidFill>
                <a:latin typeface="Arial" panose="020B0604020202020204" pitchFamily="34" charset="0"/>
                <a:cs typeface="Arial" panose="020B0604020202020204" pitchFamily="34" charset="0"/>
              </a:rPr>
              <a:t>, but don’t </a:t>
            </a:r>
            <a:r>
              <a:rPr lang="en-US" sz="2800" i="1" dirty="0" smtClean="0">
                <a:solidFill>
                  <a:prstClr val="black"/>
                </a:solidFill>
                <a:latin typeface="Arial" panose="020B0604020202020204" pitchFamily="34" charset="0"/>
                <a:cs typeface="Arial" panose="020B0604020202020204" pitchFamily="34" charset="0"/>
              </a:rPr>
              <a:t>cheat</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Doing the minimum isn’t lazy, it’s discipline</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Never trust a test you haven’t seen fail.</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But </a:t>
            </a:r>
            <a:r>
              <a:rPr lang="en-US" sz="2800" i="1" dirty="0">
                <a:solidFill>
                  <a:prstClr val="black"/>
                </a:solidFill>
                <a:latin typeface="Arial" panose="020B0604020202020204" pitchFamily="34" charset="0"/>
                <a:cs typeface="Arial" panose="020B0604020202020204" pitchFamily="34" charset="0"/>
              </a:rPr>
              <a:t>always do </a:t>
            </a:r>
            <a:r>
              <a:rPr lang="en-US" sz="2800" b="1" i="1" dirty="0">
                <a:solidFill>
                  <a:prstClr val="black"/>
                </a:solidFill>
                <a:latin typeface="Arial" panose="020B0604020202020204" pitchFamily="34" charset="0"/>
                <a:cs typeface="Arial" panose="020B0604020202020204" pitchFamily="34" charset="0"/>
              </a:rPr>
              <a:t>some</a:t>
            </a:r>
            <a:r>
              <a:rPr lang="en-US" sz="2800" i="1" dirty="0">
                <a:solidFill>
                  <a:prstClr val="black"/>
                </a:solidFill>
                <a:latin typeface="Arial" panose="020B0604020202020204" pitchFamily="34" charset="0"/>
                <a:cs typeface="Arial" panose="020B0604020202020204" pitchFamily="34" charset="0"/>
              </a:rPr>
              <a:t> useful work.</a:t>
            </a:r>
          </a:p>
          <a:p>
            <a:pPr lvl="1"/>
            <a:endParaRPr lang="en-US" sz="2800" dirty="0" smtClean="0"/>
          </a:p>
        </p:txBody>
      </p:sp>
    </p:spTree>
    <p:extLst>
      <p:ext uri="{BB962C8B-B14F-4D97-AF65-F5344CB8AC3E}">
        <p14:creationId xmlns:p14="http://schemas.microsoft.com/office/powerpoint/2010/main" val="358790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Questions &amp; Discussion</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179" y="2645946"/>
            <a:ext cx="2619283" cy="16706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493476" y="1711570"/>
            <a:ext cx="534572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Your Questions?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Our Question – Next steps?</a:t>
            </a:r>
          </a:p>
          <a:p>
            <a:pPr marL="914400" lvl="1" indent="-457200">
              <a:buFont typeface="Arial" panose="020B0604020202020204" pitchFamily="34" charset="0"/>
              <a:buChar char="•"/>
            </a:pPr>
            <a:r>
              <a:rPr lang="en-US" sz="2800" dirty="0" smtClean="0"/>
              <a:t>Further sessions?</a:t>
            </a:r>
          </a:p>
          <a:p>
            <a:pPr marL="1371600" lvl="2" indent="-457200">
              <a:buFont typeface="Arial" panose="020B0604020202020204" pitchFamily="34" charset="0"/>
              <a:buChar char="•"/>
            </a:pPr>
            <a:r>
              <a:rPr lang="en-US" sz="2800" dirty="0" smtClean="0"/>
              <a:t>Unit TDD?</a:t>
            </a:r>
          </a:p>
          <a:p>
            <a:pPr marL="1371600" lvl="2" indent="-457200">
              <a:buFont typeface="Arial" panose="020B0604020202020204" pitchFamily="34" charset="0"/>
              <a:buChar char="•"/>
            </a:pPr>
            <a:r>
              <a:rPr lang="en-US" sz="2800" dirty="0" smtClean="0"/>
              <a:t>Working with Legacy Code?</a:t>
            </a:r>
          </a:p>
          <a:p>
            <a:pPr marL="914400" lvl="1" indent="-457200">
              <a:buFont typeface="Arial" panose="020B0604020202020204" pitchFamily="34" charset="0"/>
              <a:buChar char="•"/>
            </a:pPr>
            <a:r>
              <a:rPr lang="en-US" sz="2800" dirty="0" smtClean="0"/>
              <a:t>Open Source Project?</a:t>
            </a:r>
          </a:p>
        </p:txBody>
      </p:sp>
    </p:spTree>
    <p:extLst>
      <p:ext uri="{BB962C8B-B14F-4D97-AF65-F5344CB8AC3E}">
        <p14:creationId xmlns:p14="http://schemas.microsoft.com/office/powerpoint/2010/main" val="2282141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60</a:t>
            </a:r>
            <a:r>
              <a:rPr lang="en-US" baseline="30000" dirty="0" smtClean="0"/>
              <a:t>th</a:t>
            </a:r>
            <a:r>
              <a:rPr lang="en-US" dirty="0" smtClean="0"/>
              <a:t> Minute: feedback</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1864678"/>
            <a:ext cx="46990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25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1674"/>
            <a:ext cx="9144000" cy="623917"/>
          </a:xfrm>
        </p:spPr>
        <p:txBody>
          <a:bodyPr/>
          <a:lstStyle/>
          <a:p>
            <a:r>
              <a:rPr lang="en-US" dirty="0" smtClean="0"/>
              <a:t>Appendix</a:t>
            </a:r>
            <a:endParaRPr lang="en-US" dirty="0"/>
          </a:p>
        </p:txBody>
      </p:sp>
    </p:spTree>
    <p:extLst>
      <p:ext uri="{BB962C8B-B14F-4D97-AF65-F5344CB8AC3E}">
        <p14:creationId xmlns:p14="http://schemas.microsoft.com/office/powerpoint/2010/main" val="36540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More Information</a:t>
            </a:r>
            <a:endParaRPr lang="en-US" dirty="0"/>
          </a:p>
        </p:txBody>
      </p:sp>
      <p:sp>
        <p:nvSpPr>
          <p:cNvPr id="6" name="Rectangle 5"/>
          <p:cNvSpPr/>
          <p:nvPr/>
        </p:nvSpPr>
        <p:spPr>
          <a:xfrm>
            <a:off x="751840" y="1234216"/>
            <a:ext cx="7620000" cy="4524315"/>
          </a:xfrm>
          <a:prstGeom prst="rect">
            <a:avLst/>
          </a:prstGeom>
        </p:spPr>
        <p:txBody>
          <a:bodyPr wrap="square">
            <a:spAutoFit/>
          </a:bodyPr>
          <a:lstStyle/>
          <a:p>
            <a:pPr marL="342900" indent="-342900">
              <a:buFont typeface="Arial" panose="020B0604020202020204" pitchFamily="34" charset="0"/>
              <a:buChar char="•"/>
            </a:pPr>
            <a:r>
              <a:rPr lang="en-US" sz="2000" dirty="0" smtClean="0"/>
              <a:t>ATDD (tools)</a:t>
            </a:r>
          </a:p>
          <a:p>
            <a:pPr marL="800100" lvl="1" indent="-342900">
              <a:buFont typeface="Courier New" panose="02070309020205020404" pitchFamily="49" charset="0"/>
              <a:buChar char="o"/>
            </a:pPr>
            <a:r>
              <a:rPr lang="en-US" sz="1600" u="sng" dirty="0">
                <a:hlinkClick r:id="rId3"/>
              </a:rPr>
              <a:t>https://cucumber.io</a:t>
            </a:r>
            <a:r>
              <a:rPr lang="en-US" sz="1600" u="sng" dirty="0" smtClean="0">
                <a:hlinkClick r:id="rId3"/>
              </a:rPr>
              <a:t>/</a:t>
            </a:r>
            <a:endParaRPr lang="en-US" sz="1600" u="sng" dirty="0" smtClean="0"/>
          </a:p>
          <a:p>
            <a:pPr marL="800100" lvl="1" indent="-342900">
              <a:buFont typeface="Courier New" panose="02070309020205020404" pitchFamily="49" charset="0"/>
              <a:buChar char="o"/>
            </a:pPr>
            <a:r>
              <a:rPr lang="en-US" sz="1600" u="sng" dirty="0">
                <a:hlinkClick r:id="rId4"/>
              </a:rPr>
              <a:t>http://</a:t>
            </a:r>
            <a:r>
              <a:rPr lang="en-US" sz="1600" u="sng" dirty="0" smtClean="0">
                <a:hlinkClick r:id="rId4"/>
              </a:rPr>
              <a:t>spockframework.github.io/spock/docs/1.0/index.html</a:t>
            </a:r>
            <a:endParaRPr lang="en-US" sz="1600" u="sng" dirty="0" smtClean="0"/>
          </a:p>
          <a:p>
            <a:pPr marL="800100" lvl="1" indent="-342900">
              <a:buFont typeface="Courier New" panose="02070309020205020404" pitchFamily="49" charset="0"/>
              <a:buChar char="o"/>
            </a:pPr>
            <a:r>
              <a:rPr lang="en-US" sz="1600" u="sng" dirty="0">
                <a:hlinkClick r:id="rId5"/>
              </a:rPr>
              <a:t>http://</a:t>
            </a:r>
            <a:r>
              <a:rPr lang="en-US" sz="1600" u="sng" dirty="0" smtClean="0">
                <a:hlinkClick r:id="rId5"/>
              </a:rPr>
              <a:t>www.fitnesse.org/FrontPage</a:t>
            </a:r>
            <a:r>
              <a:rPr lang="en-US" sz="2000" u="sng" dirty="0" smtClean="0"/>
              <a:t> </a:t>
            </a:r>
          </a:p>
          <a:p>
            <a:pPr marL="800100" lvl="1" indent="-342900">
              <a:buFont typeface="Courier New" panose="02070309020205020404" pitchFamily="49" charset="0"/>
              <a:buChar char="o"/>
            </a:pPr>
            <a:endParaRPr lang="en-US" sz="2000" u="sng" dirty="0"/>
          </a:p>
          <a:p>
            <a:pPr marL="342900" indent="-342900">
              <a:buFont typeface="Arial" panose="020B0604020202020204" pitchFamily="34" charset="0"/>
              <a:buChar char="•"/>
            </a:pPr>
            <a:r>
              <a:rPr lang="en-US" sz="2000" dirty="0" smtClean="0"/>
              <a:t>ATDD/TDD (How-to)</a:t>
            </a:r>
            <a:endParaRPr lang="en-US" sz="2000" dirty="0"/>
          </a:p>
          <a:p>
            <a:pPr marL="800100" lvl="1" indent="-342900">
              <a:buFont typeface="Courier New" panose="02070309020205020404" pitchFamily="49" charset="0"/>
              <a:buChar char="o"/>
            </a:pPr>
            <a:r>
              <a:rPr lang="en-US" sz="1600" u="sng" dirty="0"/>
              <a:t>Growing Object Oriented Software Guided by Tests</a:t>
            </a:r>
            <a:r>
              <a:rPr lang="en-US" sz="1600" dirty="0"/>
              <a:t>, by Steve Freeman &amp; Nat Pryce</a:t>
            </a:r>
          </a:p>
          <a:p>
            <a:pPr marL="800100" lvl="1" indent="-342900">
              <a:buFont typeface="Courier New" panose="02070309020205020404" pitchFamily="49" charset="0"/>
              <a:buChar char="o"/>
            </a:pPr>
            <a:r>
              <a:rPr lang="en-US" sz="1600" u="sng" dirty="0"/>
              <a:t>The Cucumber </a:t>
            </a:r>
            <a:r>
              <a:rPr lang="en-US" sz="1600" u="sng" dirty="0" smtClean="0"/>
              <a:t>Book</a:t>
            </a:r>
            <a:r>
              <a:rPr lang="en-US" sz="1600" u="sng" dirty="0"/>
              <a:t>: Behavior-Driven Development for Testers and Developers</a:t>
            </a:r>
            <a:r>
              <a:rPr lang="en-US" sz="1600" dirty="0"/>
              <a:t>, by Matt Wynne, </a:t>
            </a:r>
            <a:r>
              <a:rPr lang="en-US" sz="1600" dirty="0" err="1"/>
              <a:t>Aslak</a:t>
            </a:r>
            <a:r>
              <a:rPr lang="en-US" sz="1600" dirty="0"/>
              <a:t> </a:t>
            </a:r>
            <a:r>
              <a:rPr lang="en-US" sz="1600" dirty="0" err="1"/>
              <a:t>Hellesǿy</a:t>
            </a:r>
            <a:r>
              <a:rPr lang="en-US" sz="1600" dirty="0"/>
              <a:t> </a:t>
            </a:r>
            <a:endParaRPr lang="en-US" sz="1600" dirty="0" smtClean="0"/>
          </a:p>
          <a:p>
            <a:pPr marL="800100" lvl="1" indent="-342900">
              <a:buFont typeface="Courier New" panose="02070309020205020404" pitchFamily="49" charset="0"/>
              <a:buChar char="o"/>
            </a:pPr>
            <a:r>
              <a:rPr lang="en-US" sz="1600" u="sng" dirty="0" smtClean="0"/>
              <a:t>The Cucumber </a:t>
            </a:r>
            <a:r>
              <a:rPr lang="en-US" sz="1600" b="1" u="sng" dirty="0" smtClean="0"/>
              <a:t>For Java </a:t>
            </a:r>
            <a:r>
              <a:rPr lang="en-US" sz="1600" u="sng" dirty="0" smtClean="0"/>
              <a:t>Book: </a:t>
            </a:r>
            <a:r>
              <a:rPr lang="en-US" sz="1600" u="sng" dirty="0"/>
              <a:t>Behavior-Driven Development for Testers and Developers</a:t>
            </a:r>
            <a:r>
              <a:rPr lang="en-US" sz="1600" dirty="0"/>
              <a:t>, by </a:t>
            </a:r>
            <a:r>
              <a:rPr lang="en-US" sz="1600" dirty="0" err="1"/>
              <a:t>Seb</a:t>
            </a:r>
            <a:r>
              <a:rPr lang="en-US" sz="1600" dirty="0"/>
              <a:t> </a:t>
            </a:r>
            <a:r>
              <a:rPr lang="en-US" sz="1600" dirty="0" smtClean="0"/>
              <a:t>Rose, Matt </a:t>
            </a:r>
            <a:r>
              <a:rPr lang="en-US" sz="1600" dirty="0"/>
              <a:t>Wynne, and </a:t>
            </a:r>
            <a:r>
              <a:rPr lang="en-US" sz="1600" dirty="0" err="1" smtClean="0"/>
              <a:t>Aslak</a:t>
            </a:r>
            <a:r>
              <a:rPr lang="en-US" sz="1600" dirty="0" smtClean="0"/>
              <a:t> </a:t>
            </a:r>
            <a:r>
              <a:rPr lang="en-US" sz="1600" dirty="0" err="1" smtClean="0"/>
              <a:t>Hellesǿy</a:t>
            </a:r>
            <a:endParaRPr lang="en-US" sz="1600" dirty="0" smtClean="0"/>
          </a:p>
          <a:p>
            <a:pPr marL="800100" lvl="1" indent="-342900">
              <a:buFont typeface="Courier New" panose="02070309020205020404" pitchFamily="49" charset="0"/>
              <a:buChar char="o"/>
            </a:pPr>
            <a:r>
              <a:rPr lang="en-US" sz="1600" u="sng" dirty="0" smtClean="0"/>
              <a:t>Cucumber </a:t>
            </a:r>
            <a:r>
              <a:rPr lang="en-US" sz="1600" u="sng" dirty="0" err="1" smtClean="0"/>
              <a:t>Recipies</a:t>
            </a:r>
            <a:r>
              <a:rPr lang="en-US" sz="1600" u="sng" dirty="0" smtClean="0"/>
              <a:t>:  Automate </a:t>
            </a:r>
            <a:r>
              <a:rPr lang="en-US" sz="1600" u="sng" dirty="0" err="1" smtClean="0"/>
              <a:t>Anyting</a:t>
            </a:r>
            <a:r>
              <a:rPr lang="en-US" sz="1600" u="sng" dirty="0" smtClean="0"/>
              <a:t> with BDD Tools and Techniques</a:t>
            </a:r>
            <a:r>
              <a:rPr lang="en-US" sz="1600" dirty="0" smtClean="0"/>
              <a:t>, by Ian Dees, Matt Wynne, and </a:t>
            </a:r>
            <a:r>
              <a:rPr lang="en-US" sz="1600" dirty="0" err="1" smtClean="0"/>
              <a:t>Aslak</a:t>
            </a:r>
            <a:r>
              <a:rPr lang="en-US" sz="1600" dirty="0" smtClean="0"/>
              <a:t> </a:t>
            </a:r>
            <a:r>
              <a:rPr lang="en-US" sz="1600" dirty="0" err="1" smtClean="0"/>
              <a:t>Hellesǿy</a:t>
            </a:r>
            <a:endParaRPr lang="en-US" sz="1600" u="sng" dirty="0" smtClean="0"/>
          </a:p>
          <a:p>
            <a:pPr marL="800100" lvl="1" indent="-342900">
              <a:buFont typeface="Courier New" panose="02070309020205020404" pitchFamily="49" charset="0"/>
              <a:buChar char="o"/>
            </a:pPr>
            <a:r>
              <a:rPr lang="en-US" sz="1600" dirty="0" smtClean="0"/>
              <a:t>Ward Cunningham’s </a:t>
            </a:r>
            <a:r>
              <a:rPr lang="en-US" sz="1600" dirty="0"/>
              <a:t>C2 wiki: </a:t>
            </a:r>
            <a:r>
              <a:rPr lang="en-US" sz="1600" dirty="0">
                <a:hlinkClick r:id="rId6"/>
              </a:rPr>
              <a:t>http://</a:t>
            </a:r>
            <a:r>
              <a:rPr lang="en-US" sz="1600" dirty="0" smtClean="0">
                <a:hlinkClick r:id="rId6"/>
              </a:rPr>
              <a:t>c2.com/cgi/wiki?TestDrivenDevelopment</a:t>
            </a:r>
            <a:r>
              <a:rPr lang="en-US" sz="1600" dirty="0" smtClean="0"/>
              <a:t> </a:t>
            </a:r>
          </a:p>
          <a:p>
            <a:pPr marL="800100" lvl="1" indent="-342900">
              <a:buFont typeface="Courier New" panose="02070309020205020404" pitchFamily="49" charset="0"/>
              <a:buChar char="o"/>
            </a:pPr>
            <a:r>
              <a:rPr lang="en-US" sz="1600" u="sng" dirty="0" smtClean="0"/>
              <a:t>Test Driven Development</a:t>
            </a:r>
            <a:r>
              <a:rPr lang="en-US" sz="1600" dirty="0" smtClean="0"/>
              <a:t>, by Kent Beck</a:t>
            </a:r>
          </a:p>
        </p:txBody>
      </p:sp>
    </p:spTree>
    <p:extLst>
      <p:ext uri="{BB962C8B-B14F-4D97-AF65-F5344CB8AC3E}">
        <p14:creationId xmlns:p14="http://schemas.microsoft.com/office/powerpoint/2010/main" val="134157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Agenda</a:t>
            </a:r>
            <a:endParaRPr lang="en-US" dirty="0"/>
          </a:p>
        </p:txBody>
      </p:sp>
      <p:sp>
        <p:nvSpPr>
          <p:cNvPr id="3" name="Rectangle 2"/>
          <p:cNvSpPr/>
          <p:nvPr/>
        </p:nvSpPr>
        <p:spPr>
          <a:xfrm>
            <a:off x="1083567" y="1316066"/>
            <a:ext cx="7727142" cy="4893647"/>
          </a:xfrm>
          <a:prstGeom prst="rect">
            <a:avLst/>
          </a:prstGeom>
        </p:spPr>
        <p:txBody>
          <a:bodyPr wrap="square">
            <a:spAutoFit/>
          </a:bodyPr>
          <a:lstStyle/>
          <a:p>
            <a:pPr marL="342900" lvl="0"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Wait, what?!?  Then what IS it?</a:t>
            </a:r>
          </a:p>
          <a:p>
            <a:pPr marL="800100" lvl="1" indent="-342900" defTabSz="914400">
              <a:spcBef>
                <a:spcPct val="20000"/>
              </a:spcBef>
              <a:buFont typeface="Arial" panose="020B0604020202020204" pitchFamily="34" charset="0"/>
              <a:buChar char="•"/>
            </a:pPr>
            <a:r>
              <a:rPr lang="en-US" sz="2400" dirty="0">
                <a:solidFill>
                  <a:prstClr val="black"/>
                </a:solidFill>
                <a:latin typeface="Arial" panose="020B0604020202020204" pitchFamily="34" charset="0"/>
                <a:cs typeface="Arial" panose="020B0604020202020204" pitchFamily="34" charset="0"/>
              </a:rPr>
              <a:t>Mechanics:  Players, positions, &amp; techniques</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Focus:  What value are we after?</a:t>
            </a:r>
          </a:p>
          <a:p>
            <a:pPr marL="342900" lvl="0" indent="-342900" defTabSz="914400">
              <a:spcBef>
                <a:spcPct val="20000"/>
              </a:spcBef>
              <a:buFont typeface="Arial" panose="020B0604020202020204" pitchFamily="34" charset="0"/>
              <a:buChar char="•"/>
            </a:pPr>
            <a:endParaRPr lang="en-US" sz="24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Live Demo:  Enhancing Jumble Solver</a:t>
            </a:r>
          </a:p>
          <a:p>
            <a:pPr marL="342900" lvl="0" indent="-342900" defTabSz="914400">
              <a:spcBef>
                <a:spcPct val="20000"/>
              </a:spcBef>
              <a:buFont typeface="Arial" panose="020B0604020202020204" pitchFamily="34" charset="0"/>
              <a:buChar char="•"/>
            </a:pPr>
            <a:endParaRPr lang="en-US" sz="2400" dirty="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Conclusion</a:t>
            </a:r>
          </a:p>
          <a:p>
            <a:pPr marL="800100" lvl="1" indent="-342900" defTabSz="914400">
              <a:spcBef>
                <a:spcPct val="20000"/>
              </a:spcBef>
              <a:buFont typeface="Arial" panose="020B0604020202020204" pitchFamily="34" charset="0"/>
              <a:buChar char="•"/>
            </a:pPr>
            <a:r>
              <a:rPr lang="en-US" sz="2400" dirty="0">
                <a:solidFill>
                  <a:prstClr val="black"/>
                </a:solidFill>
                <a:latin typeface="Arial" panose="020B0604020202020204" pitchFamily="34" charset="0"/>
                <a:cs typeface="Arial" panose="020B0604020202020204" pitchFamily="34" charset="0"/>
              </a:rPr>
              <a:t>Context:  Where does it fit in Scrum, etc</a:t>
            </a:r>
            <a:r>
              <a:rPr lang="en-US" sz="2400" dirty="0" smtClean="0">
                <a:solidFill>
                  <a:prstClr val="black"/>
                </a:solidFill>
                <a:latin typeface="Arial" panose="020B0604020202020204" pitchFamily="34" charset="0"/>
                <a:cs typeface="Arial" panose="020B0604020202020204" pitchFamily="34" charset="0"/>
              </a:rPr>
              <a:t>.</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Getting Started:  Incremental </a:t>
            </a:r>
            <a:r>
              <a:rPr lang="en-US" sz="2400" dirty="0">
                <a:solidFill>
                  <a:prstClr val="black"/>
                </a:solidFill>
                <a:latin typeface="Arial" panose="020B0604020202020204" pitchFamily="34" charset="0"/>
                <a:cs typeface="Arial" panose="020B0604020202020204" pitchFamily="34" charset="0"/>
              </a:rPr>
              <a:t>A</a:t>
            </a:r>
            <a:r>
              <a:rPr lang="en-US" sz="2400" dirty="0" smtClean="0">
                <a:solidFill>
                  <a:prstClr val="black"/>
                </a:solidFill>
                <a:latin typeface="Arial" panose="020B0604020202020204" pitchFamily="34" charset="0"/>
                <a:cs typeface="Arial" panose="020B0604020202020204" pitchFamily="34" charset="0"/>
              </a:rPr>
              <a:t>doption</a:t>
            </a:r>
            <a:endParaRPr lang="en-US" sz="2400" dirty="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endParaRPr lang="en-US" sz="24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Questions, Yours &amp; Ours</a:t>
            </a: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838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So, If TDD Isn’t about Testing, What IS it?</a:t>
            </a:r>
            <a:endParaRPr lang="en-US" dirty="0"/>
          </a:p>
        </p:txBody>
      </p:sp>
      <p:sp>
        <p:nvSpPr>
          <p:cNvPr id="3" name="Rectangle 2"/>
          <p:cNvSpPr/>
          <p:nvPr/>
        </p:nvSpPr>
        <p:spPr>
          <a:xfrm>
            <a:off x="751840" y="1261430"/>
            <a:ext cx="7620000" cy="4893647"/>
          </a:xfrm>
          <a:prstGeom prst="rect">
            <a:avLst/>
          </a:prstGeom>
        </p:spPr>
        <p:txBody>
          <a:bodyPr wrap="square">
            <a:spAutoFit/>
          </a:bodyPr>
          <a:lstStyle/>
          <a:p>
            <a:pPr marL="342900" indent="-342900">
              <a:buFont typeface="Arial" panose="020B0604020202020204" pitchFamily="34" charset="0"/>
              <a:buChar char="•"/>
            </a:pPr>
            <a:r>
              <a:rPr lang="en-US" sz="2400" dirty="0" smtClean="0"/>
              <a:t>It’s about DRIVING </a:t>
            </a:r>
            <a:r>
              <a:rPr lang="en-US" sz="2400" dirty="0"/>
              <a:t>DEVELOPMENT</a:t>
            </a:r>
            <a:endParaRPr lang="en-US" sz="2400" dirty="0" smtClean="0"/>
          </a:p>
          <a:p>
            <a:pPr marL="800100" lvl="1" indent="-342900">
              <a:buFont typeface="Arial" panose="020B0604020202020204" pitchFamily="34" charset="0"/>
              <a:buChar char="•"/>
            </a:pPr>
            <a:r>
              <a:rPr lang="en-US" sz="2400" dirty="0" smtClean="0"/>
              <a:t>Using CONCRETE EXAMPLES</a:t>
            </a:r>
          </a:p>
          <a:p>
            <a:pPr marL="800100" lvl="1" indent="-342900">
              <a:buFont typeface="Arial" panose="020B0604020202020204" pitchFamily="34" charset="0"/>
              <a:buChar char="•"/>
            </a:pPr>
            <a:r>
              <a:rPr lang="en-US" sz="2400" dirty="0" smtClean="0"/>
              <a:t>To achieve better BIZ/TECH COLLABORATION.</a:t>
            </a:r>
            <a:br>
              <a:rPr lang="en-US" sz="2400" dirty="0" smtClean="0"/>
            </a:br>
            <a:endParaRPr lang="en-US" sz="2400" dirty="0" smtClean="0"/>
          </a:p>
          <a:p>
            <a:pPr marL="342900" indent="-342900">
              <a:buFont typeface="Arial" panose="020B0604020202020204" pitchFamily="34" charset="0"/>
              <a:buChar char="•"/>
            </a:pPr>
            <a:r>
              <a:rPr lang="en-US" sz="2400" dirty="0" smtClean="0"/>
              <a:t>Acceptance &amp; Unit Tests:  Nested Loops</a:t>
            </a:r>
          </a:p>
          <a:p>
            <a:pPr marL="800100" lvl="1" indent="-342900">
              <a:buFont typeface="Arial" panose="020B0604020202020204" pitchFamily="34" charset="0"/>
              <a:buChar char="•"/>
            </a:pPr>
            <a:r>
              <a:rPr lang="en-US" sz="2400" dirty="0" smtClean="0"/>
              <a:t>ATDD (a.k.a. BDD):  Build the right thing</a:t>
            </a:r>
          </a:p>
          <a:p>
            <a:pPr marL="1257300" lvl="2" indent="-342900">
              <a:buFont typeface="Arial" panose="020B0604020202020204" pitchFamily="34" charset="0"/>
              <a:buChar char="•"/>
            </a:pPr>
            <a:r>
              <a:rPr lang="en-US" sz="2400" dirty="0" smtClean="0"/>
              <a:t>Gherkin (Given…, When…, Then…)</a:t>
            </a:r>
          </a:p>
          <a:p>
            <a:pPr marL="1257300" lvl="2" indent="-342900">
              <a:buFont typeface="Arial" panose="020B0604020202020204" pitchFamily="34" charset="0"/>
              <a:buChar char="•"/>
            </a:pPr>
            <a:r>
              <a:rPr lang="en-US" sz="2400" dirty="0" smtClean="0"/>
              <a:t>Cucumber, Spock, </a:t>
            </a:r>
            <a:r>
              <a:rPr lang="en-US" sz="2400" dirty="0" err="1" smtClean="0"/>
              <a:t>Fitnesse</a:t>
            </a:r>
            <a:r>
              <a:rPr lang="en-US" sz="2400" dirty="0" smtClean="0"/>
              <a:t>, etc.</a:t>
            </a:r>
          </a:p>
          <a:p>
            <a:pPr marL="800100" lvl="1" indent="-342900">
              <a:buFont typeface="Arial" panose="020B0604020202020204" pitchFamily="34" charset="0"/>
              <a:buChar char="•"/>
            </a:pPr>
            <a:r>
              <a:rPr lang="en-US" sz="2400" dirty="0" smtClean="0"/>
              <a:t>Unit TDD:  Build the thing right</a:t>
            </a:r>
          </a:p>
          <a:p>
            <a:pPr marL="1257300" lvl="2" indent="-342900">
              <a:buFont typeface="Arial" panose="020B0604020202020204" pitchFamily="34" charset="0"/>
              <a:buChar char="•"/>
            </a:pPr>
            <a:r>
              <a:rPr lang="en-US" sz="2400" dirty="0" smtClean="0"/>
              <a:t>Similar structure (Arrange…, Act…, Assert…)</a:t>
            </a:r>
          </a:p>
          <a:p>
            <a:pPr marL="1257300" lvl="2" indent="-342900">
              <a:buFont typeface="Arial" panose="020B0604020202020204" pitchFamily="34" charset="0"/>
              <a:buChar char="•"/>
            </a:pPr>
            <a:r>
              <a:rPr lang="en-US" sz="2400" dirty="0"/>
              <a:t>JUnit, </a:t>
            </a:r>
            <a:r>
              <a:rPr lang="en-US" sz="2400" dirty="0" err="1" smtClean="0"/>
              <a:t>TestNG</a:t>
            </a:r>
            <a:r>
              <a:rPr lang="en-US" sz="2400" dirty="0" smtClean="0"/>
              <a:t>, </a:t>
            </a:r>
            <a:r>
              <a:rPr lang="en-US" sz="2400" dirty="0" err="1" smtClean="0"/>
              <a:t>NUnit</a:t>
            </a:r>
            <a:r>
              <a:rPr lang="en-US" sz="2400" dirty="0"/>
              <a:t>, </a:t>
            </a:r>
            <a:r>
              <a:rPr lang="en-US" sz="2400" dirty="0" err="1"/>
              <a:t>ut_plsql</a:t>
            </a:r>
            <a:r>
              <a:rPr lang="en-US" sz="2400" dirty="0"/>
              <a:t>, etc. </a:t>
            </a:r>
            <a:br>
              <a:rPr lang="en-US" sz="2400" dirty="0"/>
            </a:br>
            <a:endParaRPr lang="en-US" sz="2400" dirty="0"/>
          </a:p>
          <a:p>
            <a:pPr marL="342900" indent="-342900">
              <a:buFont typeface="Arial" panose="020B0604020202020204" pitchFamily="34" charset="0"/>
              <a:buChar char="•"/>
            </a:pPr>
            <a:r>
              <a:rPr lang="en-US" sz="2400" dirty="0"/>
              <a:t>The TDD Rhythm:  Red, Green, Refactor</a:t>
            </a:r>
            <a:endParaRPr lang="en-US" sz="2400" dirty="0" smtClean="0"/>
          </a:p>
        </p:txBody>
      </p:sp>
    </p:spTree>
    <p:extLst>
      <p:ext uri="{BB962C8B-B14F-4D97-AF65-F5344CB8AC3E}">
        <p14:creationId xmlns:p14="http://schemas.microsoft.com/office/powerpoint/2010/main" val="1735202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And just WHY would we want to do that?</a:t>
            </a:r>
            <a:endParaRPr lang="en-US" dirty="0"/>
          </a:p>
        </p:txBody>
      </p:sp>
      <p:sp>
        <p:nvSpPr>
          <p:cNvPr id="3" name="Rectangle 2"/>
          <p:cNvSpPr/>
          <p:nvPr/>
        </p:nvSpPr>
        <p:spPr>
          <a:xfrm>
            <a:off x="762000" y="1220362"/>
            <a:ext cx="7620000" cy="4893647"/>
          </a:xfrm>
          <a:prstGeom prst="rect">
            <a:avLst/>
          </a:prstGeom>
        </p:spPr>
        <p:txBody>
          <a:bodyPr wrap="square">
            <a:spAutoFit/>
          </a:bodyPr>
          <a:lstStyle/>
          <a:p>
            <a:r>
              <a:rPr lang="en-US" sz="2400" dirty="0" smtClean="0"/>
              <a:t>To answer the BIG questions:</a:t>
            </a:r>
          </a:p>
          <a:p>
            <a:pPr marL="800100" lvl="1" indent="-342900">
              <a:buFont typeface="Arial" panose="020B0604020202020204" pitchFamily="34" charset="0"/>
              <a:buChar char="•"/>
            </a:pPr>
            <a:r>
              <a:rPr lang="en-US" sz="2400" dirty="0"/>
              <a:t>“</a:t>
            </a:r>
            <a:r>
              <a:rPr lang="en-US" sz="2400" dirty="0" smtClean="0"/>
              <a:t>What, exactly, </a:t>
            </a:r>
            <a:r>
              <a:rPr lang="en-US" sz="2400" dirty="0"/>
              <a:t>are we building</a:t>
            </a:r>
            <a:r>
              <a:rPr lang="en-US" sz="2400" dirty="0" smtClean="0"/>
              <a:t>?”</a:t>
            </a:r>
          </a:p>
          <a:p>
            <a:pPr marL="1257300" lvl="2" indent="-342900">
              <a:buFont typeface="Arial" panose="020B0604020202020204" pitchFamily="34" charset="0"/>
              <a:buChar char="•"/>
            </a:pPr>
            <a:r>
              <a:rPr lang="en-US" sz="2400" dirty="0" smtClean="0"/>
              <a:t>Tomato, tomato…</a:t>
            </a:r>
            <a:endParaRPr lang="en-US" sz="2400" dirty="0"/>
          </a:p>
          <a:p>
            <a:pPr marL="1257300" lvl="2" indent="-342900">
              <a:buFont typeface="Wingdings" panose="05000000000000000000" pitchFamily="2" charset="2"/>
              <a:buChar char="ü"/>
            </a:pPr>
            <a:r>
              <a:rPr lang="en-US" sz="2400" dirty="0"/>
              <a:t>Gherkin helps Reveal and Answer “hidden” questions earlier</a:t>
            </a:r>
            <a:br>
              <a:rPr lang="en-US" sz="2400" dirty="0"/>
            </a:br>
            <a:endParaRPr lang="en-US" sz="2400" dirty="0"/>
          </a:p>
          <a:p>
            <a:pPr marL="800100" lvl="1" indent="-342900">
              <a:buFont typeface="Arial" panose="020B0604020202020204" pitchFamily="34" charset="0"/>
              <a:buChar char="•"/>
            </a:pPr>
            <a:r>
              <a:rPr lang="en-US" sz="2400" dirty="0" smtClean="0"/>
              <a:t>“How will we know we’re done?”</a:t>
            </a:r>
          </a:p>
          <a:p>
            <a:pPr marL="1257300" lvl="2" indent="-342900">
              <a:buFont typeface="Arial" panose="020B0604020202020204" pitchFamily="34" charset="0"/>
              <a:buChar char="•"/>
            </a:pPr>
            <a:r>
              <a:rPr lang="en-US" sz="2400" dirty="0" smtClean="0"/>
              <a:t>PO:  “I know it when I see it</a:t>
            </a:r>
          </a:p>
          <a:p>
            <a:pPr marL="1257300" lvl="2" indent="-342900">
              <a:buFont typeface="Wingdings" panose="05000000000000000000" pitchFamily="2" charset="2"/>
              <a:buChar char="ü"/>
            </a:pPr>
            <a:r>
              <a:rPr lang="en-US" sz="2400" dirty="0" smtClean="0"/>
              <a:t>The tests all pass.  Simple &amp; clear.</a:t>
            </a:r>
            <a:br>
              <a:rPr lang="en-US" sz="2400" dirty="0" smtClean="0"/>
            </a:br>
            <a:endParaRPr lang="en-US" sz="2400" dirty="0" smtClean="0"/>
          </a:p>
          <a:p>
            <a:pPr marL="800100" lvl="1" indent="-342900">
              <a:buFont typeface="Arial" panose="020B0604020202020204" pitchFamily="34" charset="0"/>
              <a:buChar char="•"/>
            </a:pPr>
            <a:r>
              <a:rPr lang="en-US" sz="2400" dirty="0" smtClean="0"/>
              <a:t>“When will that be?”</a:t>
            </a:r>
          </a:p>
          <a:p>
            <a:pPr marL="1257300" lvl="2" indent="-342900">
              <a:buFont typeface="Arial" panose="020B0604020202020204" pitchFamily="34" charset="0"/>
              <a:buChar char="•"/>
            </a:pPr>
            <a:r>
              <a:rPr lang="en-US" sz="2400" dirty="0" smtClean="0"/>
              <a:t>The 90-90 Law of Project Completion?</a:t>
            </a:r>
          </a:p>
          <a:p>
            <a:pPr marL="1257300" lvl="2" indent="-342900">
              <a:buFont typeface="Wingdings" panose="05000000000000000000" pitchFamily="2" charset="2"/>
              <a:buChar char="ü"/>
            </a:pPr>
            <a:r>
              <a:rPr lang="en-US" sz="2400" dirty="0" smtClean="0"/>
              <a:t>“Burn down” the tests and see.</a:t>
            </a:r>
          </a:p>
        </p:txBody>
      </p:sp>
    </p:spTree>
    <p:extLst>
      <p:ext uri="{BB962C8B-B14F-4D97-AF65-F5344CB8AC3E}">
        <p14:creationId xmlns:p14="http://schemas.microsoft.com/office/powerpoint/2010/main" val="329412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…And not only that…</a:t>
            </a:r>
            <a:endParaRPr lang="en-US" dirty="0"/>
          </a:p>
        </p:txBody>
      </p:sp>
      <p:sp>
        <p:nvSpPr>
          <p:cNvPr id="3" name="Rectangle 2"/>
          <p:cNvSpPr/>
          <p:nvPr/>
        </p:nvSpPr>
        <p:spPr>
          <a:xfrm>
            <a:off x="879856" y="1108290"/>
            <a:ext cx="7824124" cy="4401205"/>
          </a:xfrm>
          <a:prstGeom prst="rect">
            <a:avLst/>
          </a:prstGeom>
        </p:spPr>
        <p:txBody>
          <a:bodyPr wrap="square">
            <a:spAutoFit/>
          </a:bodyPr>
          <a:lstStyle/>
          <a:p>
            <a:pPr marL="342900" indent="-342900">
              <a:buFont typeface="Arial" panose="020B0604020202020204" pitchFamily="34" charset="0"/>
              <a:buChar char="•"/>
            </a:pPr>
            <a:r>
              <a:rPr lang="en-US" sz="2000" dirty="0" smtClean="0"/>
              <a:t>Sharper focus for development</a:t>
            </a:r>
          </a:p>
          <a:p>
            <a:pPr marL="800100" lvl="1" indent="-342900">
              <a:buFont typeface="Arial" panose="020B0604020202020204" pitchFamily="34" charset="0"/>
              <a:buChar char="•"/>
            </a:pPr>
            <a:r>
              <a:rPr lang="en-US" sz="2000" dirty="0" smtClean="0"/>
              <a:t>“Clearly, it should…”</a:t>
            </a:r>
          </a:p>
          <a:p>
            <a:pPr marL="800100" lvl="1" indent="-342900">
              <a:buFont typeface="Wingdings" panose="05000000000000000000" pitchFamily="2" charset="2"/>
              <a:buChar char="ü"/>
            </a:pPr>
            <a:r>
              <a:rPr lang="en-US" sz="2000" dirty="0" smtClean="0"/>
              <a:t>Need that to pass a test?  No?</a:t>
            </a:r>
          </a:p>
          <a:p>
            <a:pPr marL="1257300" lvl="2" indent="-342900">
              <a:buFont typeface="Wingdings" panose="05000000000000000000" pitchFamily="2" charset="2"/>
              <a:buChar char="ü"/>
            </a:pPr>
            <a:r>
              <a:rPr lang="en-US" sz="2000" dirty="0" smtClean="0"/>
              <a:t>Ok, either we’re missing a test, or we don’t really need it.  </a:t>
            </a:r>
          </a:p>
          <a:p>
            <a:pPr marL="1257300" lvl="2" indent="-342900">
              <a:buFont typeface="Wingdings" panose="05000000000000000000" pitchFamily="2" charset="2"/>
              <a:buChar char="ü"/>
            </a:pPr>
            <a:r>
              <a:rPr lang="en-US" sz="2000" dirty="0" smtClean="0"/>
              <a:t>Which is it? </a:t>
            </a:r>
            <a:r>
              <a:rPr lang="en-US" sz="2000" dirty="0"/>
              <a:t>Ask the P.O. – </a:t>
            </a:r>
            <a:r>
              <a:rPr lang="en-US" sz="2000" dirty="0" smtClean="0"/>
              <a:t>don’t guess!</a:t>
            </a:r>
            <a:br>
              <a:rPr lang="en-US" sz="2000" dirty="0" smtClean="0"/>
            </a:br>
            <a:endParaRPr lang="en-US" sz="2000" dirty="0" smtClean="0"/>
          </a:p>
          <a:p>
            <a:pPr marL="342900" indent="-342900">
              <a:buFont typeface="Arial" panose="020B0604020202020204" pitchFamily="34" charset="0"/>
              <a:buChar char="•"/>
            </a:pPr>
            <a:r>
              <a:rPr lang="en-US" sz="2000" dirty="0" smtClean="0"/>
              <a:t>Give QA a head start</a:t>
            </a:r>
          </a:p>
          <a:p>
            <a:pPr marL="800100" lvl="1" indent="-342900">
              <a:buFont typeface="Arial" panose="020B0604020202020204" pitchFamily="34" charset="0"/>
              <a:buChar char="•"/>
            </a:pPr>
            <a:r>
              <a:rPr lang="en-US" sz="2000" dirty="0" smtClean="0"/>
              <a:t>Testers often blocked early, then slammed later</a:t>
            </a:r>
          </a:p>
          <a:p>
            <a:pPr marL="800100" lvl="1" indent="-342900">
              <a:buFont typeface="Wingdings" panose="05000000000000000000" pitchFamily="2" charset="2"/>
              <a:buChar char="ü"/>
            </a:pPr>
            <a:r>
              <a:rPr lang="en-US" sz="2000" dirty="0" smtClean="0"/>
              <a:t>With Gherkin criteria, they can plan &amp; build</a:t>
            </a:r>
          </a:p>
          <a:p>
            <a:pPr marL="800100" lvl="1" indent="-342900">
              <a:buFont typeface="Wingdings" panose="05000000000000000000" pitchFamily="2" charset="2"/>
              <a:buChar char="ü"/>
            </a:pPr>
            <a:r>
              <a:rPr lang="en-US" sz="2000" dirty="0" smtClean="0"/>
              <a:t>Automation frees testers for exploratory &amp; UI tests</a:t>
            </a:r>
            <a:br>
              <a:rPr lang="en-US" sz="2000" dirty="0" smtClean="0"/>
            </a:br>
            <a:endParaRPr lang="en-US" sz="2000" dirty="0" smtClean="0"/>
          </a:p>
          <a:p>
            <a:pPr marL="342900" indent="-342900">
              <a:buFont typeface="Arial" panose="020B0604020202020204" pitchFamily="34" charset="0"/>
              <a:buChar char="•"/>
            </a:pPr>
            <a:r>
              <a:rPr lang="en-US" sz="2000" dirty="0" smtClean="0"/>
              <a:t>Handy </a:t>
            </a:r>
            <a:r>
              <a:rPr lang="en-US" sz="2000" dirty="0"/>
              <a:t>dimension for making stories </a:t>
            </a:r>
            <a:r>
              <a:rPr lang="en-US" sz="2000" dirty="0" smtClean="0"/>
              <a:t>smaller</a:t>
            </a:r>
          </a:p>
          <a:p>
            <a:pPr marL="800100" lvl="1" indent="-342900">
              <a:buFont typeface="Arial" panose="020B0604020202020204" pitchFamily="34" charset="0"/>
              <a:buChar char="•"/>
            </a:pPr>
            <a:r>
              <a:rPr lang="en-US" sz="2000" dirty="0" smtClean="0"/>
              <a:t>Anti-pattern:  Split stories by layer</a:t>
            </a:r>
          </a:p>
          <a:p>
            <a:pPr marL="800100" lvl="1" indent="-342900">
              <a:buFont typeface="Wingdings" panose="05000000000000000000" pitchFamily="2" charset="2"/>
              <a:buChar char="ü"/>
            </a:pPr>
            <a:r>
              <a:rPr lang="en-US" sz="2000" dirty="0" smtClean="0"/>
              <a:t>Better:  Split into related subgroups of tests</a:t>
            </a:r>
          </a:p>
        </p:txBody>
      </p:sp>
    </p:spTree>
    <p:extLst>
      <p:ext uri="{BB962C8B-B14F-4D97-AF65-F5344CB8AC3E}">
        <p14:creationId xmlns:p14="http://schemas.microsoft.com/office/powerpoint/2010/main" val="841010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 Short:</a:t>
            </a:r>
            <a:endParaRPr lang="en-US" dirty="0"/>
          </a:p>
        </p:txBody>
      </p:sp>
      <p:sp>
        <p:nvSpPr>
          <p:cNvPr id="3" name="Rectangle 2"/>
          <p:cNvSpPr/>
          <p:nvPr/>
        </p:nvSpPr>
        <p:spPr>
          <a:xfrm>
            <a:off x="751840" y="1206507"/>
            <a:ext cx="7824124" cy="3908762"/>
          </a:xfrm>
          <a:prstGeom prst="rect">
            <a:avLst/>
          </a:prstGeom>
        </p:spPr>
        <p:txBody>
          <a:bodyPr wrap="square">
            <a:spAutoFit/>
          </a:bodyPr>
          <a:lstStyle/>
          <a:p>
            <a:pPr marL="800100" lvl="1" indent="-342900">
              <a:buFont typeface="Wingdings" panose="05000000000000000000" pitchFamily="2" charset="2"/>
              <a:buChar char="ü"/>
            </a:pPr>
            <a:endParaRPr lang="en-US" sz="2400" dirty="0"/>
          </a:p>
          <a:p>
            <a:r>
              <a:rPr lang="en-US" sz="3200" dirty="0" smtClean="0"/>
              <a:t>TDD helps…</a:t>
            </a:r>
          </a:p>
          <a:p>
            <a:endParaRPr lang="en-US" sz="3200" dirty="0" smtClean="0"/>
          </a:p>
          <a:p>
            <a:pPr marL="342900" indent="-342900">
              <a:buFont typeface="Arial" panose="020B0604020202020204" pitchFamily="34" charset="0"/>
              <a:buChar char="•"/>
            </a:pPr>
            <a:r>
              <a:rPr lang="en-US" sz="3200" dirty="0" smtClean="0"/>
              <a:t>Know you’re solving the </a:t>
            </a:r>
            <a:r>
              <a:rPr lang="en-US" sz="3200" dirty="0"/>
              <a:t>right problem</a:t>
            </a:r>
            <a:r>
              <a:rPr lang="en-US" sz="3200" dirty="0" smtClean="0"/>
              <a:t>.</a:t>
            </a:r>
            <a:br>
              <a:rPr lang="en-US" sz="3200" dirty="0" smtClean="0"/>
            </a:br>
            <a:endParaRPr lang="en-US" sz="3200" dirty="0" smtClean="0"/>
          </a:p>
          <a:p>
            <a:pPr marL="342900" indent="-342900">
              <a:buFont typeface="Arial" panose="020B0604020202020204" pitchFamily="34" charset="0"/>
              <a:buChar char="•"/>
            </a:pPr>
            <a:r>
              <a:rPr lang="en-US" sz="3200" dirty="0" smtClean="0"/>
              <a:t>Manage scope intentionally.</a:t>
            </a:r>
            <a:br>
              <a:rPr lang="en-US" sz="3200" dirty="0" smtClean="0"/>
            </a:br>
            <a:endParaRPr lang="en-US" sz="3200" dirty="0" smtClean="0"/>
          </a:p>
          <a:p>
            <a:pPr marL="342900" indent="-342900">
              <a:buFont typeface="Arial" panose="020B0604020202020204" pitchFamily="34" charset="0"/>
              <a:buChar char="•"/>
            </a:pPr>
            <a:r>
              <a:rPr lang="en-US" sz="3200" dirty="0" smtClean="0"/>
              <a:t>Use the whole team the whole time.</a:t>
            </a:r>
          </a:p>
        </p:txBody>
      </p:sp>
    </p:spTree>
    <p:extLst>
      <p:ext uri="{BB962C8B-B14F-4D97-AF65-F5344CB8AC3E}">
        <p14:creationId xmlns:p14="http://schemas.microsoft.com/office/powerpoint/2010/main" val="2830778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 y="241034"/>
            <a:ext cx="9144000" cy="623917"/>
          </a:xfrm>
        </p:spPr>
        <p:txBody>
          <a:bodyPr/>
          <a:lstStyle/>
          <a:p>
            <a:r>
              <a:rPr lang="en-US" dirty="0" smtClean="0"/>
              <a:t>Questions?</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1864678"/>
            <a:ext cx="46990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61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Live Demo</a:t>
            </a:r>
            <a:endParaRPr lang="en-US" dirty="0"/>
          </a:p>
        </p:txBody>
      </p:sp>
      <p:sp>
        <p:nvSpPr>
          <p:cNvPr id="3" name="Rectangle 2"/>
          <p:cNvSpPr/>
          <p:nvPr/>
        </p:nvSpPr>
        <p:spPr>
          <a:xfrm>
            <a:off x="751840" y="1539016"/>
            <a:ext cx="7274560" cy="904863"/>
          </a:xfrm>
          <a:prstGeom prst="rect">
            <a:avLst/>
          </a:prstGeom>
        </p:spPr>
        <p:txBody>
          <a:bodyPr wrap="square">
            <a:spAutoFit/>
          </a:bodyPr>
          <a:lstStyle/>
          <a:p>
            <a:pPr marL="342900" lvl="0" indent="-342900" defTabSz="914400">
              <a:spcBef>
                <a:spcPct val="20000"/>
              </a:spcBef>
              <a:buFont typeface="Arial" panose="020B0604020202020204" pitchFamily="34" charset="0"/>
              <a:buChar char="•"/>
            </a:pPr>
            <a:endParaRPr lang="en-US" sz="24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endParaRPr lang="en-US" sz="2400" dirty="0">
              <a:solidFill>
                <a:prstClr val="black"/>
              </a:solidFill>
              <a:latin typeface="Arial" panose="020B0604020202020204" pitchFamily="34" charset="0"/>
              <a:cs typeface="Arial" panose="020B0604020202020204" pitchFamily="34" charset="0"/>
            </a:endParaRPr>
          </a:p>
        </p:txBody>
      </p:sp>
      <p:sp>
        <p:nvSpPr>
          <p:cNvPr id="4" name="Rectangle 3"/>
          <p:cNvSpPr/>
          <p:nvPr/>
        </p:nvSpPr>
        <p:spPr>
          <a:xfrm>
            <a:off x="751840" y="1539016"/>
            <a:ext cx="7620000" cy="3046988"/>
          </a:xfrm>
          <a:prstGeom prst="rect">
            <a:avLst/>
          </a:prstGeom>
        </p:spPr>
        <p:txBody>
          <a:bodyPr wrap="square">
            <a:spAutoFit/>
          </a:bodyPr>
          <a:lstStyle/>
          <a:p>
            <a:pPr marL="342900" indent="-342900">
              <a:buFont typeface="Arial" panose="020B0604020202020204" pitchFamily="34" charset="0"/>
              <a:buChar char="•"/>
            </a:pPr>
            <a:r>
              <a:rPr lang="en-US" sz="2400" dirty="0" smtClean="0"/>
              <a:t>Jumble Solver</a:t>
            </a:r>
          </a:p>
          <a:p>
            <a:pPr marL="800100" lvl="1" indent="-342900">
              <a:buFont typeface="Arial" panose="020B0604020202020204" pitchFamily="34" charset="0"/>
              <a:buChar char="•"/>
            </a:pPr>
            <a:r>
              <a:rPr lang="en-US" sz="2400" dirty="0" smtClean="0"/>
              <a:t>Quick demo of the current program</a:t>
            </a:r>
          </a:p>
          <a:p>
            <a:pPr marL="800100" lvl="1" indent="-342900">
              <a:buFont typeface="Arial" panose="020B0604020202020204" pitchFamily="34" charset="0"/>
              <a:buChar char="•"/>
            </a:pPr>
            <a:r>
              <a:rPr lang="en-US" sz="2400" dirty="0" smtClean="0"/>
              <a:t>Look at existing Cucumber tests</a:t>
            </a:r>
          </a:p>
          <a:p>
            <a:pPr marL="800100" lvl="1" indent="-342900">
              <a:buFont typeface="Arial" panose="020B0604020202020204" pitchFamily="34" charset="0"/>
              <a:buChar char="•"/>
            </a:pPr>
            <a:r>
              <a:rPr lang="en-US" sz="2400" dirty="0" smtClean="0"/>
              <a:t>Goal:  Add feature to learn new words on the fly</a:t>
            </a:r>
          </a:p>
          <a:p>
            <a:pPr marL="342900" lvl="0" indent="-342900">
              <a:buFont typeface="Arial" panose="020B0604020202020204" pitchFamily="34" charset="0"/>
              <a:buChar char="•"/>
            </a:pPr>
            <a:endParaRPr lang="en-US" sz="2400" i="1" dirty="0" smtClean="0">
              <a:solidFill>
                <a:prstClr val="black"/>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400" i="1" dirty="0" smtClean="0">
                <a:solidFill>
                  <a:prstClr val="black"/>
                </a:solidFill>
                <a:latin typeface="Arial" panose="020B0604020202020204" pitchFamily="34" charset="0"/>
                <a:cs typeface="Arial" panose="020B0604020202020204" pitchFamily="34" charset="0"/>
              </a:rPr>
              <a:t>Caveat:  Time </a:t>
            </a:r>
            <a:r>
              <a:rPr lang="en-US" sz="2400" i="1" dirty="0">
                <a:solidFill>
                  <a:prstClr val="black"/>
                </a:solidFill>
                <a:latin typeface="Arial" panose="020B0604020202020204" pitchFamily="34" charset="0"/>
                <a:cs typeface="Arial" panose="020B0604020202020204" pitchFamily="34" charset="0"/>
              </a:rPr>
              <a:t>is short, so the example is simple</a:t>
            </a:r>
            <a:r>
              <a:rPr lang="en-US" sz="2400" i="1" dirty="0" smtClean="0">
                <a:solidFill>
                  <a:prstClr val="black"/>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3573702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Context:  TDD &amp; Scrum</a:t>
            </a:r>
            <a:endParaRPr lang="en-US" dirty="0"/>
          </a:p>
        </p:txBody>
      </p:sp>
      <p:sp>
        <p:nvSpPr>
          <p:cNvPr id="3" name="Rectangle 2"/>
          <p:cNvSpPr/>
          <p:nvPr/>
        </p:nvSpPr>
        <p:spPr>
          <a:xfrm>
            <a:off x="882399" y="1078322"/>
            <a:ext cx="7727142" cy="5262979"/>
          </a:xfrm>
          <a:prstGeom prst="rect">
            <a:avLst/>
          </a:prstGeom>
        </p:spPr>
        <p:txBody>
          <a:bodyPr wrap="square">
            <a:spAutoFit/>
          </a:bodyPr>
          <a:lstStyle/>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ATDD – When do we do what?</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Backlog refinement – Main Scenarios</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Sprint Planning – Acceptance Scenarios</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During the Sprint – Questions &amp; Feedback</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Daily Scrum – Which Tests Now Pass?</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Ad Hoc – Questions &amp; Feedback</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Sprint Demo – Watch ‘</a:t>
            </a:r>
            <a:r>
              <a:rPr lang="en-US" sz="2400" dirty="0" err="1" smtClean="0">
                <a:solidFill>
                  <a:prstClr val="black"/>
                </a:solidFill>
                <a:latin typeface="Arial" panose="020B0604020202020204" pitchFamily="34" charset="0"/>
                <a:cs typeface="Arial" panose="020B0604020202020204" pitchFamily="34" charset="0"/>
              </a:rPr>
              <a:t>em</a:t>
            </a:r>
            <a:r>
              <a:rPr lang="en-US" sz="2400" dirty="0" smtClean="0">
                <a:solidFill>
                  <a:prstClr val="black"/>
                </a:solidFill>
                <a:latin typeface="Arial" panose="020B0604020202020204" pitchFamily="34" charset="0"/>
                <a:cs typeface="Arial" panose="020B0604020202020204" pitchFamily="34" charset="0"/>
              </a:rPr>
              <a:t> Run!</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Retrospective – </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Definitions of Done &amp; Ready</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Impediment patterns</a:t>
            </a:r>
          </a:p>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Unit TDD – Development Rhythm</a:t>
            </a:r>
            <a:br>
              <a:rPr lang="en-US" sz="2400" dirty="0" smtClean="0">
                <a:solidFill>
                  <a:prstClr val="black"/>
                </a:solidFill>
                <a:latin typeface="Arial" panose="020B0604020202020204" pitchFamily="34" charset="0"/>
                <a:cs typeface="Arial" panose="020B0604020202020204" pitchFamily="34" charset="0"/>
              </a:rPr>
            </a:br>
            <a:r>
              <a:rPr lang="en-US" sz="2400" dirty="0" smtClean="0">
                <a:solidFill>
                  <a:prstClr val="black"/>
                </a:solidFill>
                <a:latin typeface="Arial" panose="020B0604020202020204" pitchFamily="34" charset="0"/>
                <a:cs typeface="Arial" panose="020B0604020202020204" pitchFamily="34" charset="0"/>
              </a:rPr>
              <a:t>(Red, Green, Refactor)</a:t>
            </a: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236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 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 Blank - use for char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 Two Column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 Quo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 Three colum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6 Image and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185F5ACA656F14087A05F42EBBFA9A8" ma:contentTypeVersion="0" ma:contentTypeDescription="Create a new document." ma:contentTypeScope="" ma:versionID="041bc488044e506d1aa9ac78f8beef0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FD9A7D6-067B-4743-A0EF-B168F7D01ADB}">
  <ds:schemaRefs>
    <ds:schemaRef ds:uri="http://schemas.microsoft.com/sharepoint/v3/contenttype/forms"/>
  </ds:schemaRefs>
</ds:datastoreItem>
</file>

<file path=customXml/itemProps2.xml><?xml version="1.0" encoding="utf-8"?>
<ds:datastoreItem xmlns:ds="http://schemas.openxmlformats.org/officeDocument/2006/customXml" ds:itemID="{4D535F13-7955-4883-ACF0-A34D95CAB0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06689F3-4B38-45F6-AEEA-96699B64EAA5}">
  <ds:schemaRefs>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14400</TotalTime>
  <Words>2265</Words>
  <Application>Microsoft Office PowerPoint</Application>
  <PresentationFormat>On-screen Show (4:3)</PresentationFormat>
  <Paragraphs>254</Paragraphs>
  <Slides>16</Slides>
  <Notes>16</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16</vt:i4>
      </vt:variant>
    </vt:vector>
  </HeadingPairs>
  <TitlesOfParts>
    <vt:vector size="27" baseType="lpstr">
      <vt:lpstr>Arial</vt:lpstr>
      <vt:lpstr>Arial Narrow</vt:lpstr>
      <vt:lpstr>Calibri</vt:lpstr>
      <vt:lpstr>Courier New</vt:lpstr>
      <vt:lpstr>Wingdings</vt:lpstr>
      <vt:lpstr>1 Cover</vt:lpstr>
      <vt:lpstr>2 Blank - use for charts</vt:lpstr>
      <vt:lpstr>3 Two Column </vt:lpstr>
      <vt:lpstr>4 Quote</vt:lpstr>
      <vt:lpstr>5 Three column</vt:lpstr>
      <vt:lpstr>6 Image and text</vt:lpstr>
      <vt:lpstr>PowerPoint Presentation</vt:lpstr>
      <vt:lpstr>Agenda</vt:lpstr>
      <vt:lpstr>So, If TDD Isn’t about Testing, What IS it?</vt:lpstr>
      <vt:lpstr>And just WHY would we want to do that?</vt:lpstr>
      <vt:lpstr>…And not only that…</vt:lpstr>
      <vt:lpstr>In Short:</vt:lpstr>
      <vt:lpstr>Questions?</vt:lpstr>
      <vt:lpstr>Live Demo</vt:lpstr>
      <vt:lpstr>Context:  TDD &amp; Scrum</vt:lpstr>
      <vt:lpstr>Context:  TDD &amp; Scrum</vt:lpstr>
      <vt:lpstr>Let’s Go!  Show Me the Money!</vt:lpstr>
      <vt:lpstr>Odds &amp; Ends</vt:lpstr>
      <vt:lpstr>Questions &amp; Discussion</vt:lpstr>
      <vt:lpstr>60th Minute: feedback</vt:lpstr>
      <vt:lpstr>Appendix</vt:lpstr>
      <vt:lpstr>More Information</vt:lpstr>
    </vt:vector>
  </TitlesOfParts>
  <Company>Perficient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PowerPoint Template</dc:title>
  <dc:creator>Melissa Kaatman</dc:creator>
  <cp:lastModifiedBy>Lance Zant</cp:lastModifiedBy>
  <cp:revision>265</cp:revision>
  <dcterms:created xsi:type="dcterms:W3CDTF">2014-10-20T14:45:52Z</dcterms:created>
  <dcterms:modified xsi:type="dcterms:W3CDTF">2016-06-11T22:46:16Z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0x010100C185F5ACA656F14087A05F42EBBFA9A8</vt:lpwstr>
  </property>
</Properties>
</file>