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 id="2147483664" r:id="rId5"/>
    <p:sldMasterId id="2147483670" r:id="rId6"/>
    <p:sldMasterId id="2147483672" r:id="rId7"/>
    <p:sldMasterId id="2147483678" r:id="rId8"/>
    <p:sldMasterId id="2147483680" r:id="rId9"/>
  </p:sldMasterIdLst>
  <p:notesMasterIdLst>
    <p:notesMasterId r:id="rId28"/>
  </p:notesMasterIdLst>
  <p:handoutMasterIdLst>
    <p:handoutMasterId r:id="rId29"/>
  </p:handoutMasterIdLst>
  <p:sldIdLst>
    <p:sldId id="292" r:id="rId10"/>
    <p:sldId id="294" r:id="rId11"/>
    <p:sldId id="295" r:id="rId12"/>
    <p:sldId id="350" r:id="rId13"/>
    <p:sldId id="341" r:id="rId14"/>
    <p:sldId id="342" r:id="rId15"/>
    <p:sldId id="343" r:id="rId16"/>
    <p:sldId id="312" r:id="rId17"/>
    <p:sldId id="321" r:id="rId18"/>
    <p:sldId id="351" r:id="rId19"/>
    <p:sldId id="345" r:id="rId20"/>
    <p:sldId id="347" r:id="rId21"/>
    <p:sldId id="338" r:id="rId22"/>
    <p:sldId id="349" r:id="rId23"/>
    <p:sldId id="344" r:id="rId24"/>
    <p:sldId id="316" r:id="rId25"/>
    <p:sldId id="346" r:id="rId26"/>
    <p:sldId id="34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8101F"/>
    <a:srgbClr val="ECECEA"/>
    <a:srgbClr val="E6E6E6"/>
    <a:srgbClr val="DB202C"/>
    <a:srgbClr val="BD1D27"/>
    <a:srgbClr val="691B1E"/>
    <a:srgbClr val="8D2327"/>
    <a:srgbClr val="7B191E"/>
    <a:srgbClr val="A911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5" autoAdjust="0"/>
    <p:restoredTop sz="53040" autoAdjust="0"/>
  </p:normalViewPr>
  <p:slideViewPr>
    <p:cSldViewPr snapToGrid="0" snapToObjects="1">
      <p:cViewPr varScale="1">
        <p:scale>
          <a:sx n="54" d="100"/>
          <a:sy n="54" d="100"/>
        </p:scale>
        <p:origin x="234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EC2291-6B67-6F43-B658-89BCABFCDE35}" type="datetime1">
              <a:rPr lang="en-US" smtClean="0"/>
              <a:t>6/15/2016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194B4D-4CA1-0244-B5BF-30CC2800542C}" type="slidenum">
              <a:rPr lang="en-US" smtClean="0"/>
              <a:t>‹#›</a:t>
            </a:fld>
            <a:endParaRPr lang="en-US"/>
          </a:p>
        </p:txBody>
      </p:sp>
    </p:spTree>
    <p:extLst>
      <p:ext uri="{BB962C8B-B14F-4D97-AF65-F5344CB8AC3E}">
        <p14:creationId xmlns:p14="http://schemas.microsoft.com/office/powerpoint/2010/main" val="34224917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D06C8-12BB-8D46-9F94-179D66834F58}" type="datetime1">
              <a:rPr lang="en-US" smtClean="0"/>
              <a:t>6/15/2016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1DFC0F-C2D6-4D4F-833C-833AEE8F6822}" type="slidenum">
              <a:rPr lang="en-US" smtClean="0"/>
              <a:t>‹#›</a:t>
            </a:fld>
            <a:endParaRPr lang="en-US"/>
          </a:p>
        </p:txBody>
      </p:sp>
    </p:spTree>
    <p:extLst>
      <p:ext uri="{BB962C8B-B14F-4D97-AF65-F5344CB8AC3E}">
        <p14:creationId xmlns:p14="http://schemas.microsoft.com/office/powerpoint/2010/main" val="36918321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1</a:t>
            </a:fld>
            <a:endParaRPr lang="en-US"/>
          </a:p>
        </p:txBody>
      </p:sp>
    </p:spTree>
    <p:extLst>
      <p:ext uri="{BB962C8B-B14F-4D97-AF65-F5344CB8AC3E}">
        <p14:creationId xmlns:p14="http://schemas.microsoft.com/office/powerpoint/2010/main" val="3965487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10</a:t>
            </a:fld>
            <a:endParaRPr lang="en-US"/>
          </a:p>
        </p:txBody>
      </p:sp>
    </p:spTree>
    <p:extLst>
      <p:ext uri="{BB962C8B-B14F-4D97-AF65-F5344CB8AC3E}">
        <p14:creationId xmlns:p14="http://schemas.microsoft.com/office/powerpoint/2010/main" val="2135926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defTabSz="914400">
              <a:spcBef>
                <a:spcPct val="20000"/>
              </a:spcBef>
              <a:buFont typeface="Arial" panose="020B0604020202020204" pitchFamily="34" charset="0"/>
              <a:buNone/>
            </a:pPr>
            <a:r>
              <a:rPr lang="en-US" sz="2400" baseline="0" dirty="0" smtClean="0">
                <a:solidFill>
                  <a:prstClr val="black"/>
                </a:solidFill>
                <a:latin typeface="Arial" panose="020B0604020202020204" pitchFamily="34" charset="0"/>
                <a:cs typeface="Arial" panose="020B0604020202020204" pitchFamily="34" charset="0"/>
              </a:rPr>
              <a:t>(Daniel)</a:t>
            </a:r>
          </a:p>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ATDD</a:t>
            </a:r>
            <a:endParaRPr lang="en-US" sz="2400" baseline="0" dirty="0" smtClean="0">
              <a:solidFill>
                <a:prstClr val="black"/>
              </a:solidFill>
              <a:latin typeface="Arial" panose="020B0604020202020204" pitchFamily="34" charset="0"/>
              <a:cs typeface="Arial" panose="020B0604020202020204" pitchFamily="34" charset="0"/>
            </a:endParaRP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Gherkin - Start with the “three amigos” – PO, Dev, Tester</a:t>
            </a:r>
          </a:p>
          <a:p>
            <a:pPr marL="1257300" marR="0" lvl="2"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400" u="none" baseline="0" dirty="0" smtClean="0">
                <a:solidFill>
                  <a:prstClr val="black"/>
                </a:solidFill>
                <a:latin typeface="Arial" panose="020B0604020202020204" pitchFamily="34" charset="0"/>
                <a:cs typeface="Arial" panose="020B0604020202020204" pitchFamily="34" charset="0"/>
              </a:rPr>
              <a:t>“You can achieve at least half of the benefit of Cucumber just by having the discipline to sit down with your business stakeholders and write scenarios collaboratively.  The conversations sparked by that process will uncover so many potential bugs or schedule overruns that you’ll already have made a huge win, even if you choose never to automate your features.”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“When the team write their acceptance tests collaboratively, they can develop their own ubiquitous language for talking about their problem domain.  This helps them avoid misunderstandings.”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“Try to avoid being guided by existing step definitions when you write your scenarios, and just write down exactly what you want to happen, in plain English.  </a:t>
            </a:r>
            <a:r>
              <a:rPr lang="en-US" sz="2400" b="1" u="none" baseline="0" dirty="0" smtClean="0">
                <a:solidFill>
                  <a:prstClr val="black"/>
                </a:solidFill>
                <a:latin typeface="Arial" panose="020B0604020202020204" pitchFamily="34" charset="0"/>
                <a:cs typeface="Arial" panose="020B0604020202020204" pitchFamily="34" charset="0"/>
              </a:rPr>
              <a:t>In fact, try to avoid programmers or testers writing scenarios on their own.</a:t>
            </a:r>
            <a:r>
              <a:rPr lang="en-US" sz="2400" u="none" baseline="0" dirty="0" smtClean="0">
                <a:solidFill>
                  <a:prstClr val="black"/>
                </a:solidFill>
                <a:latin typeface="Arial" panose="020B0604020202020204" pitchFamily="34" charset="0"/>
                <a:cs typeface="Arial" panose="020B0604020202020204" pitchFamily="34" charset="0"/>
              </a:rPr>
              <a:t>  Instead, get nontechnical stakeholders or analysts to write the first draft of each scenario from a purely business-focused perspective or ideally in a pair with a programmer to help them share their mental model.  With a well-engineered support layer, you can confidently and quickly write new step definitions to match the way the scenario has been expressed.”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“Cucumber might just seem like a testing tool, but at its heart it’s really a collaboration tool.  If you make a genuine effort to write features that work as documentation for the nontechnical stakeholders on your team, you’ll find you are forced to talk with them about details that you might never have otherwise made the time to talk about.  Those conversations reveal insights about their understanding of the problem, insights that will help you build a much better solution than you would have otherwise.  </a:t>
            </a:r>
            <a:r>
              <a:rPr lang="en-US" sz="2400" b="1" u="none" baseline="0" dirty="0" smtClean="0">
                <a:solidFill>
                  <a:prstClr val="black"/>
                </a:solidFill>
                <a:latin typeface="Arial" panose="020B0604020202020204" pitchFamily="34" charset="0"/>
                <a:cs typeface="Arial" panose="020B0604020202020204" pitchFamily="34" charset="0"/>
              </a:rPr>
              <a:t>This is Cucumber’s big secret:  the tests and documentation are just a happy side effect; the real value lies in the knowledge you discover during those conversations.</a:t>
            </a:r>
            <a:r>
              <a:rPr lang="en-US" sz="2400" u="none" baseline="0" dirty="0" smtClean="0">
                <a:solidFill>
                  <a:prstClr val="black"/>
                </a:solidFill>
                <a:latin typeface="Arial" panose="020B0604020202020204" pitchFamily="34" charset="0"/>
                <a:cs typeface="Arial" panose="020B0604020202020204" pitchFamily="34" charset="0"/>
              </a:rPr>
              <a:t>”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endParaRPr lang="en-US" sz="1200" u="none" baseline="0" dirty="0">
              <a:solidFill>
                <a:schemeClr val="tx1"/>
              </a:solidFill>
              <a:latin typeface="+mn-lt"/>
              <a:cs typeface="+mn-cs"/>
            </a:endParaRPr>
          </a:p>
          <a:p>
            <a:pPr marL="342900" lvl="0"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Unit TDD</a:t>
            </a:r>
          </a:p>
          <a:p>
            <a:pPr marL="800100" lvl="1"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Overheard at my most recent client:  “It takes 2 </a:t>
            </a:r>
            <a:r>
              <a:rPr lang="en-US" sz="2400" u="none" baseline="0" dirty="0" err="1" smtClean="0">
                <a:solidFill>
                  <a:schemeClr val="tx1"/>
                </a:solidFill>
                <a:latin typeface="+mn-lt"/>
                <a:cs typeface="+mn-cs"/>
              </a:rPr>
              <a:t>hrs</a:t>
            </a:r>
            <a:r>
              <a:rPr lang="en-US" sz="2400" u="none" baseline="0" dirty="0" smtClean="0">
                <a:solidFill>
                  <a:schemeClr val="tx1"/>
                </a:solidFill>
                <a:latin typeface="+mn-lt"/>
                <a:cs typeface="+mn-cs"/>
              </a:rPr>
              <a:t> to write the code, and 2 DAYS to write the tests.”</a:t>
            </a:r>
          </a:p>
          <a:p>
            <a:pPr marL="800100" lvl="1"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If you find yourself in that position, you’re doing it wrong – you’re writing brand new legacy code.</a:t>
            </a:r>
          </a:p>
          <a:p>
            <a:pPr marL="800100" lvl="1" indent="-342900" defTabSz="914400">
              <a:spcBef>
                <a:spcPct val="20000"/>
              </a:spcBef>
              <a:buFont typeface="Arial" panose="020B0604020202020204" pitchFamily="34" charset="0"/>
              <a:buChar char="•"/>
            </a:pPr>
            <a:endParaRPr lang="en-US" sz="2400" baseline="0" dirty="0" smtClean="0">
              <a:solidFill>
                <a:prstClr val="black"/>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1DFC0F-C2D6-4D4F-833C-833AEE8F6822}" type="slidenum">
              <a:rPr lang="en-US" smtClean="0"/>
              <a:t>11</a:t>
            </a:fld>
            <a:endParaRPr lang="en-US"/>
          </a:p>
        </p:txBody>
      </p:sp>
    </p:spTree>
    <p:extLst>
      <p:ext uri="{BB962C8B-B14F-4D97-AF65-F5344CB8AC3E}">
        <p14:creationId xmlns:p14="http://schemas.microsoft.com/office/powerpoint/2010/main" val="3867270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sz="2400" baseline="0" dirty="0" smtClean="0">
                <a:solidFill>
                  <a:prstClr val="black"/>
                </a:solidFill>
                <a:latin typeface="Arial" panose="020B0604020202020204" pitchFamily="34" charset="0"/>
                <a:cs typeface="Arial" panose="020B0604020202020204" pitchFamily="34" charset="0"/>
              </a:rPr>
              <a:t>(Daniel)</a:t>
            </a:r>
          </a:p>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ATDD</a:t>
            </a:r>
            <a:endParaRPr lang="en-US" sz="2400" baseline="0" dirty="0" smtClean="0">
              <a:solidFill>
                <a:prstClr val="black"/>
              </a:solidFill>
              <a:latin typeface="Arial" panose="020B0604020202020204" pitchFamily="34" charset="0"/>
              <a:cs typeface="Arial" panose="020B0604020202020204" pitchFamily="34" charset="0"/>
            </a:endParaRP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Gherkin - Start with the “three amigos” – PO, Dev, Tester</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“When the team write their acceptance tests collaboratively, they can develop their own ubiquitous language for talking about their problem domain.  This helps them avoid misunderstandings.”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“Try to avoid being guided by existing step definitions when you write your scenarios, and just write down exactly what you want to happen, in plain English.  </a:t>
            </a:r>
            <a:r>
              <a:rPr lang="en-US" sz="2400" b="1" u="none" baseline="0" dirty="0" smtClean="0">
                <a:solidFill>
                  <a:prstClr val="black"/>
                </a:solidFill>
                <a:latin typeface="Arial" panose="020B0604020202020204" pitchFamily="34" charset="0"/>
                <a:cs typeface="Arial" panose="020B0604020202020204" pitchFamily="34" charset="0"/>
              </a:rPr>
              <a:t>In fact, try to avoid programmers or testers writing scenarios on their own.</a:t>
            </a:r>
            <a:r>
              <a:rPr lang="en-US" sz="2400" u="none" baseline="0" dirty="0" smtClean="0">
                <a:solidFill>
                  <a:prstClr val="black"/>
                </a:solidFill>
                <a:latin typeface="Arial" panose="020B0604020202020204" pitchFamily="34" charset="0"/>
                <a:cs typeface="Arial" panose="020B0604020202020204" pitchFamily="34" charset="0"/>
              </a:rPr>
              <a:t>  Instead, get nontechnical stakeholders or analysts to write the first draft of each scenario from a purely business-focused perspective or ideally in a pair with a programmer to help them share their mental model.  With a well-engineered support layer, you can confidently and quickly write new step definitions to match the way the scenario has been expressed.”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“You can achieve at least half of the benefit of Cucumber just by having the discipline to sit down with your business stakeholders and write scenarios collaboratively.  The conversations sparked by that process will uncover so many potential bugs or schedule overruns that you’ll already have made a huge win, even if you choose never to automate your features.”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“Cucumber might just seem like a testing tool, but at its heart it’s really a collaboration tool.  If you make a genuine effort to write features that work as documentation for the nontechnical stakeholders on your team, you’ll find you are forced to talk with them about details that you might never have otherwise made the time to talk about.  Those conversations reveal insights about their understanding of the problem, insights that will help you build a much better solution than you would have otherwise.  </a:t>
            </a:r>
            <a:r>
              <a:rPr lang="en-US" sz="2400" b="1" u="none" baseline="0" dirty="0" smtClean="0">
                <a:solidFill>
                  <a:prstClr val="black"/>
                </a:solidFill>
                <a:latin typeface="Arial" panose="020B0604020202020204" pitchFamily="34" charset="0"/>
                <a:cs typeface="Arial" panose="020B0604020202020204" pitchFamily="34" charset="0"/>
              </a:rPr>
              <a:t>This is Cucumber’s big secret:  the tests and documentation are just a happy side effect; the real value lies in the knowledge you discover during those conversations.</a:t>
            </a:r>
            <a:r>
              <a:rPr lang="en-US" sz="2400" u="none" baseline="0" dirty="0" smtClean="0">
                <a:solidFill>
                  <a:prstClr val="black"/>
                </a:solidFill>
                <a:latin typeface="Arial" panose="020B0604020202020204" pitchFamily="34" charset="0"/>
                <a:cs typeface="Arial" panose="020B0604020202020204" pitchFamily="34" charset="0"/>
              </a:rPr>
              <a:t>”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endParaRPr lang="en-US" sz="1200" u="none" baseline="0" dirty="0">
              <a:solidFill>
                <a:schemeClr val="tx1"/>
              </a:solidFill>
              <a:latin typeface="+mn-lt"/>
              <a:cs typeface="+mn-cs"/>
            </a:endParaRPr>
          </a:p>
          <a:p>
            <a:pPr marL="342900" lvl="0"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Unit TDD</a:t>
            </a:r>
          </a:p>
          <a:p>
            <a:pPr marL="800100" lvl="1"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Overheard at my most recent client:  “It takes 2 </a:t>
            </a:r>
            <a:r>
              <a:rPr lang="en-US" sz="2400" u="none" baseline="0" dirty="0" err="1" smtClean="0">
                <a:solidFill>
                  <a:schemeClr val="tx1"/>
                </a:solidFill>
                <a:latin typeface="+mn-lt"/>
                <a:cs typeface="+mn-cs"/>
              </a:rPr>
              <a:t>hrs</a:t>
            </a:r>
            <a:r>
              <a:rPr lang="en-US" sz="2400" u="none" baseline="0" dirty="0" smtClean="0">
                <a:solidFill>
                  <a:schemeClr val="tx1"/>
                </a:solidFill>
                <a:latin typeface="+mn-lt"/>
                <a:cs typeface="+mn-cs"/>
              </a:rPr>
              <a:t> to write the code, and 2 DAYS to write the tests.”</a:t>
            </a:r>
          </a:p>
          <a:p>
            <a:pPr marL="800100" lvl="1"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If you find yourself in that position, you’re doing it wrong – you’re writing brand new legacy code.</a:t>
            </a:r>
          </a:p>
          <a:p>
            <a:pPr marL="800100" lvl="1" indent="-342900" defTabSz="914400">
              <a:spcBef>
                <a:spcPct val="20000"/>
              </a:spcBef>
              <a:buFont typeface="Arial" panose="020B0604020202020204" pitchFamily="34" charset="0"/>
              <a:buChar char="•"/>
            </a:pPr>
            <a:endParaRPr lang="en-US" sz="2400" baseline="0" dirty="0" smtClean="0">
              <a:solidFill>
                <a:prstClr val="black"/>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1DFC0F-C2D6-4D4F-833C-833AEE8F6822}" type="slidenum">
              <a:rPr lang="en-US" smtClean="0"/>
              <a:t>12</a:t>
            </a:fld>
            <a:endParaRPr lang="en-US"/>
          </a:p>
        </p:txBody>
      </p:sp>
    </p:spTree>
    <p:extLst>
      <p:ext uri="{BB962C8B-B14F-4D97-AF65-F5344CB8AC3E}">
        <p14:creationId xmlns:p14="http://schemas.microsoft.com/office/powerpoint/2010/main" val="1945123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(Lance)</a:t>
            </a:r>
          </a:p>
          <a:p>
            <a:r>
              <a:rPr lang="en-US" dirty="0" smtClean="0"/>
              <a:t>Cover </a:t>
            </a:r>
            <a:r>
              <a:rPr lang="en-US" dirty="0" smtClean="0"/>
              <a:t>this one from the bottom up.  </a:t>
            </a:r>
            <a:r>
              <a:rPr lang="en-US" baseline="0" dirty="0" smtClean="0"/>
              <a:t>The steps also make a natural implementation progression	</a:t>
            </a:r>
            <a:endParaRPr lang="en-US" dirty="0" smtClean="0"/>
          </a:p>
          <a:p>
            <a:pPr marL="171450" indent="-171450">
              <a:buFont typeface="Arial" panose="020B0604020202020204" pitchFamily="34" charset="0"/>
              <a:buChar char="•"/>
            </a:pPr>
            <a:r>
              <a:rPr lang="en-US" dirty="0" smtClean="0"/>
              <a:t>At least half the value comes from the COLLABORATION</a:t>
            </a:r>
            <a:r>
              <a:rPr lang="en-US" baseline="0" dirty="0" smtClean="0"/>
              <a:t> of GETTING TO Gherkin specs.</a:t>
            </a:r>
          </a:p>
          <a:p>
            <a:pPr marL="628650" lvl="1" indent="-171450">
              <a:buFont typeface="Arial" panose="020B0604020202020204" pitchFamily="34" charset="0"/>
              <a:buChar char="•"/>
            </a:pPr>
            <a:r>
              <a:rPr lang="en-US" baseline="0" dirty="0" smtClean="0"/>
              <a:t>UBIQUITOUS LANGUAGE provides clarity around WHAT you need to build</a:t>
            </a:r>
          </a:p>
          <a:p>
            <a:pPr marL="628650" lvl="1" indent="-171450">
              <a:buFont typeface="Arial" panose="020B0604020202020204" pitchFamily="34" charset="0"/>
              <a:buChar char="•"/>
            </a:pPr>
            <a:r>
              <a:rPr lang="en-US" baseline="0" dirty="0" smtClean="0"/>
              <a:t>Identify corner cases early</a:t>
            </a:r>
          </a:p>
          <a:p>
            <a:pPr marL="1085850" lvl="2" indent="-171450">
              <a:buFont typeface="Arial" panose="020B0604020202020204" pitchFamily="34" charset="0"/>
              <a:buChar char="•"/>
            </a:pPr>
            <a:r>
              <a:rPr lang="en-US" baseline="0" dirty="0" smtClean="0"/>
              <a:t>Replace assumptions with answers.</a:t>
            </a:r>
          </a:p>
          <a:p>
            <a:pPr marL="1085850" lvl="2" indent="-171450">
              <a:buFont typeface="Arial" panose="020B0604020202020204" pitchFamily="34" charset="0"/>
              <a:buChar char="•"/>
            </a:pPr>
            <a:r>
              <a:rPr lang="en-US" baseline="0" dirty="0" smtClean="0"/>
              <a:t>Make intentional scope &amp; priority decisions</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When a feature too big, we have a ready alternative to layer-based splitting.</a:t>
            </a:r>
          </a:p>
          <a:p>
            <a:pPr marL="628650" lvl="1" indent="-171450">
              <a:buFont typeface="Arial" panose="020B0604020202020204" pitchFamily="34" charset="0"/>
              <a:buChar char="•"/>
            </a:pPr>
            <a:r>
              <a:rPr lang="en-US" baseline="0" dirty="0" smtClean="0"/>
              <a:t>Consistently sized “chunks” facilitate consistent development flow/velocity.</a:t>
            </a:r>
          </a:p>
          <a:p>
            <a:pPr marL="171450" lvl="0" indent="-171450">
              <a:buFont typeface="Arial" panose="020B0604020202020204" pitchFamily="34" charset="0"/>
              <a:buChar char="•"/>
            </a:pPr>
            <a:r>
              <a:rPr lang="en-US" baseline="0" dirty="0" smtClean="0"/>
              <a:t>Half the rest comes from the focus it brings to development.</a:t>
            </a:r>
          </a:p>
          <a:p>
            <a:pPr marL="628650" lvl="1" indent="-171450">
              <a:buFont typeface="Arial" panose="020B0604020202020204" pitchFamily="34" charset="0"/>
              <a:buChar char="•"/>
            </a:pPr>
            <a:r>
              <a:rPr lang="en-US" baseline="0" dirty="0" smtClean="0"/>
              <a:t>“Need” something not in a scenario?  ASK THE PO!  You’re either missing a scenario or off-scope.</a:t>
            </a:r>
          </a:p>
          <a:p>
            <a:pPr marL="628650" lvl="1" indent="-171450">
              <a:buFont typeface="Arial" panose="020B0604020202020204" pitchFamily="34" charset="0"/>
              <a:buChar char="•"/>
            </a:pPr>
            <a:r>
              <a:rPr lang="en-US" baseline="0" dirty="0" smtClean="0"/>
              <a:t>Building to the tests greatly reduce “failure demand”</a:t>
            </a:r>
          </a:p>
          <a:p>
            <a:pPr marL="171450" lvl="0" indent="-171450">
              <a:buFont typeface="Arial" panose="020B0604020202020204" pitchFamily="34" charset="0"/>
              <a:buChar char="•"/>
            </a:pPr>
            <a:r>
              <a:rPr lang="en-US" baseline="0" dirty="0" smtClean="0"/>
              <a:t>We have the scenarios, so why not share them with QA?</a:t>
            </a:r>
          </a:p>
          <a:p>
            <a:pPr marL="628650" lvl="1" indent="-171450">
              <a:buFont typeface="Arial" panose="020B0604020202020204" pitchFamily="34" charset="0"/>
              <a:buChar char="•"/>
            </a:pPr>
            <a:r>
              <a:rPr lang="en-US" baseline="0" dirty="0" smtClean="0"/>
              <a:t>Let them get started while development proceeds.</a:t>
            </a:r>
          </a:p>
          <a:p>
            <a:pPr marL="628650" lvl="1" indent="-171450">
              <a:buFont typeface="Arial" panose="020B0604020202020204" pitchFamily="34" charset="0"/>
              <a:buChar char="•"/>
            </a:pPr>
            <a:r>
              <a:rPr lang="en-US" baseline="0" dirty="0" smtClean="0"/>
              <a:t>Provoke QA questions and feedback while there’s still time to address them.</a:t>
            </a:r>
          </a:p>
          <a:p>
            <a:pPr marL="171450" lvl="0" indent="-171450">
              <a:buFont typeface="Arial" panose="020B0604020202020204" pitchFamily="34" charset="0"/>
              <a:buChar char="•"/>
            </a:pPr>
            <a:r>
              <a:rPr lang="en-US" baseline="0" dirty="0" smtClean="0"/>
              <a:t>The LAST 10% comes from actually automating test execution. Like the Iceberg…</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Rally experience:  Dropping “Bug Bash”</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Only this small tip is usually visible.</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But it’s only visible BECAUSE it’s riding on what’s below.  That’s what’s actually floating.</a:t>
            </a:r>
          </a:p>
          <a:p>
            <a:pPr marL="171450" lvl="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13</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aseline="0" dirty="0" smtClean="0">
                <a:solidFill>
                  <a:prstClr val="black"/>
                </a:solidFill>
                <a:latin typeface="Arial" panose="020B0604020202020204" pitchFamily="34" charset="0"/>
                <a:cs typeface="Arial" panose="020B0604020202020204" pitchFamily="34" charset="0"/>
              </a:rPr>
              <a:t>(Daniel)</a:t>
            </a:r>
          </a:p>
          <a:p>
            <a:pPr marL="171450" indent="-171450">
              <a:buFont typeface="Arial" panose="020B0604020202020204" pitchFamily="34" charset="0"/>
              <a:buChar char="•"/>
            </a:pPr>
            <a:r>
              <a:rPr lang="en-US" dirty="0" smtClean="0"/>
              <a:t>Working </a:t>
            </a:r>
            <a:r>
              <a:rPr lang="en-US" dirty="0" smtClean="0"/>
              <a:t>around scalability</a:t>
            </a:r>
          </a:p>
          <a:p>
            <a:pPr marL="628650" lvl="1" indent="-171450">
              <a:buFont typeface="Arial" panose="020B0604020202020204" pitchFamily="34" charset="0"/>
              <a:buChar char="•"/>
            </a:pPr>
            <a:r>
              <a:rPr lang="en-US" baseline="0" dirty="0" smtClean="0"/>
              <a:t>T</a:t>
            </a:r>
            <a:r>
              <a:rPr lang="en-US" u="sng" baseline="0" dirty="0" smtClean="0"/>
              <a:t>D</a:t>
            </a:r>
            <a:r>
              <a:rPr lang="en-US" u="none" baseline="0" dirty="0" smtClean="0"/>
              <a:t>D – tests should be written first, not stuffed in the solution and made to pass</a:t>
            </a:r>
          </a:p>
          <a:p>
            <a:pPr marL="1085850" lvl="2" indent="-171450">
              <a:buFont typeface="Arial" panose="020B0604020202020204" pitchFamily="34" charset="0"/>
              <a:buChar char="•"/>
            </a:pPr>
            <a:r>
              <a:rPr lang="en-US" u="none" baseline="0" dirty="0" smtClean="0"/>
              <a:t>But we need to start somewhere – see Feathers.</a:t>
            </a:r>
          </a:p>
          <a:p>
            <a:pPr marL="628650" lvl="1" indent="-171450">
              <a:buFont typeface="Arial" panose="020B0604020202020204" pitchFamily="34" charset="0"/>
              <a:buChar char="•"/>
            </a:pPr>
            <a:r>
              <a:rPr lang="en-US" u="none" baseline="0" dirty="0" smtClean="0"/>
              <a:t>Testing suite can be modular, split by features or new features and old features</a:t>
            </a:r>
          </a:p>
          <a:p>
            <a:pPr marL="1085850" lvl="2" indent="-171450">
              <a:buFont typeface="Arial" panose="020B0604020202020204" pitchFamily="34" charset="0"/>
              <a:buChar char="•"/>
            </a:pPr>
            <a:r>
              <a:rPr lang="en-US" u="none" baseline="0" dirty="0" smtClean="0"/>
              <a:t>New features suite takes the stage, old features suite tested all the time, but to the side</a:t>
            </a:r>
          </a:p>
          <a:p>
            <a:pPr marL="171450" lvl="0" indent="-171450">
              <a:buFont typeface="Arial" panose="020B0604020202020204" pitchFamily="34" charset="0"/>
              <a:buChar char="•"/>
            </a:pPr>
            <a:r>
              <a:rPr lang="en-US" u="none" baseline="0" dirty="0" smtClean="0"/>
              <a:t>Full test coverage is a nice goal, but is not required.</a:t>
            </a:r>
          </a:p>
          <a:p>
            <a:pPr marL="628650" lvl="1" indent="-171450">
              <a:buFont typeface="Arial" panose="020B0604020202020204" pitchFamily="34" charset="0"/>
              <a:buChar char="•"/>
            </a:pPr>
            <a:r>
              <a:rPr lang="en-US" u="none" baseline="0" dirty="0" smtClean="0"/>
              <a:t>Accept that:</a:t>
            </a:r>
          </a:p>
          <a:p>
            <a:pPr marL="1085850" lvl="2" indent="-171450">
              <a:buFont typeface="Arial" panose="020B0604020202020204" pitchFamily="34" charset="0"/>
              <a:buChar char="•"/>
            </a:pPr>
            <a:r>
              <a:rPr lang="en-US" u="none" baseline="0" dirty="0" smtClean="0"/>
              <a:t>External libraries don’t have comprehensive tests</a:t>
            </a:r>
          </a:p>
          <a:p>
            <a:pPr marL="1085850" lvl="2" indent="-171450">
              <a:buFont typeface="Arial" panose="020B0604020202020204" pitchFamily="34" charset="0"/>
              <a:buChar char="•"/>
            </a:pPr>
            <a:r>
              <a:rPr lang="en-US" u="none" baseline="0" dirty="0" smtClean="0"/>
              <a:t>Testing isn’t always easy (UI)</a:t>
            </a:r>
          </a:p>
          <a:p>
            <a:pPr marL="1085850" lvl="2" indent="-171450">
              <a:buFont typeface="Arial" panose="020B0604020202020204" pitchFamily="34" charset="0"/>
              <a:buChar char="•"/>
            </a:pPr>
            <a:r>
              <a:rPr lang="en-US" u="none" baseline="0" dirty="0" smtClean="0"/>
              <a:t>Legacy systems require time for tests to be written</a:t>
            </a:r>
          </a:p>
          <a:p>
            <a:pPr marL="628650" lvl="1" indent="-171450">
              <a:buFont typeface="Arial" panose="020B0604020202020204" pitchFamily="34" charset="0"/>
              <a:buChar char="•"/>
            </a:pPr>
            <a:r>
              <a:rPr lang="en-US" u="none" baseline="0" dirty="0" smtClean="0"/>
              <a:t>Coverage is mostly applicable to UNIT tests.</a:t>
            </a:r>
          </a:p>
          <a:p>
            <a:pPr marL="1085850" lvl="2" indent="-171450">
              <a:buFont typeface="Arial" panose="020B0604020202020204" pitchFamily="34" charset="0"/>
              <a:buChar char="•"/>
            </a:pPr>
            <a:r>
              <a:rPr lang="en-US" u="none" baseline="0" dirty="0" smtClean="0"/>
              <a:t>Without solid unit tests, coverage at the system level is intractable.</a:t>
            </a:r>
          </a:p>
          <a:p>
            <a:pPr marL="1085850" lvl="2" indent="-171450">
              <a:buFont typeface="Arial" panose="020B0604020202020204" pitchFamily="34" charset="0"/>
              <a:buChar char="•"/>
            </a:pPr>
            <a:r>
              <a:rPr lang="en-US" u="none" baseline="0" dirty="0" smtClean="0"/>
              <a:t>Solid unit tests, relive business-facing tests of trivial clutter and attendant brittleness.</a:t>
            </a:r>
          </a:p>
          <a:p>
            <a:pPr marL="171450" lvl="0" indent="-171450">
              <a:buFont typeface="Arial" panose="020B0604020202020204" pitchFamily="34" charset="0"/>
              <a:buChar char="•"/>
            </a:pPr>
            <a:r>
              <a:rPr lang="en-US" baseline="0" dirty="0" smtClean="0"/>
              <a:t>Make a decision: team should not pursue TDD or everyone must agree on using TDD.</a:t>
            </a:r>
          </a:p>
          <a:p>
            <a:pPr marL="628650" lvl="1" indent="-171450">
              <a:buFont typeface="Arial" panose="020B0604020202020204" pitchFamily="34" charset="0"/>
              <a:buChar char="•"/>
            </a:pPr>
            <a:r>
              <a:rPr lang="en-US" baseline="0" dirty="0" smtClean="0"/>
              <a:t>Don’t have TDD be implemented by half the team.</a:t>
            </a:r>
          </a:p>
          <a:p>
            <a:pPr marL="171450" lvl="0" indent="-171450">
              <a:buFont typeface="Arial" panose="020B0604020202020204" pitchFamily="34" charset="0"/>
              <a:buChar char="•"/>
            </a:pPr>
            <a:endParaRPr lang="en-US" baseline="0" dirty="0" smtClean="0"/>
          </a:p>
          <a:p>
            <a:pPr marL="628650" lvl="1"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14</a:t>
            </a:fld>
            <a:endParaRPr lang="en-US"/>
          </a:p>
        </p:txBody>
      </p:sp>
    </p:spTree>
    <p:extLst>
      <p:ext uri="{BB962C8B-B14F-4D97-AF65-F5344CB8AC3E}">
        <p14:creationId xmlns:p14="http://schemas.microsoft.com/office/powerpoint/2010/main" val="437793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(Lance)</a:t>
            </a:r>
          </a:p>
          <a:p>
            <a:pPr marL="171450" indent="-171450">
              <a:buFont typeface="Arial" panose="020B0604020202020204" pitchFamily="34" charset="0"/>
              <a:buChar char="•"/>
            </a:pPr>
            <a:r>
              <a:rPr lang="en-US" dirty="0" smtClean="0"/>
              <a:t>When </a:t>
            </a:r>
            <a:r>
              <a:rPr lang="en-US" dirty="0" smtClean="0"/>
              <a:t>we taught the program to learn a new word, we started with it’s</a:t>
            </a:r>
            <a:r>
              <a:rPr lang="en-US" baseline="0" dirty="0" smtClean="0"/>
              <a:t> “Ok, got it.”</a:t>
            </a:r>
            <a:endParaRPr lang="en-US" dirty="0" smtClean="0"/>
          </a:p>
          <a:p>
            <a:pPr marL="628650" lvl="1" indent="-171450">
              <a:buFont typeface="Arial" panose="020B0604020202020204" pitchFamily="34" charset="0"/>
              <a:buChar char="•"/>
            </a:pPr>
            <a:r>
              <a:rPr lang="en-US" dirty="0" smtClean="0"/>
              <a:t>The first “implementation” simply returned</a:t>
            </a:r>
            <a:r>
              <a:rPr lang="en-US" baseline="0" dirty="0" smtClean="0"/>
              <a:t> the, “Ok, got it.”</a:t>
            </a:r>
          </a:p>
          <a:p>
            <a:pPr marL="628650" lvl="1" indent="-171450">
              <a:buFont typeface="Arial" panose="020B0604020202020204" pitchFamily="34" charset="0"/>
              <a:buChar char="•"/>
            </a:pPr>
            <a:r>
              <a:rPr lang="en-US" baseline="0" dirty="0" smtClean="0"/>
              <a:t>We KNEW we hadn’t implemented the solve/recall piece, but we made the first step pass “for real.” and got that feedback right away.</a:t>
            </a:r>
          </a:p>
          <a:p>
            <a:pPr marL="628650" lvl="1" indent="-171450">
              <a:buFont typeface="Arial" panose="020B0604020202020204" pitchFamily="34" charset="0"/>
              <a:buChar char="•"/>
            </a:pPr>
            <a:r>
              <a:rPr lang="en-US" baseline="0" dirty="0" smtClean="0"/>
              <a:t>Only then did we add the solve/recall step</a:t>
            </a:r>
          </a:p>
          <a:p>
            <a:pPr marL="628650" lvl="1" indent="-171450">
              <a:buFont typeface="Arial" panose="020B0604020202020204" pitchFamily="34" charset="0"/>
              <a:buChar char="•"/>
            </a:pPr>
            <a:r>
              <a:rPr lang="en-US" baseline="0" dirty="0" smtClean="0"/>
              <a:t>AT BOTH STAGES, WE FOCUSED ON ONE THING AT A TIME.</a:t>
            </a:r>
          </a:p>
          <a:p>
            <a:pPr marL="171450" lvl="0" indent="-171450">
              <a:buFont typeface="Arial" panose="020B0604020202020204" pitchFamily="34" charset="0"/>
              <a:buChar char="•"/>
            </a:pPr>
            <a:r>
              <a:rPr lang="en-US" baseline="0" dirty="0" smtClean="0"/>
              <a:t>In contrast, when we started the solver with solving “</a:t>
            </a:r>
            <a:r>
              <a:rPr lang="en-US" baseline="0" dirty="0" err="1" smtClean="0"/>
              <a:t>beljum</a:t>
            </a:r>
            <a:r>
              <a:rPr lang="en-US" baseline="0" dirty="0" smtClean="0"/>
              <a:t>” as “JUMBLE” we did NOT simply implement ‘return “JUMBLE” ‘</a:t>
            </a:r>
          </a:p>
          <a:p>
            <a:pPr marL="628650" lvl="1" indent="-171450">
              <a:buFont typeface="Arial" panose="020B0604020202020204" pitchFamily="34" charset="0"/>
              <a:buChar char="•"/>
            </a:pPr>
            <a:r>
              <a:rPr lang="en-US" baseline="0" dirty="0" smtClean="0"/>
              <a:t>That would have passed the scenario, but without making any useful progress</a:t>
            </a:r>
          </a:p>
          <a:p>
            <a:pPr marL="628650" lvl="1" indent="-171450">
              <a:buFont typeface="Arial" panose="020B0604020202020204" pitchFamily="34" charset="0"/>
              <a:buChar char="•"/>
            </a:pPr>
            <a:r>
              <a:rPr lang="en-US" baseline="0" dirty="0" smtClean="0"/>
              <a:t>Instead, we took “When I enter “</a:t>
            </a:r>
            <a:r>
              <a:rPr lang="en-US" baseline="0" dirty="0" err="1" smtClean="0"/>
              <a:t>beljum</a:t>
            </a:r>
            <a:r>
              <a:rPr lang="en-US" baseline="0" dirty="0" smtClean="0"/>
              <a:t>” as far as passing the input to a stub solve( ) method that just returned its input.</a:t>
            </a:r>
          </a:p>
          <a:p>
            <a:pPr marL="1085850" lvl="2" indent="-171450">
              <a:buFont typeface="Arial" panose="020B0604020202020204" pitchFamily="34" charset="0"/>
              <a:buChar char="•"/>
            </a:pPr>
            <a:r>
              <a:rPr lang="en-US" baseline="0" dirty="0" smtClean="0"/>
              <a:t>This confirmed the input was received and dispatched without damage.</a:t>
            </a:r>
          </a:p>
          <a:p>
            <a:pPr marL="628650" lvl="1" indent="-171450">
              <a:buFont typeface="Arial" panose="020B0604020202020204" pitchFamily="34" charset="0"/>
              <a:buChar char="•"/>
            </a:pPr>
            <a:r>
              <a:rPr lang="en-US" baseline="0" dirty="0" smtClean="0"/>
              <a:t>Then, we started on the “Then the output should be “JUMBLE”</a:t>
            </a:r>
          </a:p>
          <a:p>
            <a:pPr marL="1085850" lvl="2" indent="-171450">
              <a:buFont typeface="Arial" panose="020B0604020202020204" pitchFamily="34" charset="0"/>
              <a:buChar char="•"/>
            </a:pPr>
            <a:r>
              <a:rPr lang="en-US" baseline="0" dirty="0" smtClean="0"/>
              <a:t>This was where we dropped into our UNIT tests, to drive out the </a:t>
            </a:r>
            <a:r>
              <a:rPr lang="en-US" baseline="0" dirty="0" err="1" smtClean="0"/>
              <a:t>makeKey</a:t>
            </a:r>
            <a:r>
              <a:rPr lang="en-US" baseline="0" dirty="0" smtClean="0"/>
              <a:t>( ) and solve( ) methods.</a:t>
            </a:r>
          </a:p>
          <a:p>
            <a:pPr marL="628650" lvl="1" indent="-171450">
              <a:buFont typeface="Arial" panose="020B0604020202020204" pitchFamily="34" charset="0"/>
              <a:buChar char="•"/>
            </a:pPr>
            <a:r>
              <a:rPr lang="en-US" baseline="0" dirty="0" smtClean="0"/>
              <a:t>Once those unit tests passed, so did our Acceptance Test</a:t>
            </a:r>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15</a:t>
            </a:fld>
            <a:endParaRPr lang="en-US"/>
          </a:p>
        </p:txBody>
      </p:sp>
    </p:spTree>
    <p:extLst>
      <p:ext uri="{BB962C8B-B14F-4D97-AF65-F5344CB8AC3E}">
        <p14:creationId xmlns:p14="http://schemas.microsoft.com/office/powerpoint/2010/main" val="2372302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Growing</a:t>
            </a:r>
            <a:r>
              <a:rPr lang="en-US" baseline="0" dirty="0" smtClean="0"/>
              <a:t> OO S/W Guided by Tests:</a:t>
            </a:r>
          </a:p>
          <a:p>
            <a:pPr marL="628650" lvl="1" indent="-171450">
              <a:buFont typeface="Arial" panose="020B0604020202020204" pitchFamily="34" charset="0"/>
              <a:buChar char="•"/>
            </a:pPr>
            <a:r>
              <a:rPr lang="en-US" baseline="0" dirty="0" smtClean="0"/>
              <a:t>Tool agnostic, but uses JUnit for the examples.</a:t>
            </a:r>
          </a:p>
          <a:p>
            <a:pPr marL="628650" lvl="1" indent="-171450">
              <a:buFont typeface="Arial" panose="020B0604020202020204" pitchFamily="34" charset="0"/>
              <a:buChar char="•"/>
            </a:pPr>
            <a:r>
              <a:rPr lang="en-US" baseline="0" dirty="0" smtClean="0"/>
              <a:t>Excellent deep-dive into actually doing it in a way that reaps the benefits</a:t>
            </a:r>
          </a:p>
          <a:p>
            <a:pPr marL="171450" lvl="0" indent="-171450">
              <a:buFont typeface="Arial" panose="020B0604020202020204" pitchFamily="34" charset="0"/>
              <a:buChar char="•"/>
            </a:pPr>
            <a:r>
              <a:rPr lang="en-US" baseline="0" dirty="0" smtClean="0"/>
              <a:t>The Cucumber Book</a:t>
            </a:r>
          </a:p>
          <a:p>
            <a:pPr marL="628650" lvl="1" indent="-171450">
              <a:buFont typeface="Arial" panose="020B0604020202020204" pitchFamily="34" charset="0"/>
              <a:buChar char="•"/>
            </a:pPr>
            <a:r>
              <a:rPr lang="en-US" baseline="0" dirty="0" smtClean="0"/>
              <a:t>Examples in Ruby – much cleaner than Java, and you learn Ruby for free!</a:t>
            </a:r>
          </a:p>
          <a:p>
            <a:pPr marL="171450" lvl="0" indent="-171450">
              <a:buFont typeface="Arial" panose="020B0604020202020204" pitchFamily="34" charset="0"/>
              <a:buChar char="•"/>
            </a:pPr>
            <a:r>
              <a:rPr lang="en-US" baseline="0" dirty="0" smtClean="0"/>
              <a:t>The Cucumber </a:t>
            </a:r>
            <a:r>
              <a:rPr lang="en-US" b="1" baseline="0" dirty="0" smtClean="0"/>
              <a:t>For Java </a:t>
            </a:r>
            <a:r>
              <a:rPr lang="en-US" baseline="0" dirty="0" smtClean="0"/>
              <a:t>Book</a:t>
            </a:r>
          </a:p>
          <a:p>
            <a:pPr marL="628650" lvl="1" indent="-171450">
              <a:buFont typeface="Arial" panose="020B0604020202020204" pitchFamily="34" charset="0"/>
              <a:buChar char="•"/>
            </a:pPr>
            <a:r>
              <a:rPr lang="en-US" baseline="0" dirty="0" smtClean="0"/>
              <a:t>Full substitute for the Ruby version, may be more accessible to Java/C# folks.</a:t>
            </a:r>
          </a:p>
          <a:p>
            <a:pPr marL="628650" lvl="1" indent="-171450">
              <a:buFont typeface="Arial" panose="020B0604020202020204" pitchFamily="34" charset="0"/>
              <a:buChar char="•"/>
            </a:pPr>
            <a:r>
              <a:rPr lang="en-US" baseline="0" dirty="0" smtClean="0"/>
              <a:t>No matter your role or language preference, AT LEAST CHECK OUT “UNCLE BOB” MARTIN’S FORWARD</a:t>
            </a:r>
          </a:p>
          <a:p>
            <a:pPr marL="171450" lvl="0" indent="-171450">
              <a:buFont typeface="Arial" panose="020B0604020202020204" pitchFamily="34" charset="0"/>
              <a:buChar char="•"/>
            </a:pPr>
            <a:r>
              <a:rPr lang="en-US" u="sng" baseline="0" dirty="0" smtClean="0"/>
              <a:t>Cucumber </a:t>
            </a:r>
            <a:r>
              <a:rPr lang="en-US" u="sng" baseline="0" dirty="0" err="1" smtClean="0"/>
              <a:t>Recipies</a:t>
            </a:r>
            <a:endParaRPr lang="en-US" u="none" baseline="0" dirty="0" smtClean="0"/>
          </a:p>
          <a:p>
            <a:pPr marL="628650" lvl="1" indent="-171450">
              <a:buFont typeface="Arial" panose="020B0604020202020204" pitchFamily="34" charset="0"/>
              <a:buChar char="•"/>
            </a:pPr>
            <a:r>
              <a:rPr lang="en-US" u="none" baseline="0" dirty="0" smtClean="0"/>
              <a:t>“Canned” solutions (at least, starter solutions) to many real-world needs that might bog down without a helping hand.</a:t>
            </a:r>
          </a:p>
          <a:p>
            <a:pPr marL="628650" lvl="1" indent="-171450">
              <a:buFont typeface="Arial" panose="020B0604020202020204" pitchFamily="34" charset="0"/>
              <a:buChar char="•"/>
            </a:pPr>
            <a:r>
              <a:rPr lang="en-US" u="none" baseline="0" dirty="0" smtClean="0"/>
              <a:t>43 </a:t>
            </a:r>
            <a:r>
              <a:rPr lang="en-US" u="none" baseline="0" dirty="0" err="1" smtClean="0"/>
              <a:t>Recipies</a:t>
            </a:r>
            <a:r>
              <a:rPr lang="en-US" u="none" baseline="0" dirty="0" smtClean="0"/>
              <a:t> of many types</a:t>
            </a:r>
          </a:p>
          <a:p>
            <a:pPr marL="1085850" lvl="2" indent="-171450">
              <a:buFont typeface="Arial" panose="020B0604020202020204" pitchFamily="34" charset="0"/>
              <a:buChar char="•"/>
            </a:pPr>
            <a:r>
              <a:rPr lang="en-US" u="none" baseline="0" dirty="0" smtClean="0"/>
              <a:t>CI (reports/docs, parallel testing, even wire protocol)</a:t>
            </a:r>
          </a:p>
          <a:p>
            <a:pPr marL="1085850" lvl="2" indent="-171450">
              <a:buFont typeface="Arial" panose="020B0604020202020204" pitchFamily="34" charset="0"/>
              <a:buChar char="•"/>
            </a:pPr>
            <a:r>
              <a:rPr lang="en-US" u="none" baseline="0" dirty="0" smtClean="0"/>
              <a:t>Platforms (Android, iOS, PHP, Flash, .NET, Web, Windows, Mac, even Arduino)</a:t>
            </a:r>
          </a:p>
          <a:p>
            <a:pPr marL="1085850" lvl="2" indent="-171450">
              <a:buFont typeface="Arial" panose="020B0604020202020204" pitchFamily="34" charset="0"/>
              <a:buChar char="•"/>
            </a:pPr>
            <a:r>
              <a:rPr lang="en-US" u="none" baseline="0" dirty="0" smtClean="0"/>
              <a:t>Frameworks (Hibernate, Spring, Swing</a:t>
            </a:r>
          </a:p>
          <a:p>
            <a:pPr marL="1085850" lvl="2" indent="-171450">
              <a:buFont typeface="Arial" panose="020B0604020202020204" pitchFamily="34" charset="0"/>
              <a:buChar char="•"/>
            </a:pPr>
            <a:r>
              <a:rPr lang="en-US" u="none" baseline="0" dirty="0" smtClean="0"/>
              <a:t>Languages (JavaScript, </a:t>
            </a:r>
            <a:r>
              <a:rPr lang="en-US" u="none" baseline="0" dirty="0" err="1" smtClean="0"/>
              <a:t>Erlang</a:t>
            </a:r>
            <a:r>
              <a:rPr lang="en-US" u="none" baseline="0" dirty="0" smtClean="0"/>
              <a:t>, </a:t>
            </a:r>
            <a:r>
              <a:rPr lang="en-US" u="none" baseline="0" dirty="0" err="1" smtClean="0"/>
              <a:t>Lua</a:t>
            </a:r>
            <a:r>
              <a:rPr lang="en-US" u="none" baseline="0" dirty="0" smtClean="0"/>
              <a:t>, </a:t>
            </a:r>
            <a:r>
              <a:rPr lang="en-US" u="none" baseline="0" dirty="0" err="1" smtClean="0"/>
              <a:t>Clojure</a:t>
            </a:r>
            <a:r>
              <a:rPr lang="en-US" u="none" baseline="0" dirty="0" smtClean="0"/>
              <a:t>, Scala, HTML)</a:t>
            </a:r>
          </a:p>
          <a:p>
            <a:pPr marL="1085850" lvl="2" indent="-171450">
              <a:buFont typeface="Arial" panose="020B0604020202020204" pitchFamily="34" charset="0"/>
              <a:buChar char="•"/>
            </a:pPr>
            <a:endParaRPr lang="en-US" u="none" baseline="0" dirty="0" smtClean="0"/>
          </a:p>
          <a:p>
            <a:pPr marL="628650" lvl="1" indent="-171450">
              <a:buFont typeface="Arial" panose="020B0604020202020204" pitchFamily="34" charset="0"/>
              <a:buChar char="•"/>
            </a:pPr>
            <a:endParaRPr lang="en-US" u="sng"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16</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17</a:t>
            </a:fld>
            <a:endParaRPr lang="en-US"/>
          </a:p>
        </p:txBody>
      </p:sp>
    </p:spTree>
    <p:extLst>
      <p:ext uri="{BB962C8B-B14F-4D97-AF65-F5344CB8AC3E}">
        <p14:creationId xmlns:p14="http://schemas.microsoft.com/office/powerpoint/2010/main" val="2200448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18</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2</a:t>
            </a:fld>
            <a:endParaRPr lang="en-US"/>
          </a:p>
        </p:txBody>
      </p:sp>
    </p:spTree>
    <p:extLst>
      <p:ext uri="{BB962C8B-B14F-4D97-AF65-F5344CB8AC3E}">
        <p14:creationId xmlns:p14="http://schemas.microsoft.com/office/powerpoint/2010/main" val="4246035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a:spcBef>
                <a:spcPct val="20000"/>
              </a:spcBef>
              <a:buFont typeface="Arial" panose="020B0604020202020204" pitchFamily="34" charset="0"/>
              <a:buChar char="•"/>
            </a:pPr>
            <a:r>
              <a:rPr lang="en-US" sz="1200" b="0" i="0" kern="1200" dirty="0" smtClean="0">
                <a:solidFill>
                  <a:schemeClr val="tx1"/>
                </a:solidFill>
                <a:effectLst/>
                <a:latin typeface="+mn-lt"/>
                <a:ea typeface="+mn-ea"/>
                <a:cs typeface="+mn-cs"/>
              </a:rPr>
              <a:t>Gall’s </a:t>
            </a:r>
            <a:r>
              <a:rPr lang="en-US" sz="1200" b="0" i="0" kern="1200" dirty="0" smtClean="0">
                <a:solidFill>
                  <a:schemeClr val="tx1"/>
                </a:solidFill>
                <a:effectLst/>
                <a:latin typeface="+mn-lt"/>
                <a:ea typeface="+mn-ea"/>
                <a:cs typeface="+mn-cs"/>
              </a:rPr>
              <a:t>Law:  </a:t>
            </a:r>
            <a:r>
              <a:rPr lang="en-US" sz="1200" b="0" i="1" kern="1200" dirty="0" smtClean="0">
                <a:solidFill>
                  <a:schemeClr val="tx1"/>
                </a:solidFill>
                <a:effectLst/>
                <a:latin typeface="+mn-lt"/>
                <a:ea typeface="+mn-ea"/>
                <a:cs typeface="+mn-cs"/>
              </a:rPr>
              <a:t>A complex system that works is invariably found to have evolved from a simple system that worked. A complex system designed from scratch never works and cannot be patched up to make it work. You have to start over with a working simple system.</a:t>
            </a:r>
            <a:r>
              <a:rPr lang="en-US" sz="1200" b="0" i="0" kern="1200" dirty="0" smtClean="0">
                <a:solidFill>
                  <a:schemeClr val="tx1"/>
                </a:solidFill>
                <a:effectLst/>
                <a:latin typeface="+mn-lt"/>
                <a:ea typeface="+mn-ea"/>
                <a:cs typeface="+mn-cs"/>
              </a:rPr>
              <a:t> – John Gall (1975, p.71)</a:t>
            </a:r>
          </a:p>
          <a:p>
            <a:pPr marL="800100" lvl="1" indent="-342900" defTabSz="914400">
              <a:spcBef>
                <a:spcPct val="20000"/>
              </a:spcBef>
              <a:buFont typeface="Arial" panose="020B0604020202020204" pitchFamily="34" charset="0"/>
              <a:buChar char="•"/>
            </a:pPr>
            <a:r>
              <a:rPr lang="en-US" sz="2400" b="0" i="0" kern="1200" baseline="0" dirty="0" smtClean="0">
                <a:solidFill>
                  <a:schemeClr val="tx1"/>
                </a:solidFill>
                <a:effectLst/>
                <a:latin typeface="+mn-lt"/>
                <a:ea typeface="+mn-ea"/>
                <a:cs typeface="+mn-cs"/>
              </a:rPr>
              <a:t>Incremental development is how to do that.</a:t>
            </a:r>
          </a:p>
          <a:p>
            <a:pPr marL="800100" lvl="1" indent="-342900" defTabSz="914400">
              <a:spcBef>
                <a:spcPct val="20000"/>
              </a:spcBef>
              <a:buFont typeface="Arial" panose="020B0604020202020204" pitchFamily="34" charset="0"/>
              <a:buChar char="•"/>
            </a:pPr>
            <a:r>
              <a:rPr lang="en-US" sz="2400" b="0" i="0" kern="1200" baseline="0" dirty="0" smtClean="0">
                <a:solidFill>
                  <a:schemeClr val="tx1"/>
                </a:solidFill>
                <a:effectLst/>
                <a:latin typeface="+mn-lt"/>
                <a:ea typeface="+mn-ea"/>
                <a:cs typeface="+mn-cs"/>
              </a:rPr>
              <a:t>TDD is about how to optimize incremental development.</a:t>
            </a:r>
            <a:endParaRPr lang="en-US" sz="2400" baseline="0" dirty="0" smtClean="0">
              <a:solidFill>
                <a:prstClr val="black"/>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3</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ATDD</a:t>
            </a:r>
            <a:r>
              <a:rPr lang="en-US" sz="2400" baseline="0" dirty="0" smtClean="0">
                <a:solidFill>
                  <a:prstClr val="black"/>
                </a:solidFill>
                <a:latin typeface="Arial" panose="020B0604020202020204" pitchFamily="34" charset="0"/>
                <a:cs typeface="Arial" panose="020B0604020202020204" pitchFamily="34" charset="0"/>
              </a:rPr>
              <a:t>:  Building the Right Thing</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NOTE:  This is more about LEARNING than BUILDING</a:t>
            </a:r>
          </a:p>
          <a:p>
            <a:pPr marL="342900" lvl="0"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Unit TDD:  </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Define better</a:t>
            </a:r>
            <a:r>
              <a:rPr lang="en-US" sz="2400" baseline="0" dirty="0" smtClean="0">
                <a:solidFill>
                  <a:prstClr val="black"/>
                </a:solidFill>
                <a:latin typeface="Arial" panose="020B0604020202020204" pitchFamily="34" charset="0"/>
                <a:cs typeface="Arial" panose="020B0604020202020204" pitchFamily="34" charset="0"/>
              </a:rPr>
              <a:t> interfaces</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Write a test to call the method you wish you had</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Write the code to implement that interface</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NOTE:  This is more about DESIGN than TESTING</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“Arrange, Act, Assert” is not just a vain</a:t>
            </a:r>
            <a:r>
              <a:rPr lang="en-US" sz="2400" baseline="0" dirty="0" smtClean="0">
                <a:solidFill>
                  <a:prstClr val="black"/>
                </a:solidFill>
                <a:latin typeface="Arial" panose="020B0604020202020204" pitchFamily="34" charset="0"/>
                <a:cs typeface="Arial" panose="020B0604020202020204" pitchFamily="34" charset="0"/>
              </a:rPr>
              <a:t> insistence on being different.</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Unit TDD relies heavily on mock objects</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Leading mocking tools (i.e. </a:t>
            </a:r>
            <a:r>
              <a:rPr lang="en-US" sz="2400" baseline="0" dirty="0" err="1" smtClean="0">
                <a:solidFill>
                  <a:prstClr val="black"/>
                </a:solidFill>
                <a:latin typeface="Arial" panose="020B0604020202020204" pitchFamily="34" charset="0"/>
                <a:cs typeface="Arial" panose="020B0604020202020204" pitchFamily="34" charset="0"/>
              </a:rPr>
              <a:t>Mockito</a:t>
            </a:r>
            <a:r>
              <a:rPr lang="en-US" sz="2400" baseline="0" dirty="0" smtClean="0">
                <a:solidFill>
                  <a:prstClr val="black"/>
                </a:solidFill>
                <a:latin typeface="Arial" panose="020B0604020202020204" pitchFamily="34" charset="0"/>
                <a:cs typeface="Arial" panose="020B0604020202020204" pitchFamily="34" charset="0"/>
              </a:rPr>
              <a:t>) use the word “when” in their own DSLs.</a:t>
            </a:r>
            <a:endParaRPr lang="en-US" sz="2400" dirty="0" smtClean="0">
              <a:solidFill>
                <a:prstClr val="black"/>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4</a:t>
            </a:fld>
            <a:endParaRPr lang="en-US"/>
          </a:p>
        </p:txBody>
      </p:sp>
    </p:spTree>
    <p:extLst>
      <p:ext uri="{BB962C8B-B14F-4D97-AF65-F5344CB8AC3E}">
        <p14:creationId xmlns:p14="http://schemas.microsoft.com/office/powerpoint/2010/main" val="653322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What are we building?</a:t>
            </a:r>
          </a:p>
          <a:p>
            <a:pPr marL="80010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400" baseline="0" dirty="0" smtClean="0">
                <a:solidFill>
                  <a:prstClr val="black"/>
                </a:solidFill>
                <a:latin typeface="Arial" panose="020B0604020202020204" pitchFamily="34" charset="0"/>
                <a:cs typeface="Arial" panose="020B0604020202020204" pitchFamily="34" charset="0"/>
              </a:rPr>
              <a:t>Problem:  We can agree to the same document, only later to discover we’re reading it differently</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Fred Brooks:  </a:t>
            </a:r>
            <a:r>
              <a:rPr lang="en-US" sz="1200" b="0" i="1" kern="1200" baseline="0" dirty="0" smtClean="0">
                <a:solidFill>
                  <a:schemeClr val="tx1"/>
                </a:solidFill>
                <a:effectLst/>
                <a:latin typeface="+mn-lt"/>
                <a:ea typeface="+mn-ea"/>
                <a:cs typeface="+mn-cs"/>
              </a:rPr>
              <a:t>The hardest part of the software task is arriving at a complete and consistent specification, and much of the essence of building a program is in fact the debugging of the specification.</a:t>
            </a:r>
            <a:endParaRPr lang="en-US" sz="2400" i="1" baseline="0" dirty="0" smtClean="0">
              <a:solidFill>
                <a:prstClr val="black"/>
              </a:solidFill>
              <a:latin typeface="Arial" panose="020B0604020202020204" pitchFamily="34" charset="0"/>
              <a:cs typeface="Arial" panose="020B0604020202020204" pitchFamily="34" charset="0"/>
            </a:endParaRP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Solution:  Gherkin.</a:t>
            </a:r>
          </a:p>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How will we know we’re done?</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Problem:  “Now that I see this, I realize we really need X instead or in addition.”</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Note:  This is LEARNING, which is good.  Only learning LATE is bad.</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Solution:  Gherkin.  When all tests pass, we’re done.</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Most likely pulls that realization forward from late in the sprint to backlog refinement or sprint planning</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When learning occurs, even late, just add tests that capture it.</a:t>
            </a:r>
          </a:p>
          <a:p>
            <a:pPr marL="1714500" lvl="3"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Having the other tests helps assess change impact on both code and effort</a:t>
            </a:r>
          </a:p>
          <a:p>
            <a:pPr marL="1714500" lvl="3"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Seeing the change alongside other tests often reveals that it can be split out to avoid blocking the rest.</a:t>
            </a:r>
          </a:p>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When will we be done?</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Having the tests lets you “burn them down” to project completion.</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Look too long?  Consider regrouping scenarios into smaller separate stories.</a:t>
            </a:r>
            <a:endParaRPr lang="en-US" sz="2400"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5</a:t>
            </a:fld>
            <a:endParaRPr lang="en-US"/>
          </a:p>
        </p:txBody>
      </p:sp>
    </p:spTree>
    <p:extLst>
      <p:ext uri="{BB962C8B-B14F-4D97-AF65-F5344CB8AC3E}">
        <p14:creationId xmlns:p14="http://schemas.microsoft.com/office/powerpoint/2010/main" val="2478005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Focus:</a:t>
            </a:r>
            <a:r>
              <a:rPr lang="en-US" baseline="0" dirty="0" smtClean="0"/>
              <a:t>  Make the tests pass – clear, simple, &amp; obvious whether you’re on track.</a:t>
            </a:r>
          </a:p>
          <a:p>
            <a:pPr marL="171450" indent="-171450">
              <a:buFont typeface="Arial" panose="020B0604020202020204" pitchFamily="34" charset="0"/>
              <a:buChar char="•"/>
            </a:pPr>
            <a:r>
              <a:rPr lang="en-US" baseline="0" dirty="0" smtClean="0"/>
              <a:t>QA Head Start – It’s NOT BUSY-WORK; IT’S REAL VALUE</a:t>
            </a:r>
          </a:p>
          <a:p>
            <a:pPr marL="628650" lvl="1" indent="-171450">
              <a:buFont typeface="Arial" panose="020B0604020202020204" pitchFamily="34" charset="0"/>
              <a:buChar char="•"/>
            </a:pPr>
            <a:r>
              <a:rPr lang="en-US" baseline="0" dirty="0" smtClean="0"/>
              <a:t>QA will have questions – THAT’S LEARNING</a:t>
            </a:r>
          </a:p>
          <a:p>
            <a:pPr marL="628650" lvl="1" indent="-171450">
              <a:buFont typeface="Arial" panose="020B0604020202020204" pitchFamily="34" charset="0"/>
              <a:buChar char="•"/>
            </a:pPr>
            <a:r>
              <a:rPr lang="en-US" baseline="0" dirty="0" smtClean="0"/>
              <a:t>QA will learn what data, etc. they need, and can start getting it.</a:t>
            </a:r>
          </a:p>
          <a:p>
            <a:pPr marL="628650" lvl="1" indent="-171450">
              <a:buFont typeface="Arial" panose="020B0604020202020204" pitchFamily="34" charset="0"/>
              <a:buChar char="•"/>
            </a:pPr>
            <a:r>
              <a:rPr lang="en-US" baseline="0" dirty="0" smtClean="0"/>
              <a:t>NOTE:  As this matures, the team absorbs QA work &amp; people, becoming more cross-functionally capable.</a:t>
            </a:r>
            <a:endParaRPr lang="en-US" dirty="0" smtClean="0"/>
          </a:p>
          <a:p>
            <a:pPr marL="171450" indent="-171450">
              <a:buFont typeface="Arial" panose="020B0604020202020204" pitchFamily="34" charset="0"/>
              <a:buChar char="•"/>
            </a:pPr>
            <a:r>
              <a:rPr lang="en-US" dirty="0" smtClean="0"/>
              <a:t>Splitting Stories</a:t>
            </a:r>
          </a:p>
          <a:p>
            <a:pPr marL="628650" lvl="1" indent="-171450">
              <a:buFont typeface="Arial" panose="020B0604020202020204" pitchFamily="34" charset="0"/>
              <a:buChar char="•"/>
            </a:pPr>
            <a:r>
              <a:rPr lang="en-US" dirty="0" smtClean="0"/>
              <a:t>Layer-based</a:t>
            </a:r>
            <a:r>
              <a:rPr lang="en-US" baseline="0" dirty="0" smtClean="0"/>
              <a:t> stories </a:t>
            </a:r>
          </a:p>
          <a:p>
            <a:pPr marL="1085850" lvl="2" indent="-171450">
              <a:buFont typeface="Arial" panose="020B0604020202020204" pitchFamily="34" charset="0"/>
              <a:buChar char="•"/>
            </a:pPr>
            <a:r>
              <a:rPr lang="en-US" baseline="0" dirty="0" smtClean="0"/>
              <a:t>Can’t be independently DONE.</a:t>
            </a:r>
          </a:p>
          <a:p>
            <a:pPr marL="1085850" lvl="2" indent="-171450">
              <a:buFont typeface="Arial" panose="020B0604020202020204" pitchFamily="34" charset="0"/>
              <a:buChar char="•"/>
            </a:pPr>
            <a:r>
              <a:rPr lang="en-US" baseline="0" dirty="0" smtClean="0"/>
              <a:t>No meaningful relative priority.</a:t>
            </a:r>
          </a:p>
          <a:p>
            <a:pPr marL="628650" lvl="1" indent="-171450">
              <a:buFont typeface="Arial" panose="020B0604020202020204" pitchFamily="34" charset="0"/>
              <a:buChar char="•"/>
            </a:pPr>
            <a:r>
              <a:rPr lang="en-US" baseline="0" dirty="0" smtClean="0"/>
              <a:t>Test-set stories</a:t>
            </a:r>
          </a:p>
          <a:p>
            <a:pPr marL="1085850" lvl="2" indent="-171450">
              <a:buFont typeface="Arial" panose="020B0604020202020204" pitchFamily="34" charset="0"/>
              <a:buChar char="•"/>
            </a:pPr>
            <a:r>
              <a:rPr lang="en-US" baseline="0" dirty="0" smtClean="0"/>
              <a:t>CAN be DONE independently of each other.</a:t>
            </a:r>
          </a:p>
          <a:p>
            <a:pPr marL="1085850" lvl="2" indent="-171450">
              <a:buFont typeface="Arial" panose="020B0604020202020204" pitchFamily="34" charset="0"/>
              <a:buChar char="•"/>
            </a:pPr>
            <a:r>
              <a:rPr lang="en-US" baseline="0" dirty="0" smtClean="0"/>
              <a:t>CAN be prioritized, and often reveal 80-20 opportunities.</a:t>
            </a:r>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6</a:t>
            </a:fld>
            <a:endParaRPr lang="en-US"/>
          </a:p>
        </p:txBody>
      </p:sp>
    </p:spTree>
    <p:extLst>
      <p:ext uri="{BB962C8B-B14F-4D97-AF65-F5344CB8AC3E}">
        <p14:creationId xmlns:p14="http://schemas.microsoft.com/office/powerpoint/2010/main" val="3697435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Everyone</a:t>
            </a:r>
            <a:r>
              <a:rPr lang="en-US" baseline="0" dirty="0" smtClean="0"/>
              <a:t> knows the goal and priorities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Manage scope</a:t>
            </a:r>
          </a:p>
          <a:p>
            <a:pPr marL="628650" lvl="1" indent="-171450">
              <a:buFont typeface="Arial" panose="020B0604020202020204" pitchFamily="34" charset="0"/>
              <a:buChar char="•"/>
            </a:pPr>
            <a:r>
              <a:rPr lang="en-US" baseline="0" dirty="0" smtClean="0"/>
              <a:t>Recognize and fill specification gaps</a:t>
            </a:r>
          </a:p>
          <a:p>
            <a:pPr marL="628650" lvl="1" indent="-171450">
              <a:buFont typeface="Arial" panose="020B0604020202020204" pitchFamily="34" charset="0"/>
              <a:buChar char="•"/>
            </a:pPr>
            <a:r>
              <a:rPr lang="en-US" baseline="0" dirty="0" smtClean="0"/>
              <a:t>But prevent UNINTENTIONAL scope creep</a:t>
            </a:r>
          </a:p>
          <a:p>
            <a:pPr marL="171450" lvl="0" indent="-171450">
              <a:buFont typeface="Arial" panose="020B0604020202020204" pitchFamily="34" charset="0"/>
              <a:buChar char="•"/>
            </a:pPr>
            <a:r>
              <a:rPr lang="en-US" baseline="0" dirty="0" smtClean="0"/>
              <a:t>The whole team the whole time</a:t>
            </a:r>
          </a:p>
          <a:p>
            <a:pPr marL="628650" lvl="1" indent="-171450">
              <a:buFont typeface="Arial" panose="020B0604020202020204" pitchFamily="34" charset="0"/>
              <a:buChar char="•"/>
            </a:pPr>
            <a:r>
              <a:rPr lang="en-US" baseline="0" dirty="0" smtClean="0"/>
              <a:t>Helps resolve Blockers (e.g. QA early on)  </a:t>
            </a:r>
          </a:p>
          <a:p>
            <a:pPr marL="628650" lvl="1" indent="-171450">
              <a:buFont typeface="Arial" panose="020B0604020202020204" pitchFamily="34" charset="0"/>
              <a:buChar char="•"/>
            </a:pPr>
            <a:r>
              <a:rPr lang="en-US" baseline="0" dirty="0" smtClean="0"/>
              <a:t>Discourages “Fire &amp; Forget” disengagement by stakeholders</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7</a:t>
            </a:fld>
            <a:endParaRPr lang="en-US"/>
          </a:p>
        </p:txBody>
      </p:sp>
    </p:spTree>
    <p:extLst>
      <p:ext uri="{BB962C8B-B14F-4D97-AF65-F5344CB8AC3E}">
        <p14:creationId xmlns:p14="http://schemas.microsoft.com/office/powerpoint/2010/main" val="3555878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we’ll taste-test TDD with a live demo.</a:t>
            </a:r>
          </a:p>
          <a:p>
            <a:r>
              <a:rPr lang="en-US" dirty="0" smtClean="0"/>
              <a:t>After that, we’ll go into practicalities of fitting into Scrum &amp; Legacy contexts.</a:t>
            </a:r>
          </a:p>
          <a:p>
            <a:endParaRPr lang="en-US" dirty="0" smtClean="0"/>
          </a:p>
          <a:p>
            <a:r>
              <a:rPr lang="en-US" dirty="0" smtClean="0"/>
              <a:t>Before we move on, are there any</a:t>
            </a:r>
            <a:r>
              <a:rPr lang="en-US" baseline="0" dirty="0" smtClean="0"/>
              <a:t> questions about what we’ve covered so far?</a:t>
            </a:r>
          </a:p>
          <a:p>
            <a:endParaRPr lang="en-US" baseline="0" dirty="0" smtClean="0"/>
          </a:p>
          <a:p>
            <a:r>
              <a:rPr lang="en-US" dirty="0" smtClean="0"/>
              <a:t>Learned in the Air Force:</a:t>
            </a:r>
          </a:p>
          <a:p>
            <a:r>
              <a:rPr lang="en-US" dirty="0" smtClean="0"/>
              <a:t>	There’s only ONE STUPID QUESTION…</a:t>
            </a:r>
          </a:p>
          <a:p>
            <a:r>
              <a:rPr lang="en-US" dirty="0" smtClean="0"/>
              <a:t>	… The one that’s NOT ASKED.</a:t>
            </a:r>
          </a:p>
        </p:txBody>
      </p:sp>
      <p:sp>
        <p:nvSpPr>
          <p:cNvPr id="4" name="Slide Number Placeholder 3"/>
          <p:cNvSpPr>
            <a:spLocks noGrp="1"/>
          </p:cNvSpPr>
          <p:nvPr>
            <p:ph type="sldNum" sz="quarter" idx="10"/>
          </p:nvPr>
        </p:nvSpPr>
        <p:spPr/>
        <p:txBody>
          <a:bodyPr/>
          <a:lstStyle/>
          <a:p>
            <a:fld id="{E21DFC0F-C2D6-4D4F-833C-833AEE8F6822}" type="slidenum">
              <a:rPr lang="en-US" smtClean="0"/>
              <a:t>8</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you’d like to explore what BDD</a:t>
            </a:r>
            <a:r>
              <a:rPr lang="en-US" baseline="0" dirty="0" smtClean="0"/>
              <a:t> looks like at slightly larger scale, I’ll have an opportunity for you at the end.</a:t>
            </a:r>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9</a:t>
            </a:fld>
            <a:endParaRPr lang="en-US"/>
          </a:p>
        </p:txBody>
      </p:sp>
    </p:spTree>
    <p:extLst>
      <p:ext uri="{BB962C8B-B14F-4D97-AF65-F5344CB8AC3E}">
        <p14:creationId xmlns:p14="http://schemas.microsoft.com/office/powerpoint/2010/main" val="2251734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9" name="Straight Connector 8"/>
          <p:cNvCxnSpPr/>
          <p:nvPr userDrawn="1"/>
        </p:nvCxnSpPr>
        <p:spPr>
          <a:xfrm>
            <a:off x="601001" y="3606191"/>
            <a:ext cx="7835689" cy="0"/>
          </a:xfrm>
          <a:prstGeom prst="line">
            <a:avLst/>
          </a:prstGeom>
          <a:ln w="9525" cap="rnd"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2"/>
          <p:cNvSpPr>
            <a:spLocks noGrp="1"/>
          </p:cNvSpPr>
          <p:nvPr>
            <p:ph type="body" sz="quarter" idx="10" hasCustomPrompt="1"/>
          </p:nvPr>
        </p:nvSpPr>
        <p:spPr>
          <a:xfrm>
            <a:off x="0" y="4172567"/>
            <a:ext cx="9144000" cy="2109047"/>
          </a:xfrm>
          <a:prstGeom prst="rect">
            <a:avLst/>
          </a:prstGeom>
        </p:spPr>
        <p:txBody>
          <a:bodyPr vert="horz"/>
          <a:lstStyle>
            <a:lvl1pPr marL="0" indent="0" algn="ctr">
              <a:buNone/>
              <a:defRPr sz="4400" b="1">
                <a:solidFill>
                  <a:srgbClr val="A8101F"/>
                </a:solidFill>
                <a:latin typeface="Arial Narrow"/>
                <a:cs typeface="Arial Narrow"/>
              </a:defRPr>
            </a:lvl1pPr>
          </a:lstStyle>
          <a:p>
            <a:pPr lvl="0"/>
            <a:r>
              <a:rPr lang="en-US" dirty="0" smtClean="0"/>
              <a:t>YOUR TITLE HERE</a:t>
            </a:r>
          </a:p>
        </p:txBody>
      </p:sp>
    </p:spTree>
    <p:extLst>
      <p:ext uri="{BB962C8B-B14F-4D97-AF65-F5344CB8AC3E}">
        <p14:creationId xmlns:p14="http://schemas.microsoft.com/office/powerpoint/2010/main" val="23477949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301994"/>
            <a:ext cx="9144000" cy="623917"/>
          </a:xfrm>
          <a:prstGeom prst="rect">
            <a:avLst/>
          </a:prstGeom>
        </p:spPr>
        <p:txBody>
          <a:bodyPr/>
          <a:lstStyle>
            <a:lvl1pPr>
              <a:defRPr sz="3200" b="1" i="0">
                <a:solidFill>
                  <a:srgbClr val="A91120"/>
                </a:solidFill>
                <a:latin typeface="Arial Narrow"/>
                <a:cs typeface="Arial Narrow"/>
              </a:defRPr>
            </a:lvl1pPr>
          </a:lstStyle>
          <a:p>
            <a:r>
              <a:rPr lang="en-US" dirty="0" smtClean="0"/>
              <a:t>CLICK TO EDIT MASTER TITLE STYLE</a:t>
            </a:r>
            <a:endParaRPr lang="en-US" dirty="0"/>
          </a:p>
        </p:txBody>
      </p:sp>
      <p:cxnSp>
        <p:nvCxnSpPr>
          <p:cNvPr id="5" name="Straight Connector 4"/>
          <p:cNvCxnSpPr/>
          <p:nvPr userDrawn="1"/>
        </p:nvCxnSpPr>
        <p:spPr>
          <a:xfrm>
            <a:off x="350634" y="925911"/>
            <a:ext cx="8442732" cy="0"/>
          </a:xfrm>
          <a:prstGeom prst="line">
            <a:avLst/>
          </a:prstGeom>
          <a:noFill/>
          <a:ln w="12700" cmpd="sng">
            <a:solidFill>
              <a:schemeClr val="bg1">
                <a:lumMod val="85000"/>
              </a:schemeClr>
            </a:solidFill>
            <a:round/>
            <a:headEnd/>
            <a:tailEnd/>
          </a:ln>
        </p:spPr>
      </p:cxnSp>
    </p:spTree>
    <p:extLst>
      <p:ext uri="{BB962C8B-B14F-4D97-AF65-F5344CB8AC3E}">
        <p14:creationId xmlns:p14="http://schemas.microsoft.com/office/powerpoint/2010/main" val="286684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9" name="Straight Connector 8"/>
          <p:cNvCxnSpPr/>
          <p:nvPr userDrawn="1"/>
        </p:nvCxnSpPr>
        <p:spPr>
          <a:xfrm flipV="1">
            <a:off x="693641" y="3524348"/>
            <a:ext cx="7757921" cy="1"/>
          </a:xfrm>
          <a:prstGeom prst="line">
            <a:avLst/>
          </a:prstGeom>
          <a:noFill/>
          <a:ln w="12700" cmpd="sng">
            <a:solidFill>
              <a:schemeClr val="bg1">
                <a:lumMod val="85000"/>
              </a:schemeClr>
            </a:solidFill>
            <a:round/>
            <a:headEnd/>
            <a:tailEnd/>
          </a:ln>
        </p:spPr>
      </p:cxnSp>
      <p:sp>
        <p:nvSpPr>
          <p:cNvPr id="10" name="Text Placeholder 12"/>
          <p:cNvSpPr>
            <a:spLocks noGrp="1"/>
          </p:cNvSpPr>
          <p:nvPr>
            <p:ph type="body" sz="quarter" idx="10" hasCustomPrompt="1"/>
          </p:nvPr>
        </p:nvSpPr>
        <p:spPr>
          <a:xfrm>
            <a:off x="-1" y="2912171"/>
            <a:ext cx="9144000" cy="658732"/>
          </a:xfrm>
          <a:prstGeom prst="rect">
            <a:avLst/>
          </a:prstGeom>
        </p:spPr>
        <p:txBody>
          <a:bodyPr vert="horz"/>
          <a:lstStyle>
            <a:lvl1pPr marL="0" indent="0" algn="ctr">
              <a:buNone/>
              <a:defRPr sz="3200" b="1">
                <a:solidFill>
                  <a:srgbClr val="A91120"/>
                </a:solidFill>
                <a:latin typeface="Arial Narrow"/>
                <a:cs typeface="Arial Narrow"/>
              </a:defRPr>
            </a:lvl1pPr>
          </a:lstStyle>
          <a:p>
            <a:pPr lvl="0"/>
            <a:r>
              <a:rPr lang="en-US" dirty="0" smtClean="0"/>
              <a:t>YOUR TITLE HERE</a:t>
            </a:r>
          </a:p>
        </p:txBody>
      </p:sp>
      <p:sp>
        <p:nvSpPr>
          <p:cNvPr id="11" name="Text Placeholder 12"/>
          <p:cNvSpPr>
            <a:spLocks noGrp="1"/>
          </p:cNvSpPr>
          <p:nvPr>
            <p:ph type="body" sz="quarter" idx="11" hasCustomPrompt="1"/>
          </p:nvPr>
        </p:nvSpPr>
        <p:spPr>
          <a:xfrm>
            <a:off x="703410" y="3778840"/>
            <a:ext cx="3591513" cy="227808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baseline="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Column 1: Your description here. Your description here.</a:t>
            </a:r>
          </a:p>
        </p:txBody>
      </p:sp>
      <p:sp>
        <p:nvSpPr>
          <p:cNvPr id="12" name="Text Placeholder 12"/>
          <p:cNvSpPr>
            <a:spLocks noGrp="1"/>
          </p:cNvSpPr>
          <p:nvPr>
            <p:ph type="body" sz="quarter" idx="12" hasCustomPrompt="1"/>
          </p:nvPr>
        </p:nvSpPr>
        <p:spPr>
          <a:xfrm>
            <a:off x="4865108" y="3778840"/>
            <a:ext cx="3591513" cy="227808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baseline="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Column 1: Your description here. Your description here.</a:t>
            </a:r>
          </a:p>
        </p:txBody>
      </p:sp>
      <p:sp>
        <p:nvSpPr>
          <p:cNvPr id="3" name="Picture Placeholder 2"/>
          <p:cNvSpPr>
            <a:spLocks noGrp="1"/>
          </p:cNvSpPr>
          <p:nvPr>
            <p:ph type="pic" sz="quarter" idx="13"/>
          </p:nvPr>
        </p:nvSpPr>
        <p:spPr>
          <a:xfrm>
            <a:off x="0" y="0"/>
            <a:ext cx="9144000" cy="2754313"/>
          </a:xfrm>
          <a:prstGeom prst="rect">
            <a:avLst/>
          </a:prstGeom>
        </p:spPr>
        <p:txBody>
          <a:bodyPr vert="horz"/>
          <a:lstStyle/>
          <a:p>
            <a:endParaRPr lang="en-US"/>
          </a:p>
        </p:txBody>
      </p:sp>
    </p:spTree>
    <p:extLst>
      <p:ext uri="{BB962C8B-B14F-4D97-AF65-F5344CB8AC3E}">
        <p14:creationId xmlns:p14="http://schemas.microsoft.com/office/powerpoint/2010/main" val="310236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9144000" cy="6369050"/>
          </a:xfrm>
          <a:prstGeom prst="rect">
            <a:avLst/>
          </a:prstGeom>
        </p:spPr>
        <p:txBody>
          <a:bodyPr vert="horz"/>
          <a:lstStyle/>
          <a:p>
            <a:endParaRPr lang="en-US"/>
          </a:p>
        </p:txBody>
      </p:sp>
      <p:sp>
        <p:nvSpPr>
          <p:cNvPr id="7" name="Text Placeholder 12"/>
          <p:cNvSpPr>
            <a:spLocks noGrp="1"/>
          </p:cNvSpPr>
          <p:nvPr>
            <p:ph type="body" sz="quarter" idx="10" hasCustomPrompt="1"/>
          </p:nvPr>
        </p:nvSpPr>
        <p:spPr>
          <a:xfrm>
            <a:off x="1729152" y="1729162"/>
            <a:ext cx="5685694" cy="3341077"/>
          </a:xfrm>
          <a:prstGeom prst="rect">
            <a:avLst/>
          </a:prstGeom>
        </p:spPr>
        <p:txBody>
          <a:bodyPr vert="horz"/>
          <a:lstStyle>
            <a:lvl1pPr marL="0" indent="0" algn="ctr">
              <a:buNone/>
              <a:defRPr sz="4000" b="1">
                <a:solidFill>
                  <a:srgbClr val="A91120"/>
                </a:solidFill>
                <a:latin typeface="Arial Narrow"/>
                <a:cs typeface="Arial Narrow"/>
              </a:defRPr>
            </a:lvl1pPr>
          </a:lstStyle>
          <a:p>
            <a:pPr lvl="0"/>
            <a:r>
              <a:rPr lang="en-US" dirty="0" smtClean="0"/>
              <a:t>“YOUR QUOTE HERE”</a:t>
            </a:r>
          </a:p>
        </p:txBody>
      </p:sp>
    </p:spTree>
    <p:extLst>
      <p:ext uri="{BB962C8B-B14F-4D97-AF65-F5344CB8AC3E}">
        <p14:creationId xmlns:p14="http://schemas.microsoft.com/office/powerpoint/2010/main" val="3974308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8" name="Straight Connector 27"/>
          <p:cNvCxnSpPr/>
          <p:nvPr userDrawn="1"/>
        </p:nvCxnSpPr>
        <p:spPr>
          <a:xfrm>
            <a:off x="622897" y="3545766"/>
            <a:ext cx="7835689" cy="0"/>
          </a:xfrm>
          <a:prstGeom prst="line">
            <a:avLst/>
          </a:prstGeom>
          <a:ln w="28575" cap="rnd"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descr="2015-Logo2.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33872" y="822457"/>
            <a:ext cx="2881760" cy="2265714"/>
          </a:xfrm>
          <a:prstGeom prst="rect">
            <a:avLst/>
          </a:prstGeom>
        </p:spPr>
      </p:pic>
    </p:spTree>
    <p:extLst>
      <p:ext uri="{BB962C8B-B14F-4D97-AF65-F5344CB8AC3E}">
        <p14:creationId xmlns:p14="http://schemas.microsoft.com/office/powerpoint/2010/main" val="478927184"/>
      </p:ext>
    </p:extLst>
  </p:cSld>
  <p:clrMap bg1="lt1" tx1="dk1" bg2="lt2" tx2="dk2" accent1="accent1" accent2="accent2" accent3="accent3" accent4="accent4" accent5="accent5" accent6="accent6" hlink="hlink" folHlink="folHlink"/>
  <p:sldLayoutIdLst>
    <p:sldLayoutId id="2147483811"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4" name="Picture 3" descr="2015-Logo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3996575829"/>
      </p:ext>
    </p:extLst>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8" name="Picture 7" descr="shutterstock_175340078.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9144000" cy="2759076"/>
          </a:xfrm>
          <a:prstGeom prst="rect">
            <a:avLst/>
          </a:prstGeom>
        </p:spPr>
      </p:pic>
      <p:pic>
        <p:nvPicPr>
          <p:cNvPr id="11" name="Picture 10" descr="2015-Logo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94172865"/>
      </p:ext>
    </p:extLst>
  </p:cSld>
  <p:clrMap bg1="lt1" tx1="dk1" bg2="lt2" tx2="dk2" accent1="accent1" accent2="accent2" accent3="accent3" accent4="accent4" accent5="accent5" accent6="accent6" hlink="hlink" folHlink="folHlink"/>
  <p:sldLayoutIdLst>
    <p:sldLayoutId id="2147483671"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11" name="Picture 10" descr="shutterstock_1335327502.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4852"/>
            <a:ext cx="9153770" cy="6361202"/>
          </a:xfrm>
          <a:prstGeom prst="rect">
            <a:avLst/>
          </a:prstGeom>
        </p:spPr>
      </p:pic>
      <p:pic>
        <p:nvPicPr>
          <p:cNvPr id="8" name="Picture 7" descr="2015-Logo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1664995190"/>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cxnSp>
        <p:nvCxnSpPr>
          <p:cNvPr id="11" name="Straight Connector 10"/>
          <p:cNvCxnSpPr/>
          <p:nvPr userDrawn="1"/>
        </p:nvCxnSpPr>
        <p:spPr>
          <a:xfrm>
            <a:off x="350634" y="3307996"/>
            <a:ext cx="8442732" cy="0"/>
          </a:xfrm>
          <a:prstGeom prst="line">
            <a:avLst/>
          </a:prstGeom>
          <a:noFill/>
          <a:ln w="12700" cmpd="sng">
            <a:solidFill>
              <a:schemeClr val="bg1">
                <a:lumMod val="85000"/>
              </a:schemeClr>
            </a:solidFill>
            <a:round/>
            <a:headEnd/>
            <a:tailEnd/>
          </a:ln>
        </p:spPr>
      </p:cxnSp>
      <p:cxnSp>
        <p:nvCxnSpPr>
          <p:cNvPr id="16" name="Straight Connector 15"/>
          <p:cNvCxnSpPr/>
          <p:nvPr userDrawn="1"/>
        </p:nvCxnSpPr>
        <p:spPr>
          <a:xfrm>
            <a:off x="3076593" y="3589339"/>
            <a:ext cx="0" cy="2385333"/>
          </a:xfrm>
          <a:prstGeom prst="line">
            <a:avLst/>
          </a:prstGeom>
          <a:noFill/>
          <a:ln w="12700" cmpd="sng">
            <a:solidFill>
              <a:schemeClr val="bg1">
                <a:lumMod val="85000"/>
              </a:schemeClr>
            </a:solidFill>
            <a:round/>
            <a:headEnd/>
            <a:tailEnd/>
          </a:ln>
        </p:spPr>
      </p:cxnSp>
      <p:cxnSp>
        <p:nvCxnSpPr>
          <p:cNvPr id="17" name="Straight Connector 16"/>
          <p:cNvCxnSpPr/>
          <p:nvPr userDrawn="1"/>
        </p:nvCxnSpPr>
        <p:spPr>
          <a:xfrm>
            <a:off x="6114121" y="3589339"/>
            <a:ext cx="0" cy="2385333"/>
          </a:xfrm>
          <a:prstGeom prst="line">
            <a:avLst/>
          </a:prstGeom>
          <a:noFill/>
          <a:ln w="12700" cmpd="sng">
            <a:solidFill>
              <a:schemeClr val="bg1">
                <a:lumMod val="85000"/>
              </a:schemeClr>
            </a:solidFill>
            <a:round/>
            <a:headEnd/>
            <a:tailEnd/>
          </a:ln>
        </p:spPr>
      </p:cxnSp>
      <p:pic>
        <p:nvPicPr>
          <p:cNvPr id="3" name="Picture 2" descr="top image.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078"/>
            <a:ext cx="9144000" cy="2456153"/>
          </a:xfrm>
          <a:prstGeom prst="rect">
            <a:avLst/>
          </a:prstGeom>
        </p:spPr>
      </p:pic>
      <p:pic>
        <p:nvPicPr>
          <p:cNvPr id="12" name="Picture 11" descr="2015-Logo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39709239"/>
      </p:ext>
    </p:extLst>
  </p:cSld>
  <p:clrMap bg1="lt1" tx1="dk1" bg2="lt2" tx2="dk2" accent1="accent1" accent2="accent2" accent3="accent3" accent4="accent4" accent5="accent5" accent6="accent6" hlink="hlink" folHlink="folHlink"/>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3" name="Picture 2" descr="shutterstock_199090850.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0" y="0"/>
            <a:ext cx="4547194" cy="6356350"/>
          </a:xfrm>
          <a:prstGeom prst="rect">
            <a:avLst/>
          </a:prstGeom>
        </p:spPr>
      </p:pic>
      <p:pic>
        <p:nvPicPr>
          <p:cNvPr id="8" name="Picture 7" descr="2015-Logo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2932965166"/>
      </p:ext>
    </p:extLst>
  </p:cSld>
  <p:clrMap bg1="lt1" tx1="dk1" bg2="lt2" tx2="dk2" accent1="accent1" accent2="accent2" accent3="accent3" accent4="accent4" accent5="accent5" accent6="accent6" hlink="hlink" folHlink="folHlink"/>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LanceZant/atdd-cucumber-jvm.git"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amazon.com/Cucumber-Recipes-Techniques-Pragmatic-Programmers/dp/1937785017/ref=sr_1_3?s=books&amp;ie=UTF8&amp;qid=1466008847&amp;sr=1-3&amp;keywords=the+cucumber+book" TargetMode="External"/><Relationship Id="rId3" Type="http://schemas.openxmlformats.org/officeDocument/2006/relationships/hyperlink" Target="https://cucumber.io/" TargetMode="External"/><Relationship Id="rId7" Type="http://schemas.openxmlformats.org/officeDocument/2006/relationships/hyperlink" Target="https://www.amazon.com/Cucumber-Book-Behaviour-Driven-Development-Programmers/dp/1934356808/ref=sr_1_1?s=books&amp;ie=UTF8&amp;qid=1466008847&amp;sr=1-1&amp;keywords=the+cucumber+book"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amazon.com/Growing-Object-Oriented-Software-Guided-Tests/dp/0321503627/ref=sr_1_1?s=books&amp;ie=UTF8&amp;qid=1466008697&amp;sr=1-1&amp;keywords=growing+object-oriented+software+guided+by+tests" TargetMode="External"/><Relationship Id="rId11" Type="http://schemas.openxmlformats.org/officeDocument/2006/relationships/hyperlink" Target="https://www.amazon.com/Working-Effectively-Legacy-Michael-Feathers/dp/0131177052/ref=sr_1_1?s=books&amp;ie=UTF8&amp;qid=1466009092&amp;sr=1-1&amp;keywords=working+effectively+with+legacy+code+by+michael+feathers" TargetMode="External"/><Relationship Id="rId5" Type="http://schemas.openxmlformats.org/officeDocument/2006/relationships/hyperlink" Target="http://www.fitnesse.org/FrontPage" TargetMode="External"/><Relationship Id="rId10" Type="http://schemas.openxmlformats.org/officeDocument/2006/relationships/hyperlink" Target="https://www.amazon.com/Test-Driven-Development-Kent-Beck/dp/0321146530/ref=sr_1_1?s=books&amp;ie=UTF8&amp;qid=1466008950&amp;sr=1-1&amp;keywords=test+driven+development" TargetMode="External"/><Relationship Id="rId4" Type="http://schemas.openxmlformats.org/officeDocument/2006/relationships/hyperlink" Target="http://spockframework.github.io/spock/docs/1.0/index.html" TargetMode="External"/><Relationship Id="rId9" Type="http://schemas.openxmlformats.org/officeDocument/2006/relationships/hyperlink" Target="http://c2.com/cgi/wiki?TestDrivenDevelopment"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3810001"/>
            <a:ext cx="9144000" cy="2471614"/>
          </a:xfrm>
        </p:spPr>
        <p:txBody>
          <a:bodyPr/>
          <a:lstStyle/>
          <a:p>
            <a:r>
              <a:rPr lang="en-US" dirty="0" smtClean="0"/>
              <a:t>Test-Driven Development</a:t>
            </a:r>
          </a:p>
          <a:p>
            <a:r>
              <a:rPr lang="en-US" sz="3200" dirty="0" smtClean="0"/>
              <a:t>(It’s NOT about Testing)</a:t>
            </a:r>
          </a:p>
          <a:p>
            <a:r>
              <a:rPr lang="en-US" dirty="0" smtClean="0"/>
              <a:t/>
            </a:r>
            <a:br>
              <a:rPr lang="en-US" dirty="0" smtClean="0"/>
            </a:br>
            <a:r>
              <a:rPr lang="en-US" sz="2400" b="0" dirty="0" smtClean="0">
                <a:solidFill>
                  <a:schemeClr val="tx1"/>
                </a:solidFill>
                <a:latin typeface="Arial"/>
                <a:cs typeface="Arial"/>
              </a:rPr>
              <a:t>Lance Zant &amp; Daniel Yang, June 2016</a:t>
            </a:r>
            <a:endParaRPr lang="en-US" sz="2400" b="0" dirty="0">
              <a:solidFill>
                <a:schemeClr val="tx1"/>
              </a:solidFill>
              <a:latin typeface="Arial"/>
              <a:cs typeface="Arial"/>
            </a:endParaRPr>
          </a:p>
        </p:txBody>
      </p:sp>
    </p:spTree>
    <p:extLst>
      <p:ext uri="{BB962C8B-B14F-4D97-AF65-F5344CB8AC3E}">
        <p14:creationId xmlns:p14="http://schemas.microsoft.com/office/powerpoint/2010/main" val="2909795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 y="241034"/>
            <a:ext cx="9144000" cy="623917"/>
          </a:xfrm>
        </p:spPr>
        <p:txBody>
          <a:bodyPr/>
          <a:lstStyle/>
          <a:p>
            <a:r>
              <a:rPr lang="en-US" dirty="0" smtClean="0"/>
              <a:t>Questions so far?</a:t>
            </a:r>
            <a:endParaRPr lang="en-US" dirty="0"/>
          </a:p>
        </p:txBody>
      </p:sp>
      <p:pic>
        <p:nvPicPr>
          <p:cNvPr id="1029" name="Picture 5" descr="C:\Users\arecord27272\AppData\Local\Microsoft\Windows\Temporary Internet Files\Content.IE5\2POWQ8G7\question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783" y="2321878"/>
            <a:ext cx="4699000" cy="2997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48677" y="1041156"/>
            <a:ext cx="6562165" cy="769441"/>
          </a:xfrm>
          <a:prstGeom prst="rect">
            <a:avLst/>
          </a:prstGeom>
        </p:spPr>
        <p:txBody>
          <a:bodyPr wrap="square">
            <a:spAutoFit/>
          </a:bodyPr>
          <a:lstStyle/>
          <a:p>
            <a:pPr lvl="1"/>
            <a:r>
              <a:rPr lang="en-US" sz="2400" dirty="0"/>
              <a:t>Code is available on </a:t>
            </a:r>
            <a:r>
              <a:rPr lang="en-US" sz="2400" dirty="0" err="1"/>
              <a:t>github</a:t>
            </a:r>
            <a:r>
              <a:rPr lang="en-US" sz="2400" dirty="0"/>
              <a:t> at:</a:t>
            </a:r>
            <a:br>
              <a:rPr lang="en-US" sz="2400" dirty="0"/>
            </a:br>
            <a:r>
              <a:rPr lang="en-US" sz="2000" dirty="0">
                <a:hlinkClick r:id="rId4"/>
              </a:rPr>
              <a:t>https://github.com/LanceZant/atdd-cucumber-jvm.git</a:t>
            </a:r>
            <a:endParaRPr lang="en-US" sz="2000" dirty="0"/>
          </a:p>
        </p:txBody>
      </p:sp>
    </p:spTree>
    <p:extLst>
      <p:ext uri="{BB962C8B-B14F-4D97-AF65-F5344CB8AC3E}">
        <p14:creationId xmlns:p14="http://schemas.microsoft.com/office/powerpoint/2010/main" val="569317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Context:  TDD &amp; Scrum</a:t>
            </a:r>
            <a:endParaRPr lang="en-US" dirty="0"/>
          </a:p>
        </p:txBody>
      </p:sp>
      <p:sp>
        <p:nvSpPr>
          <p:cNvPr id="3" name="Rectangle 2"/>
          <p:cNvSpPr/>
          <p:nvPr/>
        </p:nvSpPr>
        <p:spPr>
          <a:xfrm>
            <a:off x="882399" y="1078322"/>
            <a:ext cx="7727142" cy="2234458"/>
          </a:xfrm>
          <a:prstGeom prst="rect">
            <a:avLst/>
          </a:prstGeom>
        </p:spPr>
        <p:txBody>
          <a:bodyPr wrap="square">
            <a:spAutoFit/>
          </a:bodyPr>
          <a:lstStyle/>
          <a:p>
            <a:pPr defTabSz="914400">
              <a:spcBef>
                <a:spcPct val="20000"/>
              </a:spcBef>
            </a:pPr>
            <a:r>
              <a:rPr lang="en-US" sz="2400" dirty="0" smtClean="0">
                <a:solidFill>
                  <a:prstClr val="black"/>
                </a:solidFill>
                <a:latin typeface="Arial" panose="020B0604020202020204" pitchFamily="34" charset="0"/>
                <a:cs typeface="Arial" panose="020B0604020202020204" pitchFamily="34" charset="0"/>
              </a:rPr>
              <a:t>The BIG CHANGE:  It’s about COLLABORATION</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“Three Amigos” – P.O., Developer, Tester</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Collaborating on Scenarios </a:t>
            </a:r>
          </a:p>
          <a:p>
            <a:pPr marL="1257300" lvl="2" indent="-342900" defTabSz="914400">
              <a:spcBef>
                <a:spcPct val="20000"/>
              </a:spcBef>
              <a:buFont typeface="Wingdings" panose="05000000000000000000" pitchFamily="2" charset="2"/>
              <a:buChar char="Ø"/>
            </a:pPr>
            <a:r>
              <a:rPr lang="en-US" sz="2400" dirty="0" smtClean="0">
                <a:solidFill>
                  <a:prstClr val="black"/>
                </a:solidFill>
                <a:latin typeface="Arial" panose="020B0604020202020204" pitchFamily="34" charset="0"/>
                <a:cs typeface="Arial" panose="020B0604020202020204" pitchFamily="34" charset="0"/>
                <a:sym typeface="Wingdings" panose="05000000000000000000" pitchFamily="2" charset="2"/>
              </a:rPr>
              <a:t>Ubiquitous Language</a:t>
            </a:r>
            <a:endParaRPr lang="en-US" sz="2400" dirty="0" smtClean="0">
              <a:solidFill>
                <a:prstClr val="black"/>
              </a:solidFill>
              <a:latin typeface="Arial" panose="020B0604020202020204" pitchFamily="34" charset="0"/>
              <a:cs typeface="Arial" panose="020B0604020202020204" pitchFamily="34" charset="0"/>
            </a:endParaRPr>
          </a:p>
          <a:p>
            <a:pPr marL="1257300" lvl="2" indent="-342900" defTabSz="914400">
              <a:spcBef>
                <a:spcPct val="20000"/>
              </a:spcBef>
              <a:buFont typeface="Wingdings" panose="05000000000000000000" pitchFamily="2" charset="2"/>
              <a:buChar char="Ø"/>
            </a:pPr>
            <a:r>
              <a:rPr lang="en-US" sz="2400" dirty="0" smtClean="0">
                <a:solidFill>
                  <a:prstClr val="black"/>
                </a:solidFill>
                <a:latin typeface="Arial" panose="020B0604020202020204" pitchFamily="34" charset="0"/>
                <a:cs typeface="Arial" panose="020B0604020202020204" pitchFamily="34" charset="0"/>
              </a:rPr>
              <a:t>Collaboration yields &gt; half the value </a:t>
            </a:r>
          </a:p>
        </p:txBody>
      </p:sp>
    </p:spTree>
    <p:extLst>
      <p:ext uri="{BB962C8B-B14F-4D97-AF65-F5344CB8AC3E}">
        <p14:creationId xmlns:p14="http://schemas.microsoft.com/office/powerpoint/2010/main" val="2086784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Context:  TDD &amp; Scrum</a:t>
            </a:r>
            <a:endParaRPr lang="en-US" dirty="0"/>
          </a:p>
        </p:txBody>
      </p:sp>
      <p:sp>
        <p:nvSpPr>
          <p:cNvPr id="3" name="Rectangle 2"/>
          <p:cNvSpPr/>
          <p:nvPr/>
        </p:nvSpPr>
        <p:spPr>
          <a:xfrm>
            <a:off x="882399" y="1078322"/>
            <a:ext cx="7727142" cy="5262979"/>
          </a:xfrm>
          <a:prstGeom prst="rect">
            <a:avLst/>
          </a:prstGeom>
        </p:spPr>
        <p:txBody>
          <a:bodyPr wrap="square">
            <a:spAutoFit/>
          </a:bodyPr>
          <a:lstStyle/>
          <a:p>
            <a:pPr defTabSz="914400">
              <a:spcBef>
                <a:spcPct val="20000"/>
              </a:spcBef>
            </a:pPr>
            <a:r>
              <a:rPr lang="en-US" sz="2400" dirty="0" smtClean="0">
                <a:solidFill>
                  <a:prstClr val="black"/>
                </a:solidFill>
                <a:latin typeface="Arial" panose="020B0604020202020204" pitchFamily="34" charset="0"/>
                <a:cs typeface="Arial" panose="020B0604020202020204" pitchFamily="34" charset="0"/>
              </a:rPr>
              <a:t>ATDD – When do we do what?</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Backlog refinement – Main Scenarios</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Sprint Planning – Acceptance Scenarios</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During the Sprint – Questions &amp; Feedback</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Daily Scrum – Which Tests Now Pass?</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Ad Hoc – Questions &amp; Feedback</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Sprint Demo – Watch ‘</a:t>
            </a:r>
            <a:r>
              <a:rPr lang="en-US" sz="2400" dirty="0" err="1" smtClean="0">
                <a:solidFill>
                  <a:prstClr val="black"/>
                </a:solidFill>
                <a:latin typeface="Arial" panose="020B0604020202020204" pitchFamily="34" charset="0"/>
                <a:cs typeface="Arial" panose="020B0604020202020204" pitchFamily="34" charset="0"/>
              </a:rPr>
              <a:t>em</a:t>
            </a:r>
            <a:r>
              <a:rPr lang="en-US" sz="2400" dirty="0" smtClean="0">
                <a:solidFill>
                  <a:prstClr val="black"/>
                </a:solidFill>
                <a:latin typeface="Arial" panose="020B0604020202020204" pitchFamily="34" charset="0"/>
                <a:cs typeface="Arial" panose="020B0604020202020204" pitchFamily="34" charset="0"/>
              </a:rPr>
              <a:t> Run!</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Retrospective – </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Definitions of Done &amp; Ready</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Impediment patterns</a:t>
            </a:r>
          </a:p>
          <a:p>
            <a:pPr defTabSz="914400">
              <a:spcBef>
                <a:spcPct val="20000"/>
              </a:spcBef>
            </a:pPr>
            <a:r>
              <a:rPr lang="en-US" sz="2400" dirty="0" smtClean="0">
                <a:solidFill>
                  <a:prstClr val="black"/>
                </a:solidFill>
                <a:latin typeface="Arial" panose="020B0604020202020204" pitchFamily="34" charset="0"/>
                <a:cs typeface="Arial" panose="020B0604020202020204" pitchFamily="34" charset="0"/>
              </a:rPr>
              <a:t>Unit TDD – Development Rhythm</a:t>
            </a:r>
            <a:br>
              <a:rPr lang="en-US" sz="2400" dirty="0" smtClean="0">
                <a:solidFill>
                  <a:prstClr val="black"/>
                </a:solidFill>
                <a:latin typeface="Arial" panose="020B0604020202020204" pitchFamily="34" charset="0"/>
                <a:cs typeface="Arial" panose="020B0604020202020204" pitchFamily="34" charset="0"/>
              </a:rPr>
            </a:br>
            <a:r>
              <a:rPr lang="en-US" sz="2400" dirty="0" smtClean="0">
                <a:solidFill>
                  <a:prstClr val="black"/>
                </a:solidFill>
                <a:latin typeface="Arial" panose="020B0604020202020204" pitchFamily="34" charset="0"/>
                <a:cs typeface="Arial" panose="020B0604020202020204" pitchFamily="34" charset="0"/>
              </a:rPr>
              <a:t>(Red, Green, Refactor)</a:t>
            </a:r>
            <a:endParaRPr lang="en-US" sz="2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8236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a:t>L</a:t>
            </a:r>
            <a:r>
              <a:rPr lang="en-US" dirty="0" smtClean="0"/>
              <a:t>et’s Go!  Show Me the Money!</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4951"/>
            <a:ext cx="9140659" cy="5332162"/>
          </a:xfrm>
          <a:prstGeom prst="rect">
            <a:avLst/>
          </a:prstGeom>
        </p:spPr>
      </p:pic>
      <p:sp>
        <p:nvSpPr>
          <p:cNvPr id="4" name="Right Brace 3"/>
          <p:cNvSpPr/>
          <p:nvPr/>
        </p:nvSpPr>
        <p:spPr>
          <a:xfrm>
            <a:off x="5557256" y="1891862"/>
            <a:ext cx="398035" cy="546538"/>
          </a:xfrm>
          <a:prstGeom prst="rightBrace">
            <a:avLst/>
          </a:prstGeom>
          <a:ln>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FF00"/>
              </a:solidFill>
            </a:endParaRPr>
          </a:p>
        </p:txBody>
      </p:sp>
      <p:sp>
        <p:nvSpPr>
          <p:cNvPr id="6" name="Right Brace 5"/>
          <p:cNvSpPr/>
          <p:nvPr/>
        </p:nvSpPr>
        <p:spPr>
          <a:xfrm>
            <a:off x="5569462" y="3991460"/>
            <a:ext cx="385830" cy="1804995"/>
          </a:xfrm>
          <a:prstGeom prst="rightBrace">
            <a:avLst/>
          </a:prstGeom>
          <a:ln>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FF00"/>
              </a:solidFill>
            </a:endParaRPr>
          </a:p>
        </p:txBody>
      </p:sp>
      <p:sp>
        <p:nvSpPr>
          <p:cNvPr id="7" name="Right Brace 6"/>
          <p:cNvSpPr/>
          <p:nvPr/>
        </p:nvSpPr>
        <p:spPr>
          <a:xfrm>
            <a:off x="5569462" y="3125503"/>
            <a:ext cx="385830" cy="836897"/>
          </a:xfrm>
          <a:prstGeom prst="rightBrace">
            <a:avLst/>
          </a:prstGeom>
          <a:ln>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FF00"/>
              </a:solidFill>
            </a:endParaRPr>
          </a:p>
        </p:txBody>
      </p:sp>
      <p:sp>
        <p:nvSpPr>
          <p:cNvPr id="5" name="TextBox 4"/>
          <p:cNvSpPr txBox="1"/>
          <p:nvPr/>
        </p:nvSpPr>
        <p:spPr>
          <a:xfrm>
            <a:off x="6148553" y="4418627"/>
            <a:ext cx="2995447" cy="1200329"/>
          </a:xfrm>
          <a:prstGeom prst="rect">
            <a:avLst/>
          </a:prstGeom>
          <a:noFill/>
        </p:spPr>
        <p:txBody>
          <a:bodyPr wrap="square" rtlCol="0">
            <a:spAutoFit/>
          </a:bodyPr>
          <a:lstStyle/>
          <a:p>
            <a:r>
              <a:rPr lang="en-US" dirty="0" smtClean="0">
                <a:solidFill>
                  <a:srgbClr val="FFFF00"/>
                </a:solidFill>
              </a:rPr>
              <a:t>50% Collaborative Gherkin:</a:t>
            </a:r>
          </a:p>
          <a:p>
            <a:pPr marL="285750" indent="-285750">
              <a:buFont typeface="Arial" panose="020B0604020202020204" pitchFamily="34" charset="0"/>
              <a:buChar char="•"/>
            </a:pPr>
            <a:r>
              <a:rPr lang="en-US" dirty="0" smtClean="0">
                <a:solidFill>
                  <a:srgbClr val="FFFF00"/>
                </a:solidFill>
              </a:rPr>
              <a:t>Ubiquitous Language</a:t>
            </a:r>
          </a:p>
          <a:p>
            <a:pPr marL="285750" indent="-285750">
              <a:buFont typeface="Arial" panose="020B0604020202020204" pitchFamily="34" charset="0"/>
              <a:buChar char="•"/>
            </a:pPr>
            <a:r>
              <a:rPr lang="en-US" dirty="0" smtClean="0">
                <a:solidFill>
                  <a:srgbClr val="FFFF00"/>
                </a:solidFill>
              </a:rPr>
              <a:t>Corner Cases</a:t>
            </a:r>
          </a:p>
          <a:p>
            <a:pPr marL="285750" indent="-285750">
              <a:buFont typeface="Arial" panose="020B0604020202020204" pitchFamily="34" charset="0"/>
              <a:buChar char="•"/>
            </a:pPr>
            <a:r>
              <a:rPr lang="en-US" dirty="0" smtClean="0">
                <a:solidFill>
                  <a:srgbClr val="FFFF00"/>
                </a:solidFill>
              </a:rPr>
              <a:t>Consistent Size (Flow)</a:t>
            </a:r>
            <a:endParaRPr lang="en-US" dirty="0">
              <a:solidFill>
                <a:srgbClr val="FFFF00"/>
              </a:solidFill>
            </a:endParaRPr>
          </a:p>
        </p:txBody>
      </p:sp>
      <p:sp>
        <p:nvSpPr>
          <p:cNvPr id="9" name="TextBox 8"/>
          <p:cNvSpPr txBox="1"/>
          <p:nvPr/>
        </p:nvSpPr>
        <p:spPr>
          <a:xfrm>
            <a:off x="6111275" y="3207236"/>
            <a:ext cx="2873398" cy="923330"/>
          </a:xfrm>
          <a:prstGeom prst="rect">
            <a:avLst/>
          </a:prstGeom>
          <a:noFill/>
        </p:spPr>
        <p:txBody>
          <a:bodyPr wrap="square" rtlCol="0">
            <a:spAutoFit/>
          </a:bodyPr>
          <a:lstStyle/>
          <a:p>
            <a:r>
              <a:rPr lang="en-US" dirty="0" smtClean="0">
                <a:solidFill>
                  <a:srgbClr val="FFFF00"/>
                </a:solidFill>
              </a:rPr>
              <a:t>25% Drive Development:</a:t>
            </a:r>
          </a:p>
          <a:p>
            <a:pPr marL="285750" indent="-285750">
              <a:buFont typeface="Arial" panose="020B0604020202020204" pitchFamily="34" charset="0"/>
              <a:buChar char="•"/>
            </a:pPr>
            <a:r>
              <a:rPr lang="en-US" dirty="0" smtClean="0">
                <a:solidFill>
                  <a:srgbClr val="FFFF00"/>
                </a:solidFill>
              </a:rPr>
              <a:t>P.O Questions</a:t>
            </a:r>
          </a:p>
          <a:p>
            <a:pPr marL="285750" indent="-285750">
              <a:buFont typeface="Arial" panose="020B0604020202020204" pitchFamily="34" charset="0"/>
              <a:buChar char="•"/>
            </a:pPr>
            <a:r>
              <a:rPr lang="en-US" dirty="0" smtClean="0">
                <a:solidFill>
                  <a:srgbClr val="FFFF00"/>
                </a:solidFill>
              </a:rPr>
              <a:t>Fight Feature Creep</a:t>
            </a:r>
            <a:endParaRPr lang="en-US" dirty="0">
              <a:solidFill>
                <a:srgbClr val="FFFF00"/>
              </a:solidFill>
            </a:endParaRPr>
          </a:p>
        </p:txBody>
      </p:sp>
      <p:sp>
        <p:nvSpPr>
          <p:cNvPr id="10" name="TextBox 9"/>
          <p:cNvSpPr txBox="1"/>
          <p:nvPr/>
        </p:nvSpPr>
        <p:spPr>
          <a:xfrm>
            <a:off x="6111275" y="2424557"/>
            <a:ext cx="2873398" cy="738664"/>
          </a:xfrm>
          <a:prstGeom prst="rect">
            <a:avLst/>
          </a:prstGeom>
          <a:noFill/>
        </p:spPr>
        <p:txBody>
          <a:bodyPr wrap="square" rtlCol="0">
            <a:spAutoFit/>
          </a:bodyPr>
          <a:lstStyle/>
          <a:p>
            <a:r>
              <a:rPr lang="en-US" sz="1400" dirty="0" smtClean="0">
                <a:solidFill>
                  <a:srgbClr val="FFFF00"/>
                </a:solidFill>
              </a:rPr>
              <a:t>15% Help QA:</a:t>
            </a:r>
          </a:p>
          <a:p>
            <a:pPr marL="285750" indent="-285750">
              <a:buFont typeface="Arial" panose="020B0604020202020204" pitchFamily="34" charset="0"/>
              <a:buChar char="•"/>
            </a:pPr>
            <a:r>
              <a:rPr lang="en-US" sz="1400" dirty="0" smtClean="0">
                <a:solidFill>
                  <a:srgbClr val="FFFF00"/>
                </a:solidFill>
              </a:rPr>
              <a:t>Big Head Start</a:t>
            </a:r>
          </a:p>
          <a:p>
            <a:pPr marL="285750" indent="-285750">
              <a:buFont typeface="Arial" panose="020B0604020202020204" pitchFamily="34" charset="0"/>
              <a:buChar char="•"/>
            </a:pPr>
            <a:r>
              <a:rPr lang="en-US" sz="1400" dirty="0" smtClean="0">
                <a:solidFill>
                  <a:srgbClr val="FFFF00"/>
                </a:solidFill>
              </a:rPr>
              <a:t>Early Q&amp;A, Feedback</a:t>
            </a:r>
            <a:endParaRPr lang="en-US" sz="1400" dirty="0">
              <a:solidFill>
                <a:srgbClr val="FFFF00"/>
              </a:solidFill>
            </a:endParaRPr>
          </a:p>
        </p:txBody>
      </p:sp>
      <p:sp>
        <p:nvSpPr>
          <p:cNvPr id="11" name="Right Brace 10"/>
          <p:cNvSpPr/>
          <p:nvPr/>
        </p:nvSpPr>
        <p:spPr>
          <a:xfrm>
            <a:off x="5569462" y="2522482"/>
            <a:ext cx="385830" cy="573961"/>
          </a:xfrm>
          <a:prstGeom prst="rightBrace">
            <a:avLst/>
          </a:prstGeom>
          <a:ln>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FF00"/>
              </a:solidFill>
            </a:endParaRPr>
          </a:p>
        </p:txBody>
      </p:sp>
      <p:sp>
        <p:nvSpPr>
          <p:cNvPr id="13" name="TextBox 12"/>
          <p:cNvSpPr txBox="1"/>
          <p:nvPr/>
        </p:nvSpPr>
        <p:spPr>
          <a:xfrm>
            <a:off x="6111276" y="1743267"/>
            <a:ext cx="2873398" cy="738664"/>
          </a:xfrm>
          <a:prstGeom prst="rect">
            <a:avLst/>
          </a:prstGeom>
          <a:noFill/>
        </p:spPr>
        <p:txBody>
          <a:bodyPr wrap="square" rtlCol="0">
            <a:spAutoFit/>
          </a:bodyPr>
          <a:lstStyle/>
          <a:p>
            <a:r>
              <a:rPr lang="en-US" sz="1400" dirty="0" smtClean="0">
                <a:solidFill>
                  <a:srgbClr val="FFFF00"/>
                </a:solidFill>
              </a:rPr>
              <a:t>10% Automation:</a:t>
            </a:r>
          </a:p>
          <a:p>
            <a:pPr marL="285750" indent="-285750">
              <a:buFont typeface="Arial" panose="020B0604020202020204" pitchFamily="34" charset="0"/>
              <a:buChar char="•"/>
            </a:pPr>
            <a:r>
              <a:rPr lang="en-US" sz="1400" dirty="0" smtClean="0">
                <a:solidFill>
                  <a:srgbClr val="FFFF00"/>
                </a:solidFill>
              </a:rPr>
              <a:t>Regression in CI</a:t>
            </a:r>
          </a:p>
          <a:p>
            <a:pPr marL="285750" indent="-285750">
              <a:buFont typeface="Arial" panose="020B0604020202020204" pitchFamily="34" charset="0"/>
              <a:buChar char="•"/>
            </a:pPr>
            <a:r>
              <a:rPr lang="en-US" sz="1400" dirty="0" smtClean="0">
                <a:solidFill>
                  <a:srgbClr val="FFFF00"/>
                </a:solidFill>
              </a:rPr>
              <a:t>Push-On-Green</a:t>
            </a:r>
            <a:endParaRPr lang="en-US" sz="1400" dirty="0">
              <a:solidFill>
                <a:srgbClr val="FFFF00"/>
              </a:solidFill>
            </a:endParaRPr>
          </a:p>
        </p:txBody>
      </p:sp>
    </p:spTree>
    <p:extLst>
      <p:ext uri="{BB962C8B-B14F-4D97-AF65-F5344CB8AC3E}">
        <p14:creationId xmlns:p14="http://schemas.microsoft.com/office/powerpoint/2010/main" val="3267360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smtClean="0"/>
              <a:t>Common Concerns with TDD</a:t>
            </a:r>
            <a:endParaRPr lang="en-US" dirty="0"/>
          </a:p>
        </p:txBody>
      </p:sp>
      <p:sp>
        <p:nvSpPr>
          <p:cNvPr id="3" name="TextBox 2"/>
          <p:cNvSpPr txBox="1"/>
          <p:nvPr/>
        </p:nvSpPr>
        <p:spPr>
          <a:xfrm>
            <a:off x="457200" y="1184032"/>
            <a:ext cx="8381999"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“It’s not scalable”</a:t>
            </a:r>
          </a:p>
          <a:p>
            <a:pPr marL="914400" lvl="1" indent="-457200">
              <a:buFont typeface="Arial" panose="020B0604020202020204" pitchFamily="34" charset="0"/>
              <a:buChar char="•"/>
            </a:pPr>
            <a:r>
              <a:rPr lang="en-US" sz="2800" dirty="0" smtClean="0">
                <a:solidFill>
                  <a:prstClr val="black"/>
                </a:solidFill>
                <a:latin typeface="Arial" panose="020B0604020202020204" pitchFamily="34" charset="0"/>
                <a:cs typeface="Arial" panose="020B0604020202020204" pitchFamily="34" charset="0"/>
              </a:rPr>
              <a:t>Tests take too long to write and/or run</a:t>
            </a:r>
          </a:p>
          <a:p>
            <a:pPr marL="914400" lvl="1"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Work around and through scalability</a:t>
            </a:r>
          </a:p>
          <a:p>
            <a:pPr marL="457200" indent="-457200">
              <a:buFont typeface="Arial" panose="020B0604020202020204" pitchFamily="34" charset="0"/>
              <a:buChar char="•"/>
            </a:pPr>
            <a:r>
              <a:rPr lang="en-US" sz="2800" dirty="0" smtClean="0">
                <a:solidFill>
                  <a:prstClr val="black"/>
                </a:solidFill>
                <a:latin typeface="Arial" panose="020B0604020202020204" pitchFamily="34" charset="0"/>
                <a:cs typeface="Arial" panose="020B0604020202020204" pitchFamily="34" charset="0"/>
              </a:rPr>
              <a:t>“We need 100% test coverage”</a:t>
            </a:r>
          </a:p>
          <a:p>
            <a:pPr marL="914400" lvl="1"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Well, then more is better, so let’s start.</a:t>
            </a:r>
          </a:p>
          <a:p>
            <a:pPr marL="914400" lvl="1"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What you need is to guide current work and protect it from regressions.  (See Feathers)</a:t>
            </a:r>
          </a:p>
          <a:p>
            <a:pPr marL="457200" indent="-457200">
              <a:buFont typeface="Arial" panose="020B0604020202020204" pitchFamily="34" charset="0"/>
              <a:buChar char="•"/>
            </a:pPr>
            <a:r>
              <a:rPr lang="en-US" sz="2800" dirty="0" smtClean="0">
                <a:solidFill>
                  <a:prstClr val="black"/>
                </a:solidFill>
                <a:latin typeface="Arial" panose="020B0604020202020204" pitchFamily="34" charset="0"/>
                <a:cs typeface="Arial" panose="020B0604020202020204" pitchFamily="34" charset="0"/>
              </a:rPr>
              <a:t>Everyone’s not utilizing TDD</a:t>
            </a:r>
          </a:p>
          <a:p>
            <a:pPr marL="914400" lvl="1"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Team needs consensus, not unanimity.</a:t>
            </a:r>
          </a:p>
          <a:p>
            <a:pPr marL="914400" lvl="1"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Try building consensus, if it is lacking.  </a:t>
            </a:r>
          </a:p>
          <a:p>
            <a:pPr marL="1371600" lvl="2"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Lunch &amp; Learns.  </a:t>
            </a:r>
            <a:r>
              <a:rPr lang="en-US" sz="2800" dirty="0" smtClean="0">
                <a:solidFill>
                  <a:prstClr val="black"/>
                </a:solidFill>
                <a:latin typeface="Arial" panose="020B0604020202020204" pitchFamily="34" charset="0"/>
                <a:cs typeface="Arial" panose="020B0604020202020204" pitchFamily="34" charset="0"/>
                <a:sym typeface="Wingdings" panose="05000000000000000000" pitchFamily="2" charset="2"/>
              </a:rPr>
              <a:t></a:t>
            </a:r>
          </a:p>
          <a:p>
            <a:pPr marL="1371600" lvl="2"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sym typeface="Wingdings" panose="05000000000000000000" pitchFamily="2" charset="2"/>
              </a:rPr>
              <a:t>“Spike &amp; demo” for one app or component</a:t>
            </a:r>
            <a:endParaRPr lang="en-US" sz="2800" dirty="0">
              <a:solidFill>
                <a:prstClr val="black"/>
              </a:solidFill>
              <a:latin typeface="Arial" panose="020B0604020202020204" pitchFamily="34" charset="0"/>
              <a:cs typeface="Arial" panose="020B0604020202020204" pitchFamily="34" charset="0"/>
            </a:endParaRPr>
          </a:p>
          <a:p>
            <a:pPr lvl="1"/>
            <a:endParaRPr lang="en-US" sz="2800" dirty="0" smtClean="0"/>
          </a:p>
        </p:txBody>
      </p:sp>
    </p:spTree>
    <p:extLst>
      <p:ext uri="{BB962C8B-B14F-4D97-AF65-F5344CB8AC3E}">
        <p14:creationId xmlns:p14="http://schemas.microsoft.com/office/powerpoint/2010/main" val="490219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smtClean="0"/>
              <a:t>Odds &amp; Ends</a:t>
            </a:r>
            <a:endParaRPr lang="en-US" dirty="0"/>
          </a:p>
        </p:txBody>
      </p:sp>
      <p:sp>
        <p:nvSpPr>
          <p:cNvPr id="3" name="TextBox 2"/>
          <p:cNvSpPr txBox="1"/>
          <p:nvPr/>
        </p:nvSpPr>
        <p:spPr>
          <a:xfrm>
            <a:off x="457200" y="1711570"/>
            <a:ext cx="8381999"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Footnote:  </a:t>
            </a:r>
            <a:r>
              <a:rPr lang="en-US" sz="2800" i="1" dirty="0" smtClean="0">
                <a:solidFill>
                  <a:prstClr val="black"/>
                </a:solidFill>
                <a:latin typeface="Arial" panose="020B0604020202020204" pitchFamily="34" charset="0"/>
                <a:cs typeface="Arial" panose="020B0604020202020204" pitchFamily="34" charset="0"/>
              </a:rPr>
              <a:t>TDD </a:t>
            </a:r>
            <a:r>
              <a:rPr lang="en-US" sz="2800" i="1" dirty="0">
                <a:solidFill>
                  <a:prstClr val="black"/>
                </a:solidFill>
                <a:latin typeface="Arial" panose="020B0604020202020204" pitchFamily="34" charset="0"/>
                <a:cs typeface="Arial" panose="020B0604020202020204" pitchFamily="34" charset="0"/>
              </a:rPr>
              <a:t>proceeds in tiny steps.  </a:t>
            </a:r>
            <a:endParaRPr lang="en-US" sz="2800" i="1" dirty="0" smtClean="0">
              <a:solidFill>
                <a:prstClr val="black"/>
              </a:solidFill>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How </a:t>
            </a:r>
            <a:r>
              <a:rPr lang="en-US" sz="2800" i="1" dirty="0">
                <a:solidFill>
                  <a:prstClr val="black"/>
                </a:solidFill>
                <a:latin typeface="Arial" panose="020B0604020202020204" pitchFamily="34" charset="0"/>
                <a:cs typeface="Arial" panose="020B0604020202020204" pitchFamily="34" charset="0"/>
              </a:rPr>
              <a:t>tiny is up to </a:t>
            </a:r>
            <a:r>
              <a:rPr lang="en-US" sz="2800" i="1" dirty="0" smtClean="0">
                <a:solidFill>
                  <a:prstClr val="black"/>
                </a:solidFill>
                <a:latin typeface="Arial" panose="020B0604020202020204" pitchFamily="34" charset="0"/>
                <a:cs typeface="Arial" panose="020B0604020202020204" pitchFamily="34" charset="0"/>
              </a:rPr>
              <a:t>you, but take care.  </a:t>
            </a:r>
          </a:p>
          <a:p>
            <a:pPr marL="914400" lvl="1"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The </a:t>
            </a:r>
            <a:r>
              <a:rPr lang="en-US" sz="2800" i="1" dirty="0">
                <a:solidFill>
                  <a:prstClr val="black"/>
                </a:solidFill>
                <a:latin typeface="Arial" panose="020B0604020202020204" pitchFamily="34" charset="0"/>
                <a:cs typeface="Arial" panose="020B0604020202020204" pitchFamily="34" charset="0"/>
              </a:rPr>
              <a:t>common problem is to bite off too much.  </a:t>
            </a:r>
            <a:endParaRPr lang="en-US" sz="2800" i="1" dirty="0" smtClean="0">
              <a:solidFill>
                <a:prstClr val="black"/>
              </a:solidFill>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Resist that</a:t>
            </a:r>
            <a:r>
              <a:rPr lang="en-US" sz="2800" i="1" dirty="0">
                <a:solidFill>
                  <a:prstClr val="black"/>
                </a:solidFill>
                <a:latin typeface="Arial" panose="020B0604020202020204" pitchFamily="34" charset="0"/>
                <a:cs typeface="Arial" panose="020B0604020202020204" pitchFamily="34" charset="0"/>
              </a:rPr>
              <a:t>, but don’t </a:t>
            </a:r>
            <a:r>
              <a:rPr lang="en-US" sz="2800" i="1" dirty="0" smtClean="0">
                <a:solidFill>
                  <a:prstClr val="black"/>
                </a:solidFill>
                <a:latin typeface="Arial" panose="020B0604020202020204" pitchFamily="34" charset="0"/>
                <a:cs typeface="Arial" panose="020B0604020202020204" pitchFamily="34" charset="0"/>
              </a:rPr>
              <a:t>cheat</a:t>
            </a:r>
          </a:p>
          <a:p>
            <a:pPr marL="1371600" lvl="2"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Doing the minimum isn’t lazy, it’s discipline</a:t>
            </a:r>
          </a:p>
          <a:p>
            <a:pPr marL="1371600" lvl="2" indent="-457200">
              <a:buFont typeface="Arial" panose="020B0604020202020204" pitchFamily="34" charset="0"/>
              <a:buChar char="•"/>
            </a:pPr>
            <a:r>
              <a:rPr lang="en-US" sz="2800" i="1" dirty="0">
                <a:solidFill>
                  <a:prstClr val="black"/>
                </a:solidFill>
                <a:latin typeface="Arial" panose="020B0604020202020204" pitchFamily="34" charset="0"/>
                <a:cs typeface="Arial" panose="020B0604020202020204" pitchFamily="34" charset="0"/>
              </a:rPr>
              <a:t>But always do </a:t>
            </a:r>
            <a:r>
              <a:rPr lang="en-US" sz="2800" b="1" i="1" dirty="0">
                <a:solidFill>
                  <a:prstClr val="black"/>
                </a:solidFill>
                <a:latin typeface="Arial" panose="020B0604020202020204" pitchFamily="34" charset="0"/>
                <a:cs typeface="Arial" panose="020B0604020202020204" pitchFamily="34" charset="0"/>
              </a:rPr>
              <a:t>some</a:t>
            </a:r>
            <a:r>
              <a:rPr lang="en-US" sz="2800" i="1" dirty="0">
                <a:solidFill>
                  <a:prstClr val="black"/>
                </a:solidFill>
                <a:latin typeface="Arial" panose="020B0604020202020204" pitchFamily="34" charset="0"/>
                <a:cs typeface="Arial" panose="020B0604020202020204" pitchFamily="34" charset="0"/>
              </a:rPr>
              <a:t> useful work.</a:t>
            </a:r>
          </a:p>
          <a:p>
            <a:pPr marL="1371600" lvl="2"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Never trust a test you haven’t seen fail.</a:t>
            </a:r>
          </a:p>
          <a:p>
            <a:pPr lvl="1"/>
            <a:endParaRPr lang="en-US" sz="2800" dirty="0" smtClean="0"/>
          </a:p>
        </p:txBody>
      </p:sp>
    </p:spTree>
    <p:extLst>
      <p:ext uri="{BB962C8B-B14F-4D97-AF65-F5344CB8AC3E}">
        <p14:creationId xmlns:p14="http://schemas.microsoft.com/office/powerpoint/2010/main" val="3587906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More Information</a:t>
            </a:r>
            <a:endParaRPr lang="en-US" dirty="0"/>
          </a:p>
        </p:txBody>
      </p:sp>
      <p:sp>
        <p:nvSpPr>
          <p:cNvPr id="6" name="Rectangle 5"/>
          <p:cNvSpPr/>
          <p:nvPr/>
        </p:nvSpPr>
        <p:spPr>
          <a:xfrm>
            <a:off x="751840" y="1234216"/>
            <a:ext cx="7620000" cy="4770537"/>
          </a:xfrm>
          <a:prstGeom prst="rect">
            <a:avLst/>
          </a:prstGeom>
        </p:spPr>
        <p:txBody>
          <a:bodyPr wrap="square">
            <a:spAutoFit/>
          </a:bodyPr>
          <a:lstStyle/>
          <a:p>
            <a:pPr marL="342900" indent="-342900">
              <a:buFont typeface="Arial" panose="020B0604020202020204" pitchFamily="34" charset="0"/>
              <a:buChar char="•"/>
            </a:pPr>
            <a:r>
              <a:rPr lang="en-US" sz="2000" dirty="0"/>
              <a:t>ATDD/TDD </a:t>
            </a:r>
            <a:r>
              <a:rPr lang="en-US" sz="2000" dirty="0" smtClean="0"/>
              <a:t>Tools</a:t>
            </a:r>
          </a:p>
          <a:p>
            <a:pPr marL="800100" lvl="1" indent="-342900">
              <a:buFont typeface="Courier New" panose="02070309020205020404" pitchFamily="49" charset="0"/>
              <a:buChar char="o"/>
            </a:pPr>
            <a:r>
              <a:rPr lang="en-US" sz="1600" u="sng" dirty="0">
                <a:hlinkClick r:id="rId3"/>
              </a:rPr>
              <a:t>https://cucumber.io</a:t>
            </a:r>
            <a:r>
              <a:rPr lang="en-US" sz="1600" u="sng" dirty="0" smtClean="0">
                <a:hlinkClick r:id="rId3"/>
              </a:rPr>
              <a:t>/</a:t>
            </a:r>
            <a:endParaRPr lang="en-US" sz="1600" u="sng" dirty="0" smtClean="0"/>
          </a:p>
          <a:p>
            <a:pPr marL="800100" lvl="1" indent="-342900">
              <a:buFont typeface="Courier New" panose="02070309020205020404" pitchFamily="49" charset="0"/>
              <a:buChar char="o"/>
            </a:pPr>
            <a:r>
              <a:rPr lang="en-US" sz="1600" u="sng" dirty="0">
                <a:hlinkClick r:id="rId4"/>
              </a:rPr>
              <a:t>http://</a:t>
            </a:r>
            <a:r>
              <a:rPr lang="en-US" sz="1600" u="sng" dirty="0" smtClean="0">
                <a:hlinkClick r:id="rId4"/>
              </a:rPr>
              <a:t>spockframework.github.io/spock/docs/1.0/index.html</a:t>
            </a:r>
            <a:endParaRPr lang="en-US" sz="1600" u="sng" dirty="0" smtClean="0"/>
          </a:p>
          <a:p>
            <a:pPr marL="800100" lvl="1" indent="-342900">
              <a:buFont typeface="Courier New" panose="02070309020205020404" pitchFamily="49" charset="0"/>
              <a:buChar char="o"/>
            </a:pPr>
            <a:r>
              <a:rPr lang="en-US" sz="1600" u="sng" dirty="0">
                <a:hlinkClick r:id="rId5"/>
              </a:rPr>
              <a:t>http://</a:t>
            </a:r>
            <a:r>
              <a:rPr lang="en-US" sz="1600" u="sng" dirty="0" smtClean="0">
                <a:hlinkClick r:id="rId5"/>
              </a:rPr>
              <a:t>www.fitnesse.org/FrontPage</a:t>
            </a:r>
            <a:r>
              <a:rPr lang="en-US" sz="2000" u="sng" dirty="0" smtClean="0"/>
              <a:t> </a:t>
            </a:r>
          </a:p>
          <a:p>
            <a:pPr marL="800100" lvl="1" indent="-342900">
              <a:buFont typeface="Courier New" panose="02070309020205020404" pitchFamily="49" charset="0"/>
              <a:buChar char="o"/>
            </a:pPr>
            <a:endParaRPr lang="en-US" sz="2000" u="sng" dirty="0"/>
          </a:p>
          <a:p>
            <a:pPr marL="342900" indent="-342900">
              <a:buFont typeface="Arial" panose="020B0604020202020204" pitchFamily="34" charset="0"/>
              <a:buChar char="•"/>
            </a:pPr>
            <a:r>
              <a:rPr lang="en-US" sz="2000" dirty="0" smtClean="0"/>
              <a:t>ATDD/TDD How-to</a:t>
            </a:r>
            <a:endParaRPr lang="en-US" sz="2000" dirty="0"/>
          </a:p>
          <a:p>
            <a:pPr marL="800100" lvl="1" indent="-342900">
              <a:buFont typeface="Courier New" panose="02070309020205020404" pitchFamily="49" charset="0"/>
              <a:buChar char="o"/>
            </a:pPr>
            <a:r>
              <a:rPr lang="en-US" sz="1600" dirty="0">
                <a:hlinkClick r:id="rId6"/>
              </a:rPr>
              <a:t>Growing Object Oriented Software Guided by Tests</a:t>
            </a:r>
            <a:r>
              <a:rPr lang="en-US" sz="1600" dirty="0"/>
              <a:t>, by Steve Freeman &amp; Nat Pryce</a:t>
            </a:r>
          </a:p>
          <a:p>
            <a:pPr marL="800100" lvl="1" indent="-342900">
              <a:buFont typeface="Courier New" panose="02070309020205020404" pitchFamily="49" charset="0"/>
              <a:buChar char="o"/>
            </a:pPr>
            <a:r>
              <a:rPr lang="en-US" sz="1600" dirty="0">
                <a:hlinkClick r:id="rId7"/>
              </a:rPr>
              <a:t>The Cucumber </a:t>
            </a:r>
            <a:r>
              <a:rPr lang="en-US" sz="1600" dirty="0" smtClean="0">
                <a:hlinkClick r:id="rId7"/>
              </a:rPr>
              <a:t>Book</a:t>
            </a:r>
            <a:r>
              <a:rPr lang="en-US" sz="1600" dirty="0">
                <a:hlinkClick r:id="rId7"/>
              </a:rPr>
              <a:t>: Behavior-Driven Development for Testers and Developers</a:t>
            </a:r>
            <a:r>
              <a:rPr lang="en-US" sz="1600" dirty="0"/>
              <a:t>, by Matt Wynne, </a:t>
            </a:r>
            <a:r>
              <a:rPr lang="en-US" sz="1600" dirty="0" err="1"/>
              <a:t>Aslak</a:t>
            </a:r>
            <a:r>
              <a:rPr lang="en-US" sz="1600" dirty="0"/>
              <a:t> </a:t>
            </a:r>
            <a:r>
              <a:rPr lang="en-US" sz="1600" dirty="0" err="1"/>
              <a:t>Hellesǿy</a:t>
            </a:r>
            <a:r>
              <a:rPr lang="en-US" sz="1600" dirty="0"/>
              <a:t> </a:t>
            </a:r>
            <a:endParaRPr lang="en-US" sz="1600" dirty="0" smtClean="0"/>
          </a:p>
          <a:p>
            <a:pPr marL="800100" lvl="1" indent="-342900">
              <a:buFont typeface="Courier New" panose="02070309020205020404" pitchFamily="49" charset="0"/>
              <a:buChar char="o"/>
            </a:pPr>
            <a:r>
              <a:rPr lang="en-US" sz="1600" dirty="0" smtClean="0">
                <a:hlinkClick r:id="rId7"/>
              </a:rPr>
              <a:t>The Cucumber </a:t>
            </a:r>
            <a:r>
              <a:rPr lang="en-US" sz="1600" b="1" dirty="0" smtClean="0">
                <a:hlinkClick r:id="rId7"/>
              </a:rPr>
              <a:t>For Java </a:t>
            </a:r>
            <a:r>
              <a:rPr lang="en-US" sz="1600" dirty="0" smtClean="0">
                <a:hlinkClick r:id="rId7"/>
              </a:rPr>
              <a:t>Book: </a:t>
            </a:r>
            <a:r>
              <a:rPr lang="en-US" sz="1600" dirty="0">
                <a:hlinkClick r:id="rId7"/>
              </a:rPr>
              <a:t>Behavior-Driven Development for Testers and Developers</a:t>
            </a:r>
            <a:r>
              <a:rPr lang="en-US" sz="1600" dirty="0"/>
              <a:t>, by </a:t>
            </a:r>
            <a:r>
              <a:rPr lang="en-US" sz="1600" dirty="0" err="1"/>
              <a:t>Seb</a:t>
            </a:r>
            <a:r>
              <a:rPr lang="en-US" sz="1600" dirty="0"/>
              <a:t> </a:t>
            </a:r>
            <a:r>
              <a:rPr lang="en-US" sz="1600" dirty="0" smtClean="0"/>
              <a:t>Rose, Matt </a:t>
            </a:r>
            <a:r>
              <a:rPr lang="en-US" sz="1600" dirty="0"/>
              <a:t>Wynne, and </a:t>
            </a:r>
            <a:r>
              <a:rPr lang="en-US" sz="1600" dirty="0" err="1" smtClean="0"/>
              <a:t>Aslak</a:t>
            </a:r>
            <a:r>
              <a:rPr lang="en-US" sz="1600" dirty="0" smtClean="0"/>
              <a:t> </a:t>
            </a:r>
            <a:r>
              <a:rPr lang="en-US" sz="1600" dirty="0" err="1" smtClean="0"/>
              <a:t>Hellesǿy</a:t>
            </a:r>
            <a:endParaRPr lang="en-US" sz="1600" dirty="0" smtClean="0"/>
          </a:p>
          <a:p>
            <a:pPr marL="800100" lvl="1" indent="-342900">
              <a:buFont typeface="Courier New" panose="02070309020205020404" pitchFamily="49" charset="0"/>
              <a:buChar char="o"/>
            </a:pPr>
            <a:r>
              <a:rPr lang="en-US" sz="1600" dirty="0" smtClean="0">
                <a:hlinkClick r:id="rId8"/>
              </a:rPr>
              <a:t>Cucumber </a:t>
            </a:r>
            <a:r>
              <a:rPr lang="en-US" sz="1600" dirty="0" err="1" smtClean="0">
                <a:hlinkClick r:id="rId8"/>
              </a:rPr>
              <a:t>Recipies</a:t>
            </a:r>
            <a:r>
              <a:rPr lang="en-US" sz="1600" dirty="0" smtClean="0">
                <a:hlinkClick r:id="rId8"/>
              </a:rPr>
              <a:t>:  Automate Anything with BDD Tools and Techniques</a:t>
            </a:r>
            <a:r>
              <a:rPr lang="en-US" sz="1600" dirty="0" smtClean="0"/>
              <a:t>, by Ian Dees, Matt Wynne, and </a:t>
            </a:r>
            <a:r>
              <a:rPr lang="en-US" sz="1600" dirty="0" err="1" smtClean="0"/>
              <a:t>Aslak</a:t>
            </a:r>
            <a:r>
              <a:rPr lang="en-US" sz="1600" dirty="0" smtClean="0"/>
              <a:t> </a:t>
            </a:r>
            <a:r>
              <a:rPr lang="en-US" sz="1600" dirty="0" err="1" smtClean="0"/>
              <a:t>Hellesǿy</a:t>
            </a:r>
            <a:endParaRPr lang="en-US" sz="1600" u="sng" dirty="0" smtClean="0"/>
          </a:p>
          <a:p>
            <a:pPr marL="800100" lvl="1" indent="-342900">
              <a:buFont typeface="Courier New" panose="02070309020205020404" pitchFamily="49" charset="0"/>
              <a:buChar char="o"/>
            </a:pPr>
            <a:r>
              <a:rPr lang="en-US" sz="1600" dirty="0" smtClean="0"/>
              <a:t>Ward Cunningham’s </a:t>
            </a:r>
            <a:r>
              <a:rPr lang="en-US" sz="1600" dirty="0"/>
              <a:t>C2 wiki: </a:t>
            </a:r>
            <a:r>
              <a:rPr lang="en-US" sz="1600" dirty="0">
                <a:hlinkClick r:id="rId9"/>
              </a:rPr>
              <a:t>http://</a:t>
            </a:r>
            <a:r>
              <a:rPr lang="en-US" sz="1600" dirty="0" smtClean="0">
                <a:hlinkClick r:id="rId9"/>
              </a:rPr>
              <a:t>c2.com/cgi/wiki?TestDrivenDevelopment</a:t>
            </a:r>
            <a:r>
              <a:rPr lang="en-US" sz="1600" dirty="0" smtClean="0"/>
              <a:t> </a:t>
            </a:r>
          </a:p>
          <a:p>
            <a:pPr marL="800100" lvl="1" indent="-342900">
              <a:buFont typeface="Courier New" panose="02070309020205020404" pitchFamily="49" charset="0"/>
              <a:buChar char="o"/>
            </a:pPr>
            <a:r>
              <a:rPr lang="en-US" sz="1600" dirty="0" smtClean="0">
                <a:hlinkClick r:id="rId10"/>
              </a:rPr>
              <a:t>Test Driven Development By Example</a:t>
            </a:r>
            <a:r>
              <a:rPr lang="en-US" sz="1600" dirty="0" smtClean="0"/>
              <a:t>, by Kent Beck</a:t>
            </a:r>
          </a:p>
          <a:p>
            <a:pPr marL="800100" lvl="1" indent="-342900">
              <a:buFont typeface="Courier New" panose="02070309020205020404" pitchFamily="49" charset="0"/>
              <a:buChar char="o"/>
            </a:pPr>
            <a:r>
              <a:rPr lang="en-US" sz="1600" dirty="0" smtClean="0">
                <a:hlinkClick r:id="rId11"/>
              </a:rPr>
              <a:t>Working Effectively with Legacy Code</a:t>
            </a:r>
            <a:r>
              <a:rPr lang="en-US" sz="1600" dirty="0" smtClean="0"/>
              <a:t>, by Michael Feathers</a:t>
            </a:r>
            <a:endParaRPr lang="en-US" sz="1600" u="sng" dirty="0" smtClean="0"/>
          </a:p>
        </p:txBody>
      </p:sp>
    </p:spTree>
    <p:extLst>
      <p:ext uri="{BB962C8B-B14F-4D97-AF65-F5344CB8AC3E}">
        <p14:creationId xmlns:p14="http://schemas.microsoft.com/office/powerpoint/2010/main" val="134157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smtClean="0"/>
              <a:t>Questions &amp; Discussion</a:t>
            </a:r>
            <a:endParaRPr lang="en-US" dirty="0"/>
          </a:p>
        </p:txBody>
      </p:sp>
      <p:sp>
        <p:nvSpPr>
          <p:cNvPr id="3" name="TextBox 2"/>
          <p:cNvSpPr txBox="1"/>
          <p:nvPr/>
        </p:nvSpPr>
        <p:spPr>
          <a:xfrm>
            <a:off x="524435" y="1711570"/>
            <a:ext cx="8027893"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Your Questions?</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Our Question – Next steps?</a:t>
            </a:r>
          </a:p>
          <a:p>
            <a:pPr marL="914400" lvl="1" indent="-457200">
              <a:buFont typeface="Arial" panose="020B0604020202020204" pitchFamily="34" charset="0"/>
              <a:buChar char="•"/>
            </a:pPr>
            <a:r>
              <a:rPr lang="en-US" sz="2800" dirty="0" smtClean="0"/>
              <a:t>Future topics?</a:t>
            </a:r>
          </a:p>
          <a:p>
            <a:pPr marL="1371600" lvl="2" indent="-457200">
              <a:buFont typeface="Arial" panose="020B0604020202020204" pitchFamily="34" charset="0"/>
              <a:buChar char="•"/>
            </a:pPr>
            <a:r>
              <a:rPr lang="en-US" sz="2800" dirty="0" smtClean="0"/>
              <a:t>Unit TDD?</a:t>
            </a:r>
          </a:p>
          <a:p>
            <a:pPr marL="1371600" lvl="2" indent="-457200">
              <a:buFont typeface="Arial" panose="020B0604020202020204" pitchFamily="34" charset="0"/>
              <a:buChar char="•"/>
            </a:pPr>
            <a:r>
              <a:rPr lang="en-US" sz="2800" dirty="0" smtClean="0"/>
              <a:t>Working with Legacy Code?</a:t>
            </a:r>
          </a:p>
          <a:p>
            <a:pPr marL="1371600" lvl="2" indent="-457200">
              <a:buFont typeface="Arial" panose="020B0604020202020204" pitchFamily="34" charset="0"/>
              <a:buChar char="•"/>
            </a:pPr>
            <a:r>
              <a:rPr lang="en-US" sz="2800" dirty="0" smtClean="0"/>
              <a:t>Real-world technology?</a:t>
            </a:r>
            <a:br>
              <a:rPr lang="en-US" sz="2800" dirty="0" smtClean="0"/>
            </a:br>
            <a:r>
              <a:rPr lang="en-US" sz="2800" dirty="0" smtClean="0"/>
              <a:t>(Mocks, Web, DB, </a:t>
            </a:r>
            <a:r>
              <a:rPr lang="en-US" sz="2800" dirty="0" err="1" smtClean="0"/>
              <a:t>asynch</a:t>
            </a:r>
            <a:r>
              <a:rPr lang="en-US" sz="2800" dirty="0" smtClean="0"/>
              <a:t>., etc.)</a:t>
            </a:r>
          </a:p>
          <a:p>
            <a:pPr marL="914400" lvl="1" indent="-457200">
              <a:buFont typeface="Arial" panose="020B0604020202020204" pitchFamily="34" charset="0"/>
              <a:buChar char="•"/>
            </a:pPr>
            <a:r>
              <a:rPr lang="en-US" sz="2800" dirty="0" smtClean="0"/>
              <a:t>Open Source Project?</a:t>
            </a:r>
          </a:p>
        </p:txBody>
      </p:sp>
    </p:spTree>
    <p:extLst>
      <p:ext uri="{BB962C8B-B14F-4D97-AF65-F5344CB8AC3E}">
        <p14:creationId xmlns:p14="http://schemas.microsoft.com/office/powerpoint/2010/main" val="22821412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smtClean="0"/>
              <a:t>60</a:t>
            </a:r>
            <a:r>
              <a:rPr lang="en-US" baseline="30000" dirty="0" smtClean="0"/>
              <a:t>th</a:t>
            </a:r>
            <a:r>
              <a:rPr lang="en-US" dirty="0" smtClean="0"/>
              <a:t> Minute: feedback</a:t>
            </a:r>
            <a:endParaRPr lang="en-US" dirty="0"/>
          </a:p>
        </p:txBody>
      </p:sp>
      <p:pic>
        <p:nvPicPr>
          <p:cNvPr id="1029" name="Picture 5" descr="C:\Users\arecord27272\AppData\Local\Microsoft\Windows\Temporary Internet Files\Content.IE5\2POWQ8G7\question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783" y="1864678"/>
            <a:ext cx="4699000" cy="299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825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Agenda</a:t>
            </a:r>
            <a:endParaRPr lang="en-US" dirty="0"/>
          </a:p>
        </p:txBody>
      </p:sp>
      <p:sp>
        <p:nvSpPr>
          <p:cNvPr id="3" name="Rectangle 2"/>
          <p:cNvSpPr/>
          <p:nvPr/>
        </p:nvSpPr>
        <p:spPr>
          <a:xfrm>
            <a:off x="1083567" y="1046435"/>
            <a:ext cx="7727142" cy="5693866"/>
          </a:xfrm>
          <a:prstGeom prst="rect">
            <a:avLst/>
          </a:prstGeom>
        </p:spPr>
        <p:txBody>
          <a:bodyPr wrap="square">
            <a:spAutoFit/>
          </a:bodyPr>
          <a:lstStyle/>
          <a:p>
            <a:pPr marL="342900" lvl="0"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Wait, what?!?  Then what IS it?</a:t>
            </a:r>
          </a:p>
          <a:p>
            <a:pPr marL="800100" lvl="1" indent="-342900" defTabSz="914400">
              <a:spcBef>
                <a:spcPct val="20000"/>
              </a:spcBef>
              <a:buFont typeface="Arial" panose="020B0604020202020204" pitchFamily="34" charset="0"/>
              <a:buChar char="•"/>
            </a:pPr>
            <a:r>
              <a:rPr lang="en-US" sz="2000" dirty="0">
                <a:solidFill>
                  <a:prstClr val="black"/>
                </a:solidFill>
                <a:latin typeface="Arial" panose="020B0604020202020204" pitchFamily="34" charset="0"/>
                <a:cs typeface="Arial" panose="020B0604020202020204" pitchFamily="34" charset="0"/>
              </a:rPr>
              <a:t>Mechanics:  Players, positions, &amp; techniques</a:t>
            </a:r>
          </a:p>
          <a:p>
            <a:pPr marL="800100" lvl="1"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Focus:  What value are we after?</a:t>
            </a:r>
          </a:p>
          <a:p>
            <a:pPr marL="342900" lvl="0" indent="-342900" defTabSz="914400">
              <a:spcBef>
                <a:spcPct val="20000"/>
              </a:spcBef>
              <a:buFont typeface="Arial" panose="020B0604020202020204" pitchFamily="34" charset="0"/>
              <a:buChar char="•"/>
            </a:pPr>
            <a:endParaRPr lang="en-US" sz="2000" dirty="0" smtClean="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Live Demo:  Enhancing Jumble Solver</a:t>
            </a:r>
          </a:p>
          <a:p>
            <a:pPr marL="342900" lvl="0" indent="-342900" defTabSz="914400">
              <a:spcBef>
                <a:spcPct val="20000"/>
              </a:spcBef>
              <a:buFont typeface="Arial" panose="020B0604020202020204" pitchFamily="34" charset="0"/>
              <a:buChar char="•"/>
            </a:pPr>
            <a:endParaRPr lang="en-US" sz="2000" dirty="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Conclusion:  Making it So</a:t>
            </a:r>
          </a:p>
          <a:p>
            <a:pPr marL="800100" lvl="1" indent="-342900" defTabSz="914400">
              <a:spcBef>
                <a:spcPct val="20000"/>
              </a:spcBef>
              <a:buFont typeface="Arial" panose="020B0604020202020204" pitchFamily="34" charset="0"/>
              <a:buChar char="•"/>
            </a:pPr>
            <a:r>
              <a:rPr lang="en-US" sz="2000" dirty="0">
                <a:solidFill>
                  <a:prstClr val="black"/>
                </a:solidFill>
                <a:latin typeface="Arial" panose="020B0604020202020204" pitchFamily="34" charset="0"/>
                <a:cs typeface="Arial" panose="020B0604020202020204" pitchFamily="34" charset="0"/>
              </a:rPr>
              <a:t>Context:  Where does it fit in Scrum, etc</a:t>
            </a:r>
            <a:r>
              <a:rPr lang="en-US" sz="2000" dirty="0" smtClean="0">
                <a:solidFill>
                  <a:prstClr val="black"/>
                </a:solidFill>
                <a:latin typeface="Arial" panose="020B0604020202020204" pitchFamily="34" charset="0"/>
                <a:cs typeface="Arial" panose="020B0604020202020204" pitchFamily="34" charset="0"/>
              </a:rPr>
              <a:t>.</a:t>
            </a:r>
          </a:p>
          <a:p>
            <a:pPr marL="800100" lvl="1"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Getting Started:  Incremental Adoption for Legacy applications </a:t>
            </a:r>
            <a:endParaRPr lang="en-US" sz="2000" dirty="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endParaRPr lang="en-US" sz="2000" dirty="0" smtClean="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Questions, Yours &amp; Ours</a:t>
            </a:r>
          </a:p>
          <a:p>
            <a:pPr marL="342900" lvl="0" indent="-342900" defTabSz="914400">
              <a:spcBef>
                <a:spcPct val="20000"/>
              </a:spcBef>
              <a:buFont typeface="Arial" panose="020B0604020202020204" pitchFamily="34" charset="0"/>
              <a:buChar char="•"/>
            </a:pPr>
            <a:endParaRPr lang="en-US" sz="2000" dirty="0">
              <a:solidFill>
                <a:prstClr val="black"/>
              </a:solidFill>
              <a:latin typeface="Arial" panose="020B0604020202020204" pitchFamily="34" charset="0"/>
              <a:cs typeface="Arial" panose="020B0604020202020204" pitchFamily="34" charset="0"/>
            </a:endParaRPr>
          </a:p>
          <a:p>
            <a:pPr defTabSz="914400">
              <a:spcBef>
                <a:spcPct val="20000"/>
              </a:spcBef>
            </a:pPr>
            <a:r>
              <a:rPr lang="en-US" sz="1600" i="1" dirty="0" smtClean="0"/>
              <a:t>Perfection </a:t>
            </a:r>
            <a:r>
              <a:rPr lang="en-US" sz="1600" i="1" dirty="0"/>
              <a:t>is attained not when there is nothing more to add, but when there is nothing more to remove</a:t>
            </a:r>
            <a:r>
              <a:rPr lang="en-US" sz="1600" i="1" dirty="0" smtClean="0"/>
              <a:t>. - </a:t>
            </a:r>
            <a:r>
              <a:rPr lang="en-US" sz="1600" dirty="0"/>
              <a:t>Antoine de Saint </a:t>
            </a:r>
            <a:r>
              <a:rPr lang="en-US" sz="1600" dirty="0" err="1"/>
              <a:t>Exupéry</a:t>
            </a:r>
            <a:endParaRPr lang="en-US" sz="1600" dirty="0"/>
          </a:p>
          <a:p>
            <a:pPr lvl="0" defTabSz="914400">
              <a:spcBef>
                <a:spcPct val="20000"/>
              </a:spcBef>
            </a:pPr>
            <a:endParaRPr lang="en-US" sz="2000" i="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8838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So, If TDD Isn’t About Testing, What IS It?</a:t>
            </a:r>
            <a:endParaRPr lang="en-US" dirty="0"/>
          </a:p>
        </p:txBody>
      </p:sp>
      <p:sp>
        <p:nvSpPr>
          <p:cNvPr id="3" name="Rectangle 2"/>
          <p:cNvSpPr/>
          <p:nvPr/>
        </p:nvSpPr>
        <p:spPr>
          <a:xfrm>
            <a:off x="339969" y="925911"/>
            <a:ext cx="8475785" cy="5386090"/>
          </a:xfrm>
          <a:prstGeom prst="rect">
            <a:avLst/>
          </a:prstGeom>
        </p:spPr>
        <p:txBody>
          <a:bodyPr wrap="square">
            <a:spAutoFit/>
          </a:bodyPr>
          <a:lstStyle/>
          <a:p>
            <a:r>
              <a:rPr lang="en-US" sz="2400" dirty="0" smtClean="0"/>
              <a:t>It’s about DRIVING DEVELOPMENT</a:t>
            </a:r>
          </a:p>
          <a:p>
            <a:pPr marL="342900"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Using CONCRETE EXAMPLES</a:t>
            </a:r>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To achieve BETTER COLLABORATION</a:t>
            </a:r>
          </a:p>
          <a:p>
            <a:pPr marL="1257300" lvl="2" indent="-342900">
              <a:buFont typeface="Arial" panose="020B0604020202020204" pitchFamily="34" charset="0"/>
              <a:buChar char="•"/>
            </a:pPr>
            <a:r>
              <a:rPr lang="en-US" sz="2400" dirty="0" smtClean="0"/>
              <a:t>Increase clarity with Ubiquitous Language</a:t>
            </a:r>
          </a:p>
          <a:p>
            <a:pPr marL="1257300" lvl="2" indent="-342900">
              <a:buFont typeface="Arial" panose="020B0604020202020204" pitchFamily="34" charset="0"/>
              <a:buChar char="•"/>
            </a:pPr>
            <a:r>
              <a:rPr lang="en-US" sz="2400" dirty="0" smtClean="0"/>
              <a:t>Better questions raised &amp; answered</a:t>
            </a:r>
          </a:p>
          <a:p>
            <a:pPr marL="1257300" lvl="2" indent="-342900">
              <a:buFont typeface="Arial" panose="020B0604020202020204" pitchFamily="34" charset="0"/>
              <a:buChar char="•"/>
            </a:pPr>
            <a:r>
              <a:rPr lang="en-US" sz="2400" dirty="0" smtClean="0"/>
              <a:t>Software better aligned w/ business</a:t>
            </a:r>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And BETTER SOFTWARE DESIGN.</a:t>
            </a:r>
          </a:p>
          <a:p>
            <a:pPr marL="1257300" lvl="2" indent="-342900">
              <a:buFont typeface="Arial" panose="020B0604020202020204" pitchFamily="34" charset="0"/>
              <a:buChar char="•"/>
            </a:pPr>
            <a:r>
              <a:rPr lang="en-US" sz="2400" dirty="0" smtClean="0"/>
              <a:t>Cleaner interface: easier test &amp; change</a:t>
            </a:r>
          </a:p>
          <a:p>
            <a:pPr marL="1257300" lvl="2" indent="-342900">
              <a:buFont typeface="Arial" panose="020B0604020202020204" pitchFamily="34" charset="0"/>
              <a:buChar char="•"/>
            </a:pPr>
            <a:r>
              <a:rPr lang="en-US" sz="2400" dirty="0" smtClean="0"/>
              <a:t>“Early Warning” regression tests.</a:t>
            </a:r>
            <a:br>
              <a:rPr lang="en-US" sz="2400" dirty="0" smtClean="0"/>
            </a:br>
            <a:endParaRPr lang="en-US" sz="2400" dirty="0" smtClean="0"/>
          </a:p>
          <a:p>
            <a:pPr marL="1087438" indent="-1087438"/>
            <a:r>
              <a:rPr lang="en-US" sz="1600" dirty="0" smtClean="0"/>
              <a:t>Gall’s Law:  </a:t>
            </a:r>
            <a:r>
              <a:rPr lang="en-US" sz="1600" i="1" dirty="0"/>
              <a:t>A complex system that works is invariably found to have evolved from a simple system that worked. </a:t>
            </a:r>
            <a:endParaRPr lang="en-US" sz="1600" dirty="0" smtClean="0"/>
          </a:p>
        </p:txBody>
      </p:sp>
    </p:spTree>
    <p:extLst>
      <p:ext uri="{BB962C8B-B14F-4D97-AF65-F5344CB8AC3E}">
        <p14:creationId xmlns:p14="http://schemas.microsoft.com/office/powerpoint/2010/main" val="1735202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Well, It’s ABOUT that, but What IS it?</a:t>
            </a:r>
            <a:endParaRPr lang="en-US" dirty="0"/>
          </a:p>
        </p:txBody>
      </p:sp>
      <p:sp>
        <p:nvSpPr>
          <p:cNvPr id="3" name="Rectangle 2"/>
          <p:cNvSpPr/>
          <p:nvPr/>
        </p:nvSpPr>
        <p:spPr>
          <a:xfrm>
            <a:off x="751840" y="1097307"/>
            <a:ext cx="7620000" cy="5016758"/>
          </a:xfrm>
          <a:prstGeom prst="rect">
            <a:avLst/>
          </a:prstGeom>
        </p:spPr>
        <p:txBody>
          <a:bodyPr wrap="square">
            <a:spAutoFit/>
          </a:bodyPr>
          <a:lstStyle/>
          <a:p>
            <a:pPr marL="342900" indent="-342900">
              <a:buFont typeface="Arial" panose="020B0604020202020204" pitchFamily="34" charset="0"/>
              <a:buChar char="•"/>
            </a:pPr>
            <a:r>
              <a:rPr lang="en-US" sz="2000" dirty="0" smtClean="0"/>
              <a:t>Acceptance &amp; Unit Tests:  Nested Loops</a:t>
            </a:r>
          </a:p>
          <a:p>
            <a:pPr marL="342900"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r>
              <a:rPr lang="en-US" sz="2000" dirty="0" smtClean="0"/>
              <a:t>ATDD (a.k.a. BDD):  Collaborate to Build the Right Thing</a:t>
            </a:r>
          </a:p>
          <a:p>
            <a:pPr marL="1257300" lvl="2" indent="-342900">
              <a:buFont typeface="Arial" panose="020B0604020202020204" pitchFamily="34" charset="0"/>
              <a:buChar char="•"/>
            </a:pPr>
            <a:r>
              <a:rPr lang="en-US" sz="2000" dirty="0" smtClean="0"/>
              <a:t>Three Amigos:  P.O., Developer, Tester</a:t>
            </a:r>
          </a:p>
          <a:p>
            <a:pPr marL="1257300" lvl="2" indent="-342900">
              <a:buFont typeface="Arial" panose="020B0604020202020204" pitchFamily="34" charset="0"/>
              <a:buChar char="•"/>
            </a:pPr>
            <a:r>
              <a:rPr lang="en-US" sz="2000" dirty="0" smtClean="0"/>
              <a:t>Gherkin (Given…, When…, Then…)</a:t>
            </a:r>
          </a:p>
          <a:p>
            <a:pPr marL="1257300" lvl="2" indent="-342900">
              <a:buFont typeface="Arial" panose="020B0604020202020204" pitchFamily="34" charset="0"/>
              <a:buChar char="•"/>
            </a:pPr>
            <a:r>
              <a:rPr lang="en-US" sz="2000" dirty="0" smtClean="0"/>
              <a:t>Ubiquitous Language for the domain</a:t>
            </a:r>
          </a:p>
          <a:p>
            <a:pPr marL="1257300" lvl="2" indent="-342900">
              <a:buFont typeface="Arial" panose="020B0604020202020204" pitchFamily="34" charset="0"/>
              <a:buChar char="•"/>
            </a:pPr>
            <a:r>
              <a:rPr lang="en-US" sz="2000" dirty="0" smtClean="0"/>
              <a:t>Tools:  Cucumber, Spock, </a:t>
            </a:r>
            <a:r>
              <a:rPr lang="en-US" sz="2000" dirty="0" err="1" smtClean="0"/>
              <a:t>Fitnesse</a:t>
            </a:r>
            <a:r>
              <a:rPr lang="en-US" sz="2000" dirty="0" smtClean="0"/>
              <a:t>, etc.</a:t>
            </a:r>
          </a:p>
          <a:p>
            <a:pPr marL="1257300" lvl="2"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r>
              <a:rPr lang="en-US" sz="2000" dirty="0" smtClean="0"/>
              <a:t>Unit TDD:  Test First to Build the Thing Right</a:t>
            </a:r>
          </a:p>
          <a:p>
            <a:pPr marL="1257300" lvl="2" indent="-342900">
              <a:buFont typeface="Arial" panose="020B0604020202020204" pitchFamily="34" charset="0"/>
              <a:buChar char="•"/>
            </a:pPr>
            <a:r>
              <a:rPr lang="en-US" sz="2000" dirty="0" smtClean="0"/>
              <a:t>Similar structure (Arrange…, Act…, Assert…)</a:t>
            </a:r>
          </a:p>
          <a:p>
            <a:pPr marL="1257300" lvl="2" indent="-342900">
              <a:buFont typeface="Arial" panose="020B0604020202020204" pitchFamily="34" charset="0"/>
              <a:buChar char="•"/>
            </a:pPr>
            <a:r>
              <a:rPr lang="en-US" sz="2000" dirty="0" smtClean="0"/>
              <a:t>Tools:  JUnit</a:t>
            </a:r>
            <a:r>
              <a:rPr lang="en-US" sz="2000" dirty="0"/>
              <a:t>, </a:t>
            </a:r>
            <a:r>
              <a:rPr lang="en-US" sz="2000" dirty="0" err="1" smtClean="0"/>
              <a:t>TestNG</a:t>
            </a:r>
            <a:r>
              <a:rPr lang="en-US" sz="2000" dirty="0" smtClean="0"/>
              <a:t>, </a:t>
            </a:r>
            <a:r>
              <a:rPr lang="en-US" sz="2000" dirty="0" err="1" smtClean="0"/>
              <a:t>NUnit</a:t>
            </a:r>
            <a:r>
              <a:rPr lang="en-US" sz="2000" dirty="0"/>
              <a:t>, </a:t>
            </a:r>
            <a:r>
              <a:rPr lang="en-US" sz="2000" dirty="0" err="1"/>
              <a:t>ut_plsql</a:t>
            </a:r>
            <a:r>
              <a:rPr lang="en-US" sz="2000" dirty="0"/>
              <a:t>, etc. </a:t>
            </a:r>
            <a:br>
              <a:rPr lang="en-US" sz="2000" dirty="0"/>
            </a:br>
            <a:endParaRPr lang="en-US" sz="2000" dirty="0"/>
          </a:p>
          <a:p>
            <a:pPr marL="342900" indent="-342900">
              <a:buFont typeface="Arial" panose="020B0604020202020204" pitchFamily="34" charset="0"/>
              <a:buChar char="•"/>
            </a:pPr>
            <a:r>
              <a:rPr lang="en-US" sz="2000" dirty="0"/>
              <a:t>The TDD Rhythm:  Red, Green, </a:t>
            </a:r>
            <a:r>
              <a:rPr lang="en-US" sz="2000" dirty="0" smtClean="0"/>
              <a:t>Refactor</a:t>
            </a:r>
          </a:p>
          <a:p>
            <a:pPr marL="800100" lvl="1" indent="-342900">
              <a:buFont typeface="Arial" panose="020B0604020202020204" pitchFamily="34" charset="0"/>
              <a:buChar char="•"/>
            </a:pPr>
            <a:r>
              <a:rPr lang="en-US" sz="2000" dirty="0" smtClean="0"/>
              <a:t>Write the test, and watch it fail</a:t>
            </a:r>
          </a:p>
          <a:p>
            <a:pPr marL="800100" lvl="1" indent="-342900">
              <a:buFont typeface="Arial" panose="020B0604020202020204" pitchFamily="34" charset="0"/>
              <a:buChar char="•"/>
            </a:pPr>
            <a:r>
              <a:rPr lang="en-US" sz="2000" dirty="0" smtClean="0"/>
              <a:t>Implement functionality to make it pass</a:t>
            </a:r>
          </a:p>
          <a:p>
            <a:pPr marL="800100" lvl="1" indent="-342900">
              <a:buFont typeface="Arial" panose="020B0604020202020204" pitchFamily="34" charset="0"/>
              <a:buChar char="•"/>
            </a:pPr>
            <a:r>
              <a:rPr lang="en-US" sz="2000" dirty="0" smtClean="0"/>
              <a:t>Tidy up.  (Boy Scouts’ campsite rule)</a:t>
            </a:r>
          </a:p>
        </p:txBody>
      </p:sp>
    </p:spTree>
    <p:extLst>
      <p:ext uri="{BB962C8B-B14F-4D97-AF65-F5344CB8AC3E}">
        <p14:creationId xmlns:p14="http://schemas.microsoft.com/office/powerpoint/2010/main" val="3752550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And just WHY would we want to do that?</a:t>
            </a:r>
            <a:endParaRPr lang="en-US" dirty="0"/>
          </a:p>
        </p:txBody>
      </p:sp>
      <p:sp>
        <p:nvSpPr>
          <p:cNvPr id="3" name="Rectangle 2"/>
          <p:cNvSpPr/>
          <p:nvPr/>
        </p:nvSpPr>
        <p:spPr>
          <a:xfrm>
            <a:off x="762000" y="1091408"/>
            <a:ext cx="7620000" cy="5262979"/>
          </a:xfrm>
          <a:prstGeom prst="rect">
            <a:avLst/>
          </a:prstGeom>
        </p:spPr>
        <p:txBody>
          <a:bodyPr wrap="square">
            <a:spAutoFit/>
          </a:bodyPr>
          <a:lstStyle/>
          <a:p>
            <a:r>
              <a:rPr lang="en-US" sz="2400" dirty="0" smtClean="0"/>
              <a:t>To answer the BIG questions:</a:t>
            </a:r>
          </a:p>
          <a:p>
            <a:pPr marL="800100" lvl="1" indent="-342900">
              <a:buFont typeface="Arial" panose="020B0604020202020204" pitchFamily="34" charset="0"/>
              <a:buChar char="•"/>
            </a:pPr>
            <a:r>
              <a:rPr lang="en-US" sz="2400" dirty="0"/>
              <a:t>“</a:t>
            </a:r>
            <a:r>
              <a:rPr lang="en-US" sz="2400" dirty="0" smtClean="0"/>
              <a:t>What, exactly, </a:t>
            </a:r>
            <a:r>
              <a:rPr lang="en-US" sz="2400" dirty="0"/>
              <a:t>are we building</a:t>
            </a:r>
            <a:r>
              <a:rPr lang="en-US" sz="2400" dirty="0" smtClean="0"/>
              <a:t>?”</a:t>
            </a:r>
          </a:p>
          <a:p>
            <a:pPr marL="1257300" lvl="2" indent="-342900">
              <a:buFont typeface="Arial" panose="020B0604020202020204" pitchFamily="34" charset="0"/>
              <a:buChar char="•"/>
            </a:pPr>
            <a:r>
              <a:rPr lang="en-US" sz="2400" dirty="0" smtClean="0"/>
              <a:t>Most docs “obviously” mean different things to different people.</a:t>
            </a:r>
          </a:p>
          <a:p>
            <a:pPr marL="1257300" lvl="2" indent="-342900">
              <a:buFont typeface="Wingdings" panose="05000000000000000000" pitchFamily="2" charset="2"/>
              <a:buChar char="ü"/>
            </a:pPr>
            <a:r>
              <a:rPr lang="en-US" sz="2400" dirty="0" smtClean="0"/>
              <a:t>Gherkin </a:t>
            </a:r>
            <a:r>
              <a:rPr lang="en-US" sz="2400" dirty="0"/>
              <a:t>helps Reveal and Answer “hidden” questions earlier</a:t>
            </a:r>
            <a:br>
              <a:rPr lang="en-US" sz="2400" dirty="0"/>
            </a:br>
            <a:endParaRPr lang="en-US" sz="2400" dirty="0"/>
          </a:p>
          <a:p>
            <a:pPr marL="800100" lvl="1" indent="-342900">
              <a:buFont typeface="Arial" panose="020B0604020202020204" pitchFamily="34" charset="0"/>
              <a:buChar char="•"/>
            </a:pPr>
            <a:r>
              <a:rPr lang="en-US" sz="2400" dirty="0" smtClean="0"/>
              <a:t>“How will we know we’re done?”</a:t>
            </a:r>
          </a:p>
          <a:p>
            <a:pPr marL="1257300" lvl="2" indent="-342900">
              <a:buFont typeface="Arial" panose="020B0604020202020204" pitchFamily="34" charset="0"/>
              <a:buChar char="•"/>
            </a:pPr>
            <a:r>
              <a:rPr lang="en-US" sz="2400" dirty="0" smtClean="0"/>
              <a:t>PO:  “I know it when I see it”</a:t>
            </a:r>
          </a:p>
          <a:p>
            <a:pPr marL="1257300" lvl="2" indent="-342900">
              <a:buFont typeface="Wingdings" panose="05000000000000000000" pitchFamily="2" charset="2"/>
              <a:buChar char="ü"/>
            </a:pPr>
            <a:r>
              <a:rPr lang="en-US" sz="2400" dirty="0" smtClean="0"/>
              <a:t>The tests all pass.  Simple &amp; clear.</a:t>
            </a:r>
            <a:br>
              <a:rPr lang="en-US" sz="2400" dirty="0" smtClean="0"/>
            </a:br>
            <a:endParaRPr lang="en-US" sz="2400" dirty="0" smtClean="0"/>
          </a:p>
          <a:p>
            <a:pPr marL="800100" lvl="1" indent="-342900">
              <a:buFont typeface="Arial" panose="020B0604020202020204" pitchFamily="34" charset="0"/>
              <a:buChar char="•"/>
            </a:pPr>
            <a:r>
              <a:rPr lang="en-US" sz="2400" dirty="0" smtClean="0"/>
              <a:t>“When will that be?”</a:t>
            </a:r>
          </a:p>
          <a:p>
            <a:pPr marL="1257300" lvl="2" indent="-342900">
              <a:buFont typeface="Arial" panose="020B0604020202020204" pitchFamily="34" charset="0"/>
              <a:buChar char="•"/>
            </a:pPr>
            <a:r>
              <a:rPr lang="en-US" sz="2400" dirty="0" smtClean="0"/>
              <a:t>The 90-90 Law of Project Completion?</a:t>
            </a:r>
          </a:p>
          <a:p>
            <a:pPr marL="1257300" lvl="2" indent="-342900">
              <a:buFont typeface="Wingdings" panose="05000000000000000000" pitchFamily="2" charset="2"/>
              <a:buChar char="ü"/>
            </a:pPr>
            <a:r>
              <a:rPr lang="en-US" sz="2400" dirty="0" smtClean="0"/>
              <a:t>“Burn down” the tests and see.</a:t>
            </a:r>
          </a:p>
        </p:txBody>
      </p:sp>
    </p:spTree>
    <p:extLst>
      <p:ext uri="{BB962C8B-B14F-4D97-AF65-F5344CB8AC3E}">
        <p14:creationId xmlns:p14="http://schemas.microsoft.com/office/powerpoint/2010/main" val="3294121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…But Wait!  There’s More!</a:t>
            </a:r>
            <a:endParaRPr lang="en-US" dirty="0"/>
          </a:p>
        </p:txBody>
      </p:sp>
      <p:sp>
        <p:nvSpPr>
          <p:cNvPr id="3" name="Rectangle 2"/>
          <p:cNvSpPr/>
          <p:nvPr/>
        </p:nvSpPr>
        <p:spPr>
          <a:xfrm>
            <a:off x="879856" y="1108290"/>
            <a:ext cx="7824124" cy="4401205"/>
          </a:xfrm>
          <a:prstGeom prst="rect">
            <a:avLst/>
          </a:prstGeom>
        </p:spPr>
        <p:txBody>
          <a:bodyPr wrap="square">
            <a:spAutoFit/>
          </a:bodyPr>
          <a:lstStyle/>
          <a:p>
            <a:pPr marL="342900" indent="-342900">
              <a:buFont typeface="Arial" panose="020B0604020202020204" pitchFamily="34" charset="0"/>
              <a:buChar char="•"/>
            </a:pPr>
            <a:r>
              <a:rPr lang="en-US" sz="2000" dirty="0" smtClean="0"/>
              <a:t>Sharper focus for development</a:t>
            </a:r>
          </a:p>
          <a:p>
            <a:pPr marL="800100" lvl="1" indent="-342900">
              <a:buFont typeface="Arial" panose="020B0604020202020204" pitchFamily="34" charset="0"/>
              <a:buChar char="•"/>
            </a:pPr>
            <a:r>
              <a:rPr lang="en-US" sz="2000" dirty="0" smtClean="0"/>
              <a:t>Dev realizes, “Clearly, it should…”</a:t>
            </a:r>
          </a:p>
          <a:p>
            <a:pPr marL="800100" lvl="1" indent="-342900">
              <a:buFont typeface="Wingdings" panose="05000000000000000000" pitchFamily="2" charset="2"/>
              <a:buChar char="ü"/>
            </a:pPr>
            <a:r>
              <a:rPr lang="en-US" sz="2000" dirty="0" smtClean="0"/>
              <a:t>Need that to pass a test?  No?</a:t>
            </a:r>
          </a:p>
          <a:p>
            <a:pPr marL="1257300" lvl="2" indent="-342900">
              <a:buFont typeface="Wingdings" panose="05000000000000000000" pitchFamily="2" charset="2"/>
              <a:buChar char="ü"/>
            </a:pPr>
            <a:r>
              <a:rPr lang="en-US" sz="2000" dirty="0" smtClean="0"/>
              <a:t>Ok, either we’re missing a test, or we don’t really need it.  </a:t>
            </a:r>
          </a:p>
          <a:p>
            <a:pPr marL="1257300" lvl="2" indent="-342900">
              <a:buFont typeface="Wingdings" panose="05000000000000000000" pitchFamily="2" charset="2"/>
              <a:buChar char="ü"/>
            </a:pPr>
            <a:r>
              <a:rPr lang="en-US" sz="2000" dirty="0" smtClean="0"/>
              <a:t>Which is it? </a:t>
            </a:r>
            <a:r>
              <a:rPr lang="en-US" sz="2000" dirty="0"/>
              <a:t>Ask the P.O. – </a:t>
            </a:r>
            <a:r>
              <a:rPr lang="en-US" sz="2000" dirty="0" smtClean="0"/>
              <a:t>don’t guess!</a:t>
            </a:r>
            <a:br>
              <a:rPr lang="en-US" sz="2000" dirty="0" smtClean="0"/>
            </a:br>
            <a:endParaRPr lang="en-US" sz="2000" dirty="0" smtClean="0"/>
          </a:p>
          <a:p>
            <a:pPr marL="342900" indent="-342900">
              <a:buFont typeface="Arial" panose="020B0604020202020204" pitchFamily="34" charset="0"/>
              <a:buChar char="•"/>
            </a:pPr>
            <a:r>
              <a:rPr lang="en-US" sz="2000" dirty="0" smtClean="0"/>
              <a:t>Give QA a head start</a:t>
            </a:r>
          </a:p>
          <a:p>
            <a:pPr marL="800100" lvl="1" indent="-342900">
              <a:buFont typeface="Arial" panose="020B0604020202020204" pitchFamily="34" charset="0"/>
              <a:buChar char="•"/>
            </a:pPr>
            <a:r>
              <a:rPr lang="en-US" sz="2000" dirty="0" smtClean="0"/>
              <a:t>Testers often blocked early, then slammed later</a:t>
            </a:r>
          </a:p>
          <a:p>
            <a:pPr marL="800100" lvl="1" indent="-342900">
              <a:buFont typeface="Wingdings" panose="05000000000000000000" pitchFamily="2" charset="2"/>
              <a:buChar char="ü"/>
            </a:pPr>
            <a:r>
              <a:rPr lang="en-US" sz="2000" dirty="0" smtClean="0"/>
              <a:t>With Gherkin criteria, they can plan &amp; build</a:t>
            </a:r>
          </a:p>
          <a:p>
            <a:pPr marL="800100" lvl="1" indent="-342900">
              <a:buFont typeface="Wingdings" panose="05000000000000000000" pitchFamily="2" charset="2"/>
              <a:buChar char="ü"/>
            </a:pPr>
            <a:r>
              <a:rPr lang="en-US" sz="2000" dirty="0" smtClean="0"/>
              <a:t>Automation frees testers for exploratory &amp; UI tests</a:t>
            </a:r>
            <a:br>
              <a:rPr lang="en-US" sz="2000" dirty="0" smtClean="0"/>
            </a:br>
            <a:endParaRPr lang="en-US" sz="2000" dirty="0" smtClean="0"/>
          </a:p>
          <a:p>
            <a:pPr marL="342900" indent="-342900">
              <a:buFont typeface="Arial" panose="020B0604020202020204" pitchFamily="34" charset="0"/>
              <a:buChar char="•"/>
            </a:pPr>
            <a:r>
              <a:rPr lang="en-US" sz="2000" dirty="0" smtClean="0"/>
              <a:t>Handy </a:t>
            </a:r>
            <a:r>
              <a:rPr lang="en-US" sz="2000" dirty="0"/>
              <a:t>dimension for making stories </a:t>
            </a:r>
            <a:r>
              <a:rPr lang="en-US" sz="2000" dirty="0" smtClean="0"/>
              <a:t>smaller</a:t>
            </a:r>
          </a:p>
          <a:p>
            <a:pPr marL="800100" lvl="1" indent="-342900">
              <a:buFont typeface="Arial" panose="020B0604020202020204" pitchFamily="34" charset="0"/>
              <a:buChar char="•"/>
            </a:pPr>
            <a:r>
              <a:rPr lang="en-US" sz="2000" dirty="0" smtClean="0"/>
              <a:t>Anti-pattern:  Split stories by layer</a:t>
            </a:r>
          </a:p>
          <a:p>
            <a:pPr marL="800100" lvl="1" indent="-342900">
              <a:buFont typeface="Wingdings" panose="05000000000000000000" pitchFamily="2" charset="2"/>
              <a:buChar char="ü"/>
            </a:pPr>
            <a:r>
              <a:rPr lang="en-US" sz="2000" dirty="0" smtClean="0"/>
              <a:t>Better:  Split test scenarios into cohesive subgroups</a:t>
            </a:r>
          </a:p>
        </p:txBody>
      </p:sp>
    </p:spTree>
    <p:extLst>
      <p:ext uri="{BB962C8B-B14F-4D97-AF65-F5344CB8AC3E}">
        <p14:creationId xmlns:p14="http://schemas.microsoft.com/office/powerpoint/2010/main" val="841010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In Short:</a:t>
            </a:r>
            <a:endParaRPr lang="en-US" dirty="0"/>
          </a:p>
        </p:txBody>
      </p:sp>
      <p:sp>
        <p:nvSpPr>
          <p:cNvPr id="3" name="Rectangle 2"/>
          <p:cNvSpPr/>
          <p:nvPr/>
        </p:nvSpPr>
        <p:spPr>
          <a:xfrm>
            <a:off x="751840" y="1206507"/>
            <a:ext cx="7824124" cy="3908762"/>
          </a:xfrm>
          <a:prstGeom prst="rect">
            <a:avLst/>
          </a:prstGeom>
        </p:spPr>
        <p:txBody>
          <a:bodyPr wrap="square">
            <a:spAutoFit/>
          </a:bodyPr>
          <a:lstStyle/>
          <a:p>
            <a:pPr marL="800100" lvl="1" indent="-342900">
              <a:buFont typeface="Wingdings" panose="05000000000000000000" pitchFamily="2" charset="2"/>
              <a:buChar char="ü"/>
            </a:pPr>
            <a:endParaRPr lang="en-US" sz="2400" dirty="0"/>
          </a:p>
          <a:p>
            <a:r>
              <a:rPr lang="en-US" sz="3200" dirty="0" smtClean="0"/>
              <a:t>TDD helps…</a:t>
            </a:r>
          </a:p>
          <a:p>
            <a:endParaRPr lang="en-US" sz="3200" dirty="0" smtClean="0"/>
          </a:p>
          <a:p>
            <a:pPr marL="342900" indent="-342900">
              <a:buFont typeface="Arial" panose="020B0604020202020204" pitchFamily="34" charset="0"/>
              <a:buChar char="•"/>
            </a:pPr>
            <a:r>
              <a:rPr lang="en-US" sz="3200" dirty="0" smtClean="0"/>
              <a:t>Know you’re solving the </a:t>
            </a:r>
            <a:r>
              <a:rPr lang="en-US" sz="3200" dirty="0"/>
              <a:t>right problem</a:t>
            </a:r>
            <a:r>
              <a:rPr lang="en-US" sz="3200" dirty="0" smtClean="0"/>
              <a:t>.</a:t>
            </a:r>
            <a:br>
              <a:rPr lang="en-US" sz="3200" dirty="0" smtClean="0"/>
            </a:br>
            <a:endParaRPr lang="en-US" sz="3200" dirty="0" smtClean="0"/>
          </a:p>
          <a:p>
            <a:pPr marL="342900" indent="-342900">
              <a:buFont typeface="Arial" panose="020B0604020202020204" pitchFamily="34" charset="0"/>
              <a:buChar char="•"/>
            </a:pPr>
            <a:r>
              <a:rPr lang="en-US" sz="3200" dirty="0" smtClean="0"/>
              <a:t>Manage scope intentionally.</a:t>
            </a:r>
            <a:br>
              <a:rPr lang="en-US" sz="3200" dirty="0" smtClean="0"/>
            </a:br>
            <a:endParaRPr lang="en-US" sz="3200" dirty="0" smtClean="0"/>
          </a:p>
          <a:p>
            <a:pPr marL="342900" indent="-342900">
              <a:buFont typeface="Arial" panose="020B0604020202020204" pitchFamily="34" charset="0"/>
              <a:buChar char="•"/>
            </a:pPr>
            <a:r>
              <a:rPr lang="en-US" sz="3200" dirty="0" smtClean="0"/>
              <a:t>Use the whole team the whole time.</a:t>
            </a:r>
          </a:p>
        </p:txBody>
      </p:sp>
    </p:spTree>
    <p:extLst>
      <p:ext uri="{BB962C8B-B14F-4D97-AF65-F5344CB8AC3E}">
        <p14:creationId xmlns:p14="http://schemas.microsoft.com/office/powerpoint/2010/main" val="2830778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 y="241034"/>
            <a:ext cx="9144000" cy="623917"/>
          </a:xfrm>
        </p:spPr>
        <p:txBody>
          <a:bodyPr/>
          <a:lstStyle/>
          <a:p>
            <a:r>
              <a:rPr lang="en-US" dirty="0" smtClean="0"/>
              <a:t>Questions so far?</a:t>
            </a:r>
            <a:endParaRPr lang="en-US" dirty="0"/>
          </a:p>
        </p:txBody>
      </p:sp>
      <p:pic>
        <p:nvPicPr>
          <p:cNvPr id="1029" name="Picture 5" descr="C:\Users\arecord27272\AppData\Local\Microsoft\Windows\Temporary Internet Files\Content.IE5\2POWQ8G7\question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783" y="1864678"/>
            <a:ext cx="4699000" cy="299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161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Live Demo</a:t>
            </a:r>
            <a:endParaRPr lang="en-US" dirty="0"/>
          </a:p>
        </p:txBody>
      </p:sp>
      <p:sp>
        <p:nvSpPr>
          <p:cNvPr id="3" name="Rectangle 2"/>
          <p:cNvSpPr/>
          <p:nvPr/>
        </p:nvSpPr>
        <p:spPr>
          <a:xfrm>
            <a:off x="751840" y="1539016"/>
            <a:ext cx="7274560" cy="904863"/>
          </a:xfrm>
          <a:prstGeom prst="rect">
            <a:avLst/>
          </a:prstGeom>
        </p:spPr>
        <p:txBody>
          <a:bodyPr wrap="square">
            <a:spAutoFit/>
          </a:bodyPr>
          <a:lstStyle/>
          <a:p>
            <a:pPr marL="342900" lvl="0" indent="-342900" defTabSz="914400">
              <a:spcBef>
                <a:spcPct val="20000"/>
              </a:spcBef>
              <a:buFont typeface="Arial" panose="020B0604020202020204" pitchFamily="34" charset="0"/>
              <a:buChar char="•"/>
            </a:pPr>
            <a:endParaRPr lang="en-US" sz="2400" dirty="0" smtClean="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endParaRPr lang="en-US" sz="2400" dirty="0">
              <a:solidFill>
                <a:prstClr val="black"/>
              </a:solidFill>
              <a:latin typeface="Arial" panose="020B0604020202020204" pitchFamily="34" charset="0"/>
              <a:cs typeface="Arial" panose="020B0604020202020204" pitchFamily="34" charset="0"/>
            </a:endParaRPr>
          </a:p>
        </p:txBody>
      </p:sp>
      <p:sp>
        <p:nvSpPr>
          <p:cNvPr id="4" name="Rectangle 3"/>
          <p:cNvSpPr/>
          <p:nvPr/>
        </p:nvSpPr>
        <p:spPr>
          <a:xfrm>
            <a:off x="751840" y="1539016"/>
            <a:ext cx="7854278" cy="3046988"/>
          </a:xfrm>
          <a:prstGeom prst="rect">
            <a:avLst/>
          </a:prstGeom>
        </p:spPr>
        <p:txBody>
          <a:bodyPr wrap="square">
            <a:spAutoFit/>
          </a:bodyPr>
          <a:lstStyle/>
          <a:p>
            <a:pPr marL="342900" indent="-342900">
              <a:buFont typeface="Arial" panose="020B0604020202020204" pitchFamily="34" charset="0"/>
              <a:buChar char="•"/>
            </a:pPr>
            <a:r>
              <a:rPr lang="en-US" sz="2400" dirty="0" smtClean="0"/>
              <a:t>Jumble Solver</a:t>
            </a:r>
          </a:p>
          <a:p>
            <a:pPr marL="800100" lvl="1" indent="-342900">
              <a:buFont typeface="Arial" panose="020B0604020202020204" pitchFamily="34" charset="0"/>
              <a:buChar char="•"/>
            </a:pPr>
            <a:r>
              <a:rPr lang="en-US" sz="2400" dirty="0" smtClean="0"/>
              <a:t>Quick demo of the current program</a:t>
            </a:r>
          </a:p>
          <a:p>
            <a:pPr marL="800100" lvl="1" indent="-342900">
              <a:buFont typeface="Arial" panose="020B0604020202020204" pitchFamily="34" charset="0"/>
              <a:buChar char="•"/>
            </a:pPr>
            <a:r>
              <a:rPr lang="en-US" sz="2400" dirty="0" smtClean="0"/>
              <a:t>Look at existing Cucumber tests</a:t>
            </a:r>
          </a:p>
          <a:p>
            <a:pPr marL="800100" lvl="1" indent="-342900">
              <a:buFont typeface="Arial" panose="020B0604020202020204" pitchFamily="34" charset="0"/>
              <a:buChar char="•"/>
            </a:pPr>
            <a:r>
              <a:rPr lang="en-US" sz="2400" dirty="0" smtClean="0"/>
              <a:t>Goal:  Add feature to learn new words on the fly</a:t>
            </a:r>
          </a:p>
          <a:p>
            <a:pPr marL="342900" lvl="0" indent="-342900">
              <a:buFont typeface="Arial" panose="020B0604020202020204" pitchFamily="34" charset="0"/>
              <a:buChar char="•"/>
            </a:pPr>
            <a:endParaRPr lang="en-US" sz="2400" i="1" dirty="0" smtClean="0">
              <a:solidFill>
                <a:prstClr val="black"/>
              </a:solidFill>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400" i="1" dirty="0" smtClean="0">
                <a:solidFill>
                  <a:prstClr val="black"/>
                </a:solidFill>
                <a:latin typeface="Arial" panose="020B0604020202020204" pitchFamily="34" charset="0"/>
                <a:cs typeface="Arial" panose="020B0604020202020204" pitchFamily="34" charset="0"/>
              </a:rPr>
              <a:t>Caveat:  Time </a:t>
            </a:r>
            <a:r>
              <a:rPr lang="en-US" sz="2400" i="1" dirty="0">
                <a:solidFill>
                  <a:prstClr val="black"/>
                </a:solidFill>
                <a:latin typeface="Arial" panose="020B0604020202020204" pitchFamily="34" charset="0"/>
                <a:cs typeface="Arial" panose="020B0604020202020204" pitchFamily="34" charset="0"/>
              </a:rPr>
              <a:t>is short, so the example is simple</a:t>
            </a:r>
            <a:r>
              <a:rPr lang="en-US" sz="2400" i="1" dirty="0" smtClean="0">
                <a:solidFill>
                  <a:prstClr val="black"/>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3573702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1 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 Blank - use for char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 Two Column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 Quo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5 Three colum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6 Image and tex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185F5ACA656F14087A05F42EBBFA9A8" ma:contentTypeVersion="0" ma:contentTypeDescription="Create a new document." ma:contentTypeScope="" ma:versionID="041bc488044e506d1aa9ac78f8beef0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FD9A7D6-067B-4743-A0EF-B168F7D01ADB}">
  <ds:schemaRefs>
    <ds:schemaRef ds:uri="http://schemas.microsoft.com/sharepoint/v3/contenttype/forms"/>
  </ds:schemaRefs>
</ds:datastoreItem>
</file>

<file path=customXml/itemProps2.xml><?xml version="1.0" encoding="utf-8"?>
<ds:datastoreItem xmlns:ds="http://schemas.openxmlformats.org/officeDocument/2006/customXml" ds:itemID="{A06689F3-4B38-45F6-AEEA-96699B64EAA5}">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purl.org/dc/elements/1.1/"/>
    <ds:schemaRef ds:uri="http://www.w3.org/XML/1998/namespace"/>
  </ds:schemaRefs>
</ds:datastoreItem>
</file>

<file path=customXml/itemProps3.xml><?xml version="1.0" encoding="utf-8"?>
<ds:datastoreItem xmlns:ds="http://schemas.openxmlformats.org/officeDocument/2006/customXml" ds:itemID="{4D535F13-7955-4883-ACF0-A34D95CAB0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16119</TotalTime>
  <Words>2855</Words>
  <Application>Microsoft Office PowerPoint</Application>
  <PresentationFormat>On-screen Show (4:3)</PresentationFormat>
  <Paragraphs>322</Paragraphs>
  <Slides>18</Slides>
  <Notes>18</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18</vt:i4>
      </vt:variant>
    </vt:vector>
  </HeadingPairs>
  <TitlesOfParts>
    <vt:vector size="29" baseType="lpstr">
      <vt:lpstr>Arial</vt:lpstr>
      <vt:lpstr>Arial Narrow</vt:lpstr>
      <vt:lpstr>Calibri</vt:lpstr>
      <vt:lpstr>Courier New</vt:lpstr>
      <vt:lpstr>Wingdings</vt:lpstr>
      <vt:lpstr>1 Cover</vt:lpstr>
      <vt:lpstr>2 Blank - use for charts</vt:lpstr>
      <vt:lpstr>3 Two Column </vt:lpstr>
      <vt:lpstr>4 Quote</vt:lpstr>
      <vt:lpstr>5 Three column</vt:lpstr>
      <vt:lpstr>6 Image and text</vt:lpstr>
      <vt:lpstr>PowerPoint Presentation</vt:lpstr>
      <vt:lpstr>Agenda</vt:lpstr>
      <vt:lpstr>So, If TDD Isn’t About Testing, What IS It?</vt:lpstr>
      <vt:lpstr>Well, It’s ABOUT that, but What IS it?</vt:lpstr>
      <vt:lpstr>And just WHY would we want to do that?</vt:lpstr>
      <vt:lpstr>…But Wait!  There’s More!</vt:lpstr>
      <vt:lpstr>In Short:</vt:lpstr>
      <vt:lpstr>Questions so far?</vt:lpstr>
      <vt:lpstr>Live Demo</vt:lpstr>
      <vt:lpstr>Questions so far?</vt:lpstr>
      <vt:lpstr>Context:  TDD &amp; Scrum</vt:lpstr>
      <vt:lpstr>Context:  TDD &amp; Scrum</vt:lpstr>
      <vt:lpstr>Let’s Go!  Show Me the Money!</vt:lpstr>
      <vt:lpstr>Common Concerns with TDD</vt:lpstr>
      <vt:lpstr>Odds &amp; Ends</vt:lpstr>
      <vt:lpstr>More Information</vt:lpstr>
      <vt:lpstr>Questions &amp; Discussion</vt:lpstr>
      <vt:lpstr>60th Minute: feedback</vt:lpstr>
    </vt:vector>
  </TitlesOfParts>
  <Company>Perficient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PowerPoint Template</dc:title>
  <dc:creator>Melissa Kaatman</dc:creator>
  <cp:lastModifiedBy>Lance Zant</cp:lastModifiedBy>
  <cp:revision>294</cp:revision>
  <dcterms:created xsi:type="dcterms:W3CDTF">2014-10-20T14:45:52Z</dcterms:created>
  <dcterms:modified xsi:type="dcterms:W3CDTF">2016-06-15T22:29:22Z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0x010100C185F5ACA656F14087A05F42EBBFA9A8</vt:lpwstr>
  </property>
</Properties>
</file>