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5143500"/>
  <p:notesSz cx="6858000" cy="9144000"/>
  <p:embeddedFontLst>
    <p:embeddedFont>
      <p:font typeface="Raleway"/>
      <p:regular r:id="rId26"/>
    </p:embeddedFont>
    <p:embeddedFont>
      <p:font typeface="Lato" panose="020F0502020204030203"/>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67FD72-C62D-4BEF-A74C-DDFAB15C7C4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g315d5e5d9c5_0_1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15d5e5d9c5_0_1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g315d5e5d9c5_0_1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15d5e5d9c5_0_1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g315d5e5d9c5_0_1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15d5e5d9c5_0_1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g315d5e5d9c5_0_1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15d5e5d9c5_0_1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175"/>
        <p:cNvGrpSpPr/>
        <p:nvPr/>
      </p:nvGrpSpPr>
      <p:grpSpPr>
        <a:xfrm>
          <a:off x="0" y="0"/>
          <a:ext cx="0" cy="0"/>
          <a:chOff x="0" y="0"/>
          <a:chExt cx="0" cy="0"/>
        </a:xfrm>
      </p:grpSpPr>
      <p:sp>
        <p:nvSpPr>
          <p:cNvPr id="176" name="Google Shape;176;g315d5e5d9c5_0_1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15d5e5d9c5_0_1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g315d5e5d9c5_0_1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15d5e5d9c5_0_1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 name="Shape 189"/>
        <p:cNvGrpSpPr/>
        <p:nvPr/>
      </p:nvGrpSpPr>
      <p:grpSpPr>
        <a:xfrm>
          <a:off x="0" y="0"/>
          <a:ext cx="0" cy="0"/>
          <a:chOff x="0" y="0"/>
          <a:chExt cx="0" cy="0"/>
        </a:xfrm>
      </p:grpSpPr>
      <p:sp>
        <p:nvSpPr>
          <p:cNvPr id="190" name="Google Shape;190;g315d5e5d9c5_0_19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15d5e5d9c5_0_1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g315d5e5d9c5_0_19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15d5e5d9c5_0_19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 name="Shape 201"/>
        <p:cNvGrpSpPr/>
        <p:nvPr/>
      </p:nvGrpSpPr>
      <p:grpSpPr>
        <a:xfrm>
          <a:off x="0" y="0"/>
          <a:ext cx="0" cy="0"/>
          <a:chOff x="0" y="0"/>
          <a:chExt cx="0" cy="0"/>
        </a:xfrm>
      </p:grpSpPr>
      <p:sp>
        <p:nvSpPr>
          <p:cNvPr id="202" name="Google Shape;202;g315d5e5d9c5_0_20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15d5e5d9c5_0_2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g315d5e5d9c5_0_2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15d5e5d9c5_0_2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g315d5e5d9c5_0_9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15d5e5d9c5_0_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315d5e5d9c5_0_1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15d5e5d9c5_0_1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g315d5e5d9c5_0_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15d5e5d9c5_0_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Google Shape;109;g315d5e5d9c5_0_9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15d5e5d9c5_0_9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g315d5e5d9c5_0_1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15d5e5d9c5_0_1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g315d5e5d9c5_0_1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15d5e5d9c5_0_1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315d5e5d9c5_0_1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15d5e5d9c5_0_1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315d5e5d9c5_0_1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15d5e5d9c5_0_1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Google Shape;14;p2"/>
          <p:cNvSpPr txBox="1"/>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 name="Google Shape;77;p11"/>
          <p:cNvSpPr txBox="1"/>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0" name="Shape 80"/>
        <p:cNvGrpSpPr/>
        <p:nvPr/>
      </p:nvGrpSpPr>
      <p:grpSpPr>
        <a:xfrm>
          <a:off x="0" y="0"/>
          <a:ext cx="0" cy="0"/>
          <a:chOff x="0" y="0"/>
          <a:chExt cx="0" cy="0"/>
        </a:xfrm>
      </p:grpSpPr>
      <p:sp>
        <p:nvSpPr>
          <p:cNvPr id="81" name="Google Shape;81;p12"/>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 name="Google Shape;21;p3"/>
          <p:cNvSpPr txBox="1"/>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 name="Google Shape;28;p4"/>
          <p:cNvSpPr txBox="1"/>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0" name="Google Shape;30;p4"/>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5"/>
          <p:cNvSpPr txBox="1"/>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8" name="Google Shape;38;p5"/>
          <p:cNvSpPr txBox="1"/>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9" name="Google Shape;39;p5"/>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6"/>
          <p:cNvSpPr txBox="1"/>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7"/>
          <p:cNvSpPr txBox="1"/>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7"/>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 name="Google Shape;59;p8"/>
          <p:cNvSpPr txBox="1"/>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9"/>
          <p:cNvSpPr txBox="1"/>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9" name="Google Shape;69;p9"/>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0" name="Shape 70"/>
        <p:cNvGrpSpPr/>
        <p:nvPr/>
      </p:nvGrpSpPr>
      <p:grpSpPr>
        <a:xfrm>
          <a:off x="0" y="0"/>
          <a:ext cx="0" cy="0"/>
          <a:chOff x="0" y="0"/>
          <a:chExt cx="0" cy="0"/>
        </a:xfrm>
      </p:grpSpPr>
      <p:sp>
        <p:nvSpPr>
          <p:cNvPr id="71" name="Google Shape;71;p10"/>
          <p:cNvSpPr txBox="1"/>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72" name="Google Shape;72;p10"/>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panose="020F0502020204030203"/>
              <a:buChar char="●"/>
              <a:defRPr sz="1300">
                <a:solidFill>
                  <a:schemeClr val="accen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panose="020F0502020204030203"/>
                <a:ea typeface="Lato" panose="020F0502020204030203"/>
                <a:cs typeface="Lato" panose="020F0502020204030203"/>
                <a:sym typeface="Lato" panose="020F0502020204030203"/>
              </a:defRPr>
            </a:lvl1pPr>
            <a:lvl2pPr lvl="1" algn="r">
              <a:buNone/>
              <a:defRPr sz="1000">
                <a:solidFill>
                  <a:schemeClr val="accent1"/>
                </a:solidFill>
                <a:latin typeface="Lato" panose="020F0502020204030203"/>
                <a:ea typeface="Lato" panose="020F0502020204030203"/>
                <a:cs typeface="Lato" panose="020F0502020204030203"/>
                <a:sym typeface="Lato" panose="020F0502020204030203"/>
              </a:defRPr>
            </a:lvl2pPr>
            <a:lvl3pPr lvl="2" algn="r">
              <a:buNone/>
              <a:defRPr sz="1000">
                <a:solidFill>
                  <a:schemeClr val="accent1"/>
                </a:solidFill>
                <a:latin typeface="Lato" panose="020F0502020204030203"/>
                <a:ea typeface="Lato" panose="020F0502020204030203"/>
                <a:cs typeface="Lato" panose="020F0502020204030203"/>
                <a:sym typeface="Lato" panose="020F0502020204030203"/>
              </a:defRPr>
            </a:lvl3pPr>
            <a:lvl4pPr lvl="3" algn="r">
              <a:buNone/>
              <a:defRPr sz="1000">
                <a:solidFill>
                  <a:schemeClr val="accent1"/>
                </a:solidFill>
                <a:latin typeface="Lato" panose="020F0502020204030203"/>
                <a:ea typeface="Lato" panose="020F0502020204030203"/>
                <a:cs typeface="Lato" panose="020F0502020204030203"/>
                <a:sym typeface="Lato" panose="020F0502020204030203"/>
              </a:defRPr>
            </a:lvl4pPr>
            <a:lvl5pPr lvl="4" algn="r">
              <a:buNone/>
              <a:defRPr sz="1000">
                <a:solidFill>
                  <a:schemeClr val="accent1"/>
                </a:solidFill>
                <a:latin typeface="Lato" panose="020F0502020204030203"/>
                <a:ea typeface="Lato" panose="020F0502020204030203"/>
                <a:cs typeface="Lato" panose="020F0502020204030203"/>
                <a:sym typeface="Lato" panose="020F0502020204030203"/>
              </a:defRPr>
            </a:lvl5pPr>
            <a:lvl6pPr lvl="5" algn="r">
              <a:buNone/>
              <a:defRPr sz="1000">
                <a:solidFill>
                  <a:schemeClr val="accent1"/>
                </a:solidFill>
                <a:latin typeface="Lato" panose="020F0502020204030203"/>
                <a:ea typeface="Lato" panose="020F0502020204030203"/>
                <a:cs typeface="Lato" panose="020F0502020204030203"/>
                <a:sym typeface="Lato" panose="020F0502020204030203"/>
              </a:defRPr>
            </a:lvl6pPr>
            <a:lvl7pPr lvl="6" algn="r">
              <a:buNone/>
              <a:defRPr sz="1000">
                <a:solidFill>
                  <a:schemeClr val="accent1"/>
                </a:solidFill>
                <a:latin typeface="Lato" panose="020F0502020204030203"/>
                <a:ea typeface="Lato" panose="020F0502020204030203"/>
                <a:cs typeface="Lato" panose="020F0502020204030203"/>
                <a:sym typeface="Lato" panose="020F0502020204030203"/>
              </a:defRPr>
            </a:lvl7pPr>
            <a:lvl8pPr lvl="7" algn="r">
              <a:buNone/>
              <a:defRPr sz="1000">
                <a:solidFill>
                  <a:schemeClr val="accent1"/>
                </a:solidFill>
                <a:latin typeface="Lato" panose="020F0502020204030203"/>
                <a:ea typeface="Lato" panose="020F0502020204030203"/>
                <a:cs typeface="Lato" panose="020F0502020204030203"/>
                <a:sym typeface="Lato" panose="020F0502020204030203"/>
              </a:defRPr>
            </a:lvl8pPr>
            <a:lvl9pPr lvl="8" algn="r">
              <a:buNone/>
              <a:defRPr sz="1000">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300"/>
              <a:t>Model-Prediction</a:t>
            </a:r>
            <a:endParaRPr sz="1300"/>
          </a:p>
          <a:p>
            <a:pPr marL="0" lvl="0" indent="0" algn="l" rtl="0">
              <a:spcBef>
                <a:spcPts val="0"/>
              </a:spcBef>
              <a:spcAft>
                <a:spcPts val="0"/>
              </a:spcAft>
              <a:buNone/>
            </a:pPr>
            <a:r>
              <a:rPr lang="en-GB"/>
              <a:t>T</a:t>
            </a:r>
            <a:r>
              <a:rPr lang="en-GB"/>
              <a:t>he Price of Crude Oil Market</a:t>
            </a:r>
            <a:endParaRPr lang="en-GB"/>
          </a:p>
        </p:txBody>
      </p:sp>
      <p:sp>
        <p:nvSpPr>
          <p:cNvPr id="87" name="Google Shape;87;p13"/>
          <p:cNvSpPr txBox="1"/>
          <p:nvPr>
            <p:ph type="subTitle" idx="1"/>
          </p:nvPr>
        </p:nvSpPr>
        <p:spPr>
          <a:xfrm>
            <a:off x="729625" y="3172900"/>
            <a:ext cx="7688100" cy="147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Covered model</a:t>
            </a:r>
            <a:r>
              <a:rPr lang="en-GB"/>
              <a:t>: </a:t>
            </a:r>
            <a:endParaRPr lang="en-GB"/>
          </a:p>
          <a:p>
            <a:pPr marL="0" lvl="0" indent="0" algn="l" rtl="0">
              <a:spcBef>
                <a:spcPts val="0"/>
              </a:spcBef>
              <a:spcAft>
                <a:spcPts val="0"/>
              </a:spcAft>
              <a:buNone/>
            </a:pPr>
            <a:r>
              <a:rPr lang="en-GB" b="1"/>
              <a:t>Traditional</a:t>
            </a:r>
            <a:r>
              <a:rPr lang="en-GB"/>
              <a:t>: Linear, Polynomial, Gradient_Boost, Random_Forest, </a:t>
            </a:r>
            <a:endParaRPr lang="en-GB"/>
          </a:p>
          <a:p>
            <a:pPr marL="0" lvl="0" indent="0" algn="l" rtl="0">
              <a:spcBef>
                <a:spcPts val="0"/>
              </a:spcBef>
              <a:spcAft>
                <a:spcPts val="0"/>
              </a:spcAft>
              <a:buNone/>
            </a:pPr>
            <a:r>
              <a:rPr lang="en-GB" b="1"/>
              <a:t>Deep Learning</a:t>
            </a:r>
            <a:r>
              <a:rPr lang="en-GB"/>
              <a:t>: Multilayer Neural Network(MNN), Recurrent Neural Network(RNN)</a:t>
            </a:r>
            <a:endParaRPr lang="en-GB"/>
          </a:p>
          <a:p>
            <a:pPr marL="0" lvl="0" indent="0" algn="l" rtl="0">
              <a:spcBef>
                <a:spcPts val="0"/>
              </a:spcBef>
              <a:spcAft>
                <a:spcPts val="0"/>
              </a:spcAft>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Task one: Hyperparameter of Ensembles</a:t>
            </a:r>
            <a:endParaRPr lang="en-GB"/>
          </a:p>
        </p:txBody>
      </p:sp>
      <p:sp>
        <p:nvSpPr>
          <p:cNvPr id="152" name="Google Shape;152;p22"/>
          <p:cNvSpPr txBox="1"/>
          <p:nvPr>
            <p:ph type="body" idx="1"/>
          </p:nvPr>
        </p:nvSpPr>
        <p:spPr>
          <a:xfrm>
            <a:off x="729450" y="2078875"/>
            <a:ext cx="2943300" cy="293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Gradient Boosting Regression(GBR)</a:t>
            </a:r>
            <a:r>
              <a:rPr lang="en-GB"/>
              <a:t>:</a:t>
            </a:r>
            <a:endParaRPr lang="en-GB"/>
          </a:p>
          <a:p>
            <a:pPr marL="0" lvl="0" indent="0" algn="l" rtl="0">
              <a:spcBef>
                <a:spcPts val="1200"/>
              </a:spcBef>
              <a:spcAft>
                <a:spcPts val="0"/>
              </a:spcAft>
              <a:buNone/>
            </a:pPr>
            <a:r>
              <a:rPr lang="en-GB"/>
              <a:t>Criterion = Square_Error</a:t>
            </a:r>
            <a:endParaRPr lang="en-GB"/>
          </a:p>
          <a:p>
            <a:pPr marL="0" lvl="0" indent="0" algn="l" rtl="0">
              <a:spcBef>
                <a:spcPts val="1200"/>
              </a:spcBef>
              <a:spcAft>
                <a:spcPts val="0"/>
              </a:spcAft>
              <a:buNone/>
            </a:pPr>
            <a:r>
              <a:rPr lang="en-GB"/>
              <a:t>N_estimator = 80</a:t>
            </a:r>
            <a:endParaRPr lang="en-GB"/>
          </a:p>
          <a:p>
            <a:pPr marL="0" lvl="0" indent="0" algn="l" rtl="0">
              <a:spcBef>
                <a:spcPts val="1200"/>
              </a:spcBef>
              <a:spcAft>
                <a:spcPts val="0"/>
              </a:spcAft>
              <a:buNone/>
            </a:pPr>
            <a:r>
              <a:rPr lang="en-GB"/>
              <a:t>Learning_rate = 0.04</a:t>
            </a:r>
            <a:endParaRPr lang="en-GB"/>
          </a:p>
          <a:p>
            <a:pPr marL="0" lvl="0" indent="0" algn="l" rtl="0">
              <a:spcBef>
                <a:spcPts val="1200"/>
              </a:spcBef>
              <a:spcAft>
                <a:spcPts val="0"/>
              </a:spcAft>
              <a:buNone/>
            </a:pPr>
            <a:r>
              <a:rPr lang="en-GB"/>
              <a:t>Max_depth = 5</a:t>
            </a:r>
            <a:endParaRPr lang="en-GB"/>
          </a:p>
          <a:p>
            <a:pPr marL="0" lvl="0" indent="0" algn="l" rtl="0">
              <a:spcBef>
                <a:spcPts val="1200"/>
              </a:spcBef>
              <a:spcAft>
                <a:spcPts val="0"/>
              </a:spcAft>
              <a:buNone/>
            </a:pPr>
            <a:r>
              <a:rPr lang="en-GB"/>
              <a:t>Min_sample_split = 20</a:t>
            </a:r>
            <a:endParaRPr lang="en-GB"/>
          </a:p>
          <a:p>
            <a:pPr marL="0" lvl="0" indent="0" algn="l" rtl="0">
              <a:spcBef>
                <a:spcPts val="1200"/>
              </a:spcBef>
              <a:spcAft>
                <a:spcPts val="1200"/>
              </a:spcAft>
              <a:buNone/>
            </a:pPr>
            <a:r>
              <a:rPr lang="en-GB"/>
              <a:t>Random_state = 89</a:t>
            </a:r>
            <a:endParaRPr lang="en-GB"/>
          </a:p>
        </p:txBody>
      </p:sp>
      <p:sp>
        <p:nvSpPr>
          <p:cNvPr id="153" name="Google Shape;153;p22"/>
          <p:cNvSpPr txBox="1"/>
          <p:nvPr>
            <p:ph type="body" idx="1"/>
          </p:nvPr>
        </p:nvSpPr>
        <p:spPr>
          <a:xfrm>
            <a:off x="4685075" y="2078875"/>
            <a:ext cx="3234600" cy="306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Random Forest Regression(RFR)</a:t>
            </a:r>
            <a:r>
              <a:rPr lang="en-GB"/>
              <a:t>:</a:t>
            </a:r>
            <a:endParaRPr lang="en-GB"/>
          </a:p>
          <a:p>
            <a:pPr marL="0" lvl="0" indent="0" algn="l" rtl="0">
              <a:spcBef>
                <a:spcPts val="1200"/>
              </a:spcBef>
              <a:spcAft>
                <a:spcPts val="0"/>
              </a:spcAft>
              <a:buNone/>
            </a:pPr>
            <a:r>
              <a:rPr lang="en-GB"/>
              <a:t>Criterion = Square_Error</a:t>
            </a:r>
            <a:endParaRPr lang="en-GB"/>
          </a:p>
          <a:p>
            <a:pPr marL="0" lvl="0" indent="0" algn="l" rtl="0">
              <a:spcBef>
                <a:spcPts val="1200"/>
              </a:spcBef>
              <a:spcAft>
                <a:spcPts val="0"/>
              </a:spcAft>
              <a:buNone/>
            </a:pPr>
            <a:r>
              <a:rPr lang="en-GB"/>
              <a:t>N_estimator = 80</a:t>
            </a:r>
            <a:endParaRPr lang="en-GB"/>
          </a:p>
          <a:p>
            <a:pPr marL="0" lvl="0" indent="0" algn="l" rtl="0">
              <a:spcBef>
                <a:spcPts val="1200"/>
              </a:spcBef>
              <a:spcAft>
                <a:spcPts val="0"/>
              </a:spcAft>
              <a:buNone/>
            </a:pPr>
            <a:r>
              <a:rPr lang="en-GB"/>
              <a:t>Learning_rate = 0.04</a:t>
            </a:r>
            <a:endParaRPr lang="en-GB"/>
          </a:p>
          <a:p>
            <a:pPr marL="0" lvl="0" indent="0" algn="l" rtl="0">
              <a:spcBef>
                <a:spcPts val="1200"/>
              </a:spcBef>
              <a:spcAft>
                <a:spcPts val="0"/>
              </a:spcAft>
              <a:buNone/>
            </a:pPr>
            <a:r>
              <a:rPr lang="en-GB"/>
              <a:t>Max_depth = 5</a:t>
            </a:r>
            <a:endParaRPr lang="en-GB"/>
          </a:p>
          <a:p>
            <a:pPr marL="0" lvl="0" indent="0" algn="l" rtl="0">
              <a:spcBef>
                <a:spcPts val="1200"/>
              </a:spcBef>
              <a:spcAft>
                <a:spcPts val="0"/>
              </a:spcAft>
              <a:buNone/>
            </a:pPr>
            <a:r>
              <a:rPr lang="en-GB"/>
              <a:t>Min_sample_split = 25</a:t>
            </a:r>
            <a:endParaRPr lang="en-GB"/>
          </a:p>
          <a:p>
            <a:pPr marL="0" lvl="0" indent="0" algn="l" rtl="0">
              <a:spcBef>
                <a:spcPts val="1200"/>
              </a:spcBef>
              <a:spcAft>
                <a:spcPts val="0"/>
              </a:spcAft>
              <a:buNone/>
            </a:pPr>
            <a:r>
              <a:rPr lang="en-GB"/>
              <a:t>Random_state = 89</a:t>
            </a:r>
            <a:endParaRPr lang="en-GB"/>
          </a:p>
          <a:p>
            <a:pPr marL="0" lvl="0" indent="0" algn="l" rtl="0">
              <a:spcBef>
                <a:spcPts val="1200"/>
              </a:spcBef>
              <a:spcAft>
                <a:spcPts val="1200"/>
              </a:spcAft>
              <a:buNone/>
            </a:pPr>
            <a:r>
              <a:rPr lang="en-GB"/>
              <a:t>Bootstrap</a:t>
            </a:r>
            <a:r>
              <a:rPr lang="en-GB"/>
              <a:t> = True</a:t>
            </a: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Task one: Metrics of Ensembles #1</a:t>
            </a:r>
            <a:endParaRPr lang="en-GB"/>
          </a:p>
          <a:p>
            <a:pPr marL="0" lvl="0" indent="0" algn="l" rtl="0">
              <a:spcBef>
                <a:spcPts val="0"/>
              </a:spcBef>
              <a:spcAft>
                <a:spcPts val="0"/>
              </a:spcAft>
              <a:buNone/>
            </a:pPr>
          </a:p>
        </p:txBody>
      </p:sp>
      <p:sp>
        <p:nvSpPr>
          <p:cNvPr id="159" name="Google Shape;159;p23"/>
          <p:cNvSpPr txBox="1"/>
          <p:nvPr>
            <p:ph type="body" idx="1"/>
          </p:nvPr>
        </p:nvSpPr>
        <p:spPr>
          <a:xfrm>
            <a:off x="729450" y="1853850"/>
            <a:ext cx="4927500" cy="328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For </a:t>
            </a:r>
            <a:r>
              <a:rPr lang="en-GB" b="1" u="sng"/>
              <a:t>GBR</a:t>
            </a:r>
            <a:r>
              <a:rPr lang="en-GB"/>
              <a:t>, all metrics</a:t>
            </a:r>
            <a:r>
              <a:rPr lang="en-GB"/>
              <a:t>:</a:t>
            </a:r>
            <a:endParaRPr lang="en-GB"/>
          </a:p>
          <a:p>
            <a:pPr marL="0" lvl="0" indent="0" algn="l" rtl="0">
              <a:spcBef>
                <a:spcPts val="1200"/>
              </a:spcBef>
              <a:spcAft>
                <a:spcPts val="0"/>
              </a:spcAft>
              <a:buNone/>
            </a:pPr>
            <a:r>
              <a:rPr lang="en-GB" b="1"/>
              <a:t>In Folds Train Data</a:t>
            </a:r>
            <a:r>
              <a:rPr lang="en-GB"/>
              <a:t>:</a:t>
            </a:r>
            <a:endParaRPr lang="en-GB"/>
          </a:p>
          <a:p>
            <a:pPr marL="0" lvl="0" indent="0" algn="l" rtl="0">
              <a:spcBef>
                <a:spcPts val="1200"/>
              </a:spcBef>
              <a:spcAft>
                <a:spcPts val="0"/>
              </a:spcAft>
              <a:buNone/>
            </a:pPr>
            <a:r>
              <a:rPr lang="en-GB"/>
              <a:t>MSE: 0.003		RMSE: 0.05-0.06	R2: 0.75-0.79</a:t>
            </a:r>
            <a:endParaRPr lang="en-GB"/>
          </a:p>
          <a:p>
            <a:pPr marL="0" lvl="0" indent="0" algn="l" rtl="0">
              <a:spcBef>
                <a:spcPts val="1200"/>
              </a:spcBef>
              <a:spcAft>
                <a:spcPts val="0"/>
              </a:spcAft>
              <a:buNone/>
            </a:pPr>
            <a:r>
              <a:rPr lang="en-GB" b="1"/>
              <a:t>In Folds Test Data</a:t>
            </a:r>
            <a:r>
              <a:rPr lang="en-GB"/>
              <a:t>:</a:t>
            </a:r>
            <a:endParaRPr lang="en-GB"/>
          </a:p>
          <a:p>
            <a:pPr marL="0" lvl="0" indent="0" algn="l" rtl="0">
              <a:spcBef>
                <a:spcPts val="1200"/>
              </a:spcBef>
              <a:spcAft>
                <a:spcPts val="0"/>
              </a:spcAft>
              <a:buNone/>
            </a:pPr>
            <a:r>
              <a:rPr lang="en-GB"/>
              <a:t>MSE: 0.003-0.005	RMSE: 0.06-0.07	R2: 0.58-0.72</a:t>
            </a:r>
            <a:endParaRPr>
              <a:solidFill>
                <a:srgbClr val="FF0000"/>
              </a:solidFill>
            </a:endParaRPr>
          </a:p>
          <a:p>
            <a:pPr marL="0" lvl="0" indent="0" algn="l" rtl="0">
              <a:spcBef>
                <a:spcPts val="1200"/>
              </a:spcBef>
              <a:spcAft>
                <a:spcPts val="0"/>
              </a:spcAft>
              <a:buNone/>
            </a:pPr>
            <a:r>
              <a:rPr lang="en-GB" b="1"/>
              <a:t>Test Data</a:t>
            </a:r>
            <a:r>
              <a:rPr lang="en-GB"/>
              <a:t>:</a:t>
            </a:r>
            <a:endParaRPr lang="en-GB"/>
          </a:p>
          <a:p>
            <a:pPr marL="0" lvl="0" indent="0" algn="l" rtl="0">
              <a:spcBef>
                <a:spcPts val="1200"/>
              </a:spcBef>
              <a:spcAft>
                <a:spcPts val="0"/>
              </a:spcAft>
              <a:buNone/>
            </a:pPr>
            <a:r>
              <a:rPr lang="en-GB"/>
              <a:t>MSE: 0.01675	RMSE: 0.12942	R2: -1.62040</a:t>
            </a:r>
            <a:endParaRPr lang="en-GB"/>
          </a:p>
          <a:p>
            <a:pPr marL="0" lvl="0" indent="0" algn="l" rtl="0">
              <a:spcBef>
                <a:spcPts val="1200"/>
              </a:spcBef>
              <a:spcAft>
                <a:spcPts val="1200"/>
              </a:spcAft>
              <a:buNone/>
            </a:pPr>
          </a:p>
        </p:txBody>
      </p:sp>
      <p:sp>
        <p:nvSpPr>
          <p:cNvPr id="160" name="Google Shape;160;p23"/>
          <p:cNvSpPr txBox="1"/>
          <p:nvPr/>
        </p:nvSpPr>
        <p:spPr>
          <a:xfrm>
            <a:off x="5865150" y="1831950"/>
            <a:ext cx="2553000" cy="3457200"/>
          </a:xfrm>
          <a:prstGeom prst="rect">
            <a:avLst/>
          </a:prstGeom>
          <a:noFill/>
          <a:ln>
            <a:noFill/>
          </a:ln>
        </p:spPr>
        <p:txBody>
          <a:bodyPr spcFirstLastPara="1" wrap="square" lIns="91425" tIns="91425" rIns="91425" bIns="91425" anchor="ctr" anchorCtr="0">
            <a:spAutoFit/>
          </a:bodyPr>
          <a:lstStyle/>
          <a:p>
            <a:pPr marL="0" marR="0" lvl="0" indent="0" algn="l" rtl="0">
              <a:lnSpc>
                <a:spcPct val="115000"/>
              </a:lnSpc>
              <a:spcBef>
                <a:spcPts val="0"/>
              </a:spcBef>
              <a:spcAft>
                <a:spcPts val="0"/>
              </a:spcAft>
              <a:buNone/>
            </a:pPr>
            <a:r>
              <a:rPr lang="en-GB" sz="1300">
                <a:solidFill>
                  <a:schemeClr val="accent1"/>
                </a:solidFill>
                <a:latin typeface="Lato" panose="020F0502020204030203"/>
                <a:ea typeface="Lato" panose="020F0502020204030203"/>
                <a:cs typeface="Lato" panose="020F0502020204030203"/>
                <a:sym typeface="Lato" panose="020F0502020204030203"/>
              </a:rPr>
              <a:t>Focus on </a:t>
            </a:r>
            <a:r>
              <a:rPr lang="en-GB" sz="1300" b="1" u="sng">
                <a:solidFill>
                  <a:schemeClr val="accent1"/>
                </a:solidFill>
                <a:latin typeface="Lato" panose="020F0502020204030203"/>
                <a:ea typeface="Lato" panose="020F0502020204030203"/>
                <a:cs typeface="Lato" panose="020F0502020204030203"/>
                <a:sym typeface="Lato" panose="020F0502020204030203"/>
              </a:rPr>
              <a:t>R2</a:t>
            </a:r>
            <a:r>
              <a:rPr lang="en-GB" sz="1300">
                <a:solidFill>
                  <a:schemeClr val="accent1"/>
                </a:solidFill>
                <a:latin typeface="Lato" panose="020F0502020204030203"/>
                <a:ea typeface="Lato" panose="020F0502020204030203"/>
                <a:cs typeface="Lato" panose="020F0502020204030203"/>
                <a:sym typeface="Lato" panose="020F0502020204030203"/>
              </a:rPr>
              <a:t>:</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b="1">
                <a:solidFill>
                  <a:schemeClr val="accent1"/>
                </a:solidFill>
                <a:latin typeface="Lato" panose="020F0502020204030203"/>
                <a:ea typeface="Lato" panose="020F0502020204030203"/>
                <a:cs typeface="Lato" panose="020F0502020204030203"/>
                <a:sym typeface="Lato" panose="020F0502020204030203"/>
              </a:rPr>
              <a:t>In Folds Train Data</a:t>
            </a:r>
            <a:r>
              <a:rPr lang="en-GB" sz="1300">
                <a:solidFill>
                  <a:schemeClr val="accent1"/>
                </a:solidFill>
                <a:latin typeface="Lato" panose="020F0502020204030203"/>
                <a:ea typeface="Lato" panose="020F0502020204030203"/>
                <a:cs typeface="Lato" panose="020F0502020204030203"/>
                <a:sym typeface="Lato" panose="020F0502020204030203"/>
              </a:rPr>
              <a:t>:</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a:solidFill>
                  <a:schemeClr val="accent1"/>
                </a:solidFill>
                <a:latin typeface="Lato" panose="020F0502020204030203"/>
                <a:ea typeface="Lato" panose="020F0502020204030203"/>
                <a:cs typeface="Lato" panose="020F0502020204030203"/>
                <a:sym typeface="Lato" panose="020F0502020204030203"/>
              </a:rPr>
              <a:t>Avg R2: 0.76647</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b="1">
                <a:solidFill>
                  <a:schemeClr val="accent1"/>
                </a:solidFill>
                <a:latin typeface="Lato" panose="020F0502020204030203"/>
                <a:ea typeface="Lato" panose="020F0502020204030203"/>
                <a:cs typeface="Lato" panose="020F0502020204030203"/>
                <a:sym typeface="Lato" panose="020F0502020204030203"/>
              </a:rPr>
              <a:t>In Folds Test Data</a:t>
            </a:r>
            <a:r>
              <a:rPr lang="en-GB" sz="1300">
                <a:solidFill>
                  <a:schemeClr val="accent1"/>
                </a:solidFill>
                <a:latin typeface="Lato" panose="020F0502020204030203"/>
                <a:ea typeface="Lato" panose="020F0502020204030203"/>
                <a:cs typeface="Lato" panose="020F0502020204030203"/>
                <a:sym typeface="Lato" panose="020F0502020204030203"/>
              </a:rPr>
              <a:t>:</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a:solidFill>
                  <a:schemeClr val="accent1"/>
                </a:solidFill>
                <a:latin typeface="Lato" panose="020F0502020204030203"/>
                <a:ea typeface="Lato" panose="020F0502020204030203"/>
                <a:cs typeface="Lato" panose="020F0502020204030203"/>
                <a:sym typeface="Lato" panose="020F0502020204030203"/>
              </a:rPr>
              <a:t>Avg R2: 0.69031</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b="1">
                <a:solidFill>
                  <a:schemeClr val="accent1"/>
                </a:solidFill>
                <a:latin typeface="Lato" panose="020F0502020204030203"/>
                <a:ea typeface="Lato" panose="020F0502020204030203"/>
                <a:cs typeface="Lato" panose="020F0502020204030203"/>
                <a:sym typeface="Lato" panose="020F0502020204030203"/>
              </a:rPr>
              <a:t>Test Data</a:t>
            </a:r>
            <a:r>
              <a:rPr lang="en-GB" sz="1300">
                <a:solidFill>
                  <a:schemeClr val="accent1"/>
                </a:solidFill>
                <a:latin typeface="Lato" panose="020F0502020204030203"/>
                <a:ea typeface="Lato" panose="020F0502020204030203"/>
                <a:cs typeface="Lato" panose="020F0502020204030203"/>
                <a:sym typeface="Lato" panose="020F0502020204030203"/>
              </a:rPr>
              <a:t>:</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a:solidFill>
                  <a:schemeClr val="accent1"/>
                </a:solidFill>
                <a:latin typeface="Lato" panose="020F0502020204030203"/>
                <a:ea typeface="Lato" panose="020F0502020204030203"/>
                <a:cs typeface="Lato" panose="020F0502020204030203"/>
                <a:sym typeface="Lato" panose="020F0502020204030203"/>
              </a:rPr>
              <a:t>R2: </a:t>
            </a:r>
            <a:r>
              <a:rPr lang="en-GB" sz="1300">
                <a:solidFill>
                  <a:schemeClr val="accent1"/>
                </a:solidFill>
                <a:latin typeface="Lato" panose="020F0502020204030203"/>
                <a:ea typeface="Lato" panose="020F0502020204030203"/>
                <a:cs typeface="Lato" panose="020F0502020204030203"/>
                <a:sym typeface="Lato" panose="020F0502020204030203"/>
              </a:rPr>
              <a:t>-1.62040</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endParaRPr sz="1300">
              <a:solidFill>
                <a:schemeClr val="accent1"/>
              </a:solidFill>
              <a:latin typeface="Lato" panose="020F0502020204030203"/>
              <a:ea typeface="Lato" panose="020F0502020204030203"/>
              <a:cs typeface="Lato" panose="020F0502020204030203"/>
              <a:sym typeface="Lato" panose="020F0502020204030203"/>
            </a:endParaRPr>
          </a:p>
          <a:p>
            <a:pPr marL="0" lvl="0" indent="0" algn="l" rtl="0">
              <a:spcBef>
                <a:spcPts val="1200"/>
              </a:spcBef>
              <a:spcAft>
                <a:spcPts val="0"/>
              </a:spcAft>
              <a:buNone/>
            </a:pPr>
            <a:endParaRPr sz="1300">
              <a:solidFill>
                <a:schemeClr val="accent1"/>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Task one: Metrics of Ensembles #2</a:t>
            </a:r>
            <a:endParaRPr lang="en-GB"/>
          </a:p>
        </p:txBody>
      </p:sp>
      <p:sp>
        <p:nvSpPr>
          <p:cNvPr id="166" name="Google Shape;166;p24"/>
          <p:cNvSpPr txBox="1"/>
          <p:nvPr>
            <p:ph type="body" idx="1"/>
          </p:nvPr>
        </p:nvSpPr>
        <p:spPr>
          <a:xfrm>
            <a:off x="729450" y="1853850"/>
            <a:ext cx="4092000" cy="328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For </a:t>
            </a:r>
            <a:r>
              <a:rPr lang="en-GB" b="1" u="sng"/>
              <a:t>RFR</a:t>
            </a:r>
            <a:r>
              <a:rPr lang="en-GB"/>
              <a:t>, all metrics:</a:t>
            </a:r>
            <a:endParaRPr lang="en-GB"/>
          </a:p>
          <a:p>
            <a:pPr marL="0" lvl="0" indent="0" algn="l" rtl="0">
              <a:spcBef>
                <a:spcPts val="1200"/>
              </a:spcBef>
              <a:spcAft>
                <a:spcPts val="0"/>
              </a:spcAft>
              <a:buNone/>
            </a:pPr>
            <a:r>
              <a:rPr lang="en-GB" b="1"/>
              <a:t>In Folds Train Data</a:t>
            </a:r>
            <a:r>
              <a:rPr lang="en-GB"/>
              <a:t>:</a:t>
            </a:r>
            <a:endParaRPr lang="en-GB"/>
          </a:p>
          <a:p>
            <a:pPr marL="0" lvl="0" indent="0" algn="l" rtl="0">
              <a:spcBef>
                <a:spcPts val="1200"/>
              </a:spcBef>
              <a:spcAft>
                <a:spcPts val="0"/>
              </a:spcAft>
              <a:buNone/>
            </a:pPr>
            <a:r>
              <a:rPr lang="en-GB"/>
              <a:t>MSE: 0.003-0.004	RMSE: 0.056-0.06	R2: 0.71-0.75</a:t>
            </a:r>
            <a:endParaRPr lang="en-GB"/>
          </a:p>
          <a:p>
            <a:pPr marL="0" lvl="0" indent="0" algn="l" rtl="0">
              <a:spcBef>
                <a:spcPts val="1200"/>
              </a:spcBef>
              <a:spcAft>
                <a:spcPts val="0"/>
              </a:spcAft>
              <a:buNone/>
            </a:pPr>
            <a:r>
              <a:rPr lang="en-GB" b="1"/>
              <a:t>In Folds Test Data</a:t>
            </a:r>
            <a:r>
              <a:rPr lang="en-GB"/>
              <a:t>:</a:t>
            </a:r>
            <a:endParaRPr lang="en-GB"/>
          </a:p>
          <a:p>
            <a:pPr marL="0" lvl="0" indent="0" algn="l" rtl="0">
              <a:spcBef>
                <a:spcPts val="1200"/>
              </a:spcBef>
              <a:spcAft>
                <a:spcPts val="0"/>
              </a:spcAft>
              <a:buNone/>
            </a:pPr>
            <a:r>
              <a:rPr lang="en-GB"/>
              <a:t>MSE: 0.003-0.005	RMSE: 0.06-0.07	R2: 0.57-0.74</a:t>
            </a:r>
            <a:endParaRPr>
              <a:solidFill>
                <a:srgbClr val="FF0000"/>
              </a:solidFill>
            </a:endParaRPr>
          </a:p>
          <a:p>
            <a:pPr marL="0" lvl="0" indent="0" algn="l" rtl="0">
              <a:spcBef>
                <a:spcPts val="1200"/>
              </a:spcBef>
              <a:spcAft>
                <a:spcPts val="0"/>
              </a:spcAft>
              <a:buNone/>
            </a:pPr>
            <a:r>
              <a:rPr lang="en-GB" b="1"/>
              <a:t>Test Data</a:t>
            </a:r>
            <a:r>
              <a:rPr lang="en-GB"/>
              <a:t>:</a:t>
            </a:r>
            <a:endParaRPr lang="en-GB"/>
          </a:p>
          <a:p>
            <a:pPr marL="0" lvl="0" indent="0" algn="l" rtl="0">
              <a:spcBef>
                <a:spcPts val="1200"/>
              </a:spcBef>
              <a:spcAft>
                <a:spcPts val="0"/>
              </a:spcAft>
              <a:buNone/>
            </a:pPr>
            <a:r>
              <a:rPr lang="en-GB"/>
              <a:t>MSE: 0.01439	RMSE: 0.11995	R2: -1.25074</a:t>
            </a:r>
            <a:endParaRPr lang="en-GB"/>
          </a:p>
          <a:p>
            <a:pPr marL="0" lvl="0" indent="0" algn="l" rtl="0">
              <a:spcBef>
                <a:spcPts val="1200"/>
              </a:spcBef>
              <a:spcAft>
                <a:spcPts val="1200"/>
              </a:spcAft>
              <a:buNone/>
            </a:pPr>
          </a:p>
        </p:txBody>
      </p:sp>
      <p:sp>
        <p:nvSpPr>
          <p:cNvPr id="167" name="Google Shape;167;p24"/>
          <p:cNvSpPr txBox="1"/>
          <p:nvPr/>
        </p:nvSpPr>
        <p:spPr>
          <a:xfrm>
            <a:off x="5865150" y="1831950"/>
            <a:ext cx="2553000" cy="3073200"/>
          </a:xfrm>
          <a:prstGeom prst="rect">
            <a:avLst/>
          </a:prstGeom>
          <a:noFill/>
          <a:ln>
            <a:noFill/>
          </a:ln>
        </p:spPr>
        <p:txBody>
          <a:bodyPr spcFirstLastPara="1" wrap="square" lIns="91425" tIns="91425" rIns="91425" bIns="91425" anchor="ctr" anchorCtr="0">
            <a:spAutoFit/>
          </a:bodyPr>
          <a:lstStyle/>
          <a:p>
            <a:pPr marL="0" marR="0" lvl="0" indent="0" algn="l" rtl="0">
              <a:lnSpc>
                <a:spcPct val="115000"/>
              </a:lnSpc>
              <a:spcBef>
                <a:spcPts val="0"/>
              </a:spcBef>
              <a:spcAft>
                <a:spcPts val="0"/>
              </a:spcAft>
              <a:buNone/>
            </a:pPr>
            <a:r>
              <a:rPr lang="en-GB" sz="1300">
                <a:solidFill>
                  <a:schemeClr val="accent1"/>
                </a:solidFill>
                <a:latin typeface="Lato" panose="020F0502020204030203"/>
                <a:ea typeface="Lato" panose="020F0502020204030203"/>
                <a:cs typeface="Lato" panose="020F0502020204030203"/>
                <a:sym typeface="Lato" panose="020F0502020204030203"/>
              </a:rPr>
              <a:t>Focus on </a:t>
            </a:r>
            <a:r>
              <a:rPr lang="en-GB" sz="1300" b="1" u="sng">
                <a:solidFill>
                  <a:schemeClr val="accent1"/>
                </a:solidFill>
                <a:latin typeface="Lato" panose="020F0502020204030203"/>
                <a:ea typeface="Lato" panose="020F0502020204030203"/>
                <a:cs typeface="Lato" panose="020F0502020204030203"/>
                <a:sym typeface="Lato" panose="020F0502020204030203"/>
              </a:rPr>
              <a:t>R2</a:t>
            </a:r>
            <a:r>
              <a:rPr lang="en-GB" sz="1300">
                <a:solidFill>
                  <a:schemeClr val="accent1"/>
                </a:solidFill>
                <a:latin typeface="Lato" panose="020F0502020204030203"/>
                <a:ea typeface="Lato" panose="020F0502020204030203"/>
                <a:cs typeface="Lato" panose="020F0502020204030203"/>
                <a:sym typeface="Lato" panose="020F0502020204030203"/>
              </a:rPr>
              <a:t>:</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b="1">
                <a:solidFill>
                  <a:schemeClr val="accent1"/>
                </a:solidFill>
                <a:latin typeface="Lato" panose="020F0502020204030203"/>
                <a:ea typeface="Lato" panose="020F0502020204030203"/>
                <a:cs typeface="Lato" panose="020F0502020204030203"/>
                <a:sym typeface="Lato" panose="020F0502020204030203"/>
              </a:rPr>
              <a:t>In Folds Train Data</a:t>
            </a:r>
            <a:r>
              <a:rPr lang="en-GB" sz="1300">
                <a:solidFill>
                  <a:schemeClr val="accent1"/>
                </a:solidFill>
                <a:latin typeface="Lato" panose="020F0502020204030203"/>
                <a:ea typeface="Lato" panose="020F0502020204030203"/>
                <a:cs typeface="Lato" panose="020F0502020204030203"/>
                <a:sym typeface="Lato" panose="020F0502020204030203"/>
              </a:rPr>
              <a:t>:</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a:solidFill>
                  <a:schemeClr val="accent1"/>
                </a:solidFill>
                <a:latin typeface="Lato" panose="020F0502020204030203"/>
                <a:ea typeface="Lato" panose="020F0502020204030203"/>
                <a:cs typeface="Lato" panose="020F0502020204030203"/>
                <a:sym typeface="Lato" panose="020F0502020204030203"/>
              </a:rPr>
              <a:t>Avg R2: 0.72985</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b="1">
                <a:solidFill>
                  <a:schemeClr val="accent1"/>
                </a:solidFill>
                <a:latin typeface="Lato" panose="020F0502020204030203"/>
                <a:ea typeface="Lato" panose="020F0502020204030203"/>
                <a:cs typeface="Lato" panose="020F0502020204030203"/>
                <a:sym typeface="Lato" panose="020F0502020204030203"/>
              </a:rPr>
              <a:t>In Folds Test Data</a:t>
            </a:r>
            <a:r>
              <a:rPr lang="en-GB" sz="1300">
                <a:solidFill>
                  <a:schemeClr val="accent1"/>
                </a:solidFill>
                <a:latin typeface="Lato" panose="020F0502020204030203"/>
                <a:ea typeface="Lato" panose="020F0502020204030203"/>
                <a:cs typeface="Lato" panose="020F0502020204030203"/>
                <a:sym typeface="Lato" panose="020F0502020204030203"/>
              </a:rPr>
              <a:t>:</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a:solidFill>
                  <a:schemeClr val="accent1"/>
                </a:solidFill>
                <a:latin typeface="Lato" panose="020F0502020204030203"/>
                <a:ea typeface="Lato" panose="020F0502020204030203"/>
                <a:cs typeface="Lato" panose="020F0502020204030203"/>
                <a:sym typeface="Lato" panose="020F0502020204030203"/>
              </a:rPr>
              <a:t>Avg R2: 0.69473</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b="1">
                <a:solidFill>
                  <a:schemeClr val="accent1"/>
                </a:solidFill>
                <a:latin typeface="Lato" panose="020F0502020204030203"/>
                <a:ea typeface="Lato" panose="020F0502020204030203"/>
                <a:cs typeface="Lato" panose="020F0502020204030203"/>
                <a:sym typeface="Lato" panose="020F0502020204030203"/>
              </a:rPr>
              <a:t>Test Data</a:t>
            </a:r>
            <a:r>
              <a:rPr lang="en-GB" sz="1300">
                <a:solidFill>
                  <a:schemeClr val="accent1"/>
                </a:solidFill>
                <a:latin typeface="Lato" panose="020F0502020204030203"/>
                <a:ea typeface="Lato" panose="020F0502020204030203"/>
                <a:cs typeface="Lato" panose="020F0502020204030203"/>
                <a:sym typeface="Lato" panose="020F0502020204030203"/>
              </a:rPr>
              <a:t>:</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a:solidFill>
                  <a:schemeClr val="accent1"/>
                </a:solidFill>
                <a:latin typeface="Lato" panose="020F0502020204030203"/>
                <a:ea typeface="Lato" panose="020F0502020204030203"/>
                <a:cs typeface="Lato" panose="020F0502020204030203"/>
                <a:sym typeface="Lato" panose="020F0502020204030203"/>
              </a:rPr>
              <a:t>R2: </a:t>
            </a:r>
            <a:r>
              <a:rPr lang="en-GB" sz="1300">
                <a:solidFill>
                  <a:schemeClr val="accent1"/>
                </a:solidFill>
                <a:latin typeface="Lato" panose="020F0502020204030203"/>
                <a:ea typeface="Lato" panose="020F0502020204030203"/>
                <a:cs typeface="Lato" panose="020F0502020204030203"/>
                <a:sym typeface="Lato" panose="020F0502020204030203"/>
              </a:rPr>
              <a:t>-1.25074</a:t>
            </a:r>
            <a:endParaRPr sz="1300">
              <a:solidFill>
                <a:schemeClr val="accent1"/>
              </a:solidFill>
              <a:latin typeface="Lato" panose="020F0502020204030203"/>
              <a:ea typeface="Lato" panose="020F0502020204030203"/>
              <a:cs typeface="Lato" panose="020F0502020204030203"/>
              <a:sym typeface="Lato" panose="020F0502020204030203"/>
            </a:endParaRPr>
          </a:p>
          <a:p>
            <a:pPr marL="0" lvl="0" indent="0" algn="l" rtl="0">
              <a:spcBef>
                <a:spcPts val="1200"/>
              </a:spcBef>
              <a:spcAft>
                <a:spcPts val="0"/>
              </a:spcAft>
              <a:buNone/>
            </a:pPr>
            <a:endParaRPr sz="1300">
              <a:solidFill>
                <a:schemeClr val="accent1"/>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Task one: Hyperparameter of Deep Learning</a:t>
            </a:r>
            <a:endParaRPr lang="en-GB"/>
          </a:p>
          <a:p>
            <a:pPr marL="0" lvl="0" indent="0" algn="l" rtl="0">
              <a:spcBef>
                <a:spcPts val="0"/>
              </a:spcBef>
              <a:spcAft>
                <a:spcPts val="0"/>
              </a:spcAft>
              <a:buNone/>
            </a:pPr>
          </a:p>
        </p:txBody>
      </p:sp>
      <p:sp>
        <p:nvSpPr>
          <p:cNvPr id="173" name="Google Shape;173;p25"/>
          <p:cNvSpPr txBox="1"/>
          <p:nvPr>
            <p:ph type="body" idx="1"/>
          </p:nvPr>
        </p:nvSpPr>
        <p:spPr>
          <a:xfrm>
            <a:off x="729450" y="1800375"/>
            <a:ext cx="2046900" cy="30645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b="1"/>
              <a:t>MNN</a:t>
            </a:r>
            <a:r>
              <a:rPr lang="en-GB"/>
              <a:t>:</a:t>
            </a:r>
            <a:endParaRPr lang="en-GB"/>
          </a:p>
          <a:p>
            <a:pPr marL="0" lvl="0" indent="0" algn="l" rtl="0">
              <a:spcBef>
                <a:spcPts val="1200"/>
              </a:spcBef>
              <a:spcAft>
                <a:spcPts val="0"/>
              </a:spcAft>
              <a:buNone/>
            </a:pPr>
            <a:r>
              <a:rPr lang="en-GB"/>
              <a:t>Units = 32</a:t>
            </a:r>
            <a:endParaRPr lang="en-GB"/>
          </a:p>
          <a:p>
            <a:pPr marL="0" lvl="0" indent="0" algn="l" rtl="0">
              <a:spcBef>
                <a:spcPts val="1200"/>
              </a:spcBef>
              <a:spcAft>
                <a:spcPts val="0"/>
              </a:spcAft>
              <a:buNone/>
            </a:pPr>
            <a:r>
              <a:rPr lang="en-GB"/>
              <a:t>Activation = Relu</a:t>
            </a:r>
            <a:endParaRPr lang="en-GB"/>
          </a:p>
          <a:p>
            <a:pPr marL="0" lvl="0" indent="0" algn="l" rtl="0">
              <a:spcBef>
                <a:spcPts val="1200"/>
              </a:spcBef>
              <a:spcAft>
                <a:spcPts val="0"/>
              </a:spcAft>
              <a:buNone/>
            </a:pPr>
            <a:r>
              <a:rPr lang="en-GB"/>
              <a:t>Optimizer = Adam</a:t>
            </a:r>
            <a:endParaRPr lang="en-GB"/>
          </a:p>
          <a:p>
            <a:pPr marL="0" lvl="0" indent="0" algn="l" rtl="0">
              <a:spcBef>
                <a:spcPts val="1200"/>
              </a:spcBef>
              <a:spcAft>
                <a:spcPts val="0"/>
              </a:spcAft>
              <a:buNone/>
            </a:pPr>
            <a:r>
              <a:rPr lang="en-GB"/>
              <a:t>Learning_rate = 0.01</a:t>
            </a:r>
            <a:endParaRPr lang="en-GB"/>
          </a:p>
          <a:p>
            <a:pPr marL="0" lvl="0" indent="0" algn="l" rtl="0">
              <a:spcBef>
                <a:spcPts val="1200"/>
              </a:spcBef>
              <a:spcAft>
                <a:spcPts val="0"/>
              </a:spcAft>
              <a:buNone/>
            </a:pPr>
            <a:r>
              <a:rPr lang="en-GB"/>
              <a:t>Beta1, Beta2 = 0.08, 0.07</a:t>
            </a:r>
            <a:endParaRPr lang="en-GB"/>
          </a:p>
          <a:p>
            <a:pPr marL="0" lvl="0" indent="0" algn="l" rtl="0">
              <a:spcBef>
                <a:spcPts val="1200"/>
              </a:spcBef>
              <a:spcAft>
                <a:spcPts val="0"/>
              </a:spcAft>
              <a:buNone/>
            </a:pPr>
            <a:r>
              <a:rPr lang="en-GB"/>
              <a:t>Epsilon = 10e-7</a:t>
            </a:r>
            <a:endParaRPr lang="en-GB"/>
          </a:p>
          <a:p>
            <a:pPr marL="0" lvl="0" indent="0" algn="l" rtl="0">
              <a:spcBef>
                <a:spcPts val="1200"/>
              </a:spcBef>
              <a:spcAft>
                <a:spcPts val="0"/>
              </a:spcAft>
              <a:buNone/>
            </a:pPr>
            <a:r>
              <a:rPr lang="en-GB"/>
              <a:t>Loss_Function = mse</a:t>
            </a:r>
            <a:endParaRPr lang="en-GB"/>
          </a:p>
          <a:p>
            <a:pPr marL="0" lvl="0" indent="0" algn="l" rtl="0">
              <a:spcBef>
                <a:spcPts val="1200"/>
              </a:spcBef>
              <a:spcAft>
                <a:spcPts val="0"/>
              </a:spcAft>
              <a:buNone/>
            </a:pPr>
            <a:r>
              <a:rPr lang="en-GB"/>
              <a:t>Epochs = 10</a:t>
            </a:r>
            <a:endParaRPr lang="en-GB"/>
          </a:p>
          <a:p>
            <a:pPr marL="0" lvl="0" indent="0" algn="l" rtl="0">
              <a:spcBef>
                <a:spcPts val="1200"/>
              </a:spcBef>
              <a:spcAft>
                <a:spcPts val="1200"/>
              </a:spcAft>
              <a:buNone/>
            </a:pPr>
            <a:r>
              <a:rPr lang="en-GB"/>
              <a:t>Batch_size = 32</a:t>
            </a:r>
            <a:endParaRPr lang="en-GB"/>
          </a:p>
        </p:txBody>
      </p:sp>
      <p:sp>
        <p:nvSpPr>
          <p:cNvPr id="174" name="Google Shape;174;p25"/>
          <p:cNvSpPr txBox="1"/>
          <p:nvPr>
            <p:ph type="body" idx="1"/>
          </p:nvPr>
        </p:nvSpPr>
        <p:spPr>
          <a:xfrm>
            <a:off x="3492775" y="1800375"/>
            <a:ext cx="3234600" cy="30645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b="1"/>
              <a:t>RNN</a:t>
            </a:r>
            <a:r>
              <a:rPr lang="en-GB"/>
              <a:t>:</a:t>
            </a:r>
            <a:endParaRPr lang="en-GB"/>
          </a:p>
          <a:p>
            <a:pPr marL="0" lvl="0" indent="0" algn="l" rtl="0">
              <a:spcBef>
                <a:spcPts val="1200"/>
              </a:spcBef>
              <a:spcAft>
                <a:spcPts val="0"/>
              </a:spcAft>
              <a:buNone/>
            </a:pPr>
            <a:r>
              <a:rPr lang="en-GB"/>
              <a:t>Units = 50</a:t>
            </a:r>
            <a:endParaRPr lang="en-GB"/>
          </a:p>
          <a:p>
            <a:pPr marL="0" lvl="0" indent="0" algn="l" rtl="0">
              <a:spcBef>
                <a:spcPts val="1200"/>
              </a:spcBef>
              <a:spcAft>
                <a:spcPts val="0"/>
              </a:spcAft>
              <a:buNone/>
            </a:pPr>
            <a:r>
              <a:rPr lang="en-GB"/>
              <a:t>Activation = Leaky_Relu(negative_slop=0.05)</a:t>
            </a:r>
            <a:endParaRPr lang="en-GB"/>
          </a:p>
          <a:p>
            <a:pPr marL="0" lvl="0" indent="0" algn="l" rtl="0">
              <a:spcBef>
                <a:spcPts val="1200"/>
              </a:spcBef>
              <a:spcAft>
                <a:spcPts val="0"/>
              </a:spcAft>
              <a:buNone/>
            </a:pPr>
            <a:r>
              <a:rPr lang="en-GB"/>
              <a:t>Optimizer = Adam</a:t>
            </a:r>
            <a:endParaRPr lang="en-GB"/>
          </a:p>
          <a:p>
            <a:pPr marL="0" lvl="0" indent="0" algn="l" rtl="0">
              <a:spcBef>
                <a:spcPts val="1200"/>
              </a:spcBef>
              <a:spcAft>
                <a:spcPts val="0"/>
              </a:spcAft>
              <a:buNone/>
            </a:pPr>
            <a:r>
              <a:rPr lang="en-GB"/>
              <a:t>Learning_rate = 0.01</a:t>
            </a:r>
            <a:endParaRPr lang="en-GB"/>
          </a:p>
          <a:p>
            <a:pPr marL="0" lvl="0" indent="0" algn="l" rtl="0">
              <a:spcBef>
                <a:spcPts val="1200"/>
              </a:spcBef>
              <a:spcAft>
                <a:spcPts val="0"/>
              </a:spcAft>
              <a:buNone/>
            </a:pPr>
            <a:r>
              <a:rPr lang="en-GB"/>
              <a:t>Beta1, Beta2 = 0.08, 0.07</a:t>
            </a:r>
            <a:endParaRPr lang="en-GB"/>
          </a:p>
          <a:p>
            <a:pPr marL="0" lvl="0" indent="0" algn="l" rtl="0">
              <a:spcBef>
                <a:spcPts val="1200"/>
              </a:spcBef>
              <a:spcAft>
                <a:spcPts val="0"/>
              </a:spcAft>
              <a:buNone/>
            </a:pPr>
            <a:r>
              <a:rPr lang="en-GB"/>
              <a:t>Epsilon = 10e-7</a:t>
            </a:r>
            <a:endParaRPr lang="en-GB"/>
          </a:p>
          <a:p>
            <a:pPr marL="0" lvl="0" indent="0" algn="l" rtl="0">
              <a:spcBef>
                <a:spcPts val="1200"/>
              </a:spcBef>
              <a:spcAft>
                <a:spcPts val="0"/>
              </a:spcAft>
              <a:buNone/>
            </a:pPr>
            <a:r>
              <a:rPr lang="en-GB"/>
              <a:t>Loss_Function = mse</a:t>
            </a:r>
            <a:endParaRPr lang="en-GB"/>
          </a:p>
          <a:p>
            <a:pPr marL="0" lvl="0" indent="0" algn="l" rtl="0">
              <a:spcBef>
                <a:spcPts val="1200"/>
              </a:spcBef>
              <a:spcAft>
                <a:spcPts val="0"/>
              </a:spcAft>
              <a:buNone/>
            </a:pPr>
            <a:r>
              <a:rPr lang="en-GB"/>
              <a:t>Epochs = 10</a:t>
            </a:r>
            <a:endParaRPr lang="en-GB"/>
          </a:p>
          <a:p>
            <a:pPr marL="0" lvl="0" indent="0" algn="l" rtl="0">
              <a:spcBef>
                <a:spcPts val="1200"/>
              </a:spcBef>
              <a:spcAft>
                <a:spcPts val="1200"/>
              </a:spcAft>
              <a:buNone/>
            </a:pPr>
            <a:r>
              <a:rPr lang="en-GB"/>
              <a:t>Batch_size = 32</a:t>
            </a: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Task one: Metrics of DL #1</a:t>
            </a:r>
            <a:endParaRPr lang="en-GB"/>
          </a:p>
        </p:txBody>
      </p:sp>
      <p:sp>
        <p:nvSpPr>
          <p:cNvPr id="180" name="Google Shape;180;p26"/>
          <p:cNvSpPr txBox="1"/>
          <p:nvPr>
            <p:ph type="body" idx="1"/>
          </p:nvPr>
        </p:nvSpPr>
        <p:spPr>
          <a:xfrm>
            <a:off x="729450" y="1853850"/>
            <a:ext cx="4092000" cy="328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For </a:t>
            </a:r>
            <a:r>
              <a:rPr lang="en-GB" b="1" u="sng"/>
              <a:t>MNN</a:t>
            </a:r>
            <a:r>
              <a:rPr lang="en-GB"/>
              <a:t>, all metrics:</a:t>
            </a:r>
            <a:endParaRPr lang="en-GB"/>
          </a:p>
          <a:p>
            <a:pPr marL="0" lvl="0" indent="0" algn="l" rtl="0">
              <a:spcBef>
                <a:spcPts val="1200"/>
              </a:spcBef>
              <a:spcAft>
                <a:spcPts val="0"/>
              </a:spcAft>
              <a:buNone/>
            </a:pPr>
            <a:r>
              <a:rPr lang="en-GB" b="1"/>
              <a:t>In Folds Train Data</a:t>
            </a:r>
            <a:r>
              <a:rPr lang="en-GB"/>
              <a:t>:</a:t>
            </a:r>
            <a:endParaRPr lang="en-GB"/>
          </a:p>
          <a:p>
            <a:pPr marL="0" lvl="0" indent="0" algn="l" rtl="0">
              <a:spcBef>
                <a:spcPts val="1200"/>
              </a:spcBef>
              <a:spcAft>
                <a:spcPts val="0"/>
              </a:spcAft>
              <a:buNone/>
            </a:pPr>
            <a:r>
              <a:rPr lang="en-GB"/>
              <a:t>MSE: 0.01-0.015	RMSE: 0.10-0.12	R2: -0.04-0.28</a:t>
            </a:r>
            <a:endParaRPr lang="en-GB"/>
          </a:p>
          <a:p>
            <a:pPr marL="0" lvl="0" indent="0" algn="l" rtl="0">
              <a:spcBef>
                <a:spcPts val="1200"/>
              </a:spcBef>
              <a:spcAft>
                <a:spcPts val="0"/>
              </a:spcAft>
              <a:buNone/>
            </a:pPr>
            <a:r>
              <a:rPr lang="en-GB" b="1"/>
              <a:t>In Folds Test Data</a:t>
            </a:r>
            <a:r>
              <a:rPr lang="en-GB"/>
              <a:t>:</a:t>
            </a:r>
            <a:endParaRPr lang="en-GB"/>
          </a:p>
          <a:p>
            <a:pPr marL="0" lvl="0" indent="0" algn="l" rtl="0">
              <a:spcBef>
                <a:spcPts val="1200"/>
              </a:spcBef>
              <a:spcAft>
                <a:spcPts val="0"/>
              </a:spcAft>
              <a:buNone/>
            </a:pPr>
            <a:r>
              <a:rPr lang="en-GB"/>
              <a:t>MSE: 0.01-0.015	RMSE: 0.1-0.12	R2: -0.05-0.26</a:t>
            </a:r>
            <a:endParaRPr>
              <a:solidFill>
                <a:srgbClr val="FF0000"/>
              </a:solidFill>
            </a:endParaRPr>
          </a:p>
          <a:p>
            <a:pPr marL="0" lvl="0" indent="0" algn="l" rtl="0">
              <a:spcBef>
                <a:spcPts val="1200"/>
              </a:spcBef>
              <a:spcAft>
                <a:spcPts val="0"/>
              </a:spcAft>
              <a:buNone/>
            </a:pPr>
            <a:r>
              <a:rPr lang="en-GB" b="1"/>
              <a:t>Test Data</a:t>
            </a:r>
            <a:r>
              <a:rPr lang="en-GB"/>
              <a:t>:</a:t>
            </a:r>
            <a:endParaRPr lang="en-GB"/>
          </a:p>
          <a:p>
            <a:pPr marL="0" lvl="0" indent="0" algn="l" rtl="0">
              <a:spcBef>
                <a:spcPts val="1200"/>
              </a:spcBef>
              <a:spcAft>
                <a:spcPts val="0"/>
              </a:spcAft>
              <a:buNone/>
            </a:pPr>
            <a:r>
              <a:rPr lang="en-GB"/>
              <a:t>MSE: </a:t>
            </a:r>
            <a:r>
              <a:rPr lang="en-GB"/>
              <a:t>0.0064296</a:t>
            </a:r>
            <a:r>
              <a:rPr lang="en-GB"/>
              <a:t>	RMSE: </a:t>
            </a:r>
            <a:r>
              <a:rPr lang="en-GB"/>
              <a:t>0.080185</a:t>
            </a:r>
            <a:r>
              <a:rPr lang="en-GB"/>
              <a:t>	R2: -0.00586</a:t>
            </a:r>
            <a:endParaRPr lang="en-GB"/>
          </a:p>
          <a:p>
            <a:pPr marL="0" lvl="0" indent="0" algn="l" rtl="0">
              <a:spcBef>
                <a:spcPts val="1200"/>
              </a:spcBef>
              <a:spcAft>
                <a:spcPts val="1200"/>
              </a:spcAft>
              <a:buNone/>
            </a:pPr>
          </a:p>
        </p:txBody>
      </p:sp>
      <p:sp>
        <p:nvSpPr>
          <p:cNvPr id="181" name="Google Shape;181;p26"/>
          <p:cNvSpPr txBox="1"/>
          <p:nvPr/>
        </p:nvSpPr>
        <p:spPr>
          <a:xfrm>
            <a:off x="5865150" y="1831950"/>
            <a:ext cx="2553000" cy="3073200"/>
          </a:xfrm>
          <a:prstGeom prst="rect">
            <a:avLst/>
          </a:prstGeom>
          <a:noFill/>
          <a:ln>
            <a:noFill/>
          </a:ln>
        </p:spPr>
        <p:txBody>
          <a:bodyPr spcFirstLastPara="1" wrap="square" lIns="91425" tIns="91425" rIns="91425" bIns="91425" anchor="ctr" anchorCtr="0">
            <a:spAutoFit/>
          </a:bodyPr>
          <a:lstStyle/>
          <a:p>
            <a:pPr marL="0" marR="0" lvl="0" indent="0" algn="l" rtl="0">
              <a:lnSpc>
                <a:spcPct val="115000"/>
              </a:lnSpc>
              <a:spcBef>
                <a:spcPts val="0"/>
              </a:spcBef>
              <a:spcAft>
                <a:spcPts val="0"/>
              </a:spcAft>
              <a:buNone/>
            </a:pPr>
            <a:r>
              <a:rPr lang="en-GB" sz="1300">
                <a:solidFill>
                  <a:schemeClr val="accent1"/>
                </a:solidFill>
                <a:latin typeface="Lato" panose="020F0502020204030203"/>
                <a:ea typeface="Lato" panose="020F0502020204030203"/>
                <a:cs typeface="Lato" panose="020F0502020204030203"/>
                <a:sym typeface="Lato" panose="020F0502020204030203"/>
              </a:rPr>
              <a:t>Focus on </a:t>
            </a:r>
            <a:r>
              <a:rPr lang="en-GB" sz="1300" b="1" u="sng">
                <a:solidFill>
                  <a:schemeClr val="accent1"/>
                </a:solidFill>
                <a:latin typeface="Lato" panose="020F0502020204030203"/>
                <a:ea typeface="Lato" panose="020F0502020204030203"/>
                <a:cs typeface="Lato" panose="020F0502020204030203"/>
                <a:sym typeface="Lato" panose="020F0502020204030203"/>
              </a:rPr>
              <a:t>R2</a:t>
            </a:r>
            <a:r>
              <a:rPr lang="en-GB" sz="1300">
                <a:solidFill>
                  <a:schemeClr val="accent1"/>
                </a:solidFill>
                <a:latin typeface="Lato" panose="020F0502020204030203"/>
                <a:ea typeface="Lato" panose="020F0502020204030203"/>
                <a:cs typeface="Lato" panose="020F0502020204030203"/>
                <a:sym typeface="Lato" panose="020F0502020204030203"/>
              </a:rPr>
              <a:t>:</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b="1">
                <a:solidFill>
                  <a:schemeClr val="accent1"/>
                </a:solidFill>
                <a:latin typeface="Lato" panose="020F0502020204030203"/>
                <a:ea typeface="Lato" panose="020F0502020204030203"/>
                <a:cs typeface="Lato" panose="020F0502020204030203"/>
                <a:sym typeface="Lato" panose="020F0502020204030203"/>
              </a:rPr>
              <a:t>In Folds Train Data</a:t>
            </a:r>
            <a:r>
              <a:rPr lang="en-GB" sz="1300">
                <a:solidFill>
                  <a:schemeClr val="accent1"/>
                </a:solidFill>
                <a:latin typeface="Lato" panose="020F0502020204030203"/>
                <a:ea typeface="Lato" panose="020F0502020204030203"/>
                <a:cs typeface="Lato" panose="020F0502020204030203"/>
                <a:sym typeface="Lato" panose="020F0502020204030203"/>
              </a:rPr>
              <a:t>:</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a:solidFill>
                  <a:schemeClr val="accent1"/>
                </a:solidFill>
                <a:latin typeface="Lato" panose="020F0502020204030203"/>
                <a:ea typeface="Lato" panose="020F0502020204030203"/>
                <a:cs typeface="Lato" panose="020F0502020204030203"/>
                <a:sym typeface="Lato" panose="020F0502020204030203"/>
              </a:rPr>
              <a:t>Avg R2: 0.15224</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b="1">
                <a:solidFill>
                  <a:schemeClr val="accent1"/>
                </a:solidFill>
                <a:latin typeface="Lato" panose="020F0502020204030203"/>
                <a:ea typeface="Lato" panose="020F0502020204030203"/>
                <a:cs typeface="Lato" panose="020F0502020204030203"/>
                <a:sym typeface="Lato" panose="020F0502020204030203"/>
              </a:rPr>
              <a:t>In Folds Test Data</a:t>
            </a:r>
            <a:r>
              <a:rPr lang="en-GB" sz="1300">
                <a:solidFill>
                  <a:schemeClr val="accent1"/>
                </a:solidFill>
                <a:latin typeface="Lato" panose="020F0502020204030203"/>
                <a:ea typeface="Lato" panose="020F0502020204030203"/>
                <a:cs typeface="Lato" panose="020F0502020204030203"/>
                <a:sym typeface="Lato" panose="020F0502020204030203"/>
              </a:rPr>
              <a:t>:</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a:solidFill>
                  <a:schemeClr val="accent1"/>
                </a:solidFill>
                <a:latin typeface="Lato" panose="020F0502020204030203"/>
                <a:ea typeface="Lato" panose="020F0502020204030203"/>
                <a:cs typeface="Lato" panose="020F0502020204030203"/>
                <a:sym typeface="Lato" panose="020F0502020204030203"/>
              </a:rPr>
              <a:t>Avg R2: 0.14108</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b="1">
                <a:solidFill>
                  <a:schemeClr val="accent1"/>
                </a:solidFill>
                <a:latin typeface="Lato" panose="020F0502020204030203"/>
                <a:ea typeface="Lato" panose="020F0502020204030203"/>
                <a:cs typeface="Lato" panose="020F0502020204030203"/>
                <a:sym typeface="Lato" panose="020F0502020204030203"/>
              </a:rPr>
              <a:t>Test Data</a:t>
            </a:r>
            <a:r>
              <a:rPr lang="en-GB" sz="1300">
                <a:solidFill>
                  <a:schemeClr val="accent1"/>
                </a:solidFill>
                <a:latin typeface="Lato" panose="020F0502020204030203"/>
                <a:ea typeface="Lato" panose="020F0502020204030203"/>
                <a:cs typeface="Lato" panose="020F0502020204030203"/>
                <a:sym typeface="Lato" panose="020F0502020204030203"/>
              </a:rPr>
              <a:t>:</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a:solidFill>
                  <a:schemeClr val="accent1"/>
                </a:solidFill>
                <a:latin typeface="Lato" panose="020F0502020204030203"/>
                <a:ea typeface="Lato" panose="020F0502020204030203"/>
                <a:cs typeface="Lato" panose="020F0502020204030203"/>
                <a:sym typeface="Lato" panose="020F0502020204030203"/>
              </a:rPr>
              <a:t>R2: </a:t>
            </a:r>
            <a:r>
              <a:rPr lang="en-GB" sz="1300">
                <a:solidFill>
                  <a:schemeClr val="accent1"/>
                </a:solidFill>
                <a:latin typeface="Lato" panose="020F0502020204030203"/>
                <a:ea typeface="Lato" panose="020F0502020204030203"/>
                <a:cs typeface="Lato" panose="020F0502020204030203"/>
                <a:sym typeface="Lato" panose="020F0502020204030203"/>
              </a:rPr>
              <a:t>-0.00586</a:t>
            </a:r>
            <a:endParaRPr sz="1300">
              <a:solidFill>
                <a:schemeClr val="accent1"/>
              </a:solidFill>
              <a:latin typeface="Lato" panose="020F0502020204030203"/>
              <a:ea typeface="Lato" panose="020F0502020204030203"/>
              <a:cs typeface="Lato" panose="020F0502020204030203"/>
              <a:sym typeface="Lato" panose="020F0502020204030203"/>
            </a:endParaRPr>
          </a:p>
          <a:p>
            <a:pPr marL="0" lvl="0" indent="0" algn="l" rtl="0">
              <a:spcBef>
                <a:spcPts val="1200"/>
              </a:spcBef>
              <a:spcAft>
                <a:spcPts val="0"/>
              </a:spcAft>
              <a:buNone/>
            </a:pPr>
            <a:endParaRPr sz="1300">
              <a:solidFill>
                <a:schemeClr val="accent1"/>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Task one: Metrics of DL #2</a:t>
            </a:r>
            <a:endParaRPr lang="en-GB"/>
          </a:p>
        </p:txBody>
      </p:sp>
      <p:sp>
        <p:nvSpPr>
          <p:cNvPr id="187" name="Google Shape;187;p27"/>
          <p:cNvSpPr txBox="1"/>
          <p:nvPr>
            <p:ph type="body" idx="1"/>
          </p:nvPr>
        </p:nvSpPr>
        <p:spPr>
          <a:xfrm>
            <a:off x="729450" y="1853850"/>
            <a:ext cx="4092000" cy="328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For </a:t>
            </a:r>
            <a:r>
              <a:rPr lang="en-GB" b="1" u="sng"/>
              <a:t>RNN</a:t>
            </a:r>
            <a:r>
              <a:rPr lang="en-GB"/>
              <a:t>, all metrics:</a:t>
            </a:r>
            <a:endParaRPr lang="en-GB"/>
          </a:p>
          <a:p>
            <a:pPr marL="0" lvl="0" indent="0" algn="l" rtl="0">
              <a:spcBef>
                <a:spcPts val="1200"/>
              </a:spcBef>
              <a:spcAft>
                <a:spcPts val="0"/>
              </a:spcAft>
              <a:buNone/>
            </a:pPr>
            <a:r>
              <a:rPr lang="en-GB" b="1"/>
              <a:t>In Folds Train Data</a:t>
            </a:r>
            <a:r>
              <a:rPr lang="en-GB"/>
              <a:t>:</a:t>
            </a:r>
            <a:endParaRPr lang="en-GB"/>
          </a:p>
          <a:p>
            <a:pPr marL="0" lvl="0" indent="0" algn="l" rtl="0">
              <a:spcBef>
                <a:spcPts val="1200"/>
              </a:spcBef>
              <a:spcAft>
                <a:spcPts val="0"/>
              </a:spcAft>
              <a:buNone/>
            </a:pPr>
            <a:r>
              <a:rPr lang="en-GB"/>
              <a:t>MSE: 0.02-0.03	RMSE: 0.14-0.17	R2: -1.1--0.5</a:t>
            </a:r>
            <a:endParaRPr lang="en-GB"/>
          </a:p>
          <a:p>
            <a:pPr marL="0" lvl="0" indent="0" algn="l" rtl="0">
              <a:spcBef>
                <a:spcPts val="1200"/>
              </a:spcBef>
              <a:spcAft>
                <a:spcPts val="0"/>
              </a:spcAft>
              <a:buNone/>
            </a:pPr>
            <a:r>
              <a:rPr lang="en-GB" b="1"/>
              <a:t>In Folds Test Data</a:t>
            </a:r>
            <a:r>
              <a:rPr lang="en-GB"/>
              <a:t>:</a:t>
            </a:r>
            <a:endParaRPr lang="en-GB"/>
          </a:p>
          <a:p>
            <a:pPr marL="0" lvl="0" indent="0" algn="l" rtl="0">
              <a:spcBef>
                <a:spcPts val="1200"/>
              </a:spcBef>
              <a:spcAft>
                <a:spcPts val="0"/>
              </a:spcAft>
              <a:buNone/>
            </a:pPr>
            <a:r>
              <a:rPr lang="en-GB"/>
              <a:t>MSE: 0.023-0.026	RMSE: 0.5-0.17	R2: -1.1–0.4</a:t>
            </a:r>
            <a:endParaRPr>
              <a:solidFill>
                <a:srgbClr val="FF0000"/>
              </a:solidFill>
            </a:endParaRPr>
          </a:p>
          <a:p>
            <a:pPr marL="0" lvl="0" indent="0" algn="l" rtl="0">
              <a:spcBef>
                <a:spcPts val="1200"/>
              </a:spcBef>
              <a:spcAft>
                <a:spcPts val="0"/>
              </a:spcAft>
              <a:buNone/>
            </a:pPr>
            <a:r>
              <a:rPr lang="en-GB" b="1"/>
              <a:t>Test Data</a:t>
            </a:r>
            <a:r>
              <a:rPr lang="en-GB"/>
              <a:t>:</a:t>
            </a:r>
            <a:endParaRPr lang="en-GB"/>
          </a:p>
          <a:p>
            <a:pPr marL="0" lvl="0" indent="0" algn="l" rtl="0">
              <a:spcBef>
                <a:spcPts val="1200"/>
              </a:spcBef>
              <a:spcAft>
                <a:spcPts val="0"/>
              </a:spcAft>
              <a:buNone/>
            </a:pPr>
            <a:r>
              <a:rPr lang="en-GB"/>
              <a:t>MSE: 0.01066	RMSE: 0.10326	R2: -0.67206</a:t>
            </a:r>
            <a:endParaRPr lang="en-GB"/>
          </a:p>
          <a:p>
            <a:pPr marL="0" lvl="0" indent="0" algn="l" rtl="0">
              <a:spcBef>
                <a:spcPts val="1200"/>
              </a:spcBef>
              <a:spcAft>
                <a:spcPts val="1200"/>
              </a:spcAft>
              <a:buNone/>
            </a:pPr>
          </a:p>
        </p:txBody>
      </p:sp>
      <p:sp>
        <p:nvSpPr>
          <p:cNvPr id="188" name="Google Shape;188;p27"/>
          <p:cNvSpPr txBox="1"/>
          <p:nvPr/>
        </p:nvSpPr>
        <p:spPr>
          <a:xfrm>
            <a:off x="5865150" y="1831950"/>
            <a:ext cx="2553000" cy="3073200"/>
          </a:xfrm>
          <a:prstGeom prst="rect">
            <a:avLst/>
          </a:prstGeom>
          <a:noFill/>
          <a:ln>
            <a:noFill/>
          </a:ln>
        </p:spPr>
        <p:txBody>
          <a:bodyPr spcFirstLastPara="1" wrap="square" lIns="91425" tIns="91425" rIns="91425" bIns="91425" anchor="ctr" anchorCtr="0">
            <a:spAutoFit/>
          </a:bodyPr>
          <a:lstStyle/>
          <a:p>
            <a:pPr marL="0" marR="0" lvl="0" indent="0" algn="l" rtl="0">
              <a:lnSpc>
                <a:spcPct val="115000"/>
              </a:lnSpc>
              <a:spcBef>
                <a:spcPts val="0"/>
              </a:spcBef>
              <a:spcAft>
                <a:spcPts val="0"/>
              </a:spcAft>
              <a:buNone/>
            </a:pPr>
            <a:r>
              <a:rPr lang="en-GB" sz="1300">
                <a:solidFill>
                  <a:schemeClr val="accent1"/>
                </a:solidFill>
                <a:latin typeface="Lato" panose="020F0502020204030203"/>
                <a:ea typeface="Lato" panose="020F0502020204030203"/>
                <a:cs typeface="Lato" panose="020F0502020204030203"/>
                <a:sym typeface="Lato" panose="020F0502020204030203"/>
              </a:rPr>
              <a:t>Focus on </a:t>
            </a:r>
            <a:r>
              <a:rPr lang="en-GB" sz="1300" b="1" u="sng">
                <a:solidFill>
                  <a:schemeClr val="accent1"/>
                </a:solidFill>
                <a:latin typeface="Lato" panose="020F0502020204030203"/>
                <a:ea typeface="Lato" panose="020F0502020204030203"/>
                <a:cs typeface="Lato" panose="020F0502020204030203"/>
                <a:sym typeface="Lato" panose="020F0502020204030203"/>
              </a:rPr>
              <a:t>R2</a:t>
            </a:r>
            <a:r>
              <a:rPr lang="en-GB" sz="1300">
                <a:solidFill>
                  <a:schemeClr val="accent1"/>
                </a:solidFill>
                <a:latin typeface="Lato" panose="020F0502020204030203"/>
                <a:ea typeface="Lato" panose="020F0502020204030203"/>
                <a:cs typeface="Lato" panose="020F0502020204030203"/>
                <a:sym typeface="Lato" panose="020F0502020204030203"/>
              </a:rPr>
              <a:t>:</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b="1">
                <a:solidFill>
                  <a:schemeClr val="accent1"/>
                </a:solidFill>
                <a:latin typeface="Lato" panose="020F0502020204030203"/>
                <a:ea typeface="Lato" panose="020F0502020204030203"/>
                <a:cs typeface="Lato" panose="020F0502020204030203"/>
                <a:sym typeface="Lato" panose="020F0502020204030203"/>
              </a:rPr>
              <a:t>In Folds Train Data</a:t>
            </a:r>
            <a:r>
              <a:rPr lang="en-GB" sz="1300">
                <a:solidFill>
                  <a:schemeClr val="accent1"/>
                </a:solidFill>
                <a:latin typeface="Lato" panose="020F0502020204030203"/>
                <a:ea typeface="Lato" panose="020F0502020204030203"/>
                <a:cs typeface="Lato" panose="020F0502020204030203"/>
                <a:sym typeface="Lato" panose="020F0502020204030203"/>
              </a:rPr>
              <a:t>:</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a:solidFill>
                  <a:schemeClr val="accent1"/>
                </a:solidFill>
                <a:latin typeface="Lato" panose="020F0502020204030203"/>
                <a:ea typeface="Lato" panose="020F0502020204030203"/>
                <a:cs typeface="Lato" panose="020F0502020204030203"/>
                <a:sym typeface="Lato" panose="020F0502020204030203"/>
              </a:rPr>
              <a:t>Avg R2: -0.85014</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b="1">
                <a:solidFill>
                  <a:schemeClr val="accent1"/>
                </a:solidFill>
                <a:latin typeface="Lato" panose="020F0502020204030203"/>
                <a:ea typeface="Lato" panose="020F0502020204030203"/>
                <a:cs typeface="Lato" panose="020F0502020204030203"/>
                <a:sym typeface="Lato" panose="020F0502020204030203"/>
              </a:rPr>
              <a:t>In Folds Test Data</a:t>
            </a:r>
            <a:r>
              <a:rPr lang="en-GB" sz="1300">
                <a:solidFill>
                  <a:schemeClr val="accent1"/>
                </a:solidFill>
                <a:latin typeface="Lato" panose="020F0502020204030203"/>
                <a:ea typeface="Lato" panose="020F0502020204030203"/>
                <a:cs typeface="Lato" panose="020F0502020204030203"/>
                <a:sym typeface="Lato" panose="020F0502020204030203"/>
              </a:rPr>
              <a:t>:</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a:solidFill>
                  <a:schemeClr val="accent1"/>
                </a:solidFill>
                <a:latin typeface="Lato" panose="020F0502020204030203"/>
                <a:ea typeface="Lato" panose="020F0502020204030203"/>
                <a:cs typeface="Lato" panose="020F0502020204030203"/>
                <a:sym typeface="Lato" panose="020F0502020204030203"/>
              </a:rPr>
              <a:t>Avg R2: -090643</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b="1">
                <a:solidFill>
                  <a:schemeClr val="accent1"/>
                </a:solidFill>
                <a:latin typeface="Lato" panose="020F0502020204030203"/>
                <a:ea typeface="Lato" panose="020F0502020204030203"/>
                <a:cs typeface="Lato" panose="020F0502020204030203"/>
                <a:sym typeface="Lato" panose="020F0502020204030203"/>
              </a:rPr>
              <a:t>Test Data</a:t>
            </a:r>
            <a:r>
              <a:rPr lang="en-GB" sz="1300">
                <a:solidFill>
                  <a:schemeClr val="accent1"/>
                </a:solidFill>
                <a:latin typeface="Lato" panose="020F0502020204030203"/>
                <a:ea typeface="Lato" panose="020F0502020204030203"/>
                <a:cs typeface="Lato" panose="020F0502020204030203"/>
                <a:sym typeface="Lato" panose="020F0502020204030203"/>
              </a:rPr>
              <a:t>:</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a:solidFill>
                  <a:schemeClr val="accent1"/>
                </a:solidFill>
                <a:latin typeface="Lato" panose="020F0502020204030203"/>
                <a:ea typeface="Lato" panose="020F0502020204030203"/>
                <a:cs typeface="Lato" panose="020F0502020204030203"/>
                <a:sym typeface="Lato" panose="020F0502020204030203"/>
              </a:rPr>
              <a:t>R2: </a:t>
            </a:r>
            <a:r>
              <a:rPr lang="en-GB" sz="1300">
                <a:solidFill>
                  <a:schemeClr val="accent1"/>
                </a:solidFill>
                <a:latin typeface="Lato" panose="020F0502020204030203"/>
                <a:ea typeface="Lato" panose="020F0502020204030203"/>
                <a:cs typeface="Lato" panose="020F0502020204030203"/>
                <a:sym typeface="Lato" panose="020F0502020204030203"/>
              </a:rPr>
              <a:t>-0.67206</a:t>
            </a:r>
            <a:endParaRPr sz="1300">
              <a:solidFill>
                <a:schemeClr val="accent1"/>
              </a:solidFill>
              <a:latin typeface="Lato" panose="020F0502020204030203"/>
              <a:ea typeface="Lato" panose="020F0502020204030203"/>
              <a:cs typeface="Lato" panose="020F0502020204030203"/>
              <a:sym typeface="Lato" panose="020F0502020204030203"/>
            </a:endParaRPr>
          </a:p>
          <a:p>
            <a:pPr marL="0" lvl="0" indent="0" algn="l" rtl="0">
              <a:spcBef>
                <a:spcPts val="1200"/>
              </a:spcBef>
              <a:spcAft>
                <a:spcPts val="0"/>
              </a:spcAft>
              <a:buNone/>
            </a:pPr>
            <a:endParaRPr sz="1300">
              <a:solidFill>
                <a:schemeClr val="accent1"/>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Task one: Summery</a:t>
            </a:r>
            <a:endParaRPr lang="en-GB"/>
          </a:p>
        </p:txBody>
      </p:sp>
      <p:sp>
        <p:nvSpPr>
          <p:cNvPr id="194" name="Google Shape;194;p28"/>
          <p:cNvSpPr txBox="1"/>
          <p:nvPr>
            <p:ph type="body" idx="1"/>
          </p:nvPr>
        </p:nvSpPr>
        <p:spPr>
          <a:xfrm>
            <a:off x="729450" y="1853850"/>
            <a:ext cx="7329600" cy="328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Gradient Boost Regression and Random Forest Regression show an highest average r2 score.</a:t>
            </a:r>
            <a:endParaRPr lang="en-GB"/>
          </a:p>
          <a:p>
            <a:pPr marL="0" lvl="0" indent="0" algn="l" rtl="0">
              <a:spcBef>
                <a:spcPts val="1200"/>
              </a:spcBef>
              <a:spcAft>
                <a:spcPts val="0"/>
              </a:spcAft>
              <a:buNone/>
            </a:pPr>
            <a:r>
              <a:rPr lang="en-GB"/>
              <a:t>By increasing the degree of polynomial, model will have an improvement in result.</a:t>
            </a:r>
            <a:endParaRPr lang="en-GB"/>
          </a:p>
          <a:p>
            <a:pPr marL="0" lvl="0" indent="0" algn="l" rtl="0">
              <a:spcBef>
                <a:spcPts val="1200"/>
              </a:spcBef>
              <a:spcAft>
                <a:spcPts val="1200"/>
              </a:spcAft>
              <a:buNone/>
            </a:p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Task two: Moving Window</a:t>
            </a:r>
            <a:endParaRPr lang="en-GB"/>
          </a:p>
          <a:p>
            <a:pPr marL="0" lvl="0" indent="0" algn="l" rtl="0">
              <a:spcBef>
                <a:spcPts val="0"/>
              </a:spcBef>
              <a:spcAft>
                <a:spcPts val="0"/>
              </a:spcAft>
              <a:buNone/>
            </a:pPr>
          </a:p>
        </p:txBody>
      </p:sp>
      <p:sp>
        <p:nvSpPr>
          <p:cNvPr id="200" name="Google Shape;200;p29"/>
          <p:cNvSpPr txBox="1"/>
          <p:nvPr>
            <p:ph type="body" idx="1"/>
          </p:nvPr>
        </p:nvSpPr>
        <p:spPr>
          <a:xfrm>
            <a:off x="729450" y="2323825"/>
            <a:ext cx="7329600" cy="208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The moving window is set to 14.</a:t>
            </a:r>
            <a:endParaRPr lang="en-GB"/>
          </a:p>
          <a:p>
            <a:pPr marL="0" lvl="0" indent="0" algn="l" rtl="0">
              <a:spcBef>
                <a:spcPts val="1200"/>
              </a:spcBef>
              <a:spcAft>
                <a:spcPts val="0"/>
              </a:spcAft>
              <a:buNone/>
            </a:pPr>
            <a:r>
              <a:rPr lang="en-GB"/>
              <a:t>The procedure involves fitting models using the forward prices of the previous 14 records as input and predicting the spot price of the next record. Finally, performance metrics are computed based on the predictions.</a:t>
            </a:r>
            <a:endParaRPr lang="en-GB"/>
          </a:p>
          <a:p>
            <a:pPr marL="0" lvl="0" indent="0" algn="l" rtl="0">
              <a:spcBef>
                <a:spcPts val="1200"/>
              </a:spcBef>
              <a:spcAft>
                <a:spcPts val="1200"/>
              </a:spcAft>
              <a:buNone/>
            </a:p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Task two: Moving Window</a:t>
            </a:r>
            <a:endParaRPr lang="en-GB"/>
          </a:p>
          <a:p>
            <a:pPr marL="0" lvl="0" indent="0" algn="l" rtl="0">
              <a:spcBef>
                <a:spcPts val="0"/>
              </a:spcBef>
              <a:spcAft>
                <a:spcPts val="0"/>
              </a:spcAft>
              <a:buNone/>
            </a:pPr>
          </a:p>
        </p:txBody>
      </p:sp>
      <p:graphicFrame>
        <p:nvGraphicFramePr>
          <p:cNvPr id="206" name="Google Shape;206;p30"/>
          <p:cNvGraphicFramePr/>
          <p:nvPr/>
        </p:nvGraphicFramePr>
        <p:xfrm>
          <a:off x="952500" y="1986725"/>
          <a:ext cx="7239000" cy="3000000"/>
        </p:xfrm>
        <a:graphic>
          <a:graphicData uri="http://schemas.openxmlformats.org/drawingml/2006/table">
            <a:tbl>
              <a:tblPr>
                <a:noFill/>
                <a:tableStyleId>{BD67FD72-C62D-4BEF-A74C-DDFAB15C7C43}</a:tableStyleId>
              </a:tblPr>
              <a:tblGrid>
                <a:gridCol w="1809750"/>
                <a:gridCol w="1809750"/>
                <a:gridCol w="1809750"/>
                <a:gridCol w="1809750"/>
              </a:tblGrid>
              <a:tr h="381000">
                <a:tc>
                  <a:txBody>
                    <a:bodyPr/>
                    <a:lstStyle/>
                    <a:p>
                      <a:pPr marL="0" lvl="0" indent="0" algn="ctr" rtl="0">
                        <a:spcBef>
                          <a:spcPts val="0"/>
                        </a:spcBef>
                        <a:spcAft>
                          <a:spcPts val="0"/>
                        </a:spcAft>
                        <a:buNone/>
                      </a:pPr>
                      <a:r>
                        <a:rPr lang="en-GB"/>
                        <a:t>Model Type</a:t>
                      </a:r>
                      <a:endParaRPr lang="en-GB"/>
                    </a:p>
                  </a:txBody>
                  <a:tcPr marL="91425" marR="91425" marT="91425" marB="91425"/>
                </a:tc>
                <a:tc>
                  <a:txBody>
                    <a:bodyPr/>
                    <a:lstStyle/>
                    <a:p>
                      <a:pPr marL="0" lvl="0" indent="0" algn="ctr" rtl="0">
                        <a:spcBef>
                          <a:spcPts val="0"/>
                        </a:spcBef>
                        <a:spcAft>
                          <a:spcPts val="0"/>
                        </a:spcAft>
                        <a:buNone/>
                      </a:pPr>
                      <a:r>
                        <a:rPr lang="en-GB"/>
                        <a:t>MSE</a:t>
                      </a:r>
                      <a:endParaRPr lang="en-GB"/>
                    </a:p>
                  </a:txBody>
                  <a:tcPr marL="91425" marR="91425" marT="91425" marB="91425"/>
                </a:tc>
                <a:tc>
                  <a:txBody>
                    <a:bodyPr/>
                    <a:lstStyle/>
                    <a:p>
                      <a:pPr marL="0" lvl="0" indent="0" algn="ctr" rtl="0">
                        <a:spcBef>
                          <a:spcPts val="0"/>
                        </a:spcBef>
                        <a:spcAft>
                          <a:spcPts val="0"/>
                        </a:spcAft>
                        <a:buNone/>
                      </a:pPr>
                      <a:r>
                        <a:rPr lang="en-GB"/>
                        <a:t>RMSE</a:t>
                      </a:r>
                      <a:endParaRPr lang="en-GB"/>
                    </a:p>
                  </a:txBody>
                  <a:tcPr marL="91425" marR="91425" marT="91425" marB="91425"/>
                </a:tc>
                <a:tc>
                  <a:txBody>
                    <a:bodyPr/>
                    <a:lstStyle/>
                    <a:p>
                      <a:pPr marL="0" lvl="0" indent="0" algn="ctr" rtl="0">
                        <a:spcBef>
                          <a:spcPts val="0"/>
                        </a:spcBef>
                        <a:spcAft>
                          <a:spcPts val="0"/>
                        </a:spcAft>
                        <a:buNone/>
                      </a:pPr>
                      <a:r>
                        <a:rPr lang="en-GB"/>
                        <a:t>R2</a:t>
                      </a:r>
                      <a:endParaRPr lang="en-GB"/>
                    </a:p>
                  </a:txBody>
                  <a:tcPr marL="91425" marR="91425" marT="91425" marB="91425"/>
                </a:tc>
              </a:tr>
              <a:tr h="381000">
                <a:tc>
                  <a:txBody>
                    <a:bodyPr/>
                    <a:lstStyle/>
                    <a:p>
                      <a:pPr marL="0" lvl="0" indent="0" algn="ctr" rtl="0">
                        <a:spcBef>
                          <a:spcPts val="0"/>
                        </a:spcBef>
                        <a:spcAft>
                          <a:spcPts val="0"/>
                        </a:spcAft>
                        <a:buNone/>
                      </a:pPr>
                      <a:r>
                        <a:rPr lang="en-GB"/>
                        <a:t>Linear Regression</a:t>
                      </a:r>
                      <a:endParaRPr lang="en-GB"/>
                    </a:p>
                  </a:txBody>
                  <a:tcPr marL="91425" marR="91425" marT="91425" marB="91425"/>
                </a:tc>
                <a:tc>
                  <a:txBody>
                    <a:bodyPr/>
                    <a:lstStyle/>
                    <a:p>
                      <a:pPr marL="0" lvl="0" indent="0" algn="ctr" rtl="0">
                        <a:spcBef>
                          <a:spcPts val="0"/>
                        </a:spcBef>
                        <a:spcAft>
                          <a:spcPts val="0"/>
                        </a:spcAft>
                        <a:buNone/>
                      </a:pPr>
                      <a:r>
                        <a:rPr lang="en-GB"/>
                        <a:t>0.00104</a:t>
                      </a:r>
                      <a:endParaRPr lang="en-GB"/>
                    </a:p>
                  </a:txBody>
                  <a:tcPr marL="91425" marR="91425" marT="91425" marB="91425"/>
                </a:tc>
                <a:tc>
                  <a:txBody>
                    <a:bodyPr/>
                    <a:lstStyle/>
                    <a:p>
                      <a:pPr marL="0" lvl="0" indent="0" algn="ctr" rtl="0">
                        <a:spcBef>
                          <a:spcPts val="0"/>
                        </a:spcBef>
                        <a:spcAft>
                          <a:spcPts val="0"/>
                        </a:spcAft>
                        <a:buNone/>
                      </a:pPr>
                      <a:r>
                        <a:rPr lang="en-GB"/>
                        <a:t>0.0322</a:t>
                      </a:r>
                      <a:endParaRPr lang="en-GB"/>
                    </a:p>
                  </a:txBody>
                  <a:tcPr marL="91425" marR="91425" marT="91425" marB="91425"/>
                </a:tc>
                <a:tc>
                  <a:txBody>
                    <a:bodyPr/>
                    <a:lstStyle/>
                    <a:p>
                      <a:pPr marL="0" lvl="0" indent="0" algn="ctr" rtl="0">
                        <a:spcBef>
                          <a:spcPts val="0"/>
                        </a:spcBef>
                        <a:spcAft>
                          <a:spcPts val="0"/>
                        </a:spcAft>
                        <a:buNone/>
                      </a:pPr>
                      <a:r>
                        <a:rPr lang="en-GB"/>
                        <a:t>0.91552</a:t>
                      </a:r>
                      <a:endParaRPr lang="en-GB"/>
                    </a:p>
                  </a:txBody>
                  <a:tcPr marL="91425" marR="91425" marT="91425" marB="91425">
                    <a:solidFill>
                      <a:srgbClr val="00FF00"/>
                    </a:solidFill>
                  </a:tcPr>
                </a:tc>
              </a:tr>
              <a:tr h="381000">
                <a:tc>
                  <a:txBody>
                    <a:bodyPr/>
                    <a:lstStyle/>
                    <a:p>
                      <a:pPr marL="0" lvl="0" indent="0" algn="ctr" rtl="0">
                        <a:spcBef>
                          <a:spcPts val="0"/>
                        </a:spcBef>
                        <a:spcAft>
                          <a:spcPts val="0"/>
                        </a:spcAft>
                        <a:buNone/>
                      </a:pPr>
                      <a:r>
                        <a:rPr lang="en-GB"/>
                        <a:t>Polynomial</a:t>
                      </a:r>
                      <a:endParaRPr lang="en-GB"/>
                    </a:p>
                  </a:txBody>
                  <a:tcPr marL="91425" marR="91425" marT="91425" marB="91425"/>
                </a:tc>
                <a:tc>
                  <a:txBody>
                    <a:bodyPr/>
                    <a:lstStyle/>
                    <a:p>
                      <a:pPr marL="0" lvl="0" indent="0" algn="ctr" rtl="0">
                        <a:spcBef>
                          <a:spcPts val="0"/>
                        </a:spcBef>
                        <a:spcAft>
                          <a:spcPts val="0"/>
                        </a:spcAft>
                        <a:buNone/>
                      </a:pPr>
                      <a:r>
                        <a:rPr lang="en-GB"/>
                        <a:t>0.08438</a:t>
                      </a:r>
                      <a:endParaRPr lang="en-GB"/>
                    </a:p>
                  </a:txBody>
                  <a:tcPr marL="91425" marR="91425" marT="91425" marB="91425"/>
                </a:tc>
                <a:tc>
                  <a:txBody>
                    <a:bodyPr/>
                    <a:lstStyle/>
                    <a:p>
                      <a:pPr marL="0" lvl="0" indent="0" algn="ctr" rtl="0">
                        <a:spcBef>
                          <a:spcPts val="0"/>
                        </a:spcBef>
                        <a:spcAft>
                          <a:spcPts val="0"/>
                        </a:spcAft>
                        <a:buNone/>
                      </a:pPr>
                      <a:r>
                        <a:rPr lang="en-GB"/>
                        <a:t>0.29048</a:t>
                      </a:r>
                      <a:endParaRPr lang="en-GB"/>
                    </a:p>
                  </a:txBody>
                  <a:tcPr marL="91425" marR="91425" marT="91425" marB="91425"/>
                </a:tc>
                <a:tc>
                  <a:txBody>
                    <a:bodyPr/>
                    <a:lstStyle/>
                    <a:p>
                      <a:pPr marL="0" lvl="0" indent="0" algn="ctr" rtl="0">
                        <a:spcBef>
                          <a:spcPts val="0"/>
                        </a:spcBef>
                        <a:spcAft>
                          <a:spcPts val="0"/>
                        </a:spcAft>
                        <a:buNone/>
                      </a:pPr>
                      <a:r>
                        <a:rPr lang="en-GB"/>
                        <a:t>-5.87620</a:t>
                      </a:r>
                      <a:endParaRPr lang="en-GB"/>
                    </a:p>
                  </a:txBody>
                  <a:tcPr marL="91425" marR="91425" marT="91425" marB="91425"/>
                </a:tc>
              </a:tr>
              <a:tr h="381000">
                <a:tc>
                  <a:txBody>
                    <a:bodyPr/>
                    <a:lstStyle/>
                    <a:p>
                      <a:pPr marL="0" lvl="0" indent="0" algn="ctr" rtl="0">
                        <a:spcBef>
                          <a:spcPts val="0"/>
                        </a:spcBef>
                        <a:spcAft>
                          <a:spcPts val="0"/>
                        </a:spcAft>
                        <a:buNone/>
                      </a:pPr>
                      <a:r>
                        <a:rPr lang="en-GB"/>
                        <a:t>Gradient Boost</a:t>
                      </a:r>
                      <a:endParaRPr lang="en-GB"/>
                    </a:p>
                  </a:txBody>
                  <a:tcPr marL="91425" marR="91425" marT="91425" marB="91425"/>
                </a:tc>
                <a:tc>
                  <a:txBody>
                    <a:bodyPr/>
                    <a:lstStyle/>
                    <a:p>
                      <a:pPr marL="0" lvl="0" indent="0" algn="ctr" rtl="0">
                        <a:spcBef>
                          <a:spcPts val="0"/>
                        </a:spcBef>
                        <a:spcAft>
                          <a:spcPts val="0"/>
                        </a:spcAft>
                        <a:buNone/>
                      </a:pPr>
                      <a:r>
                        <a:rPr lang="en-GB"/>
                        <a:t>0.00092</a:t>
                      </a:r>
                      <a:endParaRPr lang="en-GB"/>
                    </a:p>
                  </a:txBody>
                  <a:tcPr marL="91425" marR="91425" marT="91425" marB="91425"/>
                </a:tc>
                <a:tc>
                  <a:txBody>
                    <a:bodyPr/>
                    <a:lstStyle/>
                    <a:p>
                      <a:pPr marL="0" lvl="0" indent="0" algn="ctr" rtl="0">
                        <a:spcBef>
                          <a:spcPts val="0"/>
                        </a:spcBef>
                        <a:spcAft>
                          <a:spcPts val="0"/>
                        </a:spcAft>
                        <a:buNone/>
                      </a:pPr>
                      <a:r>
                        <a:rPr lang="en-GB"/>
                        <a:t>0.03028</a:t>
                      </a:r>
                      <a:endParaRPr lang="en-GB"/>
                    </a:p>
                  </a:txBody>
                  <a:tcPr marL="91425" marR="91425" marT="91425" marB="91425"/>
                </a:tc>
                <a:tc>
                  <a:txBody>
                    <a:bodyPr/>
                    <a:lstStyle/>
                    <a:p>
                      <a:pPr marL="0" lvl="0" indent="0" algn="ctr" rtl="0">
                        <a:spcBef>
                          <a:spcPts val="0"/>
                        </a:spcBef>
                        <a:spcAft>
                          <a:spcPts val="0"/>
                        </a:spcAft>
                        <a:buNone/>
                      </a:pPr>
                      <a:r>
                        <a:rPr lang="en-GB"/>
                        <a:t>0.92530</a:t>
                      </a:r>
                      <a:endParaRPr lang="en-GB"/>
                    </a:p>
                  </a:txBody>
                  <a:tcPr marL="91425" marR="91425" marT="91425" marB="91425">
                    <a:solidFill>
                      <a:srgbClr val="00FF00"/>
                    </a:solidFill>
                  </a:tcPr>
                </a:tc>
              </a:tr>
              <a:tr h="381000">
                <a:tc>
                  <a:txBody>
                    <a:bodyPr/>
                    <a:lstStyle/>
                    <a:p>
                      <a:pPr marL="0" lvl="0" indent="0" algn="ctr" rtl="0">
                        <a:spcBef>
                          <a:spcPts val="0"/>
                        </a:spcBef>
                        <a:spcAft>
                          <a:spcPts val="0"/>
                        </a:spcAft>
                        <a:buNone/>
                      </a:pPr>
                      <a:r>
                        <a:rPr lang="en-GB"/>
                        <a:t>Random Forest</a:t>
                      </a:r>
                      <a:endParaRPr lang="en-GB"/>
                    </a:p>
                  </a:txBody>
                  <a:tcPr marL="91425" marR="91425" marT="91425" marB="91425"/>
                </a:tc>
                <a:tc>
                  <a:txBody>
                    <a:bodyPr/>
                    <a:lstStyle/>
                    <a:p>
                      <a:pPr marL="0" marR="0" lvl="0" indent="0" algn="ctr" rtl="0">
                        <a:lnSpc>
                          <a:spcPct val="100000"/>
                        </a:lnSpc>
                        <a:spcBef>
                          <a:spcPts val="0"/>
                        </a:spcBef>
                        <a:spcAft>
                          <a:spcPts val="0"/>
                        </a:spcAft>
                        <a:buNone/>
                      </a:pPr>
                      <a:r>
                        <a:rPr lang="en-GB"/>
                        <a:t>0.00097</a:t>
                      </a:r>
                      <a:endParaRPr lang="en-GB"/>
                    </a:p>
                  </a:txBody>
                  <a:tcPr marL="91425" marR="91425" marT="91425" marB="91425"/>
                </a:tc>
                <a:tc>
                  <a:txBody>
                    <a:bodyPr/>
                    <a:lstStyle/>
                    <a:p>
                      <a:pPr marL="0" marR="0" lvl="0" indent="0" algn="ctr" rtl="0">
                        <a:lnSpc>
                          <a:spcPct val="100000"/>
                        </a:lnSpc>
                        <a:spcBef>
                          <a:spcPts val="0"/>
                        </a:spcBef>
                        <a:spcAft>
                          <a:spcPts val="0"/>
                        </a:spcAft>
                        <a:buNone/>
                      </a:pPr>
                      <a:r>
                        <a:rPr lang="en-GB"/>
                        <a:t>0.03111</a:t>
                      </a:r>
                      <a:endParaRPr lang="en-GB"/>
                    </a:p>
                  </a:txBody>
                  <a:tcPr marL="91425" marR="91425" marT="91425" marB="91425"/>
                </a:tc>
                <a:tc>
                  <a:txBody>
                    <a:bodyPr/>
                    <a:lstStyle/>
                    <a:p>
                      <a:pPr marL="0" marR="0" lvl="0" indent="0" algn="ctr" rtl="0">
                        <a:lnSpc>
                          <a:spcPct val="100000"/>
                        </a:lnSpc>
                        <a:spcBef>
                          <a:spcPts val="0"/>
                        </a:spcBef>
                        <a:spcAft>
                          <a:spcPts val="0"/>
                        </a:spcAft>
                        <a:buNone/>
                      </a:pPr>
                      <a:r>
                        <a:rPr lang="en-GB"/>
                        <a:t>0.92114</a:t>
                      </a:r>
                      <a:endParaRPr lang="en-GB"/>
                    </a:p>
                  </a:txBody>
                  <a:tcPr marL="91425" marR="91425" marT="91425" marB="91425">
                    <a:solidFill>
                      <a:srgbClr val="00FF00"/>
                    </a:solidFill>
                  </a:tcPr>
                </a:tc>
              </a:tr>
              <a:tr h="381000">
                <a:tc>
                  <a:txBody>
                    <a:bodyPr/>
                    <a:lstStyle/>
                    <a:p>
                      <a:pPr marL="0" lvl="0" indent="0" algn="ctr" rtl="0">
                        <a:spcBef>
                          <a:spcPts val="0"/>
                        </a:spcBef>
                        <a:spcAft>
                          <a:spcPts val="0"/>
                        </a:spcAft>
                        <a:buNone/>
                      </a:pPr>
                      <a:r>
                        <a:rPr lang="en-GB"/>
                        <a:t>MNN</a:t>
                      </a:r>
                      <a:endParaRPr lang="en-GB"/>
                    </a:p>
                  </a:txBody>
                  <a:tcPr marL="91425" marR="91425" marT="91425" marB="91425"/>
                </a:tc>
                <a:tc>
                  <a:txBody>
                    <a:bodyPr/>
                    <a:lstStyle/>
                    <a:p>
                      <a:pPr marL="0" marR="0" lvl="0" indent="0" algn="ctr" rtl="0">
                        <a:lnSpc>
                          <a:spcPct val="100000"/>
                        </a:lnSpc>
                        <a:spcBef>
                          <a:spcPts val="0"/>
                        </a:spcBef>
                        <a:spcAft>
                          <a:spcPts val="0"/>
                        </a:spcAft>
                        <a:buNone/>
                      </a:pPr>
                      <a:r>
                        <a:rPr lang="en-GB"/>
                        <a:t>0.00110</a:t>
                      </a:r>
                      <a:endParaRPr lang="en-GB"/>
                    </a:p>
                  </a:txBody>
                  <a:tcPr marL="91425" marR="91425" marT="91425" marB="91425"/>
                </a:tc>
                <a:tc>
                  <a:txBody>
                    <a:bodyPr/>
                    <a:lstStyle/>
                    <a:p>
                      <a:pPr marL="0" marR="0" lvl="0" indent="0" algn="ctr" rtl="0">
                        <a:lnSpc>
                          <a:spcPct val="100000"/>
                        </a:lnSpc>
                        <a:spcBef>
                          <a:spcPts val="0"/>
                        </a:spcBef>
                        <a:spcAft>
                          <a:spcPts val="0"/>
                        </a:spcAft>
                        <a:buNone/>
                      </a:pPr>
                      <a:r>
                        <a:rPr lang="en-GB"/>
                        <a:t>0.03318</a:t>
                      </a:r>
                      <a:endParaRPr lang="en-GB"/>
                    </a:p>
                  </a:txBody>
                  <a:tcPr marL="91425" marR="91425" marT="91425" marB="91425"/>
                </a:tc>
                <a:tc>
                  <a:txBody>
                    <a:bodyPr/>
                    <a:lstStyle/>
                    <a:p>
                      <a:pPr marL="0" marR="0" lvl="0" indent="0" algn="ctr" rtl="0">
                        <a:lnSpc>
                          <a:spcPct val="100000"/>
                        </a:lnSpc>
                        <a:spcBef>
                          <a:spcPts val="0"/>
                        </a:spcBef>
                        <a:spcAft>
                          <a:spcPts val="0"/>
                        </a:spcAft>
                        <a:buNone/>
                      </a:pPr>
                      <a:r>
                        <a:rPr lang="en-GB"/>
                        <a:t>0.91026</a:t>
                      </a:r>
                      <a:endParaRPr lang="en-GB"/>
                    </a:p>
                  </a:txBody>
                  <a:tcPr marL="91425" marR="91425" marT="91425" marB="91425">
                    <a:solidFill>
                      <a:srgbClr val="00FF00"/>
                    </a:solidFill>
                  </a:tcPr>
                </a:tc>
              </a:tr>
              <a:tr h="381000">
                <a:tc>
                  <a:txBody>
                    <a:bodyPr/>
                    <a:lstStyle/>
                    <a:p>
                      <a:pPr marL="0" lvl="0" indent="0" algn="ctr" rtl="0">
                        <a:spcBef>
                          <a:spcPts val="0"/>
                        </a:spcBef>
                        <a:spcAft>
                          <a:spcPts val="0"/>
                        </a:spcAft>
                        <a:buNone/>
                      </a:pPr>
                      <a:r>
                        <a:rPr lang="en-GB"/>
                        <a:t>RNN</a:t>
                      </a:r>
                      <a:endParaRPr lang="en-GB"/>
                    </a:p>
                  </a:txBody>
                  <a:tcPr marL="91425" marR="91425" marT="91425" marB="91425"/>
                </a:tc>
                <a:tc>
                  <a:txBody>
                    <a:bodyPr/>
                    <a:lstStyle/>
                    <a:p>
                      <a:pPr marL="0" marR="0" lvl="0" indent="0" algn="ctr" rtl="0">
                        <a:lnSpc>
                          <a:spcPct val="100000"/>
                        </a:lnSpc>
                        <a:spcBef>
                          <a:spcPts val="0"/>
                        </a:spcBef>
                        <a:spcAft>
                          <a:spcPts val="0"/>
                        </a:spcAft>
                        <a:buNone/>
                      </a:pPr>
                      <a:r>
                        <a:rPr lang="en-GB"/>
                        <a:t>0.01532</a:t>
                      </a:r>
                      <a:endParaRPr lang="en-GB"/>
                    </a:p>
                  </a:txBody>
                  <a:tcPr marL="91425" marR="91425" marT="91425" marB="91425"/>
                </a:tc>
                <a:tc>
                  <a:txBody>
                    <a:bodyPr/>
                    <a:lstStyle/>
                    <a:p>
                      <a:pPr marL="0" marR="0" lvl="0" indent="0" algn="ctr" rtl="0">
                        <a:lnSpc>
                          <a:spcPct val="100000"/>
                        </a:lnSpc>
                        <a:spcBef>
                          <a:spcPts val="0"/>
                        </a:spcBef>
                        <a:spcAft>
                          <a:spcPts val="0"/>
                        </a:spcAft>
                        <a:buNone/>
                      </a:pPr>
                      <a:r>
                        <a:rPr lang="en-GB"/>
                        <a:t>0.12378</a:t>
                      </a:r>
                      <a:endParaRPr lang="en-GB"/>
                    </a:p>
                  </a:txBody>
                  <a:tcPr marL="91425" marR="91425" marT="91425" marB="91425"/>
                </a:tc>
                <a:tc>
                  <a:txBody>
                    <a:bodyPr/>
                    <a:lstStyle/>
                    <a:p>
                      <a:pPr marL="0" marR="0" lvl="0" indent="0" algn="ctr" rtl="0">
                        <a:lnSpc>
                          <a:spcPct val="100000"/>
                        </a:lnSpc>
                        <a:spcBef>
                          <a:spcPts val="0"/>
                        </a:spcBef>
                        <a:spcAft>
                          <a:spcPts val="0"/>
                        </a:spcAft>
                        <a:buNone/>
                      </a:pPr>
                      <a:r>
                        <a:rPr lang="en-GB"/>
                        <a:t>-0.24864</a:t>
                      </a:r>
                      <a:endParaRPr lang="en-GB"/>
                    </a:p>
                  </a:txBody>
                  <a:tcPr marL="91425" marR="91425" marT="91425" marB="91425"/>
                </a:tc>
              </a:tr>
            </a:tbl>
          </a:graphicData>
        </a:graphic>
      </p:graphicFrame>
      <p:sp>
        <p:nvSpPr>
          <p:cNvPr id="207" name="Google Shape;207;p30"/>
          <p:cNvSpPr txBox="1"/>
          <p:nvPr/>
        </p:nvSpPr>
        <p:spPr>
          <a:xfrm>
            <a:off x="2065500" y="4760125"/>
            <a:ext cx="50130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300">
                <a:solidFill>
                  <a:schemeClr val="accent1"/>
                </a:solidFill>
                <a:latin typeface="Lato" panose="020F0502020204030203"/>
                <a:ea typeface="Lato" panose="020F0502020204030203"/>
                <a:cs typeface="Lato" panose="020F0502020204030203"/>
                <a:sym typeface="Lato" panose="020F0502020204030203"/>
              </a:rPr>
              <a:t>Table: Model and Metrics</a:t>
            </a:r>
            <a:endParaRPr sz="1300">
              <a:solidFill>
                <a:schemeClr val="accent1"/>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Task two: Summarize:</a:t>
            </a:r>
            <a:endParaRPr lang="en-GB"/>
          </a:p>
          <a:p>
            <a:pPr marL="0" lvl="0" indent="0" algn="l" rtl="0">
              <a:spcBef>
                <a:spcPts val="0"/>
              </a:spcBef>
              <a:spcAft>
                <a:spcPts val="0"/>
              </a:spcAft>
              <a:buNone/>
            </a:pPr>
          </a:p>
        </p:txBody>
      </p:sp>
      <p:sp>
        <p:nvSpPr>
          <p:cNvPr id="213" name="Google Shape;213;p31"/>
          <p:cNvSpPr txBox="1"/>
          <p:nvPr>
            <p:ph type="body" idx="1"/>
          </p:nvPr>
        </p:nvSpPr>
        <p:spPr>
          <a:xfrm>
            <a:off x="729450" y="2323825"/>
            <a:ext cx="7329600" cy="208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Standard Linear Regression, Gradient Boost, Random Forest, and MNN predict a better outcomes.</a:t>
            </a:r>
            <a:endParaRPr lang="en-GB"/>
          </a:p>
          <a:p>
            <a:pPr marL="0" lvl="0" indent="0" algn="l" rtl="0">
              <a:spcBef>
                <a:spcPts val="1200"/>
              </a:spcBef>
              <a:spcAft>
                <a:spcPts val="1200"/>
              </a:spcAft>
              <a:buNone/>
            </a:pPr>
            <a:r>
              <a:rPr lang="en-GB"/>
              <a:t>Standard Linear Regression and MNN does much better in moving window case than in previous case. </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Task one - train data &amp;  test data</a:t>
            </a:r>
            <a:endParaRPr lang="en-GB"/>
          </a:p>
        </p:txBody>
      </p:sp>
      <p:sp>
        <p:nvSpPr>
          <p:cNvPr id="93" name="Google Shape;93;p14"/>
          <p:cNvSpPr txBox="1"/>
          <p:nvPr>
            <p:ph type="body" idx="1"/>
          </p:nvPr>
        </p:nvSpPr>
        <p:spPr>
          <a:xfrm>
            <a:off x="729450" y="2078875"/>
            <a:ext cx="8373900" cy="22611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sz="1500" b="1"/>
              <a:t>Total data</a:t>
            </a:r>
            <a:r>
              <a:rPr lang="en-GB"/>
              <a:t> :</a:t>
            </a:r>
            <a:endParaRPr lang="en-GB"/>
          </a:p>
          <a:p>
            <a:pPr marL="0" lvl="0" indent="0" algn="l" rtl="0">
              <a:spcBef>
                <a:spcPts val="1200"/>
              </a:spcBef>
              <a:spcAft>
                <a:spcPts val="0"/>
              </a:spcAft>
              <a:buNone/>
            </a:pPr>
            <a:r>
              <a:rPr lang="en-GB"/>
              <a:t>Both </a:t>
            </a:r>
            <a:r>
              <a:rPr lang="en-GB">
                <a:solidFill>
                  <a:srgbClr val="FF0000"/>
                </a:solidFill>
              </a:rPr>
              <a:t>one-month</a:t>
            </a:r>
            <a:r>
              <a:rPr lang="en-GB"/>
              <a:t> </a:t>
            </a:r>
            <a:r>
              <a:rPr lang="en-GB">
                <a:solidFill>
                  <a:srgbClr val="FF0000"/>
                </a:solidFill>
              </a:rPr>
              <a:t>forward price</a:t>
            </a:r>
            <a:r>
              <a:rPr lang="en-GB"/>
              <a:t> and </a:t>
            </a:r>
            <a:r>
              <a:rPr lang="en-GB">
                <a:solidFill>
                  <a:srgbClr val="FF0000"/>
                </a:solidFill>
              </a:rPr>
              <a:t>spot price</a:t>
            </a:r>
            <a:r>
              <a:rPr lang="en-GB"/>
              <a:t> of crude oil</a:t>
            </a:r>
            <a:endParaRPr lang="en-GB"/>
          </a:p>
          <a:p>
            <a:pPr marL="0" lvl="0" indent="0" algn="l" rtl="0">
              <a:spcBef>
                <a:spcPts val="1200"/>
              </a:spcBef>
              <a:spcAft>
                <a:spcPts val="0"/>
              </a:spcAft>
              <a:buNone/>
            </a:pPr>
            <a:r>
              <a:rPr lang="en-GB" sz="1500" b="1"/>
              <a:t>Train data</a:t>
            </a:r>
            <a:r>
              <a:rPr lang="en-GB"/>
              <a:t> :</a:t>
            </a:r>
            <a:endParaRPr lang="en-GB"/>
          </a:p>
          <a:p>
            <a:pPr marL="0" lvl="0" indent="0" algn="l" rtl="0">
              <a:spcBef>
                <a:spcPts val="1200"/>
              </a:spcBef>
              <a:spcAft>
                <a:spcPts val="0"/>
              </a:spcAft>
              <a:buNone/>
            </a:pPr>
            <a:r>
              <a:rPr lang="en-GB"/>
              <a:t>A</a:t>
            </a:r>
            <a:r>
              <a:rPr lang="en-GB"/>
              <a:t>cquired from the total sample data corresponding to the </a:t>
            </a:r>
            <a:r>
              <a:rPr lang="en-GB">
                <a:solidFill>
                  <a:srgbClr val="FF0000"/>
                </a:solidFill>
              </a:rPr>
              <a:t>date of forward price</a:t>
            </a:r>
            <a:r>
              <a:rPr lang="en-GB"/>
              <a:t> during </a:t>
            </a:r>
            <a:r>
              <a:rPr lang="en-GB">
                <a:solidFill>
                  <a:srgbClr val="FF0000"/>
                </a:solidFill>
              </a:rPr>
              <a:t>2021-FEB-04</a:t>
            </a:r>
            <a:r>
              <a:rPr lang="en-GB"/>
              <a:t>  and </a:t>
            </a:r>
            <a:r>
              <a:rPr lang="en-GB">
                <a:solidFill>
                  <a:srgbClr val="FF0000"/>
                </a:solidFill>
              </a:rPr>
              <a:t>2022-DEC-21</a:t>
            </a:r>
            <a:r>
              <a:rPr lang="en-GB"/>
              <a:t> </a:t>
            </a:r>
            <a:endParaRPr lang="en-GB"/>
          </a:p>
          <a:p>
            <a:pPr marL="0" lvl="0" indent="0" algn="l" rtl="0">
              <a:spcBef>
                <a:spcPts val="1200"/>
              </a:spcBef>
              <a:spcAft>
                <a:spcPts val="0"/>
              </a:spcAft>
              <a:buNone/>
            </a:pPr>
            <a:r>
              <a:rPr lang="en-GB" sz="1500" b="1"/>
              <a:t>Test data</a:t>
            </a:r>
            <a:r>
              <a:rPr lang="en-GB"/>
              <a:t>:</a:t>
            </a:r>
            <a:endParaRPr lang="en-GB"/>
          </a:p>
          <a:p>
            <a:pPr marL="0" lvl="0" indent="0" algn="l" rtl="0">
              <a:spcBef>
                <a:spcPts val="1200"/>
              </a:spcBef>
              <a:spcAft>
                <a:spcPts val="1200"/>
              </a:spcAft>
              <a:buNone/>
            </a:pPr>
            <a:r>
              <a:rPr lang="en-GB"/>
              <a:t>A</a:t>
            </a:r>
            <a:r>
              <a:rPr lang="en-GB"/>
              <a:t>cquired from the total sample data </a:t>
            </a:r>
            <a:r>
              <a:rPr lang="en-GB"/>
              <a:t>corresponding to the </a:t>
            </a:r>
            <a:r>
              <a:rPr lang="en-GB">
                <a:solidFill>
                  <a:srgbClr val="FF0000"/>
                </a:solidFill>
              </a:rPr>
              <a:t>date of forward price</a:t>
            </a:r>
            <a:r>
              <a:rPr lang="en-GB"/>
              <a:t> during </a:t>
            </a:r>
            <a:r>
              <a:rPr lang="en-GB">
                <a:solidFill>
                  <a:srgbClr val="FF0000"/>
                </a:solidFill>
              </a:rPr>
              <a:t>2023-JAN-09</a:t>
            </a:r>
            <a:r>
              <a:rPr lang="en-GB"/>
              <a:t>  and </a:t>
            </a:r>
            <a:r>
              <a:rPr lang="en-GB">
                <a:solidFill>
                  <a:srgbClr val="FF0000"/>
                </a:solidFill>
              </a:rPr>
              <a:t>2022-JANC-15</a:t>
            </a:r>
            <a:r>
              <a:rPr lang="en-GB"/>
              <a:t> </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Task one: Feature Scaling </a:t>
            </a:r>
            <a:endParaRPr lang="en-GB"/>
          </a:p>
        </p:txBody>
      </p:sp>
      <p:sp>
        <p:nvSpPr>
          <p:cNvPr id="99" name="Google Shape;99;p15"/>
          <p:cNvSpPr txBox="1"/>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Apply MinMaxScaler </a:t>
            </a:r>
            <a:r>
              <a:rPr lang="en-GB"/>
              <a:t>to normalize data to [0, 1]. </a:t>
            </a:r>
            <a:endParaRPr lang="en-GB"/>
          </a:p>
          <a:p>
            <a:pPr marL="0" lvl="0" indent="0" algn="l" rtl="0">
              <a:spcBef>
                <a:spcPts val="1200"/>
              </a:spcBef>
              <a:spcAft>
                <a:spcPts val="0"/>
              </a:spcAft>
              <a:buNone/>
            </a:pPr>
            <a:r>
              <a:rPr lang="en-GB"/>
              <a:t>This is to improve the performance and efficiency of machine learning algorithms, like accelerating </a:t>
            </a:r>
            <a:r>
              <a:rPr lang="en-GB"/>
              <a:t>convergence</a:t>
            </a:r>
            <a:r>
              <a:rPr lang="en-GB"/>
              <a:t>.</a:t>
            </a:r>
            <a:endParaRPr lang="en-GB"/>
          </a:p>
          <a:p>
            <a:pPr marL="0" lvl="0" indent="0" algn="l" rtl="0">
              <a:spcBef>
                <a:spcPts val="1200"/>
              </a:spcBef>
              <a:spcAft>
                <a:spcPts val="0"/>
              </a:spcAft>
              <a:buNone/>
            </a:pPr>
          </a:p>
          <a:p>
            <a:pPr marL="0" lvl="0" indent="0" algn="l" rtl="0">
              <a:spcBef>
                <a:spcPts val="1200"/>
              </a:spcBef>
              <a:spcAft>
                <a:spcPts val="0"/>
              </a:spcAft>
              <a:buNone/>
            </a:pPr>
            <a:r>
              <a:rPr lang="en-GB">
                <a:solidFill>
                  <a:srgbClr val="FF0000"/>
                </a:solidFill>
              </a:rPr>
              <a:t>Note:</a:t>
            </a:r>
            <a:endParaRPr>
              <a:solidFill>
                <a:srgbClr val="FF0000"/>
              </a:solidFill>
            </a:endParaRPr>
          </a:p>
          <a:p>
            <a:pPr marL="0" lvl="0" indent="0" algn="l" rtl="0">
              <a:spcBef>
                <a:spcPts val="1200"/>
              </a:spcBef>
              <a:spcAft>
                <a:spcPts val="1200"/>
              </a:spcAft>
              <a:buNone/>
            </a:pPr>
            <a:r>
              <a:rPr lang="en-GB">
                <a:solidFill>
                  <a:srgbClr val="FF0000"/>
                </a:solidFill>
                <a:highlight>
                  <a:srgbClr val="FFFF00"/>
                </a:highlight>
              </a:rPr>
              <a:t>My assignment contains severe look-ahead bias, because of this feature scaling.</a:t>
            </a:r>
            <a:endParaRPr>
              <a:solidFill>
                <a:srgbClr val="FF0000"/>
              </a:solidFill>
              <a:highlight>
                <a:srgbClr val="FFFF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Task one: Hyperparameter of K-Folds</a:t>
            </a:r>
            <a:endParaRPr lang="en-GB"/>
          </a:p>
        </p:txBody>
      </p:sp>
      <p:sp>
        <p:nvSpPr>
          <p:cNvPr id="105" name="Google Shape;105;p16"/>
          <p:cNvSpPr txBox="1"/>
          <p:nvPr>
            <p:ph type="body" idx="1"/>
          </p:nvPr>
        </p:nvSpPr>
        <p:spPr>
          <a:xfrm>
            <a:off x="729450" y="2270325"/>
            <a:ext cx="1716000" cy="2261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b="1"/>
              <a:t>K-Folds</a:t>
            </a:r>
            <a:r>
              <a:rPr lang="en-GB"/>
              <a:t>:</a:t>
            </a:r>
            <a:endParaRPr lang="en-GB"/>
          </a:p>
          <a:p>
            <a:pPr marL="0" lvl="0" indent="0" algn="l" rtl="0">
              <a:spcBef>
                <a:spcPts val="1200"/>
              </a:spcBef>
              <a:spcAft>
                <a:spcPts val="0"/>
              </a:spcAft>
              <a:buNone/>
            </a:pPr>
            <a:r>
              <a:rPr lang="en-GB"/>
              <a:t>N_split = 5</a:t>
            </a:r>
            <a:endParaRPr lang="en-GB"/>
          </a:p>
          <a:p>
            <a:pPr marL="0" lvl="0" indent="0" algn="l" rtl="0">
              <a:spcBef>
                <a:spcPts val="1200"/>
              </a:spcBef>
              <a:spcAft>
                <a:spcPts val="0"/>
              </a:spcAft>
              <a:buNone/>
            </a:pPr>
            <a:r>
              <a:rPr lang="en-GB"/>
              <a:t>Shuffle = True</a:t>
            </a:r>
            <a:endParaRPr lang="en-GB"/>
          </a:p>
          <a:p>
            <a:pPr marL="0" lvl="0" indent="0" algn="l" rtl="0">
              <a:spcBef>
                <a:spcPts val="1200"/>
              </a:spcBef>
              <a:spcAft>
                <a:spcPts val="0"/>
              </a:spcAft>
              <a:buNone/>
            </a:pPr>
            <a:r>
              <a:rPr lang="en-GB"/>
              <a:t>Random State = 89</a:t>
            </a:r>
            <a:endParaRPr lang="en-GB"/>
          </a:p>
          <a:p>
            <a:pPr marL="0" lvl="0" indent="0" algn="l" rtl="0">
              <a:spcBef>
                <a:spcPts val="1200"/>
              </a:spcBef>
              <a:spcAft>
                <a:spcPts val="0"/>
              </a:spcAft>
              <a:buNone/>
            </a:pPr>
          </a:p>
          <a:p>
            <a:pPr marL="0" lvl="0" indent="0" algn="l" rtl="0">
              <a:spcBef>
                <a:spcPts val="1200"/>
              </a:spcBef>
              <a:spcAft>
                <a:spcPts val="1200"/>
              </a:spcAft>
              <a:buNone/>
            </a:pPr>
          </a:p>
        </p:txBody>
      </p:sp>
      <p:sp>
        <p:nvSpPr>
          <p:cNvPr id="106" name="Google Shape;106;p16"/>
          <p:cNvSpPr txBox="1"/>
          <p:nvPr>
            <p:ph type="body" idx="1"/>
          </p:nvPr>
        </p:nvSpPr>
        <p:spPr>
          <a:xfrm>
            <a:off x="2639850" y="2270325"/>
            <a:ext cx="1024200" cy="2261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b="1"/>
              <a:t>Metrics</a:t>
            </a:r>
            <a:r>
              <a:rPr lang="en-GB"/>
              <a:t>:</a:t>
            </a:r>
            <a:endParaRPr lang="en-GB"/>
          </a:p>
          <a:p>
            <a:pPr marL="0" lvl="0" indent="0" algn="l" rtl="0">
              <a:spcBef>
                <a:spcPts val="1200"/>
              </a:spcBef>
              <a:spcAft>
                <a:spcPts val="0"/>
              </a:spcAft>
              <a:buNone/>
            </a:pPr>
            <a:r>
              <a:rPr lang="en-GB"/>
              <a:t>MSE</a:t>
            </a:r>
            <a:endParaRPr lang="en-GB"/>
          </a:p>
          <a:p>
            <a:pPr marL="0" lvl="0" indent="0" algn="l" rtl="0">
              <a:spcBef>
                <a:spcPts val="1200"/>
              </a:spcBef>
              <a:spcAft>
                <a:spcPts val="0"/>
              </a:spcAft>
              <a:buNone/>
            </a:pPr>
            <a:r>
              <a:rPr lang="en-GB"/>
              <a:t>RMSE</a:t>
            </a:r>
            <a:endParaRPr lang="en-GB"/>
          </a:p>
          <a:p>
            <a:pPr marL="0" lvl="0" indent="0" algn="l" rtl="0">
              <a:spcBef>
                <a:spcPts val="1200"/>
              </a:spcBef>
              <a:spcAft>
                <a:spcPts val="0"/>
              </a:spcAft>
              <a:buNone/>
            </a:pPr>
            <a:r>
              <a:rPr lang="en-GB"/>
              <a:t>R2</a:t>
            </a:r>
            <a:endParaRPr lang="en-GB"/>
          </a:p>
          <a:p>
            <a:pPr marL="0" lvl="0" indent="0" algn="l" rtl="0">
              <a:spcBef>
                <a:spcPts val="1200"/>
              </a:spcBef>
              <a:spcAft>
                <a:spcPts val="0"/>
              </a:spcAft>
              <a:buNone/>
            </a:pPr>
          </a:p>
          <a:p>
            <a:pPr marL="0" lvl="0" indent="0" algn="l" rtl="0">
              <a:spcBef>
                <a:spcPts val="1200"/>
              </a:spcBef>
              <a:spcAft>
                <a:spcPts val="1200"/>
              </a:spcAft>
              <a:buNone/>
            </a:pPr>
          </a:p>
        </p:txBody>
      </p:sp>
      <p:sp>
        <p:nvSpPr>
          <p:cNvPr id="107" name="Google Shape;107;p16"/>
          <p:cNvSpPr txBox="1"/>
          <p:nvPr>
            <p:ph type="body" idx="1"/>
          </p:nvPr>
        </p:nvSpPr>
        <p:spPr>
          <a:xfrm>
            <a:off x="4332675" y="2270325"/>
            <a:ext cx="4405200" cy="2261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b="1"/>
              <a:t>Explanation</a:t>
            </a:r>
            <a:r>
              <a:rPr lang="en-GB"/>
              <a:t>:</a:t>
            </a:r>
            <a:endParaRPr lang="en-GB"/>
          </a:p>
          <a:p>
            <a:pPr marL="0" lvl="0" indent="0" algn="l" rtl="0">
              <a:spcBef>
                <a:spcPts val="1200"/>
              </a:spcBef>
              <a:spcAft>
                <a:spcPts val="0"/>
              </a:spcAft>
              <a:buNone/>
            </a:pPr>
            <a:r>
              <a:rPr lang="en-GB"/>
              <a:t>Apply K_Fold validation to the train data set. </a:t>
            </a:r>
            <a:endParaRPr lang="en-GB"/>
          </a:p>
          <a:p>
            <a:pPr marL="0" lvl="0" indent="0" algn="l" rtl="0">
              <a:spcBef>
                <a:spcPts val="1200"/>
              </a:spcBef>
              <a:spcAft>
                <a:spcPts val="0"/>
              </a:spcAft>
              <a:buNone/>
            </a:pPr>
            <a:r>
              <a:rPr lang="en-GB"/>
              <a:t>Divide train data into 5 Sections, shuffle the data to enhance generalization ability, and control random parameter to ensure a consistent result.</a:t>
            </a:r>
            <a:endParaRPr lang="en-GB"/>
          </a:p>
          <a:p>
            <a:pPr marL="0" lvl="0" indent="0" algn="l" rtl="0">
              <a:spcBef>
                <a:spcPts val="1200"/>
              </a:spcBef>
              <a:spcAft>
                <a:spcPts val="0"/>
              </a:spcAft>
              <a:buNone/>
            </a:pPr>
          </a:p>
          <a:p>
            <a:pPr marL="0" lvl="0" indent="0" algn="l" rtl="0">
              <a:spcBef>
                <a:spcPts val="1200"/>
              </a:spcBef>
              <a:spcAft>
                <a:spcPts val="120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Task one: Hyperparameters of Linear Regressions </a:t>
            </a:r>
            <a:endParaRPr lang="en-GB"/>
          </a:p>
        </p:txBody>
      </p:sp>
      <p:sp>
        <p:nvSpPr>
          <p:cNvPr id="113" name="Google Shape;113;p17"/>
          <p:cNvSpPr txBox="1"/>
          <p:nvPr>
            <p:ph type="body" idx="1"/>
          </p:nvPr>
        </p:nvSpPr>
        <p:spPr>
          <a:xfrm>
            <a:off x="729450" y="2078875"/>
            <a:ext cx="1629000" cy="246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Linear Regression</a:t>
            </a:r>
            <a:r>
              <a:rPr lang="en-GB"/>
              <a:t>:</a:t>
            </a:r>
            <a:endParaRPr lang="en-GB"/>
          </a:p>
          <a:p>
            <a:pPr marL="0" lvl="0" indent="0" algn="l" rtl="0">
              <a:spcBef>
                <a:spcPts val="1200"/>
              </a:spcBef>
              <a:spcAft>
                <a:spcPts val="1200"/>
              </a:spcAft>
              <a:buNone/>
            </a:pPr>
            <a:r>
              <a:rPr lang="en-GB"/>
              <a:t>Fit_Intercept</a:t>
            </a:r>
            <a:endParaRPr lang="en-GB"/>
          </a:p>
        </p:txBody>
      </p:sp>
      <p:sp>
        <p:nvSpPr>
          <p:cNvPr id="114" name="Google Shape;114;p17"/>
          <p:cNvSpPr txBox="1"/>
          <p:nvPr>
            <p:ph type="body" idx="1"/>
          </p:nvPr>
        </p:nvSpPr>
        <p:spPr>
          <a:xfrm>
            <a:off x="2474500" y="2078875"/>
            <a:ext cx="1781400" cy="246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Lasso Regression</a:t>
            </a:r>
            <a:r>
              <a:rPr lang="en-GB"/>
              <a:t>:</a:t>
            </a:r>
            <a:endParaRPr lang="en-GB"/>
          </a:p>
          <a:p>
            <a:pPr marL="0" lvl="0" indent="0" algn="l" rtl="0">
              <a:spcBef>
                <a:spcPts val="1200"/>
              </a:spcBef>
              <a:spcAft>
                <a:spcPts val="0"/>
              </a:spcAft>
              <a:buNone/>
            </a:pPr>
            <a:r>
              <a:rPr lang="en-GB"/>
              <a:t>Fit_Intercept</a:t>
            </a:r>
            <a:endParaRPr lang="en-GB"/>
          </a:p>
          <a:p>
            <a:pPr marL="0" lvl="0" indent="0" algn="l" rtl="0">
              <a:spcBef>
                <a:spcPts val="1200"/>
              </a:spcBef>
              <a:spcAft>
                <a:spcPts val="0"/>
              </a:spcAft>
              <a:buNone/>
            </a:pPr>
            <a:r>
              <a:rPr lang="en-GB"/>
              <a:t>Max_Iteration = 1000</a:t>
            </a:r>
            <a:endParaRPr lang="en-GB"/>
          </a:p>
          <a:p>
            <a:pPr marL="0" lvl="0" indent="0" algn="l" rtl="0">
              <a:spcBef>
                <a:spcPts val="1200"/>
              </a:spcBef>
              <a:spcAft>
                <a:spcPts val="1200"/>
              </a:spcAft>
              <a:buNone/>
            </a:pPr>
            <a:r>
              <a:rPr lang="en-GB"/>
              <a:t>Alpha = 0.03</a:t>
            </a:r>
            <a:endParaRPr lang="en-GB"/>
          </a:p>
        </p:txBody>
      </p:sp>
      <p:sp>
        <p:nvSpPr>
          <p:cNvPr id="115" name="Google Shape;115;p17"/>
          <p:cNvSpPr txBox="1"/>
          <p:nvPr>
            <p:ph type="body" idx="1"/>
          </p:nvPr>
        </p:nvSpPr>
        <p:spPr>
          <a:xfrm>
            <a:off x="4672125" y="2078875"/>
            <a:ext cx="1781400" cy="246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Ridge</a:t>
            </a:r>
            <a:r>
              <a:rPr lang="en-GB" b="1"/>
              <a:t> Regression</a:t>
            </a:r>
            <a:r>
              <a:rPr lang="en-GB"/>
              <a:t>:</a:t>
            </a:r>
            <a:endParaRPr lang="en-GB"/>
          </a:p>
          <a:p>
            <a:pPr marL="0" lvl="0" indent="0" algn="l" rtl="0">
              <a:spcBef>
                <a:spcPts val="1200"/>
              </a:spcBef>
              <a:spcAft>
                <a:spcPts val="0"/>
              </a:spcAft>
              <a:buNone/>
            </a:pPr>
            <a:r>
              <a:rPr lang="en-GB"/>
              <a:t>Fit_Intercept</a:t>
            </a:r>
            <a:endParaRPr lang="en-GB"/>
          </a:p>
          <a:p>
            <a:pPr marL="0" lvl="0" indent="0" algn="l" rtl="0">
              <a:spcBef>
                <a:spcPts val="1200"/>
              </a:spcBef>
              <a:spcAft>
                <a:spcPts val="0"/>
              </a:spcAft>
              <a:buNone/>
            </a:pPr>
            <a:r>
              <a:rPr lang="en-GB"/>
              <a:t>Max_Iteration = 1000</a:t>
            </a:r>
            <a:endParaRPr lang="en-GB"/>
          </a:p>
          <a:p>
            <a:pPr marL="0" lvl="0" indent="0" algn="l" rtl="0">
              <a:spcBef>
                <a:spcPts val="1200"/>
              </a:spcBef>
              <a:spcAft>
                <a:spcPts val="1200"/>
              </a:spcAft>
              <a:buNone/>
            </a:pPr>
            <a:r>
              <a:rPr lang="en-GB"/>
              <a:t>Alpha = 0.03</a:t>
            </a:r>
            <a:endParaRPr lang="en-GB"/>
          </a:p>
        </p:txBody>
      </p:sp>
      <p:sp>
        <p:nvSpPr>
          <p:cNvPr id="116" name="Google Shape;116;p17"/>
          <p:cNvSpPr txBox="1"/>
          <p:nvPr>
            <p:ph type="body" idx="1"/>
          </p:nvPr>
        </p:nvSpPr>
        <p:spPr>
          <a:xfrm>
            <a:off x="6636750" y="2078875"/>
            <a:ext cx="1781400" cy="246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Elastic Net</a:t>
            </a:r>
            <a:r>
              <a:rPr lang="en-GB"/>
              <a:t>:</a:t>
            </a:r>
            <a:endParaRPr lang="en-GB"/>
          </a:p>
          <a:p>
            <a:pPr marL="0" lvl="0" indent="0" algn="l" rtl="0">
              <a:spcBef>
                <a:spcPts val="1200"/>
              </a:spcBef>
              <a:spcAft>
                <a:spcPts val="0"/>
              </a:spcAft>
              <a:buNone/>
            </a:pPr>
            <a:r>
              <a:rPr lang="en-GB"/>
              <a:t>Fit_Intercept</a:t>
            </a:r>
            <a:endParaRPr lang="en-GB"/>
          </a:p>
          <a:p>
            <a:pPr marL="0" lvl="0" indent="0" algn="l" rtl="0">
              <a:spcBef>
                <a:spcPts val="1200"/>
              </a:spcBef>
              <a:spcAft>
                <a:spcPts val="0"/>
              </a:spcAft>
              <a:buNone/>
            </a:pPr>
            <a:r>
              <a:rPr lang="en-GB"/>
              <a:t>Max_Iteration = 1000</a:t>
            </a:r>
            <a:endParaRPr lang="en-GB"/>
          </a:p>
          <a:p>
            <a:pPr marL="0" lvl="0" indent="0" algn="l" rtl="0">
              <a:spcBef>
                <a:spcPts val="1200"/>
              </a:spcBef>
              <a:spcAft>
                <a:spcPts val="0"/>
              </a:spcAft>
              <a:buNone/>
            </a:pPr>
            <a:r>
              <a:rPr lang="en-GB"/>
              <a:t>Alpha = 0.03</a:t>
            </a:r>
            <a:endParaRPr lang="en-GB"/>
          </a:p>
          <a:p>
            <a:pPr marL="0" lvl="0" indent="0" algn="l" rtl="0">
              <a:spcBef>
                <a:spcPts val="1200"/>
              </a:spcBef>
              <a:spcAft>
                <a:spcPts val="1200"/>
              </a:spcAft>
              <a:buNone/>
            </a:pPr>
            <a:r>
              <a:rPr lang="en-GB"/>
              <a:t>L1_Ratio = 0.5</a:t>
            </a:r>
            <a:endParaRPr lang="en-GB"/>
          </a:p>
        </p:txBody>
      </p:sp>
      <p:sp>
        <p:nvSpPr>
          <p:cNvPr id="117" name="Google Shape;117;p17"/>
          <p:cNvSpPr txBox="1"/>
          <p:nvPr/>
        </p:nvSpPr>
        <p:spPr>
          <a:xfrm>
            <a:off x="729450" y="4046925"/>
            <a:ext cx="6179100" cy="768900"/>
          </a:xfrm>
          <a:prstGeom prst="rect">
            <a:avLst/>
          </a:prstGeom>
          <a:noFill/>
          <a:ln>
            <a:noFill/>
          </a:ln>
        </p:spPr>
        <p:txBody>
          <a:bodyPr spcFirstLastPara="1" wrap="square" lIns="91425" tIns="91425" rIns="91425" bIns="91425" anchor="ctr" anchorCtr="0">
            <a:spAutoFit/>
          </a:bodyPr>
          <a:lstStyle/>
          <a:p>
            <a:pPr marL="0" marR="0" lvl="0" indent="0" algn="l" rtl="0">
              <a:lnSpc>
                <a:spcPct val="115000"/>
              </a:lnSpc>
              <a:spcBef>
                <a:spcPts val="0"/>
              </a:spcBef>
              <a:spcAft>
                <a:spcPts val="0"/>
              </a:spcAft>
              <a:buNone/>
            </a:pPr>
            <a:r>
              <a:rPr lang="en-GB" sz="1300">
                <a:solidFill>
                  <a:srgbClr val="FF0000"/>
                </a:solidFill>
                <a:latin typeface="Lato" panose="020F0502020204030203"/>
                <a:ea typeface="Lato" panose="020F0502020204030203"/>
                <a:cs typeface="Lato" panose="020F0502020204030203"/>
                <a:sym typeface="Lato" panose="020F0502020204030203"/>
              </a:rPr>
              <a:t>Keeping the hyperparameters consistent for a more intuitive comparison</a:t>
            </a:r>
            <a:endParaRPr sz="1300">
              <a:solidFill>
                <a:srgbClr val="FF0000"/>
              </a:solidFill>
              <a:latin typeface="Lato" panose="020F0502020204030203"/>
              <a:ea typeface="Lato" panose="020F0502020204030203"/>
              <a:cs typeface="Lato" panose="020F0502020204030203"/>
              <a:sym typeface="Lato" panose="020F0502020204030203"/>
            </a:endParaRPr>
          </a:p>
          <a:p>
            <a:pPr marL="0" lvl="0" indent="0" algn="l" rtl="0">
              <a:spcBef>
                <a:spcPts val="1200"/>
              </a:spcBef>
              <a:spcAft>
                <a:spcPts val="0"/>
              </a:spcAft>
              <a:buNone/>
            </a:pPr>
            <a:endParaRPr sz="1300">
              <a:solidFill>
                <a:srgbClr val="FF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Task one: Metrics of Linear Regressions</a:t>
            </a:r>
            <a:endParaRPr lang="en-GB"/>
          </a:p>
        </p:txBody>
      </p:sp>
      <p:sp>
        <p:nvSpPr>
          <p:cNvPr id="123" name="Google Shape;123;p18"/>
          <p:cNvSpPr txBox="1"/>
          <p:nvPr>
            <p:ph type="body" idx="1"/>
          </p:nvPr>
        </p:nvSpPr>
        <p:spPr>
          <a:xfrm>
            <a:off x="729615" y="2078990"/>
            <a:ext cx="4502150" cy="306451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a:t>For </a:t>
            </a:r>
            <a:r>
              <a:rPr lang="en-GB" b="1" u="sng"/>
              <a:t>standard linear regression</a:t>
            </a:r>
            <a:r>
              <a:rPr lang="en-GB" b="1"/>
              <a:t>, </a:t>
            </a:r>
            <a:r>
              <a:rPr lang="en-GB"/>
              <a:t>all metrics</a:t>
            </a:r>
            <a:r>
              <a:rPr lang="en-GB"/>
              <a:t>:</a:t>
            </a:r>
            <a:endParaRPr lang="en-GB"/>
          </a:p>
          <a:p>
            <a:pPr marL="0" lvl="0" indent="0" algn="l" rtl="0">
              <a:spcBef>
                <a:spcPts val="1200"/>
              </a:spcBef>
              <a:spcAft>
                <a:spcPts val="0"/>
              </a:spcAft>
              <a:buNone/>
            </a:pPr>
            <a:r>
              <a:rPr lang="en-GB" b="1"/>
              <a:t>In Folds Train Data</a:t>
            </a:r>
            <a:r>
              <a:rPr lang="en-GB"/>
              <a:t>:</a:t>
            </a:r>
            <a:endParaRPr lang="en-GB"/>
          </a:p>
          <a:p>
            <a:pPr marL="0" lvl="0" indent="0" algn="l" rtl="0">
              <a:spcBef>
                <a:spcPts val="1200"/>
              </a:spcBef>
              <a:spcAft>
                <a:spcPts val="0"/>
              </a:spcAft>
              <a:buNone/>
            </a:pPr>
            <a:r>
              <a:rPr lang="en-GB"/>
              <a:t>MSE: 0.011		RMSE: 0.105	R2: 0.22-0.24</a:t>
            </a:r>
            <a:endParaRPr lang="en-GB"/>
          </a:p>
          <a:p>
            <a:pPr marL="0" lvl="0" indent="0" algn="l" rtl="0">
              <a:spcBef>
                <a:spcPts val="1200"/>
              </a:spcBef>
              <a:spcAft>
                <a:spcPts val="0"/>
              </a:spcAft>
              <a:buNone/>
            </a:pPr>
            <a:r>
              <a:rPr lang="en-GB" b="1"/>
              <a:t>In Folds </a:t>
            </a:r>
            <a:r>
              <a:rPr lang="en-GB" b="1"/>
              <a:t>Test Data</a:t>
            </a:r>
            <a:r>
              <a:rPr lang="en-GB"/>
              <a:t>:</a:t>
            </a:r>
            <a:endParaRPr lang="en-GB"/>
          </a:p>
          <a:p>
            <a:pPr marL="0" lvl="0" indent="0" algn="l" rtl="0">
              <a:spcBef>
                <a:spcPts val="1200"/>
              </a:spcBef>
              <a:spcAft>
                <a:spcPts val="0"/>
              </a:spcAft>
              <a:buNone/>
            </a:pPr>
            <a:r>
              <a:rPr lang="en-GB"/>
              <a:t>MSE: 0.01-0.012	RMSE: 0.1-0.11	R2: 0.19-0.27</a:t>
            </a:r>
            <a:endParaRPr lang="en-GB"/>
          </a:p>
          <a:p>
            <a:pPr marL="0" lvl="0" indent="0" algn="l" rtl="0">
              <a:spcBef>
                <a:spcPts val="1200"/>
              </a:spcBef>
              <a:spcAft>
                <a:spcPts val="0"/>
              </a:spcAft>
              <a:buNone/>
            </a:pPr>
            <a:r>
              <a:rPr lang="en-GB" b="1"/>
              <a:t>Test Data</a:t>
            </a:r>
            <a:r>
              <a:rPr lang="en-GB"/>
              <a:t>:</a:t>
            </a:r>
            <a:endParaRPr lang="en-GB"/>
          </a:p>
          <a:p>
            <a:pPr marL="0" lvl="0" indent="0" algn="l" rtl="0">
              <a:spcBef>
                <a:spcPts val="1200"/>
              </a:spcBef>
              <a:spcAft>
                <a:spcPts val="1200"/>
              </a:spcAft>
              <a:buNone/>
            </a:pPr>
            <a:r>
              <a:rPr lang="en-GB"/>
              <a:t>MSE: 0.00659 	RMSE: 0.08115 	R2: -0.03026</a:t>
            </a:r>
            <a:endParaRPr lang="en-GB"/>
          </a:p>
        </p:txBody>
      </p:sp>
      <p:sp>
        <p:nvSpPr>
          <p:cNvPr id="124" name="Google Shape;124;p18"/>
          <p:cNvSpPr txBox="1"/>
          <p:nvPr/>
        </p:nvSpPr>
        <p:spPr>
          <a:xfrm>
            <a:off x="5865150" y="2056975"/>
            <a:ext cx="2553000" cy="26889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spAutoFit/>
          </a:bodyPr>
          <a:lstStyle/>
          <a:p>
            <a:pPr marL="0" marR="0" lvl="0" indent="0" algn="l" rtl="0">
              <a:lnSpc>
                <a:spcPct val="115000"/>
              </a:lnSpc>
              <a:spcBef>
                <a:spcPts val="0"/>
              </a:spcBef>
              <a:spcAft>
                <a:spcPts val="0"/>
              </a:spcAft>
              <a:buNone/>
            </a:pPr>
            <a:r>
              <a:rPr lang="en-GB" sz="1300">
                <a:solidFill>
                  <a:schemeClr val="accent1"/>
                </a:solidFill>
                <a:latin typeface="Lato" panose="020F0502020204030203"/>
                <a:ea typeface="Lato" panose="020F0502020204030203"/>
                <a:cs typeface="Lato" panose="020F0502020204030203"/>
                <a:sym typeface="Lato" panose="020F0502020204030203"/>
              </a:rPr>
              <a:t>Focus on </a:t>
            </a:r>
            <a:r>
              <a:rPr lang="en-GB" sz="1300" b="1" u="sng">
                <a:solidFill>
                  <a:schemeClr val="accent1"/>
                </a:solidFill>
                <a:latin typeface="Lato" panose="020F0502020204030203"/>
                <a:ea typeface="Lato" panose="020F0502020204030203"/>
                <a:cs typeface="Lato" panose="020F0502020204030203"/>
                <a:sym typeface="Lato" panose="020F0502020204030203"/>
              </a:rPr>
              <a:t>R2</a:t>
            </a:r>
            <a:r>
              <a:rPr lang="en-GB" sz="1300">
                <a:solidFill>
                  <a:schemeClr val="accent1"/>
                </a:solidFill>
                <a:latin typeface="Lato" panose="020F0502020204030203"/>
                <a:ea typeface="Lato" panose="020F0502020204030203"/>
                <a:cs typeface="Lato" panose="020F0502020204030203"/>
                <a:sym typeface="Lato" panose="020F0502020204030203"/>
              </a:rPr>
              <a:t>:</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b="1">
                <a:solidFill>
                  <a:schemeClr val="accent1"/>
                </a:solidFill>
                <a:latin typeface="Lato" panose="020F0502020204030203"/>
                <a:ea typeface="Lato" panose="020F0502020204030203"/>
                <a:cs typeface="Lato" panose="020F0502020204030203"/>
                <a:sym typeface="Lato" panose="020F0502020204030203"/>
              </a:rPr>
              <a:t>In Folds </a:t>
            </a:r>
            <a:r>
              <a:rPr lang="en-GB" sz="1300" b="1">
                <a:solidFill>
                  <a:schemeClr val="accent1"/>
                </a:solidFill>
                <a:latin typeface="Lato" panose="020F0502020204030203"/>
                <a:ea typeface="Lato" panose="020F0502020204030203"/>
                <a:cs typeface="Lato" panose="020F0502020204030203"/>
                <a:sym typeface="Lato" panose="020F0502020204030203"/>
              </a:rPr>
              <a:t>Train Data</a:t>
            </a:r>
            <a:r>
              <a:rPr lang="en-GB" sz="1300">
                <a:solidFill>
                  <a:schemeClr val="accent1"/>
                </a:solidFill>
                <a:latin typeface="Lato" panose="020F0502020204030203"/>
                <a:ea typeface="Lato" panose="020F0502020204030203"/>
                <a:cs typeface="Lato" panose="020F0502020204030203"/>
                <a:sym typeface="Lato" panose="020F0502020204030203"/>
              </a:rPr>
              <a:t>:</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a:solidFill>
                  <a:schemeClr val="accent1"/>
                </a:solidFill>
                <a:latin typeface="Lato" panose="020F0502020204030203"/>
                <a:ea typeface="Lato" panose="020F0502020204030203"/>
                <a:cs typeface="Lato" panose="020F0502020204030203"/>
                <a:sym typeface="Lato" panose="020F0502020204030203"/>
              </a:rPr>
              <a:t>Avg R2: 0.23763</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b="1">
                <a:solidFill>
                  <a:schemeClr val="accent1"/>
                </a:solidFill>
                <a:latin typeface="Lato" panose="020F0502020204030203"/>
                <a:ea typeface="Lato" panose="020F0502020204030203"/>
                <a:cs typeface="Lato" panose="020F0502020204030203"/>
                <a:sym typeface="Lato" panose="020F0502020204030203"/>
              </a:rPr>
              <a:t>In Folds </a:t>
            </a:r>
            <a:r>
              <a:rPr lang="en-GB" sz="1300" b="1">
                <a:solidFill>
                  <a:schemeClr val="accent1"/>
                </a:solidFill>
                <a:latin typeface="Lato" panose="020F0502020204030203"/>
                <a:ea typeface="Lato" panose="020F0502020204030203"/>
                <a:cs typeface="Lato" panose="020F0502020204030203"/>
                <a:sym typeface="Lato" panose="020F0502020204030203"/>
              </a:rPr>
              <a:t>Test Data</a:t>
            </a:r>
            <a:r>
              <a:rPr lang="en-GB" sz="1300">
                <a:solidFill>
                  <a:schemeClr val="accent1"/>
                </a:solidFill>
                <a:latin typeface="Lato" panose="020F0502020204030203"/>
                <a:ea typeface="Lato" panose="020F0502020204030203"/>
                <a:cs typeface="Lato" panose="020F0502020204030203"/>
                <a:sym typeface="Lato" panose="020F0502020204030203"/>
              </a:rPr>
              <a:t>:</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a:solidFill>
                  <a:schemeClr val="accent1"/>
                </a:solidFill>
                <a:latin typeface="Lato" panose="020F0502020204030203"/>
                <a:ea typeface="Lato" panose="020F0502020204030203"/>
                <a:cs typeface="Lato" panose="020F0502020204030203"/>
                <a:sym typeface="Lato" panose="020F0502020204030203"/>
              </a:rPr>
              <a:t>Avg R2: 0.23330</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b="1">
                <a:solidFill>
                  <a:schemeClr val="accent1"/>
                </a:solidFill>
                <a:latin typeface="Lato" panose="020F0502020204030203"/>
                <a:ea typeface="Lato" panose="020F0502020204030203"/>
                <a:cs typeface="Lato" panose="020F0502020204030203"/>
                <a:sym typeface="Lato" panose="020F0502020204030203"/>
              </a:rPr>
              <a:t>Test Data</a:t>
            </a:r>
            <a:r>
              <a:rPr lang="en-GB" sz="1300">
                <a:solidFill>
                  <a:schemeClr val="accent1"/>
                </a:solidFill>
                <a:latin typeface="Lato" panose="020F0502020204030203"/>
                <a:ea typeface="Lato" panose="020F0502020204030203"/>
                <a:cs typeface="Lato" panose="020F0502020204030203"/>
                <a:sym typeface="Lato" panose="020F0502020204030203"/>
              </a:rPr>
              <a:t>:</a:t>
            </a:r>
            <a:endParaRPr sz="1300">
              <a:solidFill>
                <a:schemeClr val="accent1"/>
              </a:solidFill>
              <a:latin typeface="Lato" panose="020F0502020204030203"/>
              <a:ea typeface="Lato" panose="020F0502020204030203"/>
              <a:cs typeface="Lato" panose="020F0502020204030203"/>
              <a:sym typeface="Lato" panose="020F0502020204030203"/>
            </a:endParaRPr>
          </a:p>
          <a:p>
            <a:pPr marL="0" lvl="0" indent="0" algn="l" rtl="0">
              <a:lnSpc>
                <a:spcPct val="115000"/>
              </a:lnSpc>
              <a:spcBef>
                <a:spcPts val="1200"/>
              </a:spcBef>
              <a:spcAft>
                <a:spcPts val="1200"/>
              </a:spcAft>
              <a:buNone/>
            </a:pPr>
            <a:r>
              <a:rPr lang="en-GB" sz="1300">
                <a:solidFill>
                  <a:schemeClr val="accent1"/>
                </a:solidFill>
                <a:latin typeface="Lato" panose="020F0502020204030203"/>
                <a:ea typeface="Lato" panose="020F0502020204030203"/>
                <a:cs typeface="Lato" panose="020F0502020204030203"/>
                <a:sym typeface="Lato" panose="020F0502020204030203"/>
              </a:rPr>
              <a:t>R2: -0.03026</a:t>
            </a:r>
            <a:endParaRPr sz="1300">
              <a:solidFill>
                <a:schemeClr val="accent1"/>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Task one: Metrics of Linear Regressions</a:t>
            </a:r>
            <a:endParaRPr lang="en-GB"/>
          </a:p>
          <a:p>
            <a:pPr marL="0" lvl="0" indent="0" algn="l" rtl="0">
              <a:spcBef>
                <a:spcPts val="0"/>
              </a:spcBef>
              <a:spcAft>
                <a:spcPts val="0"/>
              </a:spcAft>
              <a:buNone/>
            </a:pPr>
          </a:p>
        </p:txBody>
      </p:sp>
      <p:sp>
        <p:nvSpPr>
          <p:cNvPr id="130" name="Google Shape;130;p19"/>
          <p:cNvSpPr txBox="1"/>
          <p:nvPr>
            <p:ph type="body" idx="1"/>
          </p:nvPr>
        </p:nvSpPr>
        <p:spPr>
          <a:xfrm>
            <a:off x="729450" y="1853850"/>
            <a:ext cx="7688700" cy="101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Skip</a:t>
            </a:r>
            <a:r>
              <a:rPr lang="en-GB"/>
              <a:t> Lasso and Elastic Net due to a </a:t>
            </a:r>
            <a:r>
              <a:rPr lang="en-GB" b="1"/>
              <a:t>zero</a:t>
            </a:r>
            <a:r>
              <a:rPr lang="en-GB"/>
              <a:t> R2 both in folds and in average.</a:t>
            </a:r>
            <a:endParaRPr lang="en-GB"/>
          </a:p>
          <a:p>
            <a:pPr marL="0" lvl="0" indent="0" algn="l" rtl="0">
              <a:spcBef>
                <a:spcPts val="1200"/>
              </a:spcBef>
              <a:spcAft>
                <a:spcPts val="1200"/>
              </a:spcAft>
              <a:buNone/>
            </a:pPr>
          </a:p>
        </p:txBody>
      </p:sp>
      <p:sp>
        <p:nvSpPr>
          <p:cNvPr id="131" name="Google Shape;131;p19"/>
          <p:cNvSpPr txBox="1"/>
          <p:nvPr>
            <p:ph type="body" idx="1"/>
          </p:nvPr>
        </p:nvSpPr>
        <p:spPr>
          <a:xfrm>
            <a:off x="729450" y="2179751"/>
            <a:ext cx="4022400" cy="2067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For </a:t>
            </a:r>
            <a:r>
              <a:rPr lang="en-GB" b="1" u="sng"/>
              <a:t>Ridge Regression</a:t>
            </a:r>
            <a:r>
              <a:rPr lang="en-GB" b="1"/>
              <a:t>, </a:t>
            </a:r>
            <a:r>
              <a:rPr lang="en-GB"/>
              <a:t>all metrics</a:t>
            </a:r>
            <a:r>
              <a:rPr lang="en-GB"/>
              <a:t>:</a:t>
            </a:r>
            <a:endParaRPr lang="en-GB"/>
          </a:p>
          <a:p>
            <a:pPr marL="0" lvl="0" indent="0" algn="l" rtl="0">
              <a:spcBef>
                <a:spcPts val="1200"/>
              </a:spcBef>
              <a:spcAft>
                <a:spcPts val="0"/>
              </a:spcAft>
              <a:buNone/>
            </a:pPr>
            <a:r>
              <a:rPr lang="en-GB" b="1"/>
              <a:t>In Folds </a:t>
            </a:r>
            <a:r>
              <a:rPr lang="en-GB" b="1"/>
              <a:t>Train Data</a:t>
            </a:r>
            <a:r>
              <a:rPr lang="en-GB"/>
              <a:t>:</a:t>
            </a:r>
            <a:endParaRPr lang="en-GB"/>
          </a:p>
          <a:p>
            <a:pPr marL="0" lvl="0" indent="0" algn="l" rtl="0">
              <a:spcBef>
                <a:spcPts val="1200"/>
              </a:spcBef>
              <a:spcAft>
                <a:spcPts val="0"/>
              </a:spcAft>
              <a:buNone/>
            </a:pPr>
            <a:r>
              <a:rPr lang="en-GB"/>
              <a:t>MSE: 0.011		RMSE: 0.105	R2: 0.22-0.24</a:t>
            </a:r>
            <a:endParaRPr lang="en-GB"/>
          </a:p>
          <a:p>
            <a:pPr marL="0" lvl="0" indent="0" algn="l" rtl="0">
              <a:spcBef>
                <a:spcPts val="1200"/>
              </a:spcBef>
              <a:spcAft>
                <a:spcPts val="0"/>
              </a:spcAft>
              <a:buNone/>
            </a:pPr>
            <a:r>
              <a:rPr lang="en-GB" b="1"/>
              <a:t>In Folds </a:t>
            </a:r>
            <a:r>
              <a:rPr lang="en-GB" b="1"/>
              <a:t>Test Data</a:t>
            </a:r>
            <a:r>
              <a:rPr lang="en-GB"/>
              <a:t>:</a:t>
            </a:r>
            <a:endParaRPr lang="en-GB"/>
          </a:p>
          <a:p>
            <a:pPr marL="0" lvl="0" indent="0" algn="l" rtl="0">
              <a:spcBef>
                <a:spcPts val="1200"/>
              </a:spcBef>
              <a:spcAft>
                <a:spcPts val="1200"/>
              </a:spcAft>
              <a:buNone/>
            </a:pPr>
            <a:r>
              <a:rPr lang="en-GB"/>
              <a:t>MSE: 0.01-0.012	RMSE: 0.1-0.11	R2: 0.19-0.27</a:t>
            </a:r>
            <a:endParaRPr lang="en-GB"/>
          </a:p>
        </p:txBody>
      </p:sp>
      <p:sp>
        <p:nvSpPr>
          <p:cNvPr id="132" name="Google Shape;132;p19"/>
          <p:cNvSpPr txBox="1"/>
          <p:nvPr/>
        </p:nvSpPr>
        <p:spPr>
          <a:xfrm>
            <a:off x="5865150" y="2179750"/>
            <a:ext cx="2553000" cy="2304900"/>
          </a:xfrm>
          <a:prstGeom prst="rect">
            <a:avLst/>
          </a:prstGeom>
          <a:noFill/>
          <a:ln>
            <a:noFill/>
          </a:ln>
        </p:spPr>
        <p:txBody>
          <a:bodyPr spcFirstLastPara="1" wrap="square" lIns="91425" tIns="91425" rIns="91425" bIns="91425" anchor="ctr" anchorCtr="0">
            <a:spAutoFit/>
          </a:bodyPr>
          <a:lstStyle/>
          <a:p>
            <a:pPr marL="0" marR="0" lvl="0" indent="0" algn="l" rtl="0">
              <a:lnSpc>
                <a:spcPct val="115000"/>
              </a:lnSpc>
              <a:spcBef>
                <a:spcPts val="0"/>
              </a:spcBef>
              <a:spcAft>
                <a:spcPts val="0"/>
              </a:spcAft>
              <a:buNone/>
            </a:pPr>
            <a:r>
              <a:rPr lang="en-GB" sz="1300">
                <a:solidFill>
                  <a:schemeClr val="accent1"/>
                </a:solidFill>
                <a:latin typeface="Lato" panose="020F0502020204030203"/>
                <a:ea typeface="Lato" panose="020F0502020204030203"/>
                <a:cs typeface="Lato" panose="020F0502020204030203"/>
                <a:sym typeface="Lato" panose="020F0502020204030203"/>
              </a:rPr>
              <a:t>Focus on </a:t>
            </a:r>
            <a:r>
              <a:rPr lang="en-GB" sz="1300" b="1" u="sng">
                <a:solidFill>
                  <a:schemeClr val="accent1"/>
                </a:solidFill>
                <a:latin typeface="Lato" panose="020F0502020204030203"/>
                <a:ea typeface="Lato" panose="020F0502020204030203"/>
                <a:cs typeface="Lato" panose="020F0502020204030203"/>
                <a:sym typeface="Lato" panose="020F0502020204030203"/>
              </a:rPr>
              <a:t>R2</a:t>
            </a:r>
            <a:r>
              <a:rPr lang="en-GB" sz="1300">
                <a:solidFill>
                  <a:schemeClr val="accent1"/>
                </a:solidFill>
                <a:latin typeface="Lato" panose="020F0502020204030203"/>
                <a:ea typeface="Lato" panose="020F0502020204030203"/>
                <a:cs typeface="Lato" panose="020F0502020204030203"/>
                <a:sym typeface="Lato" panose="020F0502020204030203"/>
              </a:rPr>
              <a:t>:</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b="1">
                <a:solidFill>
                  <a:schemeClr val="accent1"/>
                </a:solidFill>
                <a:latin typeface="Lato" panose="020F0502020204030203"/>
                <a:ea typeface="Lato" panose="020F0502020204030203"/>
                <a:cs typeface="Lato" panose="020F0502020204030203"/>
                <a:sym typeface="Lato" panose="020F0502020204030203"/>
              </a:rPr>
              <a:t>In Folds </a:t>
            </a:r>
            <a:r>
              <a:rPr lang="en-GB" sz="1300" b="1">
                <a:solidFill>
                  <a:schemeClr val="accent1"/>
                </a:solidFill>
                <a:latin typeface="Lato" panose="020F0502020204030203"/>
                <a:ea typeface="Lato" panose="020F0502020204030203"/>
                <a:cs typeface="Lato" panose="020F0502020204030203"/>
                <a:sym typeface="Lato" panose="020F0502020204030203"/>
              </a:rPr>
              <a:t>Train Data</a:t>
            </a:r>
            <a:r>
              <a:rPr lang="en-GB" sz="1300">
                <a:solidFill>
                  <a:schemeClr val="accent1"/>
                </a:solidFill>
                <a:latin typeface="Lato" panose="020F0502020204030203"/>
                <a:ea typeface="Lato" panose="020F0502020204030203"/>
                <a:cs typeface="Lato" panose="020F0502020204030203"/>
                <a:sym typeface="Lato" panose="020F0502020204030203"/>
              </a:rPr>
              <a:t>:</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a:solidFill>
                  <a:schemeClr val="accent1"/>
                </a:solidFill>
                <a:latin typeface="Lato" panose="020F0502020204030203"/>
                <a:ea typeface="Lato" panose="020F0502020204030203"/>
                <a:cs typeface="Lato" panose="020F0502020204030203"/>
                <a:sym typeface="Lato" panose="020F0502020204030203"/>
              </a:rPr>
              <a:t>Avg R2: 0.23763</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b="1">
                <a:solidFill>
                  <a:schemeClr val="accent1"/>
                </a:solidFill>
                <a:latin typeface="Lato" panose="020F0502020204030203"/>
                <a:ea typeface="Lato" panose="020F0502020204030203"/>
                <a:cs typeface="Lato" panose="020F0502020204030203"/>
                <a:sym typeface="Lato" panose="020F0502020204030203"/>
              </a:rPr>
              <a:t>In Folds </a:t>
            </a:r>
            <a:r>
              <a:rPr lang="en-GB" sz="1300" b="1">
                <a:solidFill>
                  <a:schemeClr val="accent1"/>
                </a:solidFill>
                <a:latin typeface="Lato" panose="020F0502020204030203"/>
                <a:ea typeface="Lato" panose="020F0502020204030203"/>
                <a:cs typeface="Lato" panose="020F0502020204030203"/>
                <a:sym typeface="Lato" panose="020F0502020204030203"/>
              </a:rPr>
              <a:t>Test Data</a:t>
            </a:r>
            <a:r>
              <a:rPr lang="en-GB" sz="1300">
                <a:solidFill>
                  <a:schemeClr val="accent1"/>
                </a:solidFill>
                <a:latin typeface="Lato" panose="020F0502020204030203"/>
                <a:ea typeface="Lato" panose="020F0502020204030203"/>
                <a:cs typeface="Lato" panose="020F0502020204030203"/>
                <a:sym typeface="Lato" panose="020F0502020204030203"/>
              </a:rPr>
              <a:t>:</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a:solidFill>
                  <a:schemeClr val="accent1"/>
                </a:solidFill>
                <a:latin typeface="Lato" panose="020F0502020204030203"/>
                <a:ea typeface="Lato" panose="020F0502020204030203"/>
                <a:cs typeface="Lato" panose="020F0502020204030203"/>
                <a:sym typeface="Lato" panose="020F0502020204030203"/>
              </a:rPr>
              <a:t>Avg R2: 0.23330</a:t>
            </a:r>
            <a:endParaRPr sz="1300">
              <a:solidFill>
                <a:schemeClr val="accent1"/>
              </a:solidFill>
              <a:latin typeface="Lato" panose="020F0502020204030203"/>
              <a:ea typeface="Lato" panose="020F0502020204030203"/>
              <a:cs typeface="Lato" panose="020F0502020204030203"/>
              <a:sym typeface="Lato" panose="020F0502020204030203"/>
            </a:endParaRPr>
          </a:p>
          <a:p>
            <a:pPr marL="0" lvl="0" indent="0" algn="l" rtl="0">
              <a:spcBef>
                <a:spcPts val="1200"/>
              </a:spcBef>
              <a:spcAft>
                <a:spcPts val="0"/>
              </a:spcAft>
              <a:buNone/>
            </a:pPr>
            <a:endParaRPr sz="1300">
              <a:solidFill>
                <a:schemeClr val="accent1"/>
              </a:solidFill>
              <a:latin typeface="Lato" panose="020F0502020204030203"/>
              <a:ea typeface="Lato" panose="020F0502020204030203"/>
              <a:cs typeface="Lato" panose="020F0502020204030203"/>
              <a:sym typeface="Lato" panose="020F0502020204030203"/>
            </a:endParaRPr>
          </a:p>
        </p:txBody>
      </p:sp>
      <p:sp>
        <p:nvSpPr>
          <p:cNvPr id="133" name="Google Shape;133;p19"/>
          <p:cNvSpPr txBox="1"/>
          <p:nvPr/>
        </p:nvSpPr>
        <p:spPr>
          <a:xfrm>
            <a:off x="729450" y="4192325"/>
            <a:ext cx="67884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solidFill>
                  <a:srgbClr val="FF0000"/>
                </a:solidFill>
                <a:latin typeface="Lato" panose="020F0502020204030203"/>
                <a:ea typeface="Lato" panose="020F0502020204030203"/>
                <a:cs typeface="Lato" panose="020F0502020204030203"/>
                <a:sym typeface="Lato" panose="020F0502020204030203"/>
              </a:rPr>
              <a:t>Metrics of Ridge are almost as the same as that of standard linear regression. Therefore, I </a:t>
            </a:r>
            <a:r>
              <a:rPr lang="en-GB" sz="1300">
                <a:solidFill>
                  <a:srgbClr val="FF0000"/>
                </a:solidFill>
                <a:latin typeface="Lato" panose="020F0502020204030203"/>
                <a:ea typeface="Lato" panose="020F0502020204030203"/>
                <a:cs typeface="Lato" panose="020F0502020204030203"/>
                <a:sym typeface="Lato" panose="020F0502020204030203"/>
              </a:rPr>
              <a:t>abandoned</a:t>
            </a:r>
            <a:r>
              <a:rPr lang="en-GB" sz="1300">
                <a:solidFill>
                  <a:srgbClr val="FF0000"/>
                </a:solidFill>
                <a:latin typeface="Lato" panose="020F0502020204030203"/>
                <a:ea typeface="Lato" panose="020F0502020204030203"/>
                <a:cs typeface="Lato" panose="020F0502020204030203"/>
                <a:sym typeface="Lato" panose="020F0502020204030203"/>
              </a:rPr>
              <a:t> this model.</a:t>
            </a:r>
            <a:endParaRPr sz="1300">
              <a:solidFill>
                <a:srgbClr val="FF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Task one: Hyperparameters of Polynomial</a:t>
            </a:r>
            <a:endParaRPr lang="en-GB"/>
          </a:p>
          <a:p>
            <a:pPr marL="0" lvl="0" indent="0" algn="l" rtl="0">
              <a:spcBef>
                <a:spcPts val="0"/>
              </a:spcBef>
              <a:spcAft>
                <a:spcPts val="0"/>
              </a:spcAft>
              <a:buNone/>
            </a:pPr>
          </a:p>
        </p:txBody>
      </p:sp>
      <p:sp>
        <p:nvSpPr>
          <p:cNvPr id="139" name="Google Shape;139;p20"/>
          <p:cNvSpPr txBox="1"/>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Due to the same metrics, the standard linear model, a  simpler model, is adopted.</a:t>
            </a:r>
            <a:endParaRPr lang="en-GB"/>
          </a:p>
          <a:p>
            <a:pPr marL="0" lvl="0" indent="0" algn="l" rtl="0">
              <a:spcBef>
                <a:spcPts val="1200"/>
              </a:spcBef>
              <a:spcAft>
                <a:spcPts val="0"/>
              </a:spcAft>
              <a:buNone/>
            </a:pPr>
            <a:r>
              <a:rPr lang="en-GB"/>
              <a:t>For </a:t>
            </a:r>
            <a:r>
              <a:rPr lang="en-GB" b="1" u="sng"/>
              <a:t>Polynomial</a:t>
            </a:r>
            <a:r>
              <a:rPr lang="en-GB"/>
              <a:t>:</a:t>
            </a:r>
            <a:endParaRPr lang="en-GB"/>
          </a:p>
          <a:p>
            <a:pPr marL="0" lvl="0" indent="0" algn="l" rtl="0">
              <a:spcBef>
                <a:spcPts val="1200"/>
              </a:spcBef>
              <a:spcAft>
                <a:spcPts val="0"/>
              </a:spcAft>
              <a:buNone/>
            </a:pPr>
            <a:r>
              <a:rPr lang="en-GB"/>
              <a:t>Fit_Intercept = True</a:t>
            </a:r>
            <a:endParaRPr lang="en-GB"/>
          </a:p>
          <a:p>
            <a:pPr marL="0" lvl="0" indent="0" algn="l" rtl="0">
              <a:spcBef>
                <a:spcPts val="1200"/>
              </a:spcBef>
              <a:spcAft>
                <a:spcPts val="0"/>
              </a:spcAft>
              <a:buNone/>
            </a:pPr>
            <a:r>
              <a:rPr lang="en-GB"/>
              <a:t>Degree of the Polynomial = 3</a:t>
            </a:r>
            <a:endParaRPr lang="en-GB"/>
          </a:p>
          <a:p>
            <a:pPr marL="0" lvl="0" indent="0" algn="l" rtl="0">
              <a:spcBef>
                <a:spcPts val="1200"/>
              </a:spcBef>
              <a:spcAft>
                <a:spcPts val="1200"/>
              </a:spcAft>
              <a:buNone/>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Task one: Metrics of Polynomial</a:t>
            </a:r>
            <a:endParaRPr lang="en-GB"/>
          </a:p>
          <a:p>
            <a:pPr marL="0" lvl="0" indent="0" algn="l" rtl="0">
              <a:spcBef>
                <a:spcPts val="0"/>
              </a:spcBef>
              <a:spcAft>
                <a:spcPts val="0"/>
              </a:spcAft>
              <a:buNone/>
            </a:pPr>
          </a:p>
        </p:txBody>
      </p:sp>
      <p:sp>
        <p:nvSpPr>
          <p:cNvPr id="145" name="Google Shape;145;p21"/>
          <p:cNvSpPr txBox="1"/>
          <p:nvPr>
            <p:ph type="body" idx="1"/>
          </p:nvPr>
        </p:nvSpPr>
        <p:spPr>
          <a:xfrm>
            <a:off x="729450" y="1853850"/>
            <a:ext cx="4927500" cy="328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For </a:t>
            </a:r>
            <a:r>
              <a:rPr lang="en-GB" b="1" u="sng"/>
              <a:t>Polynomial</a:t>
            </a:r>
            <a:r>
              <a:rPr lang="en-GB"/>
              <a:t>, all metrics</a:t>
            </a:r>
            <a:r>
              <a:rPr lang="en-GB"/>
              <a:t>:</a:t>
            </a:r>
            <a:endParaRPr lang="en-GB"/>
          </a:p>
          <a:p>
            <a:pPr marL="0" lvl="0" indent="0" algn="l" rtl="0">
              <a:spcBef>
                <a:spcPts val="1200"/>
              </a:spcBef>
              <a:spcAft>
                <a:spcPts val="0"/>
              </a:spcAft>
              <a:buNone/>
            </a:pPr>
            <a:r>
              <a:rPr lang="en-GB" b="1"/>
              <a:t>In Folds Train Data</a:t>
            </a:r>
            <a:r>
              <a:rPr lang="en-GB"/>
              <a:t>:</a:t>
            </a:r>
            <a:endParaRPr lang="en-GB"/>
          </a:p>
          <a:p>
            <a:pPr marL="0" lvl="0" indent="0" algn="l" rtl="0">
              <a:spcBef>
                <a:spcPts val="1200"/>
              </a:spcBef>
              <a:spcAft>
                <a:spcPts val="0"/>
              </a:spcAft>
              <a:buNone/>
            </a:pPr>
            <a:r>
              <a:rPr lang="en-GB"/>
              <a:t>MSE: 0.01		RMSE: 0.1			R2: 0.22-0.24</a:t>
            </a:r>
            <a:endParaRPr lang="en-GB"/>
          </a:p>
          <a:p>
            <a:pPr marL="0" lvl="0" indent="0" algn="l" rtl="0">
              <a:spcBef>
                <a:spcPts val="1200"/>
              </a:spcBef>
              <a:spcAft>
                <a:spcPts val="0"/>
              </a:spcAft>
              <a:buNone/>
            </a:pPr>
            <a:r>
              <a:rPr lang="en-GB" b="1"/>
              <a:t>In Folds Test Data</a:t>
            </a:r>
            <a:r>
              <a:rPr lang="en-GB"/>
              <a:t>:</a:t>
            </a:r>
            <a:endParaRPr lang="en-GB"/>
          </a:p>
          <a:p>
            <a:pPr marL="0" lvl="0" indent="0" algn="l" rtl="0">
              <a:spcBef>
                <a:spcPts val="1200"/>
              </a:spcBef>
              <a:spcAft>
                <a:spcPts val="0"/>
              </a:spcAft>
              <a:buNone/>
            </a:pPr>
            <a:r>
              <a:rPr lang="en-GB"/>
              <a:t>MSE: 0.009-0.011	RMSE: 0.102-0.107	R2: 0.19-0.27</a:t>
            </a:r>
            <a:endParaRPr lang="en-GB"/>
          </a:p>
          <a:p>
            <a:pPr marL="0" marR="0" lvl="0" indent="0" algn="l" rtl="0">
              <a:lnSpc>
                <a:spcPct val="115000"/>
              </a:lnSpc>
              <a:spcBef>
                <a:spcPts val="1200"/>
              </a:spcBef>
              <a:spcAft>
                <a:spcPts val="0"/>
              </a:spcAft>
              <a:buNone/>
            </a:pPr>
            <a:r>
              <a:rPr lang="en-GB">
                <a:solidFill>
                  <a:srgbClr val="FF0000"/>
                </a:solidFill>
              </a:rPr>
              <a:t>R2 of polynomial is slightly better than that of standard linear regression</a:t>
            </a:r>
            <a:endParaRPr>
              <a:solidFill>
                <a:srgbClr val="FF0000"/>
              </a:solidFill>
            </a:endParaRPr>
          </a:p>
          <a:p>
            <a:pPr marL="0" lvl="0" indent="0" algn="l" rtl="0">
              <a:spcBef>
                <a:spcPts val="1200"/>
              </a:spcBef>
              <a:spcAft>
                <a:spcPts val="0"/>
              </a:spcAft>
              <a:buNone/>
            </a:pPr>
            <a:r>
              <a:rPr lang="en-GB" b="1"/>
              <a:t>Test Data</a:t>
            </a:r>
            <a:r>
              <a:rPr lang="en-GB"/>
              <a:t>:</a:t>
            </a:r>
            <a:endParaRPr lang="en-GB"/>
          </a:p>
          <a:p>
            <a:pPr marL="0" lvl="0" indent="0" algn="l" rtl="0">
              <a:spcBef>
                <a:spcPts val="1200"/>
              </a:spcBef>
              <a:spcAft>
                <a:spcPts val="1200"/>
              </a:spcAft>
              <a:buNone/>
            </a:pPr>
            <a:r>
              <a:rPr lang="en-GB"/>
              <a:t>MSE: 	0.00638	RMSE: 0.07985 		R2: 0.00264</a:t>
            </a:r>
            <a:endParaRPr lang="en-GB"/>
          </a:p>
        </p:txBody>
      </p:sp>
      <p:sp>
        <p:nvSpPr>
          <p:cNvPr id="146" name="Google Shape;146;p21"/>
          <p:cNvSpPr txBox="1"/>
          <p:nvPr/>
        </p:nvSpPr>
        <p:spPr>
          <a:xfrm>
            <a:off x="5865150" y="1831950"/>
            <a:ext cx="2553000" cy="3457200"/>
          </a:xfrm>
          <a:prstGeom prst="rect">
            <a:avLst/>
          </a:prstGeom>
          <a:noFill/>
          <a:ln>
            <a:noFill/>
          </a:ln>
        </p:spPr>
        <p:txBody>
          <a:bodyPr spcFirstLastPara="1" wrap="square" lIns="91425" tIns="91425" rIns="91425" bIns="91425" anchor="ctr" anchorCtr="0">
            <a:spAutoFit/>
          </a:bodyPr>
          <a:lstStyle/>
          <a:p>
            <a:pPr marL="0" marR="0" lvl="0" indent="0" algn="l" rtl="0">
              <a:lnSpc>
                <a:spcPct val="115000"/>
              </a:lnSpc>
              <a:spcBef>
                <a:spcPts val="0"/>
              </a:spcBef>
              <a:spcAft>
                <a:spcPts val="0"/>
              </a:spcAft>
              <a:buNone/>
            </a:pPr>
            <a:r>
              <a:rPr lang="en-GB" sz="1300">
                <a:solidFill>
                  <a:schemeClr val="accent1"/>
                </a:solidFill>
                <a:latin typeface="Lato" panose="020F0502020204030203"/>
                <a:ea typeface="Lato" panose="020F0502020204030203"/>
                <a:cs typeface="Lato" panose="020F0502020204030203"/>
                <a:sym typeface="Lato" panose="020F0502020204030203"/>
              </a:rPr>
              <a:t>Focus on </a:t>
            </a:r>
            <a:r>
              <a:rPr lang="en-GB" sz="1300" b="1" u="sng">
                <a:solidFill>
                  <a:schemeClr val="accent1"/>
                </a:solidFill>
                <a:latin typeface="Lato" panose="020F0502020204030203"/>
                <a:ea typeface="Lato" panose="020F0502020204030203"/>
                <a:cs typeface="Lato" panose="020F0502020204030203"/>
                <a:sym typeface="Lato" panose="020F0502020204030203"/>
              </a:rPr>
              <a:t>R2</a:t>
            </a:r>
            <a:r>
              <a:rPr lang="en-GB" sz="1300">
                <a:solidFill>
                  <a:schemeClr val="accent1"/>
                </a:solidFill>
                <a:latin typeface="Lato" panose="020F0502020204030203"/>
                <a:ea typeface="Lato" panose="020F0502020204030203"/>
                <a:cs typeface="Lato" panose="020F0502020204030203"/>
                <a:sym typeface="Lato" panose="020F0502020204030203"/>
              </a:rPr>
              <a:t>:</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b="1">
                <a:solidFill>
                  <a:schemeClr val="accent1"/>
                </a:solidFill>
                <a:latin typeface="Lato" panose="020F0502020204030203"/>
                <a:ea typeface="Lato" panose="020F0502020204030203"/>
                <a:cs typeface="Lato" panose="020F0502020204030203"/>
                <a:sym typeface="Lato" panose="020F0502020204030203"/>
              </a:rPr>
              <a:t>In Folds </a:t>
            </a:r>
            <a:r>
              <a:rPr lang="en-GB" sz="1300" b="1">
                <a:solidFill>
                  <a:schemeClr val="accent1"/>
                </a:solidFill>
                <a:latin typeface="Lato" panose="020F0502020204030203"/>
                <a:ea typeface="Lato" panose="020F0502020204030203"/>
                <a:cs typeface="Lato" panose="020F0502020204030203"/>
                <a:sym typeface="Lato" panose="020F0502020204030203"/>
              </a:rPr>
              <a:t>Train Data</a:t>
            </a:r>
            <a:r>
              <a:rPr lang="en-GB" sz="1300">
                <a:solidFill>
                  <a:schemeClr val="accent1"/>
                </a:solidFill>
                <a:latin typeface="Lato" panose="020F0502020204030203"/>
                <a:ea typeface="Lato" panose="020F0502020204030203"/>
                <a:cs typeface="Lato" panose="020F0502020204030203"/>
                <a:sym typeface="Lato" panose="020F0502020204030203"/>
              </a:rPr>
              <a:t>:</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a:solidFill>
                  <a:schemeClr val="accent1"/>
                </a:solidFill>
                <a:latin typeface="Lato" panose="020F0502020204030203"/>
                <a:ea typeface="Lato" panose="020F0502020204030203"/>
                <a:cs typeface="Lato" panose="020F0502020204030203"/>
                <a:sym typeface="Lato" panose="020F0502020204030203"/>
              </a:rPr>
              <a:t>Avg R2: 0.29914</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b="1">
                <a:solidFill>
                  <a:schemeClr val="accent1"/>
                </a:solidFill>
                <a:latin typeface="Lato" panose="020F0502020204030203"/>
                <a:ea typeface="Lato" panose="020F0502020204030203"/>
                <a:cs typeface="Lato" panose="020F0502020204030203"/>
                <a:sym typeface="Lato" panose="020F0502020204030203"/>
              </a:rPr>
              <a:t>In Folds </a:t>
            </a:r>
            <a:r>
              <a:rPr lang="en-GB" sz="1300" b="1">
                <a:solidFill>
                  <a:schemeClr val="accent1"/>
                </a:solidFill>
                <a:latin typeface="Lato" panose="020F0502020204030203"/>
                <a:ea typeface="Lato" panose="020F0502020204030203"/>
                <a:cs typeface="Lato" panose="020F0502020204030203"/>
                <a:sym typeface="Lato" panose="020F0502020204030203"/>
              </a:rPr>
              <a:t>Test Data</a:t>
            </a:r>
            <a:r>
              <a:rPr lang="en-GB" sz="1300">
                <a:solidFill>
                  <a:schemeClr val="accent1"/>
                </a:solidFill>
                <a:latin typeface="Lato" panose="020F0502020204030203"/>
                <a:ea typeface="Lato" panose="020F0502020204030203"/>
                <a:cs typeface="Lato" panose="020F0502020204030203"/>
                <a:sym typeface="Lato" panose="020F0502020204030203"/>
              </a:rPr>
              <a:t>:</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a:solidFill>
                  <a:schemeClr val="accent1"/>
                </a:solidFill>
                <a:latin typeface="Lato" panose="020F0502020204030203"/>
                <a:ea typeface="Lato" panose="020F0502020204030203"/>
                <a:cs typeface="Lato" panose="020F0502020204030203"/>
                <a:sym typeface="Lato" panose="020F0502020204030203"/>
              </a:rPr>
              <a:t>Avg R2: 0.29231</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b="1">
                <a:solidFill>
                  <a:schemeClr val="accent1"/>
                </a:solidFill>
                <a:latin typeface="Lato" panose="020F0502020204030203"/>
                <a:ea typeface="Lato" panose="020F0502020204030203"/>
                <a:cs typeface="Lato" panose="020F0502020204030203"/>
                <a:sym typeface="Lato" panose="020F0502020204030203"/>
              </a:rPr>
              <a:t>Test Data</a:t>
            </a:r>
            <a:r>
              <a:rPr lang="en-GB" sz="1300">
                <a:solidFill>
                  <a:schemeClr val="accent1"/>
                </a:solidFill>
                <a:latin typeface="Lato" panose="020F0502020204030203"/>
                <a:ea typeface="Lato" panose="020F0502020204030203"/>
                <a:cs typeface="Lato" panose="020F0502020204030203"/>
                <a:sym typeface="Lato" panose="020F0502020204030203"/>
              </a:rPr>
              <a:t>:</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r>
              <a:rPr lang="en-GB" sz="1300">
                <a:solidFill>
                  <a:schemeClr val="accent1"/>
                </a:solidFill>
                <a:latin typeface="Lato" panose="020F0502020204030203"/>
                <a:ea typeface="Lato" panose="020F0502020204030203"/>
                <a:cs typeface="Lato" panose="020F0502020204030203"/>
                <a:sym typeface="Lato" panose="020F0502020204030203"/>
              </a:rPr>
              <a:t>R2: 0.</a:t>
            </a:r>
            <a:r>
              <a:rPr lang="en-GB" sz="1300">
                <a:solidFill>
                  <a:schemeClr val="accent1"/>
                </a:solidFill>
                <a:latin typeface="Lato" panose="020F0502020204030203"/>
                <a:ea typeface="Lato" panose="020F0502020204030203"/>
                <a:cs typeface="Lato" panose="020F0502020204030203"/>
                <a:sym typeface="Lato" panose="020F0502020204030203"/>
              </a:rPr>
              <a:t>00264</a:t>
            </a:r>
            <a:endParaRPr sz="1300">
              <a:solidFill>
                <a:schemeClr val="accent1"/>
              </a:solidFill>
              <a:latin typeface="Lato" panose="020F0502020204030203"/>
              <a:ea typeface="Lato" panose="020F0502020204030203"/>
              <a:cs typeface="Lato" panose="020F0502020204030203"/>
              <a:sym typeface="Lato" panose="020F0502020204030203"/>
            </a:endParaRPr>
          </a:p>
          <a:p>
            <a:pPr marL="0" marR="0" lvl="0" indent="0" algn="l" rtl="0">
              <a:lnSpc>
                <a:spcPct val="115000"/>
              </a:lnSpc>
              <a:spcBef>
                <a:spcPts val="1200"/>
              </a:spcBef>
              <a:spcAft>
                <a:spcPts val="0"/>
              </a:spcAft>
              <a:buNone/>
            </a:pPr>
            <a:endParaRPr sz="1300">
              <a:solidFill>
                <a:schemeClr val="accent1"/>
              </a:solidFill>
              <a:latin typeface="Lato" panose="020F0502020204030203"/>
              <a:ea typeface="Lato" panose="020F0502020204030203"/>
              <a:cs typeface="Lato" panose="020F0502020204030203"/>
              <a:sym typeface="Lato" panose="020F0502020204030203"/>
            </a:endParaRPr>
          </a:p>
          <a:p>
            <a:pPr marL="0" lvl="0" indent="0" algn="l" rtl="0">
              <a:spcBef>
                <a:spcPts val="1200"/>
              </a:spcBef>
              <a:spcAft>
                <a:spcPts val="0"/>
              </a:spcAft>
              <a:buNone/>
            </a:pPr>
            <a:endParaRPr sz="1300">
              <a:solidFill>
                <a:schemeClr val="accent1"/>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5844</Words>
  <Application>WPS Spreadsheets</Application>
  <PresentationFormat/>
  <Paragraphs>347</Paragraphs>
  <Slides>19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宋体</vt:lpstr>
      <vt:lpstr>Wingdings</vt:lpstr>
      <vt:lpstr>Arial</vt:lpstr>
      <vt:lpstr>Raleway</vt:lpstr>
      <vt:lpstr>Lato</vt:lpstr>
      <vt:lpstr>微软雅黑</vt:lpstr>
      <vt:lpstr>汉仪旗黑</vt:lpstr>
      <vt:lpstr>宋体</vt:lpstr>
      <vt:lpstr>Arial Unicode MS</vt:lpstr>
      <vt:lpstr>汉仪书宋二KW</vt:lpstr>
      <vt:lpstr>Streamline</vt:lpstr>
      <vt:lpstr>The Price of Crude Oil Market</vt:lpstr>
      <vt:lpstr>Task one - train data &amp;  test data</vt:lpstr>
      <vt:lpstr>Task one: Feature Scaling </vt:lpstr>
      <vt:lpstr>Task one: Hyperparameter of K-Folds</vt:lpstr>
      <vt:lpstr>Task one: Hyperparameters of Linear Regressions </vt:lpstr>
      <vt:lpstr>Task one: Metrics of Linear Regressions</vt:lpstr>
      <vt:lpstr>Task one: Metrics of Linear Regressions</vt:lpstr>
      <vt:lpstr>Task one: Hyperparameters of Polynomial</vt:lpstr>
      <vt:lpstr>Task one: Metrics of Polynomial</vt:lpstr>
      <vt:lpstr>Task one: Hyperparameter of Ensembles</vt:lpstr>
      <vt:lpstr>Task one: Metrics of Ensembles #1</vt:lpstr>
      <vt:lpstr>Task one: Metrics of Ensembles #2</vt:lpstr>
      <vt:lpstr>Task one: Hyperparameter of Deep Learning</vt:lpstr>
      <vt:lpstr>Task one: Metrics of DL #1</vt:lpstr>
      <vt:lpstr>Task one: Metrics of DL #2</vt:lpstr>
      <vt:lpstr>Task one: Summery</vt:lpstr>
      <vt:lpstr>Task two: Moving Window</vt:lpstr>
      <vt:lpstr>Task two: Moving Window</vt:lpstr>
      <vt:lpstr>Task two: Summarize: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Model-PredictionThe Price of Crude Oil Market</dc:title>
  <dc:creator/>
  <cp:lastModifiedBy>FYH</cp:lastModifiedBy>
  <cp:revision>1</cp:revision>
  <dcterms:created xsi:type="dcterms:W3CDTF">2024-12-19T15:53:38Z</dcterms:created>
  <dcterms:modified xsi:type="dcterms:W3CDTF">2024-12-19T15:53:38Z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53566CE4E681E59D824164672F29D11B_42</vt:lpwstr>
  </property>
  <property fmtid="{D5CDD505-2E9C-101B-9397-08002B2CF9AE}" pid="3" name="KSOProductBuildVer">
    <vt:lpwstr>1033-6.8.2.8850</vt:lpwstr>
  </property>
</Properties>
</file>