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ef6e7de2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ef6e7de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f2d2b14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f2d2b14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edeaa3a9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edeaa3a9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e23692ab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e23692ab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edeaa3a9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edeaa3a9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Worst 10 days:</a:t>
            </a:r>
            <a:endParaRPr sz="1500">
              <a:solidFill>
                <a:schemeClr val="dk1"/>
              </a:solidFill>
            </a:endParaRPr>
          </a:p>
          <a:p>
            <a:pPr indent="0" lvl="0" marL="0" rtl="0" algn="l">
              <a:spcBef>
                <a:spcPts val="0"/>
              </a:spcBef>
              <a:spcAft>
                <a:spcPts val="0"/>
              </a:spcAft>
              <a:buNone/>
            </a:pPr>
            <a:r>
              <a:rPr lang="en" sz="1500">
                <a:solidFill>
                  <a:schemeClr val="dk1"/>
                </a:solidFill>
              </a:rPr>
              <a:t>S&amp;P 500 experienced 4 fusings respectively on, March 09, March 12,March 16, March 18, due to the Covid-19.</a:t>
            </a:r>
            <a:endParaRPr sz="1500">
              <a:solidFill>
                <a:schemeClr val="dk1"/>
              </a:solidFill>
            </a:endParaRPr>
          </a:p>
          <a:p>
            <a:pPr indent="0" lvl="0" marL="0" rtl="0" algn="l">
              <a:spcBef>
                <a:spcPts val="0"/>
              </a:spcBef>
              <a:spcAft>
                <a:spcPts val="0"/>
              </a:spcAft>
              <a:buNone/>
            </a:pPr>
            <a:r>
              <a:rPr lang="en" sz="1500">
                <a:solidFill>
                  <a:schemeClr val="dk1"/>
                </a:solidFill>
              </a:rPr>
              <a:t>Bureau of Labor Statistics Released CPI on 2022-09-13 </a:t>
            </a:r>
            <a:r>
              <a:rPr lang="en" sz="1500">
                <a:solidFill>
                  <a:srgbClr val="FF0000"/>
                </a:solidFill>
              </a:rPr>
              <a:t>8.3% </a:t>
            </a:r>
            <a:r>
              <a:rPr lang="en" sz="1500">
                <a:solidFill>
                  <a:schemeClr val="dk1"/>
                </a:solidFill>
              </a:rPr>
              <a:t>2022-06-10 </a:t>
            </a:r>
            <a:r>
              <a:rPr lang="en" sz="1500">
                <a:solidFill>
                  <a:srgbClr val="FF0000"/>
                </a:solidFill>
              </a:rPr>
              <a:t>8.6% </a:t>
            </a:r>
            <a:r>
              <a:rPr lang="en" sz="1500">
                <a:solidFill>
                  <a:schemeClr val="dk1"/>
                </a:solidFill>
              </a:rPr>
              <a:t>The inflation rate are higher than market expectations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rPr lang="en" sz="1500">
                <a:solidFill>
                  <a:schemeClr val="dk1"/>
                </a:solidFill>
              </a:rPr>
              <a:t>High VROC:</a:t>
            </a:r>
            <a:endParaRPr sz="1500">
              <a:solidFill>
                <a:schemeClr val="dk1"/>
              </a:solidFill>
            </a:endParaRPr>
          </a:p>
          <a:p>
            <a:pPr indent="0" lvl="0" marL="0" rtl="0" algn="l">
              <a:spcBef>
                <a:spcPts val="0"/>
              </a:spcBef>
              <a:spcAft>
                <a:spcPts val="0"/>
              </a:spcAft>
              <a:buNone/>
            </a:pPr>
            <a:r>
              <a:rPr lang="en" sz="1500">
                <a:solidFill>
                  <a:schemeClr val="dk1"/>
                </a:solidFill>
              </a:rPr>
              <a:t>Government: US Fiscal stimulus -&gt; CARES ACT, $2 Trillion economic relief, European Recovery plans</a:t>
            </a:r>
            <a:endParaRPr sz="1500">
              <a:solidFill>
                <a:schemeClr val="dk1"/>
              </a:solidFill>
            </a:endParaRPr>
          </a:p>
          <a:p>
            <a:pPr indent="0" lvl="0" marL="0" rtl="0" algn="l">
              <a:spcBef>
                <a:spcPts val="0"/>
              </a:spcBef>
              <a:spcAft>
                <a:spcPts val="0"/>
              </a:spcAft>
              <a:buNone/>
            </a:pPr>
            <a:r>
              <a:rPr lang="en" sz="1500">
                <a:solidFill>
                  <a:schemeClr val="dk1"/>
                </a:solidFill>
              </a:rPr>
              <a:t>Central Banks: Low Interest rate policy, Unlimited  QE program</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Reopening of Economics: By may 2020, some countries had started to ease lockdown restrictions to reopen businesses, leading investors to anticipate a swift economic recovery</a:t>
            </a:r>
            <a:endParaRPr sz="15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f34d397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f34d397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f34d397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f34d397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e23692ab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e23692ab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e23692ab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e23692ab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e23692ab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e23692ab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f12e577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f12e577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f21383ce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f21383c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f21383c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f21383c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e23692ab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e23692ab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edeaa3a9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edeaa3a9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f7db293d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f7db293d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e23692ab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e23692ab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e23692ab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e23692ab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e23692ab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e23692ab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f21383c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f21383c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f21383ce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f21383ce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f12e577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f12e5776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f21383ce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f21383ce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f12e5776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f12e5776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e23692a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e23692a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e23692ab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e23692ab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ef6e7de2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ef6e7de2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edeaa3a9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edeaa3a9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ef6e7de2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ef6e7de2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 Id="rId4" Type="http://schemas.openxmlformats.org/officeDocument/2006/relationships/image" Target="../media/image1.jp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22.png"/><Relationship Id="rId7"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777776" y="1069100"/>
            <a:ext cx="7536000" cy="869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Analysis of S&amp;P 500</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1638450" y="1938500"/>
            <a:ext cx="5867100" cy="633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Financial Institution Section</a:t>
            </a:r>
            <a:endParaRPr>
              <a:latin typeface="Times New Roman"/>
              <a:ea typeface="Times New Roman"/>
              <a:cs typeface="Times New Roman"/>
              <a:sym typeface="Times New Roman"/>
            </a:endParaRPr>
          </a:p>
        </p:txBody>
      </p:sp>
      <p:cxnSp>
        <p:nvCxnSpPr>
          <p:cNvPr id="56" name="Google Shape;56;p13"/>
          <p:cNvCxnSpPr/>
          <p:nvPr/>
        </p:nvCxnSpPr>
        <p:spPr>
          <a:xfrm flipH="1" rot="10800000">
            <a:off x="984925" y="1860450"/>
            <a:ext cx="7121700" cy="16800"/>
          </a:xfrm>
          <a:prstGeom prst="straightConnector1">
            <a:avLst/>
          </a:prstGeom>
          <a:noFill/>
          <a:ln cap="flat" cmpd="sng" w="9525">
            <a:solidFill>
              <a:schemeClr val="dk2"/>
            </a:solidFill>
            <a:prstDash val="solid"/>
            <a:round/>
            <a:headEnd len="med" w="med" type="none"/>
            <a:tailEnd len="med" w="med" type="none"/>
          </a:ln>
        </p:spPr>
      </p:cxnSp>
      <p:pic>
        <p:nvPicPr>
          <p:cNvPr descr="How Do Banks Work? | Banking Advice | U ..." id="57" name="Google Shape;57;p13"/>
          <p:cNvPicPr preferRelativeResize="0"/>
          <p:nvPr/>
        </p:nvPicPr>
        <p:blipFill>
          <a:blip r:embed="rId3">
            <a:alphaModFix/>
          </a:blip>
          <a:stretch>
            <a:fillRect/>
          </a:stretch>
        </p:blipFill>
        <p:spPr>
          <a:xfrm>
            <a:off x="0" y="3409950"/>
            <a:ext cx="2761150" cy="1733550"/>
          </a:xfrm>
          <a:prstGeom prst="rect">
            <a:avLst/>
          </a:prstGeom>
          <a:noFill/>
          <a:ln>
            <a:noFill/>
          </a:ln>
        </p:spPr>
      </p:pic>
      <p:pic>
        <p:nvPicPr>
          <p:cNvPr descr="Student Health ..." id="58" name="Google Shape;58;p13"/>
          <p:cNvPicPr preferRelativeResize="0"/>
          <p:nvPr/>
        </p:nvPicPr>
        <p:blipFill>
          <a:blip r:embed="rId4">
            <a:alphaModFix/>
          </a:blip>
          <a:stretch>
            <a:fillRect/>
          </a:stretch>
        </p:blipFill>
        <p:spPr>
          <a:xfrm>
            <a:off x="6019000" y="3409950"/>
            <a:ext cx="3125000" cy="1733550"/>
          </a:xfrm>
          <a:prstGeom prst="rect">
            <a:avLst/>
          </a:prstGeom>
          <a:noFill/>
          <a:ln>
            <a:noFill/>
          </a:ln>
        </p:spPr>
      </p:pic>
      <p:pic>
        <p:nvPicPr>
          <p:cNvPr descr="什么是项目管理？一文了解项目管理的概念 ..." id="59" name="Google Shape;59;p13"/>
          <p:cNvPicPr preferRelativeResize="0"/>
          <p:nvPr/>
        </p:nvPicPr>
        <p:blipFill>
          <a:blip r:embed="rId5">
            <a:alphaModFix/>
          </a:blip>
          <a:stretch>
            <a:fillRect/>
          </a:stretch>
        </p:blipFill>
        <p:spPr>
          <a:xfrm>
            <a:off x="2761150" y="3409950"/>
            <a:ext cx="3257850" cy="1733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278025" y="1186950"/>
            <a:ext cx="3872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The </a:t>
            </a:r>
            <a:r>
              <a:rPr b="1" lang="en" sz="1800">
                <a:solidFill>
                  <a:srgbClr val="FF0000"/>
                </a:solidFill>
                <a:latin typeface="Times New Roman"/>
                <a:ea typeface="Times New Roman"/>
                <a:cs typeface="Times New Roman"/>
                <a:sym typeface="Times New Roman"/>
              </a:rPr>
              <a:t>Global Minimum Corr</a:t>
            </a:r>
            <a:r>
              <a:rPr lang="e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BLK and SCHW - </a:t>
            </a:r>
            <a:r>
              <a:rPr lang="en" sz="1800">
                <a:solidFill>
                  <a:srgbClr val="FF0000"/>
                </a:solidFill>
                <a:latin typeface="Times New Roman"/>
                <a:ea typeface="Times New Roman"/>
                <a:cs typeface="Times New Roman"/>
                <a:sym typeface="Times New Roman"/>
              </a:rPr>
              <a:t>0.609</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Based the data on right hand side:</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BLK and SCHW have relatively low correlation to other financial institution.</a:t>
            </a:r>
            <a:endParaRPr sz="1800">
              <a:solidFill>
                <a:schemeClr val="dk1"/>
              </a:solidFill>
              <a:latin typeface="Times New Roman"/>
              <a:ea typeface="Times New Roman"/>
              <a:cs typeface="Times New Roman"/>
              <a:sym typeface="Times New Roman"/>
            </a:endParaRPr>
          </a:p>
        </p:txBody>
      </p:sp>
      <p:pic>
        <p:nvPicPr>
          <p:cNvPr id="120" name="Google Shape;120;p22"/>
          <p:cNvPicPr preferRelativeResize="0"/>
          <p:nvPr/>
        </p:nvPicPr>
        <p:blipFill>
          <a:blip r:embed="rId3">
            <a:alphaModFix/>
          </a:blip>
          <a:stretch>
            <a:fillRect/>
          </a:stretch>
        </p:blipFill>
        <p:spPr>
          <a:xfrm>
            <a:off x="6163650" y="875475"/>
            <a:ext cx="2634975" cy="3798567"/>
          </a:xfrm>
          <a:prstGeom prst="rect">
            <a:avLst/>
          </a:prstGeom>
          <a:noFill/>
          <a:ln>
            <a:noFill/>
          </a:ln>
        </p:spPr>
      </p:pic>
      <p:sp>
        <p:nvSpPr>
          <p:cNvPr id="121" name="Google Shape;121;p22"/>
          <p:cNvSpPr txBox="1"/>
          <p:nvPr>
            <p:ph type="title"/>
          </p:nvPr>
        </p:nvSpPr>
        <p:spPr>
          <a:xfrm>
            <a:off x="278025" y="25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Sorted List According to Each Institution </a:t>
            </a:r>
            <a:endParaRPr b="1">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SPX &amp; VIX</a:t>
            </a:r>
            <a:endParaRPr>
              <a:latin typeface="Times New Roman"/>
              <a:ea typeface="Times New Roman"/>
              <a:cs typeface="Times New Roman"/>
              <a:sym typeface="Times New Roman"/>
            </a:endParaRPr>
          </a:p>
        </p:txBody>
      </p:sp>
      <p:pic>
        <p:nvPicPr>
          <p:cNvPr id="127" name="Google Shape;127;p23"/>
          <p:cNvPicPr preferRelativeResize="0"/>
          <p:nvPr/>
        </p:nvPicPr>
        <p:blipFill>
          <a:blip r:embed="rId3">
            <a:alphaModFix/>
          </a:blip>
          <a:stretch>
            <a:fillRect/>
          </a:stretch>
        </p:blipFill>
        <p:spPr>
          <a:xfrm>
            <a:off x="152400" y="1170125"/>
            <a:ext cx="8839200" cy="35356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84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Chosen </a:t>
            </a:r>
            <a:r>
              <a:rPr b="1" lang="en">
                <a:latin typeface="Times New Roman"/>
                <a:ea typeface="Times New Roman"/>
                <a:cs typeface="Times New Roman"/>
                <a:sym typeface="Times New Roman"/>
              </a:rPr>
              <a:t>Technicals</a:t>
            </a:r>
            <a:r>
              <a:rPr b="1"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Fundamentals</a:t>
            </a:r>
            <a:endParaRPr b="1">
              <a:latin typeface="Times New Roman"/>
              <a:ea typeface="Times New Roman"/>
              <a:cs typeface="Times New Roman"/>
              <a:sym typeface="Times New Roman"/>
            </a:endParaRPr>
          </a:p>
        </p:txBody>
      </p:sp>
      <p:sp>
        <p:nvSpPr>
          <p:cNvPr id="133" name="Google Shape;133;p24"/>
          <p:cNvSpPr txBox="1"/>
          <p:nvPr>
            <p:ph idx="1" type="body"/>
          </p:nvPr>
        </p:nvSpPr>
        <p:spPr>
          <a:xfrm>
            <a:off x="311700" y="950425"/>
            <a:ext cx="35439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sz="1900">
                <a:latin typeface="Times New Roman"/>
                <a:ea typeface="Times New Roman"/>
                <a:cs typeface="Times New Roman"/>
                <a:sym typeface="Times New Roman"/>
              </a:rPr>
              <a:t>Technicals</a:t>
            </a:r>
            <a:endParaRPr sz="1900">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en">
                <a:latin typeface="Times New Roman"/>
                <a:ea typeface="Times New Roman"/>
                <a:cs typeface="Times New Roman"/>
                <a:sym typeface="Times New Roman"/>
              </a:rPr>
              <a:t>SMA</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RSI</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MACD</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Bollinger Bands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
                <a:latin typeface="Times New Roman"/>
                <a:ea typeface="Times New Roman"/>
                <a:cs typeface="Times New Roman"/>
                <a:sym typeface="Times New Roman"/>
              </a:rPr>
              <a:t>Volume Rate of Change</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sz="1900">
              <a:latin typeface="Times New Roman"/>
              <a:ea typeface="Times New Roman"/>
              <a:cs typeface="Times New Roman"/>
              <a:sym typeface="Times New Roman"/>
            </a:endParaRPr>
          </a:p>
        </p:txBody>
      </p:sp>
      <p:sp>
        <p:nvSpPr>
          <p:cNvPr id="134" name="Google Shape;134;p24"/>
          <p:cNvSpPr txBox="1"/>
          <p:nvPr>
            <p:ph idx="1" type="body"/>
          </p:nvPr>
        </p:nvSpPr>
        <p:spPr>
          <a:xfrm>
            <a:off x="4984650" y="950425"/>
            <a:ext cx="3350100" cy="3416400"/>
          </a:xfrm>
          <a:prstGeom prst="rect">
            <a:avLst/>
          </a:prstGeom>
        </p:spPr>
        <p:txBody>
          <a:bodyPr anchorCtr="0" anchor="t" bIns="91425" lIns="91425" spcFirstLastPara="1" rIns="91425" wrap="square" tIns="91425">
            <a:normAutofit fontScale="85000" lnSpcReduction="10000"/>
          </a:bodyPr>
          <a:lstStyle/>
          <a:p>
            <a:pPr indent="0" lvl="0" marL="0" rtl="0" algn="l">
              <a:lnSpc>
                <a:spcPct val="150000"/>
              </a:lnSpc>
              <a:spcBef>
                <a:spcPts val="0"/>
              </a:spcBef>
              <a:spcAft>
                <a:spcPts val="0"/>
              </a:spcAft>
              <a:buNone/>
            </a:pPr>
            <a:r>
              <a:rPr b="1" lang="en">
                <a:latin typeface="Times New Roman"/>
                <a:ea typeface="Times New Roman"/>
                <a:cs typeface="Times New Roman"/>
                <a:sym typeface="Times New Roman"/>
              </a:rPr>
              <a:t>Fundamentals</a:t>
            </a:r>
            <a:endParaRPr b="1">
              <a:latin typeface="Times New Roman"/>
              <a:ea typeface="Times New Roman"/>
              <a:cs typeface="Times New Roman"/>
              <a:sym typeface="Times New Roman"/>
            </a:endParaRPr>
          </a:p>
          <a:p>
            <a:pPr indent="-325755" lvl="0" marL="457200" marR="0" rtl="0" algn="l">
              <a:lnSpc>
                <a:spcPct val="150000"/>
              </a:lnSpc>
              <a:spcBef>
                <a:spcPts val="1200"/>
              </a:spcBef>
              <a:spcAft>
                <a:spcPts val="0"/>
              </a:spcAft>
              <a:buSzPct val="100000"/>
              <a:buFont typeface="Times New Roman"/>
              <a:buChar char="●"/>
            </a:pPr>
            <a:r>
              <a:rPr lang="en">
                <a:latin typeface="Times New Roman"/>
                <a:ea typeface="Times New Roman"/>
                <a:cs typeface="Times New Roman"/>
                <a:sym typeface="Times New Roman"/>
              </a:rPr>
              <a:t>D/E Ratio - Solvency</a:t>
            </a:r>
            <a:endParaRPr>
              <a:latin typeface="Times New Roman"/>
              <a:ea typeface="Times New Roman"/>
              <a:cs typeface="Times New Roman"/>
              <a:sym typeface="Times New Roman"/>
            </a:endParaRPr>
          </a:p>
          <a:p>
            <a:pPr indent="-325755" lvl="0" marL="457200" marR="0" rtl="0" algn="l">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BPS - </a:t>
            </a:r>
            <a:endParaRPr>
              <a:latin typeface="Times New Roman"/>
              <a:ea typeface="Times New Roman"/>
              <a:cs typeface="Times New Roman"/>
              <a:sym typeface="Times New Roman"/>
            </a:endParaRPr>
          </a:p>
          <a:p>
            <a:pPr indent="-325755" lvl="0" marL="457200" marR="0" rtl="0" algn="l">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Current Ratio - Liquidity</a:t>
            </a:r>
            <a:endParaRPr>
              <a:latin typeface="Times New Roman"/>
              <a:ea typeface="Times New Roman"/>
              <a:cs typeface="Times New Roman"/>
              <a:sym typeface="Times New Roman"/>
            </a:endParaRPr>
          </a:p>
          <a:p>
            <a:pPr indent="-325755" lvl="0" marL="457200" marR="0" rtl="0" algn="l">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Equity Ratio</a:t>
            </a:r>
            <a:endParaRPr>
              <a:latin typeface="Times New Roman"/>
              <a:ea typeface="Times New Roman"/>
              <a:cs typeface="Times New Roman"/>
              <a:sym typeface="Times New Roman"/>
            </a:endParaRPr>
          </a:p>
          <a:p>
            <a:pPr indent="-325755" lvl="0" marL="457200" marR="0" rtl="0" algn="l">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Net Debt</a:t>
            </a:r>
            <a:endParaRPr>
              <a:latin typeface="Times New Roman"/>
              <a:ea typeface="Times New Roman"/>
              <a:cs typeface="Times New Roman"/>
              <a:sym typeface="Times New Roman"/>
            </a:endParaRPr>
          </a:p>
          <a:p>
            <a:pPr indent="-325755" lvl="0" marL="457200" marR="0" rtl="0" algn="l">
              <a:lnSpc>
                <a:spcPct val="150000"/>
              </a:lnSpc>
              <a:spcBef>
                <a:spcPts val="0"/>
              </a:spcBef>
              <a:spcAft>
                <a:spcPts val="0"/>
              </a:spcAft>
              <a:buSzPct val="100000"/>
              <a:buFont typeface="Times New Roman"/>
              <a:buChar char="●"/>
            </a:pPr>
            <a:r>
              <a:rPr lang="en">
                <a:latin typeface="Times New Roman"/>
                <a:ea typeface="Times New Roman"/>
                <a:cs typeface="Times New Roman"/>
                <a:sym typeface="Times New Roman"/>
              </a:rPr>
              <a:t>ROE -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5"/>
          <p:cNvSpPr txBox="1"/>
          <p:nvPr/>
        </p:nvSpPr>
        <p:spPr>
          <a:xfrm>
            <a:off x="3072000" y="2287050"/>
            <a:ext cx="30000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b="1" lang="en" sz="2500">
                <a:solidFill>
                  <a:schemeClr val="dk1"/>
                </a:solidFill>
                <a:latin typeface="Times New Roman"/>
                <a:ea typeface="Times New Roman"/>
                <a:cs typeface="Times New Roman"/>
                <a:sym typeface="Times New Roman"/>
              </a:rPr>
              <a:t>BlackRock, Inc.</a:t>
            </a:r>
            <a:endParaRPr b="1"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6"/>
          <p:cNvSpPr txBox="1"/>
          <p:nvPr/>
        </p:nvSpPr>
        <p:spPr>
          <a:xfrm>
            <a:off x="294000" y="233025"/>
            <a:ext cx="3000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500">
                <a:solidFill>
                  <a:schemeClr val="dk1"/>
                </a:solidFill>
                <a:latin typeface="Times New Roman"/>
                <a:ea typeface="Times New Roman"/>
                <a:cs typeface="Times New Roman"/>
                <a:sym typeface="Times New Roman"/>
              </a:rPr>
              <a:t>Overview:</a:t>
            </a:r>
            <a:endParaRPr b="1" sz="2500"/>
          </a:p>
        </p:txBody>
      </p:sp>
      <p:pic>
        <p:nvPicPr>
          <p:cNvPr id="145" name="Google Shape;145;p26"/>
          <p:cNvPicPr preferRelativeResize="0"/>
          <p:nvPr/>
        </p:nvPicPr>
        <p:blipFill>
          <a:blip r:embed="rId3">
            <a:alphaModFix/>
          </a:blip>
          <a:stretch>
            <a:fillRect/>
          </a:stretch>
        </p:blipFill>
        <p:spPr>
          <a:xfrm>
            <a:off x="152400" y="954825"/>
            <a:ext cx="8839200" cy="388389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207025" y="239550"/>
            <a:ext cx="44331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latin typeface="Times New Roman"/>
                <a:ea typeface="Times New Roman"/>
                <a:cs typeface="Times New Roman"/>
                <a:sym typeface="Times New Roman"/>
              </a:rPr>
              <a:t>Relative Strength Index：</a:t>
            </a:r>
            <a:endParaRPr b="1">
              <a:latin typeface="Times New Roman"/>
              <a:ea typeface="Times New Roman"/>
              <a:cs typeface="Times New Roman"/>
              <a:sym typeface="Times New Roman"/>
            </a:endParaRPr>
          </a:p>
        </p:txBody>
      </p:sp>
      <p:sp>
        <p:nvSpPr>
          <p:cNvPr id="151" name="Google Shape;151;p27"/>
          <p:cNvSpPr txBox="1"/>
          <p:nvPr/>
        </p:nvSpPr>
        <p:spPr>
          <a:xfrm>
            <a:off x="690275" y="1355325"/>
            <a:ext cx="254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152" name="Google Shape;152;p27"/>
          <p:cNvPicPr preferRelativeResize="0"/>
          <p:nvPr/>
        </p:nvPicPr>
        <p:blipFill>
          <a:blip r:embed="rId3">
            <a:alphaModFix/>
          </a:blip>
          <a:stretch>
            <a:fillRect/>
          </a:stretch>
        </p:blipFill>
        <p:spPr>
          <a:xfrm>
            <a:off x="4516077" y="706050"/>
            <a:ext cx="4400976" cy="3291975"/>
          </a:xfrm>
          <a:prstGeom prst="rect">
            <a:avLst/>
          </a:prstGeom>
          <a:noFill/>
          <a:ln>
            <a:noFill/>
          </a:ln>
        </p:spPr>
      </p:pic>
      <p:pic>
        <p:nvPicPr>
          <p:cNvPr id="153" name="Google Shape;153;p27"/>
          <p:cNvPicPr preferRelativeResize="0"/>
          <p:nvPr/>
        </p:nvPicPr>
        <p:blipFill>
          <a:blip r:embed="rId4">
            <a:alphaModFix/>
          </a:blip>
          <a:stretch>
            <a:fillRect/>
          </a:stretch>
        </p:blipFill>
        <p:spPr>
          <a:xfrm>
            <a:off x="207025" y="770467"/>
            <a:ext cx="4192050" cy="3135671"/>
          </a:xfrm>
          <a:prstGeom prst="rect">
            <a:avLst/>
          </a:prstGeom>
          <a:noFill/>
          <a:ln>
            <a:noFill/>
          </a:ln>
        </p:spPr>
      </p:pic>
      <p:sp>
        <p:nvSpPr>
          <p:cNvPr id="154" name="Google Shape;154;p27"/>
          <p:cNvSpPr txBox="1"/>
          <p:nvPr/>
        </p:nvSpPr>
        <p:spPr>
          <a:xfrm>
            <a:off x="517975" y="4187750"/>
            <a:ext cx="8034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latin typeface="Times New Roman"/>
                <a:ea typeface="Times New Roman"/>
                <a:cs typeface="Times New Roman"/>
                <a:sym typeface="Times New Roman"/>
              </a:rPr>
              <a:t>The best days in the market often occur close to the worst days (High Volatility)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nvSpPr>
        <p:spPr>
          <a:xfrm>
            <a:off x="446175" y="269375"/>
            <a:ext cx="484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imes New Roman"/>
                <a:ea typeface="Times New Roman"/>
                <a:cs typeface="Times New Roman"/>
                <a:sym typeface="Times New Roman"/>
              </a:rPr>
              <a:t>Sharpe Ratio:</a:t>
            </a:r>
            <a:endParaRPr b="1" sz="2800">
              <a:solidFill>
                <a:schemeClr val="dk2"/>
              </a:solidFill>
              <a:latin typeface="Times New Roman"/>
              <a:ea typeface="Times New Roman"/>
              <a:cs typeface="Times New Roman"/>
              <a:sym typeface="Times New Roman"/>
            </a:endParaRPr>
          </a:p>
        </p:txBody>
      </p:sp>
      <p:sp>
        <p:nvSpPr>
          <p:cNvPr id="160" name="Google Shape;160;p28"/>
          <p:cNvSpPr txBox="1"/>
          <p:nvPr/>
        </p:nvSpPr>
        <p:spPr>
          <a:xfrm>
            <a:off x="917100" y="1863000"/>
            <a:ext cx="7309800" cy="1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dk1"/>
                </a:solidFill>
                <a:highlight>
                  <a:srgbClr val="FFFFFF"/>
                </a:highlight>
                <a:latin typeface="Times New Roman"/>
                <a:ea typeface="Times New Roman"/>
                <a:cs typeface="Times New Roman"/>
                <a:sym typeface="Times New Roman"/>
              </a:rPr>
              <a:t>The Effective Annual Rate (EAR) of the geometric mean of the three-month Treasury yield over the period is used as the risk-free rate (Rf). The Sharpe Ratio for holding the equity is approximately </a:t>
            </a:r>
            <a:r>
              <a:rPr lang="en" sz="1800">
                <a:solidFill>
                  <a:schemeClr val="dk1"/>
                </a:solidFill>
                <a:highlight>
                  <a:srgbClr val="FFFFFF"/>
                </a:highlight>
                <a:latin typeface="Times New Roman"/>
                <a:ea typeface="Times New Roman"/>
                <a:cs typeface="Times New Roman"/>
                <a:sym typeface="Times New Roman"/>
              </a:rPr>
              <a:t>0.00416</a:t>
            </a:r>
            <a:r>
              <a:rPr lang="en" sz="1800">
                <a:solidFill>
                  <a:schemeClr val="dk1"/>
                </a:solidFill>
                <a:highlight>
                  <a:srgbClr val="FFFFFF"/>
                </a:highlight>
                <a:latin typeface="Times New Roman"/>
                <a:ea typeface="Times New Roman"/>
                <a:cs typeface="Times New Roman"/>
                <a:sym typeface="Times New Roman"/>
              </a:rPr>
              <a:t>.</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COVID 19 Impact (2020)</a:t>
            </a:r>
            <a:endParaRPr b="1">
              <a:latin typeface="Times New Roman"/>
              <a:ea typeface="Times New Roman"/>
              <a:cs typeface="Times New Roman"/>
              <a:sym typeface="Times New Roman"/>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Sharp Volatility in Early 2020</a:t>
            </a:r>
            <a:r>
              <a:rPr lang="en">
                <a:solidFill>
                  <a:schemeClr val="dk1"/>
                </a:solidFill>
                <a:latin typeface="Times New Roman"/>
                <a:ea typeface="Times New Roman"/>
                <a:cs typeface="Times New Roman"/>
                <a:sym typeface="Times New Roman"/>
              </a:rPr>
              <a:t>: The most significant period of volatility occurred during the global market crash in March 2020 due to the onset of the COVID-19 pandemic. Lockdowns, economic uncertainty and the subsequent market sell-off caused BlackRock's stock price to decline sharply, as seen in the early months of 2020.</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a:solidFill>
                  <a:schemeClr val="dk1"/>
                </a:solidFill>
                <a:latin typeface="Times New Roman"/>
                <a:ea typeface="Times New Roman"/>
                <a:cs typeface="Times New Roman"/>
                <a:sym typeface="Times New Roman"/>
              </a:rPr>
              <a:t>Global Economic Restart</a:t>
            </a:r>
            <a:r>
              <a:rPr lang="en">
                <a:solidFill>
                  <a:schemeClr val="dk1"/>
                </a:solidFill>
                <a:latin typeface="Times New Roman"/>
                <a:ea typeface="Times New Roman"/>
                <a:cs typeface="Times New Roman"/>
                <a:sym typeface="Times New Roman"/>
              </a:rPr>
              <a:t>: Later in 2020, the markets began to recover as governments and central banks initiated stimulus measures. BlackRock’s price rebounded strongly due to these efforts, coupled with its strong asset management portfolio, which benefited from the market recovery and increased investor confidence.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30"/>
          <p:cNvSpPr txBox="1"/>
          <p:nvPr>
            <p:ph type="title"/>
          </p:nvPr>
        </p:nvSpPr>
        <p:spPr>
          <a:xfrm>
            <a:off x="118075" y="83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latin typeface="Times New Roman"/>
                <a:ea typeface="Times New Roman"/>
                <a:cs typeface="Times New Roman"/>
                <a:sym typeface="Times New Roman"/>
              </a:rPr>
              <a:t>Inflationary Pressures and Supply Constraints (2021-2022)</a:t>
            </a:r>
            <a:endParaRPr b="1">
              <a:latin typeface="Times New Roman"/>
              <a:ea typeface="Times New Roman"/>
              <a:cs typeface="Times New Roman"/>
              <a:sym typeface="Times New Roman"/>
            </a:endParaRPr>
          </a:p>
        </p:txBody>
      </p:sp>
      <p:sp>
        <p:nvSpPr>
          <p:cNvPr id="172" name="Google Shape;172;p30"/>
          <p:cNvSpPr txBox="1"/>
          <p:nvPr>
            <p:ph idx="1" type="body"/>
          </p:nvPr>
        </p:nvSpPr>
        <p:spPr>
          <a:xfrm>
            <a:off x="311700" y="5941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By 2021, inflation began to rise due to global supply chain constraints, which resulted from the economic recovery post-pandemic. BlackRock's performance during this period was influenced by macroeconomic factors such as inflation driven by supply bottlenecks, as noted by BlackRock's own research. Increased demand for goods and supply shortages pushed inflation upward, creating market volatility​.</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BlackRock also saw some volatility in late 2021 and early 2022 due to concerns over rising inflation, which impacted market sentiment. Asset management firms can see their stock prices fluctuate based on market performance and economic climate uncertainty, particularly when interest rates rise to combat inflation. By</a:t>
            </a:r>
            <a:r>
              <a:rPr b="1" lang="en">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October 2022, BlackRock reported a 15% decline in AUM, dropping from $10 trillion at the end of 2021 to $8.5 trillion by Q2 2022. This was a result of both market volatility and clients pulling funds due to uncertain financial conditions. The drop in AUM led to lower revenues, exacerbating the stock's decline.</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31"/>
          <p:cNvSpPr txBox="1"/>
          <p:nvPr>
            <p:ph type="title"/>
          </p:nvPr>
        </p:nvSpPr>
        <p:spPr>
          <a:xfrm>
            <a:off x="118075" y="83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latin typeface="Times New Roman"/>
                <a:ea typeface="Times New Roman"/>
                <a:cs typeface="Times New Roman"/>
                <a:sym typeface="Times New Roman"/>
              </a:rPr>
              <a:t>Fundamentals：</a:t>
            </a:r>
            <a:endParaRPr b="1">
              <a:latin typeface="Times New Roman"/>
              <a:ea typeface="Times New Roman"/>
              <a:cs typeface="Times New Roman"/>
              <a:sym typeface="Times New Roman"/>
            </a:endParaRPr>
          </a:p>
        </p:txBody>
      </p:sp>
      <p:pic>
        <p:nvPicPr>
          <p:cNvPr id="178" name="Google Shape;178;p31"/>
          <p:cNvPicPr preferRelativeResize="0"/>
          <p:nvPr/>
        </p:nvPicPr>
        <p:blipFill>
          <a:blip r:embed="rId3">
            <a:alphaModFix/>
          </a:blip>
          <a:stretch>
            <a:fillRect/>
          </a:stretch>
        </p:blipFill>
        <p:spPr>
          <a:xfrm>
            <a:off x="448000" y="839450"/>
            <a:ext cx="2715850" cy="2083150"/>
          </a:xfrm>
          <a:prstGeom prst="rect">
            <a:avLst/>
          </a:prstGeom>
          <a:noFill/>
          <a:ln>
            <a:noFill/>
          </a:ln>
        </p:spPr>
      </p:pic>
      <p:pic>
        <p:nvPicPr>
          <p:cNvPr id="179" name="Google Shape;179;p31"/>
          <p:cNvPicPr preferRelativeResize="0"/>
          <p:nvPr/>
        </p:nvPicPr>
        <p:blipFill>
          <a:blip r:embed="rId4">
            <a:alphaModFix/>
          </a:blip>
          <a:stretch>
            <a:fillRect/>
          </a:stretch>
        </p:blipFill>
        <p:spPr>
          <a:xfrm>
            <a:off x="3233550" y="839450"/>
            <a:ext cx="2691987" cy="2083150"/>
          </a:xfrm>
          <a:prstGeom prst="rect">
            <a:avLst/>
          </a:prstGeom>
          <a:noFill/>
          <a:ln>
            <a:noFill/>
          </a:ln>
        </p:spPr>
      </p:pic>
      <p:pic>
        <p:nvPicPr>
          <p:cNvPr id="180" name="Google Shape;180;p31"/>
          <p:cNvPicPr preferRelativeResize="0"/>
          <p:nvPr/>
        </p:nvPicPr>
        <p:blipFill>
          <a:blip r:embed="rId5">
            <a:alphaModFix/>
          </a:blip>
          <a:stretch>
            <a:fillRect/>
          </a:stretch>
        </p:blipFill>
        <p:spPr>
          <a:xfrm>
            <a:off x="5995225" y="837159"/>
            <a:ext cx="2715850" cy="2087728"/>
          </a:xfrm>
          <a:prstGeom prst="rect">
            <a:avLst/>
          </a:prstGeom>
          <a:noFill/>
          <a:ln>
            <a:noFill/>
          </a:ln>
        </p:spPr>
      </p:pic>
      <p:pic>
        <p:nvPicPr>
          <p:cNvPr id="181" name="Google Shape;181;p31"/>
          <p:cNvPicPr preferRelativeResize="0"/>
          <p:nvPr/>
        </p:nvPicPr>
        <p:blipFill>
          <a:blip r:embed="rId6">
            <a:alphaModFix/>
          </a:blip>
          <a:stretch>
            <a:fillRect/>
          </a:stretch>
        </p:blipFill>
        <p:spPr>
          <a:xfrm>
            <a:off x="1492475" y="2924863"/>
            <a:ext cx="2715850" cy="2087736"/>
          </a:xfrm>
          <a:prstGeom prst="rect">
            <a:avLst/>
          </a:prstGeom>
          <a:noFill/>
          <a:ln>
            <a:noFill/>
          </a:ln>
        </p:spPr>
      </p:pic>
      <p:pic>
        <p:nvPicPr>
          <p:cNvPr id="182" name="Google Shape;182;p31"/>
          <p:cNvPicPr preferRelativeResize="0"/>
          <p:nvPr/>
        </p:nvPicPr>
        <p:blipFill>
          <a:blip r:embed="rId7">
            <a:alphaModFix/>
          </a:blip>
          <a:stretch>
            <a:fillRect/>
          </a:stretch>
        </p:blipFill>
        <p:spPr>
          <a:xfrm>
            <a:off x="4666175" y="2927162"/>
            <a:ext cx="2620339" cy="208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SP500 Financial Sector</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t>Key Characteristics:</a:t>
            </a:r>
            <a:endParaRPr/>
          </a:p>
          <a:p>
            <a:pPr indent="-298450" lvl="0" marL="457200" rtl="0" algn="l">
              <a:spcBef>
                <a:spcPts val="1200"/>
              </a:spcBef>
              <a:spcAft>
                <a:spcPts val="0"/>
              </a:spcAft>
              <a:buClr>
                <a:schemeClr val="dk1"/>
              </a:buClr>
              <a:buSzPts val="1100"/>
              <a:buChar char="●"/>
            </a:pPr>
            <a:r>
              <a:rPr lang="en"/>
              <a:t>Sensitive to interest rate changes</a:t>
            </a:r>
            <a:endParaRPr/>
          </a:p>
          <a:p>
            <a:pPr indent="-298450" lvl="0" marL="457200" rtl="0" algn="l">
              <a:spcBef>
                <a:spcPts val="0"/>
              </a:spcBef>
              <a:spcAft>
                <a:spcPts val="0"/>
              </a:spcAft>
              <a:buClr>
                <a:schemeClr val="dk1"/>
              </a:buClr>
              <a:buSzPts val="1100"/>
              <a:buChar char="●"/>
            </a:pPr>
            <a:r>
              <a:rPr lang="en"/>
              <a:t>Heavily regulated industry</a:t>
            </a:r>
            <a:endParaRPr/>
          </a:p>
          <a:p>
            <a:pPr indent="-298450" lvl="0" marL="457200" rtl="0" algn="l">
              <a:spcBef>
                <a:spcPts val="0"/>
              </a:spcBef>
              <a:spcAft>
                <a:spcPts val="0"/>
              </a:spcAft>
              <a:buClr>
                <a:schemeClr val="dk1"/>
              </a:buClr>
              <a:buSzPts val="1100"/>
              <a:buChar char="●"/>
            </a:pPr>
            <a:r>
              <a:rPr lang="en"/>
              <a:t>Performance often tied to broader economic health</a:t>
            </a:r>
            <a:endParaRPr/>
          </a:p>
          <a:p>
            <a:pPr indent="-298450" lvl="0" marL="457200" rtl="0" algn="l">
              <a:spcBef>
                <a:spcPts val="0"/>
              </a:spcBef>
              <a:spcAft>
                <a:spcPts val="0"/>
              </a:spcAft>
              <a:buClr>
                <a:schemeClr val="dk1"/>
              </a:buClr>
              <a:buSzPts val="1100"/>
              <a:buChar char="●"/>
            </a:pPr>
            <a:r>
              <a:rPr lang="en"/>
              <a:t>Generally pays higher dividends compared to other sectors</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COVID 19 Impact and Aftershock (2020-2021)</a:t>
            </a:r>
            <a:endParaRPr b="1">
              <a:latin typeface="Times New Roman"/>
              <a:ea typeface="Times New Roman"/>
              <a:cs typeface="Times New Roman"/>
              <a:sym typeface="Times New Roman"/>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Blackrock’s high liquidity, reflected by its high rising current ratio in 2020, provided a buffer against liquidity issues, which allowed the firm to withstand the immediate </a:t>
            </a:r>
            <a:r>
              <a:rPr lang="en" sz="1600">
                <a:solidFill>
                  <a:schemeClr val="dk1"/>
                </a:solidFill>
                <a:latin typeface="Times New Roman"/>
                <a:ea typeface="Times New Roman"/>
                <a:cs typeface="Times New Roman"/>
                <a:sym typeface="Times New Roman"/>
              </a:rPr>
              <a:t>impact</a:t>
            </a:r>
            <a:r>
              <a:rPr lang="en" sz="1600">
                <a:solidFill>
                  <a:schemeClr val="dk1"/>
                </a:solidFill>
                <a:latin typeface="Times New Roman"/>
                <a:ea typeface="Times New Roman"/>
                <a:cs typeface="Times New Roman"/>
                <a:sym typeface="Times New Roman"/>
              </a:rPr>
              <a:t>. The high volume ROC suggests investors actively reallocating their portfolios. The stock price initially dropped but recovered quickly due to massive fiscal stimulus measures, which injected liquidity into the markets. BlackRock likely benefited from increased trading volumes and market recovery efforts.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The D/E ratio begins to rise in late 2020, reaching its peak in late 2021 suggests that BlackRock took on more debt, possibly to capitalize on new investment opportunities and capture more assets during the bullish market phase. Rising BPS aligns with this expansion, as the company’s equity base strengthens due to reinvested profits and asset growth. The stock price and SMA-20 reflect strong bullish momentum, underscoring investor optimism as BlackRock’s fundamentals strengthened in line with the market.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Inflationary Concerns and Rate Hikes (2021-2022)</a:t>
            </a:r>
            <a:endParaRPr b="1">
              <a:latin typeface="Times New Roman"/>
              <a:ea typeface="Times New Roman"/>
              <a:cs typeface="Times New Roman"/>
              <a:sym typeface="Times New Roman"/>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Inflation concerns began to surface in late 2021, prompting the Federal Reserve to signal upcoming interest rate hikes. BlackRock’s stabilized D/E ratio could indicate that the company anticipated these shifts, choosing to reduce debt exposure to avoid higher interest expenses. The sharper decline in the current ratio suggests that BlackRock’s liquidity became more constrained, possibly due to ongoing investments or preparation for a more uncertain economic climate. This period marks a turning point where BlackRock, while still fundamentally strong (as indicated by the rising BPS), starts facing potential liquidity challenges.</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1"/>
                </a:solidFill>
                <a:latin typeface="Times New Roman"/>
                <a:ea typeface="Times New Roman"/>
                <a:cs typeface="Times New Roman"/>
                <a:sym typeface="Times New Roman"/>
              </a:rPr>
              <a:t>In 2022, the Federal Reserve implemented aggressive interest rate hikes to curb inflation. These changes led to tightening financial conditions, impacting leveraged firms. BlackRock’s high net debt and reduced current ratio suggest that the company’s liquidity was strained under the new economic pressures, particularly with increased interest rates. Although the equity ratio remained strong, indicating a solid shareholder base, BlackRock’s debt likely became more costly.</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800">
                <a:solidFill>
                  <a:srgbClr val="1F1F1F"/>
                </a:solidFill>
                <a:highlight>
                  <a:srgbClr val="FFFFFF"/>
                </a:highlight>
                <a:latin typeface="Times New Roman"/>
                <a:ea typeface="Times New Roman"/>
                <a:cs typeface="Times New Roman"/>
                <a:sym typeface="Times New Roman"/>
              </a:rPr>
              <a:t>Charles Schwab Corporation</a:t>
            </a:r>
            <a:endParaRPr b="1" sz="2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a:off x="294000" y="233025"/>
            <a:ext cx="3000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2500">
                <a:solidFill>
                  <a:schemeClr val="dk1"/>
                </a:solidFill>
                <a:latin typeface="Times New Roman"/>
                <a:ea typeface="Times New Roman"/>
                <a:cs typeface="Times New Roman"/>
                <a:sym typeface="Times New Roman"/>
              </a:rPr>
              <a:t>Overview:</a:t>
            </a:r>
            <a:endParaRPr b="1" sz="2500"/>
          </a:p>
        </p:txBody>
      </p:sp>
      <p:pic>
        <p:nvPicPr>
          <p:cNvPr id="205" name="Google Shape;205;p35"/>
          <p:cNvPicPr preferRelativeResize="0"/>
          <p:nvPr/>
        </p:nvPicPr>
        <p:blipFill>
          <a:blip r:embed="rId3">
            <a:alphaModFix/>
          </a:blip>
          <a:stretch>
            <a:fillRect/>
          </a:stretch>
        </p:blipFill>
        <p:spPr>
          <a:xfrm>
            <a:off x="152400" y="954825"/>
            <a:ext cx="8839199" cy="38643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a:off x="446175" y="269375"/>
            <a:ext cx="484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Times New Roman"/>
                <a:ea typeface="Times New Roman"/>
                <a:cs typeface="Times New Roman"/>
                <a:sym typeface="Times New Roman"/>
              </a:rPr>
              <a:t>Sharpe Ratio:</a:t>
            </a:r>
            <a:endParaRPr b="1" sz="2800">
              <a:solidFill>
                <a:schemeClr val="dk2"/>
              </a:solidFill>
              <a:latin typeface="Times New Roman"/>
              <a:ea typeface="Times New Roman"/>
              <a:cs typeface="Times New Roman"/>
              <a:sym typeface="Times New Roman"/>
            </a:endParaRPr>
          </a:p>
        </p:txBody>
      </p:sp>
      <p:sp>
        <p:nvSpPr>
          <p:cNvPr id="211" name="Google Shape;211;p36"/>
          <p:cNvSpPr txBox="1"/>
          <p:nvPr/>
        </p:nvSpPr>
        <p:spPr>
          <a:xfrm>
            <a:off x="1001750" y="1725725"/>
            <a:ext cx="7309800" cy="14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lang="en" sz="1800">
                <a:solidFill>
                  <a:schemeClr val="dk1"/>
                </a:solidFill>
                <a:highlight>
                  <a:srgbClr val="FFFFFF"/>
                </a:highlight>
                <a:latin typeface="Times New Roman"/>
                <a:ea typeface="Times New Roman"/>
                <a:cs typeface="Times New Roman"/>
                <a:sym typeface="Times New Roman"/>
              </a:rPr>
              <a:t>The Effective Annual Rate (EAR) of the geometric mean of the three-month Treasury yield over the period is used as the risk-free rate (Rf). The Sharpe Ratio for holding the equity is approximately 0.0633.</a:t>
            </a:r>
            <a:endParaRPr sz="1800">
              <a:solidFill>
                <a:schemeClr val="dk1"/>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lang="en" sz="2500"/>
              <a:t>Early 2020 – COVID-19 Market Shock (March 2020)</a:t>
            </a:r>
            <a:endParaRPr sz="2500"/>
          </a:p>
        </p:txBody>
      </p:sp>
      <p:sp>
        <p:nvSpPr>
          <p:cNvPr id="217" name="Google Shape;21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300">
                <a:solidFill>
                  <a:schemeClr val="dk1"/>
                </a:solidFill>
              </a:rPr>
              <a:t>Indicator</a:t>
            </a:r>
            <a:r>
              <a:rPr lang="en" sz="1300">
                <a:solidFill>
                  <a:schemeClr val="dk1"/>
                </a:solidFill>
              </a:rPr>
              <a:t>: High spikes in the </a:t>
            </a:r>
            <a:r>
              <a:rPr b="1" lang="en" sz="1300">
                <a:solidFill>
                  <a:schemeClr val="dk1"/>
                </a:solidFill>
              </a:rPr>
              <a:t>Bollinger Bands</a:t>
            </a:r>
            <a:r>
              <a:rPr lang="en" sz="1300">
                <a:solidFill>
                  <a:schemeClr val="dk1"/>
                </a:solidFill>
              </a:rPr>
              <a:t>, </a:t>
            </a:r>
            <a:r>
              <a:rPr b="1" lang="en" sz="1300">
                <a:solidFill>
                  <a:schemeClr val="dk1"/>
                </a:solidFill>
              </a:rPr>
              <a:t>Volume ROC</a:t>
            </a:r>
            <a:r>
              <a:rPr lang="en" sz="1300">
                <a:solidFill>
                  <a:schemeClr val="dk1"/>
                </a:solidFill>
              </a:rPr>
              <a:t>, and </a:t>
            </a:r>
            <a:r>
              <a:rPr b="1" lang="en" sz="1300">
                <a:solidFill>
                  <a:schemeClr val="dk1"/>
                </a:solidFill>
              </a:rPr>
              <a:t>MACD</a:t>
            </a:r>
            <a:r>
              <a:rPr lang="en" sz="1300">
                <a:solidFill>
                  <a:schemeClr val="dk1"/>
                </a:solidFill>
              </a:rPr>
              <a:t> crossovers during early 2020.</a:t>
            </a:r>
            <a:endParaRPr sz="1300">
              <a:solidFill>
                <a:schemeClr val="dk1"/>
              </a:solidFill>
            </a:endParaRPr>
          </a:p>
          <a:p>
            <a:pPr indent="0" lvl="0" marL="0" rtl="0" algn="l">
              <a:spcBef>
                <a:spcPts val="1200"/>
              </a:spcBef>
              <a:spcAft>
                <a:spcPts val="0"/>
              </a:spcAft>
              <a:buNone/>
            </a:pPr>
            <a:r>
              <a:rPr b="1" lang="en" sz="1300">
                <a:solidFill>
                  <a:schemeClr val="dk1"/>
                </a:solidFill>
              </a:rPr>
              <a:t>Justification</a:t>
            </a:r>
            <a:r>
              <a:rPr lang="en" sz="1300">
                <a:solidFill>
                  <a:schemeClr val="dk1"/>
                </a:solidFill>
              </a:rPr>
              <a:t>: The COVID-19 market shock caused unprecedented volatility as global markets plunged in March 2020. Schwab saw increased trading activity as investors reacted to the rapid market declines and then the massive rebound spurred by central bank interventions.</a:t>
            </a:r>
            <a:endParaRPr sz="1300">
              <a:solidFill>
                <a:schemeClr val="dk1"/>
              </a:solidFill>
            </a:endParaRPr>
          </a:p>
          <a:p>
            <a:pPr indent="0" lvl="0" marL="0" rtl="0" algn="l">
              <a:spcBef>
                <a:spcPts val="1200"/>
              </a:spcBef>
              <a:spcAft>
                <a:spcPts val="0"/>
              </a:spcAft>
              <a:buNone/>
            </a:pPr>
            <a:r>
              <a:rPr b="1" lang="en" sz="1300">
                <a:solidFill>
                  <a:schemeClr val="dk1"/>
                </a:solidFill>
              </a:rPr>
              <a:t>Firm Activities</a:t>
            </a:r>
            <a:r>
              <a:rPr lang="en" sz="1300">
                <a:solidFill>
                  <a:schemeClr val="dk1"/>
                </a:solidFill>
              </a:rPr>
              <a:t>: Schwab likely benefited from the increased trading volumes as more clients turned to brokerage services to adjust their portfolios. However, uncertainty over the pandemic's duration caused market swings, further driving volatility.</a:t>
            </a:r>
            <a:endParaRPr sz="13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99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Late 2021 – Early 2022: Inflation Concerns and Rate Hike Expectations</a:t>
            </a:r>
            <a:endParaRPr sz="2120"/>
          </a:p>
        </p:txBody>
      </p:sp>
      <p:sp>
        <p:nvSpPr>
          <p:cNvPr id="223" name="Google Shape;22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chemeClr val="dk1"/>
                </a:solidFill>
              </a:rPr>
              <a:t>Indicator</a:t>
            </a:r>
            <a:r>
              <a:rPr lang="en" sz="1300">
                <a:solidFill>
                  <a:schemeClr val="dk1"/>
                </a:solidFill>
              </a:rPr>
              <a:t>: Another period of </a:t>
            </a:r>
            <a:r>
              <a:rPr b="1" lang="en" sz="1300">
                <a:solidFill>
                  <a:schemeClr val="dk1"/>
                </a:solidFill>
              </a:rPr>
              <a:t>Bollinger Band</a:t>
            </a:r>
            <a:r>
              <a:rPr lang="en" sz="1300">
                <a:solidFill>
                  <a:schemeClr val="dk1"/>
                </a:solidFill>
              </a:rPr>
              <a:t> widening, reflecting increased volatility, as well as bearish </a:t>
            </a:r>
            <a:r>
              <a:rPr b="1" lang="en" sz="1300">
                <a:solidFill>
                  <a:schemeClr val="dk1"/>
                </a:solidFill>
              </a:rPr>
              <a:t>MACD</a:t>
            </a:r>
            <a:r>
              <a:rPr lang="en" sz="1300">
                <a:solidFill>
                  <a:schemeClr val="dk1"/>
                </a:solidFill>
              </a:rPr>
              <a:t> crossovers signaling a downtrend.</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Justification</a:t>
            </a:r>
            <a:r>
              <a:rPr lang="en" sz="1300">
                <a:solidFill>
                  <a:schemeClr val="dk1"/>
                </a:solidFill>
              </a:rPr>
              <a:t>: As inflation fears started to grow, the Federal Reserve signaled its intent to raise interest rates. Schwab’s stock, like much of the market, faced increased volatility as investors recalibrated expectations. Interest rate hikes tend to tighten financial conditions, which can lead to sell-offs in stocks, particularly those sensitive to borrowing costs.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Firm Activities</a:t>
            </a:r>
            <a:r>
              <a:rPr lang="en" sz="1300">
                <a:solidFill>
                  <a:schemeClr val="dk1"/>
                </a:solidFill>
              </a:rPr>
              <a:t>: Schwab’s banking operations would be directly affected by higher rates, and while higher rates can improve profit margins on interest-sensitive products, they can also deter borrowers. Investors may have repositioned portfolios in anticipation of a rate hike cycle, increasing volatility.</a:t>
            </a:r>
            <a:endParaRPr sz="13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Mid-2022 to Early 2023 – Fed’s Aggressive Rate Hikes</a:t>
            </a:r>
            <a:endParaRPr/>
          </a:p>
        </p:txBody>
      </p:sp>
      <p:sp>
        <p:nvSpPr>
          <p:cNvPr id="229" name="Google Shape;22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00">
                <a:solidFill>
                  <a:schemeClr val="dk1"/>
                </a:solidFill>
              </a:rPr>
              <a:t>Indicator</a:t>
            </a:r>
            <a:r>
              <a:rPr lang="en" sz="1300">
                <a:solidFill>
                  <a:schemeClr val="dk1"/>
                </a:solidFill>
              </a:rPr>
              <a:t>: High volatility in </a:t>
            </a:r>
            <a:r>
              <a:rPr b="1" lang="en" sz="1300">
                <a:solidFill>
                  <a:schemeClr val="dk1"/>
                </a:solidFill>
              </a:rPr>
              <a:t>Volume ROC</a:t>
            </a:r>
            <a:r>
              <a:rPr lang="en" sz="1300">
                <a:solidFill>
                  <a:schemeClr val="dk1"/>
                </a:solidFill>
              </a:rPr>
              <a:t>, further </a:t>
            </a:r>
            <a:r>
              <a:rPr b="1" lang="en" sz="1300">
                <a:solidFill>
                  <a:schemeClr val="dk1"/>
                </a:solidFill>
              </a:rPr>
              <a:t>Bollinger Band</a:t>
            </a:r>
            <a:r>
              <a:rPr lang="en" sz="1300">
                <a:solidFill>
                  <a:schemeClr val="dk1"/>
                </a:solidFill>
              </a:rPr>
              <a:t> widening, and bearish </a:t>
            </a:r>
            <a:r>
              <a:rPr b="1" lang="en" sz="1300">
                <a:solidFill>
                  <a:schemeClr val="dk1"/>
                </a:solidFill>
              </a:rPr>
              <a:t>MACD</a:t>
            </a:r>
            <a:r>
              <a:rPr lang="en" sz="1300">
                <a:solidFill>
                  <a:schemeClr val="dk1"/>
                </a:solidFill>
              </a:rPr>
              <a:t> crossovers.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Justification</a:t>
            </a:r>
            <a:r>
              <a:rPr lang="en" sz="1300">
                <a:solidFill>
                  <a:schemeClr val="dk1"/>
                </a:solidFill>
              </a:rPr>
              <a:t>: The Fed's aggressive rate hikes to tame inflation led to heightened market uncertainty, as investors worried about economic slowdowns or recessions. These conditions tend to create volatility in financial markets. For Schwab, this would have translated into increased trading volume as clients adjusted their portfolios to account for rising rates and the risk of recession.</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Firm Activities</a:t>
            </a:r>
            <a:r>
              <a:rPr lang="en" sz="1300">
                <a:solidFill>
                  <a:schemeClr val="dk1"/>
                </a:solidFill>
              </a:rPr>
              <a:t>: Schwab’s trading volumes likely remained high as clients sought to reposition their investments. Rising interest rates, while generally positive for Schwab's interest income, likely led to concerns about a potential economic slowdown, adding to market volatility.</a:t>
            </a:r>
            <a:endParaRPr sz="1300">
              <a:solidFill>
                <a:schemeClr val="dk1"/>
              </a:solidFill>
            </a:endParaRPr>
          </a:p>
          <a:p>
            <a:pPr indent="0" lvl="0" marL="0" rtl="0" algn="l">
              <a:spcBef>
                <a:spcPts val="1200"/>
              </a:spcBef>
              <a:spcAft>
                <a:spcPts val="1200"/>
              </a:spcAft>
              <a:buNone/>
            </a:pPr>
            <a:r>
              <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40"/>
          <p:cNvSpPr txBox="1"/>
          <p:nvPr>
            <p:ph type="title"/>
          </p:nvPr>
        </p:nvSpPr>
        <p:spPr>
          <a:xfrm>
            <a:off x="118075" y="83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b="1" lang="en">
                <a:latin typeface="Times New Roman"/>
                <a:ea typeface="Times New Roman"/>
                <a:cs typeface="Times New Roman"/>
                <a:sym typeface="Times New Roman"/>
              </a:rPr>
              <a:t>Fundamentals</a:t>
            </a:r>
            <a:endParaRPr b="1">
              <a:latin typeface="Times New Roman"/>
              <a:ea typeface="Times New Roman"/>
              <a:cs typeface="Times New Roman"/>
              <a:sym typeface="Times New Roman"/>
            </a:endParaRPr>
          </a:p>
        </p:txBody>
      </p:sp>
      <p:pic>
        <p:nvPicPr>
          <p:cNvPr id="235" name="Google Shape;235;p40"/>
          <p:cNvPicPr preferRelativeResize="0"/>
          <p:nvPr/>
        </p:nvPicPr>
        <p:blipFill>
          <a:blip r:embed="rId3">
            <a:alphaModFix/>
          </a:blip>
          <a:stretch>
            <a:fillRect/>
          </a:stretch>
        </p:blipFill>
        <p:spPr>
          <a:xfrm>
            <a:off x="449575" y="655725"/>
            <a:ext cx="2696968" cy="2088925"/>
          </a:xfrm>
          <a:prstGeom prst="rect">
            <a:avLst/>
          </a:prstGeom>
          <a:noFill/>
          <a:ln>
            <a:noFill/>
          </a:ln>
        </p:spPr>
      </p:pic>
      <p:pic>
        <p:nvPicPr>
          <p:cNvPr id="236" name="Google Shape;236;p40"/>
          <p:cNvPicPr preferRelativeResize="0"/>
          <p:nvPr/>
        </p:nvPicPr>
        <p:blipFill>
          <a:blip r:embed="rId4">
            <a:alphaModFix/>
          </a:blip>
          <a:stretch>
            <a:fillRect/>
          </a:stretch>
        </p:blipFill>
        <p:spPr>
          <a:xfrm>
            <a:off x="3195643" y="655735"/>
            <a:ext cx="2696968" cy="2088914"/>
          </a:xfrm>
          <a:prstGeom prst="rect">
            <a:avLst/>
          </a:prstGeom>
          <a:noFill/>
          <a:ln>
            <a:noFill/>
          </a:ln>
        </p:spPr>
      </p:pic>
      <p:pic>
        <p:nvPicPr>
          <p:cNvPr id="237" name="Google Shape;237;p40"/>
          <p:cNvPicPr preferRelativeResize="0"/>
          <p:nvPr/>
        </p:nvPicPr>
        <p:blipFill>
          <a:blip r:embed="rId5">
            <a:alphaModFix/>
          </a:blip>
          <a:stretch>
            <a:fillRect/>
          </a:stretch>
        </p:blipFill>
        <p:spPr>
          <a:xfrm>
            <a:off x="5941707" y="655732"/>
            <a:ext cx="2696968" cy="2088914"/>
          </a:xfrm>
          <a:prstGeom prst="rect">
            <a:avLst/>
          </a:prstGeom>
          <a:noFill/>
          <a:ln>
            <a:noFill/>
          </a:ln>
        </p:spPr>
      </p:pic>
      <p:pic>
        <p:nvPicPr>
          <p:cNvPr id="238" name="Google Shape;238;p40"/>
          <p:cNvPicPr preferRelativeResize="0"/>
          <p:nvPr/>
        </p:nvPicPr>
        <p:blipFill>
          <a:blip r:embed="rId6">
            <a:alphaModFix/>
          </a:blip>
          <a:stretch>
            <a:fillRect/>
          </a:stretch>
        </p:blipFill>
        <p:spPr>
          <a:xfrm>
            <a:off x="1576800" y="2744650"/>
            <a:ext cx="2717402" cy="2088925"/>
          </a:xfrm>
          <a:prstGeom prst="rect">
            <a:avLst/>
          </a:prstGeom>
          <a:noFill/>
          <a:ln>
            <a:noFill/>
          </a:ln>
        </p:spPr>
      </p:pic>
      <p:pic>
        <p:nvPicPr>
          <p:cNvPr id="239" name="Google Shape;239;p40"/>
          <p:cNvPicPr preferRelativeResize="0"/>
          <p:nvPr/>
        </p:nvPicPr>
        <p:blipFill>
          <a:blip r:embed="rId7">
            <a:alphaModFix/>
          </a:blip>
          <a:stretch>
            <a:fillRect/>
          </a:stretch>
        </p:blipFill>
        <p:spPr>
          <a:xfrm>
            <a:off x="4572000" y="2711913"/>
            <a:ext cx="2814924" cy="2154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Pandemic Shock (2020)</a:t>
            </a:r>
            <a:endParaRPr b="1">
              <a:latin typeface="Times New Roman"/>
              <a:ea typeface="Times New Roman"/>
              <a:cs typeface="Times New Roman"/>
              <a:sym typeface="Times New Roman"/>
            </a:endParaRPr>
          </a:p>
        </p:txBody>
      </p:sp>
      <p:sp>
        <p:nvSpPr>
          <p:cNvPr id="245" name="Google Shape;245;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solidFill>
                  <a:schemeClr val="dk1"/>
                </a:solidFill>
                <a:latin typeface="Times New Roman"/>
                <a:ea typeface="Times New Roman"/>
                <a:cs typeface="Times New Roman"/>
                <a:sym typeface="Times New Roman"/>
              </a:rPr>
              <a:t>The onset of COVID-19 led to extreme market volatility. Schwab’s current ratio spike suggests a rapid influx of liquidity, likely due to a combination of new cash inflows from clients and a conservative approach to managing cash during uncertain times. High trading volumes (Volume ROC) indicate that investors were highly active, buying and selling frequently in response to market conditions. Schwab likely benefited from these high volumes, as increased trading activity translates into higher revenue for brokerage services. As markets reacted, Schwab's BPS increased rapidly, reflecting gains in equity value driven by market optimism. The low D/E ratio suggests that Schwab maintained a conservative debt position, relying more on organic growth than on leverage. The decrease in the current ratio suggests that Schwab redeployed some of its liquidity, possibly investing in growth opportunities or operations as market conditions stabilized.</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SP500</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Banks</a:t>
            </a:r>
            <a:endParaRPr/>
          </a:p>
          <a:p>
            <a:pPr indent="-317500" lvl="1" marL="914400" rtl="0" algn="l">
              <a:spcBef>
                <a:spcPts val="0"/>
              </a:spcBef>
              <a:spcAft>
                <a:spcPts val="0"/>
              </a:spcAft>
              <a:buSzPts val="1400"/>
              <a:buChar char="○"/>
            </a:pPr>
            <a:r>
              <a:rPr lang="en"/>
              <a:t>Make money on the spread between interest paid on deposits and interest earned on loans (net interest margin)</a:t>
            </a:r>
            <a:endParaRPr/>
          </a:p>
          <a:p>
            <a:pPr indent="-342900" lvl="0" marL="457200" rtl="0" algn="l">
              <a:spcBef>
                <a:spcPts val="0"/>
              </a:spcBef>
              <a:spcAft>
                <a:spcPts val="0"/>
              </a:spcAft>
              <a:buSzPts val="1800"/>
              <a:buChar char="●"/>
            </a:pPr>
            <a:r>
              <a:rPr lang="en"/>
              <a:t>Insurance</a:t>
            </a:r>
            <a:endParaRPr/>
          </a:p>
          <a:p>
            <a:pPr indent="-317500" lvl="1" marL="914400" rtl="0" algn="l">
              <a:spcBef>
                <a:spcPts val="0"/>
              </a:spcBef>
              <a:spcAft>
                <a:spcPts val="0"/>
              </a:spcAft>
              <a:buSzPts val="1400"/>
              <a:buChar char="○"/>
            </a:pPr>
            <a:r>
              <a:rPr lang="en"/>
              <a:t>Success depends on accurately pricing risk and managing claims while investing premiums profitably</a:t>
            </a:r>
            <a:endParaRPr/>
          </a:p>
          <a:p>
            <a:pPr indent="-342900" lvl="0" marL="457200" rtl="0" algn="l">
              <a:spcBef>
                <a:spcPts val="0"/>
              </a:spcBef>
              <a:spcAft>
                <a:spcPts val="0"/>
              </a:spcAft>
              <a:buSzPts val="1800"/>
              <a:buChar char="●"/>
            </a:pPr>
            <a:r>
              <a:rPr lang="en"/>
              <a:t>Capital Markets</a:t>
            </a:r>
            <a:endParaRPr/>
          </a:p>
          <a:p>
            <a:pPr indent="-317500" lvl="1" marL="914400" rtl="0" algn="l">
              <a:spcBef>
                <a:spcPts val="0"/>
              </a:spcBef>
              <a:spcAft>
                <a:spcPts val="0"/>
              </a:spcAft>
              <a:buSzPts val="1400"/>
              <a:buChar char="○"/>
            </a:pPr>
            <a:r>
              <a:rPr lang="en"/>
              <a:t>Revenue primarily tied to assets under management (AUM) and market activity levels</a:t>
            </a:r>
            <a:endParaRPr/>
          </a:p>
          <a:p>
            <a:pPr indent="-342900" lvl="0" marL="457200" rtl="0" algn="l">
              <a:spcBef>
                <a:spcPts val="0"/>
              </a:spcBef>
              <a:spcAft>
                <a:spcPts val="0"/>
              </a:spcAft>
              <a:buSzPts val="1800"/>
              <a:buChar char="●"/>
            </a:pPr>
            <a:r>
              <a:rPr lang="en"/>
              <a:t>Consumer Finance</a:t>
            </a:r>
            <a:endParaRPr/>
          </a:p>
          <a:p>
            <a:pPr indent="-317500" lvl="1" marL="914400" rtl="0" algn="l">
              <a:spcBef>
                <a:spcPts val="0"/>
              </a:spcBef>
              <a:spcAft>
                <a:spcPts val="0"/>
              </a:spcAft>
              <a:buSzPts val="1400"/>
              <a:buChar char="○"/>
            </a:pPr>
            <a:r>
              <a:rPr lang="en"/>
              <a:t>Profitability heavily influenced by consumer credit quality and default rates</a:t>
            </a:r>
            <a:endParaRPr/>
          </a:p>
          <a:p>
            <a:pPr indent="-342900" lvl="0" marL="457200" rtl="0" algn="l">
              <a:spcBef>
                <a:spcPts val="0"/>
              </a:spcBef>
              <a:spcAft>
                <a:spcPts val="0"/>
              </a:spcAft>
              <a:buSzPts val="1800"/>
              <a:buChar char="●"/>
            </a:pPr>
            <a:r>
              <a:rPr lang="en"/>
              <a:t>Financial Services Technology</a:t>
            </a:r>
            <a:endParaRPr/>
          </a:p>
          <a:p>
            <a:pPr indent="-317500" lvl="1" marL="914400" rtl="0" algn="l">
              <a:spcBef>
                <a:spcPts val="0"/>
              </a:spcBef>
              <a:spcAft>
                <a:spcPts val="0"/>
              </a:spcAft>
              <a:buSzPts val="1400"/>
              <a:buChar char="○"/>
            </a:pPr>
            <a:r>
              <a:rPr lang="en"/>
              <a:t>Benefits from the ongoing shift from cash to digital payments, with high operating margins due to scalable technology platforms</a:t>
            </a:r>
            <a:endParaRPr/>
          </a:p>
          <a:p>
            <a:pPr indent="0" lvl="0" marL="0" rtl="0" algn="l">
              <a:spcBef>
                <a:spcPts val="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Economic Tightening (2022)</a:t>
            </a:r>
            <a:endParaRPr b="1">
              <a:latin typeface="Times New Roman"/>
              <a:ea typeface="Times New Roman"/>
              <a:cs typeface="Times New Roman"/>
              <a:sym typeface="Times New Roman"/>
            </a:endParaRPr>
          </a:p>
        </p:txBody>
      </p:sp>
      <p:sp>
        <p:nvSpPr>
          <p:cNvPr id="251" name="Google Shape;25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The Federal Reserve’s aggressive rate hikes in 2022 to control inflation placed significant pressure on Schwab’s liquidity and growth potential. The rise in net debt indicates that Schwab may have turned to debt financing to maintain operations or investments as cash flows and liquidity decreased. The significant drop in the current ratio highlights the constrained liquidity environment Schwab faced, reflecting the broader economic challenges. The decline in BPS and equity ratio suggests shrinking intrinsic value and reduced equity-financed growth.</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By late 2022, Schwab shifted towards a stabilization strategy, focusing on managing existing resources and debt levels rather than aggressive expansion. The stabilization of BPS suggests that Schwab’s equity value has found support, with efforts likely directed at maintaining shareholder value.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SP500</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532" lvl="0" marL="457200" rtl="0" algn="l">
              <a:lnSpc>
                <a:spcPct val="95000"/>
              </a:lnSpc>
              <a:spcBef>
                <a:spcPts val="0"/>
              </a:spcBef>
              <a:spcAft>
                <a:spcPts val="0"/>
              </a:spcAft>
              <a:buSzPts val="1495"/>
              <a:buChar char="●"/>
            </a:pPr>
            <a:r>
              <a:rPr lang="en" sz="1495"/>
              <a:t>Banks</a:t>
            </a:r>
            <a:endParaRPr sz="1495"/>
          </a:p>
          <a:p>
            <a:pPr indent="-323532" lvl="1" marL="914400" rtl="0" algn="l">
              <a:lnSpc>
                <a:spcPct val="95000"/>
              </a:lnSpc>
              <a:spcBef>
                <a:spcPts val="0"/>
              </a:spcBef>
              <a:spcAft>
                <a:spcPts val="0"/>
              </a:spcAft>
              <a:buSzPts val="1495"/>
              <a:buChar char="○"/>
            </a:pPr>
            <a:r>
              <a:rPr lang="en" sz="1495"/>
              <a:t>JPMorgan Chase, Bank of America, Wells Fargo, Citigroup, U.S. Bancorp</a:t>
            </a:r>
            <a:endParaRPr sz="1495"/>
          </a:p>
          <a:p>
            <a:pPr indent="0" lvl="0" marL="457200" rtl="0" algn="l">
              <a:lnSpc>
                <a:spcPct val="95000"/>
              </a:lnSpc>
              <a:spcBef>
                <a:spcPts val="0"/>
              </a:spcBef>
              <a:spcAft>
                <a:spcPts val="0"/>
              </a:spcAft>
              <a:buNone/>
            </a:pPr>
            <a:r>
              <a:t/>
            </a:r>
            <a:endParaRPr sz="1495"/>
          </a:p>
          <a:p>
            <a:pPr indent="-323532" lvl="0" marL="457200" rtl="0" algn="l">
              <a:lnSpc>
                <a:spcPct val="95000"/>
              </a:lnSpc>
              <a:spcBef>
                <a:spcPts val="0"/>
              </a:spcBef>
              <a:spcAft>
                <a:spcPts val="0"/>
              </a:spcAft>
              <a:buSzPts val="1495"/>
              <a:buChar char="●"/>
            </a:pPr>
            <a:r>
              <a:rPr lang="en" sz="1495"/>
              <a:t>Insurance</a:t>
            </a:r>
            <a:endParaRPr sz="1495"/>
          </a:p>
          <a:p>
            <a:pPr indent="-323532" lvl="1" marL="914400" rtl="0" algn="l">
              <a:lnSpc>
                <a:spcPct val="95000"/>
              </a:lnSpc>
              <a:spcBef>
                <a:spcPts val="0"/>
              </a:spcBef>
              <a:spcAft>
                <a:spcPts val="0"/>
              </a:spcAft>
              <a:buSzPts val="1495"/>
              <a:buChar char="○"/>
            </a:pPr>
            <a:r>
              <a:rPr lang="en" sz="1495"/>
              <a:t>Berkshire Hathaway, Progressive, Travelers, MetLife, AIG</a:t>
            </a:r>
            <a:endParaRPr sz="1495"/>
          </a:p>
          <a:p>
            <a:pPr indent="0" lvl="0" marL="457200" rtl="0" algn="l">
              <a:lnSpc>
                <a:spcPct val="95000"/>
              </a:lnSpc>
              <a:spcBef>
                <a:spcPts val="0"/>
              </a:spcBef>
              <a:spcAft>
                <a:spcPts val="0"/>
              </a:spcAft>
              <a:buNone/>
            </a:pPr>
            <a:r>
              <a:t/>
            </a:r>
            <a:endParaRPr sz="1495"/>
          </a:p>
          <a:p>
            <a:pPr indent="-323532" lvl="0" marL="457200" rtl="0" algn="l">
              <a:lnSpc>
                <a:spcPct val="95000"/>
              </a:lnSpc>
              <a:spcBef>
                <a:spcPts val="0"/>
              </a:spcBef>
              <a:spcAft>
                <a:spcPts val="0"/>
              </a:spcAft>
              <a:buSzPts val="1495"/>
              <a:buChar char="●"/>
            </a:pPr>
            <a:r>
              <a:rPr lang="en" sz="1495"/>
              <a:t>Capital Markets</a:t>
            </a:r>
            <a:endParaRPr sz="1495"/>
          </a:p>
          <a:p>
            <a:pPr indent="-323532" lvl="1" marL="914400" rtl="0" algn="l">
              <a:lnSpc>
                <a:spcPct val="95000"/>
              </a:lnSpc>
              <a:spcBef>
                <a:spcPts val="0"/>
              </a:spcBef>
              <a:spcAft>
                <a:spcPts val="0"/>
              </a:spcAft>
              <a:buSzPts val="1495"/>
              <a:buChar char="○"/>
            </a:pPr>
            <a:r>
              <a:rPr lang="en" sz="1495"/>
              <a:t>BlackRock, Morgan Stanley, Goldman Sachs, Charles Schwab, State Street</a:t>
            </a:r>
            <a:endParaRPr sz="1495"/>
          </a:p>
          <a:p>
            <a:pPr indent="0" lvl="0" marL="457200" rtl="0" algn="l">
              <a:lnSpc>
                <a:spcPct val="95000"/>
              </a:lnSpc>
              <a:spcBef>
                <a:spcPts val="0"/>
              </a:spcBef>
              <a:spcAft>
                <a:spcPts val="0"/>
              </a:spcAft>
              <a:buNone/>
            </a:pPr>
            <a:r>
              <a:t/>
            </a:r>
            <a:endParaRPr sz="1495"/>
          </a:p>
          <a:p>
            <a:pPr indent="-323532" lvl="0" marL="457200" rtl="0" algn="l">
              <a:lnSpc>
                <a:spcPct val="95000"/>
              </a:lnSpc>
              <a:spcBef>
                <a:spcPts val="0"/>
              </a:spcBef>
              <a:spcAft>
                <a:spcPts val="0"/>
              </a:spcAft>
              <a:buSzPts val="1495"/>
              <a:buChar char="●"/>
            </a:pPr>
            <a:r>
              <a:rPr lang="en" sz="1495"/>
              <a:t>Consumer Finance</a:t>
            </a:r>
            <a:endParaRPr sz="1495"/>
          </a:p>
          <a:p>
            <a:pPr indent="-323532" lvl="1" marL="914400" rtl="0" algn="l">
              <a:lnSpc>
                <a:spcPct val="95000"/>
              </a:lnSpc>
              <a:spcBef>
                <a:spcPts val="0"/>
              </a:spcBef>
              <a:spcAft>
                <a:spcPts val="0"/>
              </a:spcAft>
              <a:buSzPts val="1495"/>
              <a:buChar char="○"/>
            </a:pPr>
            <a:r>
              <a:rPr lang="en" sz="1495"/>
              <a:t>American Express, Capital One, Discover Financial, Synchrony Financial</a:t>
            </a:r>
            <a:endParaRPr sz="1495"/>
          </a:p>
          <a:p>
            <a:pPr indent="0" lvl="0" marL="457200" rtl="0" algn="l">
              <a:lnSpc>
                <a:spcPct val="95000"/>
              </a:lnSpc>
              <a:spcBef>
                <a:spcPts val="0"/>
              </a:spcBef>
              <a:spcAft>
                <a:spcPts val="0"/>
              </a:spcAft>
              <a:buNone/>
            </a:pPr>
            <a:r>
              <a:t/>
            </a:r>
            <a:endParaRPr sz="1495"/>
          </a:p>
          <a:p>
            <a:pPr indent="-323532" lvl="0" marL="457200" rtl="0" algn="l">
              <a:lnSpc>
                <a:spcPct val="95000"/>
              </a:lnSpc>
              <a:spcBef>
                <a:spcPts val="0"/>
              </a:spcBef>
              <a:spcAft>
                <a:spcPts val="0"/>
              </a:spcAft>
              <a:buSzPts val="1495"/>
              <a:buChar char="●"/>
            </a:pPr>
            <a:r>
              <a:rPr lang="en" sz="1495"/>
              <a:t>Financial Services Technology</a:t>
            </a:r>
            <a:endParaRPr sz="1495"/>
          </a:p>
          <a:p>
            <a:pPr indent="-323532" lvl="1" marL="914400" rtl="0" algn="l">
              <a:lnSpc>
                <a:spcPct val="95000"/>
              </a:lnSpc>
              <a:spcBef>
                <a:spcPts val="0"/>
              </a:spcBef>
              <a:spcAft>
                <a:spcPts val="0"/>
              </a:spcAft>
              <a:buSzPts val="1495"/>
              <a:buChar char="○"/>
            </a:pPr>
            <a:r>
              <a:rPr lang="en" sz="1495"/>
              <a:t>Visa, Mastercard, Fiserv, Fidelity National Information Services (FIS), Global Payments</a:t>
            </a:r>
            <a:endParaRPr sz="1495"/>
          </a:p>
          <a:p>
            <a:pPr indent="0" lvl="0" marL="0" rtl="0" algn="l">
              <a:lnSpc>
                <a:spcPct val="95000"/>
              </a:lnSpc>
              <a:spcBef>
                <a:spcPts val="0"/>
              </a:spcBef>
              <a:spcAft>
                <a:spcPts val="1200"/>
              </a:spcAft>
              <a:buSzPts val="852"/>
              <a:buNone/>
            </a:pPr>
            <a:r>
              <a:t/>
            </a:r>
            <a:endParaRPr sz="1395"/>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311700" y="243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15 Companies From S&amp;P 500 </a:t>
            </a:r>
            <a:r>
              <a:rPr b="1" lang="en">
                <a:latin typeface="Times New Roman"/>
                <a:ea typeface="Times New Roman"/>
                <a:cs typeface="Times New Roman"/>
                <a:sym typeface="Times New Roman"/>
              </a:rPr>
              <a:t>Include:</a:t>
            </a:r>
            <a:endParaRPr b="1">
              <a:latin typeface="Times New Roman"/>
              <a:ea typeface="Times New Roman"/>
              <a:cs typeface="Times New Roman"/>
              <a:sym typeface="Times New Roman"/>
            </a:endParaRPr>
          </a:p>
        </p:txBody>
      </p:sp>
      <p:sp>
        <p:nvSpPr>
          <p:cNvPr id="83" name="Google Shape;83;p17"/>
          <p:cNvSpPr txBox="1"/>
          <p:nvPr>
            <p:ph idx="1" type="body"/>
          </p:nvPr>
        </p:nvSpPr>
        <p:spPr>
          <a:xfrm>
            <a:off x="311700" y="1152475"/>
            <a:ext cx="351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dk1"/>
                </a:solidFill>
                <a:latin typeface="Times New Roman"/>
                <a:ea typeface="Times New Roman"/>
                <a:cs typeface="Times New Roman"/>
                <a:sym typeface="Times New Roman"/>
              </a:rPr>
              <a:t>JPM</a:t>
            </a:r>
            <a:r>
              <a:rPr lang="en" sz="1500">
                <a:solidFill>
                  <a:schemeClr val="dk1"/>
                </a:solidFill>
                <a:latin typeface="Times New Roman"/>
                <a:ea typeface="Times New Roman"/>
                <a:cs typeface="Times New Roman"/>
                <a:sym typeface="Times New Roman"/>
              </a:rPr>
              <a:t> - JPMorgan Chase &amp; Co.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BAC</a:t>
            </a:r>
            <a:r>
              <a:rPr lang="en" sz="1500">
                <a:solidFill>
                  <a:schemeClr val="dk1"/>
                </a:solidFill>
                <a:latin typeface="Times New Roman"/>
                <a:ea typeface="Times New Roman"/>
                <a:cs typeface="Times New Roman"/>
                <a:sym typeface="Times New Roman"/>
              </a:rPr>
              <a:t> - Bank of America Corporation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WFC</a:t>
            </a:r>
            <a:r>
              <a:rPr lang="en" sz="1500">
                <a:solidFill>
                  <a:schemeClr val="dk1"/>
                </a:solidFill>
                <a:latin typeface="Times New Roman"/>
                <a:ea typeface="Times New Roman"/>
                <a:cs typeface="Times New Roman"/>
                <a:sym typeface="Times New Roman"/>
              </a:rPr>
              <a:t> - Wells Fargo &amp; Company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GS</a:t>
            </a:r>
            <a:r>
              <a:rPr lang="en" sz="1500">
                <a:solidFill>
                  <a:schemeClr val="dk1"/>
                </a:solidFill>
                <a:latin typeface="Times New Roman"/>
                <a:ea typeface="Times New Roman"/>
                <a:cs typeface="Times New Roman"/>
                <a:sym typeface="Times New Roman"/>
              </a:rPr>
              <a:t> - The Goldman Sachs Group, Inc.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MS</a:t>
            </a:r>
            <a:r>
              <a:rPr lang="en" sz="1500">
                <a:solidFill>
                  <a:schemeClr val="dk1"/>
                </a:solidFill>
                <a:latin typeface="Times New Roman"/>
                <a:ea typeface="Times New Roman"/>
                <a:cs typeface="Times New Roman"/>
                <a:sym typeface="Times New Roman"/>
              </a:rPr>
              <a:t> - Morgan Stanley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BLK</a:t>
            </a:r>
            <a:r>
              <a:rPr lang="en" sz="1500">
                <a:solidFill>
                  <a:schemeClr val="dk1"/>
                </a:solidFill>
                <a:latin typeface="Times New Roman"/>
                <a:ea typeface="Times New Roman"/>
                <a:cs typeface="Times New Roman"/>
                <a:sym typeface="Times New Roman"/>
              </a:rPr>
              <a:t> - BlackRock, Inc.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 - Citigroup Inc. </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b="1" lang="en" sz="1500">
                <a:solidFill>
                  <a:schemeClr val="dk1"/>
                </a:solidFill>
                <a:latin typeface="Times New Roman"/>
                <a:ea typeface="Times New Roman"/>
                <a:cs typeface="Times New Roman"/>
                <a:sym typeface="Times New Roman"/>
              </a:rPr>
              <a:t>SCHW</a:t>
            </a:r>
            <a:r>
              <a:rPr lang="en" sz="1500">
                <a:solidFill>
                  <a:schemeClr val="dk1"/>
                </a:solidFill>
                <a:latin typeface="Times New Roman"/>
                <a:ea typeface="Times New Roman"/>
                <a:cs typeface="Times New Roman"/>
                <a:sym typeface="Times New Roman"/>
              </a:rPr>
              <a:t> - The Charles Schwab Corporation </a:t>
            </a:r>
            <a:endParaRPr b="1" sz="1500">
              <a:solidFill>
                <a:schemeClr val="dk1"/>
              </a:solidFill>
              <a:latin typeface="Times New Roman"/>
              <a:ea typeface="Times New Roman"/>
              <a:cs typeface="Times New Roman"/>
              <a:sym typeface="Times New Roman"/>
            </a:endParaRPr>
          </a:p>
        </p:txBody>
      </p:sp>
      <p:sp>
        <p:nvSpPr>
          <p:cNvPr id="84" name="Google Shape;84;p17"/>
          <p:cNvSpPr txBox="1"/>
          <p:nvPr/>
        </p:nvSpPr>
        <p:spPr>
          <a:xfrm>
            <a:off x="4781525" y="1152475"/>
            <a:ext cx="4108200" cy="293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500">
                <a:solidFill>
                  <a:schemeClr val="dk1"/>
                </a:solidFill>
                <a:latin typeface="Times New Roman"/>
                <a:ea typeface="Times New Roman"/>
                <a:cs typeface="Times New Roman"/>
                <a:sym typeface="Times New Roman"/>
              </a:rPr>
              <a:t>AXP</a:t>
            </a:r>
            <a:r>
              <a:rPr lang="en" sz="1500">
                <a:solidFill>
                  <a:schemeClr val="dk1"/>
                </a:solidFill>
                <a:latin typeface="Times New Roman"/>
                <a:ea typeface="Times New Roman"/>
                <a:cs typeface="Times New Roman"/>
                <a:sym typeface="Times New Roman"/>
              </a:rPr>
              <a:t> - American Express Company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PNC</a:t>
            </a:r>
            <a:r>
              <a:rPr lang="en" sz="1500">
                <a:solidFill>
                  <a:schemeClr val="dk1"/>
                </a:solidFill>
                <a:latin typeface="Times New Roman"/>
                <a:ea typeface="Times New Roman"/>
                <a:cs typeface="Times New Roman"/>
                <a:sym typeface="Times New Roman"/>
              </a:rPr>
              <a:t> - The PNC Financial Services Group, Inc.</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solidFill>
                  <a:schemeClr val="dk1"/>
                </a:solidFill>
                <a:latin typeface="Times New Roman"/>
                <a:ea typeface="Times New Roman"/>
                <a:cs typeface="Times New Roman"/>
                <a:sym typeface="Times New Roman"/>
              </a:rPr>
              <a:t>TFC</a:t>
            </a:r>
            <a:r>
              <a:rPr lang="en" sz="1500">
                <a:solidFill>
                  <a:schemeClr val="dk1"/>
                </a:solidFill>
                <a:latin typeface="Times New Roman"/>
                <a:ea typeface="Times New Roman"/>
                <a:cs typeface="Times New Roman"/>
                <a:sym typeface="Times New Roman"/>
              </a:rPr>
              <a:t> - Truist Financial Corporation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solidFill>
                  <a:schemeClr val="dk1"/>
                </a:solidFill>
                <a:latin typeface="Times New Roman"/>
                <a:ea typeface="Times New Roman"/>
                <a:cs typeface="Times New Roman"/>
                <a:sym typeface="Times New Roman"/>
              </a:rPr>
              <a:t>USB</a:t>
            </a:r>
            <a:r>
              <a:rPr lang="en" sz="1500">
                <a:solidFill>
                  <a:schemeClr val="dk1"/>
                </a:solidFill>
                <a:latin typeface="Times New Roman"/>
                <a:ea typeface="Times New Roman"/>
                <a:cs typeface="Times New Roman"/>
                <a:sym typeface="Times New Roman"/>
              </a:rPr>
              <a:t> - U.S. Bancorp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BK</a:t>
            </a:r>
            <a:r>
              <a:rPr lang="en" sz="1500">
                <a:solidFill>
                  <a:schemeClr val="dk1"/>
                </a:solidFill>
                <a:latin typeface="Times New Roman"/>
                <a:ea typeface="Times New Roman"/>
                <a:cs typeface="Times New Roman"/>
                <a:sym typeface="Times New Roman"/>
              </a:rPr>
              <a:t> - The Bank of New York Mellon Corporation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500">
                <a:solidFill>
                  <a:schemeClr val="dk1"/>
                </a:solidFill>
                <a:latin typeface="Times New Roman"/>
                <a:ea typeface="Times New Roman"/>
                <a:cs typeface="Times New Roman"/>
                <a:sym typeface="Times New Roman"/>
              </a:rPr>
              <a:t>STT</a:t>
            </a:r>
            <a:r>
              <a:rPr lang="en" sz="1500">
                <a:solidFill>
                  <a:schemeClr val="dk1"/>
                </a:solidFill>
                <a:latin typeface="Times New Roman"/>
                <a:ea typeface="Times New Roman"/>
                <a:cs typeface="Times New Roman"/>
                <a:sym typeface="Times New Roman"/>
              </a:rPr>
              <a:t> - State Street Corporation </a:t>
            </a:r>
            <a:endParaRPr sz="15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COF</a:t>
            </a:r>
            <a:r>
              <a:rPr lang="en" sz="1500">
                <a:solidFill>
                  <a:schemeClr val="dk1"/>
                </a:solidFill>
                <a:latin typeface="Times New Roman"/>
                <a:ea typeface="Times New Roman"/>
                <a:cs typeface="Times New Roman"/>
                <a:sym typeface="Times New Roman"/>
              </a:rPr>
              <a:t> - Capital One Financial Corporation</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242975"/>
            <a:ext cx="854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Correlation Matrix: </a:t>
            </a: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ased on Price History (July 19 - Dec 22)</a:t>
            </a:r>
            <a:endParaRPr>
              <a:latin typeface="Times New Roman"/>
              <a:ea typeface="Times New Roman"/>
              <a:cs typeface="Times New Roman"/>
              <a:sym typeface="Times New Roman"/>
            </a:endParaRPr>
          </a:p>
        </p:txBody>
      </p:sp>
      <p:pic>
        <p:nvPicPr>
          <p:cNvPr id="90" name="Google Shape;90;p18"/>
          <p:cNvPicPr preferRelativeResize="0"/>
          <p:nvPr/>
        </p:nvPicPr>
        <p:blipFill>
          <a:blip r:embed="rId3">
            <a:alphaModFix/>
          </a:blip>
          <a:stretch>
            <a:fillRect/>
          </a:stretch>
        </p:blipFill>
        <p:spPr>
          <a:xfrm>
            <a:off x="433375" y="713825"/>
            <a:ext cx="8111899" cy="4255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78025" y="25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Sorted List According to Each Institution #1</a:t>
            </a:r>
            <a:endParaRPr b="1">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152400" y="1132263"/>
            <a:ext cx="8839200" cy="1893200"/>
          </a:xfrm>
          <a:prstGeom prst="rect">
            <a:avLst/>
          </a:prstGeom>
          <a:noFill/>
          <a:ln>
            <a:noFill/>
          </a:ln>
        </p:spPr>
      </p:pic>
      <p:sp>
        <p:nvSpPr>
          <p:cNvPr id="97" name="Google Shape;97;p19"/>
          <p:cNvSpPr txBox="1"/>
          <p:nvPr/>
        </p:nvSpPr>
        <p:spPr>
          <a:xfrm>
            <a:off x="278025" y="2938738"/>
            <a:ext cx="5934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Here is the top 5 with lowest correlation to:</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JPMorgan (BLK) - 0.699</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Bank of America (BLK) - 0.689</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Wells Fargo &amp; Company (BLK) - </a:t>
            </a:r>
            <a:r>
              <a:rPr b="1" lang="en" sz="1800">
                <a:solidFill>
                  <a:srgbClr val="FF0000"/>
                </a:solidFill>
                <a:latin typeface="Times New Roman"/>
                <a:ea typeface="Times New Roman"/>
                <a:cs typeface="Times New Roman"/>
                <a:sym typeface="Times New Roman"/>
              </a:rPr>
              <a:t>0.627 min</a:t>
            </a:r>
            <a:endParaRPr b="1" sz="1800">
              <a:solidFill>
                <a:srgbClr val="FF00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Goldman Sachs Group (SCHW) - 0.693</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Morgan Stanley (BLK) - 0.727</a:t>
            </a:r>
            <a:endParaRPr b="1" sz="1800">
              <a:solidFill>
                <a:schemeClr val="dk1"/>
              </a:solidFill>
              <a:latin typeface="Times New Roman"/>
              <a:ea typeface="Times New Roman"/>
              <a:cs typeface="Times New Roman"/>
              <a:sym typeface="Times New Roman"/>
            </a:endParaRPr>
          </a:p>
        </p:txBody>
      </p:sp>
      <p:pic>
        <p:nvPicPr>
          <p:cNvPr descr="What Is Correlation and How to Trade It ..." id="98" name="Google Shape;98;p19"/>
          <p:cNvPicPr preferRelativeResize="0"/>
          <p:nvPr/>
        </p:nvPicPr>
        <p:blipFill>
          <a:blip r:embed="rId4">
            <a:alphaModFix/>
          </a:blip>
          <a:stretch>
            <a:fillRect/>
          </a:stretch>
        </p:blipFill>
        <p:spPr>
          <a:xfrm>
            <a:off x="5893500" y="3214938"/>
            <a:ext cx="2905125" cy="157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118725" y="997338"/>
            <a:ext cx="8839201" cy="1792625"/>
          </a:xfrm>
          <a:prstGeom prst="rect">
            <a:avLst/>
          </a:prstGeom>
          <a:noFill/>
          <a:ln>
            <a:noFill/>
          </a:ln>
        </p:spPr>
      </p:pic>
      <p:sp>
        <p:nvSpPr>
          <p:cNvPr id="104" name="Google Shape;104;p20"/>
          <p:cNvSpPr txBox="1"/>
          <p:nvPr>
            <p:ph type="title"/>
          </p:nvPr>
        </p:nvSpPr>
        <p:spPr>
          <a:xfrm>
            <a:off x="278025" y="25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Sorted List According to Each Institution #2</a:t>
            </a:r>
            <a:endParaRPr b="1">
              <a:latin typeface="Times New Roman"/>
              <a:ea typeface="Times New Roman"/>
              <a:cs typeface="Times New Roman"/>
              <a:sym typeface="Times New Roman"/>
            </a:endParaRPr>
          </a:p>
        </p:txBody>
      </p:sp>
      <p:sp>
        <p:nvSpPr>
          <p:cNvPr id="105" name="Google Shape;105;p20"/>
          <p:cNvSpPr txBox="1"/>
          <p:nvPr/>
        </p:nvSpPr>
        <p:spPr>
          <a:xfrm>
            <a:off x="278025" y="2954775"/>
            <a:ext cx="6481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Here is the top 5 with lowest correlation to:</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Black&amp;Rock (SCHW) - </a:t>
            </a:r>
            <a:r>
              <a:rPr b="1" lang="en" sz="1800">
                <a:solidFill>
                  <a:srgbClr val="FF0000"/>
                </a:solidFill>
                <a:latin typeface="Times New Roman"/>
                <a:ea typeface="Times New Roman"/>
                <a:cs typeface="Times New Roman"/>
                <a:sym typeface="Times New Roman"/>
              </a:rPr>
              <a:t>0.609</a:t>
            </a:r>
            <a:r>
              <a:rPr b="1" lang="en" sz="1800">
                <a:solidFill>
                  <a:schemeClr val="dk1"/>
                </a:solidFill>
                <a:latin typeface="Times New Roman"/>
                <a:ea typeface="Times New Roman"/>
                <a:cs typeface="Times New Roman"/>
                <a:sym typeface="Times New Roman"/>
              </a:rPr>
              <a:t> </a:t>
            </a:r>
            <a:r>
              <a:rPr b="1" lang="en" sz="1800">
                <a:solidFill>
                  <a:srgbClr val="FF0000"/>
                </a:solidFill>
                <a:latin typeface="Times New Roman"/>
                <a:ea typeface="Times New Roman"/>
                <a:cs typeface="Times New Roman"/>
                <a:sym typeface="Times New Roman"/>
              </a:rPr>
              <a:t>min</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Citigroup (BLK) - 0.664</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The Charles Schwab Corporation (BLK) - </a:t>
            </a:r>
            <a:r>
              <a:rPr b="1" lang="en" sz="1800">
                <a:solidFill>
                  <a:srgbClr val="FF0000"/>
                </a:solidFill>
                <a:latin typeface="Times New Roman"/>
                <a:ea typeface="Times New Roman"/>
                <a:cs typeface="Times New Roman"/>
                <a:sym typeface="Times New Roman"/>
              </a:rPr>
              <a:t>0.609</a:t>
            </a:r>
            <a:r>
              <a:rPr b="1" lang="en" sz="1800">
                <a:solidFill>
                  <a:schemeClr val="dk1"/>
                </a:solidFill>
                <a:latin typeface="Times New Roman"/>
                <a:ea typeface="Times New Roman"/>
                <a:cs typeface="Times New Roman"/>
                <a:sym typeface="Times New Roman"/>
              </a:rPr>
              <a:t> </a:t>
            </a:r>
            <a:r>
              <a:rPr b="1" lang="en" sz="1800">
                <a:solidFill>
                  <a:srgbClr val="FF0000"/>
                </a:solidFill>
                <a:latin typeface="Times New Roman"/>
                <a:ea typeface="Times New Roman"/>
                <a:cs typeface="Times New Roman"/>
                <a:sym typeface="Times New Roman"/>
              </a:rPr>
              <a:t>min</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American Express Company (SCHW) - 0.653</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The PNC Financial Service Group (BLK) - 0.697</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What Is Correlation and How to Trade It ..." id="106" name="Google Shape;106;p20"/>
          <p:cNvPicPr preferRelativeResize="0"/>
          <p:nvPr/>
        </p:nvPicPr>
        <p:blipFill>
          <a:blip r:embed="rId4">
            <a:alphaModFix/>
          </a:blip>
          <a:stretch>
            <a:fillRect/>
          </a:stretch>
        </p:blipFill>
        <p:spPr>
          <a:xfrm>
            <a:off x="5893500" y="3214938"/>
            <a:ext cx="2905125" cy="157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278025" y="259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Sorted List According to Each Institution #3</a:t>
            </a:r>
            <a:endParaRPr b="1">
              <a:latin typeface="Times New Roman"/>
              <a:ea typeface="Times New Roman"/>
              <a:cs typeface="Times New Roman"/>
              <a:sym typeface="Times New Roman"/>
            </a:endParaRPr>
          </a:p>
        </p:txBody>
      </p:sp>
      <p:pic>
        <p:nvPicPr>
          <p:cNvPr id="112" name="Google Shape;112;p21"/>
          <p:cNvPicPr preferRelativeResize="0"/>
          <p:nvPr/>
        </p:nvPicPr>
        <p:blipFill>
          <a:blip r:embed="rId3">
            <a:alphaModFix/>
          </a:blip>
          <a:stretch>
            <a:fillRect/>
          </a:stretch>
        </p:blipFill>
        <p:spPr>
          <a:xfrm>
            <a:off x="152400" y="984925"/>
            <a:ext cx="8839199" cy="1852000"/>
          </a:xfrm>
          <a:prstGeom prst="rect">
            <a:avLst/>
          </a:prstGeom>
          <a:noFill/>
          <a:ln>
            <a:noFill/>
          </a:ln>
        </p:spPr>
      </p:pic>
      <p:sp>
        <p:nvSpPr>
          <p:cNvPr id="113" name="Google Shape;113;p21"/>
          <p:cNvSpPr txBox="1"/>
          <p:nvPr/>
        </p:nvSpPr>
        <p:spPr>
          <a:xfrm>
            <a:off x="278025" y="2954775"/>
            <a:ext cx="6481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Here is the top 5 with lowest correlation to:</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Truist Financial Corporation </a:t>
            </a:r>
            <a:r>
              <a:rPr b="1" lang="en" sz="1800">
                <a:solidFill>
                  <a:schemeClr val="dk1"/>
                </a:solidFill>
                <a:latin typeface="Times New Roman"/>
                <a:ea typeface="Times New Roman"/>
                <a:cs typeface="Times New Roman"/>
                <a:sym typeface="Times New Roman"/>
              </a:rPr>
              <a:t>(</a:t>
            </a:r>
            <a:r>
              <a:rPr b="1" lang="en" sz="1800">
                <a:solidFill>
                  <a:schemeClr val="dk1"/>
                </a:solidFill>
                <a:latin typeface="Times New Roman"/>
                <a:ea typeface="Times New Roman"/>
                <a:cs typeface="Times New Roman"/>
                <a:sym typeface="Times New Roman"/>
              </a:rPr>
              <a:t>BLK</a:t>
            </a:r>
            <a:r>
              <a:rPr b="1" lang="en" sz="1800">
                <a:solidFill>
                  <a:schemeClr val="dk1"/>
                </a:solidFill>
                <a:latin typeface="Times New Roman"/>
                <a:ea typeface="Times New Roman"/>
                <a:cs typeface="Times New Roman"/>
                <a:sym typeface="Times New Roman"/>
              </a:rPr>
              <a:t>) - 0.669</a:t>
            </a:r>
            <a:endParaRPr sz="18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U.S. Bancorp</a:t>
            </a:r>
            <a:r>
              <a:rPr b="1" lang="en" sz="1800">
                <a:solidFill>
                  <a:schemeClr val="dk1"/>
                </a:solidFill>
                <a:latin typeface="Times New Roman"/>
                <a:ea typeface="Times New Roman"/>
                <a:cs typeface="Times New Roman"/>
                <a:sym typeface="Times New Roman"/>
              </a:rPr>
              <a:t> (BLK) - </a:t>
            </a:r>
            <a:r>
              <a:rPr b="1" lang="en" sz="1800">
                <a:solidFill>
                  <a:srgbClr val="FF0000"/>
                </a:solidFill>
                <a:latin typeface="Times New Roman"/>
                <a:ea typeface="Times New Roman"/>
                <a:cs typeface="Times New Roman"/>
                <a:sym typeface="Times New Roman"/>
              </a:rPr>
              <a:t>0.629 min</a:t>
            </a:r>
            <a:endParaRPr sz="1800">
              <a:solidFill>
                <a:srgbClr val="FF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The Bank of New York Mellon Corporation</a:t>
            </a:r>
            <a:r>
              <a:rPr b="1" lang="en" sz="1800">
                <a:solidFill>
                  <a:schemeClr val="dk1"/>
                </a:solidFill>
                <a:latin typeface="Times New Roman"/>
                <a:ea typeface="Times New Roman"/>
                <a:cs typeface="Times New Roman"/>
                <a:sym typeface="Times New Roman"/>
              </a:rPr>
              <a:t> (BLK)- 0.67</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State Street Corporation (</a:t>
            </a:r>
            <a:r>
              <a:rPr b="1" lang="en" sz="1800">
                <a:solidFill>
                  <a:schemeClr val="dk1"/>
                </a:solidFill>
                <a:latin typeface="Times New Roman"/>
                <a:ea typeface="Times New Roman"/>
                <a:cs typeface="Times New Roman"/>
                <a:sym typeface="Times New Roman"/>
              </a:rPr>
              <a:t>BLK</a:t>
            </a:r>
            <a:r>
              <a:rPr b="1" lang="en" sz="1800">
                <a:solidFill>
                  <a:schemeClr val="dk1"/>
                </a:solidFill>
                <a:latin typeface="Times New Roman"/>
                <a:ea typeface="Times New Roman"/>
                <a:cs typeface="Times New Roman"/>
                <a:sym typeface="Times New Roman"/>
              </a:rPr>
              <a:t>) - 0.658</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1800">
                <a:solidFill>
                  <a:schemeClr val="dk1"/>
                </a:solidFill>
                <a:latin typeface="Times New Roman"/>
                <a:ea typeface="Times New Roman"/>
                <a:cs typeface="Times New Roman"/>
                <a:sym typeface="Times New Roman"/>
              </a:rPr>
              <a:t>Capital One Financial Corporation (SCHW) - 0.642</a:t>
            </a:r>
            <a:endParaRPr b="1"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descr="What Is Correlation and How to Trade It ..." id="114" name="Google Shape;114;p21"/>
          <p:cNvPicPr preferRelativeResize="0"/>
          <p:nvPr/>
        </p:nvPicPr>
        <p:blipFill>
          <a:blip r:embed="rId4">
            <a:alphaModFix/>
          </a:blip>
          <a:stretch>
            <a:fillRect/>
          </a:stretch>
        </p:blipFill>
        <p:spPr>
          <a:xfrm>
            <a:off x="5893500" y="3214938"/>
            <a:ext cx="2905125" cy="157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