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8" r:id="rId6"/>
    <p:sldId id="264" r:id="rId7"/>
    <p:sldId id="265" r:id="rId8"/>
    <p:sldId id="266" r:id="rId9"/>
    <p:sldId id="267" r:id="rId10"/>
    <p:sldId id="268" r:id="rId11"/>
    <p:sldId id="259" r:id="rId12"/>
    <p:sldId id="261" r:id="rId13"/>
    <p:sldId id="262"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044825"/>
            <a:ext cx="9144000" cy="958850"/>
          </a:xfrm>
        </p:spPr>
        <p:txBody>
          <a:bodyPr>
            <a:normAutofit fontScale="90000"/>
          </a:bodyPr>
          <a:lstStyle/>
          <a:p>
            <a:r>
              <a:rPr lang="en-US" altLang="zh-CN" dirty="0">
                <a:effectLst/>
              </a:rPr>
              <a:t>5 Algorithems </a:t>
            </a:r>
            <a:br>
              <a:rPr lang="en-US" altLang="zh-CN" dirty="0">
                <a:effectLst/>
              </a:rPr>
            </a:br>
            <a:r>
              <a:rPr lang="en-US" altLang="zh-CN" dirty="0">
                <a:effectLst/>
              </a:rPr>
              <a:t>and </a:t>
            </a:r>
            <a:br>
              <a:rPr lang="en-US" altLang="zh-CN" dirty="0">
                <a:effectLst/>
              </a:rPr>
            </a:br>
            <a:r>
              <a:rPr lang="en-US" altLang="zh-CN" dirty="0">
                <a:effectLst/>
              </a:rPr>
              <a:t>Hyperparameters</a:t>
            </a:r>
            <a:endParaRPr lang="en-US" altLang="zh-CN" dirty="0">
              <a:effectLst/>
            </a:endParaRPr>
          </a:p>
        </p:txBody>
      </p:sp>
      <p:sp>
        <p:nvSpPr>
          <p:cNvPr id="5" name="副标题 4"/>
          <p:cNvSpPr>
            <a:spLocks noGrp="1"/>
          </p:cNvSpPr>
          <p:nvPr>
            <p:ph type="subTitle" idx="1"/>
          </p:nvPr>
        </p:nvSpPr>
        <p:spPr>
          <a:xfrm>
            <a:off x="1524000" y="5172075"/>
            <a:ext cx="9144000" cy="681355"/>
          </a:xfrm>
        </p:spPr>
        <p:txBody>
          <a:bodyPr/>
          <a:lstStyle/>
          <a:p>
            <a:r>
              <a:rPr lang="en-US" altLang="zh-CN" dirty="0">
                <a:latin typeface="+mn-lt"/>
              </a:rPr>
              <a:t>About: </a:t>
            </a:r>
            <a:r>
              <a:rPr lang="zh-CN" altLang="en-US" dirty="0">
                <a:latin typeface="+mn-lt"/>
              </a:rPr>
              <a:t>MNN, RNN, LSTM, GRU, and CNN</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272540"/>
            <a:ext cx="10515600" cy="5187315"/>
          </a:xfrm>
        </p:spPr>
        <p:txBody>
          <a:bodyPr>
            <a:noAutofit/>
          </a:bodyPr>
          <a:p>
            <a:r>
              <a:rPr lang="en-US" b="1">
                <a:solidFill>
                  <a:srgbClr val="FF0000"/>
                </a:solidFill>
              </a:rPr>
              <a:t>Neurons</a:t>
            </a:r>
            <a:r>
              <a:rPr lang="en-US"/>
              <a:t>: </a:t>
            </a:r>
            <a:r>
              <a:rPr lang="en-US" sz="2000"/>
              <a:t>The number of neurons in each hidden layer.</a:t>
            </a:r>
            <a:endParaRPr lang="en-US" sz="2000"/>
          </a:p>
          <a:p>
            <a:pPr lvl="1"/>
            <a:r>
              <a:rPr lang="en-US"/>
              <a:t>10 to 1000 neurons: Commonly used range; simpler tasks might use fewer neurons, while more complex tasks require more.</a:t>
            </a:r>
            <a:endParaRPr lang="en-US"/>
          </a:p>
          <a:p>
            <a:pPr lvl="1"/>
            <a:r>
              <a:rPr lang="en-US"/>
              <a:t>Heuristic: Start with a size that is a fraction of the input size and adjust based on performance.</a:t>
            </a:r>
            <a:endParaRPr lang="en-US"/>
          </a:p>
          <a:p>
            <a:pPr lvl="0">
              <a:buFont typeface="Arial" panose="020B0604020202090204" pitchFamily="34" charset="0"/>
              <a:buChar char="•"/>
            </a:pPr>
            <a:r>
              <a:rPr lang="en-US" b="1">
                <a:solidFill>
                  <a:srgbClr val="FF0000"/>
                </a:solidFill>
              </a:rPr>
              <a:t>Activation Function</a:t>
            </a:r>
            <a:r>
              <a:rPr lang="en-US"/>
              <a:t>:</a:t>
            </a:r>
            <a:r>
              <a:rPr lang="en-US" sz="1800"/>
              <a:t>A function that determines the output of a neuron given inputs.</a:t>
            </a:r>
            <a:endParaRPr lang="en-US" sz="1800"/>
          </a:p>
          <a:p>
            <a:pPr lvl="1" algn="l">
              <a:buClrTx/>
              <a:buSzTx/>
              <a:buFont typeface="Arial" panose="020B0604020202090204" pitchFamily="34" charset="0"/>
              <a:buChar char="•"/>
            </a:pPr>
            <a:r>
              <a:rPr lang="en-US" sz="2400"/>
              <a:t>ReLU (Rectified Linear Unit): Widely used in hidden layers; helps mitigate vanishing gradient issues.</a:t>
            </a:r>
            <a:endParaRPr lang="en-US" sz="2400"/>
          </a:p>
          <a:p>
            <a:pPr lvl="1" algn="l">
              <a:buClrTx/>
              <a:buSzTx/>
              <a:buFont typeface="Arial" panose="020B0604020202090204" pitchFamily="34" charset="0"/>
              <a:buChar char="•"/>
            </a:pPr>
            <a:r>
              <a:rPr lang="en-US" sz="2400"/>
              <a:t>Sigmoid: Output layer for binary classification; outputs values between 0 and 1.</a:t>
            </a:r>
            <a:endParaRPr lang="en-US" sz="2400"/>
          </a:p>
          <a:p>
            <a:pPr lvl="1" algn="l">
              <a:buClrTx/>
              <a:buSzTx/>
              <a:buFont typeface="Arial" panose="020B0604020202090204" pitchFamily="34" charset="0"/>
              <a:buChar char="•"/>
            </a:pPr>
            <a:r>
              <a:rPr lang="en-US" sz="2400"/>
              <a:t>Tanh (Hyperbolic Tangent): Similar to sigmoid but outputs values between -1 and 1; often preferred over sigmoid.</a:t>
            </a:r>
            <a:endParaRPr lang="en-US" sz="2400"/>
          </a:p>
          <a:p>
            <a:pPr lvl="1" algn="l">
              <a:buClrTx/>
              <a:buSzTx/>
              <a:buFont typeface="Arial" panose="020B0604020202090204" pitchFamily="34" charset="0"/>
              <a:buChar char="•"/>
            </a:pPr>
            <a:r>
              <a:rPr lang="en-US" sz="2400"/>
              <a:t>Softmax: Used in the output layer for multi-class classification; outputs probabilities that sum to 1.</a:t>
            </a:r>
            <a:endParaRPr lang="en-US"/>
          </a:p>
        </p:txBody>
      </p:sp>
      <p:sp>
        <p:nvSpPr>
          <p:cNvPr id="4" name="Title 3"/>
          <p:cNvSpPr>
            <a:spLocks noGrp="1"/>
          </p:cNvSpPr>
          <p:nvPr>
            <p:ph type="title"/>
            <p:custDataLst>
              <p:tags r:id="rId1"/>
            </p:custDataLst>
          </p:nvPr>
        </p:nvSpPr>
        <p:spPr>
          <a:xfrm>
            <a:off x="647700" y="180340"/>
            <a:ext cx="10515600" cy="1325563"/>
          </a:xfrm>
        </p:spPr>
        <p:txBody>
          <a:bodyPr>
            <a:normAutofit/>
          </a:bodyPr>
          <a:p>
            <a:r>
              <a:rPr lang="en-US"/>
              <a:t>Hyperparameter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983615"/>
            <a:ext cx="10515600" cy="5187315"/>
          </a:xfrm>
        </p:spPr>
        <p:txBody>
          <a:bodyPr>
            <a:noAutofit/>
          </a:bodyPr>
          <a:p>
            <a:r>
              <a:rPr lang="en-US" b="1">
                <a:solidFill>
                  <a:srgbClr val="FF0000"/>
                </a:solidFill>
              </a:rPr>
              <a:t>Dropout Rate</a:t>
            </a:r>
            <a:r>
              <a:rPr lang="en-US"/>
              <a:t>: </a:t>
            </a:r>
            <a:r>
              <a:rPr lang="en-US" sz="2000"/>
              <a:t> A regularization technique where a fraction of neurons is randomly dropped during training to prevent overfitting.</a:t>
            </a:r>
            <a:endParaRPr lang="en-US" sz="2000"/>
          </a:p>
          <a:p>
            <a:pPr lvl="1"/>
            <a:r>
              <a:rPr lang="en-US"/>
              <a:t>0% (no dropout): Indicates no dropout regularization.</a:t>
            </a:r>
            <a:endParaRPr lang="en-US"/>
          </a:p>
          <a:p>
            <a:pPr lvl="1"/>
            <a:r>
              <a:rPr lang="en-US"/>
              <a:t>0.1 to 0.5: Commonly used dropout rates; 0.2 to 0.3 is a good starting point for many applications.</a:t>
            </a:r>
            <a:endParaRPr lang="en-US"/>
          </a:p>
          <a:p>
            <a:pPr lvl="1"/>
            <a:r>
              <a:rPr lang="en-US"/>
              <a:t>(</a:t>
            </a:r>
            <a:r>
              <a:rPr lang="en-US" u="sng"/>
              <a:t>Consideration</a:t>
            </a:r>
            <a:r>
              <a:rPr lang="en-US"/>
              <a:t>) A higher dropout rate can prevent overfitting but may also hinder learning if set too high.</a:t>
            </a:r>
            <a:endParaRPr lang="en-US"/>
          </a:p>
          <a:p>
            <a:pPr lvl="0"/>
            <a:r>
              <a:rPr lang="en-US" b="1">
                <a:solidFill>
                  <a:srgbClr val="FF0000"/>
                </a:solidFill>
              </a:rPr>
              <a:t>Loss Function</a:t>
            </a:r>
            <a:r>
              <a:rPr lang="en-US"/>
              <a:t>:</a:t>
            </a:r>
            <a:r>
              <a:rPr lang="en-US" sz="2000"/>
              <a:t>A function that measures how well the model’s predictions match the actual outcomes.</a:t>
            </a:r>
            <a:endParaRPr lang="en-US" sz="2000"/>
          </a:p>
          <a:p>
            <a:pPr lvl="1"/>
            <a:r>
              <a:rPr lang="en-US" sz="2055"/>
              <a:t>Mean Squared Error (MSE): Used for regression tasks; measures average squared difference between predicted and actual values.</a:t>
            </a:r>
            <a:endParaRPr lang="en-US" sz="2055"/>
          </a:p>
          <a:p>
            <a:pPr lvl="1"/>
            <a:r>
              <a:rPr lang="en-US" sz="2055"/>
              <a:t>Binary Cross-Entropy: Used for binary classification tasks; measures the performance of a model whose output is a probability value between 0 and 1.</a:t>
            </a:r>
            <a:endParaRPr lang="en-US" sz="2055"/>
          </a:p>
          <a:p>
            <a:pPr lvl="1"/>
            <a:r>
              <a:rPr lang="en-US" sz="2055"/>
              <a:t>Categorical Cross-Entropy: Used for multi-class classification tasks; measures the difference between two probability distributions.</a:t>
            </a:r>
            <a:endParaRPr lang="en-US" sz="2055"/>
          </a:p>
          <a:p>
            <a:pPr lvl="1"/>
            <a:r>
              <a:rPr lang="en-US" sz="2055"/>
              <a:t>Sparse Categorical Cross-Entropy: Similar to categorical cross-entropy but used when the target class labels are integers instead of one-hot encoded vectors.</a:t>
            </a:r>
            <a:endParaRPr lang="en-US" sz="2055"/>
          </a:p>
        </p:txBody>
      </p:sp>
      <p:sp>
        <p:nvSpPr>
          <p:cNvPr id="4" name="Title 3"/>
          <p:cNvSpPr>
            <a:spLocks noGrp="1"/>
          </p:cNvSpPr>
          <p:nvPr>
            <p:ph type="title"/>
            <p:custDataLst>
              <p:tags r:id="rId1"/>
            </p:custDataLst>
          </p:nvPr>
        </p:nvSpPr>
        <p:spPr>
          <a:xfrm>
            <a:off x="647700" y="180340"/>
            <a:ext cx="10515600" cy="1092200"/>
          </a:xfrm>
        </p:spPr>
        <p:txBody>
          <a:bodyPr>
            <a:normAutofit/>
          </a:bodyPr>
          <a:p>
            <a:r>
              <a:rPr lang="en-US"/>
              <a:t>Hyperparameter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80340"/>
            <a:ext cx="10515600" cy="1325563"/>
          </a:xfrm>
        </p:spPr>
        <p:txBody>
          <a:bodyPr/>
          <a:p>
            <a:r>
              <a:rPr lang="en-US"/>
              <a:t>Multi-layer Neural Network</a:t>
            </a:r>
            <a:endParaRPr lang="en-US"/>
          </a:p>
        </p:txBody>
      </p:sp>
      <p:sp>
        <p:nvSpPr>
          <p:cNvPr id="3" name="Content Placeholder 2"/>
          <p:cNvSpPr>
            <a:spLocks noGrp="1"/>
          </p:cNvSpPr>
          <p:nvPr>
            <p:ph idx="1"/>
          </p:nvPr>
        </p:nvSpPr>
        <p:spPr>
          <a:xfrm>
            <a:off x="647700" y="1607820"/>
            <a:ext cx="10515600" cy="4917440"/>
          </a:xfrm>
        </p:spPr>
        <p:txBody>
          <a:bodyPr>
            <a:normAutofit fontScale="70000"/>
          </a:bodyPr>
          <a:p>
            <a:r>
              <a:rPr lang="en-US"/>
              <a:t>Multi-layer Neural Network, also called Multi-layer Perceptron, is developped by many neural nodes to capture features in different layers, such as input layer, hidden layer, and output layer.</a:t>
            </a:r>
            <a:endParaRPr lang="en-US"/>
          </a:p>
          <a:p>
            <a:endParaRPr lang="en-US"/>
          </a:p>
          <a:p>
            <a:r>
              <a:rPr lang="en-US"/>
              <a:t>Principle:</a:t>
            </a:r>
            <a:endParaRPr lang="en-US"/>
          </a:p>
          <a:p>
            <a:r>
              <a:rPr lang="en-US"/>
              <a:t>Foward Propagation: pass weighted inputs with bias that are modified by activation functions to produce an output.</a:t>
            </a:r>
            <a:endParaRPr lang="en-US"/>
          </a:p>
          <a:p>
            <a:endParaRPr lang="en-US"/>
          </a:p>
          <a:p>
            <a:r>
              <a:rPr lang="en-US"/>
              <a:t>Activation Function:introduce non-linearity into neural networks, enabling them to learn complex patterns and model non-linear relationships in data.</a:t>
            </a:r>
            <a:endParaRPr lang="en-US"/>
          </a:p>
          <a:p>
            <a:endParaRPr lang="en-US"/>
          </a:p>
          <a:p>
            <a:r>
              <a:rPr lang="en-US"/>
              <a:t>Back Propagation: </a:t>
            </a:r>
            <a:r>
              <a:rPr lang="zh-CN" altLang="en-US"/>
              <a:t>the process of updating the weights of each layer by calculating the gradients of the loss function with respect to these weights</a:t>
            </a:r>
            <a:r>
              <a:rPr lang="en-US" altLang="zh-CN"/>
              <a:t> and bias.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30910" y="1825625"/>
            <a:ext cx="3731260" cy="4351655"/>
          </a:xfrm>
        </p:spPr>
        <p:txBody>
          <a:bodyPr>
            <a:normAutofit lnSpcReduction="10000"/>
          </a:bodyPr>
          <a:p>
            <a:pPr marL="0" algn="l">
              <a:buClrTx/>
              <a:buSzTx/>
              <a:buNone/>
            </a:pPr>
            <a:r>
              <a:rPr lang="en-US" altLang="zh-CN"/>
              <a:t>Epoch1:</a:t>
            </a:r>
            <a:endParaRPr lang="en-US" altLang="zh-CN"/>
          </a:p>
          <a:p>
            <a:pPr marL="457200" lvl="1" indent="0" algn="l">
              <a:buClrTx/>
              <a:buSzTx/>
              <a:buNone/>
            </a:pPr>
            <a:r>
              <a:rPr lang="en-US" altLang="zh-CN"/>
              <a:t>Batch Iteration1,</a:t>
            </a:r>
            <a:endParaRPr lang="en-US" altLang="zh-CN"/>
          </a:p>
          <a:p>
            <a:pPr marL="457200" lvl="1" indent="0" algn="l">
              <a:buClrTx/>
              <a:buSzTx/>
              <a:buNone/>
            </a:pPr>
            <a:r>
              <a:rPr lang="en-US" altLang="zh-CN"/>
              <a:t>Batch Iteration2,</a:t>
            </a:r>
            <a:endParaRPr lang="en-US" altLang="zh-CN"/>
          </a:p>
          <a:p>
            <a:pPr marL="457200" lvl="1" indent="457200" algn="l">
              <a:buClrTx/>
              <a:buSzTx/>
              <a:buNone/>
            </a:pPr>
            <a:r>
              <a:rPr lang="en-US" altLang="zh-CN"/>
              <a:t>...</a:t>
            </a:r>
            <a:endParaRPr lang="en-US" altLang="zh-CN"/>
          </a:p>
          <a:p>
            <a:pPr marL="0" lvl="0" algn="l">
              <a:buClrTx/>
              <a:buSzTx/>
              <a:buNone/>
            </a:pPr>
            <a:r>
              <a:rPr lang="en-US" altLang="zh-CN"/>
              <a:t>Epoch2:</a:t>
            </a:r>
            <a:endParaRPr lang="en-US" altLang="zh-CN"/>
          </a:p>
          <a:p>
            <a:pPr marL="457200" lvl="1" indent="0" algn="l">
              <a:buClrTx/>
              <a:buSzTx/>
              <a:buNone/>
            </a:pPr>
            <a:r>
              <a:rPr lang="en-US" altLang="zh-CN"/>
              <a:t>Batch Iteration1</a:t>
            </a:r>
            <a:endParaRPr lang="en-US" altLang="zh-CN"/>
          </a:p>
          <a:p>
            <a:pPr marL="457200" lvl="1" indent="0" algn="l">
              <a:buClrTx/>
              <a:buSzTx/>
              <a:buNone/>
            </a:pPr>
            <a:r>
              <a:rPr lang="en-US" altLang="zh-CN"/>
              <a:t>Batch Iteration2,</a:t>
            </a:r>
            <a:endParaRPr lang="en-US" altLang="zh-CN"/>
          </a:p>
          <a:p>
            <a:pPr marL="457200" lvl="1" indent="457200" algn="l">
              <a:buClrTx/>
              <a:buSzTx/>
              <a:buNone/>
            </a:pPr>
            <a:r>
              <a:rPr lang="en-US" altLang="zh-CN"/>
              <a:t>...</a:t>
            </a:r>
            <a:endParaRPr lang="en-US" altLang="zh-CN"/>
          </a:p>
          <a:p>
            <a:pPr marL="0" lvl="0" indent="0" algn="l">
              <a:buClrTx/>
              <a:buSzTx/>
              <a:buNone/>
            </a:pPr>
            <a:r>
              <a:rPr lang="en-US" altLang="zh-CN"/>
              <a:t>...</a:t>
            </a:r>
            <a:endParaRPr lang="en-US" altLang="zh-CN"/>
          </a:p>
        </p:txBody>
      </p:sp>
      <p:sp>
        <p:nvSpPr>
          <p:cNvPr id="5" name="Title 4"/>
          <p:cNvSpPr>
            <a:spLocks noGrp="1"/>
          </p:cNvSpPr>
          <p:nvPr>
            <p:ph type="title"/>
            <p:custDataLst>
              <p:tags r:id="rId1"/>
            </p:custDataLst>
          </p:nvPr>
        </p:nvSpPr>
        <p:spPr>
          <a:xfrm>
            <a:off x="647700" y="180340"/>
            <a:ext cx="10515600" cy="1325563"/>
          </a:xfrm>
        </p:spPr>
        <p:txBody>
          <a:bodyPr/>
          <a:p>
            <a:r>
              <a:rPr lang="en-US"/>
              <a:t>Multi-layer Neural Network</a:t>
            </a:r>
            <a:endParaRPr lang="en-US"/>
          </a:p>
        </p:txBody>
      </p:sp>
      <p:sp>
        <p:nvSpPr>
          <p:cNvPr id="6" name="Text Box 5"/>
          <p:cNvSpPr txBox="1"/>
          <p:nvPr/>
        </p:nvSpPr>
        <p:spPr>
          <a:xfrm>
            <a:off x="5419725" y="1825625"/>
            <a:ext cx="4064000" cy="4204335"/>
          </a:xfrm>
          <a:prstGeom prst="rect">
            <a:avLst/>
          </a:prstGeom>
          <a:noFill/>
        </p:spPr>
        <p:txBody>
          <a:bodyPr wrap="square" rtlCol="0">
            <a:noAutofit/>
          </a:bodyPr>
          <a:p>
            <a:pPr marL="285750" indent="-285750">
              <a:buFont typeface="Arial" panose="020B0604020202090204" pitchFamily="34" charset="0"/>
              <a:buChar char="•"/>
            </a:pPr>
            <a:r>
              <a:rPr lang="en-US" sz="2400"/>
              <a:t>Large Batch Size leads to faster computation but may cause convergency probem.</a:t>
            </a:r>
            <a:endParaRPr lang="en-US" sz="2400"/>
          </a:p>
          <a:p>
            <a:pPr marL="285750" indent="-285750">
              <a:buFont typeface="Arial" panose="020B0604020202090204" pitchFamily="34" charset="0"/>
              <a:buChar char="•"/>
            </a:pPr>
            <a:endParaRPr lang="en-US" sz="2400"/>
          </a:p>
          <a:p>
            <a:pPr marL="285750" indent="-285750">
              <a:buFont typeface="Arial" panose="020B0604020202090204" pitchFamily="34" charset="0"/>
              <a:buChar char="•"/>
            </a:pPr>
            <a:endParaRPr lang="en-US" sz="2400"/>
          </a:p>
          <a:p>
            <a:pPr marL="285750" indent="-285750">
              <a:buFont typeface="Arial" panose="020B0604020202090204" pitchFamily="34" charset="0"/>
              <a:buChar char="•"/>
            </a:pPr>
            <a:r>
              <a:rPr lang="en-US" sz="2400"/>
              <a:t>More rounds of Epoches increases the accuracy of model but may cause overfitting.</a:t>
            </a:r>
            <a:endParaRPr lang="en-US" sz="2400"/>
          </a:p>
          <a:p>
            <a:pPr indent="0">
              <a:buFont typeface="Arial" panose="020B0604020202090204" pitchFamily="34" charset="0"/>
              <a:buNone/>
            </a:pPr>
            <a:r>
              <a:rPr lang="en-US" sz="2400"/>
              <a:t> </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custDataLst>
              <p:tags r:id="rId1"/>
            </p:custDataLst>
          </p:nvPr>
        </p:nvSpPr>
        <p:spPr>
          <a:xfrm>
            <a:off x="647700" y="180340"/>
            <a:ext cx="10515600" cy="1325563"/>
          </a:xfrm>
        </p:spPr>
        <p:txBody>
          <a:bodyPr/>
          <a:p>
            <a:r>
              <a:rPr lang="en-US"/>
              <a:t>Recurrent Neural Network</a:t>
            </a:r>
            <a:endParaRPr lang="en-US"/>
          </a:p>
        </p:txBody>
      </p:sp>
      <mc:AlternateContent xmlns:mc="http://schemas.openxmlformats.org/markup-compatibility/2006">
        <mc:Choice xmlns:a14="http://schemas.microsoft.com/office/drawing/2010/main" Requires="a14">
          <p:sp>
            <p:nvSpPr>
              <p:cNvPr id="2" name="Content Placeholder 1"/>
              <p:cNvSpPr/>
              <p:nvPr>
                <p:ph idx="1"/>
              </p:nvPr>
            </p:nvSpPr>
            <p:spPr>
              <a:xfrm>
                <a:off x="647700" y="1694815"/>
                <a:ext cx="10515600" cy="5006975"/>
              </a:xfrm>
            </p:spPr>
            <p:txBody>
              <a:bodyPr>
                <a:normAutofit fontScale="90000"/>
              </a:bodyPr>
              <a:p>
                <a:r>
                  <a:rPr lang="en-US"/>
                  <a:t>A Recurrent Neural Network (RNN) is a neural network architecture designed for sequential data, such as time series, text, audio, and video.  Unlike traditional networks, RNNs have memory capabilities that allow them to retain information from previous states, enabling them to capture temporal dependencies in the data.</a:t>
                </a:r>
                <a:endParaRPr lang="en-US"/>
              </a:p>
              <a:p>
                <a:endParaRPr lang="en-US"/>
              </a:p>
              <a:p>
                <a:r>
                  <a:rPr lang="en-US"/>
                  <a:t>Time Steps: </a:t>
                </a:r>
                <a14:m>
                  <m:oMath xmlns:m="http://schemas.openxmlformats.org/officeDocument/2006/math">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ℎ</m:t>
                        </m:r>
                      </m:e>
                      <m:sub>
                        <m:r>
                          <a:rPr lang="en-US" i="1">
                            <a:latin typeface="DejaVu Math TeX Gyre" panose="02000503000000000000" charset="0"/>
                            <a:cs typeface="DejaVu Math TeX Gyre" panose="02000503000000000000" charset="0"/>
                          </a:rPr>
                          <m:t>𝑡</m:t>
                        </m:r>
                      </m:sub>
                    </m:sSub>
                    <m:r>
                      <a:rPr lang="en-US" i="1">
                        <a:latin typeface="DejaVu Math TeX Gyre" panose="02000503000000000000" charset="0"/>
                        <a:cs typeface="DejaVu Math TeX Gyre" panose="02000503000000000000" charset="0"/>
                      </a:rPr>
                      <m:t> = </m:t>
                    </m:r>
                    <m:r>
                      <a:rPr lang="en-US" i="1">
                        <a:latin typeface="DejaVu Math TeX Gyre" panose="02000503000000000000" charset="0"/>
                        <a:cs typeface="DejaVu Math TeX Gyre" panose="02000503000000000000" charset="0"/>
                      </a:rPr>
                      <m:t>𝑓</m:t>
                    </m:r>
                    <m:r>
                      <a:rPr lang="en-US" i="1">
                        <a:latin typeface="DejaVu Math TeX Gyre" panose="02000503000000000000" charset="0"/>
                        <a:cs typeface="DejaVu Math TeX Gyre" panose="02000503000000000000" charset="0"/>
                      </a:rPr>
                      <m:t>(</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𝑊</m:t>
                        </m:r>
                      </m:e>
                      <m:sub>
                        <m:r>
                          <a:rPr lang="en-US" i="1">
                            <a:latin typeface="DejaVu Math TeX Gyre" panose="02000503000000000000" charset="0"/>
                            <a:cs typeface="DejaVu Math TeX Gyre" panose="02000503000000000000" charset="0"/>
                          </a:rPr>
                          <m:t>ℎ</m:t>
                        </m:r>
                      </m:sub>
                    </m:sSub>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ℎ</m:t>
                        </m:r>
                      </m:e>
                      <m:sub>
                        <m:r>
                          <a:rPr lang="en-US" i="1">
                            <a:latin typeface="DejaVu Math TeX Gyre" panose="02000503000000000000" charset="0"/>
                            <a:cs typeface="DejaVu Math TeX Gyre" panose="02000503000000000000" charset="0"/>
                          </a:rPr>
                          <m:t>𝑡−</m:t>
                        </m:r>
                        <m:r>
                          <a:rPr lang="en-US" i="1">
                            <a:latin typeface="DejaVu Math TeX Gyre" panose="02000503000000000000" charset="0"/>
                            <a:cs typeface="DejaVu Math TeX Gyre" panose="02000503000000000000" charset="0"/>
                          </a:rPr>
                          <m:t>1</m:t>
                        </m:r>
                      </m:sub>
                    </m:sSub>
                    <m:r>
                      <a:rPr lang="en-US" i="1">
                        <a:latin typeface="DejaVu Math TeX Gyre" panose="02000503000000000000" charset="0"/>
                        <a:cs typeface="DejaVu Math TeX Gyre" panose="02000503000000000000" charset="0"/>
                      </a:rPr>
                      <m:t> + </m:t>
                    </m:r>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𝑊</m:t>
                        </m:r>
                      </m:e>
                      <m:sub>
                        <m:r>
                          <a:rPr lang="en-US" i="1">
                            <a:latin typeface="DejaVu Math TeX Gyre" panose="02000503000000000000" charset="0"/>
                            <a:cs typeface="DejaVu Math TeX Gyre" panose="02000503000000000000" charset="0"/>
                          </a:rPr>
                          <m:t>𝑥</m:t>
                        </m:r>
                      </m:sub>
                    </m:sSub>
                    <m:sSub>
                      <m:sSubPr>
                        <m:ctrlPr>
                          <a:rPr lang="en-US" i="1">
                            <a:latin typeface="DejaVu Math TeX Gyre" panose="02000503000000000000" charset="0"/>
                            <a:cs typeface="DejaVu Math TeX Gyre" panose="02000503000000000000" charset="0"/>
                          </a:rPr>
                        </m:ctrlPr>
                      </m:sSubPr>
                      <m:e>
                        <m:r>
                          <a:rPr lang="en-US" i="1">
                            <a:latin typeface="DejaVu Math TeX Gyre" panose="02000503000000000000" charset="0"/>
                            <a:cs typeface="DejaVu Math TeX Gyre" panose="02000503000000000000" charset="0"/>
                          </a:rPr>
                          <m:t>𝑥</m:t>
                        </m:r>
                      </m:e>
                      <m:sub>
                        <m:r>
                          <a:rPr lang="en-US" i="1">
                            <a:latin typeface="DejaVu Math TeX Gyre" panose="02000503000000000000" charset="0"/>
                            <a:cs typeface="DejaVu Math TeX Gyre" panose="02000503000000000000" charset="0"/>
                          </a:rPr>
                          <m:t>𝑖</m:t>
                        </m:r>
                      </m:sub>
                    </m:sSub>
                    <m:r>
                      <a:rPr lang="en-US" i="1">
                        <a:latin typeface="DejaVu Math TeX Gyre" panose="02000503000000000000" charset="0"/>
                        <a:cs typeface="DejaVu Math TeX Gyre" panose="02000503000000000000" charset="0"/>
                      </a:rPr>
                      <m:t> + </m:t>
                    </m:r>
                    <m:r>
                      <a:rPr lang="en-US" i="1">
                        <a:latin typeface="DejaVu Math TeX Gyre" panose="02000503000000000000" charset="0"/>
                        <a:cs typeface="DejaVu Math TeX Gyre" panose="02000503000000000000" charset="0"/>
                      </a:rPr>
                      <m:t>𝑏</m:t>
                    </m:r>
                    <m:r>
                      <a:rPr lang="en-US" i="1">
                        <a:latin typeface="DejaVu Math TeX Gyre" panose="02000503000000000000" charset="0"/>
                        <a:cs typeface="DejaVu Math TeX Gyre" panose="02000503000000000000" charset="0"/>
                      </a:rPr>
                      <m:t>)</m:t>
                    </m:r>
                  </m:oMath>
                </a14:m>
                <a:endParaRPr lang="en-US" i="1">
                  <a:latin typeface="DejaVu Math TeX Gyre" panose="02000503000000000000" charset="0"/>
                  <a:cs typeface="DejaVu Math TeX Gyre" panose="02000503000000000000" charset="0"/>
                </a:endParaRPr>
              </a:p>
              <a:p>
                <a:r>
                  <a:rPr lang="en-US"/>
                  <a:t>At each time step t, the RNN receives input  xt  and combines it with the previous hidden state  ht-1  to calculate the current hidden state  ht, where Wh is the hidden layer weight,  Wx  is the input weight, b is the bias, and f is the activation function.</a:t>
                </a:r>
                <a:endParaRPr lang="en-US"/>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647700" y="1694815"/>
                <a:ext cx="10515600" cy="5006975"/>
              </a:xfrm>
              <a:blipFill rotWithShape="1">
                <a:blip r:embed="rId2"/>
                <a:stretch>
                  <a:fillRect/>
                </a:stretch>
              </a:blipFill>
            </p:spPr>
            <p:txBody>
              <a:bodyPr/>
              <a:lstStyle/>
              <a:p>
                <a:r>
                  <a:rPr lang="en-US"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custDataLst>
              <p:tags r:id="rId1"/>
            </p:custDataLst>
          </p:nvPr>
        </p:nvSpPr>
        <p:spPr>
          <a:xfrm>
            <a:off x="647700" y="180340"/>
            <a:ext cx="10515600" cy="1325563"/>
          </a:xfrm>
        </p:spPr>
        <p:txBody>
          <a:bodyPr/>
          <a:p>
            <a:r>
              <a:rPr lang="en-US"/>
              <a:t>Long Short-Term Memory</a:t>
            </a:r>
            <a:endParaRPr lang="en-US"/>
          </a:p>
        </p:txBody>
      </p:sp>
      <p:sp>
        <p:nvSpPr>
          <p:cNvPr id="2" name="Content Placeholder 1"/>
          <p:cNvSpPr/>
          <p:nvPr>
            <p:ph idx="1"/>
          </p:nvPr>
        </p:nvSpPr>
        <p:spPr>
          <a:xfrm>
            <a:off x="647700" y="1694815"/>
            <a:ext cx="10515600" cy="5006975"/>
          </a:xfrm>
        </p:spPr>
        <p:txBody>
          <a:bodyPr/>
          <a:p>
            <a:r>
              <a:rPr lang="en-US"/>
              <a:t>Long Short-Term Memory (LSTM) networks are a special architecture of RNN that effectively capture long-range dependencies in sequential data, addressing the vanishing gradient problem, by designing gating mechanisms to control the flow, retention, and forgetting of information, thereby capturing long-term dependencies more effectively. They are widely used in tasks like language modeling and speech recognition.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custDataLst>
              <p:tags r:id="rId1"/>
            </p:custDataLst>
          </p:nvPr>
        </p:nvSpPr>
        <p:spPr>
          <a:xfrm>
            <a:off x="647700" y="180340"/>
            <a:ext cx="10515600" cy="1325563"/>
          </a:xfrm>
        </p:spPr>
        <p:txBody>
          <a:bodyPr/>
          <a:p>
            <a:r>
              <a:rPr lang="en-US"/>
              <a:t>Long Short-Term Memory</a:t>
            </a:r>
            <a:endParaRPr lang="en-US"/>
          </a:p>
        </p:txBody>
      </p:sp>
      <p:sp>
        <p:nvSpPr>
          <p:cNvPr id="2" name="Content Placeholder 1"/>
          <p:cNvSpPr/>
          <p:nvPr>
            <p:ph idx="1"/>
          </p:nvPr>
        </p:nvSpPr>
        <p:spPr>
          <a:xfrm>
            <a:off x="647700" y="1694815"/>
            <a:ext cx="10515600" cy="5006975"/>
          </a:xfrm>
        </p:spPr>
        <p:txBody>
          <a:bodyPr/>
          <a:p>
            <a:r>
              <a:rPr lang="en-US"/>
              <a:t>Cell State:</a:t>
            </a:r>
            <a:endParaRPr lang="en-US"/>
          </a:p>
          <a:p>
            <a:pPr lvl="1"/>
            <a:r>
              <a:rPr lang="en-US"/>
              <a:t>The cell state is a key component of LSTMs, acting as a memory that carries information through the sequence. It runs through the entire chain of LSTM units, allowing it to maintain information over long periods.</a:t>
            </a:r>
            <a:endParaRPr lang="en-US"/>
          </a:p>
          <a:p>
            <a:pPr lvl="1"/>
            <a:endParaRPr lang="en-US"/>
          </a:p>
          <a:p>
            <a:pPr lvl="0"/>
            <a:r>
              <a:rPr lang="en-US"/>
              <a:t>Gates:</a:t>
            </a:r>
            <a:endParaRPr lang="en-US"/>
          </a:p>
          <a:p>
            <a:pPr lvl="1"/>
            <a:r>
              <a:rPr lang="en-US"/>
              <a:t>LSTMs utilize </a:t>
            </a:r>
            <a:r>
              <a:rPr lang="en-US">
                <a:sym typeface="+mn-ea"/>
              </a:rPr>
              <a:t>Forget Gate, Input Gate, and Output Gate</a:t>
            </a:r>
            <a:r>
              <a:rPr lang="en-US"/>
              <a:t> to control the flow of information into and out of the cell state: </a:t>
            </a:r>
            <a:endParaRPr lang="en-US"/>
          </a:p>
          <a:p>
            <a:pPr lvl="2"/>
            <a:r>
              <a:rPr lang="en-US"/>
              <a:t>Forget Gate </a:t>
            </a:r>
            <a:r>
              <a:rPr lang="en-US"/>
              <a:t>determines what information to discard from the cell state.</a:t>
            </a:r>
            <a:endParaRPr lang="en-US"/>
          </a:p>
          <a:p>
            <a:pPr lvl="2"/>
            <a:r>
              <a:rPr lang="en-US"/>
              <a:t>Inpute Gate decides what new information to add to the cell state.</a:t>
            </a:r>
            <a:endParaRPr lang="en-US"/>
          </a:p>
          <a:p>
            <a:pPr lvl="2"/>
            <a:r>
              <a:rPr lang="en-US"/>
              <a:t>Output Gate determines what part of the cell state to output.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custDataLst>
              <p:tags r:id="rId1"/>
            </p:custDataLst>
          </p:nvPr>
        </p:nvSpPr>
        <p:spPr>
          <a:xfrm>
            <a:off x="647700" y="180340"/>
            <a:ext cx="10515600" cy="1325563"/>
          </a:xfrm>
        </p:spPr>
        <p:txBody>
          <a:bodyPr/>
          <a:p>
            <a:r>
              <a:rPr lang="en-US"/>
              <a:t>Gated Recurrent Units (GRU)</a:t>
            </a:r>
            <a:endParaRPr lang="en-US"/>
          </a:p>
        </p:txBody>
      </p:sp>
      <p:sp>
        <p:nvSpPr>
          <p:cNvPr id="2" name="Content Placeholder 1"/>
          <p:cNvSpPr/>
          <p:nvPr>
            <p:ph idx="1"/>
          </p:nvPr>
        </p:nvSpPr>
        <p:spPr>
          <a:xfrm>
            <a:off x="647700" y="1694815"/>
            <a:ext cx="10515600" cy="5006975"/>
          </a:xfrm>
        </p:spPr>
        <p:txBody>
          <a:bodyPr>
            <a:normAutofit lnSpcReduction="20000"/>
          </a:bodyPr>
          <a:p>
            <a:pPr marL="0" indent="0">
              <a:buNone/>
            </a:pPr>
            <a:r>
              <a:rPr lang="en-US"/>
              <a:t>Gated Recurrent Units (GRU) are a type of Recurrent Neural Network (RNN) designed to improve upon the traditional RNN and Long Short-Term Memory (LSTM) architectures by simplifying their structure while maintaining their ability to capture long-range dependencies in sequential data.</a:t>
            </a:r>
            <a:endParaRPr lang="en-US"/>
          </a:p>
          <a:p>
            <a:pPr marL="0" indent="0">
              <a:buNone/>
            </a:pPr>
            <a:endParaRPr lang="en-US"/>
          </a:p>
          <a:p>
            <a:pPr marL="0" indent="0">
              <a:buNone/>
            </a:pPr>
            <a:r>
              <a:rPr lang="en-US"/>
              <a:t>1. Update Gate (zt): Controls the balance between past and new information.</a:t>
            </a:r>
            <a:endParaRPr lang="en-US"/>
          </a:p>
          <a:p>
            <a:pPr marL="0" indent="0">
              <a:buNone/>
            </a:pPr>
            <a:r>
              <a:rPr lang="en-US"/>
              <a:t>2. Reset Gate (rt): Determines how much of the previous hidden state to forget.</a:t>
            </a:r>
            <a:endParaRPr lang="en-US"/>
          </a:p>
          <a:p>
            <a:pPr marL="0" indent="0">
              <a:buNone/>
            </a:pPr>
            <a:r>
              <a:rPr lang="en-US"/>
              <a:t>3. Efficient Structure: Fewer parameters than LSTMs, making GRUs faster to train while maintaining performance on sequential tasks.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custDataLst>
              <p:tags r:id="rId1"/>
            </p:custDataLst>
          </p:nvPr>
        </p:nvSpPr>
        <p:spPr>
          <a:xfrm>
            <a:off x="647700" y="180340"/>
            <a:ext cx="10515600" cy="1325563"/>
          </a:xfrm>
        </p:spPr>
        <p:txBody>
          <a:bodyPr/>
          <a:p>
            <a:r>
              <a:rPr lang="en-US"/>
              <a:t>Convolutional Neural Network (CNN)</a:t>
            </a:r>
            <a:endParaRPr lang="en-US"/>
          </a:p>
        </p:txBody>
      </p:sp>
      <p:sp>
        <p:nvSpPr>
          <p:cNvPr id="2" name="Content Placeholder 1"/>
          <p:cNvSpPr/>
          <p:nvPr>
            <p:ph idx="1"/>
          </p:nvPr>
        </p:nvSpPr>
        <p:spPr>
          <a:xfrm>
            <a:off x="647700" y="1274445"/>
            <a:ext cx="10515600" cy="5006975"/>
          </a:xfrm>
        </p:spPr>
        <p:txBody>
          <a:bodyPr>
            <a:normAutofit fontScale="60000"/>
          </a:bodyPr>
          <a:p>
            <a:pPr marL="0" indent="0">
              <a:buNone/>
            </a:pPr>
            <a:r>
              <a:rPr lang="en-US"/>
              <a:t>Convolutional Neural Networks (CNNs) are a class of deep learning models specifically designed for processing structured grid data, such as images. They are particularly effective in tasks involving image classification, object detection, and image segmentation due to their ability to automatically learn spatial hierarchies of features.</a:t>
            </a:r>
            <a:endParaRPr lang="en-US"/>
          </a:p>
          <a:p>
            <a:pPr marL="0" indent="0">
              <a:buNone/>
            </a:pPr>
            <a:endParaRPr lang="en-US"/>
          </a:p>
          <a:p>
            <a:pPr marL="0" indent="0">
              <a:buNone/>
            </a:pPr>
            <a:r>
              <a:rPr lang="en-US"/>
              <a:t>1. Convolutional Layers: Use small filters to scan over the input (like an image) and find patterns (like edges or textures). Each filter creates a feature map that highlights these patterns.</a:t>
            </a:r>
            <a:endParaRPr lang="en-US"/>
          </a:p>
          <a:p>
            <a:pPr marL="0" indent="0">
              <a:buNone/>
            </a:pPr>
            <a:r>
              <a:rPr lang="en-US"/>
              <a:t>2. Pooling Layers: Reduce the size of the feature maps (usually by taking the maximum or average value) to make the model faster and to keep important information while discarding the less important details.</a:t>
            </a:r>
            <a:endParaRPr lang="en-US"/>
          </a:p>
          <a:p>
            <a:pPr marL="0" indent="0">
              <a:buNone/>
            </a:pPr>
            <a:r>
              <a:rPr lang="en-US"/>
              <a:t>3. Activation Functions: Add non-linear effects (like ReLU) to the model, allowing it to learn more complex patterns in the data.</a:t>
            </a:r>
            <a:endParaRPr lang="en-US"/>
          </a:p>
          <a:p>
            <a:pPr marL="0" indent="0">
              <a:buNone/>
            </a:pPr>
            <a:r>
              <a:rPr lang="en-US"/>
              <a:t>4. Fully Connected Layers: Combine all the features from previous layers to make final predictions, similar to how traditional neural networks work.</a:t>
            </a:r>
            <a:endParaRPr lang="en-US"/>
          </a:p>
          <a:p>
            <a:pPr marL="0" indent="0">
              <a:buNone/>
            </a:pPr>
            <a:r>
              <a:rPr lang="en-US"/>
              <a:t>5. Dropout Layers: Randomly ignore some units during training to help prevent overfitting, which is when the model learns too much from the training data and doesn’t perform well on new data.</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272540"/>
            <a:ext cx="10515600" cy="5187315"/>
          </a:xfrm>
        </p:spPr>
        <p:txBody>
          <a:bodyPr>
            <a:noAutofit/>
          </a:bodyPr>
          <a:p>
            <a:r>
              <a:rPr lang="en-US" b="1">
                <a:solidFill>
                  <a:srgbClr val="FF0000"/>
                </a:solidFill>
              </a:rPr>
              <a:t>Epochs</a:t>
            </a:r>
            <a:r>
              <a:rPr lang="en-US"/>
              <a:t>: </a:t>
            </a:r>
            <a:r>
              <a:rPr lang="en-US" sz="2000"/>
              <a:t>An epoch is one complete pass through the entire training dataset</a:t>
            </a:r>
            <a:endParaRPr lang="en-US"/>
          </a:p>
          <a:p>
            <a:pPr lvl="1"/>
            <a:r>
              <a:rPr lang="en-US"/>
              <a:t>Typical Range 10 to 1000, </a:t>
            </a:r>
            <a:endParaRPr lang="en-US"/>
          </a:p>
          <a:p>
            <a:pPr lvl="1"/>
            <a:r>
              <a:rPr lang="en-US"/>
              <a:t>Early Stop: Used to halt trainning when validation performance stops improving, preventing overfitting.</a:t>
            </a:r>
            <a:endParaRPr lang="en-US"/>
          </a:p>
          <a:p>
            <a:pPr lvl="0"/>
            <a:r>
              <a:rPr lang="en-US" b="1">
                <a:solidFill>
                  <a:srgbClr val="FF0000"/>
                </a:solidFill>
              </a:rPr>
              <a:t>Batch Size</a:t>
            </a:r>
            <a:r>
              <a:rPr lang="en-US"/>
              <a:t>:</a:t>
            </a:r>
            <a:r>
              <a:rPr lang="en-US" sz="2400"/>
              <a:t>The number of training samples used in one iteration of model training.</a:t>
            </a:r>
            <a:endParaRPr lang="en-US" sz="2400"/>
          </a:p>
          <a:p>
            <a:pPr lvl="1"/>
            <a:r>
              <a:rPr lang="en-US"/>
              <a:t>Small Batch Size - 1 to 32, Medium Batch Size 64 to 256, Large Batch Size - 512 to 4096</a:t>
            </a:r>
            <a:endParaRPr lang="en-US"/>
          </a:p>
          <a:p>
            <a:pPr lvl="0"/>
            <a:r>
              <a:rPr lang="en-US" b="1">
                <a:solidFill>
                  <a:srgbClr val="FF0000"/>
                </a:solidFill>
              </a:rPr>
              <a:t>Hidden Layers</a:t>
            </a:r>
            <a:r>
              <a:rPr lang="en-US"/>
              <a:t>:</a:t>
            </a:r>
            <a:endParaRPr lang="en-US"/>
          </a:p>
          <a:p>
            <a:pPr lvl="1"/>
            <a:r>
              <a:rPr lang="en-US"/>
              <a:t>1 to 10 layers for most application.</a:t>
            </a:r>
            <a:endParaRPr lang="en-US"/>
          </a:p>
          <a:p>
            <a:pPr lvl="1"/>
            <a:r>
              <a:rPr lang="en-US"/>
              <a:t>more than 10 layers - Deep Network, used in complex task like imag and speech recognition, but can lead to vanishing/exploding gradients.</a:t>
            </a:r>
            <a:endParaRPr lang="en-US"/>
          </a:p>
          <a:p>
            <a:pPr lvl="1"/>
            <a:r>
              <a:rPr lang="en-US"/>
              <a:t>(More hidden layers can increase the model’s capacity but may also lead to overfitting.)</a:t>
            </a:r>
            <a:endParaRPr lang="en-US"/>
          </a:p>
        </p:txBody>
      </p:sp>
      <p:sp>
        <p:nvSpPr>
          <p:cNvPr id="4" name="Title 3"/>
          <p:cNvSpPr>
            <a:spLocks noGrp="1"/>
          </p:cNvSpPr>
          <p:nvPr>
            <p:ph type="title"/>
            <p:custDataLst>
              <p:tags r:id="rId1"/>
            </p:custDataLst>
          </p:nvPr>
        </p:nvSpPr>
        <p:spPr>
          <a:xfrm>
            <a:off x="647700" y="180340"/>
            <a:ext cx="10515600" cy="1325563"/>
          </a:xfrm>
        </p:spPr>
        <p:txBody>
          <a:bodyPr>
            <a:normAutofit/>
          </a:bodyPr>
          <a:p>
            <a:r>
              <a:rPr lang="en-US"/>
              <a:t>Hyperparameter</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6978</Words>
  <Application>WPS Writer</Application>
  <PresentationFormat>宽屏</PresentationFormat>
  <Paragraphs>108</Paragraphs>
  <Slides>11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Calibri</vt:lpstr>
      <vt:lpstr>Helvetica Neue</vt:lpstr>
      <vt:lpstr>汉仪书宋二KW</vt:lpstr>
      <vt:lpstr>微软雅黑</vt:lpstr>
      <vt:lpstr>汉仪旗黑</vt:lpstr>
      <vt:lpstr>宋体</vt:lpstr>
      <vt:lpstr>Arial Unicode MS</vt:lpstr>
      <vt:lpstr>.sf ns</vt:lpstr>
      <vt:lpstr>DejaVu Math TeX Gyre</vt:lpstr>
      <vt:lpstr>WPS</vt:lpstr>
      <vt:lpstr>PowerPoint 演示文稿</vt:lpstr>
      <vt:lpstr>PowerPoint 演示文稿</vt:lpstr>
      <vt:lpstr>Multi-layer Neural Network</vt:lpstr>
      <vt:lpstr>Multi-layer Neural Network</vt:lpstr>
      <vt:lpstr>Recurrent Neural Network</vt:lpstr>
      <vt:lpstr>Long Short-Term Memory</vt:lpstr>
      <vt:lpstr>Long Short-Term Memory</vt:lpstr>
      <vt:lpstr>Gated Recurrent Units (GRU)</vt:lpstr>
      <vt:lpstr>Multi-layer Neural Network</vt:lpstr>
      <vt:lpstr>Multi-layer Neural Network - Hyperparameter</vt:lpstr>
      <vt:lpstr>Multi-layer Neural Network - Hyperparameter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FYH</cp:lastModifiedBy>
  <cp:revision>9</cp:revision>
  <dcterms:created xsi:type="dcterms:W3CDTF">2024-10-01T01:30:09Z</dcterms:created>
  <dcterms:modified xsi:type="dcterms:W3CDTF">2024-10-01T01:30:09Z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1033-6.8.2.8850</vt:lpwstr>
  </property>
  <property fmtid="{D5CDD505-2E9C-101B-9397-08002B2CF9AE}" pid="3" name="ICV">
    <vt:lpwstr>751E8CBFA706D5C4AF2FFB66214D3867_41</vt:lpwstr>
  </property>
</Properties>
</file>