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80" r:id="rId8"/>
    <p:sldId id="281" r:id="rId9"/>
    <p:sldId id="268" r:id="rId10"/>
    <p:sldId id="262" r:id="rId11"/>
    <p:sldId id="296" r:id="rId12"/>
    <p:sldId id="269" r:id="rId13"/>
    <p:sldId id="265" r:id="rId14"/>
    <p:sldId id="297" r:id="rId15"/>
    <p:sldId id="298" r:id="rId16"/>
    <p:sldId id="299" r:id="rId17"/>
    <p:sldId id="270" r:id="rId18"/>
    <p:sldId id="272" r:id="rId19"/>
    <p:sldId id="300" r:id="rId20"/>
    <p:sldId id="301" r:id="rId21"/>
    <p:sldId id="304" r:id="rId22"/>
    <p:sldId id="305" r:id="rId23"/>
    <p:sldId id="310" r:id="rId24"/>
    <p:sldId id="307" r:id="rId25"/>
    <p:sldId id="308" r:id="rId26"/>
    <p:sldId id="309" r:id="rId27"/>
    <p:sldId id="311" r:id="rId28"/>
    <p:sldId id="27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guide id="3" pos="3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DD5"/>
    <a:srgbClr val="488BCE"/>
    <a:srgbClr val="3B3838"/>
    <a:srgbClr val="767171"/>
    <a:srgbClr val="2B37BE"/>
    <a:srgbClr val="3045C1"/>
    <a:srgbClr val="498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20" y="-53"/>
      </p:cViewPr>
      <p:guideLst>
        <p:guide orient="horz" pos="2160"/>
        <p:guide pos="3863"/>
        <p:guide pos="3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8.xml"/><Relationship Id="rId2" Type="http://schemas.openxmlformats.org/officeDocument/2006/relationships/image" Target="../media/image12.png"/><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svg"/><Relationship Id="rId7"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文本框 6"/>
          <p:cNvSpPr txBox="1"/>
          <p:nvPr/>
        </p:nvSpPr>
        <p:spPr>
          <a:xfrm>
            <a:off x="1419225" y="2030730"/>
            <a:ext cx="4956175" cy="1424940"/>
          </a:xfrm>
          <a:prstGeom prst="rect">
            <a:avLst/>
          </a:prstGeom>
        </p:spPr>
        <p:txBody>
          <a:bodyPr wrap="square" rtlCol="0">
            <a:spAutoFit/>
          </a:bodyPr>
          <a:lstStyle/>
          <a:p>
            <a:pPr>
              <a:lnSpc>
                <a:spcPts val="5200"/>
              </a:lnSpc>
            </a:pPr>
            <a:r>
              <a:rPr 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5 ML Algorithm</a:t>
            </a:r>
            <a:endParaRPr 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a:p>
            <a:pPr>
              <a:lnSpc>
                <a:spcPts val="5200"/>
              </a:lnSpc>
            </a:pPr>
            <a:r>
              <a:rPr 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Explanations</a:t>
            </a:r>
            <a:endParaRPr 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
        <p:nvSpPr>
          <p:cNvPr id="9" name="矩形 8"/>
          <p:cNvSpPr/>
          <p:nvPr/>
        </p:nvSpPr>
        <p:spPr>
          <a:xfrm>
            <a:off x="1414780" y="3393440"/>
            <a:ext cx="4956810" cy="583565"/>
          </a:xfrm>
          <a:prstGeom prst="rect">
            <a:avLst/>
          </a:prstGeom>
        </p:spPr>
        <p:txBody>
          <a:bodyPr wrap="square">
            <a:spAutoFit/>
          </a:bodyPr>
          <a:lstStyle/>
          <a:p>
            <a:pPr algn="l"/>
            <a:r>
              <a:rPr lang="en-US" altLang="zh-CN" sz="16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Decision Tree, Random Forest, KNN, </a:t>
            </a:r>
            <a:endParaRPr lang="en-US" altLang="zh-CN" sz="16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endParaRPr>
          </a:p>
          <a:p>
            <a:pPr algn="l"/>
            <a:r>
              <a:rPr lang="en-US" altLang="zh-CN" sz="16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SVM,  and Gradient Boosting</a:t>
            </a:r>
            <a:endParaRPr lang="en-US" altLang="zh-CN" sz="16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endParaRPr>
          </a:p>
        </p:txBody>
      </p:sp>
      <p:sp>
        <p:nvSpPr>
          <p:cNvPr id="10" name="矩形: 圆角 9"/>
          <p:cNvSpPr/>
          <p:nvPr/>
        </p:nvSpPr>
        <p:spPr>
          <a:xfrm>
            <a:off x="1507489" y="407848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2731" y="4165104"/>
            <a:ext cx="2301872" cy="337185"/>
          </a:xfrm>
          <a:prstGeom prst="rect">
            <a:avLst/>
          </a:prstGeom>
          <a:noFill/>
        </p:spPr>
        <p:txBody>
          <a:bodyPr wrap="square" rtlCol="0">
            <a:spAutoFit/>
          </a:bodyPr>
          <a:lstStyle/>
          <a:p>
            <a:r>
              <a:rPr lang="en-US" altLang="zh-CN" sz="1600" dirty="0">
                <a:solidFill>
                  <a:schemeClr val="bg1">
                    <a:lumMod val="95000"/>
                  </a:schemeClr>
                </a:solidFill>
                <a:latin typeface="思源黑体 CN Medium" panose="020B0600000000000000" pitchFamily="34" charset="-122"/>
                <a:ea typeface="思源黑体 CN Medium" panose="020B0600000000000000" pitchFamily="34" charset="-122"/>
              </a:rPr>
              <a:t>Reporter</a:t>
            </a:r>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a:t>
            </a:r>
            <a:r>
              <a:rPr lang="en-US" altLang="zh-CN"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Lance Liu</a:t>
            </a:r>
            <a:endParaRPr lang="zh-CN" altLang="en-US" sz="1600" dirty="0">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80060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92760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1856105" y="-45085"/>
            <a:ext cx="8470265" cy="8296910"/>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1807210" y="544195"/>
            <a:ext cx="8480425" cy="8403590"/>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795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03</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4253230" y="2585720"/>
            <a:ext cx="6285230" cy="1106805"/>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THREE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7" name="文本框 6"/>
          <p:cNvSpPr txBox="1"/>
          <p:nvPr>
            <p:custDataLst>
              <p:tags r:id="rId1"/>
            </p:custDataLst>
          </p:nvPr>
        </p:nvSpPr>
        <p:spPr>
          <a:xfrm>
            <a:off x="4253230" y="3748405"/>
            <a:ext cx="6999605" cy="829945"/>
          </a:xfrm>
          <a:prstGeom prst="rect">
            <a:avLst/>
          </a:prstGeom>
          <a:noFill/>
        </p:spPr>
        <p:txBody>
          <a:bodyPr wrap="square" rtlCol="0">
            <a:spAutoFit/>
          </a:bodyPr>
          <a:p>
            <a:r>
              <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rPr>
              <a:t>K-Nearest Neighbors </a:t>
            </a:r>
            <a:endPar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059943" y="2284309"/>
            <a:ext cx="4455898" cy="2676525"/>
          </a:xfrm>
          <a:prstGeom prst="rect">
            <a:avLst/>
          </a:prstGeom>
        </p:spPr>
        <p:txBody>
          <a:bodyPr wrap="square">
            <a:spAutoFit/>
          </a:bodyPr>
          <a:lstStyle/>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K-Nearest Neighbors (KNN) is a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supervised</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non-parametric, instance-based learning algorithm used for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classification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and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regression</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It classifies data points based on the majority class among their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K nearest neighbors</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in the feature space.</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Its performance depends on the distance metric and the choice of K.</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9" name="文本框 8"/>
          <p:cNvSpPr txBox="1"/>
          <p:nvPr/>
        </p:nvSpPr>
        <p:spPr>
          <a:xfrm>
            <a:off x="6034405" y="1511935"/>
            <a:ext cx="4864735" cy="583565"/>
          </a:xfrm>
          <a:prstGeom prst="rect">
            <a:avLst/>
          </a:prstGeom>
          <a:noFill/>
        </p:spPr>
        <p:txBody>
          <a:bodyPr wrap="square" rtlCol="0">
            <a:spAutoFit/>
          </a:bodyPr>
          <a:lstStyle/>
          <a:p>
            <a:r>
              <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rPr>
              <a:t>General Explanation</a:t>
            </a:r>
            <a:endPar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10" name="直接连接符 9"/>
          <p:cNvCxnSpPr/>
          <p:nvPr/>
        </p:nvCxnSpPr>
        <p:spPr>
          <a:xfrm>
            <a:off x="6158217" y="2207963"/>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p:nvPr>
            <p:custDataLst>
              <p:tags r:id="rId1"/>
            </p:custDataLst>
          </p:nvPr>
        </p:nvPicPr>
        <p:blipFill>
          <a:blip r:embed="rId2"/>
        </p:blipFill>
        <p:spPr>
          <a:xfrm>
            <a:off x="1432560" y="1729105"/>
            <a:ext cx="3422650" cy="32315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Six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lnSpcReduction="10000"/>
          </a:bodyPr>
          <a:p>
            <a:pPr marL="457200" indent="-457200">
              <a:lnSpc>
                <a:spcPct val="100000"/>
              </a:lnSpc>
            </a:pPr>
            <a:r>
              <a:rPr lang="en-US" altLang="zh-CN">
                <a:ea typeface="+mn-lt"/>
                <a:cs typeface="Arial Regular" panose="020B0704020202020204" charset="0"/>
              </a:rPr>
              <a:t>1) </a:t>
            </a:r>
            <a:r>
              <a:rPr lang="en-US" altLang="zh-CN" b="1">
                <a:solidFill>
                  <a:srgbClr val="FF0000"/>
                </a:solidFill>
                <a:ea typeface="+mn-lt"/>
                <a:cs typeface="Arial Regular" panose="020B0704020202020204" charset="0"/>
              </a:rPr>
              <a:t>n_neighboors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Description</a:t>
            </a:r>
            <a:r>
              <a:rPr lang="zh-CN" altLang="en-US">
                <a:ea typeface="+mn-lt"/>
                <a:cs typeface="Arial Regular" panose="020B0704020202020204" charset="0"/>
              </a:rPr>
              <a:t>: The number of nearest neighbors to consider, denoted as K.</a:t>
            </a:r>
            <a:endParaRPr lang="zh-CN" altLang="en-US">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Impact</a:t>
            </a:r>
            <a:r>
              <a:rPr lang="zh-CN" altLang="en-US">
                <a:ea typeface="+mn-lt"/>
                <a:cs typeface="Arial Regular" panose="020B0704020202020204" charset="0"/>
              </a:rPr>
              <a:t>: </a:t>
            </a:r>
            <a:r>
              <a:rPr>
                <a:ea typeface="+mn-lt"/>
                <a:cs typeface="Arial Regular" panose="020B0704020202020204" charset="0"/>
              </a:rPr>
              <a:t>A small K value may lead to overfitting by making the model sensitive to noise, while a large K value may cause underfitting by oversimplifying the model.</a:t>
            </a:r>
            <a:endParaRPr lang="en-US" altLang="zh-CN">
              <a:ea typeface="+mn-lt"/>
              <a:cs typeface="Arial Regular" panose="020B0704020202020204" charset="0"/>
            </a:endParaRPr>
          </a:p>
          <a:p>
            <a:pPr marL="457200" indent="-457200">
              <a:lnSpc>
                <a:spcPct val="100000"/>
              </a:lnSpc>
            </a:pPr>
            <a:r>
              <a:rPr lang="en-US" altLang="zh-CN">
                <a:ea typeface="+mn-lt"/>
                <a:cs typeface="Arial Regular" panose="020B0704020202020204" charset="0"/>
              </a:rPr>
              <a:t>2) </a:t>
            </a:r>
            <a:r>
              <a:rPr lang="en-US" altLang="zh-CN" b="1">
                <a:solidFill>
                  <a:srgbClr val="FF0000"/>
                </a:solidFill>
                <a:ea typeface="+mn-lt"/>
                <a:cs typeface="Arial Regular" panose="020B0704020202020204" charset="0"/>
              </a:rPr>
              <a:t>weights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Description</a:t>
            </a:r>
            <a:r>
              <a:rPr lang="en-US" altLang="zh-CN">
                <a:ea typeface="+mn-lt"/>
                <a:cs typeface="Arial Regular" panose="020B0704020202020204" charset="0"/>
              </a:rPr>
              <a:t>: Determines how to assign weights to the neighbors for voting or value calculation.</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Options</a:t>
            </a:r>
            <a:r>
              <a:rPr lang="en-US" altLang="zh-CN">
                <a:ea typeface="+mn-lt"/>
                <a:cs typeface="Arial Regular" panose="020B0704020202020204" charset="0"/>
              </a:rPr>
              <a:t>: Boolean options.</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Impact</a:t>
            </a:r>
            <a:r>
              <a:rPr lang="en-US" altLang="zh-CN">
                <a:ea typeface="+mn-lt"/>
                <a:cs typeface="Arial Regular" panose="020B0704020202020204" charset="0"/>
              </a:rPr>
              <a:t>: </a:t>
            </a:r>
            <a:endParaRPr lang="en-US" altLang="zh-CN">
              <a:ea typeface="+mn-lt"/>
              <a:cs typeface="Arial Regular" panose="020B0704020202020204" charset="0"/>
            </a:endParaRPr>
          </a:p>
          <a:p>
            <a:pPr marL="457200" lvl="1" indent="0">
              <a:lnSpc>
                <a:spcPct val="100000"/>
              </a:lnSpc>
              <a:buNone/>
            </a:pPr>
            <a:r>
              <a:rPr lang="en-US" altLang="zh-CN">
                <a:ea typeface="+mn-lt"/>
                <a:cs typeface="Arial Regular" panose="020B0704020202020204" charset="0"/>
              </a:rPr>
              <a:t>uniform: All neighbors have equal weight, depending on the majority of the class.</a:t>
            </a:r>
            <a:endParaRPr lang="en-US" altLang="zh-CN">
              <a:ea typeface="+mn-lt"/>
              <a:cs typeface="Arial Regular" panose="020B0704020202020204" charset="0"/>
            </a:endParaRPr>
          </a:p>
          <a:p>
            <a:pPr marL="457200" lvl="1" indent="0">
              <a:lnSpc>
                <a:spcPct val="100000"/>
              </a:lnSpc>
              <a:buNone/>
            </a:pPr>
            <a:r>
              <a:rPr lang="en-US" altLang="zh-CN">
                <a:ea typeface="+mn-lt"/>
                <a:cs typeface="Arial Regular" panose="020B0704020202020204" charset="0"/>
              </a:rPr>
              <a:t>distance: Weights are assigned based on the distance to the neighbor, with closer neighbors having more influence.</a:t>
            </a:r>
            <a:endParaRPr lang="en-US" altLang="zh-CN">
              <a:ea typeface="+mn-lt"/>
              <a:cs typeface="Arial Regular" panose="020B07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Six Hyperparameters </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6900" y="1213485"/>
                <a:ext cx="11252200" cy="5454015"/>
              </a:xfrm>
            </p:spPr>
            <p:txBody>
              <a:bodyPr>
                <a:normAutofit lnSpcReduction="20000"/>
              </a:bodyPr>
              <a:p>
                <a:pPr marL="457200" indent="-457200">
                  <a:lnSpc>
                    <a:spcPct val="100000"/>
                  </a:lnSpc>
                </a:pPr>
                <a:r>
                  <a:rPr lang="en-US" altLang="zh-CN">
                    <a:ea typeface="+mn-lt"/>
                    <a:cs typeface="Arial Regular" panose="020B0704020202020204" charset="0"/>
                  </a:rPr>
                  <a:t>3) </a:t>
                </a:r>
                <a:r>
                  <a:rPr lang="en-US" altLang="zh-CN" b="1">
                    <a:solidFill>
                      <a:srgbClr val="FF0000"/>
                    </a:solidFill>
                    <a:ea typeface="+mn-lt"/>
                    <a:cs typeface="Arial Regular" panose="020B0704020202020204" charset="0"/>
                  </a:rPr>
                  <a:t>algorithms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Description</a:t>
                </a:r>
                <a:r>
                  <a:rPr lang="zh-CN" altLang="en-US">
                    <a:ea typeface="+mn-lt"/>
                    <a:cs typeface="Arial Regular" panose="020B0704020202020204" charset="0"/>
                  </a:rPr>
                  <a:t>: The algorithm used to compute the nearest neighbors.</a:t>
                </a:r>
                <a:endParaRPr lang="zh-CN" altLang="en-US">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a:t>
                </a:r>
                <a:r>
                  <a:rPr lang="zh-CN" altLang="en-US">
                    <a:ea typeface="+mn-lt"/>
                    <a:cs typeface="Arial Regular" panose="020B0704020202020204" charset="0"/>
                  </a:rPr>
                  <a:t>: </a:t>
                </a:r>
                <a:endParaRPr lang="zh-CN" altLang="en-US">
                  <a:ea typeface="+mn-lt"/>
                  <a:cs typeface="Arial Regular" panose="020B0704020202020204" charset="0"/>
                </a:endParaRPr>
              </a:p>
              <a:p>
                <a:pPr marL="457200" lvl="1" indent="0">
                  <a:lnSpc>
                    <a:spcPct val="100000"/>
                  </a:lnSpc>
                  <a:buNone/>
                </a:pPr>
                <a:r>
                  <a:rPr>
                    <a:ea typeface="+mn-lt"/>
                    <a:cs typeface="Arial Regular" panose="020B0704020202020204" charset="0"/>
                  </a:rPr>
                  <a:t>auto: Automatically selects the most appropriate algorithm.</a:t>
                </a:r>
                <a:endParaRPr>
                  <a:ea typeface="+mn-lt"/>
                  <a:cs typeface="Arial Regular" panose="020B0704020202020204" charset="0"/>
                </a:endParaRPr>
              </a:p>
              <a:p>
                <a:pPr marL="457200" lvl="1" indent="0">
                  <a:lnSpc>
                    <a:spcPct val="100000"/>
                  </a:lnSpc>
                  <a:buNone/>
                </a:pPr>
                <a:r>
                  <a:rPr>
                    <a:ea typeface="+mn-lt"/>
                    <a:cs typeface="Arial Regular" panose="020B0704020202020204" charset="0"/>
                  </a:rPr>
                  <a:t>ball_tree: Uses the Ball Tree data structure.</a:t>
                </a:r>
                <a:endParaRPr>
                  <a:ea typeface="+mn-lt"/>
                  <a:cs typeface="Arial Regular" panose="020B0704020202020204" charset="0"/>
                </a:endParaRPr>
              </a:p>
              <a:p>
                <a:pPr marL="457200" lvl="1" indent="0">
                  <a:lnSpc>
                    <a:spcPct val="100000"/>
                  </a:lnSpc>
                  <a:buNone/>
                </a:pPr>
                <a:r>
                  <a:rPr>
                    <a:ea typeface="+mn-lt"/>
                    <a:cs typeface="Arial Regular" panose="020B0704020202020204" charset="0"/>
                  </a:rPr>
                  <a:t>kd_tree: Uses the KD Tree data structure.</a:t>
                </a:r>
                <a:endParaRPr>
                  <a:ea typeface="+mn-lt"/>
                  <a:cs typeface="Arial Regular" panose="020B0704020202020204" charset="0"/>
                </a:endParaRPr>
              </a:p>
              <a:p>
                <a:pPr marL="457200" lvl="1" indent="0">
                  <a:lnSpc>
                    <a:spcPct val="100000"/>
                  </a:lnSpc>
                  <a:buNone/>
                </a:pPr>
                <a:r>
                  <a:rPr>
                    <a:ea typeface="+mn-lt"/>
                    <a:cs typeface="Arial Regular" panose="020B0704020202020204" charset="0"/>
                  </a:rPr>
                  <a:t>brute: Performs a brute-force search (calculating distance to each point).</a:t>
                </a:r>
                <a:endParaRPr>
                  <a:ea typeface="+mn-lt"/>
                  <a:cs typeface="Arial Regular" panose="020B0704020202020204" charset="0"/>
                </a:endParaRPr>
              </a:p>
              <a:p>
                <a:pPr marL="457200" lvl="1" indent="0">
                  <a:lnSpc>
                    <a:spcPct val="100000"/>
                  </a:lnSpc>
                  <a:buNone/>
                </a:pPr>
                <a:endParaRPr lang="en-US" altLang="zh-CN">
                  <a:ea typeface="+mn-lt"/>
                  <a:cs typeface="Arial Regular" panose="020B0704020202020204" charset="0"/>
                </a:endParaRPr>
              </a:p>
              <a:p>
                <a:pPr lvl="0">
                  <a:lnSpc>
                    <a:spcPct val="100000"/>
                  </a:lnSpc>
                </a:pPr>
                <a:r>
                  <a:rPr lang="en-US" altLang="zh-CN">
                    <a:ea typeface="+mn-lt"/>
                    <a:cs typeface="Arial Regular" panose="020B0704020202020204" charset="0"/>
                  </a:rPr>
                  <a:t> 4) </a:t>
                </a:r>
                <a:r>
                  <a:rPr lang="en-US" altLang="zh-CN" b="1">
                    <a:solidFill>
                      <a:srgbClr val="FF0000"/>
                    </a:solidFill>
                    <a:ea typeface="+mn-lt"/>
                    <a:cs typeface="Arial Regular" panose="020B0704020202020204" charset="0"/>
                  </a:rPr>
                  <a:t>metric</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Description</a:t>
                </a:r>
                <a:r>
                  <a:rPr lang="en-US" altLang="zh-CN">
                    <a:ea typeface="+mn-lt"/>
                    <a:cs typeface="Arial Regular" panose="020B0704020202020204" charset="0"/>
                  </a:rPr>
                  <a:t>: The distance metric used for calculating distances.</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Options</a:t>
                </a:r>
                <a:r>
                  <a:rPr lang="en-US" altLang="zh-CN">
                    <a:ea typeface="+mn-lt"/>
                    <a:cs typeface="Arial Regular" panose="020B0704020202020204" charset="0"/>
                  </a:rPr>
                  <a:t>: Common metrics include euclidean (Euclidean distance), manhattan (Manhattan distance), etc.</a:t>
                </a:r>
                <a:endParaRPr lang="en-US" altLang="zh-CN">
                  <a:ea typeface="+mn-lt"/>
                  <a:cs typeface="Arial Regular" panose="020B0704020202020204" charset="0"/>
                </a:endParaRPr>
              </a:p>
              <a:p>
                <a:pPr marL="457200" lvl="1" indent="0">
                  <a:lnSpc>
                    <a:spcPct val="100000"/>
                  </a:lnSpc>
                  <a:buNone/>
                </a:pPr>
                <a14:m>
                  <m:oMath xmlns:m="http://schemas.openxmlformats.org/officeDocument/2006/math">
                    <m:r>
                      <a:rPr lang="en-US" altLang="zh-CN" i="1">
                        <a:latin typeface="DejaVu Math TeX Gyre" panose="02000503000000000000" charset="0"/>
                        <a:ea typeface="+mn-lt"/>
                        <a:cs typeface="DejaVu Math TeX Gyre" panose="02000503000000000000" charset="0"/>
                      </a:rPr>
                      <m:t>𝑑𝑖𝑠𝑡𝑎𝑛𝑐𝑒</m:t>
                    </m:r>
                    <m:r>
                      <a:rPr lang="en-US" altLang="zh-CN" i="1">
                        <a:latin typeface="DejaVu Math TeX Gyre" panose="02000503000000000000" charset="0"/>
                        <a:ea typeface="+mn-lt"/>
                        <a:cs typeface="DejaVu Math TeX Gyre" panose="02000503000000000000" charset="0"/>
                      </a:rPr>
                      <m:t>(</m:t>
                    </m:r>
                    <m:r>
                      <a:rPr lang="en-US" altLang="zh-CN" i="1">
                        <a:latin typeface="DejaVu Math TeX Gyre" panose="02000503000000000000" charset="0"/>
                        <a:ea typeface="+mn-lt"/>
                        <a:cs typeface="DejaVu Math TeX Gyre" panose="02000503000000000000" charset="0"/>
                      </a:rPr>
                      <m:t>𝑖</m:t>
                    </m:r>
                    <m:r>
                      <a:rPr lang="en-US" altLang="zh-CN" i="1">
                        <a:latin typeface="DejaVu Math TeX Gyre" panose="02000503000000000000" charset="0"/>
                        <a:ea typeface="+mn-lt"/>
                        <a:cs typeface="DejaVu Math TeX Gyre" panose="02000503000000000000" charset="0"/>
                      </a:rPr>
                      <m:t>, </m:t>
                    </m:r>
                    <m:r>
                      <a:rPr lang="en-US" altLang="zh-CN" i="1">
                        <a:latin typeface="DejaVu Math TeX Gyre" panose="02000503000000000000" charset="0"/>
                        <a:ea typeface="+mn-lt"/>
                        <a:cs typeface="DejaVu Math TeX Gyre" panose="02000503000000000000" charset="0"/>
                      </a:rPr>
                      <m:t>𝑗</m:t>
                    </m:r>
                    <m:r>
                      <a:rPr lang="en-US" altLang="zh-CN" i="1">
                        <a:latin typeface="DejaVu Math TeX Gyre" panose="02000503000000000000" charset="0"/>
                        <a:ea typeface="+mn-lt"/>
                        <a:cs typeface="DejaVu Math TeX Gyre" panose="02000503000000000000" charset="0"/>
                      </a:rPr>
                      <m:t>)</m:t>
                    </m:r>
                    <m:r>
                      <a:rPr lang="en-US" altLang="zh-CN" i="1">
                        <a:latin typeface="DejaVu Math TeX Gyre" panose="02000503000000000000" charset="0"/>
                        <a:ea typeface="+mn-lt"/>
                        <a:cs typeface="DejaVu Math TeX Gyre" panose="02000503000000000000" charset="0"/>
                      </a:rPr>
                      <m:t> = </m:t>
                    </m:r>
                    <m:rad>
                      <m:radPr>
                        <m:ctrlPr>
                          <a:rPr lang="en-US" altLang="zh-CN" i="1">
                            <a:latin typeface="DejaVu Math TeX Gyre" panose="02000503000000000000" charset="0"/>
                            <a:ea typeface="+mn-lt"/>
                            <a:cs typeface="DejaVu Math TeX Gyre" panose="02000503000000000000" charset="0"/>
                          </a:rPr>
                        </m:ctrlPr>
                      </m:radPr>
                      <m:deg>
                        <m:r>
                          <a:rPr lang="en-US" altLang="zh-CN" i="1">
                            <a:latin typeface="DejaVu Math TeX Gyre" panose="02000503000000000000" charset="0"/>
                            <a:ea typeface="+mn-lt"/>
                            <a:cs typeface="DejaVu Math TeX Gyre" panose="02000503000000000000" charset="0"/>
                          </a:rPr>
                          <m:t>ℎ</m:t>
                        </m:r>
                      </m:deg>
                      <m:e>
                        <m:nary>
                          <m:naryPr>
                            <m:chr m:val="∑"/>
                            <m:limLoc m:val="undOvr"/>
                            <m:supHide m:val="on"/>
                            <m:ctrlPr>
                              <a:rPr lang="en-US" altLang="zh-CN" i="1">
                                <a:latin typeface="DejaVu Math TeX Gyre" panose="02000503000000000000" charset="0"/>
                                <a:ea typeface="+mn-lt"/>
                                <a:cs typeface="DejaVu Math TeX Gyre" panose="02000503000000000000" charset="0"/>
                              </a:rPr>
                            </m:ctrlPr>
                          </m:naryPr>
                          <m:sub>
                            <m:r>
                              <a:rPr lang="en-US" altLang="zh-CN" i="1">
                                <a:latin typeface="DejaVu Math TeX Gyre" panose="02000503000000000000" charset="0"/>
                                <a:ea typeface="+mn-lt"/>
                                <a:cs typeface="DejaVu Math TeX Gyre" panose="02000503000000000000" charset="0"/>
                              </a:rPr>
                              <m:t>𝑝</m:t>
                            </m:r>
                          </m:sub>
                          <m:sup/>
                          <m:e>
                            <m:sSup>
                              <m:sSupPr>
                                <m:ctrlPr>
                                  <a:rPr lang="en-US" altLang="zh-CN" i="1">
                                    <a:latin typeface="DejaVu Math TeX Gyre" panose="02000503000000000000" charset="0"/>
                                    <a:ea typeface="+mn-lt"/>
                                    <a:cs typeface="DejaVu Math TeX Gyre" panose="02000503000000000000" charset="0"/>
                                  </a:rPr>
                                </m:ctrlPr>
                              </m:sSupPr>
                              <m:e>
                                <m:r>
                                  <a:rPr lang="en-US" altLang="zh-CN" i="1">
                                    <a:latin typeface="DejaVu Math TeX Gyre" panose="02000503000000000000" charset="0"/>
                                    <a:ea typeface="+mn-lt"/>
                                    <a:cs typeface="DejaVu Math TeX Gyre" panose="02000503000000000000" charset="0"/>
                                  </a:rPr>
                                  <m:t>(|</m:t>
                                </m:r>
                                <m:sSub>
                                  <m:sSubPr>
                                    <m:ctrlPr>
                                      <a:rPr lang="en-US" altLang="zh-CN" i="1">
                                        <a:latin typeface="DejaVu Math TeX Gyre" panose="02000503000000000000" charset="0"/>
                                        <a:ea typeface="+mn-lt"/>
                                        <a:cs typeface="DejaVu Math TeX Gyre" panose="02000503000000000000" charset="0"/>
                                      </a:rPr>
                                    </m:ctrlPr>
                                  </m:sSubPr>
                                  <m:e>
                                    <m:r>
                                      <a:rPr lang="en-US" altLang="zh-CN" i="1">
                                        <a:latin typeface="DejaVu Math TeX Gyre" panose="02000503000000000000" charset="0"/>
                                        <a:ea typeface="+mn-lt"/>
                                        <a:cs typeface="DejaVu Math TeX Gyre" panose="02000503000000000000" charset="0"/>
                                      </a:rPr>
                                      <m:t>𝑋</m:t>
                                    </m:r>
                                  </m:e>
                                  <m:sub>
                                    <m:r>
                                      <a:rPr lang="en-US" altLang="zh-CN" i="1">
                                        <a:latin typeface="DejaVu Math TeX Gyre" panose="02000503000000000000" charset="0"/>
                                        <a:ea typeface="+mn-lt"/>
                                        <a:cs typeface="DejaVu Math TeX Gyre" panose="02000503000000000000" charset="0"/>
                                      </a:rPr>
                                      <m:t>𝑖𝑝</m:t>
                                    </m:r>
                                  </m:sub>
                                </m:sSub>
                                <m:r>
                                  <a:rPr lang="en-US" altLang="zh-CN" i="1">
                                    <a:latin typeface="DejaVu Math TeX Gyre" panose="02000503000000000000" charset="0"/>
                                    <a:ea typeface="+mn-lt"/>
                                    <a:cs typeface="DejaVu Math TeX Gyre" panose="02000503000000000000" charset="0"/>
                                  </a:rPr>
                                  <m:t>−</m:t>
                                </m:r>
                                <m:sSub>
                                  <m:sSubPr>
                                    <m:ctrlPr>
                                      <a:rPr lang="en-US" altLang="zh-CN" i="1">
                                        <a:latin typeface="DejaVu Math TeX Gyre" panose="02000503000000000000" charset="0"/>
                                        <a:ea typeface="+mn-lt"/>
                                        <a:cs typeface="DejaVu Math TeX Gyre" panose="02000503000000000000" charset="0"/>
                                      </a:rPr>
                                    </m:ctrlPr>
                                  </m:sSubPr>
                                  <m:e>
                                    <m:r>
                                      <a:rPr lang="en-US" altLang="zh-CN" i="1">
                                        <a:latin typeface="DejaVu Math TeX Gyre" panose="02000503000000000000" charset="0"/>
                                        <a:ea typeface="+mn-lt"/>
                                        <a:cs typeface="DejaVu Math TeX Gyre" panose="02000503000000000000" charset="0"/>
                                      </a:rPr>
                                      <m:t>𝑋</m:t>
                                    </m:r>
                                  </m:e>
                                  <m:sub>
                                    <m:r>
                                      <a:rPr lang="en-US" altLang="zh-CN" i="1">
                                        <a:latin typeface="DejaVu Math TeX Gyre" panose="02000503000000000000" charset="0"/>
                                        <a:ea typeface="+mn-lt"/>
                                        <a:cs typeface="DejaVu Math TeX Gyre" panose="02000503000000000000" charset="0"/>
                                      </a:rPr>
                                      <m:t>𝑗𝑝</m:t>
                                    </m:r>
                                  </m:sub>
                                </m:sSub>
                                <m:r>
                                  <a:rPr lang="en-US" altLang="zh-CN" i="1">
                                    <a:latin typeface="DejaVu Math TeX Gyre" panose="02000503000000000000" charset="0"/>
                                    <a:ea typeface="+mn-lt"/>
                                    <a:cs typeface="DejaVu Math TeX Gyre" panose="02000503000000000000" charset="0"/>
                                  </a:rPr>
                                  <m:t>|)</m:t>
                                </m:r>
                              </m:e>
                              <m:sup>
                                <m:r>
                                  <a:rPr lang="en-US" altLang="zh-CN" i="1">
                                    <a:latin typeface="DejaVu Math TeX Gyre" panose="02000503000000000000" charset="0"/>
                                    <a:ea typeface="+mn-lt"/>
                                    <a:cs typeface="DejaVu Math TeX Gyre" panose="02000503000000000000" charset="0"/>
                                  </a:rPr>
                                  <m:t>ℎ</m:t>
                                </m:r>
                              </m:sup>
                            </m:sSup>
                          </m:e>
                        </m:nary>
                      </m:e>
                    </m:rad>
                  </m:oMath>
                </a14:m>
                <a:r>
                  <a:rPr lang="en-US" altLang="zh-CN">
                    <a:ea typeface="+mn-lt"/>
                    <a:cs typeface="Arial Regular" panose="020B0704020202020204" charset="0"/>
                  </a:rPr>
                  <a:t> Minkowski Distance (generalization)</a:t>
                </a:r>
                <a:endParaRPr lang="en-US" altLang="zh-CN">
                  <a:ea typeface="+mn-lt"/>
                  <a:cs typeface="Arial Regular" panose="020B0704020202020204" charset="0"/>
                </a:endParaRPr>
              </a:p>
              <a:p>
                <a:pPr marL="457200" lvl="1" indent="0">
                  <a:lnSpc>
                    <a:spcPct val="100000"/>
                  </a:lnSpc>
                  <a:buNone/>
                </a:pPr>
                <a14:m>
                  <m:oMath xmlns:m="http://schemas.openxmlformats.org/officeDocument/2006/math">
                    <m:func>
                      <m:funcPr>
                        <m:ctrlPr>
                          <a:rPr lang="en-US" altLang="zh-CN" i="1">
                            <a:latin typeface="DejaVu Math TeX Gyre" panose="02000503000000000000" charset="0"/>
                            <a:ea typeface="+mn-lt"/>
                            <a:cs typeface="DejaVu Math TeX Gyre" panose="02000503000000000000" charset="0"/>
                          </a:rPr>
                        </m:ctrlPr>
                      </m:funcPr>
                      <m:fName>
                        <m:limLow>
                          <m:limLowPr>
                            <m:ctrlPr>
                              <a:rPr lang="en-US" altLang="zh-CN">
                                <a:latin typeface="DejaVu Math TeX Gyre" panose="02000503000000000000" charset="0"/>
                                <a:ea typeface="+mn-lt"/>
                                <a:cs typeface="DejaVu Math TeX Gyre" panose="02000503000000000000" charset="0"/>
                              </a:rPr>
                            </m:ctrlPr>
                          </m:limLowPr>
                          <m:e>
                            <m:r>
                              <m:rPr>
                                <m:sty m:val="p"/>
                              </m:rPr>
                              <a:rPr lang="en-US" altLang="zh-CN">
                                <a:latin typeface="DejaVu Math TeX Gyre" panose="02000503000000000000" charset="0"/>
                                <a:ea typeface="+mn-lt"/>
                                <a:cs typeface="DejaVu Math TeX Gyre" panose="02000503000000000000" charset="0"/>
                              </a:rPr>
                              <m:t>lim</m:t>
                            </m:r>
                          </m:e>
                          <m:lim>
                            <m:r>
                              <a:rPr lang="en-US" altLang="zh-CN" i="1">
                                <a:latin typeface="DejaVu Math TeX Gyre" panose="02000503000000000000" charset="0"/>
                                <a:ea typeface="+mn-lt"/>
                                <a:cs typeface="DejaVu Math TeX Gyre" panose="02000503000000000000" charset="0"/>
                              </a:rPr>
                              <m:t>ℎ−</m:t>
                            </m:r>
                            <m:r>
                              <a:rPr lang="en-US" altLang="zh-CN" i="1">
                                <a:latin typeface="DejaVu Math TeX Gyre" panose="02000503000000000000" charset="0"/>
                                <a:ea typeface="+mn-lt"/>
                                <a:cs typeface="DejaVu Math TeX Gyre" panose="02000503000000000000" charset="0"/>
                              </a:rPr>
                              <m:t>&gt;</m:t>
                            </m:r>
                            <m:r>
                              <a:rPr lang="en-US" altLang="zh-CN" i="1">
                                <a:latin typeface="DejaVu Math TeX Gyre" panose="02000503000000000000" charset="0"/>
                                <a:ea typeface="+mn-lt"/>
                                <a:cs typeface="DejaVu Math TeX Gyre" panose="02000503000000000000" charset="0"/>
                              </a:rPr>
                              <m:t>∞</m:t>
                            </m:r>
                          </m:lim>
                        </m:limLow>
                      </m:fName>
                      <m:e>
                        <m:r>
                          <a:rPr lang="en-US" altLang="zh-CN" i="1">
                            <a:latin typeface="DejaVu Math TeX Gyre" panose="02000503000000000000" charset="0"/>
                            <a:ea typeface="+mn-lt"/>
                            <a:cs typeface="DejaVu Math TeX Gyre" panose="02000503000000000000" charset="0"/>
                          </a:rPr>
                          <m:t>𝑑𝑖𝑠𝑡𝑎𝑛𝑐𝑒</m:t>
                        </m:r>
                      </m:e>
                    </m:func>
                    <m:r>
                      <a:rPr lang="en-US" altLang="zh-CN" i="1">
                        <a:latin typeface="DejaVu Math TeX Gyre" panose="02000503000000000000" charset="0"/>
                        <a:ea typeface="+mn-lt"/>
                        <a:cs typeface="DejaVu Math TeX Gyre" panose="02000503000000000000" charset="0"/>
                      </a:rPr>
                      <m:t> </m:t>
                    </m:r>
                  </m:oMath>
                </a14:m>
                <a:r>
                  <a:rPr lang="en-US" altLang="zh-CN">
                    <a:ea typeface="+mn-lt"/>
                    <a:cs typeface="Arial Regular" panose="020B0704020202020204" charset="0"/>
                  </a:rPr>
                  <a:t>that will be the upper bound distance, Chebyshev Distance</a:t>
                </a:r>
                <a:endParaRPr lang="en-US" altLang="zh-CN">
                  <a:ea typeface="+mn-lt"/>
                  <a:cs typeface="Arial Regular" panose="020B0704020202020204" charset="0"/>
                </a:endParaRPr>
              </a:p>
              <a:p>
                <a:pPr marL="457200" lvl="1" indent="0">
                  <a:lnSpc>
                    <a:spcPct val="100000"/>
                  </a:lnSpc>
                  <a:buNone/>
                </a:pPr>
                <a:endParaRPr lang="en-US" altLang="zh-CN">
                  <a:ea typeface="+mn-lt"/>
                  <a:cs typeface="Arial Regular" panose="020B070402020202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6900" y="1213485"/>
                <a:ext cx="11252200" cy="5454015"/>
              </a:xfrm>
              <a:blipFill rotWithShape="1">
                <a:blip r:embed="rId1"/>
                <a:stretch>
                  <a:fillRect t="-536" b="-2154"/>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Six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lnSpcReduction="20000"/>
          </a:bodyPr>
          <a:p>
            <a:pPr marL="457200" indent="-457200">
              <a:lnSpc>
                <a:spcPct val="100000"/>
              </a:lnSpc>
            </a:pPr>
            <a:r>
              <a:rPr lang="en-US" altLang="zh-CN">
                <a:ea typeface="+mn-lt"/>
                <a:cs typeface="Arial Regular" panose="020B0704020202020204" charset="0"/>
              </a:rPr>
              <a:t>5) </a:t>
            </a:r>
            <a:r>
              <a:rPr lang="en-US" altLang="zh-CN" b="1">
                <a:solidFill>
                  <a:srgbClr val="FF0000"/>
                </a:solidFill>
                <a:ea typeface="+mn-lt"/>
                <a:cs typeface="Arial Regular" panose="020B0704020202020204" charset="0"/>
              </a:rPr>
              <a:t>p</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Description</a:t>
            </a:r>
            <a:r>
              <a:rPr lang="zh-CN" altLang="en-US">
                <a:ea typeface="+mn-lt"/>
                <a:cs typeface="Arial Regular" panose="020B0704020202020204" charset="0"/>
              </a:rPr>
              <a:t>: The parameter used to calculate Minkowski distance.</a:t>
            </a:r>
            <a:endParaRPr lang="zh-CN" altLang="en-US">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a:t>
            </a:r>
            <a:r>
              <a:rPr lang="zh-CN" altLang="en-US">
                <a:ea typeface="+mn-lt"/>
                <a:cs typeface="Arial Regular" panose="020B0704020202020204" charset="0"/>
              </a:rPr>
              <a:t>: </a:t>
            </a:r>
            <a:endParaRPr lang="zh-CN" altLang="en-US">
              <a:ea typeface="+mn-lt"/>
              <a:cs typeface="Arial Regular" panose="020B0704020202020204" charset="0"/>
            </a:endParaRPr>
          </a:p>
          <a:p>
            <a:pPr marL="457200" lvl="1" indent="0">
              <a:lnSpc>
                <a:spcPct val="100000"/>
              </a:lnSpc>
              <a:buNone/>
            </a:pPr>
            <a:r>
              <a:rPr>
                <a:ea typeface="+mn-lt"/>
                <a:cs typeface="Arial Regular" panose="020B0704020202020204" charset="0"/>
              </a:rPr>
              <a:t>p=1: Calculates Manhattan distance.</a:t>
            </a:r>
            <a:endParaRPr>
              <a:ea typeface="+mn-lt"/>
              <a:cs typeface="Arial Regular" panose="020B0704020202020204" charset="0"/>
            </a:endParaRPr>
          </a:p>
          <a:p>
            <a:pPr marL="457200" lvl="1" indent="0">
              <a:lnSpc>
                <a:spcPct val="100000"/>
              </a:lnSpc>
              <a:buNone/>
            </a:pPr>
            <a:r>
              <a:rPr>
                <a:ea typeface="+mn-lt"/>
                <a:cs typeface="Arial Regular" panose="020B0704020202020204" charset="0"/>
              </a:rPr>
              <a:t>p=2: Calculates Euclidean distance.</a:t>
            </a:r>
            <a:endParaRPr>
              <a:ea typeface="+mn-lt"/>
              <a:cs typeface="Arial Regular" panose="020B0704020202020204" charset="0"/>
            </a:endParaRPr>
          </a:p>
          <a:p>
            <a:pPr marL="457200" lvl="1" indent="0">
              <a:lnSpc>
                <a:spcPct val="100000"/>
              </a:lnSpc>
              <a:buNone/>
            </a:pPr>
            <a:r>
              <a:rPr>
                <a:ea typeface="+mn-lt"/>
                <a:cs typeface="Arial Regular" panose="020B0704020202020204" charset="0"/>
              </a:rPr>
              <a:t>Other values: Calculates a more general Minkowski distance.</a:t>
            </a:r>
            <a:endParaRPr>
              <a:ea typeface="+mn-lt"/>
              <a:cs typeface="Arial Regular" panose="020B0704020202020204" charset="0"/>
            </a:endParaRPr>
          </a:p>
          <a:p>
            <a:pPr marL="457200" lvl="1" indent="0">
              <a:lnSpc>
                <a:spcPct val="100000"/>
              </a:lnSpc>
              <a:buNone/>
            </a:pPr>
            <a:endParaRPr>
              <a:ea typeface="+mn-lt"/>
              <a:cs typeface="Arial Regular" panose="020B0704020202020204" charset="0"/>
            </a:endParaRPr>
          </a:p>
          <a:p>
            <a:pPr lvl="0">
              <a:lnSpc>
                <a:spcPct val="100000"/>
              </a:lnSpc>
            </a:pPr>
            <a:r>
              <a:rPr lang="en-US" altLang="zh-CN">
                <a:ea typeface="+mn-lt"/>
                <a:cs typeface="Arial Regular" panose="020B0704020202020204" charset="0"/>
              </a:rPr>
              <a:t> 6) </a:t>
            </a:r>
            <a:r>
              <a:rPr lang="en-US" altLang="zh-CN" b="1">
                <a:solidFill>
                  <a:srgbClr val="FF0000"/>
                </a:solidFill>
                <a:ea typeface="+mn-lt"/>
                <a:cs typeface="Arial Regular" panose="020B0704020202020204" charset="0"/>
              </a:rPr>
              <a:t>n_jobs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Description</a:t>
            </a:r>
            <a:r>
              <a:rPr lang="en-US" altLang="zh-CN">
                <a:ea typeface="+mn-lt"/>
                <a:cs typeface="Arial Regular" panose="020B0704020202020204" charset="0"/>
              </a:rPr>
              <a:t>: The number of parallel jobs to run for neighbors search.</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a:ea typeface="+mn-lt"/>
                <a:cs typeface="Arial Regular" panose="020B0704020202020204" charset="0"/>
              </a:rPr>
              <a:t>-1: Use all available processors.</a:t>
            </a:r>
            <a:endParaRPr lang="en-US" altLang="zh-CN">
              <a:ea typeface="+mn-lt"/>
              <a:cs typeface="Arial Regular" panose="020B0704020202020204" charset="0"/>
            </a:endParaRPr>
          </a:p>
          <a:p>
            <a:pPr marL="457200" lvl="1" indent="0">
              <a:lnSpc>
                <a:spcPct val="100000"/>
              </a:lnSpc>
              <a:buNone/>
            </a:pPr>
            <a:r>
              <a:rPr lang="en-US" altLang="zh-CN">
                <a:ea typeface="+mn-lt"/>
                <a:cs typeface="Arial Regular" panose="020B0704020202020204" charset="0"/>
              </a:rPr>
              <a:t>1 or any positive integer: Specifies the number of processors to use.</a:t>
            </a:r>
            <a:endParaRPr lang="en-US" altLang="zh-CN">
              <a:ea typeface="+mn-lt"/>
              <a:cs typeface="Arial Regular" panose="020B070402020202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1684020" y="240030"/>
            <a:ext cx="8544560" cy="8643620"/>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1667510" y="929005"/>
            <a:ext cx="8544560" cy="8643620"/>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938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04</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43675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FOUR</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4367574" y="3748411"/>
            <a:ext cx="6580910" cy="1568450"/>
          </a:xfrm>
          <a:prstGeom prst="rect">
            <a:avLst/>
          </a:prstGeom>
          <a:noFill/>
        </p:spPr>
        <p:txBody>
          <a:bodyPr wrap="square" rtlCol="0">
            <a:spAutoFit/>
          </a:bodyPr>
          <a:lstStyle/>
          <a:p>
            <a:r>
              <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rPr>
              <a:t>Support Vecter Machine</a:t>
            </a:r>
            <a:endPar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7870" y="1786255"/>
            <a:ext cx="10716260" cy="1188085"/>
          </a:xfrm>
          <a:prstGeom prst="rect">
            <a:avLst/>
          </a:prstGeom>
        </p:spPr>
        <p:txBody>
          <a:bodyPr wrap="square">
            <a:noAutofit/>
          </a:bodyPr>
          <a:lstStyle/>
          <a:p>
            <a:pPr algn="ct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Support Vector Machine (SVM) is a powerful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supervised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learning algorithm for classification and regression tasks.</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gn="ct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It works by finding the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hyperplane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that best separates data points of different classes.</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gn="ct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SVM is effective in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high-dimensional</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spaces and is versatile due to the use of different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kernels</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4083050" y="869950"/>
            <a:ext cx="4577715" cy="645160"/>
          </a:xfrm>
          <a:prstGeom prst="rect">
            <a:avLst/>
          </a:prstGeom>
          <a:noFill/>
        </p:spPr>
        <p:txBody>
          <a:bodyPr wrap="square" rtlCol="0">
            <a:spAutoFit/>
          </a:bodyPr>
          <a:lstStyle/>
          <a:p>
            <a:pPr algn="ctr"/>
            <a:r>
              <a:rPr lang="en-US" altLang="zh-CN" sz="3600" dirty="0">
                <a:gradFill>
                  <a:gsLst>
                    <a:gs pos="0">
                      <a:srgbClr val="3045C1"/>
                    </a:gs>
                    <a:gs pos="100000">
                      <a:srgbClr val="498FCF"/>
                    </a:gs>
                  </a:gsLst>
                  <a:lin ang="5400000" scaled="1"/>
                </a:gradFill>
                <a:latin typeface="思源黑体 CN Heavy" panose="020B0A00000000000000" pitchFamily="34" charset="-122"/>
                <a:ea typeface="思源黑体 CN Heavy" panose="020B0A00000000000000" pitchFamily="34" charset="-122"/>
              </a:rPr>
              <a:t>General Expanation</a:t>
            </a:r>
            <a:endParaRPr lang="en-US" altLang="zh-CN" sz="3600" dirty="0">
              <a:gradFill>
                <a:gsLst>
                  <a:gs pos="0">
                    <a:srgbClr val="3045C1"/>
                  </a:gs>
                  <a:gs pos="100000">
                    <a:srgbClr val="498FCF"/>
                  </a:gs>
                </a:gsLst>
                <a:lin ang="5400000" scaled="1"/>
              </a:gradFill>
              <a:latin typeface="思源黑体 CN Heavy" panose="020B0A00000000000000" pitchFamily="34" charset="-122"/>
              <a:ea typeface="思源黑体 CN Heavy" panose="020B0A00000000000000" pitchFamily="34" charset="-122"/>
            </a:endParaRPr>
          </a:p>
        </p:txBody>
      </p:sp>
      <p:cxnSp>
        <p:nvCxnSpPr>
          <p:cNvPr id="17" name="直接连接符 16"/>
          <p:cNvCxnSpPr/>
          <p:nvPr/>
        </p:nvCxnSpPr>
        <p:spPr>
          <a:xfrm>
            <a:off x="5840413" y="1715802"/>
            <a:ext cx="584200"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4" name="图片 3"/>
          <p:cNvPicPr/>
          <p:nvPr>
            <p:custDataLst>
              <p:tags r:id="rId1"/>
            </p:custDataLst>
          </p:nvPr>
        </p:nvPicPr>
        <p:blipFill>
          <a:blip r:embed="rId2"/>
        </p:blipFill>
        <p:spPr>
          <a:xfrm>
            <a:off x="425450" y="3126105"/>
            <a:ext cx="6667500" cy="2944495"/>
          </a:xfrm>
          <a:prstGeom prst="rect">
            <a:avLst/>
          </a:prstGeom>
        </p:spPr>
      </p:pic>
      <p:pic>
        <p:nvPicPr>
          <p:cNvPr id="6" name="图片 5"/>
          <p:cNvPicPr/>
          <p:nvPr>
            <p:custDataLst>
              <p:tags r:id="rId3"/>
            </p:custDataLst>
          </p:nvPr>
        </p:nvPicPr>
        <p:blipFill>
          <a:blip r:embed="rId4"/>
        </p:blipFill>
        <p:spPr>
          <a:xfrm>
            <a:off x="7359650" y="3126740"/>
            <a:ext cx="4412615" cy="29438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lnSpcReduction="10000"/>
          </a:bodyPr>
          <a:p>
            <a:pPr marL="457200" indent="-457200">
              <a:lnSpc>
                <a:spcPct val="100000"/>
              </a:lnSpc>
            </a:pPr>
            <a:r>
              <a:rPr lang="en-US" altLang="zh-CN">
                <a:ea typeface="+mn-lt"/>
                <a:cs typeface="Arial Regular" panose="020B0704020202020204" charset="0"/>
              </a:rPr>
              <a:t>1) </a:t>
            </a:r>
            <a:r>
              <a:rPr lang="en-US" altLang="zh-CN" b="1">
                <a:solidFill>
                  <a:srgbClr val="FF0000"/>
                </a:solidFill>
                <a:ea typeface="+mn-lt"/>
                <a:cs typeface="Arial Regular" panose="020B0704020202020204" charset="0"/>
              </a:rPr>
              <a:t>C</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Description</a:t>
            </a:r>
            <a:r>
              <a:rPr lang="zh-CN" altLang="en-US">
                <a:ea typeface="+mn-lt"/>
                <a:cs typeface="Arial Regular" panose="020B0704020202020204" charset="0"/>
              </a:rPr>
              <a:t>: Regularization parameter that controls trade-off between maximizing the margin and minimizing classification error.</a:t>
            </a:r>
            <a:endParaRPr lang="zh-CN" altLang="en-US">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a:t>
            </a:r>
            <a:r>
              <a:rPr lang="zh-CN" altLang="en-US">
                <a:ea typeface="+mn-lt"/>
                <a:cs typeface="Arial Regular" panose="020B0704020202020204" charset="0"/>
              </a:rPr>
              <a:t>: </a:t>
            </a:r>
            <a:r>
              <a:rPr>
                <a:ea typeface="+mn-lt"/>
                <a:cs typeface="Arial Regular" panose="020B0704020202020204" charset="0"/>
              </a:rPr>
              <a:t>Float values (e.g., 0.1, 1.0, 10.0)</a:t>
            </a:r>
            <a:endParaRPr>
              <a:ea typeface="+mn-lt"/>
              <a:cs typeface="Arial Regular" panose="020B0704020202020204" charset="0"/>
            </a:endParaRPr>
          </a:p>
          <a:p>
            <a:pPr marL="457200" lvl="1" indent="0">
              <a:lnSpc>
                <a:spcPct val="100000"/>
              </a:lnSpc>
              <a:buNone/>
            </a:pPr>
            <a:endParaRPr lang="en-US" altLang="zh-CN">
              <a:ea typeface="+mn-lt"/>
              <a:cs typeface="Arial Regular" panose="020B0704020202020204" charset="0"/>
            </a:endParaRPr>
          </a:p>
          <a:p>
            <a:pPr lvl="0">
              <a:lnSpc>
                <a:spcPct val="100000"/>
              </a:lnSpc>
            </a:pPr>
            <a:r>
              <a:rPr lang="en-US" altLang="zh-CN">
                <a:ea typeface="+mn-lt"/>
                <a:cs typeface="Arial Regular" panose="020B0704020202020204" charset="0"/>
              </a:rPr>
              <a:t> 2) </a:t>
            </a:r>
            <a:r>
              <a:rPr lang="en-US" altLang="zh-CN" b="1">
                <a:solidFill>
                  <a:srgbClr val="FF0000"/>
                </a:solidFill>
                <a:ea typeface="+mn-lt"/>
                <a:cs typeface="Arial Regular" panose="020B0704020202020204" charset="0"/>
              </a:rPr>
              <a:t>Kernel</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Description</a:t>
            </a:r>
            <a:r>
              <a:rPr lang="en-US" altLang="zh-CN">
                <a:ea typeface="+mn-lt"/>
                <a:cs typeface="Arial Regular" panose="020B0704020202020204" charset="0"/>
              </a:rPr>
              <a:t>: Type of kernel function to be used.</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Options</a:t>
            </a:r>
            <a:r>
              <a:rPr lang="en-US" altLang="zh-CN">
                <a:ea typeface="+mn-lt"/>
                <a:cs typeface="Arial Regular" panose="020B0704020202020204" charset="0"/>
              </a:rPr>
              <a:t>: “linear”, “poly”, “rbf”, “sigmoid”.</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Impact</a:t>
            </a:r>
            <a:r>
              <a:rPr lang="en-US" altLang="zh-CN">
                <a:ea typeface="+mn-lt"/>
                <a:cs typeface="Arial Regular" panose="020B0704020202020204" charset="0"/>
              </a:rPr>
              <a:t>: </a:t>
            </a:r>
            <a:endParaRPr lang="en-US" altLang="zh-CN">
              <a:ea typeface="+mn-lt"/>
              <a:cs typeface="Arial Regular" panose="020B0704020202020204" charset="0"/>
            </a:endParaRPr>
          </a:p>
          <a:p>
            <a:pPr marL="457200" lvl="1" indent="0">
              <a:lnSpc>
                <a:spcPct val="100000"/>
              </a:lnSpc>
              <a:buNone/>
            </a:pPr>
            <a:r>
              <a:rPr lang="en-US" altLang="zh-CN">
                <a:ea typeface="+mn-lt"/>
                <a:cs typeface="Arial Regular" panose="020B0704020202020204" charset="0"/>
              </a:rPr>
              <a:t>Different kernel functions enable SVM to find decision boundaries in various feature spaces.Complex kernels can lead to overfitting, while simpler ones may miss key features.Linear kernels are efficient for large datasets, whereas RBF kernels can be slower in high dimensions.</a:t>
            </a:r>
            <a:endParaRPr lang="en-US" altLang="zh-CN">
              <a:ea typeface="+mn-lt"/>
              <a:cs typeface="Arial Regular" panose="020B07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fontScale="70000"/>
          </a:bodyPr>
          <a:p>
            <a:pPr marL="114300" lvl="0" indent="-342900" algn="l">
              <a:lnSpc>
                <a:spcPct val="100000"/>
              </a:lnSpc>
              <a:buClrTx/>
              <a:buSzTx/>
            </a:pPr>
            <a:r>
              <a:rPr lang="en-US" altLang="zh-CN">
                <a:ea typeface="+mn-lt"/>
                <a:cs typeface="Arial Regular" panose="020B0704020202020204" charset="0"/>
              </a:rPr>
              <a:t>3) </a:t>
            </a:r>
            <a:r>
              <a:rPr lang="en-US" altLang="zh-CN" b="1">
                <a:solidFill>
                  <a:srgbClr val="FF0000"/>
                </a:solidFill>
                <a:ea typeface="+mn-lt"/>
                <a:cs typeface="Arial Regular" panose="020B0704020202020204" charset="0"/>
              </a:rPr>
              <a:t>Kernel Parameters</a:t>
            </a:r>
            <a:r>
              <a:rPr lang="en-US" altLang="zh-CN">
                <a:ea typeface="+mn-lt"/>
                <a:cs typeface="Arial Regular" panose="020B0704020202020204" charset="0"/>
              </a:rPr>
              <a:t>:</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Description</a:t>
            </a:r>
            <a:r>
              <a:rPr lang="en-US" altLang="zh-CN">
                <a:ea typeface="+mn-lt"/>
                <a:cs typeface="Arial Regular" panose="020B0704020202020204" charset="0"/>
              </a:rPr>
              <a:t>: Specific parameters that configure the chosen kernel function.</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Options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gn="l">
              <a:lnSpc>
                <a:spcPct val="100000"/>
              </a:lnSpc>
              <a:buClrTx/>
              <a:buSzTx/>
              <a:buNone/>
            </a:pPr>
            <a:r>
              <a:rPr lang="en-US" altLang="zh-CN">
                <a:ea typeface="+mn-lt"/>
                <a:cs typeface="Arial Regular" panose="020B0704020202020204" charset="0"/>
              </a:rPr>
              <a:t>For RBF Kernel:gamma and for Polynomial Kernel: d.</a:t>
            </a:r>
            <a:endParaRPr lang="en-US" altLang="zh-CN">
              <a:ea typeface="+mn-lt"/>
              <a:cs typeface="Arial Regular" panose="020B0704020202020204" charset="0"/>
            </a:endParaRPr>
          </a:p>
          <a:p>
            <a:pPr lvl="0">
              <a:lnSpc>
                <a:spcPct val="100000"/>
              </a:lnSpc>
            </a:pPr>
            <a:r>
              <a:rPr lang="en-US" altLang="zh-CN">
                <a:ea typeface="+mn-lt"/>
                <a:cs typeface="Arial Regular" panose="020B0704020202020204" charset="0"/>
                <a:sym typeface="+mn-ea"/>
              </a:rPr>
              <a:t> 4) </a:t>
            </a:r>
            <a:r>
              <a:rPr lang="en-US" altLang="zh-CN" b="1">
                <a:solidFill>
                  <a:srgbClr val="FF0000"/>
                </a:solidFill>
                <a:ea typeface="+mn-lt"/>
                <a:cs typeface="Arial Regular" panose="020B0704020202020204" charset="0"/>
                <a:sym typeface="+mn-ea"/>
              </a:rPr>
              <a:t>Epsilon-Insensitive Loss Function Parameter</a:t>
            </a:r>
            <a:r>
              <a:rPr lang="en-US" altLang="zh-CN" sz="2400">
                <a:ea typeface="+mn-lt"/>
                <a:cs typeface="Arial Regular" panose="020B0704020202020204" charset="0"/>
                <a:sym typeface="+mn-ea"/>
              </a:rPr>
              <a:t>:</a:t>
            </a:r>
            <a:endParaRPr lang="en-US" altLang="zh-CN" sz="2400">
              <a:ea typeface="+mn-lt"/>
              <a:cs typeface="Arial Regular" panose="020B0704020202020204" charset="0"/>
            </a:endParaRPr>
          </a:p>
          <a:p>
            <a:pPr marL="457200" lvl="1" indent="0">
              <a:lnSpc>
                <a:spcPct val="100000"/>
              </a:lnSpc>
              <a:buNone/>
            </a:pPr>
            <a:r>
              <a:rPr lang="en-US" altLang="zh-CN" sz="2400" u="sng">
                <a:ea typeface="+mn-lt"/>
                <a:cs typeface="Arial Regular" panose="020B0704020202020204" charset="0"/>
                <a:sym typeface="+mn-ea"/>
              </a:rPr>
              <a:t>Description</a:t>
            </a:r>
            <a:r>
              <a:rPr lang="en-US" altLang="zh-CN" sz="2400">
                <a:ea typeface="+mn-lt"/>
                <a:cs typeface="Arial Regular" panose="020B0704020202020204" charset="0"/>
                <a:sym typeface="+mn-ea"/>
              </a:rPr>
              <a:t>: Used in Support Vector Regression (SVR) to define a margin of tolerance where no penalty is given to errors.</a:t>
            </a:r>
            <a:endParaRPr lang="en-US" altLang="zh-CN" sz="2400">
              <a:ea typeface="+mn-lt"/>
              <a:cs typeface="Arial Regular" panose="020B0704020202020204" charset="0"/>
              <a:sym typeface="+mn-ea"/>
            </a:endParaRPr>
          </a:p>
          <a:p>
            <a:pPr marL="457200" lvl="1" indent="0">
              <a:lnSpc>
                <a:spcPct val="100000"/>
              </a:lnSpc>
              <a:buNone/>
            </a:pPr>
            <a:r>
              <a:rPr lang="en-US" altLang="zh-CN" sz="2400" u="sng">
                <a:ea typeface="+mn-lt"/>
                <a:cs typeface="Arial Regular" panose="020B0704020202020204" charset="0"/>
                <a:sym typeface="+mn-ea"/>
              </a:rPr>
              <a:t>Options</a:t>
            </a:r>
            <a:r>
              <a:rPr lang="en-US" altLang="zh-CN" sz="2400">
                <a:ea typeface="+mn-lt"/>
                <a:cs typeface="Arial Regular" panose="020B0704020202020204" charset="0"/>
                <a:sym typeface="+mn-ea"/>
              </a:rPr>
              <a:t>: </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Low epsilon: Sensitive to small errors, which can lead to overfitting.</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High epsilon: Less sensitive to errors, which may simplify the model.</a:t>
            </a:r>
            <a:endParaRPr lang="en-US" altLang="zh-CN" sz="2400">
              <a:ea typeface="+mn-lt"/>
              <a:cs typeface="Arial Regular" panose="020B0704020202020204" charset="0"/>
              <a:sym typeface="+mn-ea"/>
            </a:endParaRPr>
          </a:p>
          <a:p>
            <a:pPr lvl="0">
              <a:lnSpc>
                <a:spcPct val="100000"/>
              </a:lnSpc>
            </a:pPr>
            <a:r>
              <a:rPr lang="en-US" altLang="zh-CN" sz="2800">
                <a:ea typeface="+mn-lt"/>
                <a:cs typeface="Arial Regular" panose="020B0704020202020204" charset="0"/>
                <a:sym typeface="+mn-ea"/>
              </a:rPr>
              <a:t> 5) </a:t>
            </a:r>
            <a:r>
              <a:rPr lang="en-US" altLang="zh-CN" sz="2800" b="1">
                <a:solidFill>
                  <a:srgbClr val="FF0000"/>
                </a:solidFill>
                <a:ea typeface="+mn-lt"/>
                <a:cs typeface="Arial Regular" panose="020B0704020202020204" charset="0"/>
                <a:sym typeface="+mn-ea"/>
              </a:rPr>
              <a:t>Tolerance Parameter(tol)</a:t>
            </a:r>
            <a:r>
              <a:rPr lang="en-US" altLang="zh-CN" sz="2800">
                <a:ea typeface="+mn-lt"/>
                <a:cs typeface="Arial Regular" panose="020B0704020202020204" charset="0"/>
                <a:sym typeface="+mn-ea"/>
              </a:rPr>
              <a:t>:</a:t>
            </a:r>
            <a:endParaRPr lang="en-US" altLang="zh-CN" sz="2800">
              <a:ea typeface="+mn-lt"/>
              <a:cs typeface="Arial Regular" panose="020B0704020202020204" charset="0"/>
              <a:sym typeface="+mn-ea"/>
            </a:endParaRPr>
          </a:p>
          <a:p>
            <a:pPr marL="457200" lvl="1" indent="0">
              <a:lnSpc>
                <a:spcPct val="100000"/>
              </a:lnSpc>
              <a:buNone/>
            </a:pPr>
            <a:r>
              <a:rPr lang="en-US" altLang="zh-CN" sz="2400" u="sng">
                <a:solidFill>
                  <a:schemeClr val="tx1"/>
                </a:solidFill>
                <a:ea typeface="+mn-lt"/>
                <a:cs typeface="Arial Regular" panose="020B0704020202020204" charset="0"/>
                <a:sym typeface="+mn-ea"/>
              </a:rPr>
              <a:t>Description</a:t>
            </a:r>
            <a:r>
              <a:rPr lang="en-US" altLang="zh-CN" sz="2400">
                <a:ea typeface="+mn-lt"/>
                <a:cs typeface="Arial Regular" panose="020B0704020202020204" charset="0"/>
                <a:sym typeface="+mn-ea"/>
              </a:rPr>
              <a:t>: Sets the threshold for stopping the optimization process based on improvement in the objective function.</a:t>
            </a:r>
            <a:endParaRPr lang="en-US" altLang="zh-CN" sz="2400">
              <a:ea typeface="+mn-lt"/>
              <a:cs typeface="Arial Regular" panose="020B0704020202020204" charset="0"/>
              <a:sym typeface="+mn-ea"/>
            </a:endParaRPr>
          </a:p>
          <a:p>
            <a:pPr marL="457200" lvl="1" indent="0">
              <a:lnSpc>
                <a:spcPct val="100000"/>
              </a:lnSpc>
              <a:buNone/>
            </a:pPr>
            <a:r>
              <a:rPr lang="en-US" altLang="zh-CN" sz="2400" u="sng">
                <a:ea typeface="+mn-lt"/>
                <a:cs typeface="Arial Regular" panose="020B0704020202020204" charset="0"/>
                <a:sym typeface="+mn-ea"/>
              </a:rPr>
              <a:t>Options</a:t>
            </a:r>
            <a:r>
              <a:rPr lang="en-US" altLang="zh-CN" sz="2400">
                <a:ea typeface="+mn-lt"/>
                <a:cs typeface="Arial Regular" panose="020B0704020202020204" charset="0"/>
                <a:sym typeface="+mn-ea"/>
              </a:rPr>
              <a:t>:</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Small tol: The algorithm will iterate until a very precise solution is found, potentially increasing computation time.</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Large tol: The algorithm may stop early, speeding up training but possibly sacrificing accuracy.</a:t>
            </a:r>
            <a:endParaRPr lang="en-US" altLang="zh-CN" sz="2400">
              <a:ea typeface="+mn-lt"/>
              <a:cs typeface="Arial Regular" panose="020B07040202020202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lnSpcReduction="10000"/>
          </a:bodyPr>
          <a:p>
            <a:pPr marL="114300" lvl="0" indent="-342900" algn="l">
              <a:lnSpc>
                <a:spcPct val="100000"/>
              </a:lnSpc>
              <a:buClrTx/>
              <a:buSzTx/>
            </a:pPr>
            <a:r>
              <a:rPr lang="en-US" altLang="zh-CN">
                <a:ea typeface="+mn-lt"/>
                <a:cs typeface="Arial Regular" panose="020B0704020202020204" charset="0"/>
              </a:rPr>
              <a:t>6) </a:t>
            </a:r>
            <a:r>
              <a:rPr lang="en-US" altLang="zh-CN" b="1">
                <a:solidFill>
                  <a:srgbClr val="FF0000"/>
                </a:solidFill>
                <a:ea typeface="+mn-lt"/>
                <a:cs typeface="Arial Regular" panose="020B0704020202020204" charset="0"/>
              </a:rPr>
              <a:t>Sample Weights</a:t>
            </a:r>
            <a:r>
              <a:rPr lang="en-US" altLang="zh-CN">
                <a:ea typeface="+mn-lt"/>
                <a:cs typeface="Arial Regular" panose="020B0704020202020204" charset="0"/>
              </a:rPr>
              <a:t>:</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Description</a:t>
            </a:r>
            <a:r>
              <a:rPr lang="en-US" altLang="zh-CN">
                <a:ea typeface="+mn-lt"/>
                <a:cs typeface="Arial Regular" panose="020B0704020202020204" charset="0"/>
              </a:rPr>
              <a:t>: Specific parameters that configure the chosen kernel function.</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Options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gn="l">
              <a:lnSpc>
                <a:spcPct val="100000"/>
              </a:lnSpc>
              <a:buClrTx/>
              <a:buSzTx/>
              <a:buNone/>
            </a:pPr>
            <a:r>
              <a:rPr lang="en-US" altLang="zh-CN">
                <a:ea typeface="+mn-lt"/>
                <a:cs typeface="Arial Regular" panose="020B0704020202020204" charset="0"/>
              </a:rPr>
              <a:t>Higher weights for minority classes: Helps the model pay more attention to underrepresented classes.</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Lower weights for majority classes: Reduces the impact of overrepresented data.</a:t>
            </a:r>
            <a:endParaRPr lang="en-US" altLang="zh-CN">
              <a:ea typeface="+mn-lt"/>
              <a:cs typeface="Arial Regular" panose="020B0704020202020204" charset="0"/>
            </a:endParaRPr>
          </a:p>
          <a:p>
            <a:pPr lvl="0">
              <a:lnSpc>
                <a:spcPct val="100000"/>
              </a:lnSpc>
            </a:pPr>
            <a:r>
              <a:rPr lang="en-US" altLang="zh-CN">
                <a:ea typeface="+mn-lt"/>
                <a:cs typeface="Arial Regular" panose="020B0704020202020204" charset="0"/>
                <a:sym typeface="+mn-ea"/>
              </a:rPr>
              <a:t> 7) </a:t>
            </a:r>
            <a:r>
              <a:rPr lang="en-US" altLang="zh-CN" b="1">
                <a:solidFill>
                  <a:srgbClr val="FF0000"/>
                </a:solidFill>
                <a:ea typeface="+mn-lt"/>
                <a:cs typeface="Arial Regular" panose="020B0704020202020204" charset="0"/>
                <a:sym typeface="+mn-ea"/>
              </a:rPr>
              <a:t>Maximum Iterations</a:t>
            </a:r>
            <a:r>
              <a:rPr lang="en-US" altLang="zh-CN" sz="2400">
                <a:ea typeface="+mn-lt"/>
                <a:cs typeface="Arial Regular" panose="020B0704020202020204" charset="0"/>
                <a:sym typeface="+mn-ea"/>
              </a:rPr>
              <a:t>:</a:t>
            </a:r>
            <a:endParaRPr lang="en-US" altLang="zh-CN" sz="2400">
              <a:ea typeface="+mn-lt"/>
              <a:cs typeface="Arial Regular" panose="020B0704020202020204" charset="0"/>
            </a:endParaRPr>
          </a:p>
          <a:p>
            <a:pPr marL="457200" lvl="1" indent="0">
              <a:lnSpc>
                <a:spcPct val="100000"/>
              </a:lnSpc>
              <a:buNone/>
            </a:pPr>
            <a:r>
              <a:rPr lang="en-US" altLang="zh-CN" sz="2400" u="sng">
                <a:ea typeface="+mn-lt"/>
                <a:cs typeface="Arial Regular" panose="020B0704020202020204" charset="0"/>
                <a:sym typeface="+mn-ea"/>
              </a:rPr>
              <a:t>Description</a:t>
            </a:r>
            <a:r>
              <a:rPr lang="en-US" altLang="zh-CN" sz="2400">
                <a:ea typeface="+mn-lt"/>
                <a:cs typeface="Arial Regular" panose="020B0704020202020204" charset="0"/>
                <a:sym typeface="+mn-ea"/>
              </a:rPr>
              <a:t>: Limits the number of iterations during the training process.</a:t>
            </a:r>
            <a:endParaRPr lang="en-US" altLang="zh-CN" sz="2400">
              <a:ea typeface="+mn-lt"/>
              <a:cs typeface="Arial Regular" panose="020B0704020202020204" charset="0"/>
              <a:sym typeface="+mn-ea"/>
            </a:endParaRPr>
          </a:p>
          <a:p>
            <a:pPr marL="457200" lvl="1" indent="0">
              <a:lnSpc>
                <a:spcPct val="100000"/>
              </a:lnSpc>
              <a:buNone/>
            </a:pPr>
            <a:r>
              <a:rPr lang="en-US" altLang="zh-CN" sz="2400" u="sng">
                <a:ea typeface="+mn-lt"/>
                <a:cs typeface="Arial Regular" panose="020B0704020202020204" charset="0"/>
                <a:sym typeface="+mn-ea"/>
              </a:rPr>
              <a:t>Options</a:t>
            </a:r>
            <a:r>
              <a:rPr lang="en-US" altLang="zh-CN" sz="2400">
                <a:ea typeface="+mn-lt"/>
                <a:cs typeface="Arial Regular" panose="020B0704020202020204" charset="0"/>
                <a:sym typeface="+mn-ea"/>
              </a:rPr>
              <a:t>: </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High max_iter: Allows the optimization algorithm to run longer, which can lead to a better solution.</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Low max_iter: Prevents excessive computation time but might lead to an incomplete solution.</a:t>
            </a:r>
            <a:endParaRPr lang="en-US" altLang="zh-CN" sz="2400">
              <a:ea typeface="+mn-lt"/>
              <a:cs typeface="Arial Regular" panose="020B0704020202020204"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17894215">
            <a:off x="10213918" y="1260372"/>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142046" y="4120893"/>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矩形 4"/>
          <p:cNvSpPr/>
          <p:nvPr/>
        </p:nvSpPr>
        <p:spPr>
          <a:xfrm>
            <a:off x="3686175" y="2070101"/>
            <a:ext cx="914400" cy="2381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600" y="3340268"/>
            <a:ext cx="4318000" cy="769441"/>
          </a:xfrm>
          <a:prstGeom prst="rect">
            <a:avLst/>
          </a:prstGeom>
          <a:noFill/>
        </p:spPr>
        <p:txBody>
          <a:bodyPr wrap="square" rtlCol="0">
            <a:spAutoFit/>
          </a:bodyPr>
          <a:lstStyle/>
          <a:p>
            <a:r>
              <a:rPr lang="en-US" altLang="zh-CN"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CONTENTS</a:t>
            </a:r>
            <a:endParaRPr lang="zh-CN" altLang="en-US"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 name="直接连接符 6"/>
          <p:cNvCxnSpPr/>
          <p:nvPr/>
        </p:nvCxnSpPr>
        <p:spPr>
          <a:xfrm>
            <a:off x="1802131" y="33843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63345" y="2542706"/>
            <a:ext cx="3800475" cy="758190"/>
          </a:xfrm>
          <a:prstGeom prst="rect">
            <a:avLst/>
          </a:prstGeom>
          <a:noFill/>
        </p:spPr>
        <p:txBody>
          <a:bodyPr wrap="square" rtlCol="0">
            <a:spAutoFit/>
          </a:bodyPr>
          <a:lstStyle/>
          <a:p>
            <a:pPr>
              <a:lnSpc>
                <a:spcPts val="5200"/>
              </a:lnSpc>
            </a:pPr>
            <a:r>
              <a:rPr lang="en-US" altLang="zh-CN" sz="8000" spc="130" dirty="0">
                <a:solidFill>
                  <a:schemeClr val="bg2">
                    <a:lumMod val="25000"/>
                  </a:schemeClr>
                </a:solidFill>
                <a:latin typeface="思源黑体 CN Heavy" panose="020B0A00000000000000" pitchFamily="34" charset="-122"/>
                <a:ea typeface="思源黑体 CN Heavy" panose="020B0A00000000000000" pitchFamily="34" charset="-122"/>
              </a:rPr>
              <a:t>Outline</a:t>
            </a:r>
            <a:endParaRPr lang="en-US" altLang="zh-CN" sz="80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11" name="直接连接符 10"/>
          <p:cNvCxnSpPr/>
          <p:nvPr/>
        </p:nvCxnSpPr>
        <p:spPr>
          <a:xfrm flipH="1">
            <a:off x="3753074" y="170585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777341" y="193292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96000" y="82538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096000" y="87935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01</a:t>
            </a:r>
            <a:endParaRPr lang="zh-CN" altLang="en-US" dirty="0"/>
          </a:p>
        </p:txBody>
      </p:sp>
      <p:sp>
        <p:nvSpPr>
          <p:cNvPr id="16" name="矩形 15"/>
          <p:cNvSpPr/>
          <p:nvPr/>
        </p:nvSpPr>
        <p:spPr>
          <a:xfrm>
            <a:off x="6096000" y="1964919"/>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096000" y="2018894"/>
            <a:ext cx="692727" cy="584775"/>
          </a:xfrm>
          <a:prstGeom prst="rect">
            <a:avLst/>
          </a:prstGeom>
          <a:noFill/>
        </p:spPr>
        <p:txBody>
          <a:bodyPr wrap="square" rtlCol="0">
            <a:spAutoFit/>
          </a:bodyPr>
          <a:lstStyle/>
          <a:p>
            <a:pPr algn="ctr"/>
            <a:r>
              <a:rPr lang="en-US" altLang="zh-CN"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02</a:t>
            </a:r>
            <a:endParaRPr lang="zh-CN" altLang="en-US"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18" name="矩形 17"/>
          <p:cNvSpPr/>
          <p:nvPr/>
        </p:nvSpPr>
        <p:spPr>
          <a:xfrm>
            <a:off x="6096000" y="3104455"/>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096000" y="3158430"/>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03</a:t>
            </a:r>
            <a:endParaRPr lang="zh-CN" altLang="en-US" dirty="0"/>
          </a:p>
        </p:txBody>
      </p:sp>
      <p:sp>
        <p:nvSpPr>
          <p:cNvPr id="20" name="矩形 19"/>
          <p:cNvSpPr/>
          <p:nvPr/>
        </p:nvSpPr>
        <p:spPr>
          <a:xfrm>
            <a:off x="6096000" y="4243991"/>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096000" y="4297966"/>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04</a:t>
            </a:r>
            <a:endParaRPr lang="zh-CN" altLang="en-US" dirty="0"/>
          </a:p>
        </p:txBody>
      </p:sp>
      <p:sp>
        <p:nvSpPr>
          <p:cNvPr id="22"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44590" y="69968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01</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3"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44590" y="1860007"/>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02</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4"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44590" y="2978761"/>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03</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6944590" y="4118297"/>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04</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6" name="文本框 25"/>
          <p:cNvSpPr txBox="1"/>
          <p:nvPr/>
        </p:nvSpPr>
        <p:spPr>
          <a:xfrm>
            <a:off x="6944590" y="1202540"/>
            <a:ext cx="3117272" cy="398780"/>
          </a:xfrm>
          <a:prstGeom prst="rect">
            <a:avLst/>
          </a:prstGeom>
          <a:noFill/>
        </p:spPr>
        <p:txBody>
          <a:bodyPr wrap="square" rtlCol="0">
            <a:spAutoFit/>
          </a:bodyPr>
          <a:lstStyle/>
          <a:p>
            <a:r>
              <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rPr>
              <a:t>Decision Tree</a:t>
            </a:r>
            <a:endPar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7" name="文本框 26"/>
          <p:cNvSpPr txBox="1"/>
          <p:nvPr/>
        </p:nvSpPr>
        <p:spPr>
          <a:xfrm>
            <a:off x="6944590" y="2331684"/>
            <a:ext cx="3117272" cy="398780"/>
          </a:xfrm>
          <a:prstGeom prst="rect">
            <a:avLst/>
          </a:prstGeom>
          <a:noFill/>
        </p:spPr>
        <p:txBody>
          <a:bodyPr wrap="square" rtlCol="0">
            <a:spAutoFit/>
          </a:bodyPr>
          <a:lstStyle/>
          <a:p>
            <a:r>
              <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rPr>
              <a:t>Random Forest</a:t>
            </a:r>
            <a:endPar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8" name="文本框 27"/>
          <p:cNvSpPr txBox="1"/>
          <p:nvPr/>
        </p:nvSpPr>
        <p:spPr>
          <a:xfrm>
            <a:off x="6944590" y="3460828"/>
            <a:ext cx="3117272" cy="398780"/>
          </a:xfrm>
          <a:prstGeom prst="rect">
            <a:avLst/>
          </a:prstGeom>
          <a:noFill/>
        </p:spPr>
        <p:txBody>
          <a:bodyPr wrap="square" rtlCol="0">
            <a:spAutoFit/>
          </a:bodyPr>
          <a:lstStyle/>
          <a:p>
            <a:r>
              <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rPr>
              <a:t>KNN</a:t>
            </a:r>
            <a:endPar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9" name="文本框 28"/>
          <p:cNvSpPr txBox="1"/>
          <p:nvPr/>
        </p:nvSpPr>
        <p:spPr>
          <a:xfrm>
            <a:off x="6944590" y="4589972"/>
            <a:ext cx="3117272" cy="398780"/>
          </a:xfrm>
          <a:prstGeom prst="rect">
            <a:avLst/>
          </a:prstGeom>
          <a:noFill/>
        </p:spPr>
        <p:txBody>
          <a:bodyPr wrap="square" rtlCol="0">
            <a:spAutoFit/>
          </a:bodyPr>
          <a:lstStyle/>
          <a:p>
            <a:r>
              <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rPr>
              <a:t>SVM</a:t>
            </a:r>
            <a:endPar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 name="矩形 1"/>
          <p:cNvSpPr/>
          <p:nvPr>
            <p:custDataLst>
              <p:tags r:id="rId1"/>
            </p:custDataLst>
          </p:nvPr>
        </p:nvSpPr>
        <p:spPr>
          <a:xfrm>
            <a:off x="6096000" y="5508276"/>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2"/>
            </p:custDataLst>
          </p:nvPr>
        </p:nvSpPr>
        <p:spPr>
          <a:xfrm>
            <a:off x="6096000" y="5562251"/>
            <a:ext cx="692727" cy="58356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05</a:t>
            </a:r>
            <a:endParaRPr lang="zh-CN" altLang="en-US" dirty="0"/>
          </a:p>
        </p:txBody>
      </p:sp>
      <p:sp>
        <p:nvSpPr>
          <p:cNvPr id="8"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3"/>
            </p:custDataLst>
          </p:nvPr>
        </p:nvSpPr>
        <p:spPr>
          <a:xfrm>
            <a:off x="6944590" y="5382582"/>
            <a:ext cx="2053937" cy="52197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05</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10" name="文本框 9"/>
          <p:cNvSpPr txBox="1"/>
          <p:nvPr>
            <p:custDataLst>
              <p:tags r:id="rId4"/>
            </p:custDataLst>
          </p:nvPr>
        </p:nvSpPr>
        <p:spPr>
          <a:xfrm>
            <a:off x="6944590" y="5854257"/>
            <a:ext cx="3117272" cy="398780"/>
          </a:xfrm>
          <a:prstGeom prst="rect">
            <a:avLst/>
          </a:prstGeom>
          <a:noFill/>
        </p:spPr>
        <p:txBody>
          <a:bodyPr wrap="square" rtlCol="0">
            <a:spAutoFit/>
          </a:bodyPr>
          <a:lstStyle/>
          <a:p>
            <a:r>
              <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rPr>
              <a:t>Gradient Boosting</a:t>
            </a:r>
            <a:endPar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1684020" y="240030"/>
            <a:ext cx="8544560" cy="8643620"/>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1667510" y="929005"/>
            <a:ext cx="8544560" cy="8643620"/>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93850" y="2116502"/>
            <a:ext cx="3261685" cy="293814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05</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4367574" y="2585861"/>
            <a:ext cx="5190260" cy="1106805"/>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Five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4367574" y="3748411"/>
            <a:ext cx="6580910" cy="829945"/>
          </a:xfrm>
          <a:prstGeom prst="rect">
            <a:avLst/>
          </a:prstGeom>
          <a:noFill/>
        </p:spPr>
        <p:txBody>
          <a:bodyPr wrap="square" rtlCol="0">
            <a:spAutoFit/>
          </a:bodyPr>
          <a:lstStyle/>
          <a:p>
            <a:r>
              <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rPr>
              <a:t>Gradient Boosting</a:t>
            </a:r>
            <a:endPar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3413" y="2736778"/>
            <a:ext cx="4445000" cy="2676525"/>
          </a:xfrm>
          <a:prstGeom prst="rect">
            <a:avLst/>
          </a:prstGeom>
        </p:spPr>
        <p:txBody>
          <a:bodyPr wrap="square">
            <a:spAutoFit/>
          </a:bodyPr>
          <a:lstStyle/>
          <a:p>
            <a:pPr>
              <a:lnSpc>
                <a:spcPct val="150000"/>
              </a:lnSpc>
              <a:spcAft>
                <a:spcPts val="0"/>
              </a:spcAft>
            </a:pPr>
            <a:r>
              <a:rPr lang="en-US" altLang="zh-CN" sz="1400" kern="100">
                <a:latin typeface="Segoe UI" panose="020B0502040204020203" pitchFamily="34" charset="0"/>
                <a:ea typeface="微软雅黑" panose="020B0503020204020204" pitchFamily="34" charset="-122"/>
                <a:cs typeface="Segoe UI" panose="020B0502040204020203" pitchFamily="34" charset="0"/>
              </a:rPr>
              <a:t>Gradient Boosting is an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ensemble technique</a:t>
            </a:r>
            <a:r>
              <a:rPr lang="en-US" altLang="zh-CN" sz="1400" kern="100">
                <a:latin typeface="Segoe UI" panose="020B0502040204020203" pitchFamily="34" charset="0"/>
                <a:ea typeface="微软雅黑" panose="020B0503020204020204" pitchFamily="34" charset="-122"/>
                <a:cs typeface="Segoe UI" panose="020B0502040204020203" pitchFamily="34" charset="0"/>
              </a:rPr>
              <a:t> that builds models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sequentially</a:t>
            </a:r>
            <a:r>
              <a:rPr lang="en-US" altLang="zh-CN" sz="1400" kern="100">
                <a:latin typeface="Segoe UI" panose="020B0502040204020203" pitchFamily="34" charset="0"/>
                <a:ea typeface="微软雅黑" panose="020B0503020204020204" pitchFamily="34" charset="-122"/>
                <a:cs typeface="Segoe UI" panose="020B0502040204020203" pitchFamily="34" charset="0"/>
              </a:rPr>
              <a:t>, with each new model attempting to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correct </a:t>
            </a:r>
            <a:r>
              <a:rPr lang="en-US" altLang="zh-CN" sz="1400" kern="100">
                <a:latin typeface="Segoe UI" panose="020B0502040204020203" pitchFamily="34" charset="0"/>
                <a:ea typeface="微软雅黑" panose="020B0503020204020204" pitchFamily="34" charset="-122"/>
                <a:cs typeface="Segoe UI" panose="020B0502040204020203" pitchFamily="34" charset="0"/>
              </a:rPr>
              <a:t>the errors of the previous ones.</a:t>
            </a:r>
            <a:endParaRPr lang="en-US" altLang="zh-CN" sz="1400" kern="100">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latin typeface="Segoe UI" panose="020B0502040204020203" pitchFamily="34" charset="0"/>
                <a:ea typeface="微软雅黑" panose="020B0503020204020204" pitchFamily="34" charset="-122"/>
                <a:cs typeface="Segoe UI" panose="020B0502040204020203" pitchFamily="34" charset="0"/>
              </a:rPr>
              <a:t>It combines weak learners (often Decision Trees) to create a strong predictive model.</a:t>
            </a:r>
            <a:endParaRPr lang="en-US" altLang="zh-CN" sz="1400" kern="100">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Highly flexible</a:t>
            </a:r>
            <a:r>
              <a:rPr lang="en-US" altLang="zh-CN" sz="1400" kern="100">
                <a:latin typeface="Segoe UI" panose="020B0502040204020203" pitchFamily="34" charset="0"/>
                <a:ea typeface="微软雅黑" panose="020B0503020204020204" pitchFamily="34" charset="-122"/>
                <a:cs typeface="Segoe UI" panose="020B0502040204020203" pitchFamily="34" charset="0"/>
              </a:rPr>
              <a:t> and can be tuned for various loss functions.</a:t>
            </a:r>
            <a:endParaRPr lang="en-US" altLang="zh-CN" sz="1400" kern="100">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608330" y="1964690"/>
            <a:ext cx="5152390" cy="583565"/>
          </a:xfrm>
          <a:prstGeom prst="rect">
            <a:avLst/>
          </a:prstGeom>
          <a:noFill/>
        </p:spPr>
        <p:txBody>
          <a:bodyPr wrap="square" rtlCol="0">
            <a:spAutoFit/>
          </a:bodyPr>
          <a:lstStyle/>
          <a:p>
            <a:r>
              <a:rPr lang="zh-CN" altLang="en-US" sz="3200" dirty="0">
                <a:solidFill>
                  <a:schemeClr val="bg2">
                    <a:lumMod val="25000"/>
                  </a:schemeClr>
                </a:solidFill>
                <a:latin typeface="思源黑体 CN Heavy" panose="020B0A00000000000000" pitchFamily="34" charset="-122"/>
                <a:ea typeface="思源黑体 CN Heavy" panose="020B0A00000000000000" pitchFamily="34" charset="-122"/>
              </a:rPr>
              <a:t>General Explanation</a:t>
            </a:r>
            <a:endParaRPr lang="zh-CN" altLang="en-US" sz="320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4" name="直接连接符 3"/>
          <p:cNvCxnSpPr/>
          <p:nvPr/>
        </p:nvCxnSpPr>
        <p:spPr>
          <a:xfrm>
            <a:off x="731687" y="26604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17894215">
            <a:off x="11262855" y="3525710"/>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7894215">
            <a:off x="11190983" y="6386231"/>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p:nvPr>
            <p:custDataLst>
              <p:tags r:id="rId1"/>
            </p:custDataLst>
          </p:nvPr>
        </p:nvPicPr>
        <p:blipFill>
          <a:blip r:embed="rId2"/>
        </p:blipFill>
        <p:spPr>
          <a:xfrm>
            <a:off x="5388610" y="291465"/>
            <a:ext cx="6803390" cy="62744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a:bodyPr>
          <a:p>
            <a:pPr marL="457200" indent="-457200">
              <a:lnSpc>
                <a:spcPct val="100000"/>
              </a:lnSpc>
            </a:pPr>
            <a:r>
              <a:rPr lang="en-US" altLang="zh-CN">
                <a:ea typeface="+mn-lt"/>
                <a:cs typeface="Arial Regular" panose="020B0704020202020204" charset="0"/>
              </a:rPr>
              <a:t>1) </a:t>
            </a:r>
            <a:r>
              <a:rPr lang="en-US" altLang="zh-CN" b="1">
                <a:solidFill>
                  <a:srgbClr val="FF0000"/>
                </a:solidFill>
                <a:ea typeface="+mn-lt"/>
                <a:cs typeface="Arial Regular" panose="020B0704020202020204" charset="0"/>
              </a:rPr>
              <a:t>Learning Rate</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Description</a:t>
            </a:r>
            <a:r>
              <a:rPr lang="zh-CN" altLang="en-US">
                <a:ea typeface="+mn-lt"/>
                <a:cs typeface="Arial Regular" panose="020B0704020202020204" charset="0"/>
              </a:rPr>
              <a:t>: Controls the contribution of each tree to the final prediction.</a:t>
            </a:r>
            <a:endParaRPr lang="zh-CN" altLang="en-US">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a:t>
            </a:r>
            <a:r>
              <a:rPr lang="zh-CN" altLang="en-US">
                <a:ea typeface="+mn-lt"/>
                <a:cs typeface="Arial Regular" panose="020B0704020202020204" charset="0"/>
              </a:rPr>
              <a:t>: </a:t>
            </a:r>
            <a:r>
              <a:rPr>
                <a:ea typeface="+mn-lt"/>
                <a:cs typeface="Arial Regular" panose="020B0704020202020204" charset="0"/>
              </a:rPr>
              <a:t>A lower learning rate (e.g., 0.01) means the model learns more slowly but may result in better performance with more trees. A higher learning rate (e.g., 0.1) speeds up learning but risks overshooting the optimal solution.</a:t>
            </a:r>
            <a:endParaRPr>
              <a:ea typeface="+mn-lt"/>
              <a:cs typeface="Arial Regular" panose="020B0704020202020204" charset="0"/>
            </a:endParaRPr>
          </a:p>
          <a:p>
            <a:pPr marL="457200" lvl="1" indent="0">
              <a:lnSpc>
                <a:spcPct val="100000"/>
              </a:lnSpc>
              <a:buNone/>
            </a:pPr>
            <a:endParaRPr lang="en-US" altLang="zh-CN">
              <a:ea typeface="+mn-lt"/>
              <a:cs typeface="Arial Regular" panose="020B0704020202020204" charset="0"/>
            </a:endParaRPr>
          </a:p>
          <a:p>
            <a:pPr lvl="0">
              <a:lnSpc>
                <a:spcPct val="100000"/>
              </a:lnSpc>
            </a:pPr>
            <a:r>
              <a:rPr lang="en-US" altLang="zh-CN">
                <a:ea typeface="+mn-lt"/>
                <a:cs typeface="Arial Regular" panose="020B0704020202020204" charset="0"/>
              </a:rPr>
              <a:t> 2) </a:t>
            </a:r>
            <a:r>
              <a:rPr lang="en-US" altLang="zh-CN" b="1">
                <a:solidFill>
                  <a:srgbClr val="FF0000"/>
                </a:solidFill>
                <a:ea typeface="+mn-lt"/>
                <a:cs typeface="Arial Regular" panose="020B0704020202020204" charset="0"/>
              </a:rPr>
              <a:t>Number of Estimators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Description</a:t>
            </a:r>
            <a:r>
              <a:rPr lang="en-US" altLang="zh-CN">
                <a:ea typeface="+mn-lt"/>
                <a:cs typeface="Arial Regular" panose="020B0704020202020204" charset="0"/>
              </a:rPr>
              <a:t>: The total number of trees in the ensemble.</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Options</a:t>
            </a:r>
            <a:r>
              <a:rPr lang="en-US" altLang="zh-CN">
                <a:ea typeface="+mn-lt"/>
                <a:cs typeface="Arial Regular" panose="020B0704020202020204" charset="0"/>
              </a:rPr>
              <a:t>: Increasing the number of estimators generally improves model performance but can lead to overfitting. Common values range from 100 to 1000, depending on the learning rate and dataset size.</a:t>
            </a:r>
            <a:endParaRPr lang="en-US" altLang="zh-CN">
              <a:ea typeface="+mn-lt"/>
              <a:cs typeface="Arial Regular" panose="020B07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a:bodyPr>
          <a:p>
            <a:pPr marL="114300" lvl="0" indent="-342900" algn="l">
              <a:lnSpc>
                <a:spcPct val="100000"/>
              </a:lnSpc>
              <a:buClrTx/>
              <a:buSzTx/>
            </a:pPr>
            <a:r>
              <a:rPr lang="en-US" altLang="zh-CN">
                <a:ea typeface="+mn-lt"/>
                <a:cs typeface="Arial Regular" panose="020B0704020202020204" charset="0"/>
              </a:rPr>
              <a:t>3) </a:t>
            </a:r>
            <a:r>
              <a:rPr lang="en-US" altLang="zh-CN" b="1">
                <a:solidFill>
                  <a:srgbClr val="FF0000"/>
                </a:solidFill>
                <a:ea typeface="+mn-lt"/>
                <a:cs typeface="Arial Regular" panose="020B0704020202020204" charset="0"/>
              </a:rPr>
              <a:t>Max Depth</a:t>
            </a:r>
            <a:r>
              <a:rPr lang="en-US" altLang="zh-CN">
                <a:ea typeface="+mn-lt"/>
                <a:cs typeface="Arial Regular" panose="020B0704020202020204" charset="0"/>
              </a:rPr>
              <a:t>:</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Description</a:t>
            </a:r>
            <a:r>
              <a:rPr lang="en-US" altLang="zh-CN">
                <a:ea typeface="+mn-lt"/>
                <a:cs typeface="Arial Regular" panose="020B0704020202020204" charset="0"/>
              </a:rPr>
              <a:t>: The maximum depth of each tree, limiting its complexity.</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Options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gn="l">
              <a:lnSpc>
                <a:spcPct val="100000"/>
              </a:lnSpc>
              <a:buClrTx/>
              <a:buSzTx/>
              <a:buNone/>
            </a:pPr>
            <a:r>
              <a:rPr lang="en-US" altLang="zh-CN">
                <a:ea typeface="+mn-lt"/>
                <a:cs typeface="Arial Regular" panose="020B0704020202020204" charset="0"/>
              </a:rPr>
              <a:t>A deeper tree (e.g., max depth of 6 or more) can capture more intricate patterns but may overfit. Shallower trees (e.g., max depth of 3 or 4) are simpler and often lead to better generalization.</a:t>
            </a:r>
            <a:endParaRPr lang="en-US" altLang="zh-CN">
              <a:ea typeface="+mn-lt"/>
              <a:cs typeface="Arial Regular" panose="020B0704020202020204" charset="0"/>
            </a:endParaRPr>
          </a:p>
          <a:p>
            <a:pPr lvl="0">
              <a:lnSpc>
                <a:spcPct val="100000"/>
              </a:lnSpc>
            </a:pPr>
            <a:r>
              <a:rPr lang="en-US" altLang="zh-CN">
                <a:ea typeface="+mn-lt"/>
                <a:cs typeface="Arial Regular" panose="020B0704020202020204" charset="0"/>
                <a:sym typeface="+mn-ea"/>
              </a:rPr>
              <a:t> 4) </a:t>
            </a:r>
            <a:r>
              <a:rPr lang="en-US" altLang="zh-CN" b="1">
                <a:solidFill>
                  <a:srgbClr val="FF0000"/>
                </a:solidFill>
                <a:ea typeface="+mn-lt"/>
                <a:cs typeface="Arial Regular" panose="020B0704020202020204" charset="0"/>
                <a:sym typeface="+mn-ea"/>
              </a:rPr>
              <a:t>Subsample</a:t>
            </a:r>
            <a:r>
              <a:rPr lang="en-US" altLang="zh-CN" sz="2400">
                <a:ea typeface="+mn-lt"/>
                <a:cs typeface="Arial Regular" panose="020B0704020202020204" charset="0"/>
                <a:sym typeface="+mn-ea"/>
              </a:rPr>
              <a:t>:</a:t>
            </a:r>
            <a:endParaRPr lang="en-US" altLang="zh-CN" sz="2400">
              <a:ea typeface="+mn-lt"/>
              <a:cs typeface="Arial Regular" panose="020B0704020202020204" charset="0"/>
            </a:endParaRPr>
          </a:p>
          <a:p>
            <a:pPr marL="457200" lvl="1" indent="0">
              <a:lnSpc>
                <a:spcPct val="100000"/>
              </a:lnSpc>
              <a:buNone/>
            </a:pPr>
            <a:r>
              <a:rPr lang="en-US" altLang="zh-CN" sz="2400" u="sng">
                <a:ea typeface="+mn-lt"/>
                <a:cs typeface="Arial Regular" panose="020B0704020202020204" charset="0"/>
                <a:sym typeface="+mn-ea"/>
              </a:rPr>
              <a:t>Description</a:t>
            </a:r>
            <a:r>
              <a:rPr lang="en-US" altLang="zh-CN" sz="2400">
                <a:ea typeface="+mn-lt"/>
                <a:cs typeface="Arial Regular" panose="020B0704020202020204" charset="0"/>
                <a:sym typeface="+mn-ea"/>
              </a:rPr>
              <a:t>: The fraction of samples used to fit each individual tree.</a:t>
            </a:r>
            <a:endParaRPr lang="en-US" altLang="zh-CN" sz="2400">
              <a:ea typeface="+mn-lt"/>
              <a:cs typeface="Arial Regular" panose="020B0704020202020204" charset="0"/>
              <a:sym typeface="+mn-ea"/>
            </a:endParaRPr>
          </a:p>
          <a:p>
            <a:pPr marL="457200" lvl="1" indent="0">
              <a:lnSpc>
                <a:spcPct val="100000"/>
              </a:lnSpc>
              <a:buNone/>
            </a:pPr>
            <a:r>
              <a:rPr lang="en-US" altLang="zh-CN" sz="2400" u="sng">
                <a:ea typeface="+mn-lt"/>
                <a:cs typeface="Arial Regular" panose="020B0704020202020204" charset="0"/>
                <a:sym typeface="+mn-ea"/>
              </a:rPr>
              <a:t>Options</a:t>
            </a:r>
            <a:r>
              <a:rPr lang="en-US" altLang="zh-CN" sz="2400">
                <a:ea typeface="+mn-lt"/>
                <a:cs typeface="Arial Regular" panose="020B0704020202020204" charset="0"/>
                <a:sym typeface="+mn-ea"/>
              </a:rPr>
              <a:t>: </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A value less than 1 (e.g., 0.8) means only a portion of the data is used for training each tree, which can reduce overfitting. A value of 1 uses all data, potentially leading to overfitting.</a:t>
            </a:r>
            <a:endParaRPr lang="en-US" altLang="zh-CN" sz="2400">
              <a:ea typeface="+mn-lt"/>
              <a:cs typeface="Arial Regular" panose="020B070402020202020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lnSpcReduction="10000"/>
          </a:bodyPr>
          <a:p>
            <a:pPr marL="114300" lvl="0" indent="-342900" algn="l">
              <a:lnSpc>
                <a:spcPct val="100000"/>
              </a:lnSpc>
              <a:buClrTx/>
              <a:buSzTx/>
            </a:pPr>
            <a:r>
              <a:rPr lang="en-US" altLang="zh-CN">
                <a:ea typeface="+mn-lt"/>
                <a:cs typeface="Arial Regular" panose="020B0704020202020204" charset="0"/>
              </a:rPr>
              <a:t>5) </a:t>
            </a:r>
            <a:r>
              <a:rPr lang="en-US" altLang="zh-CN" b="1">
                <a:solidFill>
                  <a:srgbClr val="FF0000"/>
                </a:solidFill>
                <a:ea typeface="+mn-lt"/>
                <a:cs typeface="Arial Regular" panose="020B0704020202020204" charset="0"/>
              </a:rPr>
              <a:t>Min Samples Split</a:t>
            </a:r>
            <a:r>
              <a:rPr lang="en-US" altLang="zh-CN">
                <a:ea typeface="+mn-lt"/>
                <a:cs typeface="Arial Regular" panose="020B0704020202020204" charset="0"/>
              </a:rPr>
              <a:t>:</a:t>
            </a:r>
            <a:endParaRPr lang="en-US" altLang="zh-CN">
              <a:ea typeface="+mn-lt"/>
              <a:cs typeface="Arial Regular" panose="020B0704020202020204" charset="0"/>
            </a:endParaRPr>
          </a:p>
          <a:p>
            <a:pPr marL="457200" lvl="1" algn="l">
              <a:lnSpc>
                <a:spcPct val="100000"/>
              </a:lnSpc>
              <a:buClrTx/>
              <a:buSzTx/>
              <a:buNone/>
            </a:pPr>
            <a:r>
              <a:rPr lang="en-US" altLang="zh-CN">
                <a:ea typeface="+mn-lt"/>
                <a:cs typeface="Arial Regular" panose="020B0704020202020204" charset="0"/>
              </a:rPr>
              <a:t> </a:t>
            </a:r>
            <a:r>
              <a:rPr lang="en-US" altLang="zh-CN" u="sng">
                <a:ea typeface="+mn-lt"/>
                <a:cs typeface="Arial Regular" panose="020B0704020202020204" charset="0"/>
              </a:rPr>
              <a:t>Description</a:t>
            </a:r>
            <a:r>
              <a:rPr lang="en-US" altLang="zh-CN">
                <a:ea typeface="+mn-lt"/>
                <a:cs typeface="Arial Regular" panose="020B0704020202020204" charset="0"/>
              </a:rPr>
              <a:t>: The minimum number of samples required to split an internal node. </a:t>
            </a:r>
            <a:r>
              <a:rPr lang="en-US" altLang="zh-CN" u="sng">
                <a:ea typeface="+mn-lt"/>
                <a:cs typeface="Arial Regular" panose="020B0704020202020204" charset="0"/>
              </a:rPr>
              <a:t>Options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gn="l">
              <a:lnSpc>
                <a:spcPct val="100000"/>
              </a:lnSpc>
              <a:buClrTx/>
              <a:buSzTx/>
              <a:buNone/>
            </a:pPr>
            <a:r>
              <a:rPr lang="en-US" altLang="zh-CN">
                <a:ea typeface="+mn-lt"/>
                <a:cs typeface="Arial Regular" panose="020B0704020202020204" charset="0"/>
              </a:rPr>
              <a:t>Higher values (e.g., 10 or 20) prevent the model from creating splits that capture noise, helping to control overfitting. Lower values allow for more splits, potentially improving performance on complex datasets.</a:t>
            </a:r>
            <a:endParaRPr lang="en-US" altLang="zh-CN">
              <a:ea typeface="+mn-lt"/>
              <a:cs typeface="Arial Regular" panose="020B0704020202020204" charset="0"/>
            </a:endParaRPr>
          </a:p>
          <a:p>
            <a:pPr lvl="0" algn="l">
              <a:lnSpc>
                <a:spcPct val="100000"/>
              </a:lnSpc>
              <a:buClrTx/>
              <a:buSzTx/>
            </a:pPr>
            <a:r>
              <a:rPr lang="en-US" altLang="zh-CN">
                <a:ea typeface="+mn-lt"/>
                <a:cs typeface="Arial Regular" panose="020B0704020202020204" charset="0"/>
                <a:sym typeface="+mn-ea"/>
              </a:rPr>
              <a:t>7) </a:t>
            </a:r>
            <a:r>
              <a:rPr lang="en-US" altLang="zh-CN" b="1">
                <a:solidFill>
                  <a:srgbClr val="FF0000"/>
                </a:solidFill>
                <a:ea typeface="+mn-lt"/>
                <a:cs typeface="Arial Regular" panose="020B0704020202020204" charset="0"/>
                <a:sym typeface="+mn-ea"/>
              </a:rPr>
              <a:t>Min Samples Leaf</a:t>
            </a:r>
            <a:r>
              <a:rPr lang="en-US" altLang="zh-CN" sz="2800">
                <a:ea typeface="+mn-lt"/>
                <a:cs typeface="Arial Regular" panose="020B0704020202020204" charset="0"/>
                <a:sym typeface="+mn-ea"/>
              </a:rPr>
              <a:t>:</a:t>
            </a:r>
            <a:endParaRPr lang="en-US" altLang="zh-CN" sz="2800">
              <a:ea typeface="+mn-lt"/>
              <a:cs typeface="Arial Regular" panose="020B0704020202020204" charset="0"/>
            </a:endParaRPr>
          </a:p>
          <a:p>
            <a:pPr marL="457200" lvl="1" indent="0">
              <a:lnSpc>
                <a:spcPct val="100000"/>
              </a:lnSpc>
              <a:buNone/>
            </a:pPr>
            <a:r>
              <a:rPr lang="en-US" altLang="zh-CN" sz="2400" u="sng">
                <a:ea typeface="+mn-lt"/>
                <a:cs typeface="Arial Regular" panose="020B0704020202020204" charset="0"/>
                <a:sym typeface="+mn-ea"/>
              </a:rPr>
              <a:t>Description</a:t>
            </a:r>
            <a:r>
              <a:rPr lang="en-US" altLang="zh-CN" sz="2400">
                <a:ea typeface="+mn-lt"/>
                <a:cs typeface="Arial Regular" panose="020B0704020202020204" charset="0"/>
                <a:sym typeface="+mn-ea"/>
              </a:rPr>
              <a:t>: The minimum number of samples that must be present in a leaf node.</a:t>
            </a:r>
            <a:endParaRPr lang="en-US" altLang="zh-CN" sz="2400">
              <a:ea typeface="+mn-lt"/>
              <a:cs typeface="Arial Regular" panose="020B0704020202020204" charset="0"/>
              <a:sym typeface="+mn-ea"/>
            </a:endParaRPr>
          </a:p>
          <a:p>
            <a:pPr marL="457200" lvl="1" indent="0">
              <a:lnSpc>
                <a:spcPct val="100000"/>
              </a:lnSpc>
              <a:buNone/>
            </a:pPr>
            <a:r>
              <a:rPr lang="en-US" altLang="zh-CN" sz="2400" u="sng">
                <a:ea typeface="+mn-lt"/>
                <a:cs typeface="Arial Regular" panose="020B0704020202020204" charset="0"/>
                <a:sym typeface="+mn-ea"/>
              </a:rPr>
              <a:t>Options</a:t>
            </a:r>
            <a:r>
              <a:rPr lang="en-US" altLang="zh-CN" sz="2400">
                <a:ea typeface="+mn-lt"/>
                <a:cs typeface="Arial Regular" panose="020B0704020202020204" charset="0"/>
                <a:sym typeface="+mn-ea"/>
              </a:rPr>
              <a:t>: </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Increasing this value (e.g., 5 or 10) ensures that leaf nodes contain enough samples, which can smooth predictions and reduce overfitting. A smaller value allows for more detailed splits.</a:t>
            </a:r>
            <a:endParaRPr lang="en-US" altLang="zh-CN" sz="2400">
              <a:ea typeface="+mn-lt"/>
              <a:cs typeface="Arial Regular" panose="020B0704020202020204" charset="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Seven Hyperparameters </a:t>
            </a:r>
            <a:endParaRPr lang="en-US" altLang="zh-CN"/>
          </a:p>
        </p:txBody>
      </p:sp>
      <p:sp>
        <p:nvSpPr>
          <p:cNvPr id="3" name="内容占位符 2"/>
          <p:cNvSpPr>
            <a:spLocks noGrp="1"/>
          </p:cNvSpPr>
          <p:nvPr>
            <p:ph idx="1"/>
          </p:nvPr>
        </p:nvSpPr>
        <p:spPr>
          <a:xfrm>
            <a:off x="596900" y="1213485"/>
            <a:ext cx="11252200" cy="5454015"/>
          </a:xfrm>
        </p:spPr>
        <p:txBody>
          <a:bodyPr>
            <a:normAutofit lnSpcReduction="10000"/>
          </a:bodyPr>
          <a:p>
            <a:pPr lvl="0" algn="l">
              <a:lnSpc>
                <a:spcPct val="100000"/>
              </a:lnSpc>
              <a:buClrTx/>
              <a:buSzTx/>
            </a:pPr>
            <a:r>
              <a:rPr lang="en-US" altLang="zh-CN">
                <a:ea typeface="+mn-lt"/>
                <a:cs typeface="Arial Regular" panose="020B0704020202020204" charset="0"/>
                <a:sym typeface="+mn-ea"/>
              </a:rPr>
              <a:t>7) </a:t>
            </a:r>
            <a:r>
              <a:rPr lang="en-US" altLang="zh-CN" b="1">
                <a:solidFill>
                  <a:srgbClr val="FF0000"/>
                </a:solidFill>
                <a:ea typeface="+mn-lt"/>
                <a:cs typeface="Arial Regular" panose="020B0704020202020204" charset="0"/>
                <a:sym typeface="+mn-ea"/>
              </a:rPr>
              <a:t>Regularization Parameters</a:t>
            </a:r>
            <a:r>
              <a:rPr lang="en-US" altLang="zh-CN" sz="2800">
                <a:ea typeface="+mn-lt"/>
                <a:cs typeface="Arial Regular" panose="020B0704020202020204" charset="0"/>
                <a:sym typeface="+mn-ea"/>
              </a:rPr>
              <a:t>:</a:t>
            </a:r>
            <a:endParaRPr lang="en-US" altLang="zh-CN" sz="2800">
              <a:ea typeface="+mn-lt"/>
              <a:cs typeface="Arial Regular" panose="020B0704020202020204" charset="0"/>
            </a:endParaRPr>
          </a:p>
          <a:p>
            <a:pPr marL="457200" lvl="1" indent="0">
              <a:lnSpc>
                <a:spcPct val="100000"/>
              </a:lnSpc>
              <a:buNone/>
            </a:pPr>
            <a:r>
              <a:rPr lang="en-US" altLang="zh-CN" sz="2400" u="sng">
                <a:ea typeface="+mn-lt"/>
                <a:cs typeface="Arial Regular" panose="020B0704020202020204" charset="0"/>
                <a:sym typeface="+mn-ea"/>
              </a:rPr>
              <a:t>Description</a:t>
            </a:r>
            <a:r>
              <a:rPr lang="en-US" altLang="zh-CN" sz="2400">
                <a:ea typeface="+mn-lt"/>
                <a:cs typeface="Arial Regular" panose="020B0704020202020204" charset="0"/>
                <a:sym typeface="+mn-ea"/>
              </a:rPr>
              <a:t>: Techniques to penalize more complex models and prevent overfitting.</a:t>
            </a:r>
            <a:endParaRPr lang="en-US" altLang="zh-CN" sz="2400">
              <a:ea typeface="+mn-lt"/>
              <a:cs typeface="Arial Regular" panose="020B0704020202020204" charset="0"/>
              <a:sym typeface="+mn-ea"/>
            </a:endParaRPr>
          </a:p>
          <a:p>
            <a:pPr marL="457200" lvl="1" indent="0">
              <a:lnSpc>
                <a:spcPct val="100000"/>
              </a:lnSpc>
              <a:buNone/>
            </a:pPr>
            <a:r>
              <a:rPr lang="en-US" altLang="zh-CN" sz="2400" u="sng">
                <a:ea typeface="+mn-lt"/>
                <a:cs typeface="Arial Regular" panose="020B0704020202020204" charset="0"/>
                <a:sym typeface="+mn-ea"/>
              </a:rPr>
              <a:t>Options</a:t>
            </a:r>
            <a:r>
              <a:rPr lang="en-US" altLang="zh-CN" sz="2400">
                <a:ea typeface="+mn-lt"/>
                <a:cs typeface="Arial Regular" panose="020B0704020202020204" charset="0"/>
                <a:sym typeface="+mn-ea"/>
              </a:rPr>
              <a:t>: </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L1 Regularization (Lasso): Adds a penalty equal to the absolute value of the coefficients. Useful for feature selection.</a:t>
            </a:r>
            <a:endParaRPr lang="en-US" altLang="zh-CN" sz="2400">
              <a:ea typeface="+mn-lt"/>
              <a:cs typeface="Arial Regular" panose="020B0704020202020204" charset="0"/>
              <a:sym typeface="+mn-ea"/>
            </a:endParaRPr>
          </a:p>
          <a:p>
            <a:pPr marL="457200" lvl="1" indent="0">
              <a:lnSpc>
                <a:spcPct val="100000"/>
              </a:lnSpc>
              <a:buNone/>
            </a:pPr>
            <a:r>
              <a:rPr lang="en-US" altLang="zh-CN" sz="2400">
                <a:ea typeface="+mn-lt"/>
                <a:cs typeface="Arial Regular" panose="020B0704020202020204" charset="0"/>
                <a:sym typeface="+mn-ea"/>
              </a:rPr>
              <a:t>L2 Regularization (Ridge): Adds a penalty equal to the square of the coefficients. Helps prevent large coefficients, smoothing the model.</a:t>
            </a:r>
            <a:endParaRPr lang="en-US" altLang="zh-CN" sz="2400">
              <a:ea typeface="+mn-lt"/>
              <a:cs typeface="Arial Regular" panose="020B070402020202020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56499" y="2004725"/>
            <a:ext cx="3800475" cy="758190"/>
          </a:xfrm>
          <a:prstGeom prst="rect">
            <a:avLst/>
          </a:prstGeom>
          <a:noFill/>
        </p:spPr>
        <p:txBody>
          <a:bodyPr wrap="square" rtlCol="0">
            <a:spAutoFit/>
          </a:bodyPr>
          <a:lstStyle/>
          <a:p>
            <a:pPr>
              <a:lnSpc>
                <a:spcPts val="5200"/>
              </a:lnSpc>
            </a:pPr>
            <a:r>
              <a:rPr lang="en-US" altLang="zh-CN"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rPr>
              <a:t>2024.</a:t>
            </a:r>
            <a:r>
              <a:rPr lang="en-US" altLang="zh-CN"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rPr>
              <a:t>SEP</a:t>
            </a:r>
            <a:endParaRPr lang="en-US" altLang="zh-CN"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endParaRPr>
          </a:p>
        </p:txBody>
      </p:sp>
      <p:sp>
        <p:nvSpPr>
          <p:cNvPr id="9" name="矩形 8"/>
          <p:cNvSpPr/>
          <p:nvPr/>
        </p:nvSpPr>
        <p:spPr>
          <a:xfrm>
            <a:off x="1507490" y="3361685"/>
            <a:ext cx="2827020" cy="506730"/>
          </a:xfrm>
          <a:prstGeom prst="rect">
            <a:avLst/>
          </a:prstGeom>
        </p:spPr>
        <p:txBody>
          <a:bodyPr wrap="none">
            <a:spAutoFit/>
          </a:bodyPr>
          <a:lstStyle/>
          <a:p>
            <a:pPr algn="ctr"/>
            <a:r>
              <a:rPr lang="en-US" altLang="zh-CN"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FOR WAHCTING</a:t>
            </a:r>
            <a:endParaRPr lang="zh-CN" altLang="en-US"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endParaRPr>
          </a:p>
        </p:txBody>
      </p:sp>
      <p:sp>
        <p:nvSpPr>
          <p:cNvPr id="10" name="矩形: 圆角 9"/>
          <p:cNvSpPr/>
          <p:nvPr/>
        </p:nvSpPr>
        <p:spPr>
          <a:xfrm>
            <a:off x="1507489" y="404660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2730" y="4133215"/>
            <a:ext cx="2811780" cy="337185"/>
          </a:xfrm>
          <a:prstGeom prst="rect">
            <a:avLst/>
          </a:prstGeom>
          <a:noFill/>
        </p:spPr>
        <p:txBody>
          <a:bodyPr wrap="square" rtlCol="0">
            <a:spAutoFit/>
          </a:bodyPr>
          <a:lstStyle/>
          <a:p>
            <a:r>
              <a:rPr lang="en-US" altLang="zh-CN" sz="1600" dirty="0">
                <a:solidFill>
                  <a:schemeClr val="bg1">
                    <a:lumMod val="95000"/>
                  </a:schemeClr>
                </a:solidFill>
                <a:latin typeface="思源黑体 CN Medium" panose="020B0600000000000000" pitchFamily="34" charset="-122"/>
                <a:ea typeface="思源黑体 CN Medium" panose="020B0600000000000000" pitchFamily="34" charset="-122"/>
              </a:rPr>
              <a:t>Reporter: Lance Liu</a:t>
            </a:r>
            <a:endParaRPr lang="zh-CN" altLang="en-US" sz="1600" dirty="0">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76872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89572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56499" y="2706331"/>
            <a:ext cx="3800475" cy="758190"/>
          </a:xfrm>
          <a:prstGeom prst="rect">
            <a:avLst/>
          </a:prstGeom>
          <a:noFill/>
        </p:spPr>
        <p:txBody>
          <a:bodyPr wrap="square" rtlCol="0">
            <a:spAutoFit/>
          </a:bodyPr>
          <a:lstStyle/>
          <a:p>
            <a:pPr>
              <a:lnSpc>
                <a:spcPts val="5200"/>
              </a:lnSpc>
            </a:pPr>
            <a:r>
              <a:rPr lang="en-US" altLang="zh-CN" sz="44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sym typeface="+mn-ea"/>
              </a:rPr>
              <a:t>THANK YOU </a:t>
            </a:r>
            <a:endPar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01</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ONE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rPr>
              <a:t>Decision Tree</a:t>
            </a:r>
            <a:endPar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57913" y="2736778"/>
            <a:ext cx="4445000" cy="2353310"/>
          </a:xfrm>
          <a:prstGeom prst="rect">
            <a:avLst/>
          </a:prstGeom>
        </p:spPr>
        <p:txBody>
          <a:bodyPr wrap="square">
            <a:spAutoFit/>
          </a:bodyPr>
          <a:lstStyle/>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 Decision Tree is a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supervised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learning algorithm used for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classification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and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regression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tasks.</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It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splits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the dataset into branches based on feature values, leading to decisions at each node until a final outcome is reached.</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It’s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easy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to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interpret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and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visualize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but can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overfit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if not properly tuned.</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3" name="文本框 2"/>
          <p:cNvSpPr txBox="1"/>
          <p:nvPr/>
        </p:nvSpPr>
        <p:spPr>
          <a:xfrm>
            <a:off x="6132830" y="1964690"/>
            <a:ext cx="5152390" cy="583565"/>
          </a:xfrm>
          <a:prstGeom prst="rect">
            <a:avLst/>
          </a:prstGeom>
          <a:noFill/>
        </p:spPr>
        <p:txBody>
          <a:bodyPr wrap="square" rtlCol="0">
            <a:spAutoFit/>
          </a:bodyPr>
          <a:lstStyle/>
          <a:p>
            <a:r>
              <a:rPr lang="zh-CN" altLang="en-US" sz="3200" dirty="0">
                <a:solidFill>
                  <a:schemeClr val="bg2">
                    <a:lumMod val="25000"/>
                  </a:schemeClr>
                </a:solidFill>
                <a:latin typeface="思源黑体 CN Heavy" panose="020B0A00000000000000" pitchFamily="34" charset="-122"/>
                <a:ea typeface="思源黑体 CN Heavy" panose="020B0A00000000000000" pitchFamily="34" charset="-122"/>
              </a:rPr>
              <a:t>General Explanation</a:t>
            </a:r>
            <a:endParaRPr lang="zh-CN" altLang="en-US" sz="320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4" name="直接连接符 3"/>
          <p:cNvCxnSpPr/>
          <p:nvPr/>
        </p:nvCxnSpPr>
        <p:spPr>
          <a:xfrm>
            <a:off x="6256187" y="26604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17894215">
            <a:off x="11262855" y="3525710"/>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7894215">
            <a:off x="11190983" y="6386231"/>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a:spLocks noChangeAspect="1"/>
          </p:cNvSpPr>
          <p:nvPr/>
        </p:nvSpPr>
        <p:spPr>
          <a:xfrm>
            <a:off x="0" y="0"/>
            <a:ext cx="5935814" cy="6858000"/>
          </a:xfrm>
          <a:prstGeom prst="rect">
            <a:avLst/>
          </a:prstGeom>
          <a:blipFill dpi="0" rotWithShape="1">
            <a:blip r:embed="rId1"/>
            <a:srcRect/>
            <a:stretch>
              <a:fillRect t="-1540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Six Hyperparameters</a:t>
            </a:r>
            <a:endParaRPr lang="en-US" altLang="zh-CN"/>
          </a:p>
        </p:txBody>
      </p:sp>
      <p:sp>
        <p:nvSpPr>
          <p:cNvPr id="3" name="内容占位符 2"/>
          <p:cNvSpPr>
            <a:spLocks noGrp="1"/>
          </p:cNvSpPr>
          <p:nvPr>
            <p:ph idx="1"/>
          </p:nvPr>
        </p:nvSpPr>
        <p:spPr>
          <a:xfrm>
            <a:off x="838200" y="1403985"/>
            <a:ext cx="10515600" cy="5057140"/>
          </a:xfrm>
        </p:spPr>
        <p:txBody>
          <a:bodyPr>
            <a:normAutofit/>
          </a:bodyPr>
          <a:p>
            <a:r>
              <a:rPr lang="en-US" altLang="zh-CN"/>
              <a:t>1) </a:t>
            </a:r>
            <a:r>
              <a:rPr lang="zh-CN" altLang="en-US" b="1">
                <a:solidFill>
                  <a:srgbClr val="FF0000"/>
                </a:solidFill>
              </a:rPr>
              <a:t>max_depth</a:t>
            </a:r>
            <a:endParaRPr lang="zh-CN" altLang="en-US"/>
          </a:p>
          <a:p>
            <a:pPr marL="0" indent="457200">
              <a:buNone/>
            </a:pPr>
            <a:r>
              <a:rPr lang="zh-CN" altLang="en-US"/>
              <a:t>Maximum depth of the tree (controls overfitting).</a:t>
            </a:r>
            <a:endParaRPr lang="zh-CN" altLang="en-US"/>
          </a:p>
          <a:p>
            <a:pPr marL="0" indent="457200">
              <a:buNone/>
            </a:pPr>
            <a:r>
              <a:rPr lang="zh-CN" altLang="en-US"/>
              <a:t>Options: None, integer values (e.g., 1, 2, 3…)</a:t>
            </a:r>
            <a:endParaRPr lang="zh-CN" altLang="en-US"/>
          </a:p>
          <a:p>
            <a:r>
              <a:rPr lang="en-US" altLang="zh-CN"/>
              <a:t>2) </a:t>
            </a:r>
            <a:r>
              <a:rPr lang="zh-CN" altLang="en-US" b="1">
                <a:solidFill>
                  <a:srgbClr val="FF0000"/>
                </a:solidFill>
              </a:rPr>
              <a:t>min_samples_split</a:t>
            </a:r>
            <a:endParaRPr lang="zh-CN" altLang="en-US"/>
          </a:p>
          <a:p>
            <a:pPr marL="0" indent="457200">
              <a:buNone/>
            </a:pPr>
            <a:r>
              <a:rPr lang="zh-CN" altLang="en-US"/>
              <a:t>Minimum number of samples required to split an internal node.</a:t>
            </a:r>
            <a:endParaRPr lang="zh-CN" altLang="en-US"/>
          </a:p>
          <a:p>
            <a:pPr marL="0" indent="457200">
              <a:buNone/>
            </a:pPr>
            <a:r>
              <a:rPr lang="zh-CN" altLang="en-US"/>
              <a:t>Options: Integer values or a float (percentage).</a:t>
            </a:r>
            <a:endParaRPr lang="zh-CN" altLang="en-US"/>
          </a:p>
          <a:p>
            <a:r>
              <a:rPr lang="en-US" altLang="zh-CN"/>
              <a:t>3) </a:t>
            </a:r>
            <a:r>
              <a:rPr lang="zh-CN" altLang="en-US" b="1">
                <a:solidFill>
                  <a:srgbClr val="FF0000"/>
                </a:solidFill>
              </a:rPr>
              <a:t>min_samples_leaf</a:t>
            </a:r>
            <a:endParaRPr lang="zh-CN" altLang="en-US"/>
          </a:p>
          <a:p>
            <a:pPr marL="0" indent="457200">
              <a:buNone/>
            </a:pPr>
            <a:r>
              <a:rPr lang="zh-CN" altLang="en-US"/>
              <a:t>Minimum number of samples required to be at a leaf node.</a:t>
            </a:r>
            <a:endParaRPr lang="zh-CN" altLang="en-US"/>
          </a:p>
          <a:p>
            <a:pPr marL="0" indent="457200">
              <a:buNone/>
            </a:pPr>
            <a:r>
              <a:rPr lang="zh-CN" altLang="en-US"/>
              <a:t>Options: Integer values or a float (percentage).</a:t>
            </a:r>
            <a:endParaRPr lang="zh-CN" altLang="en-US"/>
          </a:p>
          <a:p>
            <a:pPr marL="0"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Six Hyperparameters</a:t>
            </a:r>
            <a:endParaRPr lang="en-US" altLang="zh-CN"/>
          </a:p>
        </p:txBody>
      </p:sp>
      <p:sp>
        <p:nvSpPr>
          <p:cNvPr id="3" name="内容占位符 2"/>
          <p:cNvSpPr>
            <a:spLocks noGrp="1"/>
          </p:cNvSpPr>
          <p:nvPr>
            <p:ph idx="1"/>
          </p:nvPr>
        </p:nvSpPr>
        <p:spPr>
          <a:xfrm>
            <a:off x="838200" y="1403985"/>
            <a:ext cx="10515600" cy="5057140"/>
          </a:xfrm>
        </p:spPr>
        <p:txBody>
          <a:bodyPr>
            <a:normAutofit lnSpcReduction="10000"/>
          </a:bodyPr>
          <a:p>
            <a:r>
              <a:t>4</a:t>
            </a:r>
            <a:r>
              <a:rPr lang="en-US"/>
              <a:t>) </a:t>
            </a:r>
            <a:r>
              <a:rPr b="1">
                <a:solidFill>
                  <a:srgbClr val="FF0000"/>
                </a:solidFill>
              </a:rPr>
              <a:t>criterion</a:t>
            </a:r>
            <a:r>
              <a:t>: </a:t>
            </a:r>
          </a:p>
          <a:p>
            <a:pPr marL="0" indent="457200">
              <a:buNone/>
            </a:pPr>
            <a:r>
              <a:t>Function to measure the quality of a split</a:t>
            </a:r>
            <a:r>
              <a:rPr lang="en-US"/>
              <a:t>.</a:t>
            </a:r>
            <a:endParaRPr lang="en-US"/>
          </a:p>
          <a:p>
            <a:pPr marL="0" indent="457200">
              <a:buNone/>
            </a:pPr>
            <a:r>
              <a:t>Options: “gini”, “entropy” for classification</a:t>
            </a:r>
            <a:r>
              <a:rPr lang="en-US"/>
              <a:t>, For regression, “mse”    	(Mean Squared Error) or “mae” (Mean Absolute Error)</a:t>
            </a:r>
            <a:endParaRPr lang="en-US"/>
          </a:p>
          <a:p>
            <a:r>
              <a:t>5</a:t>
            </a:r>
            <a:r>
              <a:rPr lang="en-US"/>
              <a:t>) </a:t>
            </a:r>
            <a:r>
              <a:rPr b="1">
                <a:solidFill>
                  <a:srgbClr val="FF0000"/>
                </a:solidFill>
              </a:rPr>
              <a:t>max_features</a:t>
            </a:r>
            <a:r>
              <a:t>: </a:t>
            </a:r>
          </a:p>
          <a:p>
            <a:pPr marL="0" indent="457200">
              <a:buNone/>
            </a:pPr>
            <a:r>
              <a:t>Number of features to consider when looking for the best split.</a:t>
            </a:r>
          </a:p>
          <a:p>
            <a:pPr marL="0" indent="457200">
              <a:buNone/>
            </a:pPr>
            <a:r>
              <a:t>Options: None, integer, or float (percentage).</a:t>
            </a:r>
          </a:p>
          <a:p>
            <a:r>
              <a:t>6</a:t>
            </a:r>
            <a:r>
              <a:rPr lang="en-US"/>
              <a:t>) </a:t>
            </a:r>
            <a:r>
              <a:rPr b="1">
                <a:solidFill>
                  <a:srgbClr val="FF0000"/>
                </a:solidFill>
              </a:rPr>
              <a:t>splitter</a:t>
            </a:r>
            <a:r>
              <a:t>: </a:t>
            </a:r>
          </a:p>
          <a:p>
            <a:pPr marL="0" indent="457200">
              <a:buNone/>
            </a:pPr>
            <a:r>
              <a:t>Strategy used to choose the split at each node.</a:t>
            </a:r>
          </a:p>
          <a:p>
            <a:pPr marL="0" indent="457200">
              <a:buNone/>
            </a:pPr>
            <a:r>
              <a:t>Options: “best”, “random”.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02</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TWO</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rPr>
              <a:t>Random Forest</a:t>
            </a:r>
            <a:endPar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173042" y="464270"/>
            <a:ext cx="2891582" cy="2964730"/>
            <a:chOff x="1800672" y="621958"/>
            <a:chExt cx="3193831" cy="3193831"/>
          </a:xfrm>
        </p:grpSpPr>
        <p:sp>
          <p:nvSpPr>
            <p:cNvPr id="3" name="矩形 2"/>
            <p:cNvSpPr/>
            <p:nvPr/>
          </p:nvSpPr>
          <p:spPr>
            <a:xfrm>
              <a:off x="1800672" y="621958"/>
              <a:ext cx="3193831" cy="3193831"/>
            </a:xfrm>
            <a:prstGeom prst="rect">
              <a:avLst/>
            </a:prstGeom>
            <a:gradFill>
              <a:gsLst>
                <a:gs pos="0">
                  <a:srgbClr val="498FCF"/>
                </a:gs>
                <a:gs pos="100000">
                  <a:srgbClr val="2B37BE"/>
                </a:gs>
              </a:gsLst>
              <a:lin ang="81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980883" y="805525"/>
              <a:ext cx="829494" cy="829494"/>
            </a:xfrm>
            <a:prstGeom prst="rect">
              <a:avLst/>
            </a:prstGeom>
          </p:spPr>
        </p:pic>
        <p:sp>
          <p:nvSpPr>
            <p:cNvPr id="5" name="文本框 4"/>
            <p:cNvSpPr txBox="1"/>
            <p:nvPr/>
          </p:nvSpPr>
          <p:spPr>
            <a:xfrm>
              <a:off x="2462068" y="2165904"/>
              <a:ext cx="1937197" cy="495951"/>
            </a:xfrm>
            <a:prstGeom prst="rect">
              <a:avLst/>
            </a:prstGeom>
            <a:noFill/>
          </p:spPr>
          <p:txBody>
            <a:bodyPr wrap="square" rtlCol="0">
              <a:spAutoFit/>
            </a:bodyPr>
            <a:lstStyle/>
            <a:p>
              <a:pPr algn="ctr"/>
              <a:r>
                <a:rPr lang="en-US" altLang="zh-CN" sz="2400" b="1" spc="140" dirty="0">
                  <a:solidFill>
                    <a:schemeClr val="bg1">
                      <a:lumMod val="95000"/>
                    </a:schemeClr>
                  </a:solidFill>
                  <a:latin typeface="思源黑体 CN Heavy" panose="020B0A00000000000000" pitchFamily="34" charset="-122"/>
                  <a:ea typeface="思源黑体 CN Heavy" panose="020B0A00000000000000" pitchFamily="34" charset="-122"/>
                </a:rPr>
                <a:t>Ensemble</a:t>
              </a:r>
              <a:endParaRPr lang="en-US" altLang="zh-CN" sz="2400" b="1" spc="140" dirty="0">
                <a:solidFill>
                  <a:schemeClr val="bg1">
                    <a:lumMod val="95000"/>
                  </a:schemeClr>
                </a:solidFill>
                <a:latin typeface="思源黑体 CN Heavy" panose="020B0A00000000000000" pitchFamily="34" charset="-122"/>
                <a:ea typeface="思源黑体 CN Heavy" panose="020B0A00000000000000" pitchFamily="34" charset="-122"/>
              </a:endParaRPr>
            </a:p>
          </p:txBody>
        </p:sp>
      </p:grpSp>
      <p:grpSp>
        <p:nvGrpSpPr>
          <p:cNvPr id="6" name="组合 5"/>
          <p:cNvGrpSpPr/>
          <p:nvPr/>
        </p:nvGrpSpPr>
        <p:grpSpPr>
          <a:xfrm>
            <a:off x="9114463" y="464270"/>
            <a:ext cx="2891582" cy="2964730"/>
            <a:chOff x="7257481" y="621958"/>
            <a:chExt cx="3193831" cy="3193831"/>
          </a:xfrm>
        </p:grpSpPr>
        <p:sp>
          <p:nvSpPr>
            <p:cNvPr id="7" name="矩形 6"/>
            <p:cNvSpPr/>
            <p:nvPr/>
          </p:nvSpPr>
          <p:spPr>
            <a:xfrm>
              <a:off x="7257481" y="621958"/>
              <a:ext cx="3193831" cy="31938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形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14919" y="796181"/>
              <a:ext cx="900000" cy="829494"/>
            </a:xfrm>
            <a:prstGeom prst="rect">
              <a:avLst/>
            </a:prstGeom>
          </p:spPr>
        </p:pic>
        <p:sp>
          <p:nvSpPr>
            <p:cNvPr id="9" name="矩形 8"/>
            <p:cNvSpPr/>
            <p:nvPr/>
          </p:nvSpPr>
          <p:spPr>
            <a:xfrm>
              <a:off x="7483944" y="2073055"/>
              <a:ext cx="2761947" cy="495951"/>
            </a:xfrm>
            <a:prstGeom prst="rect">
              <a:avLst/>
            </a:prstGeom>
            <a:noFill/>
          </p:spPr>
          <p:txBody>
            <a:bodyPr wrap="square" rtlCol="0">
              <a:spAutoFit/>
            </a:bodyPr>
            <a:lstStyle/>
            <a:p>
              <a:pPr algn="ctr"/>
              <a:r>
                <a:rPr lang="en-US" altLang="zh-CN" sz="2400" b="1" spc="140" dirty="0">
                  <a:solidFill>
                    <a:schemeClr val="bg2">
                      <a:lumMod val="25000"/>
                    </a:schemeClr>
                  </a:solidFill>
                  <a:latin typeface="思源黑体 CN Heavy" panose="020B0A00000000000000" pitchFamily="34" charset="-122"/>
                  <a:ea typeface="思源黑体 CN Heavy" panose="020B0A00000000000000" pitchFamily="34" charset="-122"/>
                </a:rPr>
                <a:t>Improve</a:t>
              </a:r>
              <a:endParaRPr lang="en-US" altLang="zh-CN" sz="2400" b="1" spc="14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grpSp>
      <p:grpSp>
        <p:nvGrpSpPr>
          <p:cNvPr id="11" name="组合 10"/>
          <p:cNvGrpSpPr/>
          <p:nvPr/>
        </p:nvGrpSpPr>
        <p:grpSpPr>
          <a:xfrm>
            <a:off x="6173042" y="3497705"/>
            <a:ext cx="2891582" cy="2964730"/>
            <a:chOff x="1800672" y="3456292"/>
            <a:chExt cx="3193831" cy="3193831"/>
          </a:xfrm>
        </p:grpSpPr>
        <p:sp>
          <p:nvSpPr>
            <p:cNvPr id="12" name="矩形 11"/>
            <p:cNvSpPr/>
            <p:nvPr/>
          </p:nvSpPr>
          <p:spPr>
            <a:xfrm>
              <a:off x="1800672" y="3456292"/>
              <a:ext cx="3193831" cy="3193831"/>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47589" y="3688950"/>
              <a:ext cx="900000" cy="900000"/>
            </a:xfrm>
            <a:prstGeom prst="rect">
              <a:avLst/>
            </a:prstGeom>
          </p:spPr>
        </p:pic>
        <p:sp>
          <p:nvSpPr>
            <p:cNvPr id="14" name="矩形 13"/>
            <p:cNvSpPr/>
            <p:nvPr/>
          </p:nvSpPr>
          <p:spPr>
            <a:xfrm>
              <a:off x="2561866" y="4895691"/>
              <a:ext cx="1671443" cy="894079"/>
            </a:xfrm>
            <a:prstGeom prst="rect">
              <a:avLst/>
            </a:prstGeom>
            <a:noFill/>
          </p:spPr>
          <p:txBody>
            <a:bodyPr wrap="square" rtlCol="0">
              <a:spAutoFit/>
            </a:bodyPr>
            <a:lstStyle/>
            <a:p>
              <a:pPr algn="ctr"/>
              <a:r>
                <a:rPr lang="en-US" altLang="zh-CN" sz="2400" b="1" spc="140" dirty="0">
                  <a:solidFill>
                    <a:schemeClr val="bg2">
                      <a:lumMod val="25000"/>
                    </a:schemeClr>
                  </a:solidFill>
                  <a:latin typeface="思源黑体 CN Heavy" panose="020B0A00000000000000" pitchFamily="34" charset="-122"/>
                  <a:ea typeface="思源黑体 CN Heavy" panose="020B0A00000000000000" pitchFamily="34" charset="-122"/>
                </a:rPr>
                <a:t>Against Noise</a:t>
              </a:r>
              <a:endParaRPr lang="en-US" altLang="zh-CN" sz="2400" b="1" spc="14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grpSp>
      <p:sp>
        <p:nvSpPr>
          <p:cNvPr id="17" name="矩形 16"/>
          <p:cNvSpPr/>
          <p:nvPr/>
        </p:nvSpPr>
        <p:spPr>
          <a:xfrm>
            <a:off x="9112159" y="3497705"/>
            <a:ext cx="2891582" cy="2964730"/>
          </a:xfrm>
          <a:prstGeom prst="rect">
            <a:avLst/>
          </a:prstGeom>
          <a:gradFill>
            <a:gsLst>
              <a:gs pos="0">
                <a:srgbClr val="498FCF"/>
              </a:gs>
              <a:gs pos="100000">
                <a:srgbClr val="2B37BE"/>
              </a:gs>
            </a:gsLst>
            <a:lin ang="81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形 1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50536" y="3716082"/>
            <a:ext cx="814828" cy="835441"/>
          </a:xfrm>
          <a:prstGeom prst="rect">
            <a:avLst/>
          </a:prstGeom>
        </p:spPr>
      </p:pic>
      <p:sp>
        <p:nvSpPr>
          <p:cNvPr id="19" name="矩形 18"/>
          <p:cNvSpPr/>
          <p:nvPr/>
        </p:nvSpPr>
        <p:spPr>
          <a:xfrm>
            <a:off x="9589640" y="4899759"/>
            <a:ext cx="2166930" cy="829945"/>
          </a:xfrm>
          <a:prstGeom prst="rect">
            <a:avLst/>
          </a:prstGeom>
          <a:noFill/>
        </p:spPr>
        <p:txBody>
          <a:bodyPr wrap="square" rtlCol="0">
            <a:spAutoFit/>
          </a:bodyPr>
          <a:lstStyle/>
          <a:p>
            <a:pPr algn="ctr"/>
            <a:r>
              <a:rPr lang="en-US" altLang="zh-CN" sz="2400" spc="140" dirty="0">
                <a:solidFill>
                  <a:schemeClr val="bg1">
                    <a:lumMod val="95000"/>
                  </a:schemeClr>
                </a:solidFill>
                <a:latin typeface="思源黑体 CN Heavy" panose="020B0A00000000000000" pitchFamily="34" charset="-122"/>
                <a:ea typeface="思源黑体 CN Heavy" panose="020B0A00000000000000" pitchFamily="34" charset="-122"/>
              </a:rPr>
              <a:t>High Dimension</a:t>
            </a:r>
            <a:endParaRPr lang="en-US" altLang="zh-CN" sz="2400" spc="140" dirty="0">
              <a:solidFill>
                <a:schemeClr val="bg1">
                  <a:lumMod val="95000"/>
                </a:schemeClr>
              </a:solidFill>
              <a:latin typeface="思源黑体 CN Heavy" panose="020B0A00000000000000" pitchFamily="34" charset="-122"/>
              <a:ea typeface="思源黑体 CN Heavy" panose="020B0A00000000000000" pitchFamily="34" charset="-122"/>
            </a:endParaRPr>
          </a:p>
        </p:txBody>
      </p:sp>
      <p:sp>
        <p:nvSpPr>
          <p:cNvPr id="21" name="矩形 20"/>
          <p:cNvSpPr/>
          <p:nvPr/>
        </p:nvSpPr>
        <p:spPr>
          <a:xfrm>
            <a:off x="6548806" y="1965913"/>
            <a:ext cx="2140037" cy="306705"/>
          </a:xfrm>
          <a:prstGeom prst="rect">
            <a:avLst/>
          </a:prstGeom>
        </p:spPr>
        <p:txBody>
          <a:bodyPr wrap="square">
            <a:spAutoFit/>
          </a:bodyPr>
          <a:lstStyle/>
          <a:p>
            <a:pPr algn="ctr">
              <a:spcAft>
                <a:spcPts val="0"/>
              </a:spcAft>
            </a:pPr>
            <a:r>
              <a:rPr lang="en-US" altLang="zh-CN" sz="1400" kern="100" dirty="0">
                <a:solidFill>
                  <a:schemeClr val="bg1">
                    <a:lumMod val="95000"/>
                  </a:schemeClr>
                </a:solidFill>
                <a:latin typeface="Segoe UI" panose="020B0502040204020203" pitchFamily="34" charset="0"/>
                <a:ea typeface="微软雅黑" panose="020B0503020204020204" pitchFamily="34" charset="-122"/>
                <a:cs typeface="Segoe UI" panose="020B0502040204020203" pitchFamily="34" charset="0"/>
              </a:rPr>
              <a:t> </a:t>
            </a:r>
            <a:endParaRPr lang="zh-CN" altLang="zh-CN" sz="1400" kern="100" dirty="0">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p:txBody>
      </p:sp>
      <p:sp>
        <p:nvSpPr>
          <p:cNvPr id="25" name="矩形 24"/>
          <p:cNvSpPr/>
          <p:nvPr/>
        </p:nvSpPr>
        <p:spPr>
          <a:xfrm>
            <a:off x="589432" y="2546278"/>
            <a:ext cx="4445000" cy="2353310"/>
          </a:xfrm>
          <a:prstGeom prst="rect">
            <a:avLst/>
          </a:prstGeom>
        </p:spPr>
        <p:txBody>
          <a:bodyPr wrap="square">
            <a:spAutoFit/>
          </a:bodyPr>
          <a:lstStyle/>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 Random Forest is an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ensemble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method that combines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multiple Decision Trees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to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improve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predictive accuracy and control overfitting.</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It builds each tree on a random subset of data and features, then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aggregates </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their outputs.</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It’s robust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against noise</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and can handle </a:t>
            </a:r>
            <a:r>
              <a:rPr lang="en-US" altLang="zh-CN" sz="1400" b="1" kern="100">
                <a:solidFill>
                  <a:srgbClr val="FF0000"/>
                </a:solidFill>
                <a:latin typeface="Segoe UI" panose="020B0502040204020203" pitchFamily="34" charset="0"/>
                <a:ea typeface="微软雅黑" panose="020B0503020204020204" pitchFamily="34" charset="-122"/>
                <a:cs typeface="Segoe UI" panose="020B0502040204020203" pitchFamily="34" charset="0"/>
              </a:rPr>
              <a:t>high-dimensional</a:t>
            </a:r>
            <a:r>
              <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spaces.</a:t>
            </a:r>
            <a:endParaRPr lang="en-US" altLang="zh-CN" sz="1400" kern="10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6" name="文本框 25"/>
          <p:cNvSpPr txBox="1"/>
          <p:nvPr/>
        </p:nvSpPr>
        <p:spPr>
          <a:xfrm>
            <a:off x="563880" y="1774190"/>
            <a:ext cx="4734560" cy="583565"/>
          </a:xfrm>
          <a:prstGeom prst="rect">
            <a:avLst/>
          </a:prstGeom>
          <a:noFill/>
        </p:spPr>
        <p:txBody>
          <a:bodyPr wrap="square" rtlCol="0">
            <a:spAutoFit/>
          </a:bodyPr>
          <a:lstStyle/>
          <a:p>
            <a:r>
              <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rPr>
              <a:t>General Explanation</a:t>
            </a:r>
            <a:endPar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24699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8105"/>
            <a:ext cx="10515600" cy="1325563"/>
          </a:xfrm>
        </p:spPr>
        <p:txBody>
          <a:bodyPr/>
          <a:p>
            <a:r>
              <a:rPr lang="en-US" altLang="zh-CN"/>
              <a:t>Two Mainly Diff Hyperparameters </a:t>
            </a:r>
            <a:endParaRPr lang="en-US" altLang="zh-CN"/>
          </a:p>
        </p:txBody>
      </p:sp>
      <p:sp>
        <p:nvSpPr>
          <p:cNvPr id="3" name="内容占位符 2"/>
          <p:cNvSpPr>
            <a:spLocks noGrp="1"/>
          </p:cNvSpPr>
          <p:nvPr>
            <p:ph idx="1"/>
          </p:nvPr>
        </p:nvSpPr>
        <p:spPr>
          <a:xfrm>
            <a:off x="838200" y="1403985"/>
            <a:ext cx="10515600" cy="5454015"/>
          </a:xfrm>
        </p:spPr>
        <p:txBody>
          <a:bodyPr>
            <a:normAutofit lnSpcReduction="10000"/>
          </a:bodyPr>
          <a:p>
            <a:pPr marL="457200" indent="-457200">
              <a:lnSpc>
                <a:spcPct val="100000"/>
              </a:lnSpc>
            </a:pPr>
            <a:r>
              <a:rPr lang="en-US" altLang="zh-CN">
                <a:ea typeface="+mn-lt"/>
                <a:cs typeface="Arial Regular" panose="020B0704020202020204" charset="0"/>
              </a:rPr>
              <a:t>1) </a:t>
            </a:r>
            <a:r>
              <a:rPr lang="en-US" altLang="zh-CN" b="1">
                <a:solidFill>
                  <a:srgbClr val="FF0000"/>
                </a:solidFill>
                <a:ea typeface="+mn-lt"/>
                <a:cs typeface="Arial Regular" panose="020B0704020202020204" charset="0"/>
              </a:rPr>
              <a:t>n_estimators</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Description</a:t>
            </a:r>
            <a:r>
              <a:rPr lang="zh-CN" altLang="en-US">
                <a:ea typeface="+mn-lt"/>
                <a:cs typeface="Arial Regular" panose="020B0704020202020204" charset="0"/>
              </a:rPr>
              <a:t>: The number of trees in the forest.</a:t>
            </a:r>
            <a:endParaRPr lang="zh-CN" altLang="en-US">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Options</a:t>
            </a:r>
            <a:r>
              <a:rPr lang="zh-CN" altLang="en-US">
                <a:ea typeface="+mn-lt"/>
                <a:cs typeface="Arial Regular" panose="020B0704020202020204" charset="0"/>
              </a:rPr>
              <a:t>: Integer values (e.g., 100, 200).</a:t>
            </a:r>
            <a:endParaRPr lang="zh-CN" altLang="en-US">
              <a:ea typeface="+mn-lt"/>
              <a:cs typeface="Arial Regular" panose="020B0704020202020204" charset="0"/>
            </a:endParaRPr>
          </a:p>
          <a:p>
            <a:pPr marL="457200" lvl="1" indent="0">
              <a:lnSpc>
                <a:spcPct val="100000"/>
              </a:lnSpc>
              <a:buNone/>
            </a:pPr>
            <a:r>
              <a:rPr lang="zh-CN" altLang="en-US" u="sng">
                <a:ea typeface="+mn-lt"/>
                <a:cs typeface="Arial Regular" panose="020B0704020202020204" charset="0"/>
              </a:rPr>
              <a:t>Impact</a:t>
            </a:r>
            <a:r>
              <a:rPr lang="zh-CN" altLang="en-US">
                <a:ea typeface="+mn-lt"/>
                <a:cs typeface="Arial Regular" panose="020B0704020202020204" charset="0"/>
              </a:rPr>
              <a:t>: More trees generally lead to better model stability and accuracy, but they also increase training time. Too few trees may result in higher bia</a:t>
            </a:r>
            <a:r>
              <a:rPr lang="en-US" altLang="zh-CN">
                <a:ea typeface="+mn-lt"/>
                <a:cs typeface="Arial Regular" panose="020B0704020202020204" charset="0"/>
              </a:rPr>
              <a:t>s.</a:t>
            </a:r>
            <a:endParaRPr lang="en-US" altLang="zh-CN">
              <a:ea typeface="+mn-lt"/>
              <a:cs typeface="Arial Regular" panose="020B0704020202020204" charset="0"/>
            </a:endParaRPr>
          </a:p>
          <a:p>
            <a:pPr marL="457200" indent="-457200">
              <a:lnSpc>
                <a:spcPct val="100000"/>
              </a:lnSpc>
            </a:pPr>
            <a:r>
              <a:rPr lang="en-US" altLang="zh-CN">
                <a:ea typeface="+mn-lt"/>
                <a:cs typeface="Arial Regular" panose="020B0704020202020204" charset="0"/>
              </a:rPr>
              <a:t>2) </a:t>
            </a:r>
            <a:r>
              <a:rPr lang="en-US" altLang="zh-CN" b="1">
                <a:solidFill>
                  <a:srgbClr val="FF0000"/>
                </a:solidFill>
                <a:ea typeface="+mn-lt"/>
                <a:cs typeface="Arial Regular" panose="020B0704020202020204" charset="0"/>
              </a:rPr>
              <a:t>boostrap</a:t>
            </a:r>
            <a:r>
              <a:rPr lang="en-US" altLang="zh-CN">
                <a:ea typeface="+mn-lt"/>
                <a:cs typeface="Arial Regular" panose="020B0704020202020204" charset="0"/>
              </a:rPr>
              <a: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Description</a:t>
            </a:r>
            <a:r>
              <a:rPr lang="en-US" altLang="zh-CN">
                <a:ea typeface="+mn-lt"/>
                <a:cs typeface="Arial Regular" panose="020B0704020202020204" charset="0"/>
              </a:rPr>
              <a:t>: Whether to use boostrap sampling method (with replacement).</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Options</a:t>
            </a:r>
            <a:r>
              <a:rPr lang="en-US" altLang="zh-CN">
                <a:ea typeface="+mn-lt"/>
                <a:cs typeface="Arial Regular" panose="020B0704020202020204" charset="0"/>
              </a:rPr>
              <a:t>: Boolean options.</a:t>
            </a:r>
            <a:endParaRPr lang="en-US" altLang="zh-CN">
              <a:ea typeface="+mn-lt"/>
              <a:cs typeface="Arial Regular" panose="020B0704020202020204" charset="0"/>
            </a:endParaRPr>
          </a:p>
          <a:p>
            <a:pPr marL="457200" lvl="1" indent="0">
              <a:lnSpc>
                <a:spcPct val="100000"/>
              </a:lnSpc>
              <a:buNone/>
            </a:pPr>
            <a:r>
              <a:rPr lang="en-US" altLang="zh-CN" u="sng">
                <a:ea typeface="+mn-lt"/>
                <a:cs typeface="Arial Regular" panose="020B0704020202020204" charset="0"/>
              </a:rPr>
              <a:t>Impact</a:t>
            </a:r>
            <a:r>
              <a:rPr lang="en-US" altLang="zh-CN">
                <a:ea typeface="+mn-lt"/>
                <a:cs typeface="Arial Regular" panose="020B0704020202020204" charset="0"/>
              </a:rPr>
              <a:t>: Using bootstrap sampling generates different training datasets for each tree, increasing model diversity; if False, all trees will use the same training data.</a:t>
            </a:r>
            <a:endParaRPr lang="en-US" altLang="zh-CN">
              <a:ea typeface="+mn-lt"/>
              <a:cs typeface="Arial Regular" panose="020B07040202020202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9388</Words>
  <Application>WPS 演示</Application>
  <PresentationFormat>宽屏</PresentationFormat>
  <Paragraphs>281</Paragraphs>
  <Slides>26</Slides>
  <Notes>0</Notes>
  <HiddenSlides>0</HiddenSlides>
  <MMClips>0</MMClips>
  <ScaleCrop>false</ScaleCrop>
  <HeadingPairs>
    <vt:vector size="6" baseType="variant">
      <vt:variant>
        <vt:lpstr>已用的字体</vt:lpstr>
      </vt:variant>
      <vt:variant>
        <vt:i4>30</vt:i4>
      </vt:variant>
      <vt:variant>
        <vt:lpstr>主题</vt:lpstr>
      </vt:variant>
      <vt:variant>
        <vt:i4>2</vt:i4>
      </vt:variant>
      <vt:variant>
        <vt:lpstr>幻灯片标题</vt:lpstr>
      </vt:variant>
      <vt:variant>
        <vt:i4>26</vt:i4>
      </vt:variant>
    </vt:vector>
  </HeadingPairs>
  <TitlesOfParts>
    <vt:vector size="58" baseType="lpstr">
      <vt:lpstr>Arial</vt:lpstr>
      <vt:lpstr>宋体</vt:lpstr>
      <vt:lpstr>Wingdings</vt:lpstr>
      <vt:lpstr>思源黑体 CN Heavy</vt:lpstr>
      <vt:lpstr>汉仪中黑KW</vt:lpstr>
      <vt:lpstr>Segoe UI</vt:lpstr>
      <vt:lpstr>方正姚体</vt:lpstr>
      <vt:lpstr>思源黑体 CN Medium</vt:lpstr>
      <vt:lpstr>苹方-简</vt:lpstr>
      <vt:lpstr>微软雅黑</vt:lpstr>
      <vt:lpstr>等线</vt:lpstr>
      <vt:lpstr>汉仪中等线KW</vt:lpstr>
      <vt:lpstr>汉仪旗黑</vt:lpstr>
      <vt:lpstr>宋体</vt:lpstr>
      <vt:lpstr>Arial Unicode MS</vt:lpstr>
      <vt:lpstr>等线 Light</vt:lpstr>
      <vt:lpstr>Calibri</vt:lpstr>
      <vt:lpstr>Helvetica Neue</vt:lpstr>
      <vt:lpstr>汉仪书宋二KW</vt:lpstr>
      <vt:lpstr>思源黑体 CN Light</vt:lpstr>
      <vt:lpstr>宋体-简</vt:lpstr>
      <vt:lpstr>微软雅黑</vt:lpstr>
      <vt:lpstr>思源黑体 CN Heavy</vt:lpstr>
      <vt:lpstr>思源黑体 CN Light</vt:lpstr>
      <vt:lpstr>思源黑体 CN Medium</vt:lpstr>
      <vt:lpstr>方正姚体</vt:lpstr>
      <vt:lpstr>Arial Regular</vt:lpstr>
      <vt:lpstr>DejaVu Math TeX Gyre</vt:lpstr>
      <vt:lpstr>.sf ns</vt:lpstr>
      <vt:lpstr>.applesystemuifontmonospaced</vt:lpstr>
      <vt:lpstr>Office 主题​​</vt:lpstr>
      <vt:lpstr>1_Office 主题​​</vt:lpstr>
      <vt:lpstr>PowerPoint 演示文稿</vt:lpstr>
      <vt:lpstr>PowerPoint 演示文稿</vt:lpstr>
      <vt:lpstr>PowerPoint 演示文稿</vt:lpstr>
      <vt:lpstr>PowerPoint 演示文稿</vt:lpstr>
      <vt:lpstr>Six Hyperparameters</vt:lpstr>
      <vt:lpstr>Six Hyperparameters</vt:lpstr>
      <vt:lpstr>PowerPoint 演示文稿</vt:lpstr>
      <vt:lpstr>PowerPoint 演示文稿</vt:lpstr>
      <vt:lpstr>Six Hyperparameters</vt:lpstr>
      <vt:lpstr>PowerPoint 演示文稿</vt:lpstr>
      <vt:lpstr>PowerPoint 演示文稿</vt:lpstr>
      <vt:lpstr>Two Mainly Diff Hyperparameters </vt:lpstr>
      <vt:lpstr>Seven Hyperparameters </vt:lpstr>
      <vt:lpstr>Seven Hyperparameters </vt:lpstr>
      <vt:lpstr>PowerPoint 演示文稿</vt:lpstr>
      <vt:lpstr>PowerPoint 演示文稿</vt:lpstr>
      <vt:lpstr>Six Hyperparameters </vt:lpstr>
      <vt:lpstr>Seven Hyperparameters </vt:lpstr>
      <vt:lpstr>Seven Hyperparameters </vt:lpstr>
      <vt:lpstr>PowerPoint 演示文稿</vt:lpstr>
      <vt:lpstr>PowerPoint 演示文稿</vt:lpstr>
      <vt:lpstr>Seven Hyperparameters </vt:lpstr>
      <vt:lpstr>Seven Hyperparameters </vt:lpstr>
      <vt:lpstr>Seven Hyperparameters </vt:lpstr>
      <vt:lpstr>Seven Hyperparameters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FYH</cp:lastModifiedBy>
  <cp:revision>31</cp:revision>
  <dcterms:created xsi:type="dcterms:W3CDTF">2024-09-23T01:04:00Z</dcterms:created>
  <dcterms:modified xsi:type="dcterms:W3CDTF">2024-09-23T01:04:00Z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2052-6.8.2.8850</vt:lpwstr>
  </property>
  <property fmtid="{D5CDD505-2E9C-101B-9397-08002B2CF9AE}" pid="3" name="KSOTemplateUUID">
    <vt:lpwstr>v1.0_mb_v5O8bPa7SBGFkMn9aYGhwg==</vt:lpwstr>
  </property>
  <property fmtid="{D5CDD505-2E9C-101B-9397-08002B2CF9AE}" pid="4" name="ICV">
    <vt:lpwstr>85FC86F91F20662B6A92F0660D23EE3D_41</vt:lpwstr>
  </property>
</Properties>
</file>