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2"/>
  </p:handoutMasterIdLst>
  <p:sldIdLst>
    <p:sldId id="256" r:id="rId3"/>
    <p:sldId id="257" r:id="rId5"/>
    <p:sldId id="258" r:id="rId6"/>
    <p:sldId id="259" r:id="rId7"/>
    <p:sldId id="260" r:id="rId8"/>
    <p:sldId id="261" r:id="rId9"/>
    <p:sldId id="263" r:id="rId10"/>
    <p:sldId id="264" r:id="rId1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740535"/>
            <a:ext cx="9144000" cy="1414780"/>
          </a:xfrm>
        </p:spPr>
        <p:txBody>
          <a:bodyPr/>
          <a:lstStyle/>
          <a:p>
            <a:r>
              <a:rPr lang="en-US" altLang="zh-CN" dirty="0">
                <a:effectLst/>
              </a:rPr>
              <a:t>O</a:t>
            </a:r>
            <a:r>
              <a:rPr lang="zh-CN" altLang="en-US" dirty="0">
                <a:effectLst/>
              </a:rPr>
              <a:t>ptimization </a:t>
            </a:r>
            <a:r>
              <a:rPr lang="en-US" altLang="zh-CN" dirty="0">
                <a:effectLst/>
              </a:rPr>
              <a:t>F</a:t>
            </a:r>
            <a:r>
              <a:rPr lang="zh-CN" altLang="en-US" dirty="0">
                <a:effectLst/>
              </a:rPr>
              <a:t>unctions</a:t>
            </a:r>
            <a:endParaRPr lang="zh-CN" altLang="en-US" dirty="0">
              <a:effectLst/>
            </a:endParaRPr>
          </a:p>
        </p:txBody>
      </p:sp>
      <p:sp>
        <p:nvSpPr>
          <p:cNvPr id="5" name="副标题 4"/>
          <p:cNvSpPr>
            <a:spLocks noGrp="1"/>
          </p:cNvSpPr>
          <p:nvPr>
            <p:ph type="subTitle" idx="1"/>
          </p:nvPr>
        </p:nvSpPr>
        <p:spPr/>
        <p:txBody>
          <a:bodyPr/>
          <a:lstStyle/>
          <a:p>
            <a:r>
              <a:rPr lang="zh-CN" altLang="en-US" dirty="0">
                <a:latin typeface="+mn-lt"/>
              </a:rPr>
              <a:t>Gradient Descent, Momentum, AdaGrad (Adaptive Gradient), Adadelta (Adaptive Delta), RMSProp (Root Mean Squared Propagation), Adam (Adaptive Moment Estimation)</a:t>
            </a:r>
            <a:endParaRPr lang="zh-CN" altLang="en-US" dirty="0">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155575"/>
            <a:ext cx="10515600" cy="1325563"/>
          </a:xfrm>
        </p:spPr>
        <p:txBody>
          <a:bodyPr/>
          <a:p>
            <a:r>
              <a:rPr lang="zh-CN" altLang="en-US" dirty="0">
                <a:latin typeface="+mn-lt"/>
                <a:sym typeface="+mn-ea"/>
              </a:rPr>
              <a:t>Gradient Descent</a:t>
            </a:r>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36220" y="1361440"/>
                <a:ext cx="11788775" cy="5496560"/>
              </a:xfrm>
            </p:spPr>
            <p:txBody>
              <a:bodyPr>
                <a:normAutofit/>
              </a:bodyPr>
              <a:p>
                <a:r>
                  <a:rPr lang="en-US"/>
                  <a:t>Gradient Descent is an optimization algorithm used to minimize the loss function in machine learning and deep learning models. It helps find the best parameters  for a model by iteratively adjusting them to reduce the difference between predicted and actual outcomes.</a:t>
                </a:r>
                <a:endParaRPr lang="en-US"/>
              </a:p>
              <a:p>
                <a:pPr marL="0" indent="0">
                  <a:buNone/>
                </a:pPr>
                <a:r>
                  <a:rPr lang="en-US">
                    <a:sym typeface="+mn-ea"/>
                  </a:rPr>
                  <a:t>steps:</a:t>
                </a:r>
                <a:endParaRPr lang="en-US"/>
              </a:p>
              <a:p>
                <a:pPr marL="0" indent="0">
                  <a:buNone/>
                </a:pPr>
                <a:r>
                  <a:rPr lang="en-US">
                    <a:sym typeface="+mn-ea"/>
                  </a:rPr>
                  <a:t>1. initialize parameters - y = b0 + b1x1 +  ... and a relatively small learning rate.</a:t>
                </a:r>
                <a:endParaRPr lang="en-US"/>
              </a:p>
              <a:p>
                <a:pPr marL="0" indent="0">
                  <a:buNone/>
                </a:pPr>
                <a:r>
                  <a:rPr lang="en-US">
                    <a:sym typeface="+mn-ea"/>
                  </a:rPr>
                  <a:t>2. compute the gradient from Loss = </a:t>
                </a:r>
                <a14:m>
                  <m:oMath xmlns:m="http://schemas.openxmlformats.org/officeDocument/2006/math">
                    <m:nary>
                      <m:naryPr>
                        <m:chr m:val="∑"/>
                        <m:limLoc m:val="undOvr"/>
                        <m:subHide m:val="on"/>
                        <m:supHide m:val="on"/>
                        <m:ctrlPr>
                          <a:rPr lang="en-US" i="1">
                            <a:latin typeface="DejaVu Math TeX Gyre" panose="02000503000000000000" charset="0"/>
                            <a:cs typeface="DejaVu Math TeX Gyre" panose="02000503000000000000" charset="0"/>
                          </a:rPr>
                        </m:ctrlPr>
                      </m:naryPr>
                      <m:sub/>
                      <m:sup/>
                      <m:e>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𝑦𝑖</m:t>
                        </m:r>
                        <m:r>
                          <a:rPr lang="en-US" i="1">
                            <a:latin typeface="DejaVu Math TeX Gyre" panose="02000503000000000000" charset="0"/>
                            <a:cs typeface="DejaVu Math TeX Gyre" panose="02000503000000000000" charset="0"/>
                          </a:rPr>
                          <m:t> − </m:t>
                        </m:r>
                        <m:acc>
                          <m:accPr>
                            <m:chr m:val="̅"/>
                            <m:ctrlPr>
                              <a:rPr lang="en-US" i="1">
                                <a:latin typeface="DejaVu Math TeX Gyre" panose="02000503000000000000" charset="0"/>
                                <a:cs typeface="DejaVu Math TeX Gyre" panose="02000503000000000000" charset="0"/>
                              </a:rPr>
                            </m:ctrlPr>
                          </m:accPr>
                          <m:e>
                            <m:r>
                              <a:rPr lang="en-US" i="1">
                                <a:latin typeface="DejaVu Math TeX Gyre" panose="02000503000000000000" charset="0"/>
                                <a:cs typeface="DejaVu Math TeX Gyre" panose="02000503000000000000" charset="0"/>
                              </a:rPr>
                              <m:t>𝑦𝑖</m:t>
                            </m:r>
                          </m:e>
                        </m:acc>
                        <m:r>
                          <a:rPr lang="en-US" i="1">
                            <a:latin typeface="DejaVu Math TeX Gyre" panose="02000503000000000000" charset="0"/>
                            <a:cs typeface="DejaVu Math TeX Gyre" panose="02000503000000000000" charset="0"/>
                          </a:rPr>
                          <m:t>)</m:t>
                        </m:r>
                      </m:e>
                    </m:nary>
                  </m:oMath>
                </a14:m>
                <a:r>
                  <a:rPr lang="en-US">
                    <a:sym typeface="+mn-ea"/>
                  </a:rPr>
                  <a:t> with resepect to the parameters. </a:t>
                </a:r>
                <a14:m>
                  <m:oMath xmlns:m="http://schemas.openxmlformats.org/officeDocument/2006/math">
                    <m:f>
                      <m:fPr>
                        <m:ctrlPr>
                          <a:rPr lang="en-US" i="1">
                            <a:latin typeface="DejaVu Math TeX Gyre" panose="02000503000000000000" charset="0"/>
                            <a:cs typeface="DejaVu Math TeX Gyre" panose="02000503000000000000" charset="0"/>
                          </a:rPr>
                        </m:ctrlPr>
                      </m:fPr>
                      <m:num>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𝐿</m:t>
                        </m:r>
                      </m:num>
                      <m:den>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𝑏</m:t>
                        </m:r>
                        <m:r>
                          <a:rPr lang="en-US" i="1">
                            <a:latin typeface="DejaVu Math TeX Gyre" panose="02000503000000000000" charset="0"/>
                            <a:cs typeface="DejaVu Math TeX Gyre" panose="02000503000000000000" charset="0"/>
                          </a:rPr>
                          <m:t>0</m:t>
                        </m:r>
                      </m:den>
                    </m:f>
                    <m:f>
                      <m:fPr>
                        <m:ctrlPr>
                          <a:rPr lang="en-US" i="1">
                            <a:latin typeface="DejaVu Math TeX Gyre" panose="02000503000000000000" charset="0"/>
                            <a:cs typeface="DejaVu Math TeX Gyre" panose="02000503000000000000" charset="0"/>
                          </a:rPr>
                        </m:ctrlPr>
                      </m:fPr>
                      <m:num>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𝐿</m:t>
                        </m:r>
                      </m:num>
                      <m:den>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𝑏</m:t>
                        </m:r>
                        <m:r>
                          <a:rPr lang="en-US" i="1">
                            <a:latin typeface="DejaVu Math TeX Gyre" panose="02000503000000000000" charset="0"/>
                            <a:cs typeface="DejaVu Math TeX Gyre" panose="02000503000000000000" charset="0"/>
                          </a:rPr>
                          <m:t>1</m:t>
                        </m:r>
                      </m:den>
                    </m:f>
                    <m:f>
                      <m:fPr>
                        <m:ctrlPr>
                          <a:rPr lang="en-US" i="1">
                            <a:latin typeface="DejaVu Math TeX Gyre" panose="02000503000000000000" charset="0"/>
                            <a:cs typeface="DejaVu Math TeX Gyre" panose="02000503000000000000" charset="0"/>
                          </a:rPr>
                        </m:ctrlPr>
                      </m:fPr>
                      <m:num>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𝐿</m:t>
                        </m:r>
                      </m:num>
                      <m:den>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𝑏</m:t>
                        </m:r>
                        <m:r>
                          <a:rPr lang="en-US" i="1">
                            <a:latin typeface="DejaVu Math TeX Gyre" panose="02000503000000000000" charset="0"/>
                            <a:cs typeface="DejaVu Math TeX Gyre" panose="02000503000000000000" charset="0"/>
                          </a:rPr>
                          <m:t>2</m:t>
                        </m:r>
                      </m:den>
                    </m:f>
                  </m:oMath>
                </a14:m>
                <a:r>
                  <a:rPr lang="en-US">
                    <a:sym typeface="+mn-ea"/>
                  </a:rPr>
                  <a:t>...</a:t>
                </a:r>
                <a:endParaRPr lang="en-US"/>
              </a:p>
              <a:p>
                <a:pPr marL="0" indent="0">
                  <a:buNone/>
                </a:pPr>
                <a:r>
                  <a:rPr lang="en-US">
                    <a:sym typeface="+mn-ea"/>
                  </a:rPr>
                  <a:t>3. update the parameters by substracting the gradient * a learning rate</a:t>
                </a:r>
                <a:endParaRPr lang="en-US"/>
              </a:p>
              <a:p>
                <a:pPr marL="0" indent="0">
                  <a:buNone/>
                </a:pPr>
                <a:r>
                  <a:rPr lang="en-US">
                    <a:sym typeface="+mn-ea"/>
                  </a:rPr>
                  <a:t>4. repeat!</a:t>
                </a:r>
                <a:endParaRPr lang="en-US"/>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236220" y="1361440"/>
                <a:ext cx="11788775" cy="5496560"/>
              </a:xfrm>
              <a:blipFill rotWithShape="1">
                <a:blip r:embed="rId1"/>
                <a:stretch>
                  <a:fillRect/>
                </a:stretch>
              </a:blipFill>
            </p:spPr>
            <p:txBody>
              <a:bodyPr/>
              <a:lstStyle/>
              <a:p>
                <a:r>
                  <a:rPr lang="en-US" altLang="en-US">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dirty="0">
                <a:latin typeface="+mn-lt"/>
                <a:sym typeface="+mn-ea"/>
              </a:rPr>
              <a:t>Momentum</a:t>
            </a:r>
            <a:endParaRPr lang="zh-CN" altLang="en-US" dirty="0">
              <a:latin typeface="+mn-lt"/>
              <a:sym typeface="+mn-ea"/>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36220" y="1490980"/>
                <a:ext cx="11788775" cy="5496560"/>
              </a:xfrm>
            </p:spPr>
            <p:txBody>
              <a:bodyPr>
                <a:normAutofit/>
              </a:bodyPr>
              <a:p>
                <a:pPr marL="0" indent="0">
                  <a:buNone/>
                </a:pPr>
                <a:r>
                  <a:rPr lang="en-US"/>
                  <a:t>Uses both the current gradient and the accumulated history of gradients, leading to faster convergence and more robust behavior, particularly in complex landscapes.</a:t>
                </a:r>
                <a:endParaRPr lang="en-US"/>
              </a:p>
              <a:p>
                <a:pPr marL="0" indent="0">
                  <a:buNone/>
                </a:pPr>
                <a:r>
                  <a:rPr lang="en-US"/>
                  <a:t>steps:</a:t>
                </a:r>
                <a:endParaRPr lang="en-US"/>
              </a:p>
              <a:p>
                <a:pPr marL="0" indent="0">
                  <a:buNone/>
                </a:pPr>
                <a:r>
                  <a:rPr lang="en-US"/>
                  <a:t>1. initialize about parameters, beta, and alpha</a:t>
                </a:r>
                <a:endParaRPr lang="en-US"/>
              </a:p>
              <a:p>
                <a:pPr marL="0" indent="0">
                  <a:buNone/>
                </a:pPr>
                <a:r>
                  <a:rPr lang="en-US"/>
                  <a:t>2. compute the gradients from Loss Function, and velocity formula.</a:t>
                </a:r>
                <a:endParaRPr lang="en-US"/>
              </a:p>
              <a:p>
                <a:pPr marL="0" indent="0">
                  <a:buNone/>
                </a:pPr>
                <a:r>
                  <a:rPr lang="en-US"/>
                  <a:t> Vi,0 = beta*Vi-1,0 + (1-beta)*</a:t>
                </a:r>
                <a14:m>
                  <m:oMath xmlns:m="http://schemas.openxmlformats.org/officeDocument/2006/math">
                    <m:f>
                      <m:fPr>
                        <m:ctrlPr>
                          <a:rPr lang="en-US" i="1">
                            <a:latin typeface="DejaVu Math TeX Gyre" panose="02000503000000000000" charset="0"/>
                            <a:cs typeface="DejaVu Math TeX Gyre" panose="02000503000000000000" charset="0"/>
                          </a:rPr>
                        </m:ctrlPr>
                      </m:fPr>
                      <m:num>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𝐿</m:t>
                        </m:r>
                      </m:num>
                      <m:den>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𝑏</m:t>
                        </m:r>
                        <m:r>
                          <a:rPr lang="en-US" i="1">
                            <a:latin typeface="DejaVu Math TeX Gyre" panose="02000503000000000000" charset="0"/>
                            <a:cs typeface="DejaVu Math TeX Gyre" panose="02000503000000000000" charset="0"/>
                          </a:rPr>
                          <m:t>0</m:t>
                        </m:r>
                      </m:den>
                    </m:f>
                  </m:oMath>
                </a14:m>
                <a:r>
                  <a:rPr lang="en-US"/>
                  <a:t>, every parameter has its velocity function.</a:t>
                </a:r>
                <a:endParaRPr lang="en-US"/>
              </a:p>
              <a:p>
                <a:pPr marL="0" indent="0">
                  <a:buNone/>
                </a:pPr>
                <a:r>
                  <a:rPr lang="en-US"/>
                  <a:t>3. update every parameter like b0 = b0 - alpha(vi,0) </a:t>
                </a:r>
                <a:endParaRPr lang="en-US"/>
              </a:p>
              <a:p>
                <a:pPr marL="0" indent="0">
                  <a:buNone/>
                </a:pPr>
                <a:r>
                  <a:rPr lang="en-US"/>
                  <a:t>4. repeat!</a:t>
                </a:r>
                <a:endParaRPr lang="en-US"/>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236220" y="1490980"/>
                <a:ext cx="11788775" cy="5496560"/>
              </a:xfrm>
              <a:blipFill rotWithShape="1">
                <a:blip r:embed="rId1"/>
                <a:stretch>
                  <a:fillRect/>
                </a:stretch>
              </a:blipFill>
            </p:spPr>
            <p:txBody>
              <a:bodyPr/>
              <a:lstStyle/>
              <a:p>
                <a:r>
                  <a:rPr lang="en-US" altLang="en-US">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165100"/>
            <a:ext cx="10515600" cy="1325563"/>
          </a:xfrm>
        </p:spPr>
        <p:txBody>
          <a:bodyPr/>
          <a:p>
            <a:r>
              <a:rPr lang="zh-CN" altLang="en-US" dirty="0">
                <a:latin typeface="+mn-lt"/>
                <a:sym typeface="+mn-ea"/>
              </a:rPr>
              <a:t>AdaGrad</a:t>
            </a:r>
            <a:endParaRPr lang="zh-CN" altLang="en-US" dirty="0">
              <a:latin typeface="+mn-lt"/>
              <a:sym typeface="+mn-ea"/>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36220" y="1361440"/>
                <a:ext cx="11788775" cy="5496560"/>
              </a:xfrm>
            </p:spPr>
            <p:txBody>
              <a:bodyPr>
                <a:normAutofit lnSpcReduction="10000"/>
              </a:bodyPr>
              <a:p>
                <a:pPr marL="0" indent="0">
                  <a:buNone/>
                </a:pPr>
                <a:r>
                  <a:rPr lang="en-US"/>
                  <a:t>(Adaptive Gradient Algorithm) is an optimization algorithm that adapts the learning rate for each parameter during training. It is particularly effective for problems with sparse gradients, where certain parameters may require more or less adjustment based on their update history. steps:</a:t>
                </a:r>
                <a:endParaRPr lang="en-US"/>
              </a:p>
              <a:p>
                <a:pPr marL="0" indent="0">
                  <a:buNone/>
                </a:pPr>
                <a:r>
                  <a:rPr lang="en-US"/>
                  <a:t>1. initialize about parameters, alpha, and a super small value e like </a:t>
                </a:r>
                <a14:m>
                  <m:oMath xmlns:m="http://schemas.openxmlformats.org/officeDocument/2006/math">
                    <m:sSup>
                      <m:sSupPr>
                        <m:ctrlPr>
                          <a:rPr lang="en-US" i="1">
                            <a:latin typeface="DejaVu Math TeX Gyre" panose="02000503000000000000" charset="0"/>
                            <a:cs typeface="DejaVu Math TeX Gyre" panose="02000503000000000000" charset="0"/>
                          </a:rPr>
                        </m:ctrlPr>
                      </m:sSupPr>
                      <m:e>
                        <m:r>
                          <a:rPr lang="en-US" i="1">
                            <a:latin typeface="DejaVu Math TeX Gyre" panose="02000503000000000000" charset="0"/>
                            <a:cs typeface="DejaVu Math TeX Gyre" panose="02000503000000000000" charset="0"/>
                          </a:rPr>
                          <m:t>10</m:t>
                        </m:r>
                      </m:e>
                      <m:sup>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8</m:t>
                        </m:r>
                      </m:sup>
                    </m:sSup>
                    <m:r>
                      <a:rPr lang="en-US" i="1">
                        <a:latin typeface="DejaVu Math TeX Gyre" panose="02000503000000000000" charset="0"/>
                        <a:cs typeface="DejaVu Math TeX Gyre" panose="02000503000000000000" charset="0"/>
                      </a:rPr>
                      <m:t>.</m:t>
                    </m:r>
                  </m:oMath>
                </a14:m>
                <a:endParaRPr lang="en-US"/>
              </a:p>
              <a:p>
                <a:pPr marL="0" indent="0">
                  <a:buNone/>
                </a:pPr>
                <a:r>
                  <a:rPr lang="en-US"/>
                  <a:t>2. compute the gradients from Loss Function</a:t>
                </a:r>
                <a:endParaRPr lang="en-US"/>
              </a:p>
              <a:p>
                <a:pPr marL="0" indent="0">
                  <a:buNone/>
                </a:pPr>
                <a:r>
                  <a:rPr lang="en-US" altLang="zh-CN"/>
                  <a:t>3. maintain a diagonal matrix in which an entity at i row and i column records parameter i</a:t>
                </a:r>
                <a:r>
                  <a:rPr lang="zh-CN" altLang="en-US"/>
                  <a:t>’</a:t>
                </a:r>
                <a:r>
                  <a:rPr lang="en-US" altLang="zh-CN"/>
                  <a:t>s history values by </a:t>
                </a:r>
                <a14:m>
                  <m:oMath xmlns:m="http://schemas.openxmlformats.org/officeDocument/2006/math">
                    <m:nary>
                      <m:naryPr>
                        <m:chr m:val="∑"/>
                        <m:limLoc m:val="undOvr"/>
                        <m:ctrlPr>
                          <a:rPr lang="en-US" altLang="zh-CN" i="1">
                            <a:latin typeface="DejaVu Math TeX Gyre" panose="02000503000000000000" charset="0"/>
                            <a:cs typeface="DejaVu Math TeX Gyre" panose="02000503000000000000" charset="0"/>
                          </a:rPr>
                        </m:ctrlPr>
                      </m:naryPr>
                      <m:sub>
                        <m:r>
                          <a:rPr lang="en-US" altLang="zh-CN" i="1">
                            <a:latin typeface="DejaVu Math TeX Gyre" panose="02000503000000000000" charset="0"/>
                            <a:cs typeface="DejaVu Math TeX Gyre" panose="02000503000000000000" charset="0"/>
                          </a:rPr>
                          <m:t>𝑗</m:t>
                        </m:r>
                        <m:r>
                          <a:rPr lang="en-US" altLang="zh-CN" i="1">
                            <a:latin typeface="DejaVu Math TeX Gyre" panose="02000503000000000000" charset="0"/>
                            <a:cs typeface="DejaVu Math TeX Gyre" panose="02000503000000000000" charset="0"/>
                          </a:rPr>
                          <m:t>=</m:t>
                        </m:r>
                        <m:r>
                          <a:rPr lang="en-US" altLang="zh-CN" i="1">
                            <a:latin typeface="DejaVu Math TeX Gyre" panose="02000503000000000000" charset="0"/>
                            <a:cs typeface="DejaVu Math TeX Gyre" panose="02000503000000000000" charset="0"/>
                          </a:rPr>
                          <m:t>1</m:t>
                        </m:r>
                      </m:sub>
                      <m:sup>
                        <m:r>
                          <a:rPr lang="en-US" altLang="zh-CN" i="1">
                            <a:latin typeface="DejaVu Math TeX Gyre" panose="02000503000000000000" charset="0"/>
                            <a:cs typeface="DejaVu Math TeX Gyre" panose="02000503000000000000" charset="0"/>
                          </a:rPr>
                          <m:t>𝑡</m:t>
                        </m:r>
                      </m:sup>
                      <m:e>
                        <m:r>
                          <a:rPr lang="en-US" altLang="zh-CN" i="1">
                            <a:latin typeface="DejaVu Math TeX Gyre" panose="02000503000000000000" charset="0"/>
                            <a:cs typeface="DejaVu Math TeX Gyre" panose="02000503000000000000" charset="0"/>
                          </a:rPr>
                          <m:t>(</m:t>
                        </m:r>
                        <m:sSup>
                          <m:sSupPr>
                            <m:ctrlPr>
                              <a:rPr lang="en-US" altLang="zh-CN" i="1">
                                <a:latin typeface="DejaVu Math TeX Gyre" panose="02000503000000000000" charset="0"/>
                                <a:cs typeface="DejaVu Math TeX Gyre" panose="02000503000000000000" charset="0"/>
                              </a:rPr>
                            </m:ctrlPr>
                          </m:sSupPr>
                          <m:e>
                            <m:r>
                              <a:rPr lang="en-US" altLang="zh-CN" i="1">
                                <a:latin typeface="DejaVu Math TeX Gyre" panose="02000503000000000000" charset="0"/>
                                <a:cs typeface="DejaVu Math TeX Gyre" panose="02000503000000000000" charset="0"/>
                              </a:rPr>
                              <m:t>(</m:t>
                            </m:r>
                            <m:sSub>
                              <m:sSubPr>
                                <m:ctrlPr>
                                  <a:rPr lang="en-US" altLang="zh-CN" i="1">
                                    <a:latin typeface="DejaVu Math TeX Gyre" panose="02000503000000000000" charset="0"/>
                                    <a:cs typeface="DejaVu Math TeX Gyre" panose="02000503000000000000" charset="0"/>
                                  </a:rPr>
                                </m:ctrlPr>
                              </m:sSubPr>
                              <m:e>
                                <m:f>
                                  <m:fPr>
                                    <m:ctrlPr>
                                      <a:rPr lang="en-US" altLang="zh-CN" i="1">
                                        <a:latin typeface="DejaVu Math TeX Gyre" panose="02000503000000000000" charset="0"/>
                                        <a:cs typeface="DejaVu Math TeX Gyre" panose="02000503000000000000" charset="0"/>
                                      </a:rPr>
                                    </m:ctrlPr>
                                  </m:fPr>
                                  <m:num>
                                    <m:r>
                                      <a:rPr lang="en-US" altLang="zh-CN" i="1">
                                        <a:latin typeface="DejaVu Math TeX Gyre" panose="02000503000000000000" charset="0"/>
                                        <a:cs typeface="DejaVu Math TeX Gyre" panose="02000503000000000000" charset="0"/>
                                      </a:rPr>
                                      <m:t>𝜕</m:t>
                                    </m:r>
                                    <m:r>
                                      <a:rPr lang="en-US" altLang="zh-CN" i="1">
                                        <a:latin typeface="DejaVu Math TeX Gyre" panose="02000503000000000000" charset="0"/>
                                        <a:cs typeface="DejaVu Math TeX Gyre" panose="02000503000000000000" charset="0"/>
                                      </a:rPr>
                                      <m:t>𝐿</m:t>
                                    </m:r>
                                  </m:num>
                                  <m:den>
                                    <m:r>
                                      <a:rPr lang="en-US" altLang="zh-CN" i="1">
                                        <a:latin typeface="DejaVu Math TeX Gyre" panose="02000503000000000000" charset="0"/>
                                        <a:cs typeface="DejaVu Math TeX Gyre" panose="02000503000000000000" charset="0"/>
                                      </a:rPr>
                                      <m:t>𝜕</m:t>
                                    </m:r>
                                    <m:r>
                                      <a:rPr lang="en-US" altLang="zh-CN" i="1">
                                        <a:latin typeface="DejaVu Math TeX Gyre" panose="02000503000000000000" charset="0"/>
                                        <a:cs typeface="DejaVu Math TeX Gyre" panose="02000503000000000000" charset="0"/>
                                      </a:rPr>
                                      <m:t>𝑏𝑖</m:t>
                                    </m:r>
                                  </m:den>
                                </m:f>
                              </m:e>
                              <m:sub>
                                <m:r>
                                  <a:rPr lang="en-US" altLang="zh-CN" i="1">
                                    <a:latin typeface="DejaVu Math TeX Gyre" panose="02000503000000000000" charset="0"/>
                                    <a:cs typeface="DejaVu Math TeX Gyre" panose="02000503000000000000" charset="0"/>
                                  </a:rPr>
                                  <m:t>𝑗</m:t>
                                </m:r>
                              </m:sub>
                            </m:sSub>
                            <m:r>
                              <a:rPr lang="en-US" altLang="zh-CN" i="1">
                                <a:latin typeface="DejaVu Math TeX Gyre" panose="02000503000000000000" charset="0"/>
                                <a:cs typeface="DejaVu Math TeX Gyre" panose="02000503000000000000" charset="0"/>
                              </a:rPr>
                              <m:t>)</m:t>
                            </m:r>
                          </m:e>
                          <m:sup>
                            <m:r>
                              <a:rPr lang="en-US" altLang="zh-CN" i="1">
                                <a:latin typeface="DejaVu Math TeX Gyre" panose="02000503000000000000" charset="0"/>
                                <a:cs typeface="DejaVu Math TeX Gyre" panose="02000503000000000000" charset="0"/>
                              </a:rPr>
                              <m:t>2</m:t>
                            </m:r>
                          </m:sup>
                        </m:sSup>
                        <m:r>
                          <a:rPr lang="en-US" altLang="zh-CN" i="1">
                            <a:latin typeface="DejaVu Math TeX Gyre" panose="02000503000000000000" charset="0"/>
                            <a:cs typeface="DejaVu Math TeX Gyre" panose="02000503000000000000" charset="0"/>
                          </a:rPr>
                          <m:t>)</m:t>
                        </m:r>
                      </m:e>
                    </m:nary>
                  </m:oMath>
                </a14:m>
                <a:endParaRPr lang="en-US" altLang="zh-CN" i="1">
                  <a:latin typeface="DejaVu Math TeX Gyre" panose="02000503000000000000" charset="0"/>
                  <a:cs typeface="DejaVu Math TeX Gyre" panose="02000503000000000000" charset="0"/>
                </a:endParaRPr>
              </a:p>
              <a:p>
                <a:pPr marL="0" indent="0">
                  <a:buNone/>
                </a:pPr>
                <a:r>
                  <a:rPr lang="en-US" altLang="zh-CN"/>
                  <a:t>4. update bi = bi - </a:t>
                </a:r>
                <a14:m>
                  <m:oMath xmlns:m="http://schemas.openxmlformats.org/officeDocument/2006/math">
                    <m:f>
                      <m:fPr>
                        <m:ctrlPr>
                          <a:rPr lang="en-US" altLang="zh-CN" i="1">
                            <a:latin typeface="DejaVu Math TeX Gyre" panose="02000503000000000000" charset="0"/>
                            <a:cs typeface="DejaVu Math TeX Gyre" panose="02000503000000000000" charset="0"/>
                          </a:rPr>
                        </m:ctrlPr>
                      </m:fPr>
                      <m:num>
                        <m:r>
                          <a:rPr lang="en-US" altLang="zh-CN" i="1">
                            <a:latin typeface="DejaVu Math TeX Gyre" panose="02000503000000000000" charset="0"/>
                            <a:cs typeface="DejaVu Math TeX Gyre" panose="02000503000000000000" charset="0"/>
                          </a:rPr>
                          <m:t>𝑎𝑙𝑝ℎ𝑎</m:t>
                        </m:r>
                      </m:num>
                      <m:den>
                        <m:rad>
                          <m:radPr>
                            <m:degHide m:val="on"/>
                            <m:ctrlPr>
                              <a:rPr lang="en-US" altLang="zh-CN" i="1">
                                <a:latin typeface="DejaVu Math TeX Gyre" panose="02000503000000000000" charset="0"/>
                                <a:cs typeface="DejaVu Math TeX Gyre" panose="02000503000000000000" charset="0"/>
                              </a:rPr>
                            </m:ctrlPr>
                          </m:radPr>
                          <m:deg/>
                          <m:e>
                            <m:r>
                              <a:rPr lang="en-US" altLang="zh-CN" i="1">
                                <a:latin typeface="DejaVu Math TeX Gyre" panose="02000503000000000000" charset="0"/>
                                <a:cs typeface="DejaVu Math TeX Gyre" panose="02000503000000000000" charset="0"/>
                              </a:rPr>
                              <m:t>𝐺𝑖𝑖</m:t>
                            </m:r>
                            <m:r>
                              <a:rPr lang="en-US" altLang="zh-CN" i="1">
                                <a:latin typeface="DejaVu Math TeX Gyre" panose="02000503000000000000" charset="0"/>
                                <a:cs typeface="DejaVu Math TeX Gyre" panose="02000503000000000000" charset="0"/>
                              </a:rPr>
                              <m:t> + </m:t>
                            </m:r>
                            <m:r>
                              <a:rPr lang="en-US" altLang="zh-CN" i="1">
                                <a:latin typeface="DejaVu Math TeX Gyre" panose="02000503000000000000" charset="0"/>
                                <a:cs typeface="DejaVu Math TeX Gyre" panose="02000503000000000000" charset="0"/>
                              </a:rPr>
                              <m:t>𝑒</m:t>
                            </m:r>
                          </m:e>
                        </m:rad>
                      </m:den>
                    </m:f>
                    <m:r>
                      <a:rPr lang="en-US" altLang="zh-CN" i="1">
                        <a:latin typeface="DejaVu Math TeX Gyre" panose="02000503000000000000" charset="0"/>
                        <a:cs typeface="DejaVu Math TeX Gyre" panose="02000503000000000000" charset="0"/>
                      </a:rPr>
                      <m:t>∗</m:t>
                    </m:r>
                    <m:f>
                      <m:fPr>
                        <m:ctrlPr>
                          <a:rPr lang="en-US" altLang="zh-CN" i="1">
                            <a:latin typeface="DejaVu Math TeX Gyre" panose="02000503000000000000" charset="0"/>
                            <a:cs typeface="DejaVu Math TeX Gyre" panose="02000503000000000000" charset="0"/>
                          </a:rPr>
                        </m:ctrlPr>
                      </m:fPr>
                      <m:num>
                        <m:r>
                          <a:rPr lang="en-US" altLang="zh-CN" i="1">
                            <a:latin typeface="DejaVu Math TeX Gyre" panose="02000503000000000000" charset="0"/>
                            <a:cs typeface="DejaVu Math TeX Gyre" panose="02000503000000000000" charset="0"/>
                          </a:rPr>
                          <m:t>𝜕</m:t>
                        </m:r>
                        <m:r>
                          <a:rPr lang="en-US" altLang="zh-CN" i="1">
                            <a:latin typeface="DejaVu Math TeX Gyre" panose="02000503000000000000" charset="0"/>
                            <a:cs typeface="DejaVu Math TeX Gyre" panose="02000503000000000000" charset="0"/>
                          </a:rPr>
                          <m:t>𝐿</m:t>
                        </m:r>
                      </m:num>
                      <m:den>
                        <m:r>
                          <a:rPr lang="en-US" altLang="zh-CN" i="1">
                            <a:latin typeface="DejaVu Math TeX Gyre" panose="02000503000000000000" charset="0"/>
                            <a:cs typeface="DejaVu Math TeX Gyre" panose="02000503000000000000" charset="0"/>
                          </a:rPr>
                          <m:t>𝜕</m:t>
                        </m:r>
                        <m:r>
                          <a:rPr lang="en-US" altLang="zh-CN" i="1">
                            <a:latin typeface="DejaVu Math TeX Gyre" panose="02000503000000000000" charset="0"/>
                            <a:cs typeface="DejaVu Math TeX Gyre" panose="02000503000000000000" charset="0"/>
                          </a:rPr>
                          <m:t>𝑏𝑖</m:t>
                        </m:r>
                      </m:den>
                    </m:f>
                  </m:oMath>
                </a14:m>
                <a:endParaRPr lang="en-US" altLang="zh-CN" i="1">
                  <a:latin typeface="DejaVu Math TeX Gyre" panose="02000503000000000000" charset="0"/>
                  <a:cs typeface="DejaVu Math TeX Gyre" panose="02000503000000000000" charset="0"/>
                </a:endParaRPr>
              </a:p>
              <a:p>
                <a:pPr marL="0" indent="0">
                  <a:buNone/>
                </a:pPr>
                <a:r>
                  <a:rPr lang="en-US" altLang="zh-CN"/>
                  <a:t>5. repeat!</a:t>
                </a:r>
                <a:endParaRPr lang="en-US" altLang="zh-CN"/>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236220" y="1361440"/>
                <a:ext cx="11788775" cy="5496560"/>
              </a:xfrm>
              <a:blipFill rotWithShape="1">
                <a:blip r:embed="rId1"/>
                <a:stretch>
                  <a:fillRect t="-335"/>
                </a:stretch>
              </a:blipFill>
            </p:spPr>
            <p:txBody>
              <a:bodyPr/>
              <a:lstStyle/>
              <a:p>
                <a:r>
                  <a:rPr lang="en-US" alt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165100"/>
            <a:ext cx="10515600" cy="1325563"/>
          </a:xfrm>
        </p:spPr>
        <p:txBody>
          <a:bodyPr/>
          <a:p>
            <a:r>
              <a:rPr lang="zh-CN" altLang="en-US" dirty="0">
                <a:latin typeface="+mn-lt"/>
                <a:sym typeface="+mn-ea"/>
              </a:rPr>
              <a:t>Adadelta </a:t>
            </a:r>
            <a:endParaRPr lang="zh-CN" altLang="en-US" dirty="0">
              <a:latin typeface="+mn-lt"/>
              <a:sym typeface="+mn-ea"/>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36220" y="1361440"/>
                <a:ext cx="11788775" cy="5496560"/>
              </a:xfrm>
            </p:spPr>
            <p:txBody>
              <a:bodyPr>
                <a:normAutofit fontScale="90000" lnSpcReduction="20000"/>
              </a:bodyPr>
              <a:p>
                <a:pPr marL="0" indent="0">
                  <a:buNone/>
                </a:pPr>
                <a:r>
                  <a:rPr lang="en-US"/>
                  <a:t>Adadelta is an extension of the AdaGrad optimization algorithm that aims to address some of its limitations, particularly the rapid decay of the learning rate.</a:t>
                </a:r>
                <a:endParaRPr lang="en-US"/>
              </a:p>
              <a:p>
                <a:pPr marL="0" indent="0">
                  <a:buNone/>
                </a:pPr>
                <a:r>
                  <a:rPr lang="en-US"/>
                  <a:t>steps:</a:t>
                </a:r>
                <a:endParaRPr lang="en-US"/>
              </a:p>
              <a:p>
                <a:pPr marL="0" indent="0">
                  <a:buNone/>
                </a:pPr>
                <a:r>
                  <a:rPr lang="en-US"/>
                  <a:t>Adadelta eliminates the need for manually tuning a global learning rate.</a:t>
                </a:r>
                <a:endParaRPr lang="en-US"/>
              </a:p>
              <a:p>
                <a:pPr marL="0" indent="0">
                  <a:buNone/>
                </a:pPr>
                <a:r>
                  <a:rPr lang="en-US"/>
                  <a:t>1. initialize parameters, beta, E[</a:t>
                </a:r>
                <a14:m>
                  <m:oMath xmlns:m="http://schemas.openxmlformats.org/officeDocument/2006/math">
                    <m:sSup>
                      <m:sSupPr>
                        <m:ctrlPr>
                          <a:rPr lang="en-US" i="1">
                            <a:latin typeface="DejaVu Math TeX Gyre" panose="02000503000000000000" charset="0"/>
                            <a:cs typeface="DejaVu Math TeX Gyre" panose="02000503000000000000" charset="0"/>
                          </a:rPr>
                        </m:ctrlPr>
                      </m:sSupPr>
                      <m:e>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𝑔</m:t>
                            </m:r>
                          </m:e>
                          <m:sub>
                            <m:r>
                              <a:rPr lang="en-US" i="1">
                                <a:latin typeface="DejaVu Math TeX Gyre" panose="02000503000000000000" charset="0"/>
                                <a:cs typeface="DejaVu Math TeX Gyre" panose="02000503000000000000" charset="0"/>
                              </a:rPr>
                              <m:t>𝑖</m:t>
                            </m:r>
                          </m:sub>
                        </m:sSub>
                      </m:e>
                      <m:sup>
                        <m:r>
                          <a:rPr lang="en-US" i="1">
                            <a:latin typeface="DejaVu Math TeX Gyre" panose="02000503000000000000" charset="0"/>
                            <a:cs typeface="DejaVu Math TeX Gyre" panose="02000503000000000000" charset="0"/>
                          </a:rPr>
                          <m:t>2</m:t>
                        </m:r>
                      </m:sup>
                    </m:sSup>
                  </m:oMath>
                </a14:m>
                <a:r>
                  <a:rPr lang="en-US"/>
                  <a:t>] = 0, </a:t>
                </a:r>
                <a:r>
                  <a:rPr lang="en-US">
                    <a:sym typeface="+mn-ea"/>
                  </a:rPr>
                  <a:t>E[</a:t>
                </a:r>
                <a14:m>
                  <m:oMath xmlns:m="http://schemas.openxmlformats.org/officeDocument/2006/math">
                    <m:sSup>
                      <m:sSupPr>
                        <m:ctrlPr>
                          <a:rPr lang="en-US" i="1">
                            <a:latin typeface="DejaVu Math TeX Gyre" panose="02000503000000000000" charset="0"/>
                            <a:cs typeface="DejaVu Math TeX Gyre" panose="02000503000000000000" charset="0"/>
                          </a:rPr>
                        </m:ctrlPr>
                      </m:sSupPr>
                      <m:e>
                        <m:r>
                          <a:rPr lang="en-US" i="1">
                            <a:latin typeface="DejaVu Math TeX Gyre" panose="02000503000000000000" charset="0"/>
                            <a:cs typeface="DejaVu Math TeX Gyre" panose="02000503000000000000" charset="0"/>
                          </a:rPr>
                          <m:t>∆</m:t>
                        </m:r>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𝑏</m:t>
                            </m:r>
                          </m:e>
                          <m:sub>
                            <m:r>
                              <a:rPr lang="en-US" i="1">
                                <a:latin typeface="DejaVu Math TeX Gyre" panose="02000503000000000000" charset="0"/>
                                <a:cs typeface="DejaVu Math TeX Gyre" panose="02000503000000000000" charset="0"/>
                              </a:rPr>
                              <m:t>𝑖</m:t>
                            </m:r>
                          </m:sub>
                        </m:sSub>
                      </m:e>
                      <m:sup>
                        <m:r>
                          <a:rPr lang="en-US" i="1">
                            <a:latin typeface="DejaVu Math TeX Gyre" panose="02000503000000000000" charset="0"/>
                            <a:cs typeface="DejaVu Math TeX Gyre" panose="02000503000000000000" charset="0"/>
                          </a:rPr>
                          <m:t>2</m:t>
                        </m:r>
                      </m:sup>
                    </m:sSup>
                  </m:oMath>
                </a14:m>
                <a:r>
                  <a:rPr lang="en-US"/>
                  <a:t>] = 0, and a small e.</a:t>
                </a:r>
                <a:endParaRPr lang="en-US"/>
              </a:p>
              <a:p>
                <a:pPr marL="0" indent="0">
                  <a:buNone/>
                </a:pPr>
                <a:r>
                  <a:rPr lang="en-US"/>
                  <a:t>(explain: gi is the </a:t>
                </a:r>
                <a14:m>
                  <m:oMath xmlns:m="http://schemas.openxmlformats.org/officeDocument/2006/math">
                    <m:f>
                      <m:fPr>
                        <m:ctrlPr>
                          <a:rPr lang="en-US" i="1">
                            <a:latin typeface="DejaVu Math TeX Gyre" panose="02000503000000000000" charset="0"/>
                            <a:cs typeface="DejaVu Math TeX Gyre" panose="02000503000000000000" charset="0"/>
                          </a:rPr>
                        </m:ctrlPr>
                      </m:fPr>
                      <m:num>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𝐿</m:t>
                        </m:r>
                      </m:num>
                      <m:den>
                        <m:r>
                          <a:rPr lang="en-US" i="1">
                            <a:latin typeface="DejaVu Math TeX Gyre" panose="02000503000000000000" charset="0"/>
                            <a:cs typeface="DejaVu Math TeX Gyre" panose="02000503000000000000" charset="0"/>
                          </a:rPr>
                          <m:t>𝜕</m:t>
                        </m:r>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𝑏</m:t>
                            </m:r>
                          </m:e>
                          <m:sub>
                            <m:r>
                              <a:rPr lang="en-US" i="1">
                                <a:latin typeface="DejaVu Math TeX Gyre" panose="02000503000000000000" charset="0"/>
                                <a:cs typeface="DejaVu Math TeX Gyre" panose="02000503000000000000" charset="0"/>
                              </a:rPr>
                              <m:t>𝑖</m:t>
                            </m:r>
                          </m:sub>
                        </m:sSub>
                      </m:den>
                    </m:f>
                  </m:oMath>
                </a14:m>
                <a:r>
                  <a:rPr lang="en-US"/>
                  <a:t>, </a:t>
                </a:r>
                <a:r>
                  <a:rPr lang="en-US">
                    <a:sym typeface="+mn-ea"/>
                  </a:rPr>
                  <a:t>E[</a:t>
                </a:r>
                <a14:m>
                  <m:oMath xmlns:m="http://schemas.openxmlformats.org/officeDocument/2006/math">
                    <m:sSup>
                      <m:sSupPr>
                        <m:ctrlPr>
                          <a:rPr lang="en-US" i="1">
                            <a:latin typeface="DejaVu Math TeX Gyre" panose="02000503000000000000" charset="0"/>
                            <a:cs typeface="DejaVu Math TeX Gyre" panose="02000503000000000000" charset="0"/>
                          </a:rPr>
                        </m:ctrlPr>
                      </m:sSupPr>
                      <m:e>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𝑔</m:t>
                            </m:r>
                          </m:e>
                          <m:sub>
                            <m:r>
                              <a:rPr lang="en-US" i="1">
                                <a:latin typeface="DejaVu Math TeX Gyre" panose="02000503000000000000" charset="0"/>
                                <a:cs typeface="DejaVu Math TeX Gyre" panose="02000503000000000000" charset="0"/>
                              </a:rPr>
                              <m:t>𝑖</m:t>
                            </m:r>
                          </m:sub>
                        </m:sSub>
                      </m:e>
                      <m:sup>
                        <m:r>
                          <a:rPr lang="en-US" i="1">
                            <a:latin typeface="DejaVu Math TeX Gyre" panose="02000503000000000000" charset="0"/>
                            <a:cs typeface="DejaVu Math TeX Gyre" panose="02000503000000000000" charset="0"/>
                          </a:rPr>
                          <m:t>2</m:t>
                        </m:r>
                      </m:sup>
                    </m:sSup>
                    <m:r>
                      <a:rPr lang="en-US" i="1">
                        <a:latin typeface="DejaVu Math TeX Gyre" panose="02000503000000000000" charset="0"/>
                        <a:cs typeface="DejaVu Math TeX Gyre" panose="02000503000000000000" charset="0"/>
                      </a:rPr>
                      <m:t>]</m:t>
                    </m:r>
                  </m:oMath>
                </a14:m>
                <a:r>
                  <a:rPr lang="en-US"/>
                  <a:t> and </a:t>
                </a:r>
                <a:r>
                  <a:rPr lang="en-US">
                    <a:sym typeface="+mn-ea"/>
                  </a:rPr>
                  <a:t>E[</a:t>
                </a:r>
                <a14:m>
                  <m:oMath xmlns:m="http://schemas.openxmlformats.org/officeDocument/2006/math">
                    <m:sSup>
                      <m:sSupPr>
                        <m:ctrlPr>
                          <a:rPr lang="en-US" i="1">
                            <a:latin typeface="DejaVu Math TeX Gyre" panose="02000503000000000000" charset="0"/>
                            <a:cs typeface="DejaVu Math TeX Gyre" panose="02000503000000000000" charset="0"/>
                          </a:rPr>
                        </m:ctrlPr>
                      </m:sSupPr>
                      <m:e>
                        <m:r>
                          <a:rPr lang="en-US" i="1">
                            <a:latin typeface="DejaVu Math TeX Gyre" panose="02000503000000000000" charset="0"/>
                            <a:cs typeface="DejaVu Math TeX Gyre" panose="02000503000000000000" charset="0"/>
                          </a:rPr>
                          <m:t>∆</m:t>
                        </m:r>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𝑏</m:t>
                            </m:r>
                          </m:e>
                          <m:sub>
                            <m:r>
                              <a:rPr lang="en-US" i="1">
                                <a:latin typeface="DejaVu Math TeX Gyre" panose="02000503000000000000" charset="0"/>
                                <a:cs typeface="DejaVu Math TeX Gyre" panose="02000503000000000000" charset="0"/>
                              </a:rPr>
                              <m:t>𝑖</m:t>
                            </m:r>
                          </m:sub>
                        </m:sSub>
                      </m:e>
                      <m:sup>
                        <m:r>
                          <a:rPr lang="en-US" i="1">
                            <a:latin typeface="DejaVu Math TeX Gyre" panose="02000503000000000000" charset="0"/>
                            <a:cs typeface="DejaVu Math TeX Gyre" panose="02000503000000000000" charset="0"/>
                          </a:rPr>
                          <m:t>2</m:t>
                        </m:r>
                      </m:sup>
                    </m:sSup>
                    <m:r>
                      <a:rPr lang="en-US" i="1">
                        <a:latin typeface="DejaVu Math TeX Gyre" panose="02000503000000000000" charset="0"/>
                        <a:cs typeface="DejaVu Math TeX Gyre" panose="02000503000000000000" charset="0"/>
                      </a:rPr>
                      <m:t>]</m:t>
                    </m:r>
                  </m:oMath>
                </a14:m>
                <a:r>
                  <a:rPr lang="en-US"/>
                  <a:t> can be treated like a notation)</a:t>
                </a:r>
                <a:endParaRPr lang="en-US"/>
              </a:p>
              <a:p>
                <a:pPr marL="0" indent="0">
                  <a:buNone/>
                </a:pPr>
                <a:r>
                  <a:rPr lang="en-US"/>
                  <a:t>2. compute </a:t>
                </a:r>
                <a:endParaRPr lang="en-US"/>
              </a:p>
              <a:p>
                <a:pPr marL="0" indent="457200">
                  <a:buNone/>
                </a:pPr>
                <a:r>
                  <a:rPr lang="en-US">
                    <a:sym typeface="+mn-ea"/>
                  </a:rPr>
                  <a:t>E[</a:t>
                </a:r>
                <a14:m>
                  <m:oMath xmlns:m="http://schemas.openxmlformats.org/officeDocument/2006/math">
                    <m:r>
                      <m:rPr>
                        <m:sty m:val="p"/>
                      </m:rPr>
                      <a:rPr lang="en-US">
                        <a:latin typeface="DejaVu Math TeX Gyre" panose="02000503000000000000" charset="0"/>
                        <a:cs typeface="DejaVu Math TeX Gyre" panose="02000503000000000000" charset="0"/>
                        <a:sym typeface="+mn-ea"/>
                      </a:rPr>
                      <m:t>∇</m:t>
                    </m:r>
                    <m:sSup>
                      <m:sSupPr>
                        <m:ctrlPr>
                          <a:rPr lang="en-US" i="1">
                            <a:latin typeface="DejaVu Math TeX Gyre" panose="02000503000000000000" charset="0"/>
                            <a:cs typeface="DejaVu Math TeX Gyre" panose="02000503000000000000" charset="0"/>
                          </a:rPr>
                        </m:ctrlPr>
                      </m:sSupPr>
                      <m:e>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𝑔</m:t>
                            </m:r>
                          </m:e>
                          <m:sub>
                            <m:r>
                              <a:rPr lang="en-US" i="1">
                                <a:latin typeface="DejaVu Math TeX Gyre" panose="02000503000000000000" charset="0"/>
                                <a:cs typeface="DejaVu Math TeX Gyre" panose="02000503000000000000" charset="0"/>
                              </a:rPr>
                              <m:t>𝑖</m:t>
                            </m:r>
                          </m:sub>
                        </m:sSub>
                      </m:e>
                      <m:sup>
                        <m:r>
                          <a:rPr lang="en-US" i="1">
                            <a:latin typeface="DejaVu Math TeX Gyre" panose="02000503000000000000" charset="0"/>
                            <a:cs typeface="DejaVu Math TeX Gyre" panose="02000503000000000000" charset="0"/>
                          </a:rPr>
                          <m:t>2</m:t>
                        </m:r>
                      </m:sup>
                    </m:sSup>
                    <m:r>
                      <a:rPr lang="en-US" i="1">
                        <a:latin typeface="DejaVu Math TeX Gyre" panose="02000503000000000000" charset="0"/>
                        <a:cs typeface="DejaVu Math TeX Gyre" panose="02000503000000000000" charset="0"/>
                      </a:rPr>
                      <m:t>]</m:t>
                    </m:r>
                  </m:oMath>
                </a14:m>
                <a:r>
                  <a:rPr lang="en-US"/>
                  <a:t> = beta*</a:t>
                </a:r>
                <a:r>
                  <a:rPr lang="en-US">
                    <a:sym typeface="+mn-ea"/>
                  </a:rPr>
                  <a:t>E[</a:t>
                </a:r>
                <a14:m>
                  <m:oMath xmlns:m="http://schemas.openxmlformats.org/officeDocument/2006/math">
                    <m:sSup>
                      <m:sSupPr>
                        <m:ctrlPr>
                          <a:rPr lang="en-US" i="1">
                            <a:latin typeface="DejaVu Math TeX Gyre" panose="02000503000000000000" charset="0"/>
                            <a:cs typeface="DejaVu Math TeX Gyre" panose="02000503000000000000" charset="0"/>
                          </a:rPr>
                        </m:ctrlPr>
                      </m:sSupPr>
                      <m:e>
                        <m:sSub>
                          <m:sSubPr>
                            <m:ctrlPr>
                              <a:rPr lang="en-US" i="1">
                                <a:latin typeface="DejaVu Math TeX Gyre" panose="02000503000000000000" charset="0"/>
                                <a:cs typeface="DejaVu Math TeX Gyre" panose="02000503000000000000" charset="0"/>
                              </a:rPr>
                            </m:ctrlPr>
                          </m:sSubPr>
                          <m:e>
                            <m:r>
                              <m:rPr>
                                <m:sty m:val="p"/>
                              </m:rPr>
                              <a:rPr lang="en-US">
                                <a:latin typeface="DejaVu Math TeX Gyre" panose="02000503000000000000" charset="0"/>
                                <a:cs typeface="DejaVu Math TeX Gyre" panose="02000503000000000000" charset="0"/>
                                <a:sym typeface="+mn-ea"/>
                              </a:rPr>
                              <m:t>∇</m:t>
                            </m:r>
                            <m:r>
                              <a:rPr lang="en-US" i="1">
                                <a:latin typeface="DejaVu Math TeX Gyre" panose="02000503000000000000" charset="0"/>
                                <a:cs typeface="DejaVu Math TeX Gyre" panose="02000503000000000000" charset="0"/>
                              </a:rPr>
                              <m:t>𝑔</m:t>
                            </m:r>
                          </m:e>
                          <m:sub>
                            <m:r>
                              <a:rPr lang="en-US" i="1">
                                <a:latin typeface="DejaVu Math TeX Gyre" panose="02000503000000000000" charset="0"/>
                                <a:cs typeface="DejaVu Math TeX Gyre" panose="02000503000000000000" charset="0"/>
                              </a:rPr>
                              <m:t>𝑖</m:t>
                            </m:r>
                          </m:sub>
                        </m:sSub>
                      </m:e>
                      <m:sup>
                        <m:r>
                          <a:rPr lang="en-US" i="1">
                            <a:latin typeface="DejaVu Math TeX Gyre" panose="02000503000000000000" charset="0"/>
                            <a:cs typeface="DejaVu Math TeX Gyre" panose="02000503000000000000" charset="0"/>
                          </a:rPr>
                          <m:t>2</m:t>
                        </m:r>
                      </m:sup>
                    </m:sSup>
                    <m:r>
                      <a:rPr lang="en-US" i="1">
                        <a:latin typeface="DejaVu Math TeX Gyre" panose="02000503000000000000" charset="0"/>
                        <a:cs typeface="DejaVu Math TeX Gyre" panose="02000503000000000000" charset="0"/>
                      </a:rPr>
                      <m:t>]</m:t>
                    </m:r>
                  </m:oMath>
                </a14:m>
                <a:r>
                  <a:rPr lang="en-US"/>
                  <a:t> + (1-beta)*</a:t>
                </a:r>
                <a14:m>
                  <m:oMath xmlns:m="http://schemas.openxmlformats.org/officeDocument/2006/math">
                    <m:sSup>
                      <m:sSupPr>
                        <m:ctrlPr>
                          <a:rPr lang="en-US" i="1">
                            <a:latin typeface="DejaVu Math TeX Gyre" panose="02000503000000000000" charset="0"/>
                            <a:cs typeface="DejaVu Math TeX Gyre" panose="02000503000000000000" charset="0"/>
                          </a:rPr>
                        </m:ctrlPr>
                      </m:sSupPr>
                      <m:e>
                        <m:r>
                          <a:rPr lang="en-US" i="1">
                            <a:latin typeface="DejaVu Math TeX Gyre" panose="02000503000000000000" charset="0"/>
                            <a:cs typeface="DejaVu Math TeX Gyre" panose="02000503000000000000" charset="0"/>
                          </a:rPr>
                          <m:t>(</m:t>
                        </m:r>
                        <m:sSub>
                          <m:sSubPr>
                            <m:ctrlPr>
                              <a:rPr lang="en-US" i="1">
                                <a:latin typeface="DejaVu Math TeX Gyre" panose="02000503000000000000" charset="0"/>
                                <a:cs typeface="DejaVu Math TeX Gyre" panose="02000503000000000000" charset="0"/>
                              </a:rPr>
                            </m:ctrlPr>
                          </m:sSubPr>
                          <m:e>
                            <m:r>
                              <m:rPr>
                                <m:sty m:val="p"/>
                              </m:rPr>
                              <a:rPr lang="en-US">
                                <a:latin typeface="DejaVu Math TeX Gyre" panose="02000503000000000000" charset="0"/>
                                <a:cs typeface="DejaVu Math TeX Gyre" panose="02000503000000000000" charset="0"/>
                                <a:sym typeface="+mn-ea"/>
                              </a:rPr>
                              <m:t>∇</m:t>
                            </m:r>
                            <m:r>
                              <a:rPr lang="en-US" i="1">
                                <a:latin typeface="DejaVu Math TeX Gyre" panose="02000503000000000000" charset="0"/>
                                <a:cs typeface="DejaVu Math TeX Gyre" panose="02000503000000000000" charset="0"/>
                              </a:rPr>
                              <m:t>𝑔</m:t>
                            </m:r>
                          </m:e>
                          <m:sub>
                            <m:r>
                              <a:rPr lang="en-US" i="1">
                                <a:latin typeface="DejaVu Math TeX Gyre" panose="02000503000000000000" charset="0"/>
                                <a:cs typeface="DejaVu Math TeX Gyre" panose="02000503000000000000" charset="0"/>
                              </a:rPr>
                              <m:t>𝑖</m:t>
                            </m:r>
                          </m:sub>
                        </m:sSub>
                        <m:r>
                          <a:rPr lang="en-US" i="1">
                            <a:latin typeface="DejaVu Math TeX Gyre" panose="02000503000000000000" charset="0"/>
                            <a:cs typeface="DejaVu Math TeX Gyre" panose="02000503000000000000" charset="0"/>
                          </a:rPr>
                          <m:t>)</m:t>
                        </m:r>
                      </m:e>
                      <m:sup>
                        <m:r>
                          <a:rPr lang="en-US" i="1">
                            <a:latin typeface="DejaVu Math TeX Gyre" panose="02000503000000000000" charset="0"/>
                            <a:cs typeface="DejaVu Math TeX Gyre" panose="02000503000000000000" charset="0"/>
                          </a:rPr>
                          <m:t>2</m:t>
                        </m:r>
                      </m:sup>
                    </m:sSup>
                  </m:oMath>
                </a14:m>
                <a:endParaRPr lang="en-US" i="1">
                  <a:latin typeface="DejaVu Math TeX Gyre" panose="02000503000000000000" charset="0"/>
                  <a:cs typeface="DejaVu Math TeX Gyre" panose="02000503000000000000" charset="0"/>
                </a:endParaRPr>
              </a:p>
              <a:p>
                <a:pPr marL="0" indent="457200">
                  <a:buNone/>
                </a:pPr>
                <a:r>
                  <a:rPr lang="en-US">
                    <a:sym typeface="+mn-ea"/>
                  </a:rPr>
                  <a:t>E[</a:t>
                </a:r>
                <a14:m>
                  <m:oMath xmlns:m="http://schemas.openxmlformats.org/officeDocument/2006/math">
                    <m:sSup>
                      <m:sSupPr>
                        <m:ctrlPr>
                          <a:rPr lang="en-US" i="1">
                            <a:latin typeface="DejaVu Math TeX Gyre" panose="02000503000000000000" charset="0"/>
                            <a:cs typeface="DejaVu Math TeX Gyre" panose="02000503000000000000" charset="0"/>
                          </a:rPr>
                        </m:ctrlPr>
                      </m:sSupPr>
                      <m:e>
                        <m:sSub>
                          <m:sSubPr>
                            <m:ctrlPr>
                              <a:rPr lang="en-US" i="1">
                                <a:latin typeface="DejaVu Math TeX Gyre" panose="02000503000000000000" charset="0"/>
                                <a:cs typeface="DejaVu Math TeX Gyre" panose="02000503000000000000" charset="0"/>
                              </a:rPr>
                            </m:ctrlPr>
                          </m:sSubPr>
                          <m:e>
                            <m:r>
                              <m:rPr>
                                <m:sty m:val="p"/>
                              </m:rPr>
                              <a:rPr lang="en-US">
                                <a:latin typeface="DejaVu Math TeX Gyre" panose="02000503000000000000" charset="0"/>
                                <a:cs typeface="DejaVu Math TeX Gyre" panose="02000503000000000000" charset="0"/>
                                <a:sym typeface="+mn-ea"/>
                              </a:rPr>
                              <m:t>∇</m:t>
                            </m:r>
                            <m:r>
                              <a:rPr lang="en-US" i="1">
                                <a:latin typeface="DejaVu Math TeX Gyre" panose="02000503000000000000" charset="0"/>
                                <a:cs typeface="DejaVu Math TeX Gyre" panose="02000503000000000000" charset="0"/>
                              </a:rPr>
                              <m:t>𝑏</m:t>
                            </m:r>
                          </m:e>
                          <m:sub>
                            <m:r>
                              <a:rPr lang="en-US" i="1">
                                <a:latin typeface="DejaVu Math TeX Gyre" panose="02000503000000000000" charset="0"/>
                                <a:cs typeface="DejaVu Math TeX Gyre" panose="02000503000000000000" charset="0"/>
                              </a:rPr>
                              <m:t>𝑖</m:t>
                            </m:r>
                          </m:sub>
                        </m:sSub>
                      </m:e>
                      <m:sup>
                        <m:r>
                          <a:rPr lang="en-US" i="1">
                            <a:latin typeface="DejaVu Math TeX Gyre" panose="02000503000000000000" charset="0"/>
                            <a:cs typeface="DejaVu Math TeX Gyre" panose="02000503000000000000" charset="0"/>
                          </a:rPr>
                          <m:t>2</m:t>
                        </m:r>
                      </m:sup>
                    </m:sSup>
                    <m:r>
                      <a:rPr lang="en-US" i="1">
                        <a:latin typeface="DejaVu Math TeX Gyre" panose="02000503000000000000" charset="0"/>
                        <a:cs typeface="DejaVu Math TeX Gyre" panose="02000503000000000000" charset="0"/>
                      </a:rPr>
                      <m:t>]</m:t>
                    </m:r>
                  </m:oMath>
                </a14:m>
                <a:r>
                  <a:rPr lang="en-US">
                    <a:sym typeface="+mn-ea"/>
                  </a:rPr>
                  <a:t> = beta*E[</a:t>
                </a:r>
                <a14:m>
                  <m:oMath xmlns:m="http://schemas.openxmlformats.org/officeDocument/2006/math">
                    <m:sSup>
                      <m:sSupPr>
                        <m:ctrlPr>
                          <a:rPr lang="en-US" i="1">
                            <a:latin typeface="DejaVu Math TeX Gyre" panose="02000503000000000000" charset="0"/>
                            <a:cs typeface="DejaVu Math TeX Gyre" panose="02000503000000000000" charset="0"/>
                          </a:rPr>
                        </m:ctrlPr>
                      </m:sSupPr>
                      <m:e>
                        <m:sSub>
                          <m:sSubPr>
                            <m:ctrlPr>
                              <a:rPr lang="en-US" i="1">
                                <a:latin typeface="DejaVu Math TeX Gyre" panose="02000503000000000000" charset="0"/>
                                <a:cs typeface="DejaVu Math TeX Gyre" panose="02000503000000000000" charset="0"/>
                              </a:rPr>
                            </m:ctrlPr>
                          </m:sSubPr>
                          <m:e>
                            <m:r>
                              <m:rPr>
                                <m:sty m:val="p"/>
                              </m:rPr>
                              <a:rPr lang="en-US">
                                <a:latin typeface="DejaVu Math TeX Gyre" panose="02000503000000000000" charset="0"/>
                                <a:cs typeface="DejaVu Math TeX Gyre" panose="02000503000000000000" charset="0"/>
                                <a:sym typeface="+mn-ea"/>
                              </a:rPr>
                              <m:t>∇</m:t>
                            </m:r>
                            <m:r>
                              <a:rPr lang="en-US" i="1">
                                <a:latin typeface="DejaVu Math TeX Gyre" panose="02000503000000000000" charset="0"/>
                                <a:cs typeface="DejaVu Math TeX Gyre" panose="02000503000000000000" charset="0"/>
                              </a:rPr>
                              <m:t>𝑏</m:t>
                            </m:r>
                          </m:e>
                          <m:sub>
                            <m:r>
                              <a:rPr lang="en-US" i="1">
                                <a:latin typeface="DejaVu Math TeX Gyre" panose="02000503000000000000" charset="0"/>
                                <a:cs typeface="DejaVu Math TeX Gyre" panose="02000503000000000000" charset="0"/>
                              </a:rPr>
                              <m:t>𝑖</m:t>
                            </m:r>
                          </m:sub>
                        </m:sSub>
                      </m:e>
                      <m:sup>
                        <m:r>
                          <a:rPr lang="en-US" i="1">
                            <a:latin typeface="DejaVu Math TeX Gyre" panose="02000503000000000000" charset="0"/>
                            <a:cs typeface="DejaVu Math TeX Gyre" panose="02000503000000000000" charset="0"/>
                          </a:rPr>
                          <m:t>2</m:t>
                        </m:r>
                      </m:sup>
                    </m:sSup>
                    <m:r>
                      <a:rPr lang="en-US" i="1">
                        <a:latin typeface="DejaVu Math TeX Gyre" panose="02000503000000000000" charset="0"/>
                        <a:cs typeface="DejaVu Math TeX Gyre" panose="02000503000000000000" charset="0"/>
                      </a:rPr>
                      <m:t>]</m:t>
                    </m:r>
                  </m:oMath>
                </a14:m>
                <a:r>
                  <a:rPr lang="en-US">
                    <a:sym typeface="+mn-ea"/>
                  </a:rPr>
                  <a:t> + (1-beta)*</a:t>
                </a:r>
                <a14:m>
                  <m:oMath xmlns:m="http://schemas.openxmlformats.org/officeDocument/2006/math">
                    <m:sSup>
                      <m:sSupPr>
                        <m:ctrlPr>
                          <a:rPr lang="en-US" i="1">
                            <a:latin typeface="DejaVu Math TeX Gyre" panose="02000503000000000000" charset="0"/>
                            <a:cs typeface="DejaVu Math TeX Gyre" panose="02000503000000000000" charset="0"/>
                          </a:rPr>
                        </m:ctrlPr>
                      </m:sSupPr>
                      <m:e>
                        <m:r>
                          <a:rPr lang="en-US" i="1">
                            <a:latin typeface="DejaVu Math TeX Gyre" panose="02000503000000000000" charset="0"/>
                            <a:cs typeface="DejaVu Math TeX Gyre" panose="02000503000000000000" charset="0"/>
                          </a:rPr>
                          <m:t>(</m:t>
                        </m:r>
                        <m:sSub>
                          <m:sSubPr>
                            <m:ctrlPr>
                              <a:rPr lang="en-US" i="1">
                                <a:latin typeface="DejaVu Math TeX Gyre" panose="02000503000000000000" charset="0"/>
                                <a:cs typeface="DejaVu Math TeX Gyre" panose="02000503000000000000" charset="0"/>
                              </a:rPr>
                            </m:ctrlPr>
                          </m:sSubPr>
                          <m:e>
                            <m:r>
                              <m:rPr>
                                <m:sty m:val="p"/>
                              </m:rPr>
                              <a:rPr lang="en-US">
                                <a:latin typeface="DejaVu Math TeX Gyre" panose="02000503000000000000" charset="0"/>
                                <a:cs typeface="DejaVu Math TeX Gyre" panose="02000503000000000000" charset="0"/>
                                <a:sym typeface="+mn-ea"/>
                              </a:rPr>
                              <m:t>∇</m:t>
                            </m:r>
                            <m:r>
                              <a:rPr lang="en-US" i="1">
                                <a:latin typeface="DejaVu Math TeX Gyre" panose="02000503000000000000" charset="0"/>
                                <a:cs typeface="DejaVu Math TeX Gyre" panose="02000503000000000000" charset="0"/>
                              </a:rPr>
                              <m:t>𝑏</m:t>
                            </m:r>
                          </m:e>
                          <m:sub>
                            <m:r>
                              <a:rPr lang="en-US" i="1">
                                <a:latin typeface="DejaVu Math TeX Gyre" panose="02000503000000000000" charset="0"/>
                                <a:cs typeface="DejaVu Math TeX Gyre" panose="02000503000000000000" charset="0"/>
                              </a:rPr>
                              <m:t>𝑖</m:t>
                            </m:r>
                          </m:sub>
                        </m:sSub>
                        <m:r>
                          <a:rPr lang="en-US" i="1">
                            <a:latin typeface="DejaVu Math TeX Gyre" panose="02000503000000000000" charset="0"/>
                            <a:cs typeface="DejaVu Math TeX Gyre" panose="02000503000000000000" charset="0"/>
                          </a:rPr>
                          <m:t>)</m:t>
                        </m:r>
                      </m:e>
                      <m:sup>
                        <m:r>
                          <a:rPr lang="en-US" i="1">
                            <a:latin typeface="DejaVu Math TeX Gyre" panose="02000503000000000000" charset="0"/>
                            <a:cs typeface="DejaVu Math TeX Gyre" panose="02000503000000000000" charset="0"/>
                          </a:rPr>
                          <m:t>2</m:t>
                        </m:r>
                      </m:sup>
                    </m:sSup>
                  </m:oMath>
                </a14:m>
                <a:endParaRPr lang="en-US" i="1">
                  <a:latin typeface="DejaVu Math TeX Gyre" panose="02000503000000000000" charset="0"/>
                  <a:cs typeface="DejaVu Math TeX Gyre" panose="02000503000000000000" charset="0"/>
                </a:endParaRPr>
              </a:p>
              <a:p>
                <a:pPr marL="0" indent="0">
                  <a:buNone/>
                </a:pPr>
                <a:r>
                  <a:rPr lang="en-US"/>
                  <a:t>3. update:</a:t>
                </a:r>
                <a:endParaRPr lang="en-US"/>
              </a:p>
              <a:p>
                <a:pPr marL="0" indent="0">
                  <a:buNone/>
                </a:pPr>
                <a14:m>
                  <m:oMathPara xmlns:m="http://schemas.openxmlformats.org/officeDocument/2006/math">
                    <m:oMathParaPr>
                      <m:jc m:val="centerGroup"/>
                    </m:oMathParaPr>
                    <m:oMath xmlns:m="http://schemas.openxmlformats.org/officeDocument/2006/math">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𝑏</m:t>
                          </m:r>
                        </m:e>
                        <m:sub>
                          <m:r>
                            <a:rPr lang="en-US" i="1">
                              <a:latin typeface="DejaVu Math TeX Gyre" panose="02000503000000000000" charset="0"/>
                              <a:cs typeface="DejaVu Math TeX Gyre" panose="02000503000000000000" charset="0"/>
                            </a:rPr>
                            <m:t>𝑖</m:t>
                          </m:r>
                        </m:sub>
                      </m:sSub>
                      <m:r>
                        <a:rPr lang="en-US" i="1">
                          <a:latin typeface="DejaVu Math TeX Gyre" panose="02000503000000000000" charset="0"/>
                          <a:cs typeface="DejaVu Math TeX Gyre" panose="02000503000000000000" charset="0"/>
                        </a:rPr>
                        <m:t> = </m:t>
                      </m:r>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𝑏</m:t>
                          </m:r>
                        </m:e>
                        <m:sub>
                          <m:r>
                            <a:rPr lang="en-US" i="1">
                              <a:latin typeface="DejaVu Math TeX Gyre" panose="02000503000000000000" charset="0"/>
                              <a:cs typeface="DejaVu Math TeX Gyre" panose="02000503000000000000" charset="0"/>
                            </a:rPr>
                            <m:t>𝑖</m:t>
                          </m:r>
                        </m:sub>
                      </m:sSub>
                      <m:r>
                        <a:rPr lang="en-US" i="1">
                          <a:latin typeface="DejaVu Math TeX Gyre" panose="02000503000000000000" charset="0"/>
                          <a:cs typeface="DejaVu Math TeX Gyre" panose="02000503000000000000" charset="0"/>
                        </a:rPr>
                        <m:t> + </m:t>
                      </m:r>
                      <m:f>
                        <m:fPr>
                          <m:ctrlPr>
                            <a:rPr lang="en-US" i="1">
                              <a:latin typeface="DejaVu Math TeX Gyre" panose="02000503000000000000" charset="0"/>
                              <a:cs typeface="DejaVu Math TeX Gyre" panose="02000503000000000000" charset="0"/>
                            </a:rPr>
                          </m:ctrlPr>
                        </m:fPr>
                        <m:num>
                          <m:rad>
                            <m:radPr>
                              <m:degHide m:val="on"/>
                              <m:ctrlPr>
                                <a:rPr lang="en-US" i="1">
                                  <a:latin typeface="DejaVu Math TeX Gyre" panose="02000503000000000000" charset="0"/>
                                  <a:cs typeface="DejaVu Math TeX Gyre" panose="02000503000000000000" charset="0"/>
                                </a:rPr>
                              </m:ctrlPr>
                            </m:radPr>
                            <m:deg/>
                            <m:e>
                              <m:r>
                                <a:rPr lang="en-US" i="1">
                                  <a:latin typeface="DejaVu Math TeX Gyre" panose="02000503000000000000" charset="0"/>
                                  <a:cs typeface="DejaVu Math TeX Gyre" panose="02000503000000000000" charset="0"/>
                                </a:rPr>
                                <m:t>𝐸</m:t>
                              </m:r>
                              <m:r>
                                <a:rPr lang="en-US" i="1">
                                  <a:latin typeface="DejaVu Math TeX Gyre" panose="02000503000000000000" charset="0"/>
                                  <a:cs typeface="DejaVu Math TeX Gyre" panose="02000503000000000000" charset="0"/>
                                </a:rPr>
                                <m:t>[</m:t>
                              </m:r>
                              <m:r>
                                <m:rPr>
                                  <m:sty m:val="p"/>
                                </m:rPr>
                                <a:rPr lang="en-US">
                                  <a:latin typeface="DejaVu Math TeX Gyre" panose="02000503000000000000" charset="0"/>
                                  <a:cs typeface="DejaVu Math TeX Gyre" panose="02000503000000000000" charset="0"/>
                                  <a:sym typeface="+mn-ea"/>
                                </a:rPr>
                                <m:t>∇</m:t>
                              </m:r>
                              <m:sSup>
                                <m:sSupPr>
                                  <m:ctrlPr>
                                    <a:rPr lang="en-US" i="1">
                                      <a:latin typeface="DejaVu Math TeX Gyre" panose="02000503000000000000" charset="0"/>
                                      <a:cs typeface="DejaVu Math TeX Gyre" panose="02000503000000000000" charset="0"/>
                                    </a:rPr>
                                  </m:ctrlPr>
                                </m:sSupPr>
                                <m:e>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𝑏</m:t>
                                      </m:r>
                                    </m:e>
                                    <m:sub>
                                      <m:r>
                                        <a:rPr lang="en-US" i="1">
                                          <a:latin typeface="DejaVu Math TeX Gyre" panose="02000503000000000000" charset="0"/>
                                          <a:cs typeface="DejaVu Math TeX Gyre" panose="02000503000000000000" charset="0"/>
                                        </a:rPr>
                                        <m:t>𝑖</m:t>
                                      </m:r>
                                    </m:sub>
                                  </m:sSub>
                                </m:e>
                                <m:sup>
                                  <m:r>
                                    <a:rPr lang="en-US" i="1">
                                      <a:latin typeface="DejaVu Math TeX Gyre" panose="02000503000000000000" charset="0"/>
                                      <a:cs typeface="DejaVu Math TeX Gyre" panose="02000503000000000000" charset="0"/>
                                    </a:rPr>
                                    <m:t>2</m:t>
                                  </m:r>
                                </m:sup>
                              </m:sSup>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𝑒</m:t>
                              </m:r>
                            </m:e>
                          </m:rad>
                        </m:num>
                        <m:den>
                          <m:rad>
                            <m:radPr>
                              <m:degHide m:val="on"/>
                              <m:ctrlPr>
                                <a:rPr lang="en-US" i="1">
                                  <a:latin typeface="DejaVu Math TeX Gyre" panose="02000503000000000000" charset="0"/>
                                  <a:cs typeface="DejaVu Math TeX Gyre" panose="02000503000000000000" charset="0"/>
                                </a:rPr>
                              </m:ctrlPr>
                            </m:radPr>
                            <m:deg/>
                            <m:e>
                              <m:r>
                                <a:rPr lang="en-US" i="1">
                                  <a:latin typeface="DejaVu Math TeX Gyre" panose="02000503000000000000" charset="0"/>
                                  <a:cs typeface="DejaVu Math TeX Gyre" panose="02000503000000000000" charset="0"/>
                                </a:rPr>
                                <m:t>𝐸</m:t>
                              </m:r>
                              <m:r>
                                <a:rPr lang="en-US" i="1">
                                  <a:latin typeface="DejaVu Math TeX Gyre" panose="02000503000000000000" charset="0"/>
                                  <a:cs typeface="DejaVu Math TeX Gyre" panose="02000503000000000000" charset="0"/>
                                </a:rPr>
                                <m:t>[</m:t>
                              </m:r>
                              <m:sSup>
                                <m:sSupPr>
                                  <m:ctrlPr>
                                    <a:rPr lang="en-US" i="1">
                                      <a:latin typeface="DejaVu Math TeX Gyre" panose="02000503000000000000" charset="0"/>
                                      <a:cs typeface="DejaVu Math TeX Gyre" panose="02000503000000000000" charset="0"/>
                                    </a:rPr>
                                  </m:ctrlPr>
                                </m:sSupPr>
                                <m:e>
                                  <m:sSub>
                                    <m:sSubPr>
                                      <m:ctrlPr>
                                        <a:rPr lang="en-US" i="1">
                                          <a:latin typeface="DejaVu Math TeX Gyre" panose="02000503000000000000" charset="0"/>
                                          <a:cs typeface="DejaVu Math TeX Gyre" panose="02000503000000000000" charset="0"/>
                                        </a:rPr>
                                      </m:ctrlPr>
                                    </m:sSubPr>
                                    <m:e>
                                      <m:r>
                                        <m:rPr>
                                          <m:sty m:val="p"/>
                                        </m:rPr>
                                        <a:rPr lang="en-US">
                                          <a:latin typeface="DejaVu Math TeX Gyre" panose="02000503000000000000" charset="0"/>
                                          <a:cs typeface="DejaVu Math TeX Gyre" panose="02000503000000000000" charset="0"/>
                                          <a:sym typeface="+mn-ea"/>
                                        </a:rPr>
                                        <m:t>∇</m:t>
                                      </m:r>
                                      <m:r>
                                        <a:rPr lang="en-US" i="1">
                                          <a:latin typeface="DejaVu Math TeX Gyre" panose="02000503000000000000" charset="0"/>
                                          <a:cs typeface="DejaVu Math TeX Gyre" panose="02000503000000000000" charset="0"/>
                                        </a:rPr>
                                        <m:t>𝑔</m:t>
                                      </m:r>
                                    </m:e>
                                    <m:sub>
                                      <m:r>
                                        <a:rPr lang="en-US" i="1">
                                          <a:latin typeface="DejaVu Math TeX Gyre" panose="02000503000000000000" charset="0"/>
                                          <a:cs typeface="DejaVu Math TeX Gyre" panose="02000503000000000000" charset="0"/>
                                        </a:rPr>
                                        <m:t>𝑖</m:t>
                                      </m:r>
                                    </m:sub>
                                  </m:sSub>
                                </m:e>
                                <m:sup>
                                  <m:r>
                                    <a:rPr lang="en-US" i="1">
                                      <a:latin typeface="DejaVu Math TeX Gyre" panose="02000503000000000000" charset="0"/>
                                      <a:cs typeface="DejaVu Math TeX Gyre" panose="02000503000000000000" charset="0"/>
                                    </a:rPr>
                                    <m:t>2</m:t>
                                  </m:r>
                                </m:sup>
                              </m:sSup>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𝑒</m:t>
                              </m:r>
                            </m:e>
                          </m:rad>
                        </m:den>
                      </m:f>
                    </m:oMath>
                  </m:oMathPara>
                </a14:m>
                <a:endParaRPr lang="en-US" i="1">
                  <a:latin typeface="DejaVu Math TeX Gyre" panose="02000503000000000000" charset="0"/>
                  <a:cs typeface="DejaVu Math TeX Gyre" panose="02000503000000000000" charset="0"/>
                </a:endParaRPr>
              </a:p>
              <a:p>
                <a:pPr marL="0" indent="0">
                  <a:buNone/>
                </a:pPr>
                <a:r>
                  <a:rPr lang="en-US"/>
                  <a:t>4. repeat!</a:t>
                </a:r>
                <a:endParaRPr lang="en-US"/>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236220" y="1361440"/>
                <a:ext cx="11788775" cy="5496560"/>
              </a:xfrm>
              <a:blipFill rotWithShape="1">
                <a:blip r:embed="rId1"/>
                <a:stretch>
                  <a:fillRect t="-797"/>
                </a:stretch>
              </a:blipFill>
            </p:spPr>
            <p:txBody>
              <a:bodyPr/>
              <a:lstStyle/>
              <a:p>
                <a:r>
                  <a:rPr lang="en-US" altLang="en-US">
                    <a:noFill/>
                  </a:rPr>
                  <a:t> </a:t>
                </a:r>
              </a:p>
            </p:txBody>
          </p:sp>
        </mc:Fallback>
      </mc:AlternateContent>
      <p:sp>
        <p:nvSpPr>
          <p:cNvPr id="4" name="Text Box 3"/>
          <p:cNvSpPr txBox="1"/>
          <p:nvPr>
            <p:custDataLst>
              <p:tags r:id="rId2"/>
            </p:custDataLst>
          </p:nvPr>
        </p:nvSpPr>
        <p:spPr>
          <a:xfrm>
            <a:off x="3048000" y="3244850"/>
            <a:ext cx="6096000" cy="368300"/>
          </a:xfrm>
          <a:prstGeom prst="rect">
            <a:avLst/>
          </a:prstGeom>
          <a:noFill/>
        </p:spPr>
        <p:txBody>
          <a:bodyPr wrap="square" rtlCol="0" anchor="t">
            <a:spAutoFit/>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165100"/>
            <a:ext cx="10515600" cy="1325563"/>
          </a:xfrm>
        </p:spPr>
        <p:txBody>
          <a:bodyPr/>
          <a:p>
            <a:r>
              <a:rPr lang="zh-CN" altLang="en-US" dirty="0">
                <a:latin typeface="+mn-lt"/>
                <a:sym typeface="+mn-ea"/>
              </a:rPr>
              <a:t>RMSProp </a:t>
            </a:r>
            <a:endParaRPr lang="en-US" altLang="zh-CN" dirty="0">
              <a:latin typeface="+mn-lt"/>
              <a:sym typeface="+mn-ea"/>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36220" y="1361440"/>
                <a:ext cx="11788775" cy="5496560"/>
              </a:xfrm>
            </p:spPr>
            <p:txBody>
              <a:bodyPr>
                <a:normAutofit lnSpcReduction="10000"/>
              </a:bodyPr>
              <a:p>
                <a:pPr marL="0" indent="0">
                  <a:buNone/>
                </a:pPr>
                <a:r>
                  <a:rPr lang="en-US"/>
                  <a:t>RMSProp (Root Mean Square Propagation) is an adaptive learning rate optimization algorithm primarily used to tackle the issue of adjusting learning rates during the training of deep learning models. It is particularly effective for tasks involving non-stationary objectives, such as training neural networks. </a:t>
                </a:r>
                <a:endParaRPr lang="en-US"/>
              </a:p>
              <a:p>
                <a:pPr marL="0" indent="0">
                  <a:buNone/>
                </a:pPr>
                <a:r>
                  <a:rPr lang="en-US"/>
                  <a:t>1. initialize parameter b, </a:t>
                </a:r>
                <a14:m>
                  <m:oMath xmlns:m="http://schemas.openxmlformats.org/officeDocument/2006/math">
                    <m:r>
                      <a:rPr lang="en-US" i="1">
                        <a:latin typeface="DejaVu Math TeX Gyre" panose="02000503000000000000" charset="0"/>
                        <a:cs typeface="DejaVu Math TeX Gyre" panose="02000503000000000000" charset="0"/>
                      </a:rPr>
                      <m:t>𝐸</m:t>
                    </m:r>
                    <m:r>
                      <a:rPr lang="en-US" i="1">
                        <a:latin typeface="DejaVu Math TeX Gyre" panose="02000503000000000000" charset="0"/>
                        <a:cs typeface="DejaVu Math TeX Gyre" panose="02000503000000000000" charset="0"/>
                      </a:rPr>
                      <m:t>[</m:t>
                    </m:r>
                    <m:sSup>
                      <m:sSupPr>
                        <m:ctrlPr>
                          <a:rPr lang="en-US" i="1">
                            <a:latin typeface="DejaVu Math TeX Gyre" panose="02000503000000000000" charset="0"/>
                            <a:cs typeface="DejaVu Math TeX Gyre" panose="02000503000000000000" charset="0"/>
                          </a:rPr>
                        </m:ctrlPr>
                      </m:sSupPr>
                      <m:e>
                        <m:sSub>
                          <m:sSubPr>
                            <m:ctrlPr>
                              <a:rPr lang="en-US" i="1">
                                <a:latin typeface="DejaVu Math TeX Gyre" panose="02000503000000000000" charset="0"/>
                                <a:cs typeface="DejaVu Math TeX Gyre" panose="02000503000000000000" charset="0"/>
                              </a:rPr>
                            </m:ctrlPr>
                          </m:sSubPr>
                          <m:e>
                            <m:r>
                              <m:rPr>
                                <m:sty m:val="p"/>
                              </m:rPr>
                              <a:rPr lang="en-US">
                                <a:latin typeface="DejaVu Math TeX Gyre" panose="02000503000000000000" charset="0"/>
                                <a:cs typeface="DejaVu Math TeX Gyre" panose="02000503000000000000" charset="0"/>
                                <a:sym typeface="+mn-ea"/>
                              </a:rPr>
                              <m:t>∇</m:t>
                            </m:r>
                            <m:r>
                              <a:rPr lang="en-US" i="1">
                                <a:latin typeface="DejaVu Math TeX Gyre" panose="02000503000000000000" charset="0"/>
                                <a:cs typeface="DejaVu Math TeX Gyre" panose="02000503000000000000" charset="0"/>
                              </a:rPr>
                              <m:t>𝑔</m:t>
                            </m:r>
                          </m:e>
                          <m:sub>
                            <m:r>
                              <a:rPr lang="en-US" i="1">
                                <a:latin typeface="DejaVu Math TeX Gyre" panose="02000503000000000000" charset="0"/>
                                <a:cs typeface="DejaVu Math TeX Gyre" panose="02000503000000000000" charset="0"/>
                              </a:rPr>
                              <m:t>𝑖</m:t>
                            </m:r>
                          </m:sub>
                        </m:sSub>
                      </m:e>
                      <m:sup>
                        <m:r>
                          <a:rPr lang="en-US" i="1">
                            <a:latin typeface="DejaVu Math TeX Gyre" panose="02000503000000000000" charset="0"/>
                            <a:cs typeface="DejaVu Math TeX Gyre" panose="02000503000000000000" charset="0"/>
                          </a:rPr>
                          <m:t>2</m:t>
                        </m:r>
                      </m:sup>
                    </m:sSup>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0</m:t>
                    </m:r>
                  </m:oMath>
                </a14:m>
                <a:r>
                  <a:rPr lang="en-US"/>
                  <a:t>, decay rate beta=0.9, Learning Rate</a:t>
                </a:r>
                <a:r>
                  <a:rPr lang="en-US"/>
                  <a:t>, </a:t>
                </a:r>
                <a:endParaRPr lang="en-US"/>
              </a:p>
              <a:p>
                <a:pPr marL="0" indent="0">
                  <a:buNone/>
                </a:pPr>
                <a:r>
                  <a:rPr lang="en-US"/>
                  <a:t>and e = </a:t>
                </a:r>
                <a14:m>
                  <m:oMath xmlns:m="http://schemas.openxmlformats.org/officeDocument/2006/math">
                    <m:sSup>
                      <m:sSupPr>
                        <m:ctrlPr>
                          <a:rPr lang="en-US" i="1">
                            <a:latin typeface="DejaVu Math TeX Gyre" panose="02000503000000000000" charset="0"/>
                            <a:cs typeface="DejaVu Math TeX Gyre" panose="02000503000000000000" charset="0"/>
                          </a:rPr>
                        </m:ctrlPr>
                      </m:sSupPr>
                      <m:e>
                        <m:r>
                          <a:rPr lang="en-US" i="1">
                            <a:latin typeface="DejaVu Math TeX Gyre" panose="02000503000000000000" charset="0"/>
                            <a:cs typeface="DejaVu Math TeX Gyre" panose="02000503000000000000" charset="0"/>
                          </a:rPr>
                          <m:t>10</m:t>
                        </m:r>
                      </m:e>
                      <m:sup>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8</m:t>
                        </m:r>
                      </m:sup>
                    </m:sSup>
                  </m:oMath>
                </a14:m>
                <a:endParaRPr lang="en-US" i="1">
                  <a:latin typeface="DejaVu Math TeX Gyre" panose="02000503000000000000" charset="0"/>
                  <a:cs typeface="DejaVu Math TeX Gyre" panose="02000503000000000000" charset="0"/>
                </a:endParaRPr>
              </a:p>
              <a:p>
                <a:pPr marL="0" indent="0">
                  <a:buNone/>
                </a:pPr>
                <a:r>
                  <a:rPr lang="en-US"/>
                  <a:t>2. compute </a:t>
                </a:r>
                <a14:m>
                  <m:oMath xmlns:m="http://schemas.openxmlformats.org/officeDocument/2006/math">
                    <m:sSub>
                      <m:sSubPr>
                        <m:ctrlPr>
                          <a:rPr lang="en-US" i="1">
                            <a:latin typeface="DejaVu Math TeX Gyre" panose="02000503000000000000" charset="0"/>
                            <a:cs typeface="DejaVu Math TeX Gyre" panose="02000503000000000000" charset="0"/>
                          </a:rPr>
                        </m:ctrlPr>
                      </m:sSubPr>
                      <m:e>
                        <m:r>
                          <m:rPr>
                            <m:sty m:val="p"/>
                          </m:rPr>
                          <a:rPr lang="en-US">
                            <a:latin typeface="DejaVu Math TeX Gyre" panose="02000503000000000000" charset="0"/>
                            <a:cs typeface="DejaVu Math TeX Gyre" panose="02000503000000000000" charset="0"/>
                            <a:sym typeface="+mn-ea"/>
                          </a:rPr>
                          <m:t>∇</m:t>
                        </m:r>
                        <m:r>
                          <a:rPr lang="en-US" i="1">
                            <a:latin typeface="DejaVu Math TeX Gyre" panose="02000503000000000000" charset="0"/>
                            <a:cs typeface="DejaVu Math TeX Gyre" panose="02000503000000000000" charset="0"/>
                          </a:rPr>
                          <m:t>𝑔</m:t>
                        </m:r>
                      </m:e>
                      <m:sub>
                        <m:r>
                          <a:rPr lang="en-US" i="1">
                            <a:latin typeface="DejaVu Math TeX Gyre" panose="02000503000000000000" charset="0"/>
                            <a:cs typeface="DejaVu Math TeX Gyre" panose="02000503000000000000" charset="0"/>
                          </a:rPr>
                          <m:t>𝑖</m:t>
                        </m:r>
                      </m:sub>
                    </m:sSub>
                  </m:oMath>
                </a14:m>
                <a:r>
                  <a:rPr lang="en-US"/>
                  <a:t> = </a:t>
                </a:r>
                <a14:m>
                  <m:oMath xmlns:m="http://schemas.openxmlformats.org/officeDocument/2006/math">
                    <m:f>
                      <m:fPr>
                        <m:ctrlPr>
                          <a:rPr lang="en-US" i="1">
                            <a:latin typeface="DejaVu Math TeX Gyre" panose="02000503000000000000" charset="0"/>
                            <a:cs typeface="DejaVu Math TeX Gyre" panose="02000503000000000000" charset="0"/>
                          </a:rPr>
                        </m:ctrlPr>
                      </m:fPr>
                      <m:num>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𝐿𝑜𝑠𝑠</m:t>
                        </m:r>
                        <m:r>
                          <a:rPr lang="en-US" i="1">
                            <a:latin typeface="DejaVu Math TeX Gyre" panose="02000503000000000000" charset="0"/>
                            <a:cs typeface="DejaVu Math TeX Gyre" panose="02000503000000000000" charset="0"/>
                          </a:rPr>
                          <m:t> </m:t>
                        </m:r>
                        <m:r>
                          <a:rPr lang="en-US" i="1">
                            <a:latin typeface="DejaVu Math TeX Gyre" panose="02000503000000000000" charset="0"/>
                            <a:cs typeface="DejaVu Math TeX Gyre" panose="02000503000000000000" charset="0"/>
                          </a:rPr>
                          <m:t>𝐹𝑢𝑛𝑐𝑡𝑖𝑜𝑛</m:t>
                        </m:r>
                      </m:num>
                      <m:den>
                        <m:r>
                          <a:rPr lang="en-US" i="1">
                            <a:latin typeface="DejaVu Math TeX Gyre" panose="02000503000000000000" charset="0"/>
                            <a:cs typeface="DejaVu Math TeX Gyre" panose="02000503000000000000" charset="0"/>
                          </a:rPr>
                          <m:t>𝜕</m:t>
                        </m:r>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𝑏</m:t>
                            </m:r>
                          </m:e>
                          <m:sub>
                            <m:r>
                              <a:rPr lang="en-US" i="1">
                                <a:latin typeface="DejaVu Math TeX Gyre" panose="02000503000000000000" charset="0"/>
                                <a:cs typeface="DejaVu Math TeX Gyre" panose="02000503000000000000" charset="0"/>
                              </a:rPr>
                              <m:t>𝑖</m:t>
                            </m:r>
                          </m:sub>
                        </m:sSub>
                      </m:den>
                    </m:f>
                  </m:oMath>
                </a14:m>
                <a:endParaRPr lang="en-US" i="1">
                  <a:latin typeface="DejaVu Math TeX Gyre" panose="02000503000000000000" charset="0"/>
                  <a:cs typeface="DejaVu Math TeX Gyre" panose="02000503000000000000" charset="0"/>
                </a:endParaRPr>
              </a:p>
              <a:p>
                <a:pPr marL="0" indent="0">
                  <a:buNone/>
                </a:pPr>
                <a:r>
                  <a:rPr lang="en-US"/>
                  <a:t>3. update bi = bi - </a:t>
                </a:r>
                <a14:m>
                  <m:oMath xmlns:m="http://schemas.openxmlformats.org/officeDocument/2006/math">
                    <m:f>
                      <m:fPr>
                        <m:ctrlPr>
                          <a:rPr lang="en-US" i="1">
                            <a:latin typeface="DejaVu Math TeX Gyre" panose="02000503000000000000" charset="0"/>
                            <a:cs typeface="DejaVu Math TeX Gyre" panose="02000503000000000000" charset="0"/>
                          </a:rPr>
                        </m:ctrlPr>
                      </m:fPr>
                      <m:num>
                        <m:r>
                          <a:rPr lang="en-US" i="1">
                            <a:latin typeface="DejaVu Math TeX Gyre" panose="02000503000000000000" charset="0"/>
                            <a:cs typeface="DejaVu Math TeX Gyre" panose="02000503000000000000" charset="0"/>
                          </a:rPr>
                          <m:t>𝐿𝑒𝑎𝑟𝑛𝑅𝑎𝑡𝑒</m:t>
                        </m:r>
                      </m:num>
                      <m:den>
                        <m:rad>
                          <m:radPr>
                            <m:degHide m:val="on"/>
                            <m:ctrlPr>
                              <a:rPr lang="en-US" i="1">
                                <a:latin typeface="DejaVu Math TeX Gyre" panose="02000503000000000000" charset="0"/>
                                <a:cs typeface="DejaVu Math TeX Gyre" panose="02000503000000000000" charset="0"/>
                              </a:rPr>
                            </m:ctrlPr>
                          </m:radPr>
                          <m:deg/>
                          <m:e>
                            <m:r>
                              <a:rPr lang="en-US" i="1">
                                <a:latin typeface="DejaVu Math TeX Gyre" panose="02000503000000000000" charset="0"/>
                                <a:cs typeface="DejaVu Math TeX Gyre" panose="02000503000000000000" charset="0"/>
                              </a:rPr>
                              <m:t>𝐸</m:t>
                            </m:r>
                            <m:r>
                              <a:rPr lang="en-US" i="1">
                                <a:latin typeface="DejaVu Math TeX Gyre" panose="02000503000000000000" charset="0"/>
                                <a:cs typeface="DejaVu Math TeX Gyre" panose="02000503000000000000" charset="0"/>
                              </a:rPr>
                              <m:t>[</m:t>
                            </m:r>
                            <m:sSup>
                              <m:sSupPr>
                                <m:ctrlPr>
                                  <a:rPr lang="en-US" i="1">
                                    <a:latin typeface="DejaVu Math TeX Gyre" panose="02000503000000000000" charset="0"/>
                                    <a:cs typeface="DejaVu Math TeX Gyre" panose="02000503000000000000" charset="0"/>
                                  </a:rPr>
                                </m:ctrlPr>
                              </m:sSupPr>
                              <m:e>
                                <m:sSub>
                                  <m:sSubPr>
                                    <m:ctrlPr>
                                      <a:rPr lang="en-US" i="1">
                                        <a:latin typeface="DejaVu Math TeX Gyre" panose="02000503000000000000" charset="0"/>
                                        <a:cs typeface="DejaVu Math TeX Gyre" panose="02000503000000000000" charset="0"/>
                                      </a:rPr>
                                    </m:ctrlPr>
                                  </m:sSubPr>
                                  <m:e>
                                    <m:r>
                                      <m:rPr>
                                        <m:sty m:val="p"/>
                                      </m:rPr>
                                      <a:rPr lang="en-US">
                                        <a:latin typeface="DejaVu Math TeX Gyre" panose="02000503000000000000" charset="0"/>
                                        <a:cs typeface="DejaVu Math TeX Gyre" panose="02000503000000000000" charset="0"/>
                                        <a:sym typeface="+mn-ea"/>
                                      </a:rPr>
                                      <m:t>∇</m:t>
                                    </m:r>
                                    <m:r>
                                      <a:rPr lang="en-US" i="1">
                                        <a:latin typeface="DejaVu Math TeX Gyre" panose="02000503000000000000" charset="0"/>
                                        <a:cs typeface="DejaVu Math TeX Gyre" panose="02000503000000000000" charset="0"/>
                                      </a:rPr>
                                      <m:t>𝑔</m:t>
                                    </m:r>
                                  </m:e>
                                  <m:sub>
                                    <m:r>
                                      <a:rPr lang="en-US" i="1">
                                        <a:latin typeface="DejaVu Math TeX Gyre" panose="02000503000000000000" charset="0"/>
                                        <a:cs typeface="DejaVu Math TeX Gyre" panose="02000503000000000000" charset="0"/>
                                      </a:rPr>
                                      <m:t>𝑖</m:t>
                                    </m:r>
                                  </m:sub>
                                </m:sSub>
                              </m:e>
                              <m:sup>
                                <m:r>
                                  <a:rPr lang="en-US" i="1">
                                    <a:latin typeface="DejaVu Math TeX Gyre" panose="02000503000000000000" charset="0"/>
                                    <a:cs typeface="DejaVu Math TeX Gyre" panose="02000503000000000000" charset="0"/>
                                  </a:rPr>
                                  <m:t>2</m:t>
                                </m:r>
                              </m:sup>
                            </m:sSup>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𝑒</m:t>
                            </m:r>
                          </m:e>
                        </m:rad>
                      </m:den>
                    </m:f>
                    <m:r>
                      <a:rPr lang="en-US" i="1">
                        <a:latin typeface="DejaVu Math TeX Gyre" panose="02000503000000000000" charset="0"/>
                        <a:cs typeface="DejaVu Math TeX Gyre" panose="02000503000000000000" charset="0"/>
                      </a:rPr>
                      <m:t>∗</m:t>
                    </m:r>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𝑔</m:t>
                        </m:r>
                      </m:e>
                      <m:sub>
                        <m:r>
                          <a:rPr lang="en-US" i="1">
                            <a:latin typeface="DejaVu Math TeX Gyre" panose="02000503000000000000" charset="0"/>
                            <a:cs typeface="DejaVu Math TeX Gyre" panose="02000503000000000000" charset="0"/>
                          </a:rPr>
                          <m:t>𝑖</m:t>
                        </m:r>
                      </m:sub>
                    </m:sSub>
                  </m:oMath>
                </a14:m>
                <a:endParaRPr lang="en-US" i="1">
                  <a:latin typeface="DejaVu Math TeX Gyre" panose="02000503000000000000" charset="0"/>
                  <a:cs typeface="DejaVu Math TeX Gyre" panose="02000503000000000000" charset="0"/>
                </a:endParaRPr>
              </a:p>
              <a:p>
                <a:pPr marL="0" indent="0">
                  <a:buNone/>
                </a:pPr>
                <a:r>
                  <a:rPr lang="en-US"/>
                  <a:t>4. repeat!</a:t>
                </a:r>
                <a:endParaRPr lang="en-US"/>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236220" y="1361440"/>
                <a:ext cx="11788775" cy="5496560"/>
              </a:xfrm>
              <a:blipFill rotWithShape="1">
                <a:blip r:embed="rId1"/>
                <a:stretch>
                  <a:fillRect t="-335"/>
                </a:stretch>
              </a:blipFill>
            </p:spPr>
            <p:txBody>
              <a:bodyPr/>
              <a:lstStyle/>
              <a:p>
                <a:r>
                  <a:rPr lang="en-US" altLang="en-US">
                    <a:noFill/>
                  </a:rPr>
                  <a:t> </a:t>
                </a:r>
              </a:p>
            </p:txBody>
          </p:sp>
        </mc:Fallback>
      </mc:AlternateContent>
      <p:sp>
        <p:nvSpPr>
          <p:cNvPr id="4" name="Text Box 3"/>
          <p:cNvSpPr txBox="1"/>
          <p:nvPr>
            <p:custDataLst>
              <p:tags r:id="rId2"/>
            </p:custDataLst>
          </p:nvPr>
        </p:nvSpPr>
        <p:spPr>
          <a:xfrm>
            <a:off x="3048000" y="3244850"/>
            <a:ext cx="6096000" cy="368300"/>
          </a:xfrm>
          <a:prstGeom prst="rect">
            <a:avLst/>
          </a:prstGeom>
          <a:noFill/>
        </p:spPr>
        <p:txBody>
          <a:bodyPr wrap="square" rtlCol="0" anchor="t">
            <a:spAutoFit/>
          </a:bodyPr>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165100"/>
            <a:ext cx="10515600" cy="1325563"/>
          </a:xfrm>
        </p:spPr>
        <p:txBody>
          <a:bodyPr/>
          <a:p>
            <a:r>
              <a:rPr lang="zh-CN" altLang="en-US" dirty="0">
                <a:latin typeface="+mn-lt"/>
                <a:sym typeface="+mn-ea"/>
              </a:rPr>
              <a:t>Adam </a:t>
            </a:r>
            <a:endParaRPr lang="en-US" altLang="zh-CN" dirty="0">
              <a:latin typeface="+mn-lt"/>
              <a:sym typeface="+mn-ea"/>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36220" y="1361440"/>
                <a:ext cx="11788775" cy="5496560"/>
              </a:xfrm>
            </p:spPr>
            <p:txBody>
              <a:bodyPr>
                <a:normAutofit/>
              </a:bodyPr>
              <a:p>
                <a:pPr marL="0" indent="0">
                  <a:buNone/>
                </a:pPr>
                <a:r>
                  <a:rPr lang="en-US"/>
                  <a:t>Adam (Adaptive Moment Estimation) is an optimization algorithm that combines the advantages of two other popular methods: AdaGrad and RMSProp. It is widely used in training deep learning models due to its efficiency and effectiveness in handling sparse gradients and varying learning rates.</a:t>
                </a:r>
                <a:endParaRPr lang="en-US"/>
              </a:p>
              <a:p>
                <a:pPr marL="0" indent="0" algn="just">
                  <a:buNone/>
                </a:pPr>
                <a:endParaRPr lang="en-US"/>
              </a:p>
              <a:p>
                <a:pPr marL="0" indent="0">
                  <a:buNone/>
                </a:pPr>
                <a:r>
                  <a:rPr lang="en-US"/>
                  <a:t>1. initialize parameter b, </a:t>
                </a:r>
                <a:r>
                  <a:rPr lang="en-US"/>
                  <a:t>the first moment vector  m0 = 0  (for the gradients)</a:t>
                </a:r>
                <a:r>
                  <a:rPr lang="en-US"/>
                  <a:t>, the second moment vector  v_0 = 0  (for the squared gradients), learning rate alpha, decay rates beta1(for the first moment, typically around 0.9), beta2(for the second moment, typically around 0.999), and e = </a:t>
                </a:r>
                <a14:m>
                  <m:oMath xmlns:m="http://schemas.openxmlformats.org/officeDocument/2006/math">
                    <m:sSup>
                      <m:sSupPr>
                        <m:ctrlPr>
                          <a:rPr lang="en-US" i="1">
                            <a:latin typeface="DejaVu Math TeX Gyre" panose="02000503000000000000" charset="0"/>
                            <a:cs typeface="DejaVu Math TeX Gyre" panose="02000503000000000000" charset="0"/>
                          </a:rPr>
                        </m:ctrlPr>
                      </m:sSupPr>
                      <m:e>
                        <m:r>
                          <a:rPr lang="en-US" i="1">
                            <a:latin typeface="DejaVu Math TeX Gyre" panose="02000503000000000000" charset="0"/>
                            <a:cs typeface="DejaVu Math TeX Gyre" panose="02000503000000000000" charset="0"/>
                          </a:rPr>
                          <m:t>10</m:t>
                        </m:r>
                      </m:e>
                      <m:sup>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8</m:t>
                        </m:r>
                      </m:sup>
                    </m:sSup>
                  </m:oMath>
                </a14:m>
                <a:endParaRPr lang="en-US" i="1">
                  <a:latin typeface="DejaVu Math TeX Gyre" panose="02000503000000000000" charset="0"/>
                  <a:cs typeface="DejaVu Math TeX Gyre" panose="02000503000000000000" charset="0"/>
                </a:endParaRPr>
              </a:p>
              <a:p>
                <a:pPr marL="0" indent="0">
                  <a:buNone/>
                </a:pPr>
                <a:endParaRPr lang="en-US" i="1">
                  <a:latin typeface="DejaVu Math TeX Gyre" panose="02000503000000000000" charset="0"/>
                  <a:cs typeface="DejaVu Math TeX Gyre" panose="02000503000000000000"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236220" y="1361440"/>
                <a:ext cx="11788775" cy="5496560"/>
              </a:xfrm>
              <a:blipFill rotWithShape="1">
                <a:blip r:embed="rId1"/>
                <a:stretch>
                  <a:fillRect/>
                </a:stretch>
              </a:blipFill>
            </p:spPr>
            <p:txBody>
              <a:bodyPr/>
              <a:lstStyle/>
              <a:p>
                <a:r>
                  <a:rPr lang="en-US" alt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165100"/>
            <a:ext cx="10515600" cy="1325563"/>
          </a:xfrm>
        </p:spPr>
        <p:txBody>
          <a:bodyPr/>
          <a:p>
            <a:r>
              <a:rPr lang="zh-CN" altLang="en-US" dirty="0">
                <a:latin typeface="+mn-lt"/>
                <a:sym typeface="+mn-ea"/>
              </a:rPr>
              <a:t>Adam </a:t>
            </a:r>
            <a:endParaRPr lang="en-US" altLang="zh-CN" dirty="0">
              <a:latin typeface="+mn-lt"/>
              <a:sym typeface="+mn-ea"/>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36220" y="1361440"/>
                <a:ext cx="11788775" cy="5496560"/>
              </a:xfrm>
            </p:spPr>
            <p:txBody>
              <a:bodyPr>
                <a:normAutofit fontScale="90000" lnSpcReduction="10000"/>
              </a:bodyPr>
              <a:p>
                <a:pPr marL="0" indent="0" algn="just">
                  <a:buNone/>
                </a:pPr>
                <a:r>
                  <a:rPr lang="en-US"/>
                  <a:t>1. initialize parameter b, </a:t>
                </a:r>
                <a:r>
                  <a:rPr lang="en-US"/>
                  <a:t>the first moment vector  m0 = 0  (for the gradients)</a:t>
                </a:r>
                <a:r>
                  <a:rPr lang="en-US"/>
                  <a:t>, the second moment vector  v_0 = 0  (for the squared gradients), learning rate alpha, decay rates beta1(for the first moment, typically around 0.9), beta2(for the second moment, typically around 0.999), and e = </a:t>
                </a:r>
                <a14:m>
                  <m:oMath xmlns:m="http://schemas.openxmlformats.org/officeDocument/2006/math">
                    <m:sSup>
                      <m:sSupPr>
                        <m:ctrlPr>
                          <a:rPr lang="en-US" i="1">
                            <a:latin typeface="DejaVu Math TeX Gyre" panose="02000503000000000000" charset="0"/>
                            <a:cs typeface="DejaVu Math TeX Gyre" panose="02000503000000000000" charset="0"/>
                          </a:rPr>
                        </m:ctrlPr>
                      </m:sSupPr>
                      <m:e>
                        <m:r>
                          <a:rPr lang="en-US" i="1">
                            <a:latin typeface="DejaVu Math TeX Gyre" panose="02000503000000000000" charset="0"/>
                            <a:cs typeface="DejaVu Math TeX Gyre" panose="02000503000000000000" charset="0"/>
                          </a:rPr>
                          <m:t>10</m:t>
                        </m:r>
                      </m:e>
                      <m:sup>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8</m:t>
                        </m:r>
                      </m:sup>
                    </m:sSup>
                  </m:oMath>
                </a14:m>
                <a:endParaRPr lang="en-US"/>
              </a:p>
              <a:p>
                <a:pPr marL="0" algn="just">
                  <a:buClrTx/>
                  <a:buSzTx/>
                  <a:buNone/>
                </a:pPr>
                <a:r>
                  <a:rPr lang="en-US"/>
                  <a:t>2. compute, gi = </a:t>
                </a:r>
                <a14:m>
                  <m:oMath xmlns:m="http://schemas.openxmlformats.org/officeDocument/2006/math">
                    <m:f>
                      <m:fPr>
                        <m:ctrlPr>
                          <a:rPr lang="en-US" i="1">
                            <a:latin typeface="DejaVu Math TeX Gyre" panose="02000503000000000000" charset="0"/>
                            <a:cs typeface="DejaVu Math TeX Gyre" panose="02000503000000000000" charset="0"/>
                          </a:rPr>
                        </m:ctrlPr>
                      </m:fPr>
                      <m:num>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𝐿𝑜𝑠𝑠</m:t>
                        </m:r>
                        <m:r>
                          <a:rPr lang="en-US" i="1">
                            <a:latin typeface="DejaVu Math TeX Gyre" panose="02000503000000000000" charset="0"/>
                            <a:cs typeface="DejaVu Math TeX Gyre" panose="02000503000000000000" charset="0"/>
                          </a:rPr>
                          <m:t> </m:t>
                        </m:r>
                        <m:r>
                          <a:rPr lang="en-US" i="1">
                            <a:latin typeface="DejaVu Math TeX Gyre" panose="02000503000000000000" charset="0"/>
                            <a:cs typeface="DejaVu Math TeX Gyre" panose="02000503000000000000" charset="0"/>
                          </a:rPr>
                          <m:t>𝐹𝑢𝑛𝑐𝑡𝑖𝑜𝑛</m:t>
                        </m:r>
                      </m:num>
                      <m:den>
                        <m:r>
                          <a:rPr lang="en-US" i="1">
                            <a:latin typeface="DejaVu Math TeX Gyre" panose="02000503000000000000" charset="0"/>
                            <a:cs typeface="DejaVu Math TeX Gyre" panose="02000503000000000000" charset="0"/>
                          </a:rPr>
                          <m:t>𝜕</m:t>
                        </m:r>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𝑏</m:t>
                            </m:r>
                          </m:e>
                          <m:sub>
                            <m:r>
                              <a:rPr lang="en-US" i="1">
                                <a:latin typeface="DejaVu Math TeX Gyre" panose="02000503000000000000" charset="0"/>
                                <a:cs typeface="DejaVu Math TeX Gyre" panose="02000503000000000000" charset="0"/>
                              </a:rPr>
                              <m:t>𝑖</m:t>
                            </m:r>
                          </m:sub>
                        </m:sSub>
                      </m:den>
                    </m:f>
                  </m:oMath>
                </a14:m>
                <a:endParaRPr lang="en-US" i="1">
                  <a:latin typeface="DejaVu Math TeX Gyre" panose="02000503000000000000" charset="0"/>
                  <a:cs typeface="DejaVu Math TeX Gyre" panose="02000503000000000000" charset="0"/>
                </a:endParaRPr>
              </a:p>
              <a:p>
                <a:pPr marL="0" algn="just">
                  <a:buClrTx/>
                  <a:buSzTx/>
                  <a:buNone/>
                </a:pPr>
                <a:r>
                  <a:rPr lang="en-US"/>
                  <a:t>3. update moment estimate: </a:t>
                </a:r>
                <a:endParaRPr lang="en-US"/>
              </a:p>
              <a:p>
                <a:pPr marL="0" algn="just">
                  <a:buClrTx/>
                  <a:buSzTx/>
                  <a:buNone/>
                </a:pPr>
                <a:r>
                  <a:rPr lang="en-US"/>
                  <a:t>m0 = beta1*(m0) + (1-beta1)*gi, v0 = beta2*v0 + (1-beta2)*</a:t>
                </a:r>
                <a14:m>
                  <m:oMath xmlns:m="http://schemas.openxmlformats.org/officeDocument/2006/math">
                    <m:sSup>
                      <m:sSupPr>
                        <m:ctrlPr>
                          <a:rPr lang="en-US" i="1">
                            <a:latin typeface="DejaVu Math TeX Gyre" panose="02000503000000000000" charset="0"/>
                            <a:cs typeface="DejaVu Math TeX Gyre" panose="02000503000000000000" charset="0"/>
                          </a:rPr>
                        </m:ctrlPr>
                      </m:sSupPr>
                      <m:e>
                        <m:r>
                          <a:rPr lang="en-US" i="1">
                            <a:latin typeface="DejaVu Math TeX Gyre" panose="02000503000000000000" charset="0"/>
                            <a:cs typeface="DejaVu Math TeX Gyre" panose="02000503000000000000" charset="0"/>
                          </a:rPr>
                          <m:t>𝑔𝑖</m:t>
                        </m:r>
                      </m:e>
                      <m:sup>
                        <m:r>
                          <a:rPr lang="en-US" i="1">
                            <a:latin typeface="DejaVu Math TeX Gyre" panose="02000503000000000000" charset="0"/>
                            <a:cs typeface="DejaVu Math TeX Gyre" panose="02000503000000000000" charset="0"/>
                          </a:rPr>
                          <m:t>2</m:t>
                        </m:r>
                      </m:sup>
                    </m:sSup>
                  </m:oMath>
                </a14:m>
                <a:endParaRPr lang="en-US" i="1">
                  <a:latin typeface="DejaVu Math TeX Gyre" panose="02000503000000000000" charset="0"/>
                  <a:cs typeface="DejaVu Math TeX Gyre" panose="02000503000000000000" charset="0"/>
                </a:endParaRPr>
              </a:p>
              <a:p>
                <a:pPr marL="0" algn="just">
                  <a:buClrTx/>
                  <a:buSzTx/>
                  <a:buNone/>
                </a:pPr>
                <a:r>
                  <a:rPr lang="en-US"/>
                  <a:t>4. bias correction:</a:t>
                </a:r>
                <a:endParaRPr lang="en-US"/>
              </a:p>
              <a:p>
                <a:pPr marL="0" algn="just">
                  <a:buClrTx/>
                  <a:buSzTx/>
                  <a:buNone/>
                </a:pPr>
                <a14:m>
                  <m:oMath xmlns:m="http://schemas.openxmlformats.org/officeDocument/2006/math">
                    <m:acc>
                      <m:accPr>
                        <m:ctrlPr>
                          <a:rPr lang="en-US" i="1">
                            <a:latin typeface="DejaVu Math TeX Gyre" panose="02000503000000000000" charset="0"/>
                            <a:cs typeface="DejaVu Math TeX Gyre" panose="02000503000000000000" charset="0"/>
                          </a:rPr>
                        </m:ctrlPr>
                      </m:accPr>
                      <m:e>
                        <m:r>
                          <a:rPr lang="en-US" i="1">
                            <a:latin typeface="DejaVu Math TeX Gyre" panose="02000503000000000000" charset="0"/>
                            <a:cs typeface="DejaVu Math TeX Gyre" panose="02000503000000000000" charset="0"/>
                          </a:rPr>
                          <m:t>𝑚</m:t>
                        </m:r>
                        <m:r>
                          <a:rPr lang="en-US" i="1">
                            <a:latin typeface="DejaVu Math TeX Gyre" panose="02000503000000000000" charset="0"/>
                            <a:cs typeface="DejaVu Math TeX Gyre" panose="02000503000000000000" charset="0"/>
                          </a:rPr>
                          <m:t>0</m:t>
                        </m:r>
                        <m:r>
                          <a:rPr lang="en-US" i="1">
                            <a:latin typeface="DejaVu Math TeX Gyre" panose="02000503000000000000" charset="0"/>
                            <a:cs typeface="DejaVu Math TeX Gyre" panose="02000503000000000000" charset="0"/>
                          </a:rPr>
                          <m:t> </m:t>
                        </m:r>
                      </m:e>
                    </m:acc>
                    <m:r>
                      <a:rPr lang="en-US" i="1">
                        <a:latin typeface="DejaVu Math TeX Gyre" panose="02000503000000000000" charset="0"/>
                        <a:cs typeface="DejaVu Math TeX Gyre" panose="02000503000000000000" charset="0"/>
                      </a:rPr>
                      <m:t> = </m:t>
                    </m:r>
                    <m:f>
                      <m:fPr>
                        <m:ctrlPr>
                          <a:rPr lang="en-US" i="1">
                            <a:latin typeface="DejaVu Math TeX Gyre" panose="02000503000000000000" charset="0"/>
                            <a:cs typeface="DejaVu Math TeX Gyre" panose="02000503000000000000" charset="0"/>
                          </a:rPr>
                        </m:ctrlPr>
                      </m:fPr>
                      <m:num>
                        <m:r>
                          <a:rPr lang="en-US" i="1">
                            <a:latin typeface="DejaVu Math TeX Gyre" panose="02000503000000000000" charset="0"/>
                            <a:cs typeface="DejaVu Math TeX Gyre" panose="02000503000000000000" charset="0"/>
                          </a:rPr>
                          <m:t>𝑚</m:t>
                        </m:r>
                        <m:r>
                          <a:rPr lang="en-US" i="1">
                            <a:latin typeface="DejaVu Math TeX Gyre" panose="02000503000000000000" charset="0"/>
                            <a:cs typeface="DejaVu Math TeX Gyre" panose="02000503000000000000" charset="0"/>
                          </a:rPr>
                          <m:t>0</m:t>
                        </m:r>
                      </m:num>
                      <m:den>
                        <m:r>
                          <a:rPr lang="en-US" i="1">
                            <a:latin typeface="DejaVu Math TeX Gyre" panose="02000503000000000000" charset="0"/>
                            <a:cs typeface="DejaVu Math TeX Gyre" panose="02000503000000000000" charset="0"/>
                          </a:rPr>
                          <m:t>1</m:t>
                        </m:r>
                        <m:r>
                          <a:rPr lang="en-US" i="1">
                            <a:latin typeface="DejaVu Math TeX Gyre" panose="02000503000000000000" charset="0"/>
                            <a:cs typeface="DejaVu Math TeX Gyre" panose="02000503000000000000" charset="0"/>
                          </a:rPr>
                          <m:t>−</m:t>
                        </m:r>
                        <m:sSup>
                          <m:sSupPr>
                            <m:ctrlPr>
                              <a:rPr lang="en-US" i="1">
                                <a:latin typeface="DejaVu Math TeX Gyre" panose="02000503000000000000" charset="0"/>
                                <a:cs typeface="DejaVu Math TeX Gyre" panose="02000503000000000000" charset="0"/>
                              </a:rPr>
                            </m:ctrlPr>
                          </m:sSupPr>
                          <m:e>
                            <m:r>
                              <a:rPr lang="en-US" i="1">
                                <a:latin typeface="DejaVu Math TeX Gyre" panose="02000503000000000000" charset="0"/>
                                <a:cs typeface="DejaVu Math TeX Gyre" panose="02000503000000000000" charset="0"/>
                              </a:rPr>
                              <m:t>𝑏𝑒𝑡𝑎</m:t>
                            </m:r>
                            <m:r>
                              <a:rPr lang="en-US" i="1">
                                <a:latin typeface="DejaVu Math TeX Gyre" panose="02000503000000000000" charset="0"/>
                                <a:cs typeface="DejaVu Math TeX Gyre" panose="02000503000000000000" charset="0"/>
                              </a:rPr>
                              <m:t>1</m:t>
                            </m:r>
                          </m:e>
                          <m:sup>
                            <m:r>
                              <a:rPr lang="en-US" i="1">
                                <a:latin typeface="DejaVu Math TeX Gyre" panose="02000503000000000000" charset="0"/>
                                <a:cs typeface="DejaVu Math TeX Gyre" panose="02000503000000000000" charset="0"/>
                              </a:rPr>
                              <m:t>𝑡</m:t>
                            </m:r>
                          </m:sup>
                        </m:sSup>
                      </m:den>
                    </m:f>
                  </m:oMath>
                </a14:m>
                <a:r>
                  <a:rPr lang="en-US"/>
                  <a:t>,</a:t>
                </a:r>
                <a14:m>
                  <m:oMath xmlns:m="http://schemas.openxmlformats.org/officeDocument/2006/math">
                    <m:acc>
                      <m:accPr>
                        <m:ctrlPr>
                          <a:rPr lang="en-US" i="1">
                            <a:latin typeface="DejaVu Math TeX Gyre" panose="02000503000000000000" charset="0"/>
                            <a:cs typeface="DejaVu Math TeX Gyre" panose="02000503000000000000" charset="0"/>
                          </a:rPr>
                        </m:ctrlPr>
                      </m:accPr>
                      <m:e>
                        <m:r>
                          <a:rPr lang="en-US" i="1">
                            <a:latin typeface="DejaVu Math TeX Gyre" panose="02000503000000000000" charset="0"/>
                            <a:cs typeface="DejaVu Math TeX Gyre" panose="02000503000000000000" charset="0"/>
                          </a:rPr>
                          <m:t>𝑣</m:t>
                        </m:r>
                        <m:r>
                          <a:rPr lang="en-US" i="1">
                            <a:latin typeface="DejaVu Math TeX Gyre" panose="02000503000000000000" charset="0"/>
                            <a:cs typeface="DejaVu Math TeX Gyre" panose="02000503000000000000" charset="0"/>
                          </a:rPr>
                          <m:t>0</m:t>
                        </m:r>
                      </m:e>
                    </m:acc>
                    <m:r>
                      <a:rPr lang="en-US" i="1">
                        <a:latin typeface="DejaVu Math TeX Gyre" panose="02000503000000000000" charset="0"/>
                        <a:cs typeface="DejaVu Math TeX Gyre" panose="02000503000000000000" charset="0"/>
                      </a:rPr>
                      <m:t> = </m:t>
                    </m:r>
                    <m:f>
                      <m:fPr>
                        <m:ctrlPr>
                          <a:rPr lang="en-US" i="1">
                            <a:latin typeface="DejaVu Math TeX Gyre" panose="02000503000000000000" charset="0"/>
                            <a:cs typeface="DejaVu Math TeX Gyre" panose="02000503000000000000" charset="0"/>
                          </a:rPr>
                        </m:ctrlPr>
                      </m:fPr>
                      <m:num>
                        <m:r>
                          <a:rPr lang="en-US" i="1">
                            <a:latin typeface="DejaVu Math TeX Gyre" panose="02000503000000000000" charset="0"/>
                            <a:cs typeface="DejaVu Math TeX Gyre" panose="02000503000000000000" charset="0"/>
                          </a:rPr>
                          <m:t>𝑣</m:t>
                        </m:r>
                        <m:r>
                          <a:rPr lang="en-US" i="1">
                            <a:latin typeface="DejaVu Math TeX Gyre" panose="02000503000000000000" charset="0"/>
                            <a:cs typeface="DejaVu Math TeX Gyre" panose="02000503000000000000" charset="0"/>
                          </a:rPr>
                          <m:t>0</m:t>
                        </m:r>
                      </m:num>
                      <m:den>
                        <m:r>
                          <a:rPr lang="en-US" i="1">
                            <a:latin typeface="DejaVu Math TeX Gyre" panose="02000503000000000000" charset="0"/>
                            <a:cs typeface="DejaVu Math TeX Gyre" panose="02000503000000000000" charset="0"/>
                          </a:rPr>
                          <m:t>1</m:t>
                        </m:r>
                        <m:r>
                          <a:rPr lang="en-US" i="1">
                            <a:latin typeface="DejaVu Math TeX Gyre" panose="02000503000000000000" charset="0"/>
                            <a:cs typeface="DejaVu Math TeX Gyre" panose="02000503000000000000" charset="0"/>
                          </a:rPr>
                          <m:t>−</m:t>
                        </m:r>
                        <m:sSup>
                          <m:sSupPr>
                            <m:ctrlPr>
                              <a:rPr lang="en-US" i="1">
                                <a:latin typeface="DejaVu Math TeX Gyre" panose="02000503000000000000" charset="0"/>
                                <a:cs typeface="DejaVu Math TeX Gyre" panose="02000503000000000000" charset="0"/>
                              </a:rPr>
                            </m:ctrlPr>
                          </m:sSupPr>
                          <m:e>
                            <m:r>
                              <a:rPr lang="en-US" i="1">
                                <a:latin typeface="DejaVu Math TeX Gyre" panose="02000503000000000000" charset="0"/>
                                <a:cs typeface="DejaVu Math TeX Gyre" panose="02000503000000000000" charset="0"/>
                              </a:rPr>
                              <m:t>𝑏𝑒𝑡𝑎</m:t>
                            </m:r>
                            <m:r>
                              <a:rPr lang="en-US" i="1">
                                <a:latin typeface="DejaVu Math TeX Gyre" panose="02000503000000000000" charset="0"/>
                                <a:cs typeface="DejaVu Math TeX Gyre" panose="02000503000000000000" charset="0"/>
                              </a:rPr>
                              <m:t>2</m:t>
                            </m:r>
                          </m:e>
                          <m:sup>
                            <m:r>
                              <a:rPr lang="en-US" i="1">
                                <a:latin typeface="DejaVu Math TeX Gyre" panose="02000503000000000000" charset="0"/>
                                <a:cs typeface="DejaVu Math TeX Gyre" panose="02000503000000000000" charset="0"/>
                              </a:rPr>
                              <m:t>𝑡</m:t>
                            </m:r>
                          </m:sup>
                        </m:sSup>
                      </m:den>
                    </m:f>
                  </m:oMath>
                </a14:m>
                <a:r>
                  <a:rPr lang="en-US"/>
                  <a:t>, t is the number of iteration.</a:t>
                </a:r>
                <a:endParaRPr lang="en-US"/>
              </a:p>
              <a:p>
                <a:pPr marL="0" algn="just">
                  <a:buClrTx/>
                  <a:buSzTx/>
                  <a:buNone/>
                </a:pPr>
                <a:r>
                  <a:rPr lang="en-US"/>
                  <a:t>5. update parameter:</a:t>
                </a:r>
                <a:endParaRPr lang="en-US"/>
              </a:p>
              <a:p>
                <a:pPr marL="0" algn="just">
                  <a:buClrTx/>
                  <a:buSzTx/>
                  <a:buNone/>
                </a:pPr>
                <a:r>
                  <a:rPr lang="en-US"/>
                  <a:t>bi = bi - </a:t>
                </a:r>
                <a14:m>
                  <m:oMath xmlns:m="http://schemas.openxmlformats.org/officeDocument/2006/math">
                    <m:f>
                      <m:fPr>
                        <m:ctrlPr>
                          <a:rPr lang="en-US" i="1">
                            <a:latin typeface="DejaVu Math TeX Gyre" panose="02000503000000000000" charset="0"/>
                            <a:cs typeface="DejaVu Math TeX Gyre" panose="02000503000000000000" charset="0"/>
                          </a:rPr>
                        </m:ctrlPr>
                      </m:fPr>
                      <m:num>
                        <m:r>
                          <a:rPr lang="en-US" i="1">
                            <a:latin typeface="DejaVu Math TeX Gyre" panose="02000503000000000000" charset="0"/>
                            <a:cs typeface="DejaVu Math TeX Gyre" panose="02000503000000000000" charset="0"/>
                          </a:rPr>
                          <m:t>𝑎𝑙𝑝ℎ𝑎</m:t>
                        </m:r>
                      </m:num>
                      <m:den>
                        <m:rad>
                          <m:radPr>
                            <m:degHide m:val="on"/>
                            <m:ctrlPr>
                              <a:rPr lang="en-US" i="1">
                                <a:latin typeface="DejaVu Math TeX Gyre" panose="02000503000000000000" charset="0"/>
                                <a:cs typeface="DejaVu Math TeX Gyre" panose="02000503000000000000" charset="0"/>
                              </a:rPr>
                            </m:ctrlPr>
                          </m:radPr>
                          <m:deg/>
                          <m:e>
                            <m:acc>
                              <m:accPr>
                                <m:ctrlPr>
                                  <a:rPr lang="en-US" i="1">
                                    <a:latin typeface="DejaVu Math TeX Gyre" panose="02000503000000000000" charset="0"/>
                                    <a:cs typeface="DejaVu Math TeX Gyre" panose="02000503000000000000" charset="0"/>
                                  </a:rPr>
                                </m:ctrlPr>
                              </m:accPr>
                              <m:e>
                                <m:r>
                                  <a:rPr lang="en-US" i="1">
                                    <a:latin typeface="DejaVu Math TeX Gyre" panose="02000503000000000000" charset="0"/>
                                    <a:cs typeface="DejaVu Math TeX Gyre" panose="02000503000000000000" charset="0"/>
                                  </a:rPr>
                                  <m:t>𝑣</m:t>
                                </m:r>
                                <m:r>
                                  <a:rPr lang="en-US" i="1">
                                    <a:latin typeface="DejaVu Math TeX Gyre" panose="02000503000000000000" charset="0"/>
                                    <a:cs typeface="DejaVu Math TeX Gyre" panose="02000503000000000000" charset="0"/>
                                  </a:rPr>
                                  <m:t>0</m:t>
                                </m:r>
                              </m:e>
                            </m:acc>
                          </m:e>
                        </m:rad>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𝑒</m:t>
                        </m:r>
                      </m:den>
                    </m:f>
                    <m:r>
                      <a:rPr lang="en-US" i="1">
                        <a:latin typeface="DejaVu Math TeX Gyre" panose="02000503000000000000" charset="0"/>
                        <a:cs typeface="DejaVu Math TeX Gyre" panose="02000503000000000000" charset="0"/>
                      </a:rPr>
                      <m:t>∗</m:t>
                    </m:r>
                    <m:acc>
                      <m:accPr>
                        <m:ctrlPr>
                          <a:rPr lang="en-US" i="1">
                            <a:latin typeface="DejaVu Math TeX Gyre" panose="02000503000000000000" charset="0"/>
                            <a:cs typeface="DejaVu Math TeX Gyre" panose="02000503000000000000" charset="0"/>
                          </a:rPr>
                        </m:ctrlPr>
                      </m:accPr>
                      <m:e>
                        <m:r>
                          <a:rPr lang="en-US" i="1">
                            <a:latin typeface="DejaVu Math TeX Gyre" panose="02000503000000000000" charset="0"/>
                            <a:cs typeface="DejaVu Math TeX Gyre" panose="02000503000000000000" charset="0"/>
                          </a:rPr>
                          <m:t>𝑚</m:t>
                        </m:r>
                        <m:r>
                          <a:rPr lang="en-US" i="1">
                            <a:latin typeface="DejaVu Math TeX Gyre" panose="02000503000000000000" charset="0"/>
                            <a:cs typeface="DejaVu Math TeX Gyre" panose="02000503000000000000" charset="0"/>
                          </a:rPr>
                          <m:t>0</m:t>
                        </m:r>
                      </m:e>
                    </m:acc>
                  </m:oMath>
                </a14:m>
                <a:endParaRPr lang="en-US" i="1">
                  <a:latin typeface="DejaVu Math TeX Gyre" panose="02000503000000000000" charset="0"/>
                  <a:cs typeface="DejaVu Math TeX Gyre" panose="02000503000000000000" charset="0"/>
                </a:endParaRPr>
              </a:p>
              <a:p>
                <a:pPr marL="0" algn="just">
                  <a:buClrTx/>
                  <a:buSzTx/>
                  <a:buNone/>
                </a:pPr>
                <a:r>
                  <a:rPr lang="en-US"/>
                  <a:t>6.repeat!</a:t>
                </a:r>
                <a:endParaRPr lang="en-US"/>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236220" y="1361440"/>
                <a:ext cx="11788775" cy="5496560"/>
              </a:xfrm>
              <a:blipFill rotWithShape="1">
                <a:blip r:embed="rId1"/>
                <a:stretch>
                  <a:fillRect t="-208"/>
                </a:stretch>
              </a:blipFill>
            </p:spPr>
            <p:txBody>
              <a:bodyPr/>
              <a:lstStyle/>
              <a:p>
                <a:r>
                  <a:rPr lang="en-US" altLang="en-US">
                    <a:noFill/>
                  </a:rPr>
                  <a:t> </a:t>
                </a:r>
              </a:p>
            </p:txBody>
          </p:sp>
        </mc:Fallback>
      </mc:AlternateContent>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宋体"/>
        <a:cs typeface=""/>
      </a:majorFont>
      <a:minorFont>
        <a:latin typeface="Calibri"/>
        <a:ea typeface="宋体"/>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4282</Words>
  <Application>WPS Presentation</Application>
  <PresentationFormat>宽屏</PresentationFormat>
  <Paragraphs>74</Paragraphs>
  <Slides>8</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vt:i4>
      </vt:variant>
    </vt:vector>
  </HeadingPairs>
  <TitlesOfParts>
    <vt:vector size="20" baseType="lpstr">
      <vt:lpstr>Arial</vt:lpstr>
      <vt:lpstr>宋体</vt:lpstr>
      <vt:lpstr>Wingdings</vt:lpstr>
      <vt:lpstr>DejaVu Math TeX Gyre</vt:lpstr>
      <vt:lpstr>Calibri</vt:lpstr>
      <vt:lpstr>Helvetica Neue</vt:lpstr>
      <vt:lpstr>微软雅黑</vt:lpstr>
      <vt:lpstr>汉仪旗黑</vt:lpstr>
      <vt:lpstr>宋体</vt:lpstr>
      <vt:lpstr>Arial Unicode MS</vt:lpstr>
      <vt:lpstr>汉仪书宋二KW</vt:lpstr>
      <vt:lpstr>WPS</vt:lpstr>
      <vt:lpstr>Optimization Functions</vt:lpstr>
      <vt:lpstr>Gradient Descent</vt:lpstr>
      <vt:lpstr>Momentum</vt:lpstr>
      <vt:lpstr>AdaGrad</vt:lpstr>
      <vt:lpstr>Adadelta </vt:lpstr>
      <vt:lpstr>RMSProp </vt:lpstr>
      <vt:lpstr>Adam </vt:lpstr>
      <vt:lpstr>Adam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FYH</cp:lastModifiedBy>
  <cp:revision>11</cp:revision>
  <dcterms:created xsi:type="dcterms:W3CDTF">2024-10-25T21:32:06Z</dcterms:created>
  <dcterms:modified xsi:type="dcterms:W3CDTF">2024-10-25T21:32:06Z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1033-6.8.2.8850</vt:lpwstr>
  </property>
  <property fmtid="{D5CDD505-2E9C-101B-9397-08002B2CF9AE}" pid="3" name="ICV">
    <vt:lpwstr>3ECAC4727FDCA262E350FB664DCEEAC8_41</vt:lpwstr>
  </property>
</Properties>
</file>