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7" r:id="rId4"/>
  </p:sldMasterIdLst>
  <p:notesMasterIdLst>
    <p:notesMasterId r:id="rId14"/>
  </p:notesMasterIdLst>
  <p:sldIdLst>
    <p:sldId id="257" r:id="rId5"/>
    <p:sldId id="350" r:id="rId6"/>
    <p:sldId id="352" r:id="rId7"/>
    <p:sldId id="355" r:id="rId8"/>
    <p:sldId id="353" r:id="rId9"/>
    <p:sldId id="354" r:id="rId10"/>
    <p:sldId id="356" r:id="rId11"/>
    <p:sldId id="357" r:id="rId12"/>
    <p:sldId id="260" r:id="rId13"/>
  </p:sldIdLst>
  <p:sldSz cx="9906000" cy="6858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85966957-4BF9-A341-92D9-25E34E970E1C}">
          <p14:sldIdLst>
            <p14:sldId id="257"/>
            <p14:sldId id="350"/>
            <p14:sldId id="352"/>
            <p14:sldId id="355"/>
            <p14:sldId id="353"/>
            <p14:sldId id="354"/>
            <p14:sldId id="356"/>
            <p14:sldId id="357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CCCC"/>
    <a:srgbClr val="CCCCFF"/>
    <a:srgbClr val="FFCC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80" autoAdjust="0"/>
    <p:restoredTop sz="91970" autoAdjust="0"/>
  </p:normalViewPr>
  <p:slideViewPr>
    <p:cSldViewPr snapToGrid="0">
      <p:cViewPr varScale="1">
        <p:scale>
          <a:sx n="142" d="100"/>
          <a:sy n="142" d="100"/>
        </p:scale>
        <p:origin x="132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EE296-6F46-4682-833C-114FEE14D058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83F86-4E83-4510-8D29-B9E9BD9C44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32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83F86-4E83-4510-8D29-B9E9BD9C442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783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83F86-4E83-4510-8D29-B9E9BD9C442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706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83F86-4E83-4510-8D29-B9E9BD9C442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899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83F86-4E83-4510-8D29-B9E9BD9C442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947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83F86-4E83-4510-8D29-B9E9BD9C442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553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83F86-4E83-4510-8D29-B9E9BD9C442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944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83F86-4E83-4510-8D29-B9E9BD9C442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57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83F86-4E83-4510-8D29-B9E9BD9C442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666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593" y="1862173"/>
            <a:ext cx="8420100" cy="810688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8459" y="2851189"/>
            <a:ext cx="7429500" cy="678391"/>
          </a:xfrm>
        </p:spPr>
        <p:txBody>
          <a:bodyPr>
            <a:normAutofit/>
          </a:bodyPr>
          <a:lstStyle>
            <a:lvl1pPr marL="0" indent="0" algn="l">
              <a:buNone/>
              <a:defRPr kumimoji="0" lang="en-US" sz="3200" b="1" kern="12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301823" indent="0" algn="ctr">
              <a:buNone/>
              <a:defRPr sz="1320"/>
            </a:lvl2pPr>
            <a:lvl3pPr marL="603647" indent="0" algn="ctr">
              <a:buNone/>
              <a:defRPr sz="1189"/>
            </a:lvl3pPr>
            <a:lvl4pPr marL="905470" indent="0" algn="ctr">
              <a:buNone/>
              <a:defRPr sz="1056"/>
            </a:lvl4pPr>
            <a:lvl5pPr marL="1207294" indent="0" algn="ctr">
              <a:buNone/>
              <a:defRPr sz="1056"/>
            </a:lvl5pPr>
            <a:lvl6pPr marL="1509117" indent="0" algn="ctr">
              <a:buNone/>
              <a:defRPr sz="1056"/>
            </a:lvl6pPr>
            <a:lvl7pPr marL="1810941" indent="0" algn="ctr">
              <a:buNone/>
              <a:defRPr sz="1056"/>
            </a:lvl7pPr>
            <a:lvl8pPr marL="2112764" indent="0" algn="ctr">
              <a:buNone/>
              <a:defRPr sz="1056"/>
            </a:lvl8pPr>
            <a:lvl9pPr marL="2414588" indent="0" algn="ctr">
              <a:buNone/>
              <a:defRPr sz="1056"/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934614BB-43E3-4B4D-8D6D-5FB02F54F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2325" y="3843376"/>
            <a:ext cx="4011612" cy="861484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2000" b="1"/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192DFBA8-00E8-4A8B-9E32-EF661509AF1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01" y="403879"/>
            <a:ext cx="3895619" cy="47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8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結尾簡報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7">
            <a:extLst>
              <a:ext uri="{FF2B5EF4-FFF2-40B4-BE49-F238E27FC236}">
                <a16:creationId xmlns:a16="http://schemas.microsoft.com/office/drawing/2014/main" id="{BB427BBA-33BB-43D2-9BCB-93FEEE214BD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55875" y="5589589"/>
            <a:ext cx="4787900" cy="1057869"/>
            <a:chOff x="1534513" y="5452760"/>
            <a:chExt cx="4787613" cy="1056973"/>
          </a:xfrm>
        </p:grpSpPr>
        <p:sp>
          <p:nvSpPr>
            <p:cNvPr id="7" name="文字方塊 1">
              <a:extLst>
                <a:ext uri="{FF2B5EF4-FFF2-40B4-BE49-F238E27FC236}">
                  <a16:creationId xmlns:a16="http://schemas.microsoft.com/office/drawing/2014/main" id="{90D2800D-052C-436D-A4CC-FECF64F8C0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1719" y="5956204"/>
              <a:ext cx="3830407" cy="553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>
                <a:lnSpc>
                  <a:spcPts val="1800"/>
                </a:lnSpc>
                <a:defRPr/>
              </a:pPr>
              <a:r>
                <a:rPr kumimoji="0" lang="zh-TW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公司總部：</a:t>
              </a:r>
              <a:r>
                <a:rPr kumimoji="0" lang="en-US" altLang="zh-TW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22041 </a:t>
              </a:r>
              <a:r>
                <a:rPr kumimoji="0" lang="zh-TW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新北市板橋區縣民大道二段</a:t>
              </a:r>
              <a:r>
                <a:rPr kumimoji="0" lang="en-US" altLang="zh-TW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7</a:t>
              </a:r>
              <a:r>
                <a:rPr kumimoji="0" lang="zh-TW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號</a:t>
              </a:r>
              <a:r>
                <a:rPr kumimoji="0" lang="en-US" altLang="zh-TW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6</a:t>
              </a:r>
              <a:r>
                <a:rPr kumimoji="0" lang="zh-TW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樓</a:t>
              </a:r>
            </a:p>
            <a:p>
              <a:pPr eaLnBrk="1" hangingPunct="1">
                <a:lnSpc>
                  <a:spcPts val="1800"/>
                </a:lnSpc>
                <a:defRPr/>
              </a:pPr>
              <a:r>
                <a:rPr kumimoji="0" lang="zh-TW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電話：</a:t>
              </a:r>
              <a:r>
                <a:rPr kumimoji="0" lang="en-US" altLang="zh-TW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(02)8969-1969   </a:t>
              </a:r>
              <a:r>
                <a:rPr kumimoji="0" lang="zh-TW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           傳真：</a:t>
              </a:r>
              <a:r>
                <a:rPr kumimoji="0" lang="en-US" altLang="zh-TW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軟正黑體" pitchFamily="34" charset="-120"/>
                  <a:ea typeface="微軟正黑體" pitchFamily="34" charset="-120"/>
                </a:rPr>
                <a:t>(02)8969-3359</a:t>
              </a:r>
              <a:endParaRPr kumimoji="0" lang="zh-TW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2D00EE1E-4BF1-4A8E-B3C0-2987AC4B14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4513" y="5452760"/>
              <a:ext cx="4125238" cy="503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CB6D451B-6506-4EB1-BD74-155B27D5255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71675" y="1490133"/>
            <a:ext cx="6086475" cy="1066800"/>
          </a:xfrm>
        </p:spPr>
        <p:txBody>
          <a:bodyPr>
            <a:noAutofit/>
          </a:bodyPr>
          <a:lstStyle>
            <a:lvl1pPr marL="0" indent="0" algn="ctr">
              <a:buNone/>
              <a:defRPr sz="66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zh-TW" altLang="en-US" dirty="0"/>
              <a:t>編輯母片樣式</a:t>
            </a:r>
          </a:p>
        </p:txBody>
      </p:sp>
    </p:spTree>
    <p:extLst>
      <p:ext uri="{BB962C8B-B14F-4D97-AF65-F5344CB8AC3E}">
        <p14:creationId xmlns:p14="http://schemas.microsoft.com/office/powerpoint/2010/main" val="3585228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節標題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2793471"/>
            <a:ext cx="8543925" cy="916225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智慧財產權屬資拓宏宇國際</a:t>
            </a:r>
            <a:r>
              <a:rPr lang="en-US" altLang="zh-TW"/>
              <a:t>(</a:t>
            </a:r>
            <a:r>
              <a:rPr lang="zh-TW" altLang="en-US"/>
              <a:t>股</a:t>
            </a:r>
            <a:r>
              <a:rPr lang="en-US" altLang="zh-TW"/>
              <a:t>)</a:t>
            </a:r>
            <a:r>
              <a:rPr lang="zh-TW" altLang="en-US"/>
              <a:t>公司，複製或轉載必究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E341463-B138-4C5E-B93B-A3A30E8275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5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節標題(有說明區塊)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125" y="1709744"/>
            <a:ext cx="8116427" cy="916225"/>
          </a:xfrm>
        </p:spPr>
        <p:txBody>
          <a:bodyPr anchor="b">
            <a:normAutofit/>
          </a:bodyPr>
          <a:lstStyle>
            <a:lvl1pPr algn="l"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2995130"/>
            <a:ext cx="7901352" cy="685916"/>
          </a:xfrm>
        </p:spPr>
        <p:txBody>
          <a:bodyPr>
            <a:noAutofit/>
          </a:bodyPr>
          <a:lstStyle>
            <a:lvl1pPr marL="271463" indent="-271463">
              <a:buClr>
                <a:srgbClr val="C00000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</a:defRPr>
            </a:lvl1pPr>
            <a:lvl2pPr marL="301823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2pPr>
            <a:lvl3pPr marL="603647" indent="0">
              <a:buNone/>
              <a:defRPr sz="1189">
                <a:solidFill>
                  <a:schemeClr val="tx1">
                    <a:tint val="75000"/>
                  </a:schemeClr>
                </a:solidFill>
              </a:defRPr>
            </a:lvl3pPr>
            <a:lvl4pPr marL="905470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4pPr>
            <a:lvl5pPr marL="1207294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5pPr>
            <a:lvl6pPr marL="1509117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6pPr>
            <a:lvl7pPr marL="1810941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7pPr>
            <a:lvl8pPr marL="2112764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8pPr>
            <a:lvl9pPr marL="2414588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智慧財產權屬資拓宏宇國際</a:t>
            </a:r>
            <a:r>
              <a:rPr lang="en-US" altLang="zh-TW"/>
              <a:t>(</a:t>
            </a:r>
            <a:r>
              <a:rPr lang="zh-TW" altLang="en-US"/>
              <a:t>股</a:t>
            </a:r>
            <a:r>
              <a:rPr lang="en-US" altLang="zh-TW"/>
              <a:t>)</a:t>
            </a:r>
            <a:r>
              <a:rPr lang="zh-TW" altLang="en-US"/>
              <a:t>公司，複製或轉載必究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E341463-B138-4C5E-B93B-A3A30E82755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7FDC8E-748D-48C9-9EE9-03D1E5EC1623}"/>
              </a:ext>
            </a:extLst>
          </p:cNvPr>
          <p:cNvSpPr/>
          <p:nvPr userDrawn="1"/>
        </p:nvSpPr>
        <p:spPr>
          <a:xfrm>
            <a:off x="5292725" y="4437063"/>
            <a:ext cx="3706813" cy="136842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9BC3B73-5E2D-446A-9077-823BA3825139}"/>
              </a:ext>
            </a:extLst>
          </p:cNvPr>
          <p:cNvSpPr/>
          <p:nvPr userDrawn="1"/>
        </p:nvSpPr>
        <p:spPr>
          <a:xfrm>
            <a:off x="5292725" y="5805488"/>
            <a:ext cx="3706813" cy="714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C76701FF-2DA4-4490-9F95-CFD33FC42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49691" y="4495126"/>
            <a:ext cx="3602955" cy="128691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7085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(左側有視覺)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9888" y="275118"/>
            <a:ext cx="6315075" cy="756514"/>
          </a:xfrm>
        </p:spPr>
        <p:txBody>
          <a:bodyPr/>
          <a:lstStyle>
            <a:lvl1pPr algn="l">
              <a:defRPr b="1">
                <a:solidFill>
                  <a:srgbClr val="C00000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909888" y="1453662"/>
            <a:ext cx="6446226" cy="4560727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 marL="452736" indent="-150912">
              <a:buClr>
                <a:srgbClr val="C00000"/>
              </a:buClr>
              <a:buFont typeface="微軟正黑體" panose="020B0604030504040204" pitchFamily="34" charset="-120"/>
              <a:buChar char="–"/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zh-TW" altLang="en-US" dirty="0"/>
              <a:t> 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79079" y="6426693"/>
            <a:ext cx="772624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18893" y="6426694"/>
            <a:ext cx="3282461" cy="365125"/>
          </a:xfrm>
        </p:spPr>
        <p:txBody>
          <a:bodyPr/>
          <a:lstStyle/>
          <a:p>
            <a:r>
              <a:rPr lang="zh-TW" altLang="en-US"/>
              <a:t>智慧財產權屬資拓宏宇國際</a:t>
            </a:r>
            <a:r>
              <a:rPr lang="en-US" altLang="zh-TW"/>
              <a:t>(</a:t>
            </a:r>
            <a:r>
              <a:rPr lang="zh-TW" altLang="en-US"/>
              <a:t>股</a:t>
            </a:r>
            <a:r>
              <a:rPr lang="en-US" altLang="zh-TW"/>
              <a:t>)</a:t>
            </a:r>
            <a:r>
              <a:rPr lang="zh-TW" altLang="en-US"/>
              <a:t>公司，複製或轉載必究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1463-B138-4C5E-B93B-A3A30E82755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1BB1B17E-2A1A-48FA-8AC3-854A48D51255}"/>
              </a:ext>
            </a:extLst>
          </p:cNvPr>
          <p:cNvCxnSpPr>
            <a:cxnSpLocks/>
          </p:cNvCxnSpPr>
          <p:nvPr userDrawn="1"/>
        </p:nvCxnSpPr>
        <p:spPr>
          <a:xfrm>
            <a:off x="2672862" y="1153001"/>
            <a:ext cx="7233138" cy="2833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>
            <a:extLst>
              <a:ext uri="{FF2B5EF4-FFF2-40B4-BE49-F238E27FC236}">
                <a16:creationId xmlns:a16="http://schemas.microsoft.com/office/drawing/2014/main" id="{E6372195-DD29-4280-9CD0-9218B4DD1A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6285"/>
          <a:stretch/>
        </p:blipFill>
        <p:spPr>
          <a:xfrm>
            <a:off x="8874367" y="6153188"/>
            <a:ext cx="840442" cy="43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63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(有水平線)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rgbClr val="C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1038" y="1660961"/>
            <a:ext cx="8543925" cy="4516002"/>
          </a:xfrm>
        </p:spPr>
        <p:txBody>
          <a:bodyPr/>
          <a:lstStyle>
            <a:lvl1pPr marL="150912" indent="-150912">
              <a:buClr>
                <a:srgbClr val="C00000"/>
              </a:buClr>
              <a:buFont typeface="Arial" panose="020B0604020202020204" pitchFamily="34" charset="0"/>
              <a:buChar char="•"/>
              <a:defRPr/>
            </a:lvl1pPr>
            <a:lvl2pPr marL="452736" indent="-150912">
              <a:buClr>
                <a:srgbClr val="C00000"/>
              </a:buClr>
              <a:buFont typeface="微軟正黑體" panose="020B0604030504040204" pitchFamily="34" charset="-120"/>
              <a:buChar char="–"/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zh-TW" altLang="en-US" dirty="0"/>
              <a:t> 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lang="zh-TW" altLang="en-US"/>
              <a:t>智慧財產權屬資拓宏宇國際</a:t>
            </a:r>
            <a:r>
              <a:rPr lang="en-US" altLang="zh-TW"/>
              <a:t>(</a:t>
            </a:r>
            <a:r>
              <a:rPr lang="zh-TW" altLang="en-US"/>
              <a:t>股</a:t>
            </a:r>
            <a:r>
              <a:rPr lang="en-US" altLang="zh-TW"/>
              <a:t>)</a:t>
            </a:r>
            <a:r>
              <a:rPr lang="zh-TW" altLang="en-US"/>
              <a:t>公司，複製或轉載必究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8E341463-B138-4C5E-B93B-A3A30E82755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C533374-2159-4DAB-B2C1-B41FF06588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6285"/>
          <a:stretch/>
        </p:blipFill>
        <p:spPr>
          <a:xfrm>
            <a:off x="8874367" y="6153188"/>
            <a:ext cx="840442" cy="434110"/>
          </a:xfrm>
          <a:prstGeom prst="rect">
            <a:avLst/>
          </a:prstGeom>
        </p:spPr>
      </p:pic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121B084A-5C5D-47DD-A2E3-E452711E4C66}"/>
              </a:ext>
            </a:extLst>
          </p:cNvPr>
          <p:cNvCxnSpPr>
            <a:cxnSpLocks/>
          </p:cNvCxnSpPr>
          <p:nvPr userDrawn="1"/>
        </p:nvCxnSpPr>
        <p:spPr>
          <a:xfrm>
            <a:off x="681038" y="1296510"/>
            <a:ext cx="9224962" cy="0"/>
          </a:xfrm>
          <a:prstGeom prst="line">
            <a:avLst/>
          </a:prstGeom>
          <a:ln w="19050" cmpd="sng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822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(無水平線)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rgbClr val="C00000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1038" y="1660961"/>
            <a:ext cx="8543925" cy="4516002"/>
          </a:xfrm>
        </p:spPr>
        <p:txBody>
          <a:bodyPr/>
          <a:lstStyle>
            <a:lvl1pPr marL="150912" indent="-150912">
              <a:buClr>
                <a:srgbClr val="C00000"/>
              </a:buClr>
              <a:buFont typeface="Arial" panose="020B0604020202020204" pitchFamily="34" charset="0"/>
              <a:buChar char="•"/>
              <a:defRPr/>
            </a:lvl1pPr>
            <a:lvl2pPr marL="452736" indent="-150912">
              <a:buClr>
                <a:srgbClr val="C00000"/>
              </a:buClr>
              <a:buFont typeface="微軟正黑體" panose="020B0604030504040204" pitchFamily="34" charset="-120"/>
              <a:buChar char="–"/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zh-TW" altLang="en-US" dirty="0"/>
              <a:t> 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lang="zh-TW" altLang="en-US"/>
              <a:t>智慧財產權屬資拓宏宇國際</a:t>
            </a:r>
            <a:r>
              <a:rPr lang="en-US" altLang="zh-TW"/>
              <a:t>(</a:t>
            </a:r>
            <a:r>
              <a:rPr lang="zh-TW" altLang="en-US"/>
              <a:t>股</a:t>
            </a:r>
            <a:r>
              <a:rPr lang="en-US" altLang="zh-TW"/>
              <a:t>)</a:t>
            </a:r>
            <a:r>
              <a:rPr lang="zh-TW" altLang="en-US"/>
              <a:t>公司，複製或轉載必究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8E341463-B138-4C5E-B93B-A3A30E82755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C533374-2159-4DAB-B2C1-B41FF06588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6285"/>
          <a:stretch/>
        </p:blipFill>
        <p:spPr>
          <a:xfrm>
            <a:off x="8874367" y="6153188"/>
            <a:ext cx="840442" cy="43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6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只有標題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智慧財產權屬資拓宏宇國際</a:t>
            </a:r>
            <a:r>
              <a:rPr lang="en-US" altLang="zh-TW"/>
              <a:t>(</a:t>
            </a:r>
            <a:r>
              <a:rPr lang="zh-TW" altLang="en-US"/>
              <a:t>股</a:t>
            </a:r>
            <a:r>
              <a:rPr lang="en-US" altLang="zh-TW"/>
              <a:t>)</a:t>
            </a:r>
            <a:r>
              <a:rPr lang="zh-TW" altLang="en-US"/>
              <a:t>公司，複製或轉載必究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1463-B138-4C5E-B93B-A3A30E82755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8266C53-8E0F-48B7-B6A5-9270097947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6285"/>
          <a:stretch/>
        </p:blipFill>
        <p:spPr>
          <a:xfrm>
            <a:off x="8874367" y="6153188"/>
            <a:ext cx="840442" cy="43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6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投影片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智慧財產權屬資拓宏宇國際</a:t>
            </a:r>
            <a:r>
              <a:rPr lang="en-US" altLang="zh-TW"/>
              <a:t>(</a:t>
            </a:r>
            <a:r>
              <a:rPr lang="zh-TW" altLang="en-US"/>
              <a:t>股</a:t>
            </a:r>
            <a:r>
              <a:rPr lang="en-US" altLang="zh-TW"/>
              <a:t>)</a:t>
            </a:r>
            <a:r>
              <a:rPr lang="zh-TW" altLang="en-US"/>
              <a:t>公司，複製或轉載必究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1463-B138-4C5E-B93B-A3A30E82755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58F6F34-3CA4-4F3A-B222-64292E410D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6285"/>
          <a:stretch/>
        </p:blipFill>
        <p:spPr>
          <a:xfrm>
            <a:off x="8874367" y="6153188"/>
            <a:ext cx="840442" cy="43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04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兩項物件配置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92328"/>
            <a:ext cx="8660925" cy="68619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智慧財產權屬資拓宏宇國際</a:t>
            </a:r>
            <a:r>
              <a:rPr lang="en-US" altLang="zh-TW"/>
              <a:t>(</a:t>
            </a:r>
            <a:r>
              <a:rPr lang="zh-TW" altLang="en-US"/>
              <a:t>股</a:t>
            </a:r>
            <a:r>
              <a:rPr lang="en-US" altLang="zh-TW"/>
              <a:t>)</a:t>
            </a:r>
            <a:r>
              <a:rPr lang="zh-TW" altLang="en-US"/>
              <a:t>公司，複製或轉載必究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1463-B138-4C5E-B93B-A3A30E82755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B053E96-273C-49D9-AE73-BBD54569B6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6285"/>
          <a:stretch/>
        </p:blipFill>
        <p:spPr>
          <a:xfrm>
            <a:off x="8874367" y="6153188"/>
            <a:ext cx="840442" cy="43411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424BBF7-22FA-4C30-A214-749545E9384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1038" y="1660961"/>
            <a:ext cx="4237571" cy="4516002"/>
          </a:xfrm>
        </p:spPr>
        <p:txBody>
          <a:bodyPr/>
          <a:lstStyle>
            <a:lvl1pPr marL="150912" indent="-150912">
              <a:buClr>
                <a:srgbClr val="C00000"/>
              </a:buClr>
              <a:buFont typeface="Arial" panose="020B0604020202020204" pitchFamily="34" charset="0"/>
              <a:buChar char="•"/>
              <a:defRPr/>
            </a:lvl1pPr>
            <a:lvl2pPr marL="452736" indent="-150912">
              <a:buClr>
                <a:srgbClr val="C00000"/>
              </a:buClr>
              <a:buFont typeface="微軟正黑體" panose="020B0604030504040204" pitchFamily="34" charset="-120"/>
              <a:buChar char="–"/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zh-TW" altLang="en-US" dirty="0"/>
              <a:t> 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12B615-BBE4-45AE-8B95-2EA75985C83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084926" y="1643678"/>
            <a:ext cx="4237571" cy="4516002"/>
          </a:xfrm>
        </p:spPr>
        <p:txBody>
          <a:bodyPr/>
          <a:lstStyle>
            <a:lvl1pPr marL="150912" indent="-150912">
              <a:buClr>
                <a:srgbClr val="C00000"/>
              </a:buClr>
              <a:buFont typeface="Arial" panose="020B0604020202020204" pitchFamily="34" charset="0"/>
              <a:buChar char="•"/>
              <a:defRPr/>
            </a:lvl1pPr>
            <a:lvl2pPr marL="452736" indent="-150912">
              <a:buClr>
                <a:srgbClr val="C00000"/>
              </a:buClr>
              <a:buFont typeface="微軟正黑體" panose="020B0604030504040204" pitchFamily="34" charset="-120"/>
              <a:buChar char="–"/>
              <a:defRPr/>
            </a:lvl2pPr>
            <a:lvl3pPr>
              <a:buClr>
                <a:srgbClr val="C00000"/>
              </a:buClr>
              <a:defRPr/>
            </a:lvl3pPr>
            <a:lvl4pPr>
              <a:buClr>
                <a:srgbClr val="C00000"/>
              </a:buClr>
              <a:defRPr/>
            </a:lvl4pPr>
            <a:lvl5pPr>
              <a:buClr>
                <a:srgbClr val="C00000"/>
              </a:buClr>
              <a:defRPr/>
            </a:lvl5pPr>
          </a:lstStyle>
          <a:p>
            <a:pPr lvl="0"/>
            <a:r>
              <a:rPr lang="zh-TW" altLang="en-US" dirty="0"/>
              <a:t> 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2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92328"/>
            <a:ext cx="8543925" cy="686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477108"/>
            <a:ext cx="8543925" cy="4699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426694"/>
            <a:ext cx="7726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22A37FFA-78D7-40F8-9CBD-C791BA49DECC}" type="datetime1">
              <a:rPr lang="zh-TW" altLang="en-US" smtClean="0"/>
              <a:t>2019/7/22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2377" y="6426694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智慧財產權屬資拓宏宇國際</a:t>
            </a:r>
            <a:r>
              <a:rPr lang="en-US" altLang="zh-TW"/>
              <a:t>(</a:t>
            </a:r>
            <a:r>
              <a:rPr lang="zh-TW" altLang="en-US"/>
              <a:t>股</a:t>
            </a:r>
            <a:r>
              <a:rPr lang="en-US" altLang="zh-TW"/>
              <a:t>)</a:t>
            </a:r>
            <a:r>
              <a:rPr lang="zh-TW" altLang="en-US"/>
              <a:t>公司，複製或轉載必究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24963" y="6426694"/>
            <a:ext cx="586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E341463-B138-4C5E-B93B-A3A30E8275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04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32" r:id="rId2"/>
    <p:sldLayoutId id="2147483720" r:id="rId3"/>
    <p:sldLayoutId id="2147483731" r:id="rId4"/>
    <p:sldLayoutId id="2147483719" r:id="rId5"/>
    <p:sldLayoutId id="2147483733" r:id="rId6"/>
    <p:sldLayoutId id="2147483723" r:id="rId7"/>
    <p:sldLayoutId id="2147483724" r:id="rId8"/>
    <p:sldLayoutId id="2147483721" r:id="rId9"/>
    <p:sldLayoutId id="2147483730" r:id="rId10"/>
  </p:sldLayoutIdLst>
  <p:hf hdr="0" dt="0"/>
  <p:txStyles>
    <p:titleStyle>
      <a:lvl1pPr algn="ctr" defTabSz="603647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C00000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150912" indent="-150912" algn="l" defTabSz="603647" rtl="0" eaLnBrk="1" latinLnBrk="0" hangingPunct="1">
        <a:lnSpc>
          <a:spcPct val="100000"/>
        </a:lnSpc>
        <a:spcBef>
          <a:spcPts val="6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452736" indent="-150912" algn="l" defTabSz="603647" rtl="0" eaLnBrk="1" latinLnBrk="0" hangingPunct="1">
        <a:lnSpc>
          <a:spcPct val="100000"/>
        </a:lnSpc>
        <a:spcBef>
          <a:spcPts val="600"/>
        </a:spcBef>
        <a:buClr>
          <a:srgbClr val="C00000"/>
        </a:buClr>
        <a:buFont typeface="Arial" panose="020B0604020202020204" pitchFamily="34" charset="0"/>
        <a:buChar char="̶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754559" indent="-150912" algn="l" defTabSz="603647" rtl="0" eaLnBrk="1" latinLnBrk="0" hangingPunct="1">
        <a:lnSpc>
          <a:spcPct val="100000"/>
        </a:lnSpc>
        <a:spcBef>
          <a:spcPts val="6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056382" indent="-150912" algn="l" defTabSz="603647" rtl="0" eaLnBrk="1" latinLnBrk="0" hangingPunct="1">
        <a:lnSpc>
          <a:spcPct val="100000"/>
        </a:lnSpc>
        <a:spcBef>
          <a:spcPts val="6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358206" indent="-150912" algn="l" defTabSz="603647" rtl="0" eaLnBrk="1" latinLnBrk="0" hangingPunct="1">
        <a:lnSpc>
          <a:spcPct val="100000"/>
        </a:lnSpc>
        <a:spcBef>
          <a:spcPts val="6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660029" indent="-150912" algn="l" defTabSz="603647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6pPr>
      <a:lvl7pPr marL="1961853" indent="-150912" algn="l" defTabSz="603647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7pPr>
      <a:lvl8pPr marL="2263676" indent="-150912" algn="l" defTabSz="603647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8pPr>
      <a:lvl9pPr marL="2565500" indent="-150912" algn="l" defTabSz="603647" rtl="0" eaLnBrk="1" latinLnBrk="0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3647" rtl="0" eaLnBrk="1" latinLnBrk="0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1pPr>
      <a:lvl2pPr marL="301823" algn="l" defTabSz="603647" rtl="0" eaLnBrk="1" latinLnBrk="0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2pPr>
      <a:lvl3pPr marL="603647" algn="l" defTabSz="603647" rtl="0" eaLnBrk="1" latinLnBrk="0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3pPr>
      <a:lvl4pPr marL="905470" algn="l" defTabSz="603647" rtl="0" eaLnBrk="1" latinLnBrk="0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4pPr>
      <a:lvl5pPr marL="1207294" algn="l" defTabSz="603647" rtl="0" eaLnBrk="1" latinLnBrk="0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5pPr>
      <a:lvl6pPr marL="1509117" algn="l" defTabSz="603647" rtl="0" eaLnBrk="1" latinLnBrk="0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6pPr>
      <a:lvl7pPr marL="1810941" algn="l" defTabSz="603647" rtl="0" eaLnBrk="1" latinLnBrk="0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7pPr>
      <a:lvl8pPr marL="2112764" algn="l" defTabSz="603647" rtl="0" eaLnBrk="1" latinLnBrk="0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8pPr>
      <a:lvl9pPr marL="2414588" algn="l" defTabSz="603647" rtl="0" eaLnBrk="1" latinLnBrk="0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AA09631E-2527-4676-BB8E-00577F2C9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7" y="1883603"/>
            <a:ext cx="8420100" cy="810688"/>
          </a:xfrm>
        </p:spPr>
        <p:txBody>
          <a:bodyPr/>
          <a:lstStyle/>
          <a:p>
            <a:r>
              <a:rPr lang="en-US" altLang="zh-TW" dirty="0" err="1"/>
              <a:t>Json</a:t>
            </a:r>
            <a:r>
              <a:rPr lang="en-US" altLang="zh-TW" dirty="0"/>
              <a:t> and SSL module</a:t>
            </a:r>
            <a:endParaRPr lang="zh-TW" altLang="en-US" dirty="0"/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7A5148A0-3548-4CD6-B78E-6E31F712B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459" y="2851189"/>
            <a:ext cx="7429500" cy="678391"/>
          </a:xfrm>
        </p:spPr>
        <p:txBody>
          <a:bodyPr/>
          <a:lstStyle/>
          <a:p>
            <a:r>
              <a:rPr lang="en-US" altLang="zh-CN" dirty="0"/>
              <a:t>Tutorial</a:t>
            </a:r>
            <a:endParaRPr lang="zh-TW" altLang="en-US" dirty="0"/>
          </a:p>
        </p:txBody>
      </p:sp>
      <p:sp>
        <p:nvSpPr>
          <p:cNvPr id="7" name="文字版面配置區 3">
            <a:extLst>
              <a:ext uri="{FF2B5EF4-FFF2-40B4-BE49-F238E27FC236}">
                <a16:creationId xmlns:a16="http://schemas.microsoft.com/office/drawing/2014/main" id="{14B3A0AD-9029-4CE5-9318-046EB31B48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2325" y="3843376"/>
            <a:ext cx="4011612" cy="861484"/>
          </a:xfrm>
        </p:spPr>
        <p:txBody>
          <a:bodyPr>
            <a:normAutofit/>
          </a:bodyPr>
          <a:lstStyle/>
          <a:p>
            <a:r>
              <a:rPr lang="zh-TW" altLang="en-US" dirty="0"/>
              <a:t>簡報人：</a:t>
            </a:r>
            <a:r>
              <a:rPr lang="zh-CN" altLang="en-US" dirty="0"/>
              <a:t>陳柏羽</a:t>
            </a:r>
            <a:r>
              <a:rPr lang="zh-TW" altLang="en-US" dirty="0"/>
              <a:t> 數位銀行開發處</a:t>
            </a:r>
          </a:p>
          <a:p>
            <a:r>
              <a:rPr lang="zh-TW" altLang="en-US" dirty="0"/>
              <a:t>日　期：</a:t>
            </a:r>
            <a:r>
              <a:rPr lang="en-US" altLang="zh-TW" dirty="0"/>
              <a:t>2019/07/22</a:t>
            </a:r>
          </a:p>
        </p:txBody>
      </p:sp>
    </p:spTree>
    <p:extLst>
      <p:ext uri="{BB962C8B-B14F-4D97-AF65-F5344CB8AC3E}">
        <p14:creationId xmlns:p14="http://schemas.microsoft.com/office/powerpoint/2010/main" val="341444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9ABCE274-7719-7E4C-976B-B484974ADD1E}"/>
              </a:ext>
            </a:extLst>
          </p:cNvPr>
          <p:cNvSpPr/>
          <p:nvPr/>
        </p:nvSpPr>
        <p:spPr>
          <a:xfrm>
            <a:off x="1823282" y="3050760"/>
            <a:ext cx="4224271" cy="3400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17770F8-737E-124F-B58C-1A4A86AB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Json</a:t>
            </a:r>
            <a:r>
              <a:rPr kumimoji="1" lang="en-US" altLang="zh-TW" dirty="0"/>
              <a:t> and SSL module</a:t>
            </a:r>
            <a:endParaRPr kumimoji="1"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F0D2B91-27DC-2B48-BDD0-F8005943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智慧財產權屬資拓宏宇國際</a:t>
            </a:r>
            <a:r>
              <a:rPr lang="en-US" altLang="zh-TW"/>
              <a:t>(</a:t>
            </a:r>
            <a:r>
              <a:rPr lang="zh-TW" altLang="en-US"/>
              <a:t>股</a:t>
            </a:r>
            <a:r>
              <a:rPr lang="en-US" altLang="zh-TW"/>
              <a:t>)</a:t>
            </a:r>
            <a:r>
              <a:rPr lang="zh-TW" altLang="en-US"/>
              <a:t>公司，複製或轉載必究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94DF980-5153-6F42-8FAB-60CED75C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1463-B138-4C5E-B93B-A3A30E827557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4D3693-5C03-6F48-AE4B-653DE01F7123}"/>
              </a:ext>
            </a:extLst>
          </p:cNvPr>
          <p:cNvSpPr/>
          <p:nvPr/>
        </p:nvSpPr>
        <p:spPr>
          <a:xfrm>
            <a:off x="681038" y="1410080"/>
            <a:ext cx="1997768" cy="1271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600" dirty="0"/>
              <a:t>Model</a:t>
            </a:r>
            <a:endParaRPr kumimoji="1" lang="zh-TW" altLang="en-US" sz="3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ADC76C-B43F-9E4C-A201-55244D2412BD}"/>
              </a:ext>
            </a:extLst>
          </p:cNvPr>
          <p:cNvSpPr/>
          <p:nvPr/>
        </p:nvSpPr>
        <p:spPr>
          <a:xfrm>
            <a:off x="3608011" y="4592725"/>
            <a:ext cx="2211477" cy="15842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 err="1"/>
              <a:t>SslClient</a:t>
            </a:r>
            <a:endParaRPr kumimoji="1" lang="zh-TW" altLang="en-US" sz="3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6BCF8F9-5AA5-D44B-8E71-97A14E94A091}"/>
              </a:ext>
            </a:extLst>
          </p:cNvPr>
          <p:cNvSpPr/>
          <p:nvPr/>
        </p:nvSpPr>
        <p:spPr>
          <a:xfrm>
            <a:off x="3379947" y="1392236"/>
            <a:ext cx="2667606" cy="13069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sz="3600" dirty="0" err="1"/>
              <a:t>JsonFactory</a:t>
            </a:r>
            <a:endParaRPr kumimoji="1" lang="zh-TW" altLang="en-US" sz="36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4F721A6D-3BA3-9045-BEDD-DB0753C9D0B6}"/>
              </a:ext>
            </a:extLst>
          </p:cNvPr>
          <p:cNvSpPr/>
          <p:nvPr/>
        </p:nvSpPr>
        <p:spPr>
          <a:xfrm>
            <a:off x="4018291" y="3260829"/>
            <a:ext cx="1390918" cy="9300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Request</a:t>
            </a:r>
            <a:endParaRPr kumimoji="1" lang="zh-TW" altLang="en-US" dirty="0"/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C820B4CD-0C86-2242-9850-9588498D3FC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713750" y="2699149"/>
            <a:ext cx="0" cy="561680"/>
          </a:xfrm>
          <a:prstGeom prst="straightConnector1">
            <a:avLst/>
          </a:prstGeom>
          <a:ln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B61ADA9C-F486-B34A-8689-34F6B172D38E}"/>
              </a:ext>
            </a:extLst>
          </p:cNvPr>
          <p:cNvSpPr/>
          <p:nvPr/>
        </p:nvSpPr>
        <p:spPr>
          <a:xfrm>
            <a:off x="6797261" y="4749232"/>
            <a:ext cx="1997768" cy="1271223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600" dirty="0"/>
              <a:t>ESB</a:t>
            </a:r>
            <a:endParaRPr kumimoji="1" lang="zh-TW" altLang="en-US" sz="3600" dirty="0"/>
          </a:p>
        </p:txBody>
      </p:sp>
      <p:cxnSp>
        <p:nvCxnSpPr>
          <p:cNvPr id="23" name="直線箭頭接點 22">
            <a:extLst>
              <a:ext uri="{FF2B5EF4-FFF2-40B4-BE49-F238E27FC236}">
                <a16:creationId xmlns:a16="http://schemas.microsoft.com/office/drawing/2014/main" id="{0EA2ECE0-C6C0-F04F-95A8-DDDEE40678FE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5819488" y="5384844"/>
            <a:ext cx="977773" cy="0"/>
          </a:xfrm>
          <a:prstGeom prst="straightConnector1">
            <a:avLst/>
          </a:prstGeom>
          <a:ln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箭頭接點 26">
            <a:extLst>
              <a:ext uri="{FF2B5EF4-FFF2-40B4-BE49-F238E27FC236}">
                <a16:creationId xmlns:a16="http://schemas.microsoft.com/office/drawing/2014/main" id="{58A15636-B333-2B42-9A8F-003E48110AB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678806" y="2045692"/>
            <a:ext cx="701141" cy="1"/>
          </a:xfrm>
          <a:prstGeom prst="straightConnector1">
            <a:avLst/>
          </a:prstGeom>
          <a:ln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413971B3-EA01-8541-8FAE-83F0630E9BD8}"/>
              </a:ext>
            </a:extLst>
          </p:cNvPr>
          <p:cNvSpPr txBox="1"/>
          <p:nvPr/>
        </p:nvSpPr>
        <p:spPr>
          <a:xfrm>
            <a:off x="2200646" y="5154010"/>
            <a:ext cx="108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solidFill>
                  <a:schemeClr val="bg1"/>
                </a:solidFill>
              </a:rPr>
              <a:t>Service</a:t>
            </a:r>
            <a:endParaRPr kumimoji="1"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15FE95DD-F3BE-314B-8B4F-6D305E0BDABF}"/>
              </a:ext>
            </a:extLst>
          </p:cNvPr>
          <p:cNvCxnSpPr>
            <a:cxnSpLocks/>
            <a:stCxn id="9" idx="4"/>
            <a:endCxn id="7" idx="0"/>
          </p:cNvCxnSpPr>
          <p:nvPr/>
        </p:nvCxnSpPr>
        <p:spPr>
          <a:xfrm>
            <a:off x="4713750" y="4190922"/>
            <a:ext cx="0" cy="401803"/>
          </a:xfrm>
          <a:prstGeom prst="straightConnector1">
            <a:avLst/>
          </a:prstGeom>
          <a:ln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箭頭接點 44">
            <a:extLst>
              <a:ext uri="{FF2B5EF4-FFF2-40B4-BE49-F238E27FC236}">
                <a16:creationId xmlns:a16="http://schemas.microsoft.com/office/drawing/2014/main" id="{F960E0BD-4B7D-8949-8398-6B5E5086A1D4}"/>
              </a:ext>
            </a:extLst>
          </p:cNvPr>
          <p:cNvCxnSpPr>
            <a:cxnSpLocks/>
          </p:cNvCxnSpPr>
          <p:nvPr/>
        </p:nvCxnSpPr>
        <p:spPr>
          <a:xfrm flipH="1" flipV="1">
            <a:off x="5857320" y="5763766"/>
            <a:ext cx="939941" cy="8381"/>
          </a:xfrm>
          <a:prstGeom prst="straightConnector1">
            <a:avLst/>
          </a:prstGeom>
          <a:ln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橢圓 48">
            <a:extLst>
              <a:ext uri="{FF2B5EF4-FFF2-40B4-BE49-F238E27FC236}">
                <a16:creationId xmlns:a16="http://schemas.microsoft.com/office/drawing/2014/main" id="{2C0D55EE-8FFE-3D43-837C-5B060BDC1EB1}"/>
              </a:ext>
            </a:extLst>
          </p:cNvPr>
          <p:cNvSpPr/>
          <p:nvPr/>
        </p:nvSpPr>
        <p:spPr>
          <a:xfrm>
            <a:off x="2200646" y="3275330"/>
            <a:ext cx="1556017" cy="9300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Response</a:t>
            </a:r>
            <a:endParaRPr kumimoji="1" lang="zh-TW" altLang="en-US" dirty="0"/>
          </a:p>
        </p:txBody>
      </p:sp>
      <p:cxnSp>
        <p:nvCxnSpPr>
          <p:cNvPr id="50" name="直線箭頭接點 49">
            <a:extLst>
              <a:ext uri="{FF2B5EF4-FFF2-40B4-BE49-F238E27FC236}">
                <a16:creationId xmlns:a16="http://schemas.microsoft.com/office/drawing/2014/main" id="{1AE91314-872A-C541-911C-D19D41040934}"/>
              </a:ext>
            </a:extLst>
          </p:cNvPr>
          <p:cNvCxnSpPr>
            <a:cxnSpLocks/>
          </p:cNvCxnSpPr>
          <p:nvPr/>
        </p:nvCxnSpPr>
        <p:spPr>
          <a:xfrm flipH="1" flipV="1">
            <a:off x="3608011" y="4190922"/>
            <a:ext cx="526017" cy="40180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71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7770F8-737E-124F-B58C-1A4A86AB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Step1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83A651-CFF0-1E4D-888F-38A3E3AEE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 Request data model extend </a:t>
            </a:r>
            <a:r>
              <a:rPr lang="en" altLang="zh-TW" dirty="0" err="1"/>
              <a:t>RequestContent</a:t>
            </a:r>
            <a:r>
              <a:rPr lang="en" altLang="zh-TW" dirty="0"/>
              <a:t> </a:t>
            </a:r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F0D2B91-27DC-2B48-BDD0-F8005943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智慧財產權屬資拓宏宇國際</a:t>
            </a:r>
            <a:r>
              <a:rPr lang="en-US" altLang="zh-TW"/>
              <a:t>(</a:t>
            </a:r>
            <a:r>
              <a:rPr lang="zh-TW" altLang="en-US"/>
              <a:t>股</a:t>
            </a:r>
            <a:r>
              <a:rPr lang="en-US" altLang="zh-TW"/>
              <a:t>)</a:t>
            </a:r>
            <a:r>
              <a:rPr lang="zh-TW" altLang="en-US"/>
              <a:t>公司，複製或轉載必究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94DF980-5153-6F42-8FAB-60CED75C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1463-B138-4C5E-B93B-A3A30E827557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2FADD39-E786-7E47-8BB8-809E74AE1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20" y="2151337"/>
            <a:ext cx="8758518" cy="415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0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7770F8-737E-124F-B58C-1A4A86AB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Step1.1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83A651-CFF0-1E4D-888F-38A3E3AEE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1203389"/>
            <a:ext cx="8543925" cy="4516002"/>
          </a:xfrm>
        </p:spPr>
        <p:txBody>
          <a:bodyPr>
            <a:normAutofit/>
          </a:bodyPr>
          <a:lstStyle/>
          <a:p>
            <a:r>
              <a:rPr kumimoji="1" lang="en-US" altLang="zh-TW" dirty="0"/>
              <a:t> Request </a:t>
            </a:r>
            <a:r>
              <a:rPr kumimoji="1" lang="en-US" altLang="zh-TW" dirty="0" err="1"/>
              <a:t>json</a:t>
            </a:r>
            <a:r>
              <a:rPr kumimoji="1" lang="en-US" altLang="zh-TW" dirty="0"/>
              <a:t> structure MUST use @</a:t>
            </a:r>
            <a:r>
              <a:rPr lang="en" altLang="zh-TW" dirty="0" err="1"/>
              <a:t>JsonTemp</a:t>
            </a:r>
            <a:endParaRPr lang="en" altLang="zh-TW" dirty="0"/>
          </a:p>
          <a:p>
            <a:r>
              <a:rPr lang="en" altLang="zh-TW" dirty="0"/>
              <a:t> </a:t>
            </a:r>
            <a:r>
              <a:rPr lang="en" altLang="zh-TW" dirty="0" err="1"/>
              <a:t>Json</a:t>
            </a:r>
            <a:r>
              <a:rPr lang="en" altLang="zh-TW" dirty="0"/>
              <a:t> variable as field and MUST use </a:t>
            </a:r>
            <a:br>
              <a:rPr lang="en" altLang="zh-TW" dirty="0"/>
            </a:br>
            <a:r>
              <a:rPr lang="en" altLang="zh-TW" dirty="0"/>
              <a:t>@ </a:t>
            </a:r>
            <a:r>
              <a:rPr lang="en" altLang="zh-TW" dirty="0" err="1"/>
              <a:t>ApiRequest</a:t>
            </a:r>
            <a:endParaRPr lang="en" altLang="zh-TW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F0D2B91-27DC-2B48-BDD0-F8005943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智慧財產權屬資拓宏宇國際</a:t>
            </a:r>
            <a:r>
              <a:rPr lang="en-US" altLang="zh-TW"/>
              <a:t>(</a:t>
            </a:r>
            <a:r>
              <a:rPr lang="zh-TW" altLang="en-US"/>
              <a:t>股</a:t>
            </a:r>
            <a:r>
              <a:rPr lang="en-US" altLang="zh-TW"/>
              <a:t>)</a:t>
            </a:r>
            <a:r>
              <a:rPr lang="zh-TW" altLang="en-US"/>
              <a:t>公司，複製或轉載必究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94DF980-5153-6F42-8FAB-60CED75C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1463-B138-4C5E-B93B-A3A30E827557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155BA7D-F910-B940-AB12-CA484F141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7" y="2653130"/>
            <a:ext cx="8130707" cy="402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6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7770F8-737E-124F-B58C-1A4A86AB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Step2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83A651-CFF0-1E4D-888F-38A3E3AEE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TW" dirty="0"/>
              <a:t>response data model extend </a:t>
            </a:r>
            <a:r>
              <a:rPr lang="en" altLang="zh-TW" dirty="0" err="1"/>
              <a:t>ResponseContent</a:t>
            </a:r>
            <a:r>
              <a:rPr lang="en" altLang="zh-TW" dirty="0"/>
              <a:t> (optional)</a:t>
            </a:r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F0D2B91-27DC-2B48-BDD0-F8005943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智慧財產權屬資拓宏宇國際</a:t>
            </a:r>
            <a:r>
              <a:rPr lang="en-US" altLang="zh-TW"/>
              <a:t>(</a:t>
            </a:r>
            <a:r>
              <a:rPr lang="zh-TW" altLang="en-US"/>
              <a:t>股</a:t>
            </a:r>
            <a:r>
              <a:rPr lang="en-US" altLang="zh-TW"/>
              <a:t>)</a:t>
            </a:r>
            <a:r>
              <a:rPr lang="zh-TW" altLang="en-US"/>
              <a:t>公司，複製或轉載必究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94DF980-5153-6F42-8FAB-60CED75C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1463-B138-4C5E-B93B-A3A30E827557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91EC4B3-99AD-2844-A628-BC61DD92F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17" y="2768885"/>
            <a:ext cx="9000565" cy="250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9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7770F8-737E-124F-B58C-1A4A86AB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Step3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83A651-CFF0-1E4D-888F-38A3E3AEE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" altLang="zh-TW" dirty="0"/>
              <a:t>service extend </a:t>
            </a:r>
            <a:r>
              <a:rPr lang="en" altLang="zh-TW" dirty="0" err="1"/>
              <a:t>SslClientImpl</a:t>
            </a:r>
            <a:endParaRPr lang="en" altLang="zh-TW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F0D2B91-27DC-2B48-BDD0-F8005943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智慧財產權屬資拓宏宇國際</a:t>
            </a:r>
            <a:r>
              <a:rPr lang="en-US" altLang="zh-TW"/>
              <a:t>(</a:t>
            </a:r>
            <a:r>
              <a:rPr lang="zh-TW" altLang="en-US"/>
              <a:t>股</a:t>
            </a:r>
            <a:r>
              <a:rPr lang="en-US" altLang="zh-TW"/>
              <a:t>)</a:t>
            </a:r>
            <a:r>
              <a:rPr lang="zh-TW" altLang="en-US"/>
              <a:t>公司，複製或轉載必究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94DF980-5153-6F42-8FAB-60CED75C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1463-B138-4C5E-B93B-A3A30E827557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BEF2C20-FA1F-E542-8A19-C25145317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2164523"/>
            <a:ext cx="7333129" cy="444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4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7770F8-737E-124F-B58C-1A4A86AB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Step4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83A651-CFF0-1E4D-888F-38A3E3AEE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 Initialize model use </a:t>
            </a:r>
            <a:r>
              <a:rPr kumimoji="1" lang="en-US" altLang="zh-CN" dirty="0" err="1"/>
              <a:t>JsonFactory</a:t>
            </a:r>
            <a:r>
              <a:rPr kumimoji="1" lang="en-US" altLang="zh-CN" dirty="0"/>
              <a:t> and set </a:t>
            </a:r>
            <a:r>
              <a:rPr kumimoji="1" lang="en-US" altLang="zh-CN" dirty="0" err="1"/>
              <a:t>param</a:t>
            </a:r>
            <a:r>
              <a:rPr kumimoji="1" lang="en-US" altLang="zh-CN" dirty="0"/>
              <a:t> with data model.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F0D2B91-27DC-2B48-BDD0-F8005943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智慧財產權屬資拓宏宇國際</a:t>
            </a:r>
            <a:r>
              <a:rPr lang="en-US" altLang="zh-TW"/>
              <a:t>(</a:t>
            </a:r>
            <a:r>
              <a:rPr lang="zh-TW" altLang="en-US"/>
              <a:t>股</a:t>
            </a:r>
            <a:r>
              <a:rPr lang="en-US" altLang="zh-TW"/>
              <a:t>)</a:t>
            </a:r>
            <a:r>
              <a:rPr lang="zh-TW" altLang="en-US"/>
              <a:t>公司，複製或轉載必究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94DF980-5153-6F42-8FAB-60CED75C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1463-B138-4C5E-B93B-A3A30E827557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0A62494-729D-DF44-8FFB-C3A69FB6E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49" y="2792951"/>
            <a:ext cx="9407701" cy="162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0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7770F8-737E-124F-B58C-1A4A86AB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Step5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83A651-CFF0-1E4D-888F-38A3E3AEE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 Use your own service send </a:t>
            </a:r>
            <a:r>
              <a:rPr kumimoji="1" lang="en-US" altLang="zh-CN" dirty="0" err="1"/>
              <a:t>api</a:t>
            </a:r>
            <a:r>
              <a:rPr kumimoji="1" lang="en-US" altLang="zh-CN" dirty="0"/>
              <a:t> with model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F0D2B91-27DC-2B48-BDD0-F8005943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智慧財產權屬資拓宏宇國際</a:t>
            </a:r>
            <a:r>
              <a:rPr lang="en-US" altLang="zh-TW"/>
              <a:t>(</a:t>
            </a:r>
            <a:r>
              <a:rPr lang="zh-TW" altLang="en-US"/>
              <a:t>股</a:t>
            </a:r>
            <a:r>
              <a:rPr lang="en-US" altLang="zh-TW"/>
              <a:t>)</a:t>
            </a:r>
            <a:r>
              <a:rPr lang="zh-TW" altLang="en-US"/>
              <a:t>公司，複製或轉載必究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94DF980-5153-6F42-8FAB-60CED75C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1463-B138-4C5E-B93B-A3A30E827557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D9A16BD-1B61-EB4E-8251-5660E267ED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88" y="2300032"/>
            <a:ext cx="9188824" cy="174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0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4AA51DAE-3456-42CD-BA12-69A013D002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- </a:t>
            </a:r>
            <a:r>
              <a:rPr lang="zh-TW" altLang="en-US" dirty="0"/>
              <a:t>敬請指教 </a:t>
            </a:r>
            <a:r>
              <a:rPr lang="en-US" altLang="zh-TW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61667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1_A4簡報範本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簡報範本" id="{22394957-35A1-473B-B867-19B29BD822B2}" vid="{C9A1285E-6B57-41D3-AA11-27D14DF084A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2DEB7807C9599E4AB6EFC47D57BEBFC9" ma:contentTypeVersion="4" ma:contentTypeDescription="建立新的文件。" ma:contentTypeScope="" ma:versionID="228c4b8ca73b5bfec4832cc1a9edab3b">
  <xsd:schema xmlns:xsd="http://www.w3.org/2001/XMLSchema" xmlns:xs="http://www.w3.org/2001/XMLSchema" xmlns:p="http://schemas.microsoft.com/office/2006/metadata/properties" xmlns:ns2="43171485-1235-4fca-8b81-e58de8fb04f5" targetNamespace="http://schemas.microsoft.com/office/2006/metadata/properties" ma:root="true" ma:fieldsID="6475b74c34a923338642317361b03f59" ns2:_="">
    <xsd:import namespace="43171485-1235-4fca-8b81-e58de8fb04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171485-1235-4fca-8b81-e58de8fb04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65D07A-2793-4BD5-AA48-99BE51F8A3D4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43171485-1235-4fca-8b81-e58de8fb04f5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8FCD752-AA4C-4E57-BBA3-549F8C6CBD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C04AD7-56FE-4AD9-B121-426C303CCA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171485-1235-4fca-8b81-e58de8fb04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10866</TotalTime>
  <Words>225</Words>
  <Application>Microsoft Macintosh PowerPoint</Application>
  <PresentationFormat>A4 紙張 (210x297 公釐)</PresentationFormat>
  <Paragraphs>48</Paragraphs>
  <Slides>9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1_A4簡報範本</vt:lpstr>
      <vt:lpstr>Json and SSL module</vt:lpstr>
      <vt:lpstr>Json and SSL module</vt:lpstr>
      <vt:lpstr>Step1</vt:lpstr>
      <vt:lpstr>Step1.1</vt:lpstr>
      <vt:lpstr>Step2</vt:lpstr>
      <vt:lpstr>Step3</vt:lpstr>
      <vt:lpstr>Step4</vt:lpstr>
      <vt:lpstr>Step5</vt:lpstr>
      <vt:lpstr>PowerPoint 簡報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Howard</dc:creator>
  <cp:lastModifiedBy>陳柏羽(Andy Chen)</cp:lastModifiedBy>
  <cp:revision>226</cp:revision>
  <dcterms:created xsi:type="dcterms:W3CDTF">2018-01-02T03:18:11Z</dcterms:created>
  <dcterms:modified xsi:type="dcterms:W3CDTF">2019-07-22T03:41:31Z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0x0101002DEB7807C9599E4AB6EFC47D57BEBFC9</vt:lpwstr>
  </property>
</Properties>
</file>