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0" r:id="rId2"/>
    <p:sldId id="327" r:id="rId3"/>
    <p:sldId id="268" r:id="rId4"/>
    <p:sldId id="269" r:id="rId5"/>
    <p:sldId id="1849" r:id="rId6"/>
    <p:sldId id="336" r:id="rId7"/>
    <p:sldId id="337" r:id="rId8"/>
    <p:sldId id="334" r:id="rId9"/>
    <p:sldId id="329" r:id="rId10"/>
    <p:sldId id="338" r:id="rId11"/>
    <p:sldId id="330" r:id="rId12"/>
    <p:sldId id="339" r:id="rId13"/>
    <p:sldId id="340" r:id="rId14"/>
    <p:sldId id="341" r:id="rId15"/>
    <p:sldId id="331" r:id="rId16"/>
    <p:sldId id="342" r:id="rId17"/>
    <p:sldId id="343" r:id="rId18"/>
    <p:sldId id="344" r:id="rId19"/>
    <p:sldId id="332" r:id="rId20"/>
    <p:sldId id="345" r:id="rId21"/>
    <p:sldId id="1847" r:id="rId22"/>
    <p:sldId id="1846" r:id="rId23"/>
    <p:sldId id="1848" r:id="rId24"/>
    <p:sldId id="32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F0B"/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1B48-64BF-424E-BBE4-766AD1C34EEC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A49E7-64E4-4D82-85B9-A9DFB4103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30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3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28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39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29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42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8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3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67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27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62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616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94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385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3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54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28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1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2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5139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77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213396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37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369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155840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903441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 userDrawn="1"/>
        </p:nvSpPr>
        <p:spPr>
          <a:xfrm>
            <a:off x="-3816599" y="-1541834"/>
            <a:ext cx="8697505" cy="9941668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8" name="椭圆 87"/>
          <p:cNvSpPr/>
          <p:nvPr userDrawn="1"/>
        </p:nvSpPr>
        <p:spPr>
          <a:xfrm>
            <a:off x="-3999568" y="-1541834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 rotWithShape="1">
          <a:blip r:embed="rId2" cstate="print"/>
          <a:srcRect l="18116" t="7030" r="31559" b="11337"/>
          <a:stretch>
            <a:fillRect/>
          </a:stretch>
        </p:blipFill>
        <p:spPr>
          <a:xfrm>
            <a:off x="-1260196" y="1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/>
          <p:cNvSpPr/>
          <p:nvPr userDrawn="1"/>
        </p:nvSpPr>
        <p:spPr>
          <a:xfrm>
            <a:off x="-4038600" y="-1541834"/>
            <a:ext cx="8697505" cy="9941668"/>
          </a:xfrm>
          <a:prstGeom prst="ellipse">
            <a:avLst/>
          </a:prstGeom>
          <a:solidFill>
            <a:schemeClr val="accent1">
              <a:alpha val="8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252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92063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2797;&#29616;&#25163;&#20876;&#30340;&#20179;&#24211;&#22320;&#22336;&#65306;https:/github.com/LancerEnk/GraduationDesign/tree/main/doc/%E5%A4%8D%E7%8E%B0%E6%89%8B%E5%86%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LancerEnk/GraduationDesign/tree/main/fuxian/mapData/RealBj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IMG_0370.MP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4066433"/>
            <a:ext cx="11160124" cy="706755"/>
          </a:xfrm>
        </p:spPr>
        <p:txBody>
          <a:bodyPr/>
          <a:lstStyle/>
          <a:p>
            <a:r>
              <a:rPr lang="zh-CN" altLang="en-US" dirty="0"/>
              <a:t>基于区块链的出租车调度系统的完善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FF7108A-04D0-404E-9D44-4DF45664CBC8}" type="datetime1">
              <a:rPr lang="zh-CN" altLang="en-US" smtClean="0"/>
              <a:t>2023/5/23</a:t>
            </a:fld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工作记录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D6C60-6563-3B5B-83C5-D246356EA33F}"/>
              </a:ext>
            </a:extLst>
          </p:cNvPr>
          <p:cNvSpPr txBox="1">
            <a:spLocks/>
          </p:cNvSpPr>
          <p:nvPr/>
        </p:nvSpPr>
        <p:spPr>
          <a:xfrm>
            <a:off x="992224" y="3587216"/>
            <a:ext cx="10207552" cy="229382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复现手册的仓库地址：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https://github.com/LancerEnk/GraduationDesign/tree/main/doc/%E5%A4%8D%E7%8E%B0%E6%89%8B%E5%86%8C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地图数据的仓库地址：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4"/>
              </a:rPr>
              <a:t>https://github.com/LancerEnk/GraduationDesign/tree/main/fuxian/mapData/RealBjMap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52C472-C4A9-CFD0-3370-6FB3FDEC72D0}"/>
              </a:ext>
            </a:extLst>
          </p:cNvPr>
          <p:cNvGrpSpPr/>
          <p:nvPr/>
        </p:nvGrpSpPr>
        <p:grpSpPr>
          <a:xfrm>
            <a:off x="1634376" y="1070830"/>
            <a:ext cx="8923248" cy="2326778"/>
            <a:chOff x="1327150" y="1070830"/>
            <a:chExt cx="8923248" cy="23267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02B146-241D-CA32-468F-C697DD05C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9" t="54457" r="54763" b="11438"/>
            <a:stretch/>
          </p:blipFill>
          <p:spPr>
            <a:xfrm>
              <a:off x="6831239" y="1149706"/>
              <a:ext cx="3419159" cy="218072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7362152-232C-EE08-C372-203113B72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7150" y="1070830"/>
              <a:ext cx="4952786" cy="2326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54626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183D68-C6C7-7AB7-718F-4C964B21C669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0E66EAA-0238-50ED-FE77-E0BB93C27808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3DB1BE3-3F9D-8F96-622A-AE495D4F2D2F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B2F91E0-8096-797F-3359-DEA134DEA50D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2F7C718-61E8-A611-B675-C9185F91D580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EDFC3B-A26E-4E41-9ED8-08DF0BC3A757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11"/>
          <p:cNvSpPr txBox="1"/>
          <p:nvPr/>
        </p:nvSpPr>
        <p:spPr>
          <a:xfrm>
            <a:off x="5682592" y="4021505"/>
            <a:ext cx="5919985" cy="1267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Design of dispatching system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based on real-time traffic situation</a:t>
            </a: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2202695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基于实时路况的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调度系统设计</a:t>
            </a:r>
          </a:p>
        </p:txBody>
      </p:sp>
    </p:spTree>
    <p:extLst>
      <p:ext uri="{BB962C8B-B14F-4D97-AF65-F5344CB8AC3E}">
        <p14:creationId xmlns:p14="http://schemas.microsoft.com/office/powerpoint/2010/main" val="38605129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调度系统结构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FDBD7-C5BD-1E30-B8D1-3C4687D8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5" y="1306174"/>
            <a:ext cx="4253149" cy="455599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E08DD1-CC31-3066-8642-690970610191}"/>
              </a:ext>
            </a:extLst>
          </p:cNvPr>
          <p:cNvSpPr txBox="1">
            <a:spLocks/>
          </p:cNvSpPr>
          <p:nvPr/>
        </p:nvSpPr>
        <p:spPr>
          <a:xfrm>
            <a:off x="5576236" y="1805639"/>
            <a:ext cx="5945204" cy="324672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乘客终端、车辆终端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模拟事件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区块链服务端：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区块链：数据存储；多节点同步数据保证数据安全性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智能合约：响应复杂事件；处理数据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891389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基于实时路况的改进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C628D5-C25D-A1C9-A70B-B6FF6FA0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25" y="1088165"/>
            <a:ext cx="6016950" cy="260397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2B1D08-EE62-12C4-56E8-A1C511D379E2}"/>
              </a:ext>
            </a:extLst>
          </p:cNvPr>
          <p:cNvGrpSpPr/>
          <p:nvPr/>
        </p:nvGrpSpPr>
        <p:grpSpPr>
          <a:xfrm>
            <a:off x="2575777" y="3955856"/>
            <a:ext cx="7040447" cy="2152893"/>
            <a:chOff x="2724150" y="3955856"/>
            <a:chExt cx="7040447" cy="2152893"/>
          </a:xfrm>
        </p:grpSpPr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652533CC-1FBE-A9E9-C11B-8AF4F85F923F}"/>
                </a:ext>
              </a:extLst>
            </p:cNvPr>
            <p:cNvSpPr txBox="1">
              <a:spLocks/>
            </p:cNvSpPr>
            <p:nvPr/>
          </p:nvSpPr>
          <p:spPr>
            <a:xfrm>
              <a:off x="2724150" y="3955856"/>
              <a:ext cx="5945204" cy="2152893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实时路况计算核心公式：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改进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A*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算法核心公式：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启发函数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H(n)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实时路况函数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C(n)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4FDE5A8-F1BA-F836-8FFF-D5648E3B9660}"/>
                    </a:ext>
                  </a:extLst>
                </p:cNvPr>
                <p:cNvSpPr txBox="1"/>
                <p:nvPr/>
              </p:nvSpPr>
              <p:spPr>
                <a:xfrm>
                  <a:off x="5696752" y="4627439"/>
                  <a:ext cx="2866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4FDE5A8-F1BA-F836-8FFF-D5648E3B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2" y="4627439"/>
                  <a:ext cx="28661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64" r="-234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18F33CA-814B-49B9-BB5F-1E2CDDE9A50D}"/>
                    </a:ext>
                  </a:extLst>
                </p:cNvPr>
                <p:cNvSpPr txBox="1"/>
                <p:nvPr/>
              </p:nvSpPr>
              <p:spPr>
                <a:xfrm>
                  <a:off x="5696752" y="4101072"/>
                  <a:ext cx="4067845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𝐹𝑎𝑐𝑡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𝐻𝑖𝑠𝑡𝑜𝑟𝑦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𝐶𝑢𝑟𝑟𝑒𝑛𝑡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18F33CA-814B-49B9-BB5F-1E2CDDE9A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2" y="4101072"/>
                  <a:ext cx="4067845" cy="298928"/>
                </a:xfrm>
                <a:prstGeom prst="rect">
                  <a:avLst/>
                </a:prstGeom>
                <a:blipFill>
                  <a:blip r:embed="rId5"/>
                  <a:stretch>
                    <a:fillRect l="-600" t="-2041" b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4783B26-B1AC-4921-9A77-3BBECCC9826C}"/>
                    </a:ext>
                  </a:extLst>
                </p:cNvPr>
                <p:cNvSpPr txBox="1"/>
                <p:nvPr/>
              </p:nvSpPr>
              <p:spPr>
                <a:xfrm>
                  <a:off x="5696752" y="5133922"/>
                  <a:ext cx="26893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𝑚𝑎𝑛h𝑎𝑡𝑡𝑎𝑛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4783B26-B1AC-4921-9A77-3BBECCC98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2" y="5133922"/>
                  <a:ext cx="26893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34" r="-2494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6714A9E-5073-C4DD-9D94-BE82FBE37E92}"/>
                    </a:ext>
                  </a:extLst>
                </p:cNvPr>
                <p:cNvSpPr txBox="1"/>
                <p:nvPr/>
              </p:nvSpPr>
              <p:spPr>
                <a:xfrm>
                  <a:off x="5696751" y="5674638"/>
                  <a:ext cx="2877454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𝑑𝑒𝑓𝑎𝑢𝑙𝑡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𝐹𝑎𝑐𝑡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6714A9E-5073-C4DD-9D94-BE82FBE37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1" y="5674638"/>
                  <a:ext cx="2877454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059" r="-2331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50869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完善后的调度系统运行过程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6CEAF7-92BC-315F-9104-A32A9366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75" y="1151167"/>
            <a:ext cx="9618249" cy="45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007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Experiments and Analysis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5D10EA-0602-8551-DBC5-9F6E3D8F5BE5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9E4704D-92B9-466C-A691-810C9C070B5F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C9B6708-FF6E-E9DB-1F02-F98CF8656FC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0EAFA0-461C-3A01-DD24-B4F033EE2425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889941-68CE-A0B1-CC41-A04FB331B73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36B2A80-6090-F777-5821-A26A05C81E6A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85F21D41-590C-5CA3-2DC8-B8F61D697C52}"/>
              </a:ext>
            </a:extLst>
          </p:cNvPr>
          <p:cNvSpPr txBox="1"/>
          <p:nvPr/>
        </p:nvSpPr>
        <p:spPr>
          <a:xfrm>
            <a:off x="5997559" y="3031305"/>
            <a:ext cx="529005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综合实验与结果分析</a:t>
            </a:r>
            <a:endParaRPr kumimoji="0" lang="zh-CN" altLang="en-US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8689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地图数据的正确性分析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A95A4A-A69F-8704-6A2C-362CD3D44B7C}"/>
              </a:ext>
            </a:extLst>
          </p:cNvPr>
          <p:cNvGrpSpPr/>
          <p:nvPr/>
        </p:nvGrpSpPr>
        <p:grpSpPr>
          <a:xfrm>
            <a:off x="1408788" y="5056611"/>
            <a:ext cx="9374424" cy="619744"/>
            <a:chOff x="963108" y="5056611"/>
            <a:chExt cx="9374424" cy="61974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362E6E-4068-B565-F7CD-77CFD6F4A295}"/>
                </a:ext>
              </a:extLst>
            </p:cNvPr>
            <p:cNvSpPr txBox="1"/>
            <p:nvPr/>
          </p:nvSpPr>
          <p:spPr>
            <a:xfrm>
              <a:off x="963108" y="5056611"/>
              <a:ext cx="1286884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结论</a:t>
              </a:r>
              <a:endPara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289C38-5E77-5E2D-4B12-E955C05F550C}"/>
                </a:ext>
              </a:extLst>
            </p:cNvPr>
            <p:cNvSpPr txBox="1"/>
            <p:nvPr/>
          </p:nvSpPr>
          <p:spPr>
            <a:xfrm>
              <a:off x="2553369" y="5164012"/>
              <a:ext cx="7784163" cy="361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spc="300" dirty="0">
                  <a:solidFill>
                    <a:schemeClr val="accent4"/>
                  </a:solidFill>
                  <a:latin typeface="微软雅黑" panose="020B0503020204020204" charset="-122"/>
                </a:rPr>
                <a:t>地图数据真实可信，且能在系统中通过运行测试</a:t>
              </a:r>
              <a:endParaRPr lang="en-US" altLang="zh-CN" sz="2000" b="1" spc="300" dirty="0">
                <a:solidFill>
                  <a:schemeClr val="accent4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42DCF9-B542-9CA1-EA64-FEF13081901A}"/>
              </a:ext>
            </a:extLst>
          </p:cNvPr>
          <p:cNvGrpSpPr/>
          <p:nvPr/>
        </p:nvGrpSpPr>
        <p:grpSpPr>
          <a:xfrm>
            <a:off x="500513" y="1577208"/>
            <a:ext cx="10990833" cy="2947593"/>
            <a:chOff x="212973" y="1661776"/>
            <a:chExt cx="10990833" cy="29475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6BA37F-E198-B7C3-E47B-29C10686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73" y="1661776"/>
              <a:ext cx="7236317" cy="294759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D64BD21-0633-E230-5547-2531DB2B8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4" t="32421" r="45836" b="28572"/>
            <a:stretch/>
          </p:blipFill>
          <p:spPr>
            <a:xfrm>
              <a:off x="7729085" y="1798047"/>
              <a:ext cx="3474721" cy="267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02729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2CB59-7ECD-E2E5-8900-879F9ACB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102147"/>
            <a:ext cx="5236144" cy="2326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B278D-E48C-07DC-28DB-696B4AD7F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0" y="3710925"/>
            <a:ext cx="4292868" cy="2239757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F45151A-E22E-157E-E390-068BE37BA783}"/>
              </a:ext>
            </a:extLst>
          </p:cNvPr>
          <p:cNvSpPr txBox="1">
            <a:spLocks/>
          </p:cNvSpPr>
          <p:nvPr/>
        </p:nvSpPr>
        <p:spPr>
          <a:xfrm>
            <a:off x="6047567" y="1652413"/>
            <a:ext cx="5945204" cy="122631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路况数据符合预期结果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算法中的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costAll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F(n)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）增长趋势符合预期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165EA5-01F9-C053-9A31-59E39A8B7633}"/>
              </a:ext>
            </a:extLst>
          </p:cNvPr>
          <p:cNvSpPr txBox="1"/>
          <p:nvPr/>
        </p:nvSpPr>
        <p:spPr>
          <a:xfrm>
            <a:off x="5787381" y="4181822"/>
            <a:ext cx="1286884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01F0F6-360E-FC1C-7F22-7F81DB5B00AC}"/>
              </a:ext>
            </a:extLst>
          </p:cNvPr>
          <p:cNvSpPr txBox="1"/>
          <p:nvPr/>
        </p:nvSpPr>
        <p:spPr>
          <a:xfrm>
            <a:off x="5787381" y="5025024"/>
            <a:ext cx="5859187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本系统能通过运行实验，具有真实性、合理性</a:t>
            </a:r>
            <a:endParaRPr lang="en-US" altLang="zh-CN" sz="20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74904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837BEF-8BBC-3B76-C977-A427C205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2" y="1119936"/>
            <a:ext cx="5570451" cy="2237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87B2B7-EB10-7BA0-05FB-C9CC4B3C9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3" y="3652787"/>
            <a:ext cx="4769277" cy="24876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A332006-C548-84DB-0F4C-8A55208EEE5A}"/>
              </a:ext>
            </a:extLst>
          </p:cNvPr>
          <p:cNvSpPr txBox="1">
            <a:spLocks/>
          </p:cNvSpPr>
          <p:nvPr/>
        </p:nvSpPr>
        <p:spPr>
          <a:xfrm>
            <a:off x="5650029" y="1623537"/>
            <a:ext cx="6254349" cy="223736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终端中调用实时路况的用时极短，小于其他阶段的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0.3%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，可以忽略不计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值是传统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1.13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倍，改进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算法带来的复杂度代价不高，处于可接受范围内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6124BC-8FFF-44C4-F150-BCDAAEB78E98}"/>
              </a:ext>
            </a:extLst>
          </p:cNvPr>
          <p:cNvSpPr txBox="1"/>
          <p:nvPr/>
        </p:nvSpPr>
        <p:spPr>
          <a:xfrm>
            <a:off x="5787381" y="4181822"/>
            <a:ext cx="1286884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8EFDE-1E49-761E-9466-EDB9AE213D34}"/>
              </a:ext>
            </a:extLst>
          </p:cNvPr>
          <p:cNvSpPr txBox="1"/>
          <p:nvPr/>
        </p:nvSpPr>
        <p:spPr>
          <a:xfrm>
            <a:off x="5787381" y="5025024"/>
            <a:ext cx="625434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本系统性能测试表现良好，具有实用性、正确性</a:t>
            </a:r>
            <a:endParaRPr lang="en-US" altLang="zh-CN" sz="20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3100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Summary and Outlook</a:t>
            </a: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总结与展望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1CF2A8-13C2-8CF3-E3AC-DC934804873F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EC2DCE-5851-68F3-C40A-E91293AAFA0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1399232-CD1F-B0FE-F25E-5706BA21359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5CA4259-74BB-6DB5-1D5C-97DF7FCE050B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42956E-E9D1-7DCE-8431-B0179BC73B0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CE2A03C-C345-78F4-D8FA-E5F7BAD23FD2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3330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925" y="1673225"/>
            <a:ext cx="4724400" cy="2865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最终版查重结果：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1.8%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盲审结果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A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（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88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）</a:t>
            </a:r>
            <a:endParaRPr lang="en-US" altLang="zh-CN" sz="22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86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论文参加评优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论文检测结果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409711-8BCB-AD82-A5AB-4C4CF9EF7B84}"/>
              </a:ext>
            </a:extLst>
          </p:cNvPr>
          <p:cNvGrpSpPr/>
          <p:nvPr/>
        </p:nvGrpSpPr>
        <p:grpSpPr>
          <a:xfrm>
            <a:off x="833037" y="1859500"/>
            <a:ext cx="10525927" cy="3139001"/>
            <a:chOff x="386815" y="1104078"/>
            <a:chExt cx="10525927" cy="3139001"/>
          </a:xfrm>
        </p:grpSpPr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0E794B80-AD12-A1A1-B9D1-962ECDDE176D}"/>
                </a:ext>
              </a:extLst>
            </p:cNvPr>
            <p:cNvSpPr txBox="1">
              <a:spLocks/>
            </p:cNvSpPr>
            <p:nvPr/>
          </p:nvSpPr>
          <p:spPr>
            <a:xfrm>
              <a:off x="2484140" y="1104078"/>
              <a:ext cx="8428602" cy="3139001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复现实验室已有工作，形成复现手册。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更新真实地图数据，并将其应用于调度系统。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提出了基于实时路况的改进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A*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算法，并将其应用于调度系统中，完善了基于区块链的调度系统的路径规划算法。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/>
                <a:t>针对完善后的调度系统进行了运行测试与性能测试，证明了本文工作的真实性、合理性、实用性、正确性。</a:t>
              </a:r>
              <a:endParaRPr lang="en-US" altLang="zh-CN" sz="18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792EC7B-28CC-F9BE-4B7B-0974FA65043A}"/>
                </a:ext>
              </a:extLst>
            </p:cNvPr>
            <p:cNvSpPr txBox="1"/>
            <p:nvPr/>
          </p:nvSpPr>
          <p:spPr>
            <a:xfrm>
              <a:off x="386815" y="2363707"/>
              <a:ext cx="1880670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工作总结</a:t>
              </a:r>
              <a:endPara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10048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C5A737-B0D2-C1B9-83CA-6400BC02FE60}"/>
              </a:ext>
            </a:extLst>
          </p:cNvPr>
          <p:cNvGrpSpPr/>
          <p:nvPr/>
        </p:nvGrpSpPr>
        <p:grpSpPr>
          <a:xfrm>
            <a:off x="833037" y="1859500"/>
            <a:ext cx="10525927" cy="3139001"/>
            <a:chOff x="386815" y="1104078"/>
            <a:chExt cx="10525927" cy="3139001"/>
          </a:xfrm>
        </p:grpSpPr>
        <p:sp>
          <p:nvSpPr>
            <p:cNvPr id="7" name="内容占位符 2">
              <a:extLst>
                <a:ext uri="{FF2B5EF4-FFF2-40B4-BE49-F238E27FC236}">
                  <a16:creationId xmlns:a16="http://schemas.microsoft.com/office/drawing/2014/main" id="{429C6091-47E1-2161-E2C7-AEF9C337B37A}"/>
                </a:ext>
              </a:extLst>
            </p:cNvPr>
            <p:cNvSpPr txBox="1">
              <a:spLocks/>
            </p:cNvSpPr>
            <p:nvPr/>
          </p:nvSpPr>
          <p:spPr>
            <a:xfrm>
              <a:off x="2484140" y="1104078"/>
              <a:ext cx="8428602" cy="3139001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effectLst/>
                  <a:latin typeface="FandolSong-Regular"/>
                </a:rPr>
                <a:t>在本文工作的基础上，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实时路况的计算方法仍待完善：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路况模拟；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定时上传车辆位置；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考虑路口路况；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仍可从其他方面对本系统进行完善：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设计乘客的信誉值评估模型；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探索用户的身份准入机制；</a:t>
              </a:r>
              <a:endParaRPr lang="en-US" altLang="zh-CN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9CC606-5097-D832-1A09-AC539607A83C}"/>
                </a:ext>
              </a:extLst>
            </p:cNvPr>
            <p:cNvSpPr txBox="1"/>
            <p:nvPr/>
          </p:nvSpPr>
          <p:spPr>
            <a:xfrm>
              <a:off x="386815" y="2363707"/>
              <a:ext cx="1880670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zh-CN" altLang="en-US" sz="20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57527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1">
            <a:extLst>
              <a:ext uri="{FF2B5EF4-FFF2-40B4-BE49-F238E27FC236}">
                <a16:creationId xmlns:a16="http://schemas.microsoft.com/office/drawing/2014/main" id="{7E892AC9-D09D-E5D3-81BA-B5F416C9CD2D}"/>
              </a:ext>
            </a:extLst>
          </p:cNvPr>
          <p:cNvSpPr txBox="1"/>
          <p:nvPr/>
        </p:nvSpPr>
        <p:spPr>
          <a:xfrm>
            <a:off x="3136008" y="4671187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System Operation </a:t>
            </a:r>
            <a:r>
              <a:rPr lang="en-US" altLang="zh-CN" dirty="0">
                <a:solidFill>
                  <a:schemeClr val="accent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ideo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A9E05469-8010-7377-76A1-46D5C45A25D0}"/>
              </a:ext>
            </a:extLst>
          </p:cNvPr>
          <p:cNvSpPr txBox="1"/>
          <p:nvPr/>
        </p:nvSpPr>
        <p:spPr>
          <a:xfrm>
            <a:off x="4000634" y="3839827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系统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运行视频</a:t>
            </a:r>
          </a:p>
        </p:txBody>
      </p:sp>
    </p:spTree>
    <p:extLst>
      <p:ext uri="{BB962C8B-B14F-4D97-AF65-F5344CB8AC3E}">
        <p14:creationId xmlns:p14="http://schemas.microsoft.com/office/powerpoint/2010/main" val="5086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6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C8300F-78AE-BE05-3C59-C2A64B57E9C5}"/>
              </a:ext>
            </a:extLst>
          </p:cNvPr>
          <p:cNvSpPr txBox="1"/>
          <p:nvPr/>
        </p:nvSpPr>
        <p:spPr>
          <a:xfrm>
            <a:off x="846168" y="3167390"/>
            <a:ext cx="270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linkClick r:id="rId3" action="ppaction://hlinkfile"/>
              </a:rPr>
              <a:t>运行视频地址</a:t>
            </a:r>
            <a:endParaRPr lang="zh-CN" altLang="en-US" sz="2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899BB7-CF3A-056B-B953-CF04FF3F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3300"/>
              </p:ext>
            </p:extLst>
          </p:nvPr>
        </p:nvGraphicFramePr>
        <p:xfrm>
          <a:off x="3965607" y="1271871"/>
          <a:ext cx="73344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226">
                  <a:extLst>
                    <a:ext uri="{9D8B030D-6E8A-4147-A177-3AD203B41FA5}">
                      <a16:colId xmlns:a16="http://schemas.microsoft.com/office/drawing/2014/main" val="2469568054"/>
                    </a:ext>
                  </a:extLst>
                </a:gridCol>
                <a:gridCol w="3667226">
                  <a:extLst>
                    <a:ext uri="{9D8B030D-6E8A-4147-A177-3AD203B41FA5}">
                      <a16:colId xmlns:a16="http://schemas.microsoft.com/office/drawing/2014/main" val="351524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关键节点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运行视频内的定位（分：秒）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95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启动区块链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00~02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8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解锁账户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2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部署合约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上传地图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47~06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0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打开车辆端测试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06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02~07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98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打开乘客端测试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11~08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Round1 -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09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19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Round2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56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4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Round3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3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Round4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7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Round5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51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9595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答辩人：蒙思洁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9"/>
          <p:cNvSpPr txBox="1"/>
          <p:nvPr/>
        </p:nvSpPr>
        <p:spPr bwMode="auto">
          <a:xfrm>
            <a:off x="1279525" y="2528666"/>
            <a:ext cx="1806575" cy="6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</a:p>
        </p:txBody>
      </p:sp>
      <p:sp>
        <p:nvSpPr>
          <p:cNvPr id="23" name="内容占位符 10"/>
          <p:cNvSpPr txBox="1"/>
          <p:nvPr/>
        </p:nvSpPr>
        <p:spPr bwMode="auto">
          <a:xfrm>
            <a:off x="1122361" y="3936012"/>
            <a:ext cx="2120900" cy="3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78395" y="3607163"/>
            <a:ext cx="808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69B37C-BC3A-2C67-CAB1-9C83CD3BFE46}"/>
              </a:ext>
            </a:extLst>
          </p:cNvPr>
          <p:cNvGrpSpPr/>
          <p:nvPr/>
        </p:nvGrpSpPr>
        <p:grpSpPr>
          <a:xfrm>
            <a:off x="5305958" y="620078"/>
            <a:ext cx="5973617" cy="5617845"/>
            <a:chOff x="5305958" y="657158"/>
            <a:chExt cx="5973617" cy="5617845"/>
          </a:xfrm>
        </p:grpSpPr>
        <p:grpSp>
          <p:nvGrpSpPr>
            <p:cNvPr id="45" name="组合 44"/>
            <p:cNvGrpSpPr/>
            <p:nvPr/>
          </p:nvGrpSpPr>
          <p:grpSpPr>
            <a:xfrm>
              <a:off x="5305959" y="657158"/>
              <a:ext cx="4662146" cy="1088390"/>
              <a:chOff x="5337036" y="1031947"/>
              <a:chExt cx="3923820" cy="135164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1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6385746" y="1248904"/>
                <a:ext cx="2875110" cy="896625"/>
                <a:chOff x="6385747" y="1247332"/>
                <a:chExt cx="2875110" cy="888812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6385747" y="1247332"/>
                  <a:ext cx="2844800" cy="635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研究背景与目的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416046" y="1773427"/>
                  <a:ext cx="2844811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Background and purpose</a:t>
                  </a: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5305959" y="2921886"/>
              <a:ext cx="5973616" cy="1116313"/>
              <a:chOff x="5337036" y="973986"/>
              <a:chExt cx="5027598" cy="138632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337036" y="973986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85746" y="1217633"/>
                <a:ext cx="3978888" cy="1142674"/>
                <a:chOff x="6385747" y="1216334"/>
                <a:chExt cx="3978888" cy="1132717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6385747" y="1216334"/>
                  <a:ext cx="3978888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基于实时路况的调度系统设计</a:t>
                  </a: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416046" y="1864073"/>
                  <a:ext cx="3892843" cy="484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Design of dispatching system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based on real-time traffic situation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305959" y="1789522"/>
              <a:ext cx="4626133" cy="1088390"/>
              <a:chOff x="5337036" y="1002967"/>
              <a:chExt cx="3893510" cy="13516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337036" y="100296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2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385746" y="1259958"/>
                <a:ext cx="2844800" cy="855188"/>
                <a:chOff x="6385747" y="1258291"/>
                <a:chExt cx="2844800" cy="84773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6385747" y="1258291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数据准备</a:t>
                  </a: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416046" y="1773080"/>
                  <a:ext cx="2575770" cy="3329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Data preparation</a:t>
                  </a: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305959" y="5186613"/>
              <a:ext cx="4626133" cy="1088390"/>
              <a:chOff x="5337036" y="1031947"/>
              <a:chExt cx="3893510" cy="135164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5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6385746" y="1248904"/>
                <a:ext cx="2844800" cy="896273"/>
                <a:chOff x="6385747" y="1247332"/>
                <a:chExt cx="2844800" cy="888463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6385747" y="1247332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总结与展望</a:t>
                  </a: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6416046" y="1773078"/>
                  <a:ext cx="2575770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Summary and outlook</a:t>
                  </a: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5305958" y="4054249"/>
              <a:ext cx="5038067" cy="1088390"/>
              <a:chOff x="5337036" y="983646"/>
              <a:chExt cx="4240208" cy="135164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337036" y="983646"/>
                <a:ext cx="612668" cy="1351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385747" y="1213950"/>
                <a:ext cx="3191497" cy="931580"/>
                <a:chOff x="6385748" y="1212682"/>
                <a:chExt cx="3191497" cy="923462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6385748" y="1212682"/>
                  <a:ext cx="2844800" cy="5826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综合实验与结果分析</a:t>
                  </a: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416047" y="1773427"/>
                  <a:ext cx="3161198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Experiments and analysis </a:t>
                  </a:r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010C32D-3F6F-2784-F5AD-59F232B90313}"/>
              </a:ext>
            </a:extLst>
          </p:cNvPr>
          <p:cNvSpPr txBox="1"/>
          <p:nvPr/>
        </p:nvSpPr>
        <p:spPr>
          <a:xfrm>
            <a:off x="6480000" y="1478277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4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24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2E35C1-254A-2D6E-4528-1BBF9302B98A}"/>
              </a:ext>
            </a:extLst>
          </p:cNvPr>
          <p:cNvSpPr txBox="1"/>
          <p:nvPr/>
        </p:nvSpPr>
        <p:spPr>
          <a:xfrm>
            <a:off x="6480000" y="2653483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9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24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BE6F1-28CA-ED29-51BD-705EA800170B}"/>
              </a:ext>
            </a:extLst>
          </p:cNvPr>
          <p:cNvSpPr txBox="1"/>
          <p:nvPr/>
        </p:nvSpPr>
        <p:spPr>
          <a:xfrm>
            <a:off x="6480000" y="3936012"/>
            <a:ext cx="14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11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24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1F0AA-28D1-4334-6645-A9AAC67F25E0}"/>
              </a:ext>
            </a:extLst>
          </p:cNvPr>
          <p:cNvSpPr txBox="1"/>
          <p:nvPr/>
        </p:nvSpPr>
        <p:spPr>
          <a:xfrm>
            <a:off x="6480000" y="4928116"/>
            <a:ext cx="14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6" action="ppaction://hlinksldjump"/>
              </a:rPr>
              <a:t>第</a:t>
            </a:r>
            <a:r>
              <a:rPr lang="en-US" altLang="zh-CN" sz="1400" dirty="0">
                <a:hlinkClick r:id="rId6" action="ppaction://hlinksldjump"/>
              </a:rPr>
              <a:t>15</a:t>
            </a:r>
            <a:r>
              <a:rPr lang="zh-CN" altLang="en-US" sz="1400" dirty="0">
                <a:hlinkClick r:id="rId6" action="ppaction://hlinksldjump"/>
              </a:rPr>
              <a:t>页</a:t>
            </a:r>
            <a:r>
              <a:rPr lang="en-US" altLang="zh-CN" sz="1400" dirty="0">
                <a:hlinkClick r:id="rId6" action="ppaction://hlinksldjump"/>
              </a:rPr>
              <a:t>/</a:t>
            </a:r>
            <a:r>
              <a:rPr lang="zh-CN" altLang="en-US" sz="1400" dirty="0">
                <a:hlinkClick r:id="rId6" action="ppaction://hlinksldjump"/>
              </a:rPr>
              <a:t>共</a:t>
            </a:r>
            <a:r>
              <a:rPr lang="en-US" altLang="zh-CN" sz="1400" dirty="0">
                <a:hlinkClick r:id="rId6" action="ppaction://hlinksldjump"/>
              </a:rPr>
              <a:t>24</a:t>
            </a:r>
            <a:r>
              <a:rPr lang="zh-CN" altLang="en-US" sz="1400" dirty="0">
                <a:hlinkClick r:id="rId6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361F92-75B3-F038-0510-F6F2DA1187D6}"/>
              </a:ext>
            </a:extLst>
          </p:cNvPr>
          <p:cNvSpPr txBox="1"/>
          <p:nvPr/>
        </p:nvSpPr>
        <p:spPr>
          <a:xfrm>
            <a:off x="6480000" y="5970278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7" action="ppaction://hlinksldjump"/>
              </a:rPr>
              <a:t>第</a:t>
            </a:r>
            <a:r>
              <a:rPr lang="en-US" altLang="zh-CN" sz="1400" dirty="0">
                <a:hlinkClick r:id="rId7" action="ppaction://hlinksldjump"/>
              </a:rPr>
              <a:t>19</a:t>
            </a:r>
            <a:r>
              <a:rPr lang="zh-CN" altLang="en-US" sz="1400" dirty="0">
                <a:hlinkClick r:id="rId7" action="ppaction://hlinksldjump"/>
              </a:rPr>
              <a:t>页</a:t>
            </a:r>
            <a:r>
              <a:rPr lang="en-US" altLang="zh-CN" sz="1400" dirty="0">
                <a:hlinkClick r:id="rId7" action="ppaction://hlinksldjump"/>
              </a:rPr>
              <a:t>/</a:t>
            </a:r>
            <a:r>
              <a:rPr lang="zh-CN" altLang="en-US" sz="1400" dirty="0">
                <a:hlinkClick r:id="rId7" action="ppaction://hlinksldjump"/>
              </a:rPr>
              <a:t>共</a:t>
            </a:r>
            <a:r>
              <a:rPr lang="en-US" altLang="zh-CN" sz="1400" dirty="0">
                <a:hlinkClick r:id="rId7" action="ppaction://hlinksldjump"/>
              </a:rPr>
              <a:t>24</a:t>
            </a:r>
            <a:r>
              <a:rPr lang="zh-CN" altLang="en-US" sz="1400" dirty="0">
                <a:hlinkClick r:id="rId7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24" name="椭圆 23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Background and Purpose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lt"/>
              </a:rPr>
              <a:t>研究背景与目的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名词解释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912E6FF-455E-6F02-4BAC-E06F735BA758}"/>
              </a:ext>
            </a:extLst>
          </p:cNvPr>
          <p:cNvGrpSpPr/>
          <p:nvPr/>
        </p:nvGrpSpPr>
        <p:grpSpPr>
          <a:xfrm>
            <a:off x="878806" y="1831608"/>
            <a:ext cx="10434387" cy="3676046"/>
            <a:chOff x="878806" y="1684581"/>
            <a:chExt cx="10434387" cy="3676046"/>
          </a:xfrm>
        </p:grpSpPr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6D7A795B-7125-B253-487C-5E451327C9A4}"/>
                </a:ext>
              </a:extLst>
            </p:cNvPr>
            <p:cNvSpPr txBox="1">
              <a:spLocks/>
            </p:cNvSpPr>
            <p:nvPr/>
          </p:nvSpPr>
          <p:spPr>
            <a:xfrm>
              <a:off x="878806" y="2713680"/>
              <a:ext cx="10434387" cy="2646947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/>
                <a:t>网约车应用便于用户预约车辆、实现点对点运输，能满足乘客个性化需求。但其数据处理、存储均通过第三方平台完成，依赖中心服务器，使数据安全无法得到保证。</a:t>
              </a:r>
              <a:endParaRPr lang="en-US" altLang="zh-CN" sz="1800" dirty="0"/>
            </a:p>
            <a:p>
              <a:pPr>
                <a:lnSpc>
                  <a:spcPct val="150000"/>
                </a:lnSpc>
              </a:pPr>
              <a:r>
                <a:rPr lang="zh-CN" altLang="en-US" sz="1800" dirty="0"/>
                <a:t>区块链技术去中心化，具有可追溯性。其无需可信第三方参与，通过分布式存储与计算，由所有节点共同维护数据安全。将区块链与出租车调度系统相结合，能保证司乘间实现可信交流，提升打车平台安全性。</a:t>
              </a:r>
              <a:endParaRPr lang="en-US" altLang="zh-CN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266E2F-120E-1D10-5E45-7D411C3B7F5B}"/>
                </a:ext>
              </a:extLst>
            </p:cNvPr>
            <p:cNvSpPr txBox="1"/>
            <p:nvPr/>
          </p:nvSpPr>
          <p:spPr>
            <a:xfrm>
              <a:off x="3122402" y="1684581"/>
              <a:ext cx="5947195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基于区块链的出租车调度系统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8461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以太坊和智能合约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Geohash</a:t>
            </a: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编码技术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8359DFB-9F0F-BA48-727A-51CBBF06B86B}"/>
              </a:ext>
            </a:extLst>
          </p:cNvPr>
          <p:cNvSpPr txBox="1">
            <a:spLocks/>
          </p:cNvSpPr>
          <p:nvPr/>
        </p:nvSpPr>
        <p:spPr>
          <a:xfrm>
            <a:off x="842250" y="4601681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dirty="0"/>
              <a:t>将二维经纬度数据编码为一个一维字符串的地理编码技术。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确定唯一地理区域，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Geohash </a:t>
            </a:r>
            <a:r>
              <a:rPr lang="zh-CN" altLang="en-US" sz="1800" dirty="0"/>
              <a:t>编码经度越高，所能确定的区域范围越小。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EF396B5-57A3-6E56-A437-FF67FF0C0E31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dirty="0"/>
              <a:t>以太坊：开源的有智能合约功能的公共区块链平台。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智能合约：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部署在区块链上的程序</a:t>
            </a:r>
            <a:r>
              <a:rPr lang="zh-CN" altLang="en-US" sz="1800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8952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A*</a:t>
            </a: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树状区块链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F9EC6-3C10-94FF-E82F-89045A944B5B}"/>
              </a:ext>
            </a:extLst>
          </p:cNvPr>
          <p:cNvSpPr txBox="1">
            <a:spLocks/>
          </p:cNvSpPr>
          <p:nvPr/>
        </p:nvSpPr>
        <p:spPr>
          <a:xfrm>
            <a:off x="842250" y="4601681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按照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Geohash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编码方式划分，基于位置， 具备区域物理位置状态特性的一种区块链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306E93-B6E8-6A90-91CE-FC9FC7071839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静态路网中求解最短路径的一种启发式直接搜索方法。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计算因子为道路长度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9470568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本文工作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D6C60-6563-3B5B-83C5-D246356EA33F}"/>
              </a:ext>
            </a:extLst>
          </p:cNvPr>
          <p:cNvSpPr txBox="1">
            <a:spLocks/>
          </p:cNvSpPr>
          <p:nvPr/>
        </p:nvSpPr>
        <p:spPr>
          <a:xfrm>
            <a:off x="634072" y="3756368"/>
            <a:ext cx="10923852" cy="235566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在实验室前期工作的基础上，复现了基于树状区块链的出租车调度系统。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借助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ArcGIS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PostgreSQL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软件，本文更新了调度系统里使用的基于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Geohash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编码的北京市真实地图数据，该地图数据满足运行要求，真实可信。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结合实际生活场景，本文提出了基于实时路况的改进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算法，并将其应用于出租车调度系统中，完善了调度系统的路径规划过程。该算法引入实时路况的影响因素，使调度系统能根据路况动态地规划路径，更接近于真实生活场景。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/>
              <a:t>本文针对完善后的调度系统进行了运行测试与性能测试，证明了本文工作的真实性、合理性、实用性、正确性。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我的毕设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Github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仓库：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hlinkClick r:id="rId3"/>
              </a:rPr>
              <a:t>https://github.com/LancerEnk/GraduationDesign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5C45EA-99DC-A780-A897-14436EE2AFDE}"/>
              </a:ext>
            </a:extLst>
          </p:cNvPr>
          <p:cNvGrpSpPr/>
          <p:nvPr/>
        </p:nvGrpSpPr>
        <p:grpSpPr>
          <a:xfrm>
            <a:off x="2136809" y="1150313"/>
            <a:ext cx="9284411" cy="2293318"/>
            <a:chOff x="2224125" y="2430473"/>
            <a:chExt cx="9284411" cy="286414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CC8F3B-42AF-88AA-A101-36ED5126C7E3}"/>
                </a:ext>
              </a:extLst>
            </p:cNvPr>
            <p:cNvSpPr txBox="1"/>
            <p:nvPr/>
          </p:nvSpPr>
          <p:spPr>
            <a:xfrm>
              <a:off x="2875089" y="2430473"/>
              <a:ext cx="2099607" cy="619744"/>
            </a:xfrm>
            <a:prstGeom prst="roundRect">
              <a:avLst/>
            </a:prstGeom>
            <a:solidFill>
              <a:srgbClr val="006C39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已有工作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E51B937-5961-E66C-FD6F-4C40885735FD}"/>
                </a:ext>
              </a:extLst>
            </p:cNvPr>
            <p:cNvSpPr txBox="1"/>
            <p:nvPr/>
          </p:nvSpPr>
          <p:spPr>
            <a:xfrm>
              <a:off x="7960455" y="2430473"/>
              <a:ext cx="2099607" cy="619744"/>
            </a:xfrm>
            <a:prstGeom prst="roundRect">
              <a:avLst/>
            </a:prstGeom>
            <a:solidFill>
              <a:srgbClr val="006C39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本文工作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9F88983-BA25-AA22-31CC-A7A992D6F5A1}"/>
                </a:ext>
              </a:extLst>
            </p:cNvPr>
            <p:cNvSpPr txBox="1"/>
            <p:nvPr/>
          </p:nvSpPr>
          <p:spPr>
            <a:xfrm>
              <a:off x="2224125" y="3201098"/>
              <a:ext cx="3123096" cy="208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r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支持区域查询的区块链</a:t>
              </a:r>
              <a:endParaRPr lang="en-US" altLang="zh-CN" dirty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lvl="1" algn="r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固定</a:t>
              </a:r>
              <a:endParaRPr kumimoji="0" lang="zh-CN" altLang="en-US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lvl="1" algn="r">
                <a:lnSpc>
                  <a:spcPct val="200000"/>
                </a:lnSpc>
                <a:defRPr/>
              </a:pP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传统</a:t>
              </a:r>
              <a:r>
                <a:rPr kumimoji="0" lang="en-US" altLang="zh-CN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A*</a:t>
              </a: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算法 </a:t>
              </a:r>
              <a:r>
                <a:rPr kumimoji="0" lang="en-US" altLang="zh-CN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- </a:t>
              </a: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静态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42FE02-7449-D637-E176-045F9A9C3D05}"/>
                </a:ext>
              </a:extLst>
            </p:cNvPr>
            <p:cNvSpPr txBox="1"/>
            <p:nvPr/>
          </p:nvSpPr>
          <p:spPr>
            <a:xfrm>
              <a:off x="6511983" y="3207968"/>
              <a:ext cx="4996553" cy="208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支持区域查询的树状区块链</a:t>
              </a:r>
              <a:endParaRPr kumimoji="0" lang="en-US" altLang="zh-CN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lvl="1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可变，根据获取过程撰写对应手册</a:t>
              </a:r>
              <a:endParaRPr lang="en-US" altLang="zh-CN" dirty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lvl="1">
                <a:lnSpc>
                  <a:spcPct val="200000"/>
                </a:lnSpc>
                <a:defRPr/>
              </a:pP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结合实时路况的改进</a:t>
              </a:r>
              <a:r>
                <a:rPr kumimoji="0" lang="en-US" altLang="zh-CN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  <a:ea typeface="微软雅黑"/>
                </a:rPr>
                <a:t>*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算法 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  <a:ea typeface="微软雅黑"/>
                </a:rPr>
                <a:t>- 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动态</a:t>
              </a:r>
              <a:endParaRPr kumimoji="0" lang="zh-CN" altLang="en-US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C38677F4-498F-C5F7-0D9A-8D97E16423E8}"/>
              </a:ext>
            </a:extLst>
          </p:cNvPr>
          <p:cNvSpPr/>
          <p:nvPr/>
        </p:nvSpPr>
        <p:spPr>
          <a:xfrm>
            <a:off x="5550905" y="2331443"/>
            <a:ext cx="1090187" cy="709968"/>
          </a:xfrm>
          <a:prstGeom prst="rightArrow">
            <a:avLst>
              <a:gd name="adj1" fmla="val 50000"/>
              <a:gd name="adj2" fmla="val 3070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C85B9-CCF5-5B3D-B489-9BD2513153F5}"/>
              </a:ext>
            </a:extLst>
          </p:cNvPr>
          <p:cNvSpPr txBox="1"/>
          <p:nvPr/>
        </p:nvSpPr>
        <p:spPr>
          <a:xfrm>
            <a:off x="114815" y="1767351"/>
            <a:ext cx="2366248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/>
                <a:ea typeface="微软雅黑"/>
              </a:rPr>
              <a:t>区块链</a:t>
            </a:r>
            <a:endParaRPr lang="en-US" altLang="zh-CN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lvl="1" algn="ctr">
              <a:lnSpc>
                <a:spcPct val="200000"/>
              </a:lnSpc>
              <a:defRPr/>
            </a:pPr>
            <a:r>
              <a:rPr kumimoji="0" lang="zh-CN" altLang="en-US" b="1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地图数据</a:t>
            </a:r>
          </a:p>
          <a:p>
            <a:pPr lvl="1" algn="ctr">
              <a:lnSpc>
                <a:spcPct val="20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/>
                <a:ea typeface="微软雅黑"/>
              </a:rPr>
              <a:t>路径规划算法</a:t>
            </a:r>
            <a:endParaRPr kumimoji="0" lang="zh-CN" altLang="en-US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511007-4DBB-C502-A271-E10A0B2AFE54}"/>
              </a:ext>
            </a:extLst>
          </p:cNvPr>
          <p:cNvCxnSpPr/>
          <p:nvPr/>
        </p:nvCxnSpPr>
        <p:spPr>
          <a:xfrm>
            <a:off x="345821" y="1772853"/>
            <a:ext cx="11396311" cy="0"/>
          </a:xfrm>
          <a:prstGeom prst="line">
            <a:avLst/>
          </a:prstGeom>
          <a:ln>
            <a:solidFill>
              <a:srgbClr val="A13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918E73-E47D-49A2-271E-CB5EE08D99FC}"/>
              </a:ext>
            </a:extLst>
          </p:cNvPr>
          <p:cNvCxnSpPr>
            <a:cxnSpLocks/>
          </p:cNvCxnSpPr>
          <p:nvPr/>
        </p:nvCxnSpPr>
        <p:spPr>
          <a:xfrm>
            <a:off x="2415251" y="1080000"/>
            <a:ext cx="0" cy="2520000"/>
          </a:xfrm>
          <a:prstGeom prst="line">
            <a:avLst/>
          </a:prstGeom>
          <a:ln>
            <a:solidFill>
              <a:srgbClr val="A13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8C7BC09-ECAD-E43A-7773-5D1F785F2016}"/>
              </a:ext>
            </a:extLst>
          </p:cNvPr>
          <p:cNvCxnSpPr/>
          <p:nvPr/>
        </p:nvCxnSpPr>
        <p:spPr>
          <a:xfrm>
            <a:off x="270036" y="3600000"/>
            <a:ext cx="11396311" cy="0"/>
          </a:xfrm>
          <a:prstGeom prst="line">
            <a:avLst/>
          </a:prstGeom>
          <a:ln>
            <a:solidFill>
              <a:srgbClr val="A13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4189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Data Preparation</a:t>
            </a: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数据准备</a:t>
            </a:r>
            <a:endParaRPr kumimoji="0" lang="zh-CN" altLang="en-US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35F7E9-EB0F-3171-FB04-7B22B2A30140}"/>
              </a:ext>
            </a:extLst>
          </p:cNvPr>
          <p:cNvGrpSpPr/>
          <p:nvPr/>
        </p:nvGrpSpPr>
        <p:grpSpPr>
          <a:xfrm>
            <a:off x="8141982" y="5982397"/>
            <a:ext cx="1001207" cy="154902"/>
            <a:chOff x="7957225" y="6063574"/>
            <a:chExt cx="1508992" cy="23346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C127F1-1EAF-6F7F-2FE0-0F67EF66969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DAFAD86-3DFD-F237-26D5-F9A02849C3EA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67791A-B2E1-E11B-93A8-E7BC60AB001E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96F789-FEE5-5CB5-EC7B-A37B71B5DCC2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E960220-9D5D-0345-9BFF-5655B3EA47A8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16146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1228</Words>
  <Application>Microsoft Office PowerPoint</Application>
  <PresentationFormat>宽屏</PresentationFormat>
  <Paragraphs>195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FandolSong-Regular</vt:lpstr>
      <vt:lpstr>等线</vt:lpstr>
      <vt:lpstr>微软雅黑</vt:lpstr>
      <vt:lpstr>微软雅黑 Light</vt:lpstr>
      <vt:lpstr>Arial</vt:lpstr>
      <vt:lpstr>Calibri</vt:lpstr>
      <vt:lpstr>Cambria Math</vt:lpstr>
      <vt:lpstr>Century Gothic</vt:lpstr>
      <vt:lpstr>Times New Roman</vt:lpstr>
      <vt:lpstr>Wingdings</vt:lpstr>
      <vt:lpstr>封2​​</vt:lpstr>
      <vt:lpstr>基于区块链的出租车调度系统的完善</vt:lpstr>
      <vt:lpstr>论文检测结果</vt:lpstr>
      <vt:lpstr>PowerPoint 演示文稿</vt:lpstr>
      <vt:lpstr>PowerPoint 演示文稿</vt:lpstr>
      <vt:lpstr>名词解释</vt:lpstr>
      <vt:lpstr>相关技术</vt:lpstr>
      <vt:lpstr>相关技术</vt:lpstr>
      <vt:lpstr>本文工作</vt:lpstr>
      <vt:lpstr>PowerPoint 演示文稿</vt:lpstr>
      <vt:lpstr>工作记录</vt:lpstr>
      <vt:lpstr>PowerPoint 演示文稿</vt:lpstr>
      <vt:lpstr>调度系统结构</vt:lpstr>
      <vt:lpstr>基于实时路况的改进A*算法</vt:lpstr>
      <vt:lpstr>完善后的调度系统运行过程</vt:lpstr>
      <vt:lpstr>PowerPoint 演示文稿</vt:lpstr>
      <vt:lpstr>地图数据的正确性分析</vt:lpstr>
      <vt:lpstr>运行试验</vt:lpstr>
      <vt:lpstr>性能试验</vt:lpstr>
      <vt:lpstr>PowerPoint 演示文稿</vt:lpstr>
      <vt:lpstr>总结与展望</vt:lpstr>
      <vt:lpstr>总结与展望</vt:lpstr>
      <vt:lpstr>PowerPoint 演示文稿</vt:lpstr>
      <vt:lpstr>运行视频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enkidu</dc:creator>
  <cp:lastModifiedBy>meng enkidu</cp:lastModifiedBy>
  <cp:revision>37</cp:revision>
  <dcterms:created xsi:type="dcterms:W3CDTF">2023-05-19T07:00:51Z</dcterms:created>
  <dcterms:modified xsi:type="dcterms:W3CDTF">2023-05-23T05:42:49Z</dcterms:modified>
</cp:coreProperties>
</file>